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56"/>
  </p:notesMasterIdLst>
  <p:sldIdLst>
    <p:sldId id="315" r:id="rId3"/>
    <p:sldId id="274" r:id="rId4"/>
    <p:sldId id="275" r:id="rId5"/>
    <p:sldId id="261" r:id="rId6"/>
    <p:sldId id="262" r:id="rId7"/>
    <p:sldId id="263" r:id="rId8"/>
    <p:sldId id="264" r:id="rId9"/>
    <p:sldId id="266" r:id="rId10"/>
    <p:sldId id="268" r:id="rId11"/>
    <p:sldId id="267" r:id="rId12"/>
    <p:sldId id="265" r:id="rId13"/>
    <p:sldId id="276" r:id="rId14"/>
    <p:sldId id="269" r:id="rId15"/>
    <p:sldId id="272" r:id="rId16"/>
    <p:sldId id="271" r:id="rId17"/>
    <p:sldId id="284" r:id="rId18"/>
    <p:sldId id="278" r:id="rId19"/>
    <p:sldId id="279" r:id="rId20"/>
    <p:sldId id="281" r:id="rId21"/>
    <p:sldId id="280" r:id="rId22"/>
    <p:sldId id="282" r:id="rId23"/>
    <p:sldId id="283" r:id="rId24"/>
    <p:sldId id="319" r:id="rId25"/>
    <p:sldId id="286" r:id="rId26"/>
    <p:sldId id="287" r:id="rId27"/>
    <p:sldId id="288" r:id="rId28"/>
    <p:sldId id="289" r:id="rId29"/>
    <p:sldId id="293" r:id="rId30"/>
    <p:sldId id="314" r:id="rId31"/>
    <p:sldId id="292" r:id="rId32"/>
    <p:sldId id="290" r:id="rId33"/>
    <p:sldId id="295" r:id="rId34"/>
    <p:sldId id="296" r:id="rId35"/>
    <p:sldId id="298" r:id="rId36"/>
    <p:sldId id="297" r:id="rId37"/>
    <p:sldId id="299" r:id="rId38"/>
    <p:sldId id="300" r:id="rId39"/>
    <p:sldId id="301" r:id="rId40"/>
    <p:sldId id="302" r:id="rId41"/>
    <p:sldId id="294" r:id="rId42"/>
    <p:sldId id="303" r:id="rId43"/>
    <p:sldId id="304" r:id="rId44"/>
    <p:sldId id="305" r:id="rId45"/>
    <p:sldId id="306" r:id="rId46"/>
    <p:sldId id="320" r:id="rId47"/>
    <p:sldId id="317" r:id="rId48"/>
    <p:sldId id="311" r:id="rId49"/>
    <p:sldId id="307" r:id="rId50"/>
    <p:sldId id="308" r:id="rId51"/>
    <p:sldId id="309" r:id="rId52"/>
    <p:sldId id="310" r:id="rId53"/>
    <p:sldId id="313" r:id="rId54"/>
    <p:sldId id="312"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6400"/>
    <a:srgbClr val="115076"/>
    <a:srgbClr val="EE6000"/>
    <a:srgbClr val="E25B00"/>
    <a:srgbClr val="FBF0D5"/>
    <a:srgbClr val="DAA520"/>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627" autoAdjust="0"/>
    <p:restoredTop sz="53652" autoAdjust="0"/>
  </p:normalViewPr>
  <p:slideViewPr>
    <p:cSldViewPr snapToGrid="0">
      <p:cViewPr varScale="1">
        <p:scale>
          <a:sx n="63" d="100"/>
          <a:sy n="63" d="100"/>
        </p:scale>
        <p:origin x="2152" y="176"/>
      </p:cViewPr>
      <p:guideLst>
        <p:guide orient="horz" pos="2160"/>
        <p:guide pos="384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00" d="100"/>
        <a:sy n="100" d="100"/>
      </p:scale>
      <p:origin x="0" y="-759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28/04/2021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Native teacher feedback provided by Blanca </a:t>
            </a:r>
            <a:r>
              <a:rPr lang="en-GB" sz="1200" b="0" i="0" kern="1200" dirty="0" err="1">
                <a:solidFill>
                  <a:schemeClr val="tx1"/>
                </a:solidFill>
                <a:effectLst/>
                <a:latin typeface="+mn-lt"/>
                <a:ea typeface="+mn-ea"/>
                <a:cs typeface="+mn-cs"/>
              </a:rPr>
              <a:t>Román</a:t>
            </a:r>
            <a:r>
              <a:rPr lang="en-GB" sz="1200" b="0" i="0" kern="1200" dirty="0">
                <a:solidFill>
                  <a:schemeClr val="tx1"/>
                </a:solidFill>
                <a:effectLst/>
                <a:latin typeface="+mn-lt"/>
                <a:ea typeface="+mn-ea"/>
                <a:cs typeface="+mn-cs"/>
              </a:rPr>
              <a:t>.</a:t>
            </a: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demonstrative adjectives</a:t>
            </a:r>
            <a:r>
              <a:rPr lang="en-GB" b="0" baseline="0" dirty="0"/>
              <a:t> ‘</a:t>
            </a:r>
            <a:r>
              <a:rPr lang="en-GB" b="0" baseline="0" dirty="0" err="1"/>
              <a:t>este</a:t>
            </a:r>
            <a:r>
              <a:rPr lang="en-GB" b="0" baseline="0" dirty="0"/>
              <a:t>’ and ‘</a:t>
            </a:r>
            <a:r>
              <a:rPr lang="en-GB" b="0" baseline="0" dirty="0" err="1"/>
              <a:t>esta</a:t>
            </a:r>
            <a:r>
              <a:rPr lang="en-GB" b="0" baseline="0" dirty="0"/>
              <a:t>’</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chemeClr val="tx1"/>
                </a:solidFill>
                <a:latin typeface="+mn-lt"/>
                <a:cs typeface="+mn-cs"/>
              </a:rPr>
              <a:t>Consolidation</a:t>
            </a:r>
            <a:r>
              <a:rPr lang="en-GB" sz="1200" b="0" i="0" baseline="0" dirty="0">
                <a:solidFill>
                  <a:schemeClr val="tx1"/>
                </a:solidFill>
                <a:latin typeface="+mn-lt"/>
                <a:cs typeface="+mn-cs"/>
              </a:rPr>
              <a:t> of comparatives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baseline="0" dirty="0">
                <a:solidFill>
                  <a:schemeClr val="tx1"/>
                </a:solidFill>
                <a:latin typeface="+mn-lt"/>
                <a:cs typeface="+mn-cs"/>
              </a:rPr>
              <a:t>Consolidation of weak vowel [u] SSC</a:t>
            </a:r>
            <a:endParaRPr lang="en-GB" sz="1200" b="1"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baseline="0" dirty="0"/>
              <a:t>New vocabulary: </a:t>
            </a:r>
            <a:r>
              <a:rPr lang="en-GB" b="0" baseline="0" dirty="0" err="1"/>
              <a:t>parecer</a:t>
            </a:r>
            <a:r>
              <a:rPr lang="en-GB" b="0" baseline="0" dirty="0"/>
              <a:t> [89]; </a:t>
            </a:r>
            <a:r>
              <a:rPr lang="en-GB" b="0" baseline="0" dirty="0" err="1"/>
              <a:t>guardar</a:t>
            </a:r>
            <a:r>
              <a:rPr lang="en-GB" b="0" baseline="0" dirty="0"/>
              <a:t> [687]; </a:t>
            </a:r>
            <a:r>
              <a:rPr lang="en-GB" b="0" baseline="0" dirty="0" err="1"/>
              <a:t>marca</a:t>
            </a:r>
            <a:r>
              <a:rPr lang="en-GB" b="0" baseline="0" dirty="0"/>
              <a:t> [1276]; </a:t>
            </a:r>
            <a:r>
              <a:rPr lang="en-GB" b="0" baseline="0" dirty="0" err="1"/>
              <a:t>falda</a:t>
            </a:r>
            <a:r>
              <a:rPr lang="en-GB" b="0" baseline="0" dirty="0"/>
              <a:t> [2743]; </a:t>
            </a:r>
            <a:r>
              <a:rPr lang="en-GB" b="0" baseline="0" dirty="0" err="1"/>
              <a:t>mitad</a:t>
            </a:r>
            <a:r>
              <a:rPr lang="en-GB" b="0" baseline="0" dirty="0"/>
              <a:t> [834]; </a:t>
            </a:r>
            <a:r>
              <a:rPr lang="en-GB" b="0" baseline="0" dirty="0" err="1"/>
              <a:t>precio</a:t>
            </a:r>
            <a:r>
              <a:rPr lang="en-GB" b="0" baseline="0" dirty="0"/>
              <a:t> [557]; </a:t>
            </a:r>
            <a:r>
              <a:rPr lang="en-GB" b="0" baseline="0" dirty="0" err="1"/>
              <a:t>tipo</a:t>
            </a:r>
            <a:r>
              <a:rPr lang="en-GB" b="0" baseline="0" dirty="0"/>
              <a:t> [168]; euro [2435]; </a:t>
            </a:r>
            <a:r>
              <a:rPr lang="en-GB" b="0" baseline="0" dirty="0" err="1"/>
              <a:t>pagar</a:t>
            </a:r>
            <a:r>
              <a:rPr lang="en-GB" b="0" baseline="0" dirty="0"/>
              <a:t> [377]; </a:t>
            </a:r>
            <a:r>
              <a:rPr lang="en-GB" b="0" baseline="0" dirty="0" err="1"/>
              <a:t>ligero</a:t>
            </a:r>
            <a:r>
              <a:rPr lang="en-GB" b="0" baseline="0" dirty="0"/>
              <a:t> [1930]; </a:t>
            </a:r>
            <a:r>
              <a:rPr lang="en-GB" b="0" baseline="0" dirty="0" err="1"/>
              <a:t>práctico</a:t>
            </a:r>
            <a:r>
              <a:rPr lang="en-GB" b="0" baseline="0" dirty="0"/>
              <a:t> [2141]; </a:t>
            </a:r>
            <a:r>
              <a:rPr lang="en-GB" b="0" baseline="0" dirty="0" err="1"/>
              <a:t>este</a:t>
            </a:r>
            <a:r>
              <a:rPr lang="en-GB" b="0" baseline="0" dirty="0"/>
              <a:t> [24]</a:t>
            </a:r>
            <a:endParaRPr lang="en-GB" sz="1200" b="0" i="0" dirty="0">
              <a:solidFill>
                <a:schemeClr val="dk1"/>
              </a:solidFill>
              <a:latin typeface="+mn-lt"/>
              <a:ea typeface="Calibri"/>
              <a:cs typeface="Calibri"/>
              <a:sym typeface="Calibri"/>
            </a:endParaRPr>
          </a:p>
          <a:p>
            <a:pPr marL="0" lvl="0" indent="0" algn="l" rtl="0">
              <a:spcBef>
                <a:spcPts val="0"/>
              </a:spcBef>
              <a:spcAft>
                <a:spcPts val="0"/>
              </a:spcAft>
              <a:buNone/>
            </a:pPr>
            <a:r>
              <a:rPr lang="en-GB" sz="1200" b="1" i="0" u="none" strike="noStrike" kern="1200" cap="none" dirty="0">
                <a:solidFill>
                  <a:schemeClr val="tx1"/>
                </a:solidFill>
                <a:effectLst/>
                <a:latin typeface="+mn-lt"/>
                <a:ea typeface="Calibri"/>
                <a:cs typeface="Calibri"/>
                <a:sym typeface="Calibri"/>
              </a:rPr>
              <a:t>8.2.2.5</a:t>
            </a:r>
            <a:r>
              <a:rPr lang="en-GB" sz="1200" b="1" i="0" u="none" strike="noStrike" kern="1200" cap="none" baseline="0" dirty="0">
                <a:solidFill>
                  <a:schemeClr val="tx1"/>
                </a:solidFill>
                <a:effectLst/>
                <a:latin typeface="+mn-lt"/>
                <a:ea typeface="Calibri"/>
                <a:cs typeface="Calibri"/>
                <a:sym typeface="Calibri"/>
              </a:rPr>
              <a:t>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llorar</a:t>
            </a:r>
            <a:r>
              <a:rPr lang="en-GB" sz="1200" b="0" i="0" u="none" strike="noStrike" kern="1200" cap="none" dirty="0">
                <a:solidFill>
                  <a:schemeClr val="tx1"/>
                </a:solidFill>
                <a:effectLst/>
                <a:latin typeface="+mn-lt"/>
                <a:ea typeface="Calibri"/>
                <a:cs typeface="Calibri"/>
                <a:sym typeface="Calibri"/>
              </a:rPr>
              <a:t> [630]; </a:t>
            </a:r>
            <a:r>
              <a:rPr lang="en-GB" sz="1200" b="0" i="0" u="none" strike="noStrike" kern="1200" cap="none" dirty="0" err="1">
                <a:solidFill>
                  <a:schemeClr val="tx1"/>
                </a:solidFill>
                <a:effectLst/>
                <a:latin typeface="+mn-lt"/>
                <a:ea typeface="Calibri"/>
                <a:cs typeface="Calibri"/>
                <a:sym typeface="Calibri"/>
              </a:rPr>
              <a:t>esperar</a:t>
            </a:r>
            <a:r>
              <a:rPr lang="en-GB" sz="1200" b="0" i="0" u="none" strike="noStrike" kern="1200" cap="none" dirty="0">
                <a:solidFill>
                  <a:schemeClr val="tx1"/>
                </a:solidFill>
                <a:effectLst/>
                <a:latin typeface="+mn-lt"/>
                <a:ea typeface="Calibri"/>
                <a:cs typeface="Calibri"/>
                <a:sym typeface="Calibri"/>
              </a:rPr>
              <a:t> [157]; </a:t>
            </a:r>
            <a:r>
              <a:rPr lang="en-GB" sz="1200" b="0" i="0" u="none" strike="noStrike" kern="1200" cap="none" dirty="0" err="1">
                <a:solidFill>
                  <a:schemeClr val="tx1"/>
                </a:solidFill>
                <a:effectLst/>
                <a:latin typeface="+mn-lt"/>
                <a:ea typeface="Calibri"/>
                <a:cs typeface="Calibri"/>
                <a:sym typeface="Calibri"/>
              </a:rPr>
              <a:t>volver</a:t>
            </a:r>
            <a:r>
              <a:rPr lang="en-GB" sz="1200" b="0" i="0" u="none" strike="noStrike" kern="1200" cap="none" dirty="0">
                <a:solidFill>
                  <a:schemeClr val="tx1"/>
                </a:solidFill>
                <a:effectLst/>
                <a:latin typeface="+mn-lt"/>
                <a:ea typeface="Calibri"/>
                <a:cs typeface="Calibri"/>
                <a:sym typeface="Calibri"/>
              </a:rPr>
              <a:t> [112]; </a:t>
            </a:r>
            <a:r>
              <a:rPr lang="en-GB" sz="1200" b="0" i="0" u="none" strike="noStrike" kern="1200" cap="none" dirty="0" err="1">
                <a:solidFill>
                  <a:schemeClr val="tx1"/>
                </a:solidFill>
                <a:effectLst/>
                <a:latin typeface="+mn-lt"/>
                <a:ea typeface="Calibri"/>
                <a:cs typeface="Calibri"/>
                <a:sym typeface="Calibri"/>
              </a:rPr>
              <a:t>encontrar</a:t>
            </a:r>
            <a:r>
              <a:rPr lang="en-GB" sz="1200" b="0" i="0" u="none" strike="noStrike" kern="1200" cap="none" dirty="0">
                <a:solidFill>
                  <a:schemeClr val="tx1"/>
                </a:solidFill>
                <a:effectLst/>
                <a:latin typeface="+mn-lt"/>
                <a:ea typeface="Calibri"/>
                <a:cs typeface="Calibri"/>
                <a:sym typeface="Calibri"/>
              </a:rPr>
              <a:t> [102]; </a:t>
            </a:r>
            <a:r>
              <a:rPr lang="en-GB" sz="1200" b="0" i="0" u="none" strike="noStrike" kern="1200" cap="none" dirty="0" err="1">
                <a:solidFill>
                  <a:schemeClr val="tx1"/>
                </a:solidFill>
                <a:effectLst/>
                <a:latin typeface="+mn-lt"/>
                <a:ea typeface="Calibri"/>
                <a:cs typeface="Calibri"/>
                <a:sym typeface="Calibri"/>
              </a:rPr>
              <a:t>gritar</a:t>
            </a:r>
            <a:r>
              <a:rPr lang="en-GB" sz="1200" b="0" i="0" u="none" strike="noStrike" kern="1200" cap="none" dirty="0">
                <a:solidFill>
                  <a:schemeClr val="tx1"/>
                </a:solidFill>
                <a:effectLst/>
                <a:latin typeface="+mn-lt"/>
                <a:ea typeface="Calibri"/>
                <a:cs typeface="Calibri"/>
                <a:sym typeface="Calibri"/>
              </a:rPr>
              <a:t> [691]; quere</a:t>
            </a:r>
            <a:r>
              <a:rPr lang="en-GB" sz="1200" kern="1200" dirty="0">
                <a:solidFill>
                  <a:schemeClr val="tx1"/>
                </a:solidFill>
                <a:effectLst/>
                <a:latin typeface="+mn-lt"/>
                <a:ea typeface="+mn-ea"/>
                <a:cs typeface="+mn-cs"/>
              </a:rPr>
              <a:t>r² </a:t>
            </a:r>
            <a:r>
              <a:rPr lang="en-GB" sz="1200" b="0" i="0" u="none" strike="noStrike" kern="1200" cap="none" dirty="0">
                <a:solidFill>
                  <a:schemeClr val="tx1"/>
                </a:solidFill>
                <a:effectLst/>
                <a:latin typeface="+mn-lt"/>
                <a:ea typeface="Calibri"/>
                <a:cs typeface="Calibri"/>
                <a:sym typeface="Calibri"/>
              </a:rPr>
              <a:t> [58];  </a:t>
            </a:r>
            <a:r>
              <a:rPr lang="en-GB" sz="1200" b="0" i="0" u="none" strike="noStrike" kern="1200" cap="none" dirty="0" err="1">
                <a:solidFill>
                  <a:schemeClr val="tx1"/>
                </a:solidFill>
                <a:effectLst/>
                <a:latin typeface="+mn-lt"/>
                <a:ea typeface="Calibri"/>
                <a:cs typeface="Calibri"/>
                <a:sym typeface="Calibri"/>
              </a:rPr>
              <a:t>historia</a:t>
            </a:r>
            <a:r>
              <a:rPr lang="en-GB" sz="1200" b="0" i="0" u="none" strike="noStrike" kern="1200" cap="none" baseline="0" dirty="0">
                <a:solidFill>
                  <a:schemeClr val="tx1"/>
                </a:solidFill>
                <a:effectLst/>
                <a:latin typeface="+mn-lt"/>
                <a:ea typeface="Calibri"/>
                <a:cs typeface="Calibri"/>
                <a:sym typeface="Calibri"/>
              </a:rPr>
              <a:t> [186]; </a:t>
            </a:r>
            <a:r>
              <a:rPr lang="en-GB" sz="1200" b="0" i="0" u="none" strike="noStrike" kern="1200" cap="none" baseline="0" dirty="0" err="1">
                <a:solidFill>
                  <a:schemeClr val="tx1"/>
                </a:solidFill>
                <a:effectLst/>
                <a:latin typeface="+mn-lt"/>
                <a:ea typeface="Calibri"/>
                <a:cs typeface="Calibri"/>
                <a:sym typeface="Calibri"/>
              </a:rPr>
              <a:t>mes</a:t>
            </a:r>
            <a:r>
              <a:rPr lang="en-GB" sz="1200" b="0" i="0" u="none" strike="noStrike" kern="1200" cap="none" baseline="0" dirty="0">
                <a:solidFill>
                  <a:schemeClr val="tx1"/>
                </a:solidFill>
                <a:effectLst/>
                <a:latin typeface="+mn-lt"/>
                <a:ea typeface="Calibri"/>
                <a:cs typeface="Calibri"/>
                <a:sym typeface="Calibri"/>
              </a:rPr>
              <a:t> [288]; </a:t>
            </a:r>
            <a:r>
              <a:rPr lang="en-GB" sz="1200" b="0" i="0" u="none" strike="noStrike" kern="1200" cap="none" baseline="0" dirty="0" err="1">
                <a:solidFill>
                  <a:schemeClr val="tx1"/>
                </a:solidFill>
                <a:effectLst/>
                <a:latin typeface="+mn-lt"/>
                <a:ea typeface="Calibri"/>
                <a:cs typeface="Calibri"/>
                <a:sym typeface="Calibri"/>
              </a:rPr>
              <a:t>papá</a:t>
            </a:r>
            <a:r>
              <a:rPr lang="en-GB" sz="1200" b="0" i="0" u="none" strike="noStrike" kern="1200" cap="none" baseline="0" dirty="0">
                <a:solidFill>
                  <a:schemeClr val="tx1"/>
                </a:solidFill>
                <a:effectLst/>
                <a:latin typeface="+mn-lt"/>
                <a:ea typeface="Calibri"/>
                <a:cs typeface="Calibri"/>
                <a:sym typeface="Calibri"/>
              </a:rPr>
              <a:t> [865]; </a:t>
            </a:r>
            <a:r>
              <a:rPr lang="en-GB" sz="1200" b="0" i="0" u="none" strike="noStrike" kern="1200" cap="none" baseline="0" dirty="0" err="1">
                <a:solidFill>
                  <a:schemeClr val="tx1"/>
                </a:solidFill>
                <a:effectLst/>
                <a:latin typeface="+mn-lt"/>
                <a:ea typeface="Calibri"/>
                <a:cs typeface="Calibri"/>
                <a:sym typeface="Calibri"/>
              </a:rPr>
              <a:t>mamá</a:t>
            </a:r>
            <a:r>
              <a:rPr lang="en-GB" sz="1200" b="0" i="0" u="none" strike="noStrike" kern="1200" cap="none" baseline="0" dirty="0">
                <a:solidFill>
                  <a:schemeClr val="tx1"/>
                </a:solidFill>
                <a:effectLst/>
                <a:latin typeface="+mn-lt"/>
                <a:ea typeface="Calibri"/>
                <a:cs typeface="Calibri"/>
                <a:sym typeface="Calibri"/>
              </a:rPr>
              <a:t> [675]; </a:t>
            </a:r>
            <a:r>
              <a:rPr lang="en-GB" sz="1200" b="0" i="0" u="none" strike="noStrike" kern="1200" cap="none" baseline="0" dirty="0" err="1">
                <a:solidFill>
                  <a:schemeClr val="tx1"/>
                </a:solidFill>
                <a:effectLst/>
                <a:latin typeface="+mn-lt"/>
                <a:ea typeface="Calibri"/>
                <a:cs typeface="Calibri"/>
                <a:sym typeface="Calibri"/>
              </a:rPr>
              <a:t>frío</a:t>
            </a:r>
            <a:r>
              <a:rPr lang="en-GB" sz="1200" b="0" i="0" u="none" strike="noStrike" kern="1200" cap="none" baseline="0" dirty="0">
                <a:solidFill>
                  <a:schemeClr val="tx1"/>
                </a:solidFill>
                <a:effectLst/>
                <a:latin typeface="+mn-lt"/>
                <a:ea typeface="Calibri"/>
                <a:cs typeface="Calibri"/>
                <a:sym typeface="Calibri"/>
              </a:rPr>
              <a:t> [1020]</a:t>
            </a: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8.2.2.1 </a:t>
            </a:r>
            <a:r>
              <a:rPr lang="en-GB" sz="1200" b="1" i="0" u="none" strike="noStrike" kern="1200" cap="none" dirty="0">
                <a:solidFill>
                  <a:schemeClr val="tx1"/>
                </a:solidFill>
                <a:effectLst/>
                <a:latin typeface="+mn-lt"/>
                <a:ea typeface="Calibri"/>
                <a:cs typeface="Calibri"/>
                <a:sym typeface="Calibri"/>
              </a:rPr>
              <a:t>(revisit)</a:t>
            </a:r>
            <a:r>
              <a:rPr lang="en-GB" sz="1200" b="0" i="0" dirty="0">
                <a:solidFill>
                  <a:schemeClr val="dk1"/>
                </a:solidFill>
                <a:latin typeface="+mn-lt"/>
                <a:ea typeface="Calibri"/>
                <a:cs typeface="Calibri"/>
                <a:sym typeface="Calibri"/>
              </a:rPr>
              <a:t>]: </a:t>
            </a:r>
            <a:r>
              <a:rPr lang="en-GB" sz="1200" b="0" i="0" dirty="0" err="1">
                <a:solidFill>
                  <a:schemeClr val="dk1"/>
                </a:solidFill>
                <a:latin typeface="+mn-lt"/>
                <a:ea typeface="Calibri"/>
                <a:cs typeface="Calibri"/>
                <a:sym typeface="Calibri"/>
              </a:rPr>
              <a:t>para</a:t>
            </a:r>
            <a:r>
              <a:rPr lang="en-GB" sz="1200" b="0" i="0" baseline="0" dirty="0" err="1">
                <a:solidFill>
                  <a:schemeClr val="dk1"/>
                </a:solidFill>
                <a:latin typeface="+mn-lt"/>
                <a:ea typeface="Calibri"/>
                <a:cs typeface="Calibri"/>
                <a:sym typeface="Calibri"/>
              </a:rPr>
              <a:t>r</a:t>
            </a:r>
            <a:r>
              <a:rPr lang="en-GB" sz="1200" b="0" i="0" baseline="0" dirty="0">
                <a:solidFill>
                  <a:schemeClr val="dk1"/>
                </a:solidFill>
                <a:latin typeface="+mn-lt"/>
                <a:ea typeface="Calibri"/>
                <a:cs typeface="Calibri"/>
                <a:sym typeface="Calibri"/>
              </a:rPr>
              <a:t> [706]; </a:t>
            </a:r>
            <a:r>
              <a:rPr lang="en-GB" sz="1200" b="0" i="0" baseline="0" dirty="0" err="1">
                <a:solidFill>
                  <a:schemeClr val="dk1"/>
                </a:solidFill>
                <a:latin typeface="+mn-lt"/>
                <a:ea typeface="Calibri"/>
                <a:cs typeface="Calibri"/>
                <a:sym typeface="Calibri"/>
              </a:rPr>
              <a:t>acompañar</a:t>
            </a:r>
            <a:r>
              <a:rPr lang="en-GB" sz="1200" b="0" i="0" baseline="0" dirty="0">
                <a:solidFill>
                  <a:schemeClr val="dk1"/>
                </a:solidFill>
                <a:latin typeface="+mn-lt"/>
                <a:ea typeface="Calibri"/>
                <a:cs typeface="Calibri"/>
                <a:sym typeface="Calibri"/>
              </a:rPr>
              <a:t> [606]; </a:t>
            </a:r>
            <a:r>
              <a:rPr lang="en-GB" sz="1200" kern="1200" dirty="0">
                <a:solidFill>
                  <a:schemeClr val="tx1"/>
                </a:solidFill>
                <a:effectLst/>
                <a:latin typeface="+mn-lt"/>
                <a:ea typeface="+mn-ea"/>
                <a:cs typeface="+mn-cs"/>
              </a:rPr>
              <a:t>dejar² [86]; </a:t>
            </a:r>
            <a:r>
              <a:rPr lang="en-GB" sz="1200" kern="1200" dirty="0" err="1">
                <a:solidFill>
                  <a:schemeClr val="tx1"/>
                </a:solidFill>
                <a:effectLst/>
                <a:latin typeface="+mn-lt"/>
                <a:ea typeface="+mn-ea"/>
                <a:cs typeface="+mn-cs"/>
              </a:rPr>
              <a:t>saludar</a:t>
            </a:r>
            <a:r>
              <a:rPr lang="en-GB" sz="1200" kern="1200" dirty="0">
                <a:solidFill>
                  <a:schemeClr val="tx1"/>
                </a:solidFill>
                <a:effectLst/>
                <a:latin typeface="+mn-lt"/>
                <a:ea typeface="+mn-ea"/>
                <a:cs typeface="+mn-cs"/>
              </a:rPr>
              <a:t> [1575]; </a:t>
            </a:r>
            <a:r>
              <a:rPr lang="en-GB" sz="1200" kern="1200" dirty="0" err="1">
                <a:solidFill>
                  <a:schemeClr val="tx1"/>
                </a:solidFill>
                <a:effectLst/>
                <a:latin typeface="+mn-lt"/>
                <a:ea typeface="+mn-ea"/>
                <a:cs typeface="+mn-cs"/>
              </a:rPr>
              <a:t>besar</a:t>
            </a:r>
            <a:r>
              <a:rPr lang="en-GB" sz="1200" kern="1200" dirty="0">
                <a:solidFill>
                  <a:schemeClr val="tx1"/>
                </a:solidFill>
                <a:effectLst/>
                <a:latin typeface="+mn-lt"/>
                <a:ea typeface="+mn-ea"/>
                <a:cs typeface="+mn-cs"/>
              </a:rPr>
              <a:t> [1591];</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seguir</a:t>
            </a:r>
            <a:r>
              <a:rPr lang="en-GB" sz="1200" kern="1200" baseline="0" dirty="0">
                <a:solidFill>
                  <a:schemeClr val="tx1"/>
                </a:solidFill>
                <a:effectLst/>
                <a:latin typeface="+mn-lt"/>
                <a:ea typeface="+mn-ea"/>
                <a:cs typeface="+mn-cs"/>
              </a:rPr>
              <a:t> [99]; </a:t>
            </a:r>
            <a:r>
              <a:rPr lang="en-GB" sz="1200" kern="1200" baseline="0" dirty="0" err="1">
                <a:solidFill>
                  <a:schemeClr val="tx1"/>
                </a:solidFill>
                <a:effectLst/>
                <a:latin typeface="+mn-lt"/>
                <a:ea typeface="+mn-ea"/>
                <a:cs typeface="+mn-cs"/>
              </a:rPr>
              <a:t>sigo</a:t>
            </a:r>
            <a:r>
              <a:rPr lang="en-GB" sz="1200" kern="1200" baseline="0" dirty="0">
                <a:solidFill>
                  <a:schemeClr val="tx1"/>
                </a:solidFill>
                <a:effectLst/>
                <a:latin typeface="+mn-lt"/>
                <a:ea typeface="+mn-ea"/>
                <a:cs typeface="+mn-cs"/>
              </a:rPr>
              <a:t> [seguir-99]; </a:t>
            </a:r>
            <a:r>
              <a:rPr lang="en-GB" sz="1200" kern="1200" baseline="0" dirty="0" err="1">
                <a:solidFill>
                  <a:schemeClr val="tx1"/>
                </a:solidFill>
                <a:effectLst/>
                <a:latin typeface="+mn-lt"/>
                <a:ea typeface="+mn-ea"/>
                <a:cs typeface="+mn-cs"/>
              </a:rPr>
              <a:t>policía</a:t>
            </a:r>
            <a:r>
              <a:rPr lang="en-GB" sz="1200" kern="1200" baseline="0" dirty="0">
                <a:solidFill>
                  <a:schemeClr val="tx1"/>
                </a:solidFill>
                <a:effectLst/>
                <a:latin typeface="+mn-lt"/>
                <a:ea typeface="+mn-ea"/>
                <a:cs typeface="+mn-cs"/>
              </a:rPr>
              <a:t> [629]; </a:t>
            </a:r>
            <a:r>
              <a:rPr lang="en-GB" sz="1200" kern="1200" baseline="0" dirty="0" err="1">
                <a:solidFill>
                  <a:schemeClr val="tx1"/>
                </a:solidFill>
                <a:effectLst/>
                <a:latin typeface="+mn-lt"/>
                <a:ea typeface="+mn-ea"/>
                <a:cs typeface="+mn-cs"/>
              </a:rPr>
              <a:t>cocina</a:t>
            </a:r>
            <a:r>
              <a:rPr lang="en-GB" sz="1200" kern="1200" baseline="0" dirty="0">
                <a:solidFill>
                  <a:schemeClr val="tx1"/>
                </a:solidFill>
                <a:effectLst/>
                <a:latin typeface="+mn-lt"/>
                <a:ea typeface="+mn-ea"/>
                <a:cs typeface="+mn-cs"/>
              </a:rPr>
              <a:t> [1214]; lo [10]; la [61]</a:t>
            </a: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of </a:t>
            </a:r>
            <a:r>
              <a:rPr lang="es-ES" i="1" baseline="0" dirty="0" err="1"/>
              <a:t>Spanish</a:t>
            </a:r>
            <a:r>
              <a:rPr lang="es-ES" i="1" baseline="0" dirty="0"/>
              <a:t>: </a:t>
            </a:r>
            <a:r>
              <a:rPr lang="es-ES" i="1" baseline="0" dirty="0" err="1"/>
              <a:t>Core</a:t>
            </a:r>
            <a:r>
              <a:rPr lang="es-ES" i="1" baseline="0" dirty="0"/>
              <a:t>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a:t>
            </a:r>
            <a:r>
              <a:rPr lang="es-ES" baseline="0" dirty="0" err="1"/>
              <a:t>Routledge</a:t>
            </a:r>
            <a:r>
              <a:rPr lang="es-ES" baseline="0" dirty="0"/>
              <a:t>: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latin typeface="Calibri"/>
              </a:rPr>
              <a:pPr/>
              <a:t>1</a:t>
            </a:fld>
            <a:endParaRPr lang="en-GB">
              <a:solidFill>
                <a:prstClr val="black"/>
              </a:solidFill>
              <a:latin typeface="Calibri"/>
            </a:endParaRPr>
          </a:p>
        </p:txBody>
      </p:sp>
    </p:spTree>
    <p:extLst>
      <p:ext uri="{BB962C8B-B14F-4D97-AF65-F5344CB8AC3E}">
        <p14:creationId xmlns:p14="http://schemas.microsoft.com/office/powerpoint/2010/main" val="291233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Vocabulary revision</a:t>
            </a:r>
          </a:p>
          <a:p>
            <a:r>
              <a:rPr lang="en-GB" dirty="0"/>
              <a:t>Click</a:t>
            </a:r>
            <a:r>
              <a:rPr lang="en-GB" baseline="0" dirty="0"/>
              <a:t> on the picture to reveal the answer</a:t>
            </a:r>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10</a:t>
            </a:fld>
            <a:endParaRPr lang="en-GB"/>
          </a:p>
        </p:txBody>
      </p:sp>
    </p:spTree>
    <p:extLst>
      <p:ext uri="{BB962C8B-B14F-4D97-AF65-F5344CB8AC3E}">
        <p14:creationId xmlns:p14="http://schemas.microsoft.com/office/powerpoint/2010/main" val="1650177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Vocabulary revision</a:t>
            </a:r>
          </a:p>
          <a:p>
            <a:r>
              <a:rPr lang="en-GB" dirty="0"/>
              <a:t>Click</a:t>
            </a:r>
            <a:r>
              <a:rPr lang="en-GB" baseline="0" dirty="0"/>
              <a:t> on the picture to reveal the answer</a:t>
            </a:r>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11</a:t>
            </a:fld>
            <a:endParaRPr lang="en-GB"/>
          </a:p>
        </p:txBody>
      </p:sp>
    </p:spTree>
    <p:extLst>
      <p:ext uri="{BB962C8B-B14F-4D97-AF65-F5344CB8AC3E}">
        <p14:creationId xmlns:p14="http://schemas.microsoft.com/office/powerpoint/2010/main" val="38732064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Vocabulary revision</a:t>
            </a:r>
          </a:p>
          <a:p>
            <a:r>
              <a:rPr lang="en-GB" dirty="0"/>
              <a:t>Click</a:t>
            </a:r>
            <a:r>
              <a:rPr lang="en-GB" baseline="0" dirty="0"/>
              <a:t> on the picture to reveal the answer</a:t>
            </a:r>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12</a:t>
            </a:fld>
            <a:endParaRPr lang="en-GB"/>
          </a:p>
        </p:txBody>
      </p:sp>
    </p:spTree>
    <p:extLst>
      <p:ext uri="{BB962C8B-B14F-4D97-AF65-F5344CB8AC3E}">
        <p14:creationId xmlns:p14="http://schemas.microsoft.com/office/powerpoint/2010/main" val="4860830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Vocabulary revision</a:t>
            </a:r>
          </a:p>
          <a:p>
            <a:r>
              <a:rPr lang="en-GB" dirty="0"/>
              <a:t>Click</a:t>
            </a:r>
            <a:r>
              <a:rPr lang="en-GB" baseline="0" dirty="0"/>
              <a:t> on the picture to reveal the answer</a:t>
            </a:r>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13</a:t>
            </a:fld>
            <a:endParaRPr lang="en-GB"/>
          </a:p>
        </p:txBody>
      </p:sp>
    </p:spTree>
    <p:extLst>
      <p:ext uri="{BB962C8B-B14F-4D97-AF65-F5344CB8AC3E}">
        <p14:creationId xmlns:p14="http://schemas.microsoft.com/office/powerpoint/2010/main" val="36381068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Vocabulary revision</a:t>
            </a:r>
          </a:p>
          <a:p>
            <a:r>
              <a:rPr lang="en-GB" dirty="0"/>
              <a:t>Click</a:t>
            </a:r>
            <a:r>
              <a:rPr lang="en-GB" baseline="0" dirty="0"/>
              <a:t> on the picture to reveal the answer</a:t>
            </a:r>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14</a:t>
            </a:fld>
            <a:endParaRPr lang="en-GB"/>
          </a:p>
        </p:txBody>
      </p:sp>
    </p:spTree>
    <p:extLst>
      <p:ext uri="{BB962C8B-B14F-4D97-AF65-F5344CB8AC3E}">
        <p14:creationId xmlns:p14="http://schemas.microsoft.com/office/powerpoint/2010/main" val="4004948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Vocabulary revision</a:t>
            </a:r>
          </a:p>
          <a:p>
            <a:r>
              <a:rPr lang="en-GB" dirty="0"/>
              <a:t>Click</a:t>
            </a:r>
            <a:r>
              <a:rPr lang="en-GB" baseline="0" dirty="0"/>
              <a:t> on the picture to reveal the answer</a:t>
            </a:r>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15</a:t>
            </a:fld>
            <a:endParaRPr lang="en-GB"/>
          </a:p>
        </p:txBody>
      </p:sp>
    </p:spTree>
    <p:extLst>
      <p:ext uri="{BB962C8B-B14F-4D97-AF65-F5344CB8AC3E}">
        <p14:creationId xmlns:p14="http://schemas.microsoft.com/office/powerpoint/2010/main" val="1281615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4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a:t>
            </a:r>
            <a:r>
              <a:rPr lang="en-GB" b="1" baseline="0" dirty="0"/>
              <a:t> </a:t>
            </a:r>
            <a:r>
              <a:rPr lang="en-GB" b="0" dirty="0"/>
              <a:t>Vocabulary practice slide</a:t>
            </a:r>
            <a:r>
              <a:rPr lang="en-GB" b="0" baseline="0" dirty="0"/>
              <a:t> for this week’s vocabulary set.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Pupils</a:t>
            </a:r>
            <a:r>
              <a:rPr lang="en-GB" baseline="0" dirty="0"/>
              <a:t> either work by themselves or in pairs, reading out the words and studying their English meaning (1 minute). Teachers click on the ‘</a:t>
            </a:r>
            <a:r>
              <a:rPr lang="en-GB" baseline="0" dirty="0" err="1"/>
              <a:t>inicio</a:t>
            </a:r>
            <a:r>
              <a:rPr lang="en-GB" baseline="0" dirty="0"/>
              <a:t>’ button to start the 1 minute timer or can use their own timing device.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the English meanings are removed by clicking and students try to recall them, looking at the Spanish (1 minute).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the Spanish meanings are removed by clicking and students try to recall them, looking at the English (1 minute)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Further rounds of learning can be facilitated by one pupil turning away from the board, and his/her partner asking him/her the meanings.  This activity can work from L2 </a:t>
            </a:r>
            <a:r>
              <a:rPr lang="en-GB" baseline="0" dirty="0">
                <a:sym typeface="Wingdings" panose="05000000000000000000" pitchFamily="2" charset="2"/>
              </a:rPr>
              <a:t></a:t>
            </a:r>
            <a:r>
              <a:rPr lang="en-GB" baseline="0" dirty="0"/>
              <a:t> L1 or L1 </a:t>
            </a:r>
            <a:r>
              <a:rPr lang="en-GB" baseline="0" dirty="0">
                <a:sym typeface="Wingdings" panose="05000000000000000000" pitchFamily="2" charset="2"/>
              </a:rPr>
              <a:t> L2.</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aseline="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sym typeface="Wingdings" panose="05000000000000000000" pitchFamily="2" charset="2"/>
              </a:rPr>
              <a:t>Notes: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sym typeface="Wingdings" panose="05000000000000000000" pitchFamily="2" charset="2"/>
              </a:rPr>
              <a:t>A</a:t>
            </a:r>
            <a:r>
              <a:rPr lang="en-GB" baseline="0" dirty="0">
                <a:sym typeface="Wingdings" panose="05000000000000000000" pitchFamily="2" charset="2"/>
              </a:rPr>
              <a:t>ttention should be given to the pronunciation of ‘euro’. Spanish pronounces the ‘e’ and ‘u’ as two separate syllables, whereas in English these are pronounced as a single syllable.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sym typeface="Wingdings" panose="05000000000000000000" pitchFamily="2" charset="2"/>
              </a:rPr>
              <a:t>The next slide offers further practice of ‘</a:t>
            </a:r>
            <a:r>
              <a:rPr lang="en-GB" baseline="0" dirty="0" err="1">
                <a:sym typeface="Wingdings" panose="05000000000000000000" pitchFamily="2" charset="2"/>
              </a:rPr>
              <a:t>parecer</a:t>
            </a:r>
            <a:r>
              <a:rPr lang="en-GB" baseline="0" dirty="0">
                <a:sym typeface="Wingdings" panose="05000000000000000000" pitchFamily="2" charset="2"/>
              </a:rPr>
              <a:t>’ (including short form ‘</a:t>
            </a:r>
            <a:r>
              <a:rPr lang="en-GB" baseline="0" dirty="0" err="1">
                <a:sym typeface="Wingdings" panose="05000000000000000000" pitchFamily="2" charset="2"/>
              </a:rPr>
              <a:t>parece</a:t>
            </a:r>
            <a:r>
              <a:rPr lang="en-GB" baseline="0" dirty="0">
                <a:sym typeface="Wingdings" panose="05000000000000000000" pitchFamily="2" charset="2"/>
              </a:rPr>
              <a:t>’), so time need not be spent here explaining how the verb conjugates.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20782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 name="Google Shape;5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b="1" baseline="0"/>
              <a:t>Timing</a:t>
            </a:r>
            <a:r>
              <a:rPr lang="en-GB" b="1" baseline="0" dirty="0"/>
              <a:t>: 3 minutes for sequence of </a:t>
            </a:r>
            <a:r>
              <a:rPr lang="en-GB" b="1" baseline="0"/>
              <a:t>six verbs (slides 17-22)</a:t>
            </a:r>
            <a:endParaRPr lang="en-GB" b="1" baseline="0" dirty="0"/>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Aim: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to introduce the verb ‘</a:t>
            </a:r>
            <a:r>
              <a:rPr kumimoji="0" lang="en-GB" sz="1200" b="0"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parecer</a:t>
            </a:r>
            <a:r>
              <a:rPr kumimoji="0" lang="en-GB" sz="1200" b="0" i="0" u="none" strike="noStrike" kern="1200" cap="none" spc="0" normalizeH="0" baseline="0" noProof="0">
                <a:ln>
                  <a:noFill/>
                </a:ln>
                <a:solidFill>
                  <a:srgbClr val="000000"/>
                </a:solidFill>
                <a:effectLst/>
                <a:uLnTx/>
                <a:uFillTx/>
                <a:latin typeface="arial" panose="020B0604020202020204" pitchFamily="34" charset="0"/>
                <a:ea typeface="Calibri"/>
                <a:cs typeface="Calibri"/>
                <a:sym typeface="Calibri"/>
              </a:rPr>
              <a:t>’</a:t>
            </a:r>
            <a:r>
              <a:rPr kumimoji="0" lang="en-GB" sz="1200" b="1" i="1" u="none" strike="noStrike" kern="1200" cap="none" spc="0" normalizeH="0" baseline="0" noProof="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more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explicitly. ‘</a:t>
            </a:r>
            <a:r>
              <a:rPr kumimoji="0" lang="en-GB"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Parecer</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is one of the 25 most frequently used verbs in Spanish. All 25 most frequent verbs will be introduced early on using the same format. Both long form (infinitive) and short form (3</a:t>
            </a:r>
            <a:r>
              <a:rPr kumimoji="0" lang="en-GB"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mn-cs"/>
              </a:rPr>
              <a:t>rd</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person singular) are introduced in order to familiarise students with various forms of the same verb. </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Procedure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Teachers bring up the word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0"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parecer</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on its own, say it, students repeat it, and remind them of the phonics. </a:t>
            </a: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Teachers try to elicit the meaning from the students. </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Teachers then 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Teachers bring up the short form ‘</a:t>
            </a:r>
            <a:r>
              <a:rPr kumimoji="0" lang="en-GB" sz="1200" b="0"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parece</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say it, students repeat it. </a:t>
            </a: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Teachers try to elicit the meaning from the students. Emphasise the meanings for the short form.  </a:t>
            </a:r>
          </a:p>
        </p:txBody>
      </p:sp>
      <p:sp>
        <p:nvSpPr>
          <p:cNvPr id="54" name="Google Shape;5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17</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 name="Google Shape;6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long and short form again.</a:t>
            </a:r>
            <a:endParaRPr dirty="0"/>
          </a:p>
          <a:p>
            <a:pPr marL="457200" marR="0" lvl="0" indent="-228600" algn="l" rtl="0">
              <a:lnSpc>
                <a:spcPct val="100000"/>
              </a:lnSpc>
              <a:spcBef>
                <a:spcPts val="0"/>
              </a:spcBef>
              <a:spcAft>
                <a:spcPts val="0"/>
              </a:spcAft>
              <a:buSzPts val="1400"/>
              <a:buNone/>
            </a:pPr>
            <a:endParaRPr dirty="0"/>
          </a:p>
        </p:txBody>
      </p:sp>
      <p:sp>
        <p:nvSpPr>
          <p:cNvPr id="64" name="Google Shape;6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18</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Teachers introduce the long form in a sentence. </a:t>
            </a:r>
            <a:endParaRPr dirty="0"/>
          </a:p>
          <a:p>
            <a:pPr marL="457200" marR="0" lvl="0" indent="-228600" algn="l" rtl="0">
              <a:lnSpc>
                <a:spcPct val="100000"/>
              </a:lnSpc>
              <a:spcBef>
                <a:spcPts val="0"/>
              </a:spcBef>
              <a:spcAft>
                <a:spcPts val="0"/>
              </a:spcAft>
              <a:buSzPts val="1400"/>
              <a:buNone/>
            </a:pPr>
            <a:endParaRPr dirty="0"/>
          </a:p>
        </p:txBody>
      </p:sp>
      <p:sp>
        <p:nvSpPr>
          <p:cNvPr id="84" name="Google Shape;8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19</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6 minutes</a:t>
            </a:r>
          </a:p>
          <a:p>
            <a:endParaRPr lang="en-US" b="1" dirty="0"/>
          </a:p>
          <a:p>
            <a:r>
              <a:rPr lang="en-US" b="1" dirty="0"/>
              <a:t>Aim: </a:t>
            </a:r>
            <a:r>
              <a:rPr lang="en-GB" sz="1200" kern="1200" dirty="0">
                <a:solidFill>
                  <a:schemeClr val="tx1"/>
                </a:solidFill>
                <a:effectLst/>
                <a:latin typeface="+mn-lt"/>
                <a:ea typeface="+mn-ea"/>
                <a:cs typeface="+mn-cs"/>
              </a:rPr>
              <a:t>to recognise </a:t>
            </a:r>
            <a:r>
              <a:rPr lang="en-GB" sz="1200" kern="1200" baseline="0" dirty="0">
                <a:solidFill>
                  <a:schemeClr val="tx1"/>
                </a:solidFill>
                <a:effectLst/>
                <a:latin typeface="+mn-lt"/>
                <a:ea typeface="+mn-ea"/>
                <a:cs typeface="+mn-cs"/>
              </a:rPr>
              <a:t>the ‘weak’ vowel [u], in combination with a ‘strong’ vowel, and to spell the two letters</a:t>
            </a:r>
            <a:endParaRPr lang="x-none" sz="1200" kern="1200" dirty="0">
              <a:solidFill>
                <a:schemeClr val="tx1"/>
              </a:solidFill>
              <a:effectLst/>
              <a:latin typeface="+mn-lt"/>
              <a:ea typeface="+mn-ea"/>
              <a:cs typeface="+mn-cs"/>
            </a:endParaRPr>
          </a:p>
          <a:p>
            <a:endParaRPr lang="en-US" b="1" dirty="0"/>
          </a:p>
          <a:p>
            <a:r>
              <a:rPr lang="en-US" b="1" dirty="0"/>
              <a:t>Procedure:</a:t>
            </a:r>
          </a:p>
          <a:p>
            <a:r>
              <a:rPr lang="en-US" b="0" dirty="0"/>
              <a:t>1. The teacher plays the audio for each word and students write the missing letters. These</a:t>
            </a:r>
            <a:r>
              <a:rPr lang="en-US" b="0" baseline="0" dirty="0"/>
              <a:t> will be [u] + </a:t>
            </a:r>
            <a:r>
              <a:rPr lang="en-US" b="0" dirty="0"/>
              <a:t>[a], [e] or [o].</a:t>
            </a:r>
          </a:p>
          <a:p>
            <a:r>
              <a:rPr lang="en-GB" sz="1200" kern="1200" dirty="0">
                <a:solidFill>
                  <a:schemeClr val="tx1"/>
                </a:solidFill>
                <a:effectLst/>
                <a:latin typeface="+mn-lt"/>
                <a:ea typeface="+mn-ea"/>
                <a:cs typeface="+mn-cs"/>
              </a:rPr>
              <a:t>2. The teacher shows the answer for each word, one letter at a time, followed by the English for each word, so students connect Spanish word and English meanings.  Some students will learn additional words incidentally.</a:t>
            </a:r>
          </a:p>
          <a:p>
            <a:r>
              <a:rPr lang="en-US" b="0" dirty="0"/>
              <a:t>4. Students practise pronunciation by reading each word out loud. They should try to mimic the weak</a:t>
            </a:r>
            <a:r>
              <a:rPr lang="en-US" b="0" baseline="0" dirty="0"/>
              <a:t> vowel sounds that</a:t>
            </a:r>
            <a:r>
              <a:rPr lang="en-US" b="0" dirty="0"/>
              <a:t> they heard in the recordings,</a:t>
            </a:r>
            <a:r>
              <a:rPr lang="en-US" b="0" baseline="0" dirty="0"/>
              <a:t> and ensure that they produce the </a:t>
            </a:r>
            <a:r>
              <a:rPr lang="en-US" b="0" baseline="0"/>
              <a:t>two letters as a single syllable.</a:t>
            </a:r>
            <a:endParaRPr lang="en-US" b="0" baseline="0" dirty="0"/>
          </a:p>
          <a:p>
            <a:r>
              <a:rPr lang="en-US" b="0" baseline="0" dirty="0"/>
              <a:t>5. Students could be asked if they can think of another word for ‘ok’ (anticipate ‘vale’).</a:t>
            </a:r>
            <a:endParaRPr lang="en-US" b="0" dirty="0"/>
          </a:p>
          <a:p>
            <a:endParaRPr lang="en-US" b="0" dirty="0"/>
          </a:p>
          <a:p>
            <a:r>
              <a:rPr lang="en-US" b="1" dirty="0"/>
              <a:t>Notes: </a:t>
            </a:r>
            <a:r>
              <a:rPr lang="en-US" b="0" dirty="0"/>
              <a:t>The</a:t>
            </a:r>
            <a:r>
              <a:rPr lang="en-US" b="0" baseline="0" dirty="0"/>
              <a:t> Spanish words in the activity</a:t>
            </a:r>
            <a:r>
              <a:rPr lang="en-US" b="0" dirty="0"/>
              <a:t> are all unknown apart from </a:t>
            </a:r>
            <a:r>
              <a:rPr lang="en-GB" sz="1200" dirty="0">
                <a:effectLst/>
                <a:latin typeface="Calibri" panose="020F0502020204030204" pitchFamily="34" charset="0"/>
                <a:ea typeface="Times New Roman" panose="02020603050405020304" pitchFamily="18" charset="0"/>
                <a:cs typeface="Times New Roman" panose="02020603050405020304" pitchFamily="18" charset="0"/>
              </a:rPr>
              <a:t>'</a:t>
            </a:r>
            <a:r>
              <a:rPr lang="en-GB" sz="1200" dirty="0" err="1">
                <a:effectLst/>
                <a:latin typeface="Calibri" panose="020F0502020204030204" pitchFamily="34" charset="0"/>
                <a:ea typeface="Times New Roman" panose="02020603050405020304" pitchFamily="18" charset="0"/>
                <a:cs typeface="Times New Roman" panose="02020603050405020304" pitchFamily="18" charset="0"/>
              </a:rPr>
              <a:t>cuerpo</a:t>
            </a:r>
            <a:r>
              <a:rPr lang="en-GB" sz="1200" dirty="0">
                <a:effectLst/>
                <a:latin typeface="Calibri" panose="020F0502020204030204" pitchFamily="34" charset="0"/>
                <a:ea typeface="Times New Roman" panose="02020603050405020304" pitchFamily="18" charset="0"/>
                <a:cs typeface="Times New Roman" panose="02020603050405020304" pitchFamily="18" charset="0"/>
              </a:rPr>
              <a:t>’, which has previously been encountered as a Y7 phonics cluster word.</a:t>
            </a:r>
            <a:r>
              <a:rPr lang="en-US" sz="1200" b="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b="0" baseline="0" dirty="0"/>
              <a:t>Frequency rankings are below.</a:t>
            </a:r>
            <a:endParaRPr lang="en-US" b="0" dirty="0"/>
          </a:p>
          <a:p>
            <a:endParaRPr lang="en-US" b="0" dirty="0"/>
          </a:p>
          <a:p>
            <a:r>
              <a:rPr lang="en-US" b="1" dirty="0"/>
              <a:t>Transcript:</a:t>
            </a:r>
          </a:p>
          <a:p>
            <a:pPr marL="228600" indent="-228600">
              <a:buAutoNum type="arabicPeriod"/>
            </a:pPr>
            <a:r>
              <a:rPr lang="en-US" b="0" dirty="0" err="1"/>
              <a:t>lengua</a:t>
            </a:r>
            <a:endParaRPr lang="en-US" b="0" dirty="0"/>
          </a:p>
          <a:p>
            <a:pPr marL="228600" indent="-228600">
              <a:buAutoNum type="arabicPeriod"/>
            </a:pPr>
            <a:r>
              <a:rPr lang="en-US" b="0" dirty="0" err="1"/>
              <a:t>cuerpo</a:t>
            </a:r>
            <a:endParaRPr lang="en-US" b="0" dirty="0"/>
          </a:p>
          <a:p>
            <a:pPr marL="228600" indent="-228600">
              <a:buAutoNum type="arabicPeriod"/>
            </a:pPr>
            <a:r>
              <a:rPr lang="en-US" b="0" dirty="0" err="1"/>
              <a:t>recuerdo</a:t>
            </a:r>
            <a:endParaRPr lang="en-US" b="0" dirty="0"/>
          </a:p>
          <a:p>
            <a:pPr marL="228600" indent="-228600">
              <a:buAutoNum type="arabicPeriod"/>
            </a:pPr>
            <a:r>
              <a:rPr lang="en-US" b="0" dirty="0" err="1"/>
              <a:t>guardar</a:t>
            </a:r>
            <a:endParaRPr lang="en-US" b="0" dirty="0"/>
          </a:p>
          <a:p>
            <a:pPr marL="228600" indent="-228600">
              <a:buAutoNum type="arabicPeriod"/>
            </a:pPr>
            <a:r>
              <a:rPr lang="en-US" b="0" dirty="0" err="1"/>
              <a:t>individuo</a:t>
            </a:r>
            <a:endParaRPr lang="en-US" b="0" dirty="0"/>
          </a:p>
          <a:p>
            <a:pPr marL="228600" indent="-228600">
              <a:buAutoNum type="arabicPeriod"/>
            </a:pPr>
            <a:r>
              <a:rPr lang="en-US" b="0" dirty="0"/>
              <a:t>de </a:t>
            </a:r>
            <a:r>
              <a:rPr lang="en-US" b="0" dirty="0" err="1"/>
              <a:t>acuerdo</a:t>
            </a:r>
            <a:endParaRPr lang="en-US" b="0" dirty="0"/>
          </a:p>
          <a:p>
            <a:pPr marL="228600" indent="-228600">
              <a:buAutoNum type="arabicPeriod"/>
            </a:pPr>
            <a:r>
              <a:rPr lang="en-US" b="0" dirty="0" err="1"/>
              <a:t>juez</a:t>
            </a:r>
            <a:endParaRPr lang="en-US" b="0" dirty="0"/>
          </a:p>
          <a:p>
            <a:pPr marL="228600" indent="-228600">
              <a:buAutoNum type="arabicPeriod"/>
            </a:pPr>
            <a:r>
              <a:rPr lang="en-US" b="0" dirty="0" err="1"/>
              <a:t>continuar</a:t>
            </a:r>
            <a:endParaRPr lang="en-US" b="0" dirty="0"/>
          </a:p>
          <a:p>
            <a:pPr marL="0" indent="0">
              <a:buNone/>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Frequency of unknown/glossed words (1 is the most frequent word in Spanish): </a:t>
            </a:r>
          </a:p>
          <a:p>
            <a:pPr marL="0" indent="0">
              <a:buNone/>
            </a:pPr>
            <a:r>
              <a:rPr lang="en-US" b="0" dirty="0" err="1"/>
              <a:t>lengua</a:t>
            </a:r>
            <a:r>
              <a:rPr lang="en-US" b="0" dirty="0"/>
              <a:t> [586]; </a:t>
            </a:r>
            <a:r>
              <a:rPr lang="en-US" b="0" dirty="0" err="1"/>
              <a:t>cuerpo</a:t>
            </a:r>
            <a:r>
              <a:rPr lang="en-US" b="0" dirty="0"/>
              <a:t> [232];</a:t>
            </a:r>
            <a:r>
              <a:rPr lang="en-US" b="0" baseline="0" dirty="0"/>
              <a:t> </a:t>
            </a:r>
            <a:r>
              <a:rPr lang="en-US" b="0" dirty="0" err="1"/>
              <a:t>recuerdo</a:t>
            </a:r>
            <a:r>
              <a:rPr lang="en-US" b="0" dirty="0"/>
              <a:t> [771];</a:t>
            </a:r>
            <a:r>
              <a:rPr lang="en-US" b="0" baseline="0" dirty="0"/>
              <a:t> </a:t>
            </a:r>
            <a:r>
              <a:rPr lang="en-US" b="0" dirty="0" err="1"/>
              <a:t>guardar</a:t>
            </a:r>
            <a:r>
              <a:rPr lang="en-US" b="0" dirty="0"/>
              <a:t> [687];</a:t>
            </a:r>
            <a:r>
              <a:rPr lang="en-US" b="0" baseline="0" dirty="0"/>
              <a:t> </a:t>
            </a:r>
            <a:r>
              <a:rPr lang="en-US" b="0" dirty="0" err="1"/>
              <a:t>individuo</a:t>
            </a:r>
            <a:r>
              <a:rPr lang="en-US" b="0" dirty="0"/>
              <a:t> [1133];</a:t>
            </a:r>
            <a:r>
              <a:rPr lang="en-US" b="0" baseline="0" dirty="0"/>
              <a:t> </a:t>
            </a:r>
            <a:r>
              <a:rPr lang="en-US" b="0" dirty="0" err="1"/>
              <a:t>acuerdo</a:t>
            </a:r>
            <a:r>
              <a:rPr lang="en-US" b="0" dirty="0"/>
              <a:t> [348];</a:t>
            </a:r>
            <a:r>
              <a:rPr lang="en-US" b="0" baseline="0" dirty="0"/>
              <a:t> </a:t>
            </a:r>
            <a:r>
              <a:rPr lang="en-US" b="0" dirty="0" err="1"/>
              <a:t>juez</a:t>
            </a:r>
            <a:r>
              <a:rPr lang="en-US" b="0" dirty="0"/>
              <a:t> [1168];</a:t>
            </a:r>
            <a:r>
              <a:rPr lang="en-US" b="0" baseline="0" dirty="0"/>
              <a:t> </a:t>
            </a:r>
            <a:r>
              <a:rPr lang="en-US" b="0" dirty="0" err="1"/>
              <a:t>continuar</a:t>
            </a:r>
            <a:r>
              <a:rPr lang="en-US" b="0" dirty="0"/>
              <a:t> [396]</a:t>
            </a:r>
            <a:br>
              <a:rPr lang="en-GB" baseline="0" dirty="0"/>
            </a:br>
            <a:endParaRPr lang="en-GB" baseline="0" dirty="0"/>
          </a:p>
        </p:txBody>
      </p:sp>
      <p:sp>
        <p:nvSpPr>
          <p:cNvPr id="4" name="Slide Number Placeholder 3"/>
          <p:cNvSpPr>
            <a:spLocks noGrp="1"/>
          </p:cNvSpPr>
          <p:nvPr>
            <p:ph type="sldNum" sz="quarter" idx="10"/>
          </p:nvPr>
        </p:nvSpPr>
        <p:spPr/>
        <p:txBody>
          <a:bodyPr/>
          <a:lstStyle/>
          <a:p>
            <a:fld id="{672843D9-4757-4631-B0CD-BAA271821DF5}" type="slidenum">
              <a:rPr lang="en-GB" smtClean="0"/>
              <a:t>2</a:t>
            </a:fld>
            <a:endParaRPr lang="en-GB"/>
          </a:p>
        </p:txBody>
      </p:sp>
    </p:spTree>
    <p:extLst>
      <p:ext uri="{BB962C8B-B14F-4D97-AF65-F5344CB8AC3E}">
        <p14:creationId xmlns:p14="http://schemas.microsoft.com/office/powerpoint/2010/main" val="32649941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Teachers introduce the short form in a sentence. </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75" name="Google Shape;7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20</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Teachers cycle through the long </a:t>
            </a:r>
            <a:r>
              <a:rPr lang="en-GB"/>
              <a:t>form again.</a:t>
            </a:r>
          </a:p>
          <a:p>
            <a:pPr marL="0" marR="0" lvl="0" indent="0" algn="l" rtl="0">
              <a:lnSpc>
                <a:spcPct val="100000"/>
              </a:lnSpc>
              <a:spcBef>
                <a:spcPts val="0"/>
              </a:spcBef>
              <a:spcAft>
                <a:spcPts val="0"/>
              </a:spcAft>
              <a:buClr>
                <a:schemeClr val="dk1"/>
              </a:buClr>
              <a:buSzPts val="1200"/>
              <a:buFont typeface="Calibri"/>
              <a:buNone/>
            </a:pPr>
            <a:endParaRPr lang="en-GB"/>
          </a:p>
          <a:p>
            <a:pPr marL="0" marR="0" lvl="0" indent="0" algn="l" rtl="0">
              <a:lnSpc>
                <a:spcPct val="100000"/>
              </a:lnSpc>
              <a:spcBef>
                <a:spcPts val="0"/>
              </a:spcBef>
              <a:spcAft>
                <a:spcPts val="0"/>
              </a:spcAft>
              <a:buClr>
                <a:schemeClr val="dk1"/>
              </a:buClr>
              <a:buSzPts val="1200"/>
              <a:buFont typeface="Calibri"/>
              <a:buNone/>
            </a:pPr>
            <a:r>
              <a:rPr lang="en-GB"/>
              <a:t>Note: students only</a:t>
            </a:r>
            <a:r>
              <a:rPr lang="en-GB" baseline="0"/>
              <a:t> have to provide the verb in the gap, but the animation sequence also allows for the full sentence to be elicited when the English prompt is shown. This may suit a higher-ability group.</a:t>
            </a:r>
            <a:endParaRPr dirty="0"/>
          </a:p>
          <a:p>
            <a:pPr marL="457200" marR="0" lvl="0" indent="-228600" algn="l" rtl="0">
              <a:lnSpc>
                <a:spcPct val="100000"/>
              </a:lnSpc>
              <a:spcBef>
                <a:spcPts val="0"/>
              </a:spcBef>
              <a:spcAft>
                <a:spcPts val="0"/>
              </a:spcAft>
              <a:buSzPts val="1400"/>
              <a:buNone/>
            </a:pPr>
            <a:endParaRPr dirty="0"/>
          </a:p>
        </p:txBody>
      </p:sp>
      <p:sp>
        <p:nvSpPr>
          <p:cNvPr id="84" name="Google Shape;8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Teachers cycle through the short form again.</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dirty="0"/>
              <a:t>Note</a:t>
            </a:r>
            <a:r>
              <a:rPr lang="en-GB"/>
              <a:t>: students only</a:t>
            </a:r>
            <a:r>
              <a:rPr lang="en-GB" baseline="0"/>
              <a:t> have to provide the verb in the gap, but the animation sequence also allows for the full sentence to be elicited when the English prompt is shown. This may suit a higher-ability group.</a:t>
            </a:r>
            <a:endParaRPr lang="en-GB" dirty="0"/>
          </a:p>
        </p:txBody>
      </p:sp>
      <p:sp>
        <p:nvSpPr>
          <p:cNvPr id="75" name="Google Shape;7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a:t>to</a:t>
            </a:r>
            <a:r>
              <a:rPr lang="en-US" b="0" baseline="0"/>
              <a:t> recap regular Spanish comparatives with </a:t>
            </a:r>
            <a:r>
              <a:rPr lang="en-US" b="0" baseline="0" dirty="0"/>
              <a:t>‘</a:t>
            </a:r>
            <a:r>
              <a:rPr lang="en-US" b="0" baseline="0" dirty="0" err="1"/>
              <a:t>más</a:t>
            </a:r>
            <a:r>
              <a:rPr lang="en-US" b="0" baseline="0" dirty="0"/>
              <a:t> </a:t>
            </a:r>
            <a:r>
              <a:rPr lang="en-US" b="0" baseline="0" dirty="0" err="1"/>
              <a:t>que</a:t>
            </a:r>
            <a:r>
              <a:rPr lang="en-US" b="0" baseline="0" dirty="0"/>
              <a:t>’ and ‘</a:t>
            </a:r>
            <a:r>
              <a:rPr lang="en-US" b="0" baseline="0" dirty="0" err="1"/>
              <a:t>menos</a:t>
            </a:r>
            <a:r>
              <a:rPr lang="en-US" b="0" baseline="0" dirty="0"/>
              <a:t> </a:t>
            </a:r>
            <a:r>
              <a:rPr lang="en-US" b="0" baseline="0" dirty="0" err="1"/>
              <a:t>que</a:t>
            </a:r>
            <a:r>
              <a:rPr lang="en-US" b="0" baseline="0" dirty="0"/>
              <a:t>’</a:t>
            </a:r>
            <a:endParaRPr lang="en-US" b="1" dirty="0"/>
          </a:p>
          <a:p>
            <a:endParaRPr lang="en-US" b="1" dirty="0"/>
          </a:p>
          <a:p>
            <a:r>
              <a:rPr lang="en-US" b="1"/>
              <a:t>Procedure:</a:t>
            </a:r>
          </a:p>
          <a:p>
            <a:pPr marL="228600" indent="-228600">
              <a:buAutoNum type="arabicPeriod"/>
            </a:pPr>
            <a:r>
              <a:rPr lang="en-US" b="0"/>
              <a:t>Teachers click to go through the slide. Gaps are left for students to provide answers which will be revealed with a click.</a:t>
            </a:r>
          </a:p>
          <a:p>
            <a:pPr marL="0" indent="0">
              <a:buNone/>
            </a:pPr>
            <a:endParaRPr lang="en-US" b="0"/>
          </a:p>
          <a:p>
            <a:pPr marL="0" indent="0">
              <a:buNone/>
            </a:pPr>
            <a:r>
              <a:rPr lang="en-US" b="1"/>
              <a:t>Notes:</a:t>
            </a:r>
          </a:p>
          <a:p>
            <a:pPr marL="0" indent="0">
              <a:buNone/>
            </a:pPr>
            <a:r>
              <a:rPr lang="en-US" b="0"/>
              <a:t>1.</a:t>
            </a:r>
            <a:r>
              <a:rPr lang="en-US" b="1"/>
              <a:t> </a:t>
            </a:r>
            <a:r>
              <a:rPr lang="en-US" b="0"/>
              <a:t>The</a:t>
            </a:r>
            <a:r>
              <a:rPr lang="en-US" b="0" baseline="0"/>
              <a:t> slide could easily be adapted for a higher-ability group so that students have to provide the full sentence when prompted.</a:t>
            </a:r>
            <a:endParaRPr lang="en-US" b="1" dirty="0"/>
          </a:p>
          <a:p>
            <a:r>
              <a:rPr lang="en-GB"/>
              <a:t>2. Teachers could optionally ask students here</a:t>
            </a:r>
            <a:r>
              <a:rPr lang="en-GB" baseline="0"/>
              <a:t> how to say ‘better than’ and ‘worse than’ (these were also introduced last week). These irregular comparatives will also be recapped in this lesson’s activities.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534925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endParaRPr lang="en-US" b="1" dirty="0"/>
          </a:p>
          <a:p>
            <a:endParaRPr lang="en-US" b="1" dirty="0"/>
          </a:p>
          <a:p>
            <a:r>
              <a:rPr lang="en-US" b="1" dirty="0"/>
              <a:t>Aim: </a:t>
            </a:r>
            <a:r>
              <a:rPr lang="en-US" b="0" dirty="0"/>
              <a:t>to </a:t>
            </a:r>
            <a:r>
              <a:rPr lang="en-US" b="0"/>
              <a:t>introduce</a:t>
            </a:r>
            <a:r>
              <a:rPr lang="en-US" b="0" baseline="0"/>
              <a:t> the demonstrative adjectives ‘este</a:t>
            </a:r>
            <a:r>
              <a:rPr lang="en-US" b="0" baseline="0" dirty="0"/>
              <a:t>’ and ‘</a:t>
            </a:r>
            <a:r>
              <a:rPr lang="en-US" b="0" baseline="0" dirty="0" err="1"/>
              <a:t>esta</a:t>
            </a:r>
            <a:r>
              <a:rPr lang="en-US" b="0" baseline="0" dirty="0"/>
              <a:t>’</a:t>
            </a:r>
            <a:endParaRPr lang="en-US" b="1" dirty="0"/>
          </a:p>
          <a:p>
            <a:endParaRPr lang="en-US" b="1" dirty="0"/>
          </a:p>
          <a:p>
            <a:r>
              <a:rPr lang="en-US" b="1" dirty="0"/>
              <a:t>Procedure:</a:t>
            </a:r>
          </a:p>
          <a:p>
            <a:pPr marL="228600" indent="-228600">
              <a:buAutoNum type="arabicPeriod"/>
            </a:pPr>
            <a:r>
              <a:rPr lang="en-US" b="0" dirty="0"/>
              <a:t>Teachers click to go through the explanations and </a:t>
            </a:r>
            <a:r>
              <a:rPr lang="en-US" b="0"/>
              <a:t>examples.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a:t>Teachers could highlight in the examples that there is gender</a:t>
            </a:r>
            <a:r>
              <a:rPr lang="en-US" b="0" baseline="0"/>
              <a:t> agreement between the adjective and noun. This will be a focus of the next activity.</a:t>
            </a:r>
            <a:endParaRPr lang="en-US" b="0" dirty="0"/>
          </a:p>
          <a:p>
            <a:pPr marL="0" indent="0">
              <a:buNone/>
            </a:pPr>
            <a:endParaRPr lang="en-US" b="0" dirty="0"/>
          </a:p>
        </p:txBody>
      </p:sp>
      <p:sp>
        <p:nvSpPr>
          <p:cNvPr id="4" name="Slide Number Placeholder 3"/>
          <p:cNvSpPr>
            <a:spLocks noGrp="1"/>
          </p:cNvSpPr>
          <p:nvPr>
            <p:ph type="sldNum" sz="quarter" idx="10"/>
          </p:nvPr>
        </p:nvSpPr>
        <p:spPr/>
        <p:txBody>
          <a:bodyPr/>
          <a:lstStyle/>
          <a:p>
            <a:fld id="{672843D9-4757-4631-B0CD-BAA271821DF5}" type="slidenum">
              <a:rPr lang="en-GB" smtClean="0"/>
              <a:t>24</a:t>
            </a:fld>
            <a:endParaRPr lang="en-GB"/>
          </a:p>
        </p:txBody>
      </p:sp>
    </p:spTree>
    <p:extLst>
      <p:ext uri="{BB962C8B-B14F-4D97-AF65-F5344CB8AC3E}">
        <p14:creationId xmlns:p14="http://schemas.microsoft.com/office/powerpoint/2010/main" val="36844277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7</a:t>
            </a:r>
            <a:r>
              <a:rPr lang="en-US" b="0" baseline="0" dirty="0"/>
              <a:t> minutes </a:t>
            </a:r>
            <a:endParaRPr lang="en-US" b="1" dirty="0"/>
          </a:p>
          <a:p>
            <a:endParaRPr lang="en-US" b="1" dirty="0"/>
          </a:p>
          <a:p>
            <a:r>
              <a:rPr lang="en-US" b="1" dirty="0"/>
              <a:t>Aim: </a:t>
            </a:r>
            <a:r>
              <a:rPr lang="en-US" b="0" dirty="0"/>
              <a:t>to </a:t>
            </a:r>
            <a:r>
              <a:rPr lang="en-US" b="0" dirty="0" err="1"/>
              <a:t>practise</a:t>
            </a:r>
            <a:r>
              <a:rPr lang="en-US" b="0" baseline="0" dirty="0"/>
              <a:t> deciding between ‘</a:t>
            </a:r>
            <a:r>
              <a:rPr lang="en-US" b="0" baseline="0" dirty="0" err="1"/>
              <a:t>este</a:t>
            </a:r>
            <a:r>
              <a:rPr lang="en-US" b="0" baseline="0" dirty="0"/>
              <a:t>’ and ‘</a:t>
            </a:r>
            <a:r>
              <a:rPr lang="en-US" b="0" baseline="0" dirty="0" err="1"/>
              <a:t>esta</a:t>
            </a:r>
            <a:r>
              <a:rPr lang="en-US" b="0" baseline="0" dirty="0"/>
              <a:t>’ by identifying the gender of the noun; to consolidate understanding of comparatives and new vocabulary</a:t>
            </a:r>
            <a:endParaRPr lang="en-US" b="1" dirty="0"/>
          </a:p>
          <a:p>
            <a:endParaRPr lang="en-US" b="1" dirty="0"/>
          </a:p>
          <a:p>
            <a:r>
              <a:rPr lang="en-US" b="1" dirty="0"/>
              <a:t>Procedure:</a:t>
            </a:r>
          </a:p>
          <a:p>
            <a:pPr marL="228600" indent="-228600">
              <a:buAutoNum type="arabicPeriod"/>
            </a:pPr>
            <a:r>
              <a:rPr lang="en-US" b="0" dirty="0"/>
              <a:t>Click to show the instructions and then the reading</a:t>
            </a:r>
            <a:r>
              <a:rPr lang="en-US" b="0" baseline="0" dirty="0"/>
              <a:t> passage and the table which the students can copy out.</a:t>
            </a:r>
          </a:p>
          <a:p>
            <a:pPr marL="228600" indent="-228600">
              <a:buAutoNum type="arabicPeriod"/>
            </a:pPr>
            <a:r>
              <a:rPr lang="en-US" b="0" baseline="0" dirty="0"/>
              <a:t>Students write either ‘</a:t>
            </a:r>
            <a:r>
              <a:rPr lang="en-US" b="0" baseline="0" dirty="0" err="1"/>
              <a:t>este</a:t>
            </a:r>
            <a:r>
              <a:rPr lang="en-US" b="0" baseline="0" dirty="0"/>
              <a:t>’ or ‘</a:t>
            </a:r>
            <a:r>
              <a:rPr lang="en-US" b="0" baseline="0" dirty="0" err="1"/>
              <a:t>esta</a:t>
            </a:r>
            <a:r>
              <a:rPr lang="en-US" b="0" baseline="0" dirty="0"/>
              <a:t>’ for each number.</a:t>
            </a:r>
          </a:p>
          <a:p>
            <a:pPr marL="228600" indent="-228600">
              <a:buAutoNum type="arabicPeriod"/>
            </a:pPr>
            <a:r>
              <a:rPr lang="en-US" b="0" baseline="0" dirty="0"/>
              <a:t>Students can listen to the conversation to check answers. Click on the audio player (top right of the slide).</a:t>
            </a:r>
          </a:p>
          <a:p>
            <a:pPr marL="228600" indent="-228600">
              <a:buAutoNum type="arabicPeriod"/>
            </a:pPr>
            <a:r>
              <a:rPr lang="en-US" b="0" baseline="0" dirty="0"/>
              <a:t>Answers are also shown in the text by clicking. </a:t>
            </a:r>
          </a:p>
          <a:p>
            <a:pPr marL="228600" indent="-228600">
              <a:buAutoNum type="arabicPeriod"/>
            </a:pPr>
            <a:r>
              <a:rPr lang="en-US" b="0" baseline="0" dirty="0"/>
              <a:t>The next slide continues to exploit the text with an activity where students translate five comparative sentences into English.</a:t>
            </a:r>
          </a:p>
          <a:p>
            <a:pPr marL="228600" indent="-228600">
              <a:buAutoNum type="arabicPeriod"/>
            </a:pPr>
            <a:endParaRPr lang="en-US" b="0" baseline="0" dirty="0"/>
          </a:p>
          <a:p>
            <a:pPr marL="0" indent="0">
              <a:buNone/>
            </a:pPr>
            <a:r>
              <a:rPr lang="en-US" b="1" baseline="0" dirty="0"/>
              <a:t>Note: </a:t>
            </a:r>
            <a:r>
              <a:rPr lang="en-US" b="0" baseline="0" dirty="0"/>
              <a:t>‘</a:t>
            </a:r>
            <a:r>
              <a:rPr lang="en-US" b="0" baseline="0" dirty="0" err="1"/>
              <a:t>Qué</a:t>
            </a:r>
            <a:r>
              <a:rPr lang="en-US" b="0" baseline="0" dirty="0"/>
              <a:t> bien’ has been encountered in other lessons, but hasn’t been taught yet as new vocabulary, so is glossed again here.</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79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a:t>
            </a:r>
            <a:r>
              <a:rPr lang="en-US" b="1"/>
              <a:t>:</a:t>
            </a:r>
            <a:r>
              <a:rPr lang="en-US" b="1" baseline="0"/>
              <a:t> </a:t>
            </a:r>
            <a:r>
              <a:rPr lang="en-US" b="0" baseline="0"/>
              <a:t>4 </a:t>
            </a:r>
            <a:r>
              <a:rPr lang="en-US" b="0" baseline="0" dirty="0"/>
              <a:t>minutes</a:t>
            </a:r>
            <a:endParaRPr lang="en-US" b="0" dirty="0"/>
          </a:p>
          <a:p>
            <a:endParaRPr lang="en-US" b="1" dirty="0"/>
          </a:p>
          <a:p>
            <a:r>
              <a:rPr lang="en-US" b="1" dirty="0"/>
              <a:t>Aim</a:t>
            </a:r>
            <a:r>
              <a:rPr lang="en-US" b="1"/>
              <a:t>: </a:t>
            </a:r>
            <a:r>
              <a:rPr lang="en-US" b="0"/>
              <a:t>to consolidate understanding</a:t>
            </a:r>
            <a:r>
              <a:rPr lang="en-US" b="0" baseline="0"/>
              <a:t> of</a:t>
            </a:r>
            <a:r>
              <a:rPr lang="en-US" b="0"/>
              <a:t> comparatives</a:t>
            </a:r>
            <a:r>
              <a:rPr lang="en-US" b="0" baseline="0"/>
              <a:t> by </a:t>
            </a:r>
            <a:r>
              <a:rPr lang="en-US" b="0" baseline="0" dirty="0"/>
              <a:t>translating sentences from the </a:t>
            </a:r>
            <a:r>
              <a:rPr lang="en-US" b="0" baseline="0"/>
              <a:t>previous text into English.</a:t>
            </a:r>
            <a:endParaRPr lang="en-US" b="1" dirty="0"/>
          </a:p>
          <a:p>
            <a:endParaRPr lang="en-US" b="1" dirty="0"/>
          </a:p>
          <a:p>
            <a:r>
              <a:rPr lang="en-US" b="1" dirty="0"/>
              <a:t>Procedure:</a:t>
            </a:r>
          </a:p>
          <a:p>
            <a:pPr marL="228600" indent="-228600">
              <a:buAutoNum type="arabicPeriod"/>
            </a:pPr>
            <a:r>
              <a:rPr lang="en-US" b="0"/>
              <a:t>Students</a:t>
            </a:r>
            <a:r>
              <a:rPr lang="en-US" b="0" baseline="0"/>
              <a:t> </a:t>
            </a:r>
            <a:r>
              <a:rPr lang="en-US" b="0" baseline="0" dirty="0"/>
              <a:t>translate these sentences that come from the previous text. Some phrases have been </a:t>
            </a:r>
            <a:r>
              <a:rPr lang="en-US" b="0" baseline="0"/>
              <a:t>slightly adapted to allow for full sentence translation.</a:t>
            </a:r>
            <a:endParaRPr lang="en-US" b="0" baseline="0" dirty="0"/>
          </a:p>
          <a:p>
            <a:pPr marL="228600" indent="-228600">
              <a:buAutoNum type="arabicPeriod"/>
            </a:pPr>
            <a:r>
              <a:rPr lang="en-US" b="0"/>
              <a:t>Teachers </a:t>
            </a:r>
            <a:r>
              <a:rPr lang="en-US" b="0" dirty="0"/>
              <a:t>click</a:t>
            </a:r>
            <a:r>
              <a:rPr lang="en-US" b="0" baseline="0" dirty="0"/>
              <a:t> to reveal </a:t>
            </a:r>
            <a:r>
              <a:rPr lang="en-US" b="0" baseline="0"/>
              <a:t>the answers</a:t>
            </a:r>
            <a:r>
              <a:rPr lang="en-GB" b="0" baseline="0"/>
              <a:t>. In checking answer number 1, teachers can use the callout to ask also students how they would say ‘worse than’ rather than ‘better than’. This will aid comprehension in the next activity, where ‘peor’ is revisited in listening.</a:t>
            </a:r>
          </a:p>
          <a:p>
            <a:pPr marL="228600" indent="-228600">
              <a:buAutoNum type="arabicPeriod"/>
            </a:pPr>
            <a:endParaRPr lang="en-GB" b="0" baseline="0"/>
          </a:p>
          <a:p>
            <a:pPr marL="0" indent="0">
              <a:buNone/>
            </a:pPr>
            <a:r>
              <a:rPr lang="en-GB" b="1" baseline="0"/>
              <a:t>Note: </a:t>
            </a:r>
            <a:r>
              <a:rPr lang="en-GB" b="0" baseline="0"/>
              <a:t>in item 4, it will be worth reminding students about article use (‘el amarillo’ and ‘el rojo’ are simply ‘yellow’ and ‘red’ here). This was explained when colours were first presented in Year 7, but is easy to forget (particularly when translating </a:t>
            </a:r>
            <a:r>
              <a:rPr lang="en-GB" b="0" i="0" baseline="0"/>
              <a:t>into</a:t>
            </a:r>
            <a:r>
              <a:rPr lang="en-GB" b="0" baseline="0"/>
              <a:t> Spanish).</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79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7 minutes</a:t>
            </a:r>
            <a:endParaRPr lang="en-US" b="1" dirty="0"/>
          </a:p>
          <a:p>
            <a:endParaRPr lang="en-US" b="1" dirty="0"/>
          </a:p>
          <a:p>
            <a:r>
              <a:rPr lang="en-US" b="1" dirty="0"/>
              <a:t>Aim: </a:t>
            </a:r>
            <a:r>
              <a:rPr lang="en-US" b="0" dirty="0"/>
              <a:t>to identify the correct </a:t>
            </a:r>
            <a:r>
              <a:rPr lang="en-US" b="0" baseline="0" dirty="0"/>
              <a:t>demonstrative adjective based on the gender of the noun heard; to </a:t>
            </a:r>
            <a:r>
              <a:rPr lang="en-US" b="0" baseline="0" dirty="0" err="1"/>
              <a:t>practise</a:t>
            </a:r>
            <a:r>
              <a:rPr lang="en-US" b="0" baseline="0" dirty="0"/>
              <a:t> understanding regular comparatives in listening.</a:t>
            </a:r>
            <a:endParaRPr lang="en-US" b="1" dirty="0"/>
          </a:p>
          <a:p>
            <a:endParaRPr lang="en-US" b="1" dirty="0"/>
          </a:p>
          <a:p>
            <a:r>
              <a:rPr lang="en-US" b="1" dirty="0"/>
              <a:t>Procedure:</a:t>
            </a:r>
          </a:p>
          <a:p>
            <a:pPr marL="228600" indent="-228600">
              <a:buAutoNum type="arabicPeriod"/>
            </a:pPr>
            <a:r>
              <a:rPr lang="en-US" b="0" baseline="0" dirty="0"/>
              <a:t>Students write 1-8 in their books. </a:t>
            </a:r>
          </a:p>
          <a:p>
            <a:pPr marL="228600" indent="-228600">
              <a:buAutoNum type="arabicPeriod"/>
            </a:pPr>
            <a:r>
              <a:rPr lang="en-US" b="0" dirty="0"/>
              <a:t>Teachers</a:t>
            </a:r>
            <a:r>
              <a:rPr lang="en-US" b="0" baseline="0" dirty="0"/>
              <a:t> click the number button to play the recording.</a:t>
            </a:r>
          </a:p>
          <a:p>
            <a:pPr marL="228600" indent="-228600">
              <a:buAutoNum type="arabicPeriod"/>
            </a:pPr>
            <a:r>
              <a:rPr lang="en-US" b="0" dirty="0"/>
              <a:t>Students listen and write either ‘</a:t>
            </a:r>
            <a:r>
              <a:rPr lang="en-US" b="0" dirty="0" err="1"/>
              <a:t>este</a:t>
            </a:r>
            <a:r>
              <a:rPr lang="en-US" b="0" dirty="0"/>
              <a:t>’ or ‘</a:t>
            </a:r>
            <a:r>
              <a:rPr lang="en-US" b="0" dirty="0" err="1"/>
              <a:t>esta</a:t>
            </a:r>
            <a:r>
              <a:rPr lang="en-US" b="0" dirty="0"/>
              <a:t>’ (this is represented on the screen by</a:t>
            </a:r>
            <a:r>
              <a:rPr lang="en-US" b="0" baseline="0" dirty="0"/>
              <a:t> ticks)</a:t>
            </a:r>
            <a:r>
              <a:rPr lang="en-US" b="0" dirty="0"/>
              <a:t>.</a:t>
            </a:r>
            <a:r>
              <a:rPr lang="en-US" b="0" baseline="0" dirty="0"/>
              <a:t> They will not hear these words in the audio, so they must pay attention to the gender of the noun that follows the bleep to work out the answer. They may find it useful to write the noun that they hear, then to consider its gender.</a:t>
            </a:r>
          </a:p>
          <a:p>
            <a:pPr marL="228600" indent="-228600">
              <a:buAutoNum type="arabicPeriod"/>
            </a:pPr>
            <a:r>
              <a:rPr lang="en-US" b="0" baseline="0" dirty="0"/>
              <a:t>Students listen again and complete the missing parts of the translation (the noun and then the comparative).</a:t>
            </a:r>
          </a:p>
          <a:p>
            <a:pPr marL="228600" indent="-228600">
              <a:buAutoNum type="arabicPeriod"/>
            </a:pPr>
            <a:r>
              <a:rPr lang="en-US" b="0" dirty="0"/>
              <a:t>The answers are revealed</a:t>
            </a:r>
            <a:r>
              <a:rPr lang="en-US" b="0" baseline="0" dirty="0"/>
              <a:t> by clicking.</a:t>
            </a:r>
            <a:endParaRPr lang="en-US" b="0" dirty="0"/>
          </a:p>
          <a:p>
            <a:endParaRPr lang="en-US" b="0" dirty="0"/>
          </a:p>
          <a:p>
            <a:r>
              <a:rPr lang="en-US" b="1" dirty="0"/>
              <a:t>Note: </a:t>
            </a:r>
            <a:r>
              <a:rPr lang="en-US" b="0" dirty="0"/>
              <a:t>the</a:t>
            </a:r>
            <a:r>
              <a:rPr lang="en-US" b="0" baseline="0" dirty="0"/>
              <a:t> activity could easily be adapted for a higher ability group by requiring students to translate the whole sentence into English. This is more challenging in listening than reading, so students may need to transcribe or take notes before writing a translation in English.</a:t>
            </a:r>
            <a:endParaRPr lang="en-US" b="1" dirty="0"/>
          </a:p>
          <a:p>
            <a:endParaRPr lang="en-US" b="0" dirty="0"/>
          </a:p>
          <a:p>
            <a:r>
              <a:rPr lang="en-US" b="1" dirty="0"/>
              <a:t>Transcript:</a:t>
            </a:r>
          </a:p>
          <a:p>
            <a:pPr marL="228600" indent="-228600">
              <a:buAutoNum type="arabicPeriod"/>
            </a:pPr>
            <a:r>
              <a:rPr lang="en-US" b="0" baseline="0" dirty="0"/>
              <a:t>[beep] </a:t>
            </a:r>
            <a:r>
              <a:rPr lang="en-US" b="0" baseline="0" dirty="0" err="1"/>
              <a:t>marca</a:t>
            </a:r>
            <a:r>
              <a:rPr lang="en-US" b="0" baseline="0" dirty="0"/>
              <a:t> </a:t>
            </a:r>
            <a:r>
              <a:rPr lang="en-US" b="0" baseline="0" dirty="0" err="1"/>
              <a:t>es</a:t>
            </a:r>
            <a:r>
              <a:rPr lang="en-US" b="0" baseline="0" dirty="0"/>
              <a:t> </a:t>
            </a:r>
            <a:r>
              <a:rPr lang="en-US" b="0" baseline="0" dirty="0" err="1"/>
              <a:t>menos</a:t>
            </a:r>
            <a:r>
              <a:rPr lang="en-US" b="0" baseline="0" dirty="0"/>
              <a:t> </a:t>
            </a:r>
            <a:r>
              <a:rPr lang="en-US" b="0" baseline="0" dirty="0" err="1"/>
              <a:t>conocida</a:t>
            </a:r>
            <a:r>
              <a:rPr lang="en-US" b="0" baseline="0" dirty="0"/>
              <a:t> en </a:t>
            </a:r>
            <a:r>
              <a:rPr lang="en-US" b="0" baseline="0" dirty="0" err="1"/>
              <a:t>España</a:t>
            </a:r>
            <a:r>
              <a:rPr lang="en-US" b="0" baseline="0" dirty="0"/>
              <a:t> </a:t>
            </a:r>
            <a:r>
              <a:rPr lang="en-US" b="0" baseline="0" dirty="0" err="1"/>
              <a:t>que</a:t>
            </a:r>
            <a:r>
              <a:rPr lang="en-US" b="0" baseline="0" dirty="0"/>
              <a:t> en </a:t>
            </a:r>
            <a:r>
              <a:rPr lang="en-US" b="0" baseline="0" dirty="0" err="1"/>
              <a:t>Inglaterra</a:t>
            </a:r>
            <a:r>
              <a:rPr lang="en-US" b="0" baseline="0" dirty="0"/>
              <a:t>.</a:t>
            </a:r>
          </a:p>
          <a:p>
            <a:pPr marL="228600" indent="-228600">
              <a:buAutoNum type="arabicPeriod"/>
            </a:pPr>
            <a:r>
              <a:rPr lang="en-US" b="0" dirty="0"/>
              <a:t>[beep]</a:t>
            </a:r>
            <a:r>
              <a:rPr lang="en-US" b="0" baseline="0" dirty="0"/>
              <a:t> </a:t>
            </a:r>
            <a:r>
              <a:rPr lang="en-US" b="0" baseline="0" dirty="0" err="1"/>
              <a:t>libro</a:t>
            </a:r>
            <a:r>
              <a:rPr lang="en-US" b="0" baseline="0" dirty="0"/>
              <a:t> </a:t>
            </a:r>
            <a:r>
              <a:rPr lang="en-US" b="0" baseline="0" dirty="0" err="1"/>
              <a:t>parece</a:t>
            </a:r>
            <a:r>
              <a:rPr lang="en-US" b="0" baseline="0" dirty="0"/>
              <a:t> </a:t>
            </a:r>
            <a:r>
              <a:rPr lang="en-US" b="0" baseline="0" dirty="0" err="1"/>
              <a:t>peor</a:t>
            </a:r>
            <a:r>
              <a:rPr lang="en-US" b="0" baseline="0" dirty="0"/>
              <a:t> que el </a:t>
            </a:r>
            <a:r>
              <a:rPr lang="en-US" b="0" baseline="0" dirty="0" err="1"/>
              <a:t>otro</a:t>
            </a:r>
            <a:r>
              <a:rPr lang="en-US" b="0" baseline="0" dirty="0"/>
              <a:t>.</a:t>
            </a:r>
          </a:p>
          <a:p>
            <a:pPr marL="228600" indent="-228600">
              <a:buAutoNum type="arabicPeriod"/>
            </a:pPr>
            <a:r>
              <a:rPr lang="en-US" b="0" baseline="0" dirty="0"/>
              <a:t>[beep] </a:t>
            </a:r>
            <a:r>
              <a:rPr lang="en-US" b="0" baseline="0" dirty="0" err="1"/>
              <a:t>fruta</a:t>
            </a:r>
            <a:r>
              <a:rPr lang="en-US" b="0" baseline="0" dirty="0"/>
              <a:t> es </a:t>
            </a:r>
            <a:r>
              <a:rPr lang="en-US" b="0" baseline="0" dirty="0" err="1"/>
              <a:t>más</a:t>
            </a:r>
            <a:r>
              <a:rPr lang="en-US" b="0" baseline="0" dirty="0"/>
              <a:t> </a:t>
            </a:r>
            <a:r>
              <a:rPr lang="en-US" b="0" baseline="0" dirty="0" err="1"/>
              <a:t>rica</a:t>
            </a:r>
            <a:r>
              <a:rPr lang="en-US" b="0" baseline="0" dirty="0"/>
              <a:t> que la comida </a:t>
            </a:r>
            <a:r>
              <a:rPr lang="en-US" b="0" baseline="0" dirty="0" err="1"/>
              <a:t>en</a:t>
            </a:r>
            <a:r>
              <a:rPr lang="en-US" b="0" baseline="0" dirty="0"/>
              <a:t> casa.</a:t>
            </a:r>
          </a:p>
          <a:p>
            <a:pPr marL="228600" indent="-228600">
              <a:buAutoNum type="arabicPeriod"/>
            </a:pPr>
            <a:r>
              <a:rPr lang="en-US" b="0" baseline="0" dirty="0"/>
              <a:t>[beep] </a:t>
            </a:r>
            <a:r>
              <a:rPr lang="en-US" b="0" baseline="0" dirty="0" err="1"/>
              <a:t>precio</a:t>
            </a:r>
            <a:r>
              <a:rPr lang="en-US" b="0" baseline="0" dirty="0"/>
              <a:t> </a:t>
            </a:r>
            <a:r>
              <a:rPr lang="en-US" b="0" baseline="0" dirty="0" err="1"/>
              <a:t>parece</a:t>
            </a:r>
            <a:r>
              <a:rPr lang="en-US" b="0" baseline="0" dirty="0"/>
              <a:t> </a:t>
            </a:r>
            <a:r>
              <a:rPr lang="en-US" b="0" baseline="0" dirty="0" err="1"/>
              <a:t>mucho</a:t>
            </a:r>
            <a:r>
              <a:rPr lang="en-US" b="0" baseline="0" dirty="0"/>
              <a:t> </a:t>
            </a:r>
            <a:r>
              <a:rPr lang="en-US" b="0" baseline="0" dirty="0" err="1"/>
              <a:t>más</a:t>
            </a:r>
            <a:r>
              <a:rPr lang="en-US" b="0" baseline="0" dirty="0"/>
              <a:t> alto que </a:t>
            </a:r>
            <a:r>
              <a:rPr lang="en-US" b="0" baseline="0" dirty="0" err="1"/>
              <a:t>en</a:t>
            </a:r>
            <a:r>
              <a:rPr lang="en-US" b="0" baseline="0" dirty="0"/>
              <a:t> </a:t>
            </a:r>
            <a:r>
              <a:rPr lang="en-US" b="0" baseline="0" dirty="0" err="1"/>
              <a:t>otros</a:t>
            </a:r>
            <a:r>
              <a:rPr lang="en-US" b="0" baseline="0" dirty="0"/>
              <a:t> pueblos.</a:t>
            </a:r>
          </a:p>
          <a:p>
            <a:pPr marL="228600" indent="-228600">
              <a:buAutoNum type="arabicPeriod"/>
            </a:pPr>
            <a:r>
              <a:rPr lang="en-US" b="0" baseline="0" dirty="0"/>
              <a:t>[beep] camisa es </a:t>
            </a:r>
            <a:r>
              <a:rPr lang="en-US" b="0" baseline="0" dirty="0" err="1"/>
              <a:t>menos</a:t>
            </a:r>
            <a:r>
              <a:rPr lang="en-US" b="0" baseline="0" dirty="0"/>
              <a:t> </a:t>
            </a:r>
            <a:r>
              <a:rPr lang="en-US" b="0" baseline="0" dirty="0" err="1"/>
              <a:t>práctica</a:t>
            </a:r>
            <a:r>
              <a:rPr lang="en-US" b="0" baseline="0" dirty="0"/>
              <a:t> que </a:t>
            </a:r>
            <a:r>
              <a:rPr lang="en-US" b="0" baseline="0" dirty="0" err="1"/>
              <a:t>otros</a:t>
            </a:r>
            <a:r>
              <a:rPr lang="en-US" b="0" baseline="0" dirty="0"/>
              <a:t> </a:t>
            </a:r>
            <a:r>
              <a:rPr lang="en-US" b="0" baseline="0" dirty="0" err="1"/>
              <a:t>tipos</a:t>
            </a:r>
            <a:r>
              <a:rPr lang="en-US" b="0" baseline="0" dirty="0"/>
              <a:t> de </a:t>
            </a:r>
            <a:r>
              <a:rPr lang="en-US" b="0" baseline="0" dirty="0" err="1"/>
              <a:t>ropa</a:t>
            </a:r>
            <a:r>
              <a:rPr lang="en-US" b="0" baseline="0" dirty="0"/>
              <a:t>. </a:t>
            </a:r>
          </a:p>
          <a:p>
            <a:pPr marL="228600" indent="-228600">
              <a:buAutoNum type="arabicPeriod"/>
            </a:pPr>
            <a:r>
              <a:rPr lang="en-US" b="0" baseline="0" dirty="0"/>
              <a:t>[beep] tienda es </a:t>
            </a:r>
            <a:r>
              <a:rPr lang="en-US" b="0" baseline="0" dirty="0" err="1"/>
              <a:t>mejor</a:t>
            </a:r>
            <a:r>
              <a:rPr lang="en-US" b="0" baseline="0" dirty="0"/>
              <a:t> que el mercado.</a:t>
            </a:r>
          </a:p>
          <a:p>
            <a:pPr marL="228600" indent="-228600">
              <a:buAutoNum type="arabicPeriod"/>
            </a:pPr>
            <a:r>
              <a:rPr lang="en-US" b="0" baseline="0" dirty="0"/>
              <a:t>[beep] hombre es </a:t>
            </a:r>
            <a:r>
              <a:rPr lang="en-US" b="0" baseline="0" dirty="0" err="1"/>
              <a:t>menos</a:t>
            </a:r>
            <a:r>
              <a:rPr lang="en-US" b="0" baseline="0" dirty="0"/>
              <a:t> tonto que mi </a:t>
            </a:r>
            <a:r>
              <a:rPr lang="en-US" b="0" baseline="0" dirty="0" err="1"/>
              <a:t>novio</a:t>
            </a:r>
            <a:r>
              <a:rPr lang="en-US" b="0" baseline="0" dirty="0"/>
              <a:t>.</a:t>
            </a:r>
          </a:p>
          <a:p>
            <a:pPr marL="228600" indent="-228600">
              <a:buAutoNum type="arabicPeriod"/>
            </a:pPr>
            <a:r>
              <a:rPr lang="en-US" b="0" baseline="0" dirty="0"/>
              <a:t>[beep] </a:t>
            </a:r>
            <a:r>
              <a:rPr lang="en-US" b="0" baseline="0" dirty="0" err="1"/>
              <a:t>falda</a:t>
            </a:r>
            <a:r>
              <a:rPr lang="en-US" b="0" baseline="0" dirty="0"/>
              <a:t> es </a:t>
            </a:r>
            <a:r>
              <a:rPr lang="en-US" b="0" baseline="0" dirty="0" err="1"/>
              <a:t>más</a:t>
            </a:r>
            <a:r>
              <a:rPr lang="en-US" b="0" baseline="0" dirty="0"/>
              <a:t> </a:t>
            </a:r>
            <a:r>
              <a:rPr lang="en-US" b="0" baseline="0" dirty="0" err="1"/>
              <a:t>ligera</a:t>
            </a:r>
            <a:r>
              <a:rPr lang="en-US" b="0" baseline="0" dirty="0"/>
              <a:t> que el </a:t>
            </a:r>
            <a:r>
              <a:rPr lang="en-US" b="0" baseline="0" dirty="0" err="1"/>
              <a:t>pantalón</a:t>
            </a:r>
            <a:r>
              <a:rPr lang="en-US" b="0" baseline="0" dirty="0"/>
              <a:t>.</a:t>
            </a:r>
          </a:p>
          <a:p>
            <a:pPr marL="228600" indent="-228600">
              <a:buAutoNum type="arabicPeriod"/>
            </a:pPr>
            <a:endParaRPr lang="en-US" b="0" baseline="0" dirty="0"/>
          </a:p>
          <a:p>
            <a:pPr marL="0" indent="0">
              <a:buNone/>
            </a:pP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5706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Timing: </a:t>
            </a:r>
            <a:r>
              <a:rPr lang="en-GB" dirty="0"/>
              <a:t>10 minutes</a:t>
            </a:r>
          </a:p>
          <a:p>
            <a:endParaRPr lang="en-GB" dirty="0"/>
          </a:p>
          <a:p>
            <a:r>
              <a:rPr lang="en-GB" b="1" dirty="0"/>
              <a:t>Aim: </a:t>
            </a:r>
            <a:r>
              <a:rPr lang="en-GB" dirty="0"/>
              <a:t>to write sentences</a:t>
            </a:r>
            <a:r>
              <a:rPr lang="en-GB" baseline="0" dirty="0"/>
              <a:t> using demonstratives and comparatives, using the prompts; to practise producing new and revisited vocabulary in writing</a:t>
            </a:r>
          </a:p>
          <a:p>
            <a:endParaRPr lang="en-GB" b="1" baseline="0" dirty="0"/>
          </a:p>
          <a:p>
            <a:r>
              <a:rPr lang="en-GB" b="1" baseline="0" dirty="0"/>
              <a:t>Procedure: </a:t>
            </a:r>
          </a:p>
          <a:p>
            <a:pPr marL="228600" indent="-228600">
              <a:buAutoNum type="arabicPeriod"/>
            </a:pPr>
            <a:r>
              <a:rPr lang="en-GB" baseline="0" dirty="0"/>
              <a:t>The teacher brings up each combination of sentence parts</a:t>
            </a:r>
          </a:p>
          <a:p>
            <a:pPr marL="228600" indent="-228600">
              <a:buAutoNum type="arabicPeriod"/>
            </a:pPr>
            <a:r>
              <a:rPr lang="en-GB" baseline="0" dirty="0"/>
              <a:t>Students can be asked to write the Spanish on mini-whiteboards or in their books, then volunteer the answer orally.</a:t>
            </a:r>
          </a:p>
          <a:p>
            <a:pPr marL="228600" indent="-228600">
              <a:buAutoNum type="arabicPeriod"/>
            </a:pPr>
            <a:r>
              <a:rPr lang="en-GB" baseline="0" dirty="0"/>
              <a:t>Students could then create a number of their own sentences, using new combinations of words in the grid. Students can be encouraged to use the rectangles that haven’t yet been used (‘this shop’, ‘cheaper than’, ‘less beautiful than’, ‘the price in the shop’ and ‘the other one’).</a:t>
            </a:r>
          </a:p>
          <a:p>
            <a:pPr marL="228600" indent="-228600">
              <a:buAutoNum type="arabicPeriod"/>
            </a:pPr>
            <a:r>
              <a:rPr lang="en-GB" baseline="0" dirty="0"/>
              <a:t>After writing the six sentences, the teacher could encourage an oral simultaneous translation task, where students say a sentence and their partner translates it. Some may find this challenging to do on the spot, so this oral component could be done by some students, while other students continue to practise writing.</a:t>
            </a:r>
          </a:p>
          <a:p>
            <a:pPr marL="228600" indent="-228600">
              <a:buAutoNum type="arabicPeriod"/>
            </a:pPr>
            <a:r>
              <a:rPr lang="en-GB" baseline="0" dirty="0"/>
              <a:t>A final question could involve the teacher writing a sentence down from the elements provided, but not showing it. Every student also writes down one sentence, trying to use their sixth sense to make it as similar as possible to the teacher’s sentence. Great minds think alike!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Sentences: </a:t>
            </a:r>
          </a:p>
          <a:p>
            <a:pPr marL="228600" indent="-228600" algn="l">
              <a:buAutoNum type="arabicParenR"/>
            </a:pPr>
            <a:r>
              <a:rPr lang="en-GB" sz="1200" b="0" dirty="0">
                <a:solidFill>
                  <a:schemeClr val="accent5">
                    <a:lumMod val="50000"/>
                  </a:schemeClr>
                </a:solidFill>
              </a:rPr>
              <a:t>This skirt seems lighter than the red skirt.</a:t>
            </a:r>
            <a:r>
              <a:rPr lang="en-GB" sz="1200" b="0" baseline="0" dirty="0">
                <a:solidFill>
                  <a:schemeClr val="accent5">
                    <a:lumMod val="50000"/>
                  </a:schemeClr>
                </a:solidFill>
              </a:rPr>
              <a:t> (</a:t>
            </a:r>
            <a:r>
              <a:rPr lang="en-GB" sz="1200" b="0" dirty="0" err="1">
                <a:solidFill>
                  <a:schemeClr val="accent5">
                    <a:lumMod val="50000"/>
                  </a:schemeClr>
                </a:solidFill>
              </a:rPr>
              <a:t>Esta</a:t>
            </a:r>
            <a:r>
              <a:rPr lang="en-GB" sz="1200" b="0" baseline="0" dirty="0">
                <a:solidFill>
                  <a:schemeClr val="accent5">
                    <a:lumMod val="50000"/>
                  </a:schemeClr>
                </a:solidFill>
              </a:rPr>
              <a:t> </a:t>
            </a:r>
            <a:r>
              <a:rPr lang="en-GB" sz="1200" b="0" baseline="0" dirty="0" err="1">
                <a:solidFill>
                  <a:schemeClr val="accent5">
                    <a:lumMod val="50000"/>
                  </a:schemeClr>
                </a:solidFill>
              </a:rPr>
              <a:t>falda</a:t>
            </a:r>
            <a:r>
              <a:rPr lang="en-GB" sz="1200" b="0" baseline="0" dirty="0">
                <a:solidFill>
                  <a:schemeClr val="accent5">
                    <a:lumMod val="50000"/>
                  </a:schemeClr>
                </a:solidFill>
              </a:rPr>
              <a:t> </a:t>
            </a:r>
            <a:r>
              <a:rPr lang="en-GB" sz="1200" b="0" baseline="0" dirty="0" err="1">
                <a:solidFill>
                  <a:schemeClr val="accent5">
                    <a:lumMod val="50000"/>
                  </a:schemeClr>
                </a:solidFill>
              </a:rPr>
              <a:t>parece</a:t>
            </a:r>
            <a:r>
              <a:rPr lang="en-GB" sz="1200" b="0" baseline="0" dirty="0">
                <a:solidFill>
                  <a:schemeClr val="accent5">
                    <a:lumMod val="50000"/>
                  </a:schemeClr>
                </a:solidFill>
              </a:rPr>
              <a:t> </a:t>
            </a:r>
            <a:r>
              <a:rPr lang="en-GB" sz="1200" b="0" baseline="0" dirty="0" err="1">
                <a:solidFill>
                  <a:schemeClr val="accent5">
                    <a:lumMod val="50000"/>
                  </a:schemeClr>
                </a:solidFill>
              </a:rPr>
              <a:t>más</a:t>
            </a:r>
            <a:r>
              <a:rPr lang="en-GB" sz="1200" b="0" baseline="0" dirty="0">
                <a:solidFill>
                  <a:schemeClr val="accent5">
                    <a:lumMod val="50000"/>
                  </a:schemeClr>
                </a:solidFill>
              </a:rPr>
              <a:t> </a:t>
            </a:r>
            <a:r>
              <a:rPr lang="en-GB" sz="1200" b="0" baseline="0" dirty="0" err="1">
                <a:solidFill>
                  <a:schemeClr val="accent5">
                    <a:lumMod val="50000"/>
                  </a:schemeClr>
                </a:solidFill>
              </a:rPr>
              <a:t>ligera</a:t>
            </a:r>
            <a:r>
              <a:rPr lang="en-GB" sz="1200" b="0" baseline="0" dirty="0">
                <a:solidFill>
                  <a:schemeClr val="accent5">
                    <a:lumMod val="50000"/>
                  </a:schemeClr>
                </a:solidFill>
              </a:rPr>
              <a:t> que la </a:t>
            </a:r>
            <a:r>
              <a:rPr lang="en-GB" sz="1200" b="0" baseline="0" dirty="0" err="1">
                <a:solidFill>
                  <a:schemeClr val="accent5">
                    <a:lumMod val="50000"/>
                  </a:schemeClr>
                </a:solidFill>
              </a:rPr>
              <a:t>falda</a:t>
            </a:r>
            <a:r>
              <a:rPr lang="en-GB" sz="1200" b="0" baseline="0" dirty="0">
                <a:solidFill>
                  <a:schemeClr val="accent5">
                    <a:lumMod val="50000"/>
                  </a:schemeClr>
                </a:solidFill>
              </a:rPr>
              <a:t> </a:t>
            </a:r>
            <a:r>
              <a:rPr lang="en-GB" sz="1200" b="0" baseline="0" dirty="0" err="1">
                <a:solidFill>
                  <a:schemeClr val="accent5">
                    <a:lumMod val="50000"/>
                  </a:schemeClr>
                </a:solidFill>
              </a:rPr>
              <a:t>roja</a:t>
            </a:r>
            <a:r>
              <a:rPr lang="en-GB" sz="1200" b="0" baseline="0" dirty="0">
                <a:solidFill>
                  <a:schemeClr val="accent5">
                    <a:lumMod val="50000"/>
                  </a:schemeClr>
                </a:solidFill>
              </a:rPr>
              <a:t>.) </a:t>
            </a:r>
          </a:p>
          <a:p>
            <a:pPr marL="228600" indent="-228600" algn="l">
              <a:buAutoNum type="arabicParenR"/>
            </a:pPr>
            <a:r>
              <a:rPr lang="en-GB" sz="1200" b="0" baseline="0" dirty="0">
                <a:solidFill>
                  <a:schemeClr val="accent5">
                    <a:lumMod val="50000"/>
                  </a:schemeClr>
                </a:solidFill>
              </a:rPr>
              <a:t>This brand is less well-known than other brands. (</a:t>
            </a:r>
            <a:r>
              <a:rPr lang="en-GB" sz="1200" b="0" baseline="0" dirty="0" err="1">
                <a:solidFill>
                  <a:schemeClr val="accent5">
                    <a:lumMod val="50000"/>
                  </a:schemeClr>
                </a:solidFill>
              </a:rPr>
              <a:t>Esta</a:t>
            </a:r>
            <a:r>
              <a:rPr lang="en-GB" sz="1200" b="0" baseline="0" dirty="0">
                <a:solidFill>
                  <a:schemeClr val="accent5">
                    <a:lumMod val="50000"/>
                  </a:schemeClr>
                </a:solidFill>
              </a:rPr>
              <a:t> </a:t>
            </a:r>
            <a:r>
              <a:rPr lang="en-GB" sz="1200" b="0" baseline="0" dirty="0" err="1">
                <a:solidFill>
                  <a:schemeClr val="accent5">
                    <a:lumMod val="50000"/>
                  </a:schemeClr>
                </a:solidFill>
              </a:rPr>
              <a:t>marca</a:t>
            </a:r>
            <a:r>
              <a:rPr lang="en-GB" sz="1200" b="0" baseline="0" dirty="0">
                <a:solidFill>
                  <a:schemeClr val="accent5">
                    <a:lumMod val="50000"/>
                  </a:schemeClr>
                </a:solidFill>
              </a:rPr>
              <a:t> es </a:t>
            </a:r>
            <a:r>
              <a:rPr lang="en-GB" sz="1200" b="0" baseline="0" dirty="0" err="1">
                <a:solidFill>
                  <a:schemeClr val="accent5">
                    <a:lumMod val="50000"/>
                  </a:schemeClr>
                </a:solidFill>
              </a:rPr>
              <a:t>menos</a:t>
            </a:r>
            <a:r>
              <a:rPr lang="en-GB" sz="1200" b="0" baseline="0" dirty="0">
                <a:solidFill>
                  <a:schemeClr val="accent5">
                    <a:lumMod val="50000"/>
                  </a:schemeClr>
                </a:solidFill>
              </a:rPr>
              <a:t> </a:t>
            </a:r>
            <a:r>
              <a:rPr lang="en-GB" sz="1200" b="0" baseline="0" dirty="0" err="1">
                <a:solidFill>
                  <a:schemeClr val="accent5">
                    <a:lumMod val="50000"/>
                  </a:schemeClr>
                </a:solidFill>
              </a:rPr>
              <a:t>conocida</a:t>
            </a:r>
            <a:r>
              <a:rPr lang="en-GB" sz="1200" b="0" baseline="0" dirty="0">
                <a:solidFill>
                  <a:schemeClr val="accent5">
                    <a:lumMod val="50000"/>
                  </a:schemeClr>
                </a:solidFill>
              </a:rPr>
              <a:t> que las </a:t>
            </a:r>
            <a:r>
              <a:rPr lang="en-GB" sz="1200" b="0" baseline="0" dirty="0" err="1">
                <a:solidFill>
                  <a:schemeClr val="accent5">
                    <a:lumMod val="50000"/>
                  </a:schemeClr>
                </a:solidFill>
              </a:rPr>
              <a:t>otras</a:t>
            </a:r>
            <a:r>
              <a:rPr lang="en-GB" sz="1200" b="0" baseline="0" dirty="0">
                <a:solidFill>
                  <a:schemeClr val="accent5">
                    <a:lumMod val="50000"/>
                  </a:schemeClr>
                </a:solidFill>
              </a:rPr>
              <a:t> </a:t>
            </a:r>
            <a:r>
              <a:rPr lang="en-GB" sz="1200" b="0" baseline="0" dirty="0" err="1">
                <a:solidFill>
                  <a:schemeClr val="accent5">
                    <a:lumMod val="50000"/>
                  </a:schemeClr>
                </a:solidFill>
              </a:rPr>
              <a:t>marcas</a:t>
            </a:r>
            <a:r>
              <a:rPr lang="en-GB" sz="1200" b="0" baseline="0" dirty="0">
                <a:solidFill>
                  <a:schemeClr val="accent5">
                    <a:lumMod val="50000"/>
                  </a:schemeClr>
                </a:solidFill>
              </a:rPr>
              <a:t>.)</a:t>
            </a:r>
          </a:p>
          <a:p>
            <a:pPr marL="228600" indent="-228600" algn="l">
              <a:buAutoNum type="arabicParenR"/>
            </a:pPr>
            <a:r>
              <a:rPr lang="en-GB" sz="1200" b="0" baseline="0" dirty="0">
                <a:solidFill>
                  <a:schemeClr val="accent5">
                    <a:lumMod val="50000"/>
                  </a:schemeClr>
                </a:solidFill>
              </a:rPr>
              <a:t>This price isn’t more expensive than the price in my town. (Este </a:t>
            </a:r>
            <a:r>
              <a:rPr lang="en-GB" sz="1200" b="0" baseline="0" dirty="0" err="1">
                <a:solidFill>
                  <a:schemeClr val="accent5">
                    <a:lumMod val="50000"/>
                  </a:schemeClr>
                </a:solidFill>
              </a:rPr>
              <a:t>precio</a:t>
            </a:r>
            <a:r>
              <a:rPr lang="en-GB" sz="1200" b="0" baseline="0" dirty="0">
                <a:solidFill>
                  <a:schemeClr val="accent5">
                    <a:lumMod val="50000"/>
                  </a:schemeClr>
                </a:solidFill>
              </a:rPr>
              <a:t> no es </a:t>
            </a:r>
            <a:r>
              <a:rPr lang="en-GB" sz="1200" b="0" baseline="0" dirty="0" err="1">
                <a:solidFill>
                  <a:schemeClr val="accent5">
                    <a:lumMod val="50000"/>
                  </a:schemeClr>
                </a:solidFill>
              </a:rPr>
              <a:t>más</a:t>
            </a:r>
            <a:r>
              <a:rPr lang="en-GB" sz="1200" b="0" baseline="0" dirty="0">
                <a:solidFill>
                  <a:schemeClr val="accent5">
                    <a:lumMod val="50000"/>
                  </a:schemeClr>
                </a:solidFill>
              </a:rPr>
              <a:t> </a:t>
            </a:r>
            <a:r>
              <a:rPr lang="en-GB" sz="1200" b="0" baseline="0" dirty="0" err="1">
                <a:solidFill>
                  <a:schemeClr val="accent5">
                    <a:lumMod val="50000"/>
                  </a:schemeClr>
                </a:solidFill>
              </a:rPr>
              <a:t>caro</a:t>
            </a:r>
            <a:r>
              <a:rPr lang="en-GB" sz="1200" b="0" baseline="0" dirty="0">
                <a:solidFill>
                  <a:schemeClr val="accent5">
                    <a:lumMod val="50000"/>
                  </a:schemeClr>
                </a:solidFill>
              </a:rPr>
              <a:t> que el </a:t>
            </a:r>
            <a:r>
              <a:rPr lang="en-GB" sz="1200" b="0" baseline="0" dirty="0" err="1">
                <a:solidFill>
                  <a:schemeClr val="accent5">
                    <a:lumMod val="50000"/>
                  </a:schemeClr>
                </a:solidFill>
              </a:rPr>
              <a:t>precio</a:t>
            </a:r>
            <a:r>
              <a:rPr lang="en-GB" sz="1200" b="0" baseline="0" dirty="0">
                <a:solidFill>
                  <a:schemeClr val="accent5">
                    <a:lumMod val="50000"/>
                  </a:schemeClr>
                </a:solidFill>
              </a:rPr>
              <a:t> </a:t>
            </a:r>
            <a:r>
              <a:rPr lang="en-GB" sz="1200" b="0" baseline="0" dirty="0" err="1">
                <a:solidFill>
                  <a:schemeClr val="accent5">
                    <a:lumMod val="50000"/>
                  </a:schemeClr>
                </a:solidFill>
              </a:rPr>
              <a:t>en</a:t>
            </a:r>
            <a:r>
              <a:rPr lang="en-GB" sz="1200" b="0" baseline="0" dirty="0">
                <a:solidFill>
                  <a:schemeClr val="accent5">
                    <a:lumMod val="50000"/>
                  </a:schemeClr>
                </a:solidFill>
              </a:rPr>
              <a:t> mi pueblo.)</a:t>
            </a:r>
          </a:p>
          <a:p>
            <a:pPr marL="228600" indent="-228600" algn="l">
              <a:buAutoNum type="arabicParenR"/>
            </a:pPr>
            <a:r>
              <a:rPr lang="en-GB" sz="1200" b="0" baseline="0" dirty="0">
                <a:solidFill>
                  <a:schemeClr val="accent5">
                    <a:lumMod val="50000"/>
                  </a:schemeClr>
                </a:solidFill>
              </a:rPr>
              <a:t>This market doesn’t seem worse than the shops. (Este </a:t>
            </a:r>
            <a:r>
              <a:rPr lang="en-GB" sz="1200" b="0" baseline="0" dirty="0" err="1">
                <a:solidFill>
                  <a:schemeClr val="accent5">
                    <a:lumMod val="50000"/>
                  </a:schemeClr>
                </a:solidFill>
              </a:rPr>
              <a:t>mercado</a:t>
            </a:r>
            <a:r>
              <a:rPr lang="en-GB" sz="1200" b="0" baseline="0" dirty="0">
                <a:solidFill>
                  <a:schemeClr val="accent5">
                    <a:lumMod val="50000"/>
                  </a:schemeClr>
                </a:solidFill>
              </a:rPr>
              <a:t> no </a:t>
            </a:r>
            <a:r>
              <a:rPr lang="en-GB" sz="1200" b="0" baseline="0" dirty="0" err="1">
                <a:solidFill>
                  <a:schemeClr val="accent5">
                    <a:lumMod val="50000"/>
                  </a:schemeClr>
                </a:solidFill>
              </a:rPr>
              <a:t>parece</a:t>
            </a:r>
            <a:r>
              <a:rPr lang="en-GB" sz="1200" b="0" baseline="0" dirty="0">
                <a:solidFill>
                  <a:schemeClr val="accent5">
                    <a:lumMod val="50000"/>
                  </a:schemeClr>
                </a:solidFill>
              </a:rPr>
              <a:t> </a:t>
            </a:r>
            <a:r>
              <a:rPr lang="en-GB" sz="1200" b="0" baseline="0" dirty="0" err="1">
                <a:solidFill>
                  <a:schemeClr val="accent5">
                    <a:lumMod val="50000"/>
                  </a:schemeClr>
                </a:solidFill>
              </a:rPr>
              <a:t>peor</a:t>
            </a:r>
            <a:r>
              <a:rPr lang="en-GB" sz="1200" b="0" baseline="0" dirty="0">
                <a:solidFill>
                  <a:schemeClr val="accent5">
                    <a:lumMod val="50000"/>
                  </a:schemeClr>
                </a:solidFill>
              </a:rPr>
              <a:t> que las tiendas.)</a:t>
            </a:r>
          </a:p>
          <a:p>
            <a:pPr marL="228600" indent="-228600" algn="l">
              <a:buAutoNum type="arabicParenR"/>
            </a:pPr>
            <a:r>
              <a:rPr lang="en-GB" sz="1200" b="0" baseline="0" dirty="0">
                <a:solidFill>
                  <a:schemeClr val="accent5">
                    <a:lumMod val="50000"/>
                  </a:schemeClr>
                </a:solidFill>
              </a:rPr>
              <a:t>This dress is prettier than the blue dress. (Este </a:t>
            </a:r>
            <a:r>
              <a:rPr lang="en-GB" sz="1200" b="0" baseline="0" dirty="0" err="1">
                <a:solidFill>
                  <a:schemeClr val="accent5">
                    <a:lumMod val="50000"/>
                  </a:schemeClr>
                </a:solidFill>
              </a:rPr>
              <a:t>vestido</a:t>
            </a:r>
            <a:r>
              <a:rPr lang="en-GB" sz="1200" b="0" baseline="0" dirty="0">
                <a:solidFill>
                  <a:schemeClr val="accent5">
                    <a:lumMod val="50000"/>
                  </a:schemeClr>
                </a:solidFill>
              </a:rPr>
              <a:t> es </a:t>
            </a:r>
            <a:r>
              <a:rPr lang="en-GB" sz="1200" b="0" baseline="0" dirty="0" err="1">
                <a:solidFill>
                  <a:schemeClr val="accent5">
                    <a:lumMod val="50000"/>
                  </a:schemeClr>
                </a:solidFill>
              </a:rPr>
              <a:t>más</a:t>
            </a:r>
            <a:r>
              <a:rPr lang="en-GB" sz="1200" b="0" baseline="0" dirty="0">
                <a:solidFill>
                  <a:schemeClr val="accent5">
                    <a:lumMod val="50000"/>
                  </a:schemeClr>
                </a:solidFill>
              </a:rPr>
              <a:t> bonito que el </a:t>
            </a:r>
            <a:r>
              <a:rPr lang="en-GB" sz="1200" b="0" baseline="0" dirty="0" err="1">
                <a:solidFill>
                  <a:schemeClr val="accent5">
                    <a:lumMod val="50000"/>
                  </a:schemeClr>
                </a:solidFill>
              </a:rPr>
              <a:t>vestido</a:t>
            </a:r>
            <a:r>
              <a:rPr lang="en-GB" sz="1200" b="0" baseline="0" dirty="0">
                <a:solidFill>
                  <a:schemeClr val="accent5">
                    <a:lumMod val="50000"/>
                  </a:schemeClr>
                </a:solidFill>
              </a:rPr>
              <a:t> </a:t>
            </a:r>
            <a:r>
              <a:rPr lang="en-GB" sz="1200" b="0" baseline="0" dirty="0" err="1">
                <a:solidFill>
                  <a:schemeClr val="accent5">
                    <a:lumMod val="50000"/>
                  </a:schemeClr>
                </a:solidFill>
              </a:rPr>
              <a:t>azul</a:t>
            </a:r>
            <a:r>
              <a:rPr lang="en-GB" sz="1200" b="0" baseline="0" dirty="0">
                <a:solidFill>
                  <a:schemeClr val="accent5">
                    <a:lumMod val="50000"/>
                  </a:schemeClr>
                </a:solidFill>
              </a:rPr>
              <a:t>.)</a:t>
            </a:r>
          </a:p>
          <a:p>
            <a:pPr marL="228600" indent="-228600" algn="l">
              <a:buAutoNum type="arabicParenR"/>
            </a:pPr>
            <a:r>
              <a:rPr lang="en-GB" sz="1200" b="0" baseline="0" dirty="0">
                <a:solidFill>
                  <a:schemeClr val="accent5">
                    <a:lumMod val="50000"/>
                  </a:schemeClr>
                </a:solidFill>
              </a:rPr>
              <a:t>This shirt seems better than the red shirt. (</a:t>
            </a:r>
            <a:r>
              <a:rPr lang="en-GB" sz="1200" b="0" baseline="0" dirty="0" err="1">
                <a:solidFill>
                  <a:schemeClr val="accent5">
                    <a:lumMod val="50000"/>
                  </a:schemeClr>
                </a:solidFill>
              </a:rPr>
              <a:t>Esta</a:t>
            </a:r>
            <a:r>
              <a:rPr lang="en-GB" sz="1200" b="0" baseline="0" dirty="0">
                <a:solidFill>
                  <a:schemeClr val="accent5">
                    <a:lumMod val="50000"/>
                  </a:schemeClr>
                </a:solidFill>
              </a:rPr>
              <a:t> camisa </a:t>
            </a:r>
            <a:r>
              <a:rPr lang="en-GB" sz="1200" b="0" baseline="0" dirty="0" err="1">
                <a:solidFill>
                  <a:schemeClr val="accent5">
                    <a:lumMod val="50000"/>
                  </a:schemeClr>
                </a:solidFill>
              </a:rPr>
              <a:t>parece</a:t>
            </a:r>
            <a:r>
              <a:rPr lang="en-GB" sz="1200" b="0" baseline="0" dirty="0">
                <a:solidFill>
                  <a:schemeClr val="accent5">
                    <a:lumMod val="50000"/>
                  </a:schemeClr>
                </a:solidFill>
              </a:rPr>
              <a:t> </a:t>
            </a:r>
            <a:r>
              <a:rPr lang="en-GB" sz="1200" b="0" baseline="0" dirty="0" err="1">
                <a:solidFill>
                  <a:schemeClr val="accent5">
                    <a:lumMod val="50000"/>
                  </a:schemeClr>
                </a:solidFill>
              </a:rPr>
              <a:t>mejor</a:t>
            </a:r>
            <a:r>
              <a:rPr lang="en-GB" sz="1200" b="0" baseline="0" dirty="0">
                <a:solidFill>
                  <a:schemeClr val="accent5">
                    <a:lumMod val="50000"/>
                  </a:schemeClr>
                </a:solidFill>
              </a:rPr>
              <a:t> que la camisa </a:t>
            </a:r>
            <a:r>
              <a:rPr lang="en-GB" sz="1200" b="0" baseline="0" dirty="0" err="1">
                <a:solidFill>
                  <a:schemeClr val="accent5">
                    <a:lumMod val="50000"/>
                  </a:schemeClr>
                </a:solidFill>
              </a:rPr>
              <a:t>roja</a:t>
            </a:r>
            <a:r>
              <a:rPr lang="en-GB" sz="1200" b="0" baseline="0" dirty="0">
                <a:solidFill>
                  <a:schemeClr val="accent5">
                    <a:lumMod val="50000"/>
                  </a:schemeClr>
                </a:solidFill>
              </a:rPr>
              <a:t>.)</a:t>
            </a:r>
            <a:endParaRPr lang="en-GB" b="1"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61605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Native teacher feedback provided by Blanca </a:t>
            </a:r>
            <a:r>
              <a:rPr lang="en-GB" sz="1200" b="0" i="0" kern="1200" dirty="0" err="1">
                <a:solidFill>
                  <a:schemeClr val="tx1"/>
                </a:solidFill>
                <a:effectLst/>
                <a:latin typeface="+mn-lt"/>
                <a:ea typeface="+mn-ea"/>
                <a:cs typeface="+mn-cs"/>
              </a:rPr>
              <a:t>Román</a:t>
            </a:r>
            <a:r>
              <a:rPr lang="en-GB" sz="1200" b="0" i="0" kern="1200" dirty="0">
                <a:solidFill>
                  <a:schemeClr val="tx1"/>
                </a:solidFill>
                <a:effectLst/>
                <a:latin typeface="+mn-lt"/>
                <a:ea typeface="+mn-ea"/>
                <a:cs typeface="+mn-cs"/>
              </a:rPr>
              <a:t>.</a:t>
            </a: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Introduction of demonstrative adjectives ‘</a:t>
            </a:r>
            <a:r>
              <a:rPr lang="en-GB" baseline="0" dirty="0" err="1"/>
              <a:t>estos</a:t>
            </a:r>
            <a:r>
              <a:rPr lang="en-GB" baseline="0" dirty="0"/>
              <a:t>’ and ‘</a:t>
            </a:r>
            <a:r>
              <a:rPr lang="en-GB" baseline="0" dirty="0" err="1"/>
              <a:t>estas</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Consolidation of demonstrative adjectives ‘</a:t>
            </a:r>
            <a:r>
              <a:rPr lang="en-GB" baseline="0" dirty="0" err="1"/>
              <a:t>este</a:t>
            </a:r>
            <a:r>
              <a:rPr lang="en-GB" baseline="0" dirty="0"/>
              <a:t>’ and ‘</a:t>
            </a:r>
            <a:r>
              <a:rPr lang="en-GB" baseline="0" dirty="0" err="1"/>
              <a:t>esta</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Consolidation of question words and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Consolidation of weak vowel [</a:t>
            </a:r>
            <a:r>
              <a:rPr lang="en-GB" baseline="0" dirty="0" err="1"/>
              <a:t>i</a:t>
            </a:r>
            <a:r>
              <a:rPr lang="en-GB" baseline="0" dirty="0"/>
              <a:t>] SSC</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New vocabulary: </a:t>
            </a:r>
            <a:r>
              <a:rPr lang="en-GB" b="0" baseline="0" dirty="0" err="1"/>
              <a:t>parecer</a:t>
            </a:r>
            <a:r>
              <a:rPr lang="en-GB" b="0" baseline="0" dirty="0"/>
              <a:t> [89]; </a:t>
            </a:r>
            <a:r>
              <a:rPr lang="en-GB" b="0" baseline="0" dirty="0" err="1"/>
              <a:t>guardar</a:t>
            </a:r>
            <a:r>
              <a:rPr lang="en-GB" b="0" baseline="0" dirty="0"/>
              <a:t> [687]; </a:t>
            </a:r>
            <a:r>
              <a:rPr lang="en-GB" b="0" baseline="0" dirty="0" err="1"/>
              <a:t>marca</a:t>
            </a:r>
            <a:r>
              <a:rPr lang="en-GB" b="0" baseline="0" dirty="0"/>
              <a:t> [1276]; </a:t>
            </a:r>
            <a:r>
              <a:rPr lang="en-GB" b="0" baseline="0" dirty="0" err="1"/>
              <a:t>falda</a:t>
            </a:r>
            <a:r>
              <a:rPr lang="en-GB" b="0" baseline="0" dirty="0"/>
              <a:t> [2743]; </a:t>
            </a:r>
            <a:r>
              <a:rPr lang="en-GB" b="0" baseline="0" dirty="0" err="1"/>
              <a:t>mitad</a:t>
            </a:r>
            <a:r>
              <a:rPr lang="en-GB" b="0" baseline="0" dirty="0"/>
              <a:t> [834]; </a:t>
            </a:r>
            <a:r>
              <a:rPr lang="en-GB" b="0" baseline="0" dirty="0" err="1"/>
              <a:t>precio</a:t>
            </a:r>
            <a:r>
              <a:rPr lang="en-GB" b="0" baseline="0" dirty="0"/>
              <a:t> [557]; </a:t>
            </a:r>
            <a:r>
              <a:rPr lang="en-GB" b="0" baseline="0" dirty="0" err="1"/>
              <a:t>tipo</a:t>
            </a:r>
            <a:r>
              <a:rPr lang="en-GB" b="0" baseline="0" dirty="0"/>
              <a:t> [168]; euro [2435]; </a:t>
            </a:r>
            <a:r>
              <a:rPr lang="en-GB" b="0" baseline="0" dirty="0" err="1"/>
              <a:t>pagar</a:t>
            </a:r>
            <a:r>
              <a:rPr lang="en-GB" b="0" baseline="0" dirty="0"/>
              <a:t> [377]; </a:t>
            </a:r>
            <a:r>
              <a:rPr lang="en-GB" b="0" baseline="0" dirty="0" err="1"/>
              <a:t>ligero</a:t>
            </a:r>
            <a:r>
              <a:rPr lang="en-GB" b="0" baseline="0" dirty="0"/>
              <a:t> [1930]; </a:t>
            </a:r>
            <a:r>
              <a:rPr lang="en-GB" b="0" baseline="0" dirty="0" err="1"/>
              <a:t>práctico</a:t>
            </a:r>
            <a:r>
              <a:rPr lang="en-GB" b="0" baseline="0" dirty="0"/>
              <a:t> [2141]; </a:t>
            </a:r>
            <a:r>
              <a:rPr lang="en-GB" b="0" baseline="0" dirty="0" err="1"/>
              <a:t>este</a:t>
            </a:r>
            <a:r>
              <a:rPr lang="en-GB" b="0" baseline="0" dirty="0"/>
              <a:t> [24]</a:t>
            </a:r>
            <a:endParaRPr lang="en-GB" sz="1200" b="0" i="0" dirty="0">
              <a:solidFill>
                <a:schemeClr val="dk1"/>
              </a:solidFill>
              <a:latin typeface="+mn-lt"/>
              <a:ea typeface="Calibri"/>
              <a:cs typeface="Calibri"/>
              <a:sym typeface="Calibri"/>
            </a:endParaRPr>
          </a:p>
          <a:p>
            <a:pPr marL="0" lvl="0" indent="0" algn="l" rtl="0">
              <a:spcBef>
                <a:spcPts val="0"/>
              </a:spcBef>
              <a:spcAft>
                <a:spcPts val="0"/>
              </a:spcAft>
              <a:buNone/>
            </a:pPr>
            <a:r>
              <a:rPr lang="en-GB" sz="1200" b="1" i="0" u="none" strike="noStrike" kern="1200" cap="none" dirty="0">
                <a:solidFill>
                  <a:schemeClr val="tx1"/>
                </a:solidFill>
                <a:effectLst/>
                <a:latin typeface="+mn-lt"/>
                <a:ea typeface="Calibri"/>
                <a:cs typeface="Calibri"/>
                <a:sym typeface="Calibri"/>
              </a:rPr>
              <a:t>8.2.2.5</a:t>
            </a:r>
            <a:r>
              <a:rPr lang="en-GB" sz="1200" b="1" i="0" u="none" strike="noStrike" kern="1200" cap="none" baseline="0" dirty="0">
                <a:solidFill>
                  <a:schemeClr val="tx1"/>
                </a:solidFill>
                <a:effectLst/>
                <a:latin typeface="+mn-lt"/>
                <a:ea typeface="Calibri"/>
                <a:cs typeface="Calibri"/>
                <a:sym typeface="Calibri"/>
              </a:rPr>
              <a:t>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llorar</a:t>
            </a:r>
            <a:r>
              <a:rPr lang="en-GB" sz="1200" b="0" i="0" u="none" strike="noStrike" kern="1200" cap="none" dirty="0">
                <a:solidFill>
                  <a:schemeClr val="tx1"/>
                </a:solidFill>
                <a:effectLst/>
                <a:latin typeface="+mn-lt"/>
                <a:ea typeface="Calibri"/>
                <a:cs typeface="Calibri"/>
                <a:sym typeface="Calibri"/>
              </a:rPr>
              <a:t> [630]; </a:t>
            </a:r>
            <a:r>
              <a:rPr lang="en-GB" sz="1200" b="0" i="0" u="none" strike="noStrike" kern="1200" cap="none" dirty="0" err="1">
                <a:solidFill>
                  <a:schemeClr val="tx1"/>
                </a:solidFill>
                <a:effectLst/>
                <a:latin typeface="+mn-lt"/>
                <a:ea typeface="Calibri"/>
                <a:cs typeface="Calibri"/>
                <a:sym typeface="Calibri"/>
              </a:rPr>
              <a:t>esperar</a:t>
            </a:r>
            <a:r>
              <a:rPr lang="en-GB" sz="1200" b="0" i="0" u="none" strike="noStrike" kern="1200" cap="none" dirty="0">
                <a:solidFill>
                  <a:schemeClr val="tx1"/>
                </a:solidFill>
                <a:effectLst/>
                <a:latin typeface="+mn-lt"/>
                <a:ea typeface="Calibri"/>
                <a:cs typeface="Calibri"/>
                <a:sym typeface="Calibri"/>
              </a:rPr>
              <a:t> [157]; </a:t>
            </a:r>
            <a:r>
              <a:rPr lang="en-GB" sz="1200" b="0" i="0" u="none" strike="noStrike" kern="1200" cap="none" dirty="0" err="1">
                <a:solidFill>
                  <a:schemeClr val="tx1"/>
                </a:solidFill>
                <a:effectLst/>
                <a:latin typeface="+mn-lt"/>
                <a:ea typeface="Calibri"/>
                <a:cs typeface="Calibri"/>
                <a:sym typeface="Calibri"/>
              </a:rPr>
              <a:t>volver</a:t>
            </a:r>
            <a:r>
              <a:rPr lang="en-GB" sz="1200" b="0" i="0" u="none" strike="noStrike" kern="1200" cap="none" dirty="0">
                <a:solidFill>
                  <a:schemeClr val="tx1"/>
                </a:solidFill>
                <a:effectLst/>
                <a:latin typeface="+mn-lt"/>
                <a:ea typeface="Calibri"/>
                <a:cs typeface="Calibri"/>
                <a:sym typeface="Calibri"/>
              </a:rPr>
              <a:t> [112]; </a:t>
            </a:r>
            <a:r>
              <a:rPr lang="en-GB" sz="1200" b="0" i="0" u="none" strike="noStrike" kern="1200" cap="none" dirty="0" err="1">
                <a:solidFill>
                  <a:schemeClr val="tx1"/>
                </a:solidFill>
                <a:effectLst/>
                <a:latin typeface="+mn-lt"/>
                <a:ea typeface="Calibri"/>
                <a:cs typeface="Calibri"/>
                <a:sym typeface="Calibri"/>
              </a:rPr>
              <a:t>encontrar</a:t>
            </a:r>
            <a:r>
              <a:rPr lang="en-GB" sz="1200" b="0" i="0" u="none" strike="noStrike" kern="1200" cap="none" dirty="0">
                <a:solidFill>
                  <a:schemeClr val="tx1"/>
                </a:solidFill>
                <a:effectLst/>
                <a:latin typeface="+mn-lt"/>
                <a:ea typeface="Calibri"/>
                <a:cs typeface="Calibri"/>
                <a:sym typeface="Calibri"/>
              </a:rPr>
              <a:t> [102]; </a:t>
            </a:r>
            <a:r>
              <a:rPr lang="en-GB" sz="1200" b="0" i="0" u="none" strike="noStrike" kern="1200" cap="none" dirty="0" err="1">
                <a:solidFill>
                  <a:schemeClr val="tx1"/>
                </a:solidFill>
                <a:effectLst/>
                <a:latin typeface="+mn-lt"/>
                <a:ea typeface="Calibri"/>
                <a:cs typeface="Calibri"/>
                <a:sym typeface="Calibri"/>
              </a:rPr>
              <a:t>gritar</a:t>
            </a:r>
            <a:r>
              <a:rPr lang="en-GB" sz="1200" b="0" i="0" u="none" strike="noStrike" kern="1200" cap="none" dirty="0">
                <a:solidFill>
                  <a:schemeClr val="tx1"/>
                </a:solidFill>
                <a:effectLst/>
                <a:latin typeface="+mn-lt"/>
                <a:ea typeface="Calibri"/>
                <a:cs typeface="Calibri"/>
                <a:sym typeface="Calibri"/>
              </a:rPr>
              <a:t> [691]; quere</a:t>
            </a:r>
            <a:r>
              <a:rPr lang="en-GB" sz="1200" kern="1200" dirty="0">
                <a:solidFill>
                  <a:schemeClr val="tx1"/>
                </a:solidFill>
                <a:effectLst/>
                <a:latin typeface="+mn-lt"/>
                <a:ea typeface="+mn-ea"/>
                <a:cs typeface="+mn-cs"/>
              </a:rPr>
              <a:t>r² </a:t>
            </a:r>
            <a:r>
              <a:rPr lang="en-GB" sz="1200" b="0" i="0" u="none" strike="noStrike" kern="1200" cap="none" dirty="0">
                <a:solidFill>
                  <a:schemeClr val="tx1"/>
                </a:solidFill>
                <a:effectLst/>
                <a:latin typeface="+mn-lt"/>
                <a:ea typeface="Calibri"/>
                <a:cs typeface="Calibri"/>
                <a:sym typeface="Calibri"/>
              </a:rPr>
              <a:t> [58];  </a:t>
            </a:r>
            <a:r>
              <a:rPr lang="en-GB" sz="1200" b="0" i="0" u="none" strike="noStrike" kern="1200" cap="none" dirty="0" err="1">
                <a:solidFill>
                  <a:schemeClr val="tx1"/>
                </a:solidFill>
                <a:effectLst/>
                <a:latin typeface="+mn-lt"/>
                <a:ea typeface="Calibri"/>
                <a:cs typeface="Calibri"/>
                <a:sym typeface="Calibri"/>
              </a:rPr>
              <a:t>historia</a:t>
            </a:r>
            <a:r>
              <a:rPr lang="en-GB" sz="1200" b="0" i="0" u="none" strike="noStrike" kern="1200" cap="none" baseline="0" dirty="0">
                <a:solidFill>
                  <a:schemeClr val="tx1"/>
                </a:solidFill>
                <a:effectLst/>
                <a:latin typeface="+mn-lt"/>
                <a:ea typeface="Calibri"/>
                <a:cs typeface="Calibri"/>
                <a:sym typeface="Calibri"/>
              </a:rPr>
              <a:t> [186]; </a:t>
            </a:r>
            <a:r>
              <a:rPr lang="en-GB" sz="1200" b="0" i="0" u="none" strike="noStrike" kern="1200" cap="none" baseline="0" dirty="0" err="1">
                <a:solidFill>
                  <a:schemeClr val="tx1"/>
                </a:solidFill>
                <a:effectLst/>
                <a:latin typeface="+mn-lt"/>
                <a:ea typeface="Calibri"/>
                <a:cs typeface="Calibri"/>
                <a:sym typeface="Calibri"/>
              </a:rPr>
              <a:t>mes</a:t>
            </a:r>
            <a:r>
              <a:rPr lang="en-GB" sz="1200" b="0" i="0" u="none" strike="noStrike" kern="1200" cap="none" baseline="0" dirty="0">
                <a:solidFill>
                  <a:schemeClr val="tx1"/>
                </a:solidFill>
                <a:effectLst/>
                <a:latin typeface="+mn-lt"/>
                <a:ea typeface="Calibri"/>
                <a:cs typeface="Calibri"/>
                <a:sym typeface="Calibri"/>
              </a:rPr>
              <a:t> [288]; </a:t>
            </a:r>
            <a:r>
              <a:rPr lang="en-GB" sz="1200" b="0" i="0" u="none" strike="noStrike" kern="1200" cap="none" baseline="0" dirty="0" err="1">
                <a:solidFill>
                  <a:schemeClr val="tx1"/>
                </a:solidFill>
                <a:effectLst/>
                <a:latin typeface="+mn-lt"/>
                <a:ea typeface="Calibri"/>
                <a:cs typeface="Calibri"/>
                <a:sym typeface="Calibri"/>
              </a:rPr>
              <a:t>papá</a:t>
            </a:r>
            <a:r>
              <a:rPr lang="en-GB" sz="1200" b="0" i="0" u="none" strike="noStrike" kern="1200" cap="none" baseline="0" dirty="0">
                <a:solidFill>
                  <a:schemeClr val="tx1"/>
                </a:solidFill>
                <a:effectLst/>
                <a:latin typeface="+mn-lt"/>
                <a:ea typeface="Calibri"/>
                <a:cs typeface="Calibri"/>
                <a:sym typeface="Calibri"/>
              </a:rPr>
              <a:t> [865]; </a:t>
            </a:r>
            <a:r>
              <a:rPr lang="en-GB" sz="1200" b="0" i="0" u="none" strike="noStrike" kern="1200" cap="none" baseline="0" dirty="0" err="1">
                <a:solidFill>
                  <a:schemeClr val="tx1"/>
                </a:solidFill>
                <a:effectLst/>
                <a:latin typeface="+mn-lt"/>
                <a:ea typeface="Calibri"/>
                <a:cs typeface="Calibri"/>
                <a:sym typeface="Calibri"/>
              </a:rPr>
              <a:t>mamá</a:t>
            </a:r>
            <a:r>
              <a:rPr lang="en-GB" sz="1200" b="0" i="0" u="none" strike="noStrike" kern="1200" cap="none" baseline="0" dirty="0">
                <a:solidFill>
                  <a:schemeClr val="tx1"/>
                </a:solidFill>
                <a:effectLst/>
                <a:latin typeface="+mn-lt"/>
                <a:ea typeface="Calibri"/>
                <a:cs typeface="Calibri"/>
                <a:sym typeface="Calibri"/>
              </a:rPr>
              <a:t> [675]; </a:t>
            </a:r>
            <a:r>
              <a:rPr lang="en-GB" sz="1200" b="0" i="0" u="none" strike="noStrike" kern="1200" cap="none" baseline="0" dirty="0" err="1">
                <a:solidFill>
                  <a:schemeClr val="tx1"/>
                </a:solidFill>
                <a:effectLst/>
                <a:latin typeface="+mn-lt"/>
                <a:ea typeface="Calibri"/>
                <a:cs typeface="Calibri"/>
                <a:sym typeface="Calibri"/>
              </a:rPr>
              <a:t>frío</a:t>
            </a:r>
            <a:r>
              <a:rPr lang="en-GB" sz="1200" b="0" i="0" u="none" strike="noStrike" kern="1200" cap="none" baseline="0" dirty="0">
                <a:solidFill>
                  <a:schemeClr val="tx1"/>
                </a:solidFill>
                <a:effectLst/>
                <a:latin typeface="+mn-lt"/>
                <a:ea typeface="Calibri"/>
                <a:cs typeface="Calibri"/>
                <a:sym typeface="Calibri"/>
              </a:rPr>
              <a:t> [1020]</a:t>
            </a: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8.2.2.1 </a:t>
            </a:r>
            <a:r>
              <a:rPr lang="en-GB" sz="1200" b="1" i="0" u="none" strike="noStrike" kern="1200" cap="none" dirty="0">
                <a:solidFill>
                  <a:schemeClr val="tx1"/>
                </a:solidFill>
                <a:effectLst/>
                <a:latin typeface="+mn-lt"/>
                <a:ea typeface="Calibri"/>
                <a:cs typeface="Calibri"/>
                <a:sym typeface="Calibri"/>
              </a:rPr>
              <a:t>(revisit)</a:t>
            </a:r>
            <a:r>
              <a:rPr lang="en-GB" sz="1200" b="0" i="0" dirty="0">
                <a:solidFill>
                  <a:schemeClr val="dk1"/>
                </a:solidFill>
                <a:latin typeface="+mn-lt"/>
                <a:ea typeface="Calibri"/>
                <a:cs typeface="Calibri"/>
                <a:sym typeface="Calibri"/>
              </a:rPr>
              <a:t>]: </a:t>
            </a:r>
            <a:r>
              <a:rPr lang="en-GB" sz="1200" b="0" i="0" dirty="0" err="1">
                <a:solidFill>
                  <a:schemeClr val="dk1"/>
                </a:solidFill>
                <a:latin typeface="+mn-lt"/>
                <a:ea typeface="Calibri"/>
                <a:cs typeface="Calibri"/>
                <a:sym typeface="Calibri"/>
              </a:rPr>
              <a:t>para</a:t>
            </a:r>
            <a:r>
              <a:rPr lang="en-GB" sz="1200" b="0" i="0" baseline="0" dirty="0" err="1">
                <a:solidFill>
                  <a:schemeClr val="dk1"/>
                </a:solidFill>
                <a:latin typeface="+mn-lt"/>
                <a:ea typeface="Calibri"/>
                <a:cs typeface="Calibri"/>
                <a:sym typeface="Calibri"/>
              </a:rPr>
              <a:t>r</a:t>
            </a:r>
            <a:r>
              <a:rPr lang="en-GB" sz="1200" b="0" i="0" baseline="0" dirty="0">
                <a:solidFill>
                  <a:schemeClr val="dk1"/>
                </a:solidFill>
                <a:latin typeface="+mn-lt"/>
                <a:ea typeface="Calibri"/>
                <a:cs typeface="Calibri"/>
                <a:sym typeface="Calibri"/>
              </a:rPr>
              <a:t> [706]; </a:t>
            </a:r>
            <a:r>
              <a:rPr lang="en-GB" sz="1200" b="0" i="0" baseline="0" dirty="0" err="1">
                <a:solidFill>
                  <a:schemeClr val="dk1"/>
                </a:solidFill>
                <a:latin typeface="+mn-lt"/>
                <a:ea typeface="Calibri"/>
                <a:cs typeface="Calibri"/>
                <a:sym typeface="Calibri"/>
              </a:rPr>
              <a:t>acompañar</a:t>
            </a:r>
            <a:r>
              <a:rPr lang="en-GB" sz="1200" b="0" i="0" baseline="0" dirty="0">
                <a:solidFill>
                  <a:schemeClr val="dk1"/>
                </a:solidFill>
                <a:latin typeface="+mn-lt"/>
                <a:ea typeface="Calibri"/>
                <a:cs typeface="Calibri"/>
                <a:sym typeface="Calibri"/>
              </a:rPr>
              <a:t> [606]; </a:t>
            </a:r>
            <a:r>
              <a:rPr lang="en-GB" sz="1200" kern="1200" dirty="0">
                <a:solidFill>
                  <a:schemeClr val="tx1"/>
                </a:solidFill>
                <a:effectLst/>
                <a:latin typeface="+mn-lt"/>
                <a:ea typeface="+mn-ea"/>
                <a:cs typeface="+mn-cs"/>
              </a:rPr>
              <a:t>dejar² [86]; </a:t>
            </a:r>
            <a:r>
              <a:rPr lang="en-GB" sz="1200" kern="1200" dirty="0" err="1">
                <a:solidFill>
                  <a:schemeClr val="tx1"/>
                </a:solidFill>
                <a:effectLst/>
                <a:latin typeface="+mn-lt"/>
                <a:ea typeface="+mn-ea"/>
                <a:cs typeface="+mn-cs"/>
              </a:rPr>
              <a:t>saludar</a:t>
            </a:r>
            <a:r>
              <a:rPr lang="en-GB" sz="1200" kern="1200" dirty="0">
                <a:solidFill>
                  <a:schemeClr val="tx1"/>
                </a:solidFill>
                <a:effectLst/>
                <a:latin typeface="+mn-lt"/>
                <a:ea typeface="+mn-ea"/>
                <a:cs typeface="+mn-cs"/>
              </a:rPr>
              <a:t> [1575]; </a:t>
            </a:r>
            <a:r>
              <a:rPr lang="en-GB" sz="1200" kern="1200" dirty="0" err="1">
                <a:solidFill>
                  <a:schemeClr val="tx1"/>
                </a:solidFill>
                <a:effectLst/>
                <a:latin typeface="+mn-lt"/>
                <a:ea typeface="+mn-ea"/>
                <a:cs typeface="+mn-cs"/>
              </a:rPr>
              <a:t>besar</a:t>
            </a:r>
            <a:r>
              <a:rPr lang="en-GB" sz="1200" kern="1200" dirty="0">
                <a:solidFill>
                  <a:schemeClr val="tx1"/>
                </a:solidFill>
                <a:effectLst/>
                <a:latin typeface="+mn-lt"/>
                <a:ea typeface="+mn-ea"/>
                <a:cs typeface="+mn-cs"/>
              </a:rPr>
              <a:t> [1591];</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seguir</a:t>
            </a:r>
            <a:r>
              <a:rPr lang="en-GB" sz="1200" kern="1200" baseline="0" dirty="0">
                <a:solidFill>
                  <a:schemeClr val="tx1"/>
                </a:solidFill>
                <a:effectLst/>
                <a:latin typeface="+mn-lt"/>
                <a:ea typeface="+mn-ea"/>
                <a:cs typeface="+mn-cs"/>
              </a:rPr>
              <a:t> [99]; </a:t>
            </a:r>
            <a:r>
              <a:rPr lang="en-GB" sz="1200" kern="1200" baseline="0" dirty="0" err="1">
                <a:solidFill>
                  <a:schemeClr val="tx1"/>
                </a:solidFill>
                <a:effectLst/>
                <a:latin typeface="+mn-lt"/>
                <a:ea typeface="+mn-ea"/>
                <a:cs typeface="+mn-cs"/>
              </a:rPr>
              <a:t>sigo</a:t>
            </a:r>
            <a:r>
              <a:rPr lang="en-GB" sz="1200" kern="1200" baseline="0" dirty="0">
                <a:solidFill>
                  <a:schemeClr val="tx1"/>
                </a:solidFill>
                <a:effectLst/>
                <a:latin typeface="+mn-lt"/>
                <a:ea typeface="+mn-ea"/>
                <a:cs typeface="+mn-cs"/>
              </a:rPr>
              <a:t> [seguir-99]; </a:t>
            </a:r>
            <a:r>
              <a:rPr lang="en-GB" sz="1200" kern="1200" baseline="0" dirty="0" err="1">
                <a:solidFill>
                  <a:schemeClr val="tx1"/>
                </a:solidFill>
                <a:effectLst/>
                <a:latin typeface="+mn-lt"/>
                <a:ea typeface="+mn-ea"/>
                <a:cs typeface="+mn-cs"/>
              </a:rPr>
              <a:t>policía</a:t>
            </a:r>
            <a:r>
              <a:rPr lang="en-GB" sz="1200" kern="1200" baseline="0" dirty="0">
                <a:solidFill>
                  <a:schemeClr val="tx1"/>
                </a:solidFill>
                <a:effectLst/>
                <a:latin typeface="+mn-lt"/>
                <a:ea typeface="+mn-ea"/>
                <a:cs typeface="+mn-cs"/>
              </a:rPr>
              <a:t> [629]; </a:t>
            </a:r>
            <a:r>
              <a:rPr lang="en-GB" sz="1200" kern="1200" baseline="0" dirty="0" err="1">
                <a:solidFill>
                  <a:schemeClr val="tx1"/>
                </a:solidFill>
                <a:effectLst/>
                <a:latin typeface="+mn-lt"/>
                <a:ea typeface="+mn-ea"/>
                <a:cs typeface="+mn-cs"/>
              </a:rPr>
              <a:t>cocina</a:t>
            </a:r>
            <a:r>
              <a:rPr lang="en-GB" sz="1200" kern="1200" baseline="0" dirty="0">
                <a:solidFill>
                  <a:schemeClr val="tx1"/>
                </a:solidFill>
                <a:effectLst/>
                <a:latin typeface="+mn-lt"/>
                <a:ea typeface="+mn-ea"/>
                <a:cs typeface="+mn-cs"/>
              </a:rPr>
              <a:t> [1214]; lo [10]; la [61]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of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a:t>
            </a:r>
            <a:r>
              <a:rPr lang="es-ES" baseline="0" dirty="0" err="1"/>
              <a:t>Routledge</a:t>
            </a:r>
            <a:r>
              <a:rPr lang="es-ES" baseline="0" dirty="0"/>
              <a:t>: London</a:t>
            </a:r>
          </a:p>
          <a:p>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latin typeface="Calibri" panose="020F0502020204030204"/>
              </a:rPr>
              <a:pPr>
                <a:defRPr/>
              </a:pPr>
              <a:t>29</a:t>
            </a:fld>
            <a:endParaRPr lang="en-GB">
              <a:solidFill>
                <a:prstClr val="black"/>
              </a:solidFill>
              <a:latin typeface="Calibri" panose="020F0502020204030204"/>
            </a:endParaRPr>
          </a:p>
        </p:txBody>
      </p:sp>
    </p:spTree>
    <p:extLst>
      <p:ext uri="{BB962C8B-B14F-4D97-AF65-F5344CB8AC3E}">
        <p14:creationId xmlns:p14="http://schemas.microsoft.com/office/powerpoint/2010/main" val="1377963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a:t>VARIATION</a:t>
            </a:r>
          </a:p>
          <a:p>
            <a:r>
              <a:rPr lang="en-US" b="0"/>
              <a:t>The</a:t>
            </a:r>
            <a:r>
              <a:rPr lang="en-US" b="0" baseline="0"/>
              <a:t> activity is the same as that described on the previous slide, except that students write the full word.</a:t>
            </a:r>
            <a:endParaRPr lang="en-US" b="0" dirty="0"/>
          </a:p>
        </p:txBody>
      </p:sp>
      <p:sp>
        <p:nvSpPr>
          <p:cNvPr id="4" name="Slide Number Placeholder 3"/>
          <p:cNvSpPr>
            <a:spLocks noGrp="1"/>
          </p:cNvSpPr>
          <p:nvPr>
            <p:ph type="sldNum" sz="quarter" idx="10"/>
          </p:nvPr>
        </p:nvSpPr>
        <p:spPr/>
        <p:txBody>
          <a:bodyPr/>
          <a:lstStyle/>
          <a:p>
            <a:fld id="{672843D9-4757-4631-B0CD-BAA271821DF5}" type="slidenum">
              <a:rPr lang="en-GB" smtClean="0"/>
              <a:t>3</a:t>
            </a:fld>
            <a:endParaRPr lang="en-GB"/>
          </a:p>
        </p:txBody>
      </p:sp>
    </p:spTree>
    <p:extLst>
      <p:ext uri="{BB962C8B-B14F-4D97-AF65-F5344CB8AC3E}">
        <p14:creationId xmlns:p14="http://schemas.microsoft.com/office/powerpoint/2010/main" val="9177391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Vocabulario</a:t>
            </a:r>
            <a:br>
              <a:rPr lang="en-GB" sz="1200" b="1" baseline="0" dirty="0"/>
            </a:br>
            <a:endParaRPr lang="en-GB"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Timing</a:t>
            </a:r>
            <a:r>
              <a:rPr lang="en-GB" sz="1200" b="1" baseline="0"/>
              <a:t>: </a:t>
            </a:r>
            <a:r>
              <a:rPr lang="en-GB" sz="1200" b="0" baseline="0"/>
              <a:t>4 </a:t>
            </a:r>
            <a:r>
              <a:rPr lang="en-GB" sz="1200" b="0" baseline="0" dirty="0"/>
              <a:t>minutes</a:t>
            </a:r>
          </a:p>
          <a:p>
            <a:endParaRPr lang="en-GB" sz="1200" b="1" baseline="0" dirty="0"/>
          </a:p>
          <a:p>
            <a:pPr marL="0"/>
            <a:r>
              <a:rPr lang="en-GB" sz="1200" b="1" baseline="0" dirty="0"/>
              <a:t>Aim</a:t>
            </a:r>
            <a:r>
              <a:rPr lang="en-GB" sz="1200" b="1" baseline="0"/>
              <a:t>: </a:t>
            </a:r>
            <a:r>
              <a:rPr lang="en-GB" sz="1200" b="0" baseline="0"/>
              <a:t>to </a:t>
            </a:r>
            <a:r>
              <a:rPr lang="en-GB" sz="1200" b="0" baseline="0" dirty="0"/>
              <a:t>revise in </a:t>
            </a:r>
            <a:r>
              <a:rPr lang="en-GB" sz="1200" b="0" baseline="0"/>
              <a:t>productive mode/oral </a:t>
            </a:r>
            <a:r>
              <a:rPr lang="en-GB" sz="1200" b="0" baseline="0" dirty="0"/>
              <a:t>modality 12 items of vocabulary, within a limited time frame.</a:t>
            </a:r>
            <a:br>
              <a:rPr lang="en-GB" sz="1200" b="0" baseline="0" dirty="0"/>
            </a:br>
            <a:endParaRPr lang="en-GB" sz="1200" b="0" baseline="0" dirty="0"/>
          </a:p>
          <a:p>
            <a:r>
              <a:rPr lang="en-GB" sz="1200" b="1" baseline="0" dirty="0"/>
              <a:t>Procedure:</a:t>
            </a:r>
          </a:p>
          <a:p>
            <a:r>
              <a:rPr lang="en-GB" sz="1200" baseline="0" dirty="0"/>
              <a:t>1</a:t>
            </a:r>
            <a:r>
              <a:rPr lang="en-GB" sz="1200" baseline="0"/>
              <a:t>. Teacher </a:t>
            </a:r>
            <a:r>
              <a:rPr lang="en-GB" sz="1200" baseline="0" dirty="0"/>
              <a:t>clicks / presses enter to flash an English prompt. It will disappear after 3 seconds. Note that the prompts do not appear in alphabetical order to increase the challenge.</a:t>
            </a:r>
          </a:p>
          <a:p>
            <a:r>
              <a:rPr lang="en-GB" sz="1200" baseline="0"/>
              <a:t>2. Students say the </a:t>
            </a:r>
            <a:r>
              <a:rPr lang="en-GB" sz="1200" baseline="0" dirty="0"/>
              <a:t>Spanish word before the English prompt has faded away.</a:t>
            </a:r>
            <a:br>
              <a:rPr lang="en-GB" sz="1200" baseline="0"/>
            </a:br>
            <a:r>
              <a:rPr lang="en-GB" sz="1200" baseline="0"/>
              <a:t>3. </a:t>
            </a:r>
            <a:r>
              <a:rPr lang="en-GB" sz="1200" baseline="0" dirty="0"/>
              <a:t>Teacher should ensure that gender/definite articles are known for any words that are </a:t>
            </a:r>
            <a:r>
              <a:rPr lang="en-GB" sz="1200" baseline="0"/>
              <a:t>nouns.</a:t>
            </a:r>
          </a:p>
          <a:p>
            <a:endParaRPr lang="en-GB" sz="1200" baseline="0"/>
          </a:p>
          <a:p>
            <a:r>
              <a:rPr lang="en-GB" sz="1200" b="1" baseline="0"/>
              <a:t>Note: </a:t>
            </a:r>
            <a:r>
              <a:rPr lang="en-GB" sz="1200" baseline="0"/>
              <a:t>the word is shown for 3 seconds, but the animation settings can be adjusted to increase the amount of time given. </a:t>
            </a:r>
            <a:endParaRPr lang="en-GB"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aseline="0" dirty="0"/>
            </a:br>
            <a:r>
              <a:rPr lang="en-GB" sz="1400" b="1" kern="1200" dirty="0">
                <a:solidFill>
                  <a:schemeClr val="tx1"/>
                </a:solidFill>
                <a:effectLst/>
                <a:latin typeface="+mn-lt"/>
                <a:ea typeface="+mn-ea"/>
                <a:cs typeface="+mn-cs"/>
              </a:rPr>
              <a:t>ANSWERS:</a:t>
            </a:r>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A = </a:t>
            </a:r>
            <a:r>
              <a:rPr lang="en-GB" sz="1800" dirty="0" err="1">
                <a:effectLst/>
                <a:latin typeface="Calibri" panose="020F0502020204030204" pitchFamily="34" charset="0"/>
                <a:ea typeface="Times New Roman" panose="02020603050405020304" pitchFamily="18" charset="0"/>
                <a:cs typeface="Times New Roman" panose="02020603050405020304" pitchFamily="18" charset="0"/>
              </a:rPr>
              <a:t>llorar</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B = </a:t>
            </a:r>
            <a:r>
              <a:rPr lang="en-GB" sz="1800" dirty="0" err="1">
                <a:effectLst/>
                <a:latin typeface="Calibri" panose="020F0502020204030204" pitchFamily="34" charset="0"/>
                <a:ea typeface="Times New Roman" panose="02020603050405020304" pitchFamily="18" charset="0"/>
                <a:cs typeface="Times New Roman" panose="02020603050405020304" pitchFamily="18" charset="0"/>
              </a:rPr>
              <a:t>esperar</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C = </a:t>
            </a:r>
            <a:r>
              <a:rPr lang="en-GB" sz="1800" dirty="0" err="1">
                <a:effectLst/>
                <a:latin typeface="Calibri" panose="020F0502020204030204" pitchFamily="34" charset="0"/>
                <a:ea typeface="Times New Roman" panose="02020603050405020304" pitchFamily="18" charset="0"/>
                <a:cs typeface="Times New Roman" panose="02020603050405020304" pitchFamily="18" charset="0"/>
              </a:rPr>
              <a:t>volver</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D = </a:t>
            </a:r>
            <a:r>
              <a:rPr lang="en-GB" sz="1800" dirty="0" err="1">
                <a:effectLst/>
                <a:latin typeface="Calibri" panose="020F0502020204030204" pitchFamily="34" charset="0"/>
                <a:ea typeface="Times New Roman" panose="02020603050405020304" pitchFamily="18" charset="0"/>
                <a:cs typeface="Times New Roman" panose="02020603050405020304" pitchFamily="18" charset="0"/>
              </a:rPr>
              <a:t>encontrar</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E = </a:t>
            </a:r>
            <a:r>
              <a:rPr lang="en-GB" sz="1800" dirty="0" err="1">
                <a:effectLst/>
                <a:latin typeface="Calibri" panose="020F0502020204030204" pitchFamily="34" charset="0"/>
                <a:ea typeface="Times New Roman" panose="02020603050405020304" pitchFamily="18" charset="0"/>
                <a:cs typeface="Times New Roman" panose="02020603050405020304" pitchFamily="18" charset="0"/>
              </a:rPr>
              <a:t>gritar</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F = </a:t>
            </a:r>
            <a:r>
              <a:rPr lang="en-GB" sz="1800" dirty="0" err="1">
                <a:effectLst/>
                <a:latin typeface="Calibri" panose="020F0502020204030204" pitchFamily="34" charset="0"/>
                <a:ea typeface="Times New Roman" panose="02020603050405020304" pitchFamily="18" charset="0"/>
                <a:cs typeface="Times New Roman" panose="02020603050405020304" pitchFamily="18" charset="0"/>
              </a:rPr>
              <a:t>querer</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G = la historia</a:t>
            </a:r>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H = el </a:t>
            </a:r>
            <a:r>
              <a:rPr lang="en-GB" sz="1800" dirty="0" err="1">
                <a:effectLst/>
                <a:latin typeface="Calibri" panose="020F0502020204030204" pitchFamily="34" charset="0"/>
                <a:ea typeface="Times New Roman" panose="02020603050405020304" pitchFamily="18" charset="0"/>
                <a:cs typeface="Times New Roman" panose="02020603050405020304" pitchFamily="18" charset="0"/>
              </a:rPr>
              <a:t>mes</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I = el </a:t>
            </a:r>
            <a:r>
              <a:rPr lang="en-GB" sz="1800" dirty="0" err="1">
                <a:effectLst/>
                <a:latin typeface="Calibri" panose="020F0502020204030204" pitchFamily="34" charset="0"/>
                <a:ea typeface="Times New Roman" panose="02020603050405020304" pitchFamily="18" charset="0"/>
                <a:cs typeface="Times New Roman" panose="02020603050405020304" pitchFamily="18" charset="0"/>
              </a:rPr>
              <a:t>papá</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J = la </a:t>
            </a:r>
            <a:r>
              <a:rPr lang="en-GB" sz="1800" dirty="0" err="1">
                <a:effectLst/>
                <a:latin typeface="Calibri" panose="020F0502020204030204" pitchFamily="34" charset="0"/>
                <a:ea typeface="Times New Roman" panose="02020603050405020304" pitchFamily="18" charset="0"/>
                <a:cs typeface="Times New Roman" panose="02020603050405020304" pitchFamily="18" charset="0"/>
              </a:rPr>
              <a:t>mamá</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K = el frío</a:t>
            </a:r>
          </a:p>
          <a:p>
            <a:r>
              <a:rPr lang="en-GB" sz="1800" i="0" dirty="0">
                <a:effectLst/>
                <a:latin typeface="Calibri" panose="020F0502020204030204" pitchFamily="34" charset="0"/>
                <a:ea typeface="Times New Roman" panose="02020603050405020304" pitchFamily="18" charset="0"/>
                <a:cs typeface="Times New Roman" panose="02020603050405020304" pitchFamily="18" charset="0"/>
              </a:rPr>
              <a:t>L = </a:t>
            </a:r>
            <a:r>
              <a:rPr lang="en-GB" sz="1800" i="0" dirty="0" err="1">
                <a:effectLst/>
                <a:latin typeface="Calibri" panose="020F0502020204030204" pitchFamily="34" charset="0"/>
                <a:ea typeface="Times New Roman" panose="02020603050405020304" pitchFamily="18" charset="0"/>
                <a:cs typeface="Times New Roman" panose="02020603050405020304" pitchFamily="18" charset="0"/>
              </a:rPr>
              <a:t>parecer</a:t>
            </a:r>
            <a:endParaRPr lang="en-GB" sz="1800" i="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GB" sz="1800" i="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GB" sz="1800" b="1" i="0" dirty="0">
                <a:effectLst/>
                <a:latin typeface="Calibri" panose="020F0502020204030204" pitchFamily="34" charset="0"/>
                <a:ea typeface="Times New Roman" panose="02020603050405020304" pitchFamily="18" charset="0"/>
                <a:cs typeface="Times New Roman" panose="02020603050405020304" pitchFamily="18" charset="0"/>
              </a:rPr>
              <a:t>Notes:</a:t>
            </a:r>
          </a:p>
          <a:p>
            <a:r>
              <a:rPr lang="en-GB" sz="1800" b="0" i="0" dirty="0" err="1">
                <a:effectLst/>
                <a:latin typeface="Calibri" panose="020F0502020204030204" pitchFamily="34" charset="0"/>
                <a:ea typeface="Times New Roman" panose="02020603050405020304" pitchFamily="18" charset="0"/>
                <a:cs typeface="Times New Roman" panose="02020603050405020304" pitchFamily="18" charset="0"/>
              </a:rPr>
              <a:t>Parecer</a:t>
            </a:r>
            <a:r>
              <a:rPr lang="en-GB" sz="1800" b="0" i="0" baseline="0" dirty="0">
                <a:effectLst/>
                <a:latin typeface="Calibri" panose="020F0502020204030204" pitchFamily="34" charset="0"/>
                <a:ea typeface="Times New Roman" panose="02020603050405020304" pitchFamily="18" charset="0"/>
                <a:cs typeface="Times New Roman" panose="02020603050405020304" pitchFamily="18" charset="0"/>
              </a:rPr>
              <a:t> is one of this week’s vocabulary set, but as an important verb it is included here alongside the vocabulary from 8.2.2.5</a:t>
            </a:r>
            <a:endParaRPr lang="en-GB" sz="1800" b="0" i="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77391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Phonics and vocabulary</a:t>
            </a:r>
          </a:p>
          <a:p>
            <a:endParaRPr lang="en-US" b="1" dirty="0"/>
          </a:p>
          <a:p>
            <a:r>
              <a:rPr lang="en-US" b="1" dirty="0"/>
              <a:t>Timing: </a:t>
            </a:r>
            <a:r>
              <a:rPr lang="en-US" b="0" dirty="0"/>
              <a:t>7</a:t>
            </a:r>
            <a:r>
              <a:rPr lang="en-US" b="0" baseline="0" dirty="0"/>
              <a:t> minutes</a:t>
            </a:r>
            <a:endParaRPr lang="en-US" b="0" dirty="0"/>
          </a:p>
          <a:p>
            <a:endParaRPr lang="en-US" b="1" dirty="0"/>
          </a:p>
          <a:p>
            <a:r>
              <a:rPr lang="en-US" b="1" dirty="0"/>
              <a:t>Aim: </a:t>
            </a:r>
            <a:r>
              <a:rPr lang="en-US" b="0" dirty="0"/>
              <a:t>to identify</a:t>
            </a:r>
            <a:r>
              <a:rPr lang="en-US" b="0" baseline="0" dirty="0"/>
              <a:t> </a:t>
            </a:r>
            <a:r>
              <a:rPr lang="en-GB" b="0" baseline="0" dirty="0"/>
              <a:t>instances of weak vowel [</a:t>
            </a:r>
            <a:r>
              <a:rPr lang="en-GB" b="0" baseline="0" dirty="0" err="1"/>
              <a:t>i</a:t>
            </a:r>
            <a:r>
              <a:rPr lang="en-GB" b="0" baseline="0" dirty="0"/>
              <a:t>] + strong vowel in the input (these letters combine to form a diphthong); to accurately transcribe the relevant words.</a:t>
            </a:r>
            <a:endParaRPr lang="en-GB"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The teacher plays the audio for each sentence and students tick the correct column in the first table depending on what they hear.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 listen to each sentence again</a:t>
            </a:r>
            <a:r>
              <a:rPr lang="en-US" b="0" baseline="0" dirty="0"/>
              <a:t> and </a:t>
            </a:r>
            <a:r>
              <a:rPr lang="en-US" b="0" dirty="0"/>
              <a:t>write down any words they hear containing IA, IE and IO in the main table. Note that some students may be able to do</a:t>
            </a:r>
            <a:r>
              <a:rPr lang="en-US" b="0" baseline="0" dirty="0"/>
              <a:t> this at the same time as step 1.</a:t>
            </a:r>
            <a:endParaRPr lang="en-US"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i="0" baseline="0" dirty="0"/>
              <a:t>The teacher clicks to show the answers for each sentence, which appear one word at a time. A mix of known and unknown words are used. </a:t>
            </a:r>
            <a:r>
              <a:rPr lang="en-US" b="0" baseline="0" dirty="0"/>
              <a:t>The meanings of any </a:t>
            </a:r>
            <a:r>
              <a:rPr lang="en-US" b="0" i="1" baseline="0" dirty="0"/>
              <a:t>known</a:t>
            </a:r>
            <a:r>
              <a:rPr lang="en-US" b="0" i="0" baseline="0" dirty="0"/>
              <a:t> words are given on a separate click, so the translations can be elicited from students. The meaning of </a:t>
            </a:r>
            <a:r>
              <a:rPr lang="en-US" b="0" i="1" baseline="0" dirty="0"/>
              <a:t>unknown</a:t>
            </a:r>
            <a:r>
              <a:rPr lang="en-US" b="0" i="0" baseline="0" dirty="0"/>
              <a:t> words appear when each answer is given. The meaning of these unknown words may be learnt incidentally – they are frequent words that students are likely to reencounter over time.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0" baseline="0" dirty="0"/>
          </a:p>
          <a:p>
            <a:r>
              <a:rPr lang="en-US" b="1" dirty="0"/>
              <a:t>Transcript:</a:t>
            </a:r>
          </a:p>
          <a:p>
            <a:pPr>
              <a:buAutoNum type="arabicPeriod"/>
            </a:pPr>
            <a:r>
              <a:rPr lang="en-GB" dirty="0">
                <a:solidFill>
                  <a:srgbClr val="002060"/>
                </a:solidFill>
              </a:rPr>
              <a:t> La </a:t>
            </a:r>
            <a:r>
              <a:rPr lang="en-GB" dirty="0" err="1">
                <a:solidFill>
                  <a:srgbClr val="002060"/>
                </a:solidFill>
              </a:rPr>
              <a:t>bibl</a:t>
            </a:r>
            <a:r>
              <a:rPr lang="en-GB" b="1" dirty="0" err="1">
                <a:solidFill>
                  <a:srgbClr val="002060"/>
                </a:solidFill>
              </a:rPr>
              <a:t>io</a:t>
            </a:r>
            <a:r>
              <a:rPr lang="en-GB" dirty="0" err="1">
                <a:solidFill>
                  <a:srgbClr val="002060"/>
                </a:solidFill>
              </a:rPr>
              <a:t>teca</a:t>
            </a:r>
            <a:r>
              <a:rPr lang="en-GB" dirty="0">
                <a:solidFill>
                  <a:srgbClr val="002060"/>
                </a:solidFill>
              </a:rPr>
              <a:t> del palac</a:t>
            </a:r>
            <a:r>
              <a:rPr lang="en-GB" b="1" dirty="0">
                <a:solidFill>
                  <a:srgbClr val="002060"/>
                </a:solidFill>
              </a:rPr>
              <a:t>io</a:t>
            </a:r>
            <a:r>
              <a:rPr lang="en-GB" dirty="0">
                <a:solidFill>
                  <a:srgbClr val="002060"/>
                </a:solidFill>
              </a:rPr>
              <a:t> </a:t>
            </a:r>
            <a:r>
              <a:rPr lang="en-GB" dirty="0" err="1">
                <a:solidFill>
                  <a:srgbClr val="002060"/>
                </a:solidFill>
              </a:rPr>
              <a:t>es</a:t>
            </a:r>
            <a:r>
              <a:rPr lang="en-GB" dirty="0">
                <a:solidFill>
                  <a:srgbClr val="002060"/>
                </a:solidFill>
              </a:rPr>
              <a:t> </a:t>
            </a:r>
            <a:r>
              <a:rPr lang="en-GB" dirty="0" err="1">
                <a:solidFill>
                  <a:srgbClr val="002060"/>
                </a:solidFill>
              </a:rPr>
              <a:t>prec</a:t>
            </a:r>
            <a:r>
              <a:rPr lang="en-GB" b="1" dirty="0" err="1">
                <a:solidFill>
                  <a:srgbClr val="002060"/>
                </a:solidFill>
              </a:rPr>
              <a:t>io</a:t>
            </a:r>
            <a:r>
              <a:rPr lang="en-GB" dirty="0" err="1">
                <a:solidFill>
                  <a:srgbClr val="002060"/>
                </a:solidFill>
              </a:rPr>
              <a:t>sa</a:t>
            </a:r>
            <a:r>
              <a:rPr lang="en-GB" dirty="0">
                <a:solidFill>
                  <a:srgbClr val="002060"/>
                </a:solidFill>
              </a:rPr>
              <a:t>.</a:t>
            </a:r>
          </a:p>
          <a:p>
            <a:pPr>
              <a:buAutoNum type="arabicPeriod"/>
            </a:pPr>
            <a:r>
              <a:rPr lang="es-ES" dirty="0">
                <a:solidFill>
                  <a:srgbClr val="002060"/>
                </a:solidFill>
              </a:rPr>
              <a:t> Nad</a:t>
            </a:r>
            <a:r>
              <a:rPr lang="es-ES" b="1" dirty="0">
                <a:solidFill>
                  <a:srgbClr val="002060"/>
                </a:solidFill>
              </a:rPr>
              <a:t>ie</a:t>
            </a:r>
            <a:r>
              <a:rPr lang="es-ES" dirty="0">
                <a:solidFill>
                  <a:srgbClr val="002060"/>
                </a:solidFill>
              </a:rPr>
              <a:t> t</a:t>
            </a:r>
            <a:r>
              <a:rPr lang="es-ES" b="1" dirty="0">
                <a:solidFill>
                  <a:srgbClr val="002060"/>
                </a:solidFill>
              </a:rPr>
              <a:t>ie</a:t>
            </a:r>
            <a:r>
              <a:rPr lang="es-ES" dirty="0">
                <a:solidFill>
                  <a:srgbClr val="002060"/>
                </a:solidFill>
              </a:rPr>
              <a:t>ne m</a:t>
            </a:r>
            <a:r>
              <a:rPr lang="es-ES" b="1" dirty="0">
                <a:solidFill>
                  <a:srgbClr val="002060"/>
                </a:solidFill>
              </a:rPr>
              <a:t>ie</a:t>
            </a:r>
            <a:r>
              <a:rPr lang="es-ES" dirty="0">
                <a:solidFill>
                  <a:srgbClr val="002060"/>
                </a:solidFill>
              </a:rPr>
              <a:t>do de los ingen</a:t>
            </a:r>
            <a:r>
              <a:rPr lang="es-ES" b="1" dirty="0">
                <a:solidFill>
                  <a:srgbClr val="002060"/>
                </a:solidFill>
              </a:rPr>
              <a:t>ie</a:t>
            </a:r>
            <a:r>
              <a:rPr lang="es-ES" dirty="0">
                <a:solidFill>
                  <a:srgbClr val="002060"/>
                </a:solidFill>
              </a:rPr>
              <a:t>ros.</a:t>
            </a:r>
          </a:p>
          <a:p>
            <a:pPr>
              <a:buAutoNum type="arabicPeriod"/>
            </a:pPr>
            <a:r>
              <a:rPr lang="es-ES" dirty="0">
                <a:solidFill>
                  <a:srgbClr val="002060"/>
                </a:solidFill>
              </a:rPr>
              <a:t> Mi coleg</a:t>
            </a:r>
            <a:r>
              <a:rPr lang="es-ES" b="1" dirty="0">
                <a:solidFill>
                  <a:srgbClr val="002060"/>
                </a:solidFill>
              </a:rPr>
              <a:t>io</a:t>
            </a:r>
            <a:r>
              <a:rPr lang="es-ES" dirty="0">
                <a:solidFill>
                  <a:srgbClr val="002060"/>
                </a:solidFill>
              </a:rPr>
              <a:t> nunca ganó el prem</a:t>
            </a:r>
            <a:r>
              <a:rPr lang="es-ES" b="1" dirty="0">
                <a:solidFill>
                  <a:srgbClr val="002060"/>
                </a:solidFill>
              </a:rPr>
              <a:t>io</a:t>
            </a:r>
            <a:r>
              <a:rPr lang="es-ES" dirty="0">
                <a:solidFill>
                  <a:srgbClr val="002060"/>
                </a:solidFill>
              </a:rPr>
              <a:t> literar</a:t>
            </a:r>
            <a:r>
              <a:rPr lang="es-ES" b="1" dirty="0">
                <a:solidFill>
                  <a:srgbClr val="002060"/>
                </a:solidFill>
              </a:rPr>
              <a:t>io</a:t>
            </a:r>
            <a:r>
              <a:rPr lang="es-ES" dirty="0">
                <a:solidFill>
                  <a:srgbClr val="002060"/>
                </a:solidFill>
              </a:rPr>
              <a:t>. </a:t>
            </a:r>
          </a:p>
          <a:p>
            <a:pPr>
              <a:buAutoNum type="arabicPeriod"/>
            </a:pPr>
            <a:r>
              <a:rPr lang="en-US" dirty="0">
                <a:solidFill>
                  <a:srgbClr val="002060"/>
                </a:solidFill>
              </a:rPr>
              <a:t> Debe </a:t>
            </a:r>
            <a:r>
              <a:rPr lang="en-US" dirty="0" err="1">
                <a:solidFill>
                  <a:srgbClr val="002060"/>
                </a:solidFill>
              </a:rPr>
              <a:t>anunc</a:t>
            </a:r>
            <a:r>
              <a:rPr lang="en-US" b="1" dirty="0" err="1">
                <a:solidFill>
                  <a:srgbClr val="002060"/>
                </a:solidFill>
              </a:rPr>
              <a:t>ia</a:t>
            </a:r>
            <a:r>
              <a:rPr lang="en-US" dirty="0" err="1">
                <a:solidFill>
                  <a:srgbClr val="002060"/>
                </a:solidFill>
              </a:rPr>
              <a:t>r</a:t>
            </a:r>
            <a:r>
              <a:rPr lang="en-US" dirty="0">
                <a:solidFill>
                  <a:srgbClr val="002060"/>
                </a:solidFill>
              </a:rPr>
              <a:t> la </a:t>
            </a:r>
            <a:r>
              <a:rPr lang="en-US" dirty="0" err="1">
                <a:solidFill>
                  <a:srgbClr val="002060"/>
                </a:solidFill>
              </a:rPr>
              <a:t>victor</a:t>
            </a:r>
            <a:r>
              <a:rPr lang="en-US" b="1" dirty="0" err="1">
                <a:solidFill>
                  <a:srgbClr val="002060"/>
                </a:solidFill>
              </a:rPr>
              <a:t>ia</a:t>
            </a:r>
            <a:r>
              <a:rPr lang="en-US" dirty="0">
                <a:solidFill>
                  <a:srgbClr val="002060"/>
                </a:solidFill>
              </a:rPr>
              <a:t> </a:t>
            </a:r>
            <a:r>
              <a:rPr lang="en-US" dirty="0" err="1">
                <a:solidFill>
                  <a:srgbClr val="002060"/>
                </a:solidFill>
              </a:rPr>
              <a:t>inmed</a:t>
            </a:r>
            <a:r>
              <a:rPr lang="en-US" b="1" dirty="0" err="1">
                <a:solidFill>
                  <a:srgbClr val="002060"/>
                </a:solidFill>
              </a:rPr>
              <a:t>ia</a:t>
            </a:r>
            <a:r>
              <a:rPr lang="en-US" dirty="0" err="1">
                <a:solidFill>
                  <a:srgbClr val="002060"/>
                </a:solidFill>
              </a:rPr>
              <a:t>tamente</a:t>
            </a:r>
            <a:r>
              <a:rPr lang="en-US" dirty="0">
                <a:solidFill>
                  <a:srgbClr val="002060"/>
                </a:solidFill>
              </a:rPr>
              <a:t>.</a:t>
            </a:r>
          </a:p>
          <a:p>
            <a:pPr>
              <a:buFont typeface="Arial" panose="020B0604020202020204" pitchFamily="34" charset="0"/>
              <a:buAutoNum type="arabicPeriod"/>
            </a:pPr>
            <a:r>
              <a:rPr lang="en-US" dirty="0">
                <a:solidFill>
                  <a:srgbClr val="002060"/>
                </a:solidFill>
              </a:rPr>
              <a:t> La </a:t>
            </a:r>
            <a:r>
              <a:rPr lang="en-US" dirty="0" err="1">
                <a:solidFill>
                  <a:srgbClr val="002060"/>
                </a:solidFill>
              </a:rPr>
              <a:t>histor</a:t>
            </a:r>
            <a:r>
              <a:rPr lang="en-US" b="1" dirty="0" err="1">
                <a:solidFill>
                  <a:srgbClr val="002060"/>
                </a:solidFill>
              </a:rPr>
              <a:t>ia</a:t>
            </a:r>
            <a:r>
              <a:rPr lang="en-US" dirty="0">
                <a:solidFill>
                  <a:srgbClr val="002060"/>
                </a:solidFill>
              </a:rPr>
              <a:t> de </a:t>
            </a:r>
            <a:r>
              <a:rPr lang="en-US" dirty="0" err="1">
                <a:solidFill>
                  <a:srgbClr val="002060"/>
                </a:solidFill>
              </a:rPr>
              <a:t>Ayaymamá</a:t>
            </a:r>
            <a:r>
              <a:rPr lang="en-US" dirty="0">
                <a:solidFill>
                  <a:srgbClr val="002060"/>
                </a:solidFill>
              </a:rPr>
              <a:t> es </a:t>
            </a:r>
            <a:r>
              <a:rPr lang="en-US" dirty="0" err="1">
                <a:solidFill>
                  <a:srgbClr val="002060"/>
                </a:solidFill>
              </a:rPr>
              <a:t>espec</a:t>
            </a:r>
            <a:r>
              <a:rPr lang="en-US" b="1" dirty="0" err="1">
                <a:solidFill>
                  <a:srgbClr val="002060"/>
                </a:solidFill>
              </a:rPr>
              <a:t>ia</a:t>
            </a:r>
            <a:r>
              <a:rPr lang="en-US" dirty="0" err="1">
                <a:solidFill>
                  <a:srgbClr val="002060"/>
                </a:solidFill>
              </a:rPr>
              <a:t>lmente</a:t>
            </a:r>
            <a:r>
              <a:rPr lang="en-US" dirty="0">
                <a:solidFill>
                  <a:srgbClr val="002060"/>
                </a:solidFill>
              </a:rPr>
              <a:t> </a:t>
            </a:r>
            <a:r>
              <a:rPr lang="en-US" dirty="0" err="1">
                <a:solidFill>
                  <a:srgbClr val="002060"/>
                </a:solidFill>
              </a:rPr>
              <a:t>interesante</a:t>
            </a:r>
            <a:r>
              <a:rPr lang="en-US" dirty="0">
                <a:solidFill>
                  <a:srgbClr val="002060"/>
                </a:solidFill>
              </a:rPr>
              <a:t>.</a:t>
            </a:r>
          </a:p>
          <a:p>
            <a:pPr>
              <a:buAutoNum type="arabicPeriod"/>
            </a:pPr>
            <a:r>
              <a:rPr lang="en-US" dirty="0">
                <a:solidFill>
                  <a:srgbClr val="002060"/>
                </a:solidFill>
              </a:rPr>
              <a:t> El </a:t>
            </a:r>
            <a:r>
              <a:rPr lang="en-US" dirty="0" err="1">
                <a:solidFill>
                  <a:srgbClr val="002060"/>
                </a:solidFill>
              </a:rPr>
              <a:t>descubrim</a:t>
            </a:r>
            <a:r>
              <a:rPr lang="en-US" b="1" dirty="0" err="1">
                <a:solidFill>
                  <a:srgbClr val="002060"/>
                </a:solidFill>
              </a:rPr>
              <a:t>ie</a:t>
            </a:r>
            <a:r>
              <a:rPr lang="en-US" dirty="0" err="1">
                <a:solidFill>
                  <a:srgbClr val="002060"/>
                </a:solidFill>
              </a:rPr>
              <a:t>nto</a:t>
            </a:r>
            <a:r>
              <a:rPr lang="en-US" dirty="0">
                <a:solidFill>
                  <a:srgbClr val="002060"/>
                </a:solidFill>
              </a:rPr>
              <a:t> de una </a:t>
            </a:r>
            <a:r>
              <a:rPr lang="en-US" dirty="0" err="1">
                <a:solidFill>
                  <a:srgbClr val="002060"/>
                </a:solidFill>
              </a:rPr>
              <a:t>p</a:t>
            </a:r>
            <a:r>
              <a:rPr lang="en-US" b="1" dirty="0" err="1">
                <a:solidFill>
                  <a:srgbClr val="002060"/>
                </a:solidFill>
              </a:rPr>
              <a:t>ie</a:t>
            </a:r>
            <a:r>
              <a:rPr lang="en-US" dirty="0" err="1">
                <a:solidFill>
                  <a:srgbClr val="002060"/>
                </a:solidFill>
              </a:rPr>
              <a:t>dra</a:t>
            </a:r>
            <a:r>
              <a:rPr lang="en-US" dirty="0">
                <a:solidFill>
                  <a:srgbClr val="002060"/>
                </a:solidFill>
              </a:rPr>
              <a:t> </a:t>
            </a:r>
            <a:r>
              <a:rPr lang="en-US" dirty="0" err="1">
                <a:solidFill>
                  <a:srgbClr val="002060"/>
                </a:solidFill>
              </a:rPr>
              <a:t>v</a:t>
            </a:r>
            <a:r>
              <a:rPr lang="en-US" b="1" dirty="0" err="1">
                <a:solidFill>
                  <a:srgbClr val="002060"/>
                </a:solidFill>
              </a:rPr>
              <a:t>ie</a:t>
            </a:r>
            <a:r>
              <a:rPr lang="en-US" dirty="0" err="1">
                <a:solidFill>
                  <a:srgbClr val="002060"/>
                </a:solidFill>
              </a:rPr>
              <a:t>ja</a:t>
            </a:r>
            <a:r>
              <a:rPr lang="en-US" dirty="0">
                <a:solidFill>
                  <a:srgbClr val="002060"/>
                </a:solidFill>
              </a:rPr>
              <a:t> </a:t>
            </a:r>
            <a:r>
              <a:rPr lang="en-US" dirty="0" err="1">
                <a:solidFill>
                  <a:srgbClr val="002060"/>
                </a:solidFill>
              </a:rPr>
              <a:t>es</a:t>
            </a:r>
            <a:r>
              <a:rPr lang="en-US" dirty="0">
                <a:solidFill>
                  <a:srgbClr val="002060"/>
                </a:solidFill>
              </a:rPr>
              <a:t> </a:t>
            </a:r>
            <a:r>
              <a:rPr lang="en-US" dirty="0" err="1">
                <a:solidFill>
                  <a:srgbClr val="002060"/>
                </a:solidFill>
              </a:rPr>
              <a:t>aburrido</a:t>
            </a:r>
            <a:r>
              <a:rPr lang="en-US" dirty="0">
                <a:solidFill>
                  <a:srgbClr val="002060"/>
                </a:solidFill>
              </a:rPr>
              <a:t>.</a:t>
            </a:r>
            <a:endParaRPr lang="en-US" b="0" dirty="0"/>
          </a:p>
          <a:p>
            <a:endParaRPr lang="en-US" b="0" dirty="0"/>
          </a:p>
          <a:p>
            <a:pPr marL="0" indent="0">
              <a:buNone/>
            </a:pPr>
            <a:r>
              <a:rPr lang="en-GB" b="1" baseline="0" dirty="0"/>
              <a:t>Frequency rankings of unknown words (1 is the most frequent word in Spanish): </a:t>
            </a:r>
          </a:p>
          <a:p>
            <a:pPr marL="0" indent="0">
              <a:buNone/>
            </a:pPr>
            <a:r>
              <a:rPr lang="en-GB" b="0" baseline="0" dirty="0" err="1"/>
              <a:t>biblioteca</a:t>
            </a:r>
            <a:r>
              <a:rPr lang="en-GB" b="0" baseline="0" dirty="0"/>
              <a:t> [1612]; palacio [1705]; </a:t>
            </a:r>
            <a:r>
              <a:rPr lang="en-GB" b="0" baseline="0" dirty="0" err="1"/>
              <a:t>nadie</a:t>
            </a:r>
            <a:r>
              <a:rPr lang="en-GB" b="0" baseline="0" dirty="0"/>
              <a:t> [206]; </a:t>
            </a:r>
            <a:r>
              <a:rPr lang="en-GB" b="0" baseline="0" dirty="0" err="1"/>
              <a:t>ingeniero</a:t>
            </a:r>
            <a:r>
              <a:rPr lang="en-GB" b="0" baseline="0" dirty="0"/>
              <a:t> [1936]; colegio [628]; </a:t>
            </a:r>
            <a:r>
              <a:rPr lang="en-GB" b="0" baseline="0" dirty="0" err="1"/>
              <a:t>premio</a:t>
            </a:r>
            <a:r>
              <a:rPr lang="en-GB" b="0" baseline="0" dirty="0"/>
              <a:t> [1090]; </a:t>
            </a:r>
            <a:r>
              <a:rPr lang="en-GB" b="0" baseline="0" dirty="0" err="1"/>
              <a:t>anunciar</a:t>
            </a:r>
            <a:r>
              <a:rPr lang="en-GB" b="0" baseline="0" dirty="0"/>
              <a:t> [785], </a:t>
            </a:r>
            <a:r>
              <a:rPr lang="en-GB" b="0" baseline="0" dirty="0" err="1"/>
              <a:t>victoria</a:t>
            </a:r>
            <a:r>
              <a:rPr lang="en-GB" b="0" baseline="0" dirty="0"/>
              <a:t> [1266], </a:t>
            </a:r>
            <a:r>
              <a:rPr lang="en-GB" b="0" baseline="0" dirty="0" err="1"/>
              <a:t>inmediatamente</a:t>
            </a:r>
            <a:r>
              <a:rPr lang="en-GB" b="0" baseline="0" dirty="0"/>
              <a:t> [1469]; </a:t>
            </a:r>
            <a:r>
              <a:rPr lang="en-GB" b="0" baseline="0" dirty="0" err="1"/>
              <a:t>historia</a:t>
            </a:r>
            <a:r>
              <a:rPr lang="en-GB" b="0" baseline="0" dirty="0"/>
              <a:t> [186], </a:t>
            </a:r>
            <a:r>
              <a:rPr lang="en-GB" b="0" baseline="0" dirty="0" err="1"/>
              <a:t>especialmente</a:t>
            </a:r>
            <a:r>
              <a:rPr lang="en-GB" b="0" baseline="0" dirty="0"/>
              <a:t> [757]; </a:t>
            </a:r>
            <a:r>
              <a:rPr lang="en-GB" b="0" baseline="0" dirty="0" err="1"/>
              <a:t>descubrimiento</a:t>
            </a:r>
            <a:r>
              <a:rPr lang="en-GB" b="0" baseline="0" dirty="0"/>
              <a:t> [1928], </a:t>
            </a:r>
            <a:r>
              <a:rPr lang="en-GB" b="0" baseline="0" dirty="0" err="1"/>
              <a:t>piedra</a:t>
            </a:r>
            <a:r>
              <a:rPr lang="en-GB" b="0" baseline="0" dirty="0"/>
              <a:t> [774], </a:t>
            </a:r>
            <a:r>
              <a:rPr lang="en-GB" b="0" baseline="0" dirty="0" err="1"/>
              <a:t>vieja</a:t>
            </a:r>
            <a:r>
              <a:rPr lang="en-GB" b="0" baseline="0" dirty="0"/>
              <a:t> [225]</a:t>
            </a:r>
            <a:endParaRPr lang="en-GB" baseline="0" dirty="0"/>
          </a:p>
        </p:txBody>
      </p:sp>
      <p:sp>
        <p:nvSpPr>
          <p:cNvPr id="4" name="Slide Number Placeholder 3"/>
          <p:cNvSpPr>
            <a:spLocks noGrp="1"/>
          </p:cNvSpPr>
          <p:nvPr>
            <p:ph type="sldNum" sz="quarter" idx="10"/>
          </p:nvPr>
        </p:nvSpPr>
        <p:spPr/>
        <p:txBody>
          <a:bodyPr/>
          <a:lstStyle/>
          <a:p>
            <a:fld id="{672843D9-4757-4631-B0CD-BAA271821DF5}" type="slidenum">
              <a:rPr lang="en-GB" smtClean="0"/>
              <a:t>31</a:t>
            </a:fld>
            <a:endParaRPr lang="en-GB"/>
          </a:p>
        </p:txBody>
      </p:sp>
    </p:spTree>
    <p:extLst>
      <p:ext uri="{BB962C8B-B14F-4D97-AF65-F5344CB8AC3E}">
        <p14:creationId xmlns:p14="http://schemas.microsoft.com/office/powerpoint/2010/main" val="9177391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a:t>
            </a:r>
            <a:r>
              <a:rPr lang="en-US" b="1"/>
              <a:t>: </a:t>
            </a:r>
            <a:r>
              <a:rPr lang="en-GB" b="0"/>
              <a:t>5</a:t>
            </a:r>
            <a:r>
              <a:rPr lang="en-GB"/>
              <a:t> </a:t>
            </a:r>
            <a:r>
              <a:rPr lang="en-GB" dirty="0"/>
              <a:t>minutes (slides 33-42)</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a:t>
            </a:r>
            <a:r>
              <a:rPr lang="en-US" b="1"/>
              <a:t>: </a:t>
            </a:r>
            <a:r>
              <a:rPr lang="es-ES"/>
              <a:t>to </a:t>
            </a:r>
            <a:r>
              <a:rPr lang="es-ES" dirty="0"/>
              <a:t>revise </a:t>
            </a:r>
            <a:r>
              <a:rPr lang="es-ES" dirty="0" err="1"/>
              <a:t>question</a:t>
            </a:r>
            <a:r>
              <a:rPr lang="es-ES" dirty="0"/>
              <a:t> </a:t>
            </a:r>
            <a:r>
              <a:rPr lang="es-ES" dirty="0" err="1"/>
              <a:t>words</a:t>
            </a:r>
            <a:r>
              <a:rPr lang="es-E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err="1"/>
              <a:t>Procedure</a:t>
            </a:r>
            <a:r>
              <a:rPr lang="es-ES" b="1"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0" dirty="0" err="1"/>
              <a:t>Teachers</a:t>
            </a:r>
            <a:r>
              <a:rPr lang="es-ES" b="0" dirty="0"/>
              <a:t> </a:t>
            </a:r>
            <a:r>
              <a:rPr lang="es-ES" b="0" dirty="0" err="1"/>
              <a:t>bring</a:t>
            </a:r>
            <a:r>
              <a:rPr lang="es-ES" b="0" dirty="0"/>
              <a:t> up </a:t>
            </a:r>
            <a:r>
              <a:rPr lang="es-ES" b="0" dirty="0" err="1"/>
              <a:t>the</a:t>
            </a:r>
            <a:r>
              <a:rPr lang="es-ES" b="0" dirty="0"/>
              <a:t> English </a:t>
            </a:r>
            <a:r>
              <a:rPr lang="es-ES" b="0" dirty="0" err="1"/>
              <a:t>prompt</a:t>
            </a:r>
            <a:r>
              <a:rPr lang="es-ES" b="0" dirty="0"/>
              <a:t> in </a:t>
            </a:r>
            <a:r>
              <a:rPr lang="es-ES" b="0" dirty="0" err="1"/>
              <a:t>the</a:t>
            </a:r>
            <a:r>
              <a:rPr lang="es-ES" b="0" dirty="0"/>
              <a:t> centre of </a:t>
            </a:r>
            <a:r>
              <a:rPr lang="es-ES" b="0" dirty="0" err="1"/>
              <a:t>the</a:t>
            </a:r>
            <a:r>
              <a:rPr lang="es-ES" b="0" dirty="0"/>
              <a:t> </a:t>
            </a:r>
            <a:r>
              <a:rPr lang="es-ES" b="0" dirty="0" err="1"/>
              <a:t>screen</a:t>
            </a:r>
            <a:r>
              <a:rPr lang="es-E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0" dirty="0" err="1"/>
              <a:t>Teachers</a:t>
            </a:r>
            <a:r>
              <a:rPr lang="es-ES" b="0" baseline="0" dirty="0"/>
              <a:t> </a:t>
            </a:r>
            <a:r>
              <a:rPr lang="es-ES" b="0" baseline="0" dirty="0" err="1"/>
              <a:t>elicit</a:t>
            </a:r>
            <a:r>
              <a:rPr lang="es-ES" b="0" baseline="0" dirty="0"/>
              <a:t> </a:t>
            </a:r>
            <a:r>
              <a:rPr lang="es-ES" b="0" baseline="0" dirty="0" err="1"/>
              <a:t>the</a:t>
            </a:r>
            <a:r>
              <a:rPr lang="es-ES" b="0" baseline="0" dirty="0"/>
              <a:t> </a:t>
            </a:r>
            <a:r>
              <a:rPr lang="es-ES" b="0" baseline="0" dirty="0" err="1"/>
              <a:t>Spanish</a:t>
            </a:r>
            <a:r>
              <a:rPr lang="es-ES" b="0" baseline="0" dirty="0"/>
              <a:t> </a:t>
            </a:r>
            <a:r>
              <a:rPr lang="es-ES" b="0" baseline="0" dirty="0" err="1"/>
              <a:t>from</a:t>
            </a:r>
            <a:r>
              <a:rPr lang="es-ES" b="0" baseline="0" dirty="0"/>
              <a:t> </a:t>
            </a:r>
            <a:r>
              <a:rPr lang="es-ES" b="0" baseline="0" dirty="0" err="1"/>
              <a:t>students</a:t>
            </a:r>
            <a:r>
              <a:rPr lang="es-ES" b="0" baseline="0" dirty="0"/>
              <a:t>.</a:t>
            </a:r>
            <a:endParaRPr lang="es-ES"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0" dirty="0" err="1"/>
              <a:t>Teachers</a:t>
            </a:r>
            <a:r>
              <a:rPr lang="en-GB" b="0" dirty="0"/>
              <a:t> bring up the sentence in English at the bottom of the</a:t>
            </a:r>
            <a:r>
              <a:rPr lang="en-GB" b="0" baseline="0" dirty="0"/>
              <a:t> screen.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Teachers then either elicit the full sentence OR click again and elicit the missing question word only, depending on the ability of the students.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Follow the same procedure for all slides.</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a:solidFill>
                  <a:prstClr val="black"/>
                </a:solidFill>
              </a:rPr>
              <a:pPr/>
              <a:t>32</a:t>
            </a:fld>
            <a:endParaRPr lang="en-GB">
              <a:solidFill>
                <a:prstClr val="black"/>
              </a:solidFill>
            </a:endParaRPr>
          </a:p>
        </p:txBody>
      </p:sp>
    </p:spTree>
    <p:extLst>
      <p:ext uri="{BB962C8B-B14F-4D97-AF65-F5344CB8AC3E}">
        <p14:creationId xmlns:p14="http://schemas.microsoft.com/office/powerpoint/2010/main" val="27770284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Students</a:t>
            </a:r>
            <a:r>
              <a:rPr lang="en-GB" baseline="0" dirty="0"/>
              <a:t> could be reminded here of how Spanish uses ‘</a:t>
            </a:r>
            <a:r>
              <a:rPr lang="en-GB" baseline="0" dirty="0" err="1"/>
              <a:t>llegar</a:t>
            </a:r>
            <a:r>
              <a:rPr lang="en-GB" baseline="0" dirty="0"/>
              <a:t> </a:t>
            </a:r>
            <a:r>
              <a:rPr lang="en-GB" b="1" baseline="0" dirty="0"/>
              <a:t>a</a:t>
            </a:r>
            <a:r>
              <a:rPr lang="en-GB" baseline="0" dirty="0"/>
              <a:t>’ for ‘arrive </a:t>
            </a:r>
            <a:r>
              <a:rPr lang="en-GB" b="1" baseline="0" dirty="0"/>
              <a:t>at</a:t>
            </a:r>
            <a:r>
              <a:rPr lang="en-GB" baseline="0" dirty="0"/>
              <a:t>’.</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a:solidFill>
                  <a:prstClr val="black"/>
                </a:solidFill>
              </a:rPr>
              <a:pPr/>
              <a:t>33</a:t>
            </a:fld>
            <a:endParaRPr lang="en-GB">
              <a:solidFill>
                <a:prstClr val="black"/>
              </a:solidFill>
            </a:endParaRPr>
          </a:p>
        </p:txBody>
      </p:sp>
    </p:spTree>
    <p:extLst>
      <p:ext uri="{BB962C8B-B14F-4D97-AF65-F5344CB8AC3E}">
        <p14:creationId xmlns:p14="http://schemas.microsoft.com/office/powerpoint/2010/main" val="18476603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a:solidFill>
                  <a:prstClr val="black"/>
                </a:solidFill>
              </a:rPr>
              <a:pPr/>
              <a:t>34</a:t>
            </a:fld>
            <a:endParaRPr lang="en-GB">
              <a:solidFill>
                <a:prstClr val="black"/>
              </a:solidFill>
            </a:endParaRPr>
          </a:p>
        </p:txBody>
      </p:sp>
    </p:spTree>
    <p:extLst>
      <p:ext uri="{BB962C8B-B14F-4D97-AF65-F5344CB8AC3E}">
        <p14:creationId xmlns:p14="http://schemas.microsoft.com/office/powerpoint/2010/main" val="9973323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a:solidFill>
                  <a:prstClr val="black"/>
                </a:solidFill>
              </a:rPr>
              <a:pPr/>
              <a:t>35</a:t>
            </a:fld>
            <a:endParaRPr lang="en-GB">
              <a:solidFill>
                <a:prstClr val="black"/>
              </a:solidFill>
            </a:endParaRPr>
          </a:p>
        </p:txBody>
      </p:sp>
    </p:spTree>
    <p:extLst>
      <p:ext uri="{BB962C8B-B14F-4D97-AF65-F5344CB8AC3E}">
        <p14:creationId xmlns:p14="http://schemas.microsoft.com/office/powerpoint/2010/main" val="17050987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a:solidFill>
                  <a:prstClr val="black"/>
                </a:solidFill>
              </a:rPr>
              <a:pPr/>
              <a:t>36</a:t>
            </a:fld>
            <a:endParaRPr lang="en-GB">
              <a:solidFill>
                <a:prstClr val="black"/>
              </a:solidFill>
            </a:endParaRPr>
          </a:p>
        </p:txBody>
      </p:sp>
    </p:spTree>
    <p:extLst>
      <p:ext uri="{BB962C8B-B14F-4D97-AF65-F5344CB8AC3E}">
        <p14:creationId xmlns:p14="http://schemas.microsoft.com/office/powerpoint/2010/main" val="2535102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a:solidFill>
                  <a:prstClr val="black"/>
                </a:solidFill>
              </a:rPr>
              <a:pPr/>
              <a:t>37</a:t>
            </a:fld>
            <a:endParaRPr lang="en-GB">
              <a:solidFill>
                <a:prstClr val="black"/>
              </a:solidFill>
            </a:endParaRPr>
          </a:p>
        </p:txBody>
      </p:sp>
    </p:spTree>
    <p:extLst>
      <p:ext uri="{BB962C8B-B14F-4D97-AF65-F5344CB8AC3E}">
        <p14:creationId xmlns:p14="http://schemas.microsoft.com/office/powerpoint/2010/main" val="10497787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t>On the next slide, students will also be given a reminder about gender agreement.</a:t>
            </a:r>
            <a:r>
              <a:rPr lang="en-GB" baseline="0"/>
              <a:t> Because ‘cuánto’ is used as a pronoun here, gender agreement rules do not apply. </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a:solidFill>
                  <a:prstClr val="black"/>
                </a:solidFill>
              </a:rPr>
              <a:pPr/>
              <a:t>38</a:t>
            </a:fld>
            <a:endParaRPr lang="en-GB">
              <a:solidFill>
                <a:prstClr val="black"/>
              </a:solidFill>
            </a:endParaRPr>
          </a:p>
        </p:txBody>
      </p:sp>
    </p:spTree>
    <p:extLst>
      <p:ext uri="{BB962C8B-B14F-4D97-AF65-F5344CB8AC3E}">
        <p14:creationId xmlns:p14="http://schemas.microsoft.com/office/powerpoint/2010/main" val="28919191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t>Teachers</a:t>
            </a:r>
            <a:r>
              <a:rPr lang="en-GB" baseline="0"/>
              <a:t> may wish to remind students here that this also applies to the singular form (cuánto, cuánta) when it refers directly to a noun (e.g., ¿Cuánt</a:t>
            </a:r>
            <a:r>
              <a:rPr lang="en-GB" b="1" baseline="0"/>
              <a:t>a</a:t>
            </a:r>
            <a:r>
              <a:rPr lang="en-GB" baseline="0"/>
              <a:t> rop</a:t>
            </a:r>
            <a:r>
              <a:rPr lang="en-GB" b="1" baseline="0"/>
              <a:t>a</a:t>
            </a:r>
            <a:r>
              <a:rPr lang="en-GB" baseline="0"/>
              <a:t> hay?, ¿Cuánt</a:t>
            </a:r>
            <a:r>
              <a:rPr lang="en-GB" b="1" baseline="0"/>
              <a:t>o</a:t>
            </a:r>
            <a:r>
              <a:rPr lang="en-GB" baseline="0"/>
              <a:t> diner</a:t>
            </a:r>
            <a:r>
              <a:rPr lang="en-GB" b="1" baseline="0"/>
              <a:t>o</a:t>
            </a:r>
            <a:r>
              <a:rPr lang="en-GB" baseline="0"/>
              <a:t> tienes?)</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a:solidFill>
                  <a:prstClr val="black"/>
                </a:solidFill>
              </a:rPr>
              <a:pPr/>
              <a:t>39</a:t>
            </a:fld>
            <a:endParaRPr lang="en-GB">
              <a:solidFill>
                <a:prstClr val="black"/>
              </a:solidFill>
            </a:endParaRPr>
          </a:p>
        </p:txBody>
      </p:sp>
    </p:spTree>
    <p:extLst>
      <p:ext uri="{BB962C8B-B14F-4D97-AF65-F5344CB8AC3E}">
        <p14:creationId xmlns:p14="http://schemas.microsoft.com/office/powerpoint/2010/main" val="21480233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Vocabulary revision</a:t>
            </a:r>
          </a:p>
          <a:p>
            <a:endParaRPr lang="en-US" b="1" dirty="0"/>
          </a:p>
          <a:p>
            <a:r>
              <a:rPr lang="en-US" b="1" dirty="0"/>
              <a:t>Timing: </a:t>
            </a:r>
            <a:r>
              <a:rPr lang="en-US" b="0" dirty="0"/>
              <a:t>5 minutes (12 slides)</a:t>
            </a:r>
          </a:p>
          <a:p>
            <a:endParaRPr lang="en-US" b="1" dirty="0"/>
          </a:p>
          <a:p>
            <a:r>
              <a:rPr lang="en-US" b="1" dirty="0"/>
              <a:t>Aim</a:t>
            </a:r>
            <a:r>
              <a:rPr lang="en-US" b="1"/>
              <a:t>: </a:t>
            </a:r>
            <a:r>
              <a:rPr lang="en-US" b="0"/>
              <a:t>oral productive recall of vocabulary</a:t>
            </a:r>
            <a:r>
              <a:rPr lang="en-US" b="0" baseline="0"/>
              <a:t> </a:t>
            </a:r>
            <a:r>
              <a:rPr lang="en-US" b="0" baseline="0" dirty="0"/>
              <a:t>introduced in </a:t>
            </a:r>
            <a:r>
              <a:rPr lang="en-US" b="0" baseline="0"/>
              <a:t>lesson </a:t>
            </a:r>
            <a:r>
              <a:rPr lang="en-GB" sz="1800">
                <a:effectLst/>
                <a:latin typeface="Calibri" panose="020F0502020204030204" pitchFamily="34" charset="0"/>
                <a:ea typeface="Times New Roman" panose="02020603050405020304" pitchFamily="18" charset="0"/>
                <a:cs typeface="Times New Roman" panose="02020603050405020304" pitchFamily="18" charset="0"/>
              </a:rPr>
              <a:t>8.2.2.1</a:t>
            </a:r>
            <a:r>
              <a:rPr lang="en-GB" sz="1800" baseline="0">
                <a:effectLst/>
                <a:latin typeface="Calibri" panose="020F0502020204030204" pitchFamily="34" charset="0"/>
                <a:ea typeface="Times New Roman" panose="02020603050405020304" pitchFamily="18" charset="0"/>
                <a:cs typeface="Times New Roman" panose="02020603050405020304" pitchFamily="18" charset="0"/>
              </a:rPr>
              <a:t> (revisited in the scheme of work this week)</a:t>
            </a:r>
            <a:endParaRPr lang="en-US" b="0" dirty="0"/>
          </a:p>
          <a:p>
            <a:endParaRPr lang="en-US" b="1" dirty="0"/>
          </a:p>
          <a:p>
            <a:r>
              <a:rPr lang="en-US" b="1" dirty="0"/>
              <a:t>Procedure:</a:t>
            </a:r>
          </a:p>
          <a:p>
            <a:pPr marL="228600" indent="-228600">
              <a:buAutoNum type="arabicPeriod"/>
            </a:pPr>
            <a:r>
              <a:rPr lang="en-US" b="0"/>
              <a:t>Students </a:t>
            </a:r>
            <a:r>
              <a:rPr lang="en-US" b="0" dirty="0"/>
              <a:t>look </a:t>
            </a:r>
            <a:r>
              <a:rPr lang="en-US" b="0"/>
              <a:t>at prompt (the word or image in the centre).</a:t>
            </a:r>
          </a:p>
          <a:p>
            <a:pPr marL="228600" indent="-228600">
              <a:buAutoNum type="arabicPeriod"/>
            </a:pPr>
            <a:r>
              <a:rPr lang="en-US" b="0"/>
              <a:t>They say the Spanish</a:t>
            </a:r>
            <a:r>
              <a:rPr lang="en-US" b="0" baseline="0"/>
              <a:t> word aloud.</a:t>
            </a:r>
            <a:endParaRPr lang="en-US" b="0" baseline="0" dirty="0"/>
          </a:p>
          <a:p>
            <a:pPr marL="228600" indent="-228600">
              <a:buAutoNum type="arabicPeriod"/>
            </a:pPr>
            <a:r>
              <a:rPr lang="en-GB"/>
              <a:t>The teacher clicks</a:t>
            </a:r>
            <a:r>
              <a:rPr lang="en-GB" baseline="0"/>
              <a:t> anywhere on the screen to reveal the answer.</a:t>
            </a:r>
            <a:endParaRPr lang="en-GB" baseline="0" dirty="0"/>
          </a:p>
        </p:txBody>
      </p:sp>
      <p:sp>
        <p:nvSpPr>
          <p:cNvPr id="4" name="Slide Number Placeholder 3"/>
          <p:cNvSpPr>
            <a:spLocks noGrp="1"/>
          </p:cNvSpPr>
          <p:nvPr>
            <p:ph type="sldNum" sz="quarter" idx="5"/>
          </p:nvPr>
        </p:nvSpPr>
        <p:spPr/>
        <p:txBody>
          <a:bodyPr/>
          <a:lstStyle/>
          <a:p>
            <a:fld id="{051212F4-EB5A-464B-92EC-DACFCB1CC2CD}" type="slidenum">
              <a:rPr lang="en-GB" smtClean="0"/>
              <a:t>4</a:t>
            </a:fld>
            <a:endParaRPr lang="en-GB"/>
          </a:p>
        </p:txBody>
      </p:sp>
    </p:spTree>
    <p:extLst>
      <p:ext uri="{BB962C8B-B14F-4D97-AF65-F5344CB8AC3E}">
        <p14:creationId xmlns:p14="http://schemas.microsoft.com/office/powerpoint/2010/main" val="17348789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a:solidFill>
                  <a:prstClr val="black"/>
                </a:solidFill>
              </a:rPr>
              <a:pPr/>
              <a:t>40</a:t>
            </a:fld>
            <a:endParaRPr lang="en-GB">
              <a:solidFill>
                <a:prstClr val="black"/>
              </a:solidFill>
            </a:endParaRPr>
          </a:p>
        </p:txBody>
      </p:sp>
    </p:spTree>
    <p:extLst>
      <p:ext uri="{BB962C8B-B14F-4D97-AF65-F5344CB8AC3E}">
        <p14:creationId xmlns:p14="http://schemas.microsoft.com/office/powerpoint/2010/main" val="1886319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a:solidFill>
                  <a:prstClr val="black"/>
                </a:solidFill>
              </a:rPr>
              <a:pPr/>
              <a:t>41</a:t>
            </a:fld>
            <a:endParaRPr lang="en-GB">
              <a:solidFill>
                <a:prstClr val="black"/>
              </a:solidFill>
            </a:endParaRPr>
          </a:p>
        </p:txBody>
      </p:sp>
    </p:spTree>
    <p:extLst>
      <p:ext uri="{BB962C8B-B14F-4D97-AF65-F5344CB8AC3E}">
        <p14:creationId xmlns:p14="http://schemas.microsoft.com/office/powerpoint/2010/main" val="1886319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endParaRPr lang="en-US" b="1" dirty="0"/>
          </a:p>
          <a:p>
            <a:endParaRPr lang="en-US" b="1" dirty="0"/>
          </a:p>
          <a:p>
            <a:r>
              <a:rPr lang="en-US" b="1" dirty="0"/>
              <a:t>Aim: </a:t>
            </a:r>
            <a:r>
              <a:rPr lang="en-US" b="0"/>
              <a:t>to</a:t>
            </a:r>
            <a:r>
              <a:rPr lang="en-US" b="0" baseline="0"/>
              <a:t> recap the demonstrative adjectives </a:t>
            </a:r>
            <a:r>
              <a:rPr lang="en-US" b="0" baseline="0" dirty="0"/>
              <a:t>‘</a:t>
            </a:r>
            <a:r>
              <a:rPr lang="en-US" b="0" baseline="0" dirty="0" err="1"/>
              <a:t>este</a:t>
            </a:r>
            <a:r>
              <a:rPr lang="en-US" b="0" baseline="0" dirty="0"/>
              <a:t>’ and ‘</a:t>
            </a:r>
            <a:r>
              <a:rPr lang="en-US" b="0" baseline="0" dirty="0" err="1"/>
              <a:t>esta</a:t>
            </a:r>
            <a:r>
              <a:rPr lang="en-US" b="0" baseline="0"/>
              <a:t>’ and </a:t>
            </a:r>
            <a:r>
              <a:rPr lang="en-US" b="0" baseline="0" dirty="0"/>
              <a:t>introduce the plural forms ‘</a:t>
            </a:r>
            <a:r>
              <a:rPr lang="en-US" b="0" baseline="0" dirty="0" err="1"/>
              <a:t>estos</a:t>
            </a:r>
            <a:r>
              <a:rPr lang="en-US" b="0" baseline="0" dirty="0"/>
              <a:t>’ and ‘</a:t>
            </a:r>
            <a:r>
              <a:rPr lang="en-US" b="0" baseline="0" dirty="0" err="1"/>
              <a:t>estas</a:t>
            </a:r>
            <a:r>
              <a:rPr lang="en-US" b="0" baseline="0" dirty="0"/>
              <a:t>’</a:t>
            </a:r>
            <a:endParaRPr lang="en-US" b="1" dirty="0"/>
          </a:p>
          <a:p>
            <a:endParaRPr lang="en-US" b="1" dirty="0"/>
          </a:p>
          <a:p>
            <a:r>
              <a:rPr lang="en-US" b="1" dirty="0"/>
              <a:t>Procedure:</a:t>
            </a:r>
          </a:p>
          <a:p>
            <a:pPr marL="228600" indent="-228600">
              <a:buAutoNum type="arabicPeriod"/>
            </a:pPr>
            <a:r>
              <a:rPr lang="en-US" b="0" dirty="0"/>
              <a:t>Teachers click to go through the explanations</a:t>
            </a:r>
            <a:r>
              <a:rPr lang="en-US" b="0" baseline="0" dirty="0"/>
              <a:t> and examples on the slide.</a:t>
            </a:r>
          </a:p>
          <a:p>
            <a:pPr marL="228600" indent="-228600">
              <a:buAutoNum type="arabicPeriod"/>
            </a:pPr>
            <a:r>
              <a:rPr lang="en-US" b="0" baseline="0" dirty="0"/>
              <a:t>Gaps are left for teachers to </a:t>
            </a:r>
            <a:r>
              <a:rPr lang="en-US" b="0" baseline="0"/>
              <a:t>elicit the previously taught features from </a:t>
            </a:r>
            <a:r>
              <a:rPr lang="en-US" b="0" baseline="0" dirty="0"/>
              <a:t>the students.</a:t>
            </a:r>
            <a:endParaRPr lang="en-US" b="0" dirty="0"/>
          </a:p>
          <a:p>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a:t>Note: </a:t>
            </a:r>
            <a:r>
              <a:rPr lang="en-GB" baseline="0"/>
              <a:t>a callout also highlights the difference between ‘estas’ and ‘estás’. The teacher could model the stress here, juxtaposing its position in the two words (i.e. penultimate vs final syllable position).</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42</a:t>
            </a:fld>
            <a:endParaRPr lang="en-GB"/>
          </a:p>
        </p:txBody>
      </p:sp>
    </p:spTree>
    <p:extLst>
      <p:ext uri="{BB962C8B-B14F-4D97-AF65-F5344CB8AC3E}">
        <p14:creationId xmlns:p14="http://schemas.microsoft.com/office/powerpoint/2010/main" val="36844277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Reading</a:t>
            </a:r>
            <a:r>
              <a:rPr lang="en-US" b="1" baseline="0" dirty="0"/>
              <a:t> and listening activity</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a:t>
            </a:r>
            <a:r>
              <a:rPr lang="en-GB" b="1" dirty="0"/>
              <a:t> </a:t>
            </a:r>
            <a:r>
              <a:rPr lang="en-GB" b="0" dirty="0"/>
              <a:t>8</a:t>
            </a:r>
            <a:r>
              <a:rPr lang="en-GB" b="1" dirty="0"/>
              <a:t> </a:t>
            </a:r>
            <a:r>
              <a:rPr lang="es-ES" b="0" dirty="0"/>
              <a:t>min</a:t>
            </a:r>
            <a:endParaRPr lang="en-US" b="0" dirty="0"/>
          </a:p>
          <a:p>
            <a:endParaRPr lang="en-US" b="1" dirty="0"/>
          </a:p>
          <a:p>
            <a:r>
              <a:rPr lang="en-US" b="1" dirty="0"/>
              <a:t>Aim: </a:t>
            </a:r>
            <a:r>
              <a:rPr lang="en-US" b="0" dirty="0"/>
              <a:t>to</a:t>
            </a:r>
            <a:r>
              <a:rPr lang="en-US" b="0" baseline="0" dirty="0"/>
              <a:t> </a:t>
            </a:r>
            <a:r>
              <a:rPr lang="en-US" b="0" baseline="0" dirty="0" err="1"/>
              <a:t>recognise</a:t>
            </a:r>
            <a:r>
              <a:rPr lang="en-US" b="0" baseline="0" dirty="0"/>
              <a:t> whether to use ‘</a:t>
            </a:r>
            <a:r>
              <a:rPr lang="en-US" b="0" baseline="0" dirty="0" err="1"/>
              <a:t>estos</a:t>
            </a:r>
            <a:r>
              <a:rPr lang="en-US" b="0" baseline="0" dirty="0"/>
              <a:t>’ or ‘</a:t>
            </a:r>
            <a:r>
              <a:rPr lang="en-US" b="0" baseline="0" dirty="0" err="1"/>
              <a:t>estas</a:t>
            </a:r>
            <a:r>
              <a:rPr lang="en-US" b="0" baseline="0" dirty="0"/>
              <a:t>’ by looking at the gender of the noun (reading); to </a:t>
            </a:r>
            <a:r>
              <a:rPr lang="en-US" b="0" baseline="0" dirty="0" err="1"/>
              <a:t>practise</a:t>
            </a:r>
            <a:r>
              <a:rPr lang="en-US" b="0" baseline="0" dirty="0"/>
              <a:t> pairing up question words with their answers (listening and reading).</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 read each sentence and decide if the</a:t>
            </a:r>
            <a:r>
              <a:rPr lang="en-US" b="0" baseline="0" dirty="0"/>
              <a:t> demonstrative goes with a masculine plural or feminine plural word. The answers are shown by clicking in order.</a:t>
            </a:r>
            <a:endParaRPr lang="en-US"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Then, students listen to the responses (A, B, C...) and decide which question it must refer to. Teachers play the recording by clicking the letter button. The answers are</a:t>
            </a:r>
            <a:r>
              <a:rPr lang="en-US" b="0" baseline="0" dirty="0"/>
              <a:t> then revealed by clicking.</a:t>
            </a:r>
            <a:endParaRPr lang="en-US"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Transcript</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lphaUcPeriod"/>
              <a:tabLst/>
              <a:defRPr/>
            </a:pPr>
            <a:r>
              <a:rPr lang="en-US" b="0" baseline="0" dirty="0"/>
              <a:t>Adidas y Nike. Son </a:t>
            </a:r>
            <a:r>
              <a:rPr lang="en-US" b="0" baseline="0" dirty="0" err="1"/>
              <a:t>muy</a:t>
            </a:r>
            <a:r>
              <a:rPr lang="en-US" b="0" baseline="0" dirty="0"/>
              <a:t> </a:t>
            </a:r>
            <a:r>
              <a:rPr lang="en-US" b="0" baseline="0" dirty="0" err="1"/>
              <a:t>conocidas</a:t>
            </a:r>
            <a:r>
              <a:rPr lang="en-US" b="0" baseline="0" dirty="0"/>
              <a:t>.</a:t>
            </a:r>
            <a:endParaRPr lang="en-US" b="0" dirty="0"/>
          </a:p>
          <a:p>
            <a:pPr marL="228600" marR="0" lvl="0" indent="-228600" algn="l" defTabSz="914400" rtl="0" eaLnBrk="1" fontAlgn="auto" latinLnBrk="0" hangingPunct="1">
              <a:lnSpc>
                <a:spcPct val="100000"/>
              </a:lnSpc>
              <a:spcBef>
                <a:spcPts val="0"/>
              </a:spcBef>
              <a:spcAft>
                <a:spcPts val="0"/>
              </a:spcAft>
              <a:buClrTx/>
              <a:buSzTx/>
              <a:buFontTx/>
              <a:buAutoNum type="alphaUcPeriod"/>
              <a:tabLst/>
              <a:defRPr/>
            </a:pPr>
            <a:r>
              <a:rPr lang="en-US" b="0" dirty="0" err="1"/>
              <a:t>V</a:t>
            </a:r>
            <a:r>
              <a:rPr lang="en-US" b="0" baseline="0" dirty="0" err="1"/>
              <a:t>einticinco</a:t>
            </a:r>
            <a:r>
              <a:rPr lang="en-US" b="0" baseline="0" dirty="0"/>
              <a:t> euros </a:t>
            </a:r>
            <a:r>
              <a:rPr lang="en-US" b="0" baseline="0" dirty="0" err="1"/>
              <a:t>cada</a:t>
            </a:r>
            <a:r>
              <a:rPr lang="en-US" b="0" baseline="0" dirty="0"/>
              <a:t> uno.</a:t>
            </a:r>
            <a:endParaRPr lang="en-US" b="0" dirty="0"/>
          </a:p>
          <a:p>
            <a:pPr marL="228600" marR="0" lvl="0" indent="-228600" algn="l" defTabSz="914400" rtl="0" eaLnBrk="1" fontAlgn="auto" latinLnBrk="0" hangingPunct="1">
              <a:lnSpc>
                <a:spcPct val="100000"/>
              </a:lnSpc>
              <a:spcBef>
                <a:spcPts val="0"/>
              </a:spcBef>
              <a:spcAft>
                <a:spcPts val="0"/>
              </a:spcAft>
              <a:buClrTx/>
              <a:buSzTx/>
              <a:buFontTx/>
              <a:buAutoNum type="alphaUcPeriod"/>
              <a:tabLst/>
              <a:defRPr/>
            </a:pPr>
            <a:r>
              <a:rPr lang="en-US" b="0" dirty="0" err="1"/>
              <a:t>M</a:t>
            </a:r>
            <a:r>
              <a:rPr lang="en-US" b="0" baseline="0" dirty="0" err="1"/>
              <a:t>uy</a:t>
            </a:r>
            <a:r>
              <a:rPr lang="en-US" b="0" baseline="0" dirty="0"/>
              <a:t> </a:t>
            </a:r>
            <a:r>
              <a:rPr lang="en-US" b="0" baseline="0" dirty="0" err="1"/>
              <a:t>prácticos</a:t>
            </a:r>
            <a:r>
              <a:rPr lang="en-US" b="0" baseline="0" dirty="0"/>
              <a:t>, </a:t>
            </a:r>
            <a:r>
              <a:rPr lang="en-US" b="0" baseline="0" dirty="0" err="1"/>
              <a:t>pero</a:t>
            </a:r>
            <a:r>
              <a:rPr lang="en-US" b="0" baseline="0" dirty="0"/>
              <a:t> no son </a:t>
            </a:r>
            <a:r>
              <a:rPr lang="en-US" b="0" baseline="0" dirty="0" err="1"/>
              <a:t>ligeros</a:t>
            </a:r>
            <a:r>
              <a:rPr lang="en-US" b="0" baseline="0" dirty="0"/>
              <a:t>.</a:t>
            </a:r>
            <a:endParaRPr lang="en-US" b="0" dirty="0"/>
          </a:p>
          <a:p>
            <a:pPr marL="228600" marR="0" lvl="0" indent="-228600" algn="l" defTabSz="914400" rtl="0" eaLnBrk="1" fontAlgn="auto" latinLnBrk="0" hangingPunct="1">
              <a:lnSpc>
                <a:spcPct val="100000"/>
              </a:lnSpc>
              <a:spcBef>
                <a:spcPts val="0"/>
              </a:spcBef>
              <a:spcAft>
                <a:spcPts val="0"/>
              </a:spcAft>
              <a:buClrTx/>
              <a:buSzTx/>
              <a:buFontTx/>
              <a:buAutoNum type="alphaUcPeriod"/>
              <a:tabLst/>
              <a:defRPr/>
            </a:pPr>
            <a:r>
              <a:rPr lang="en-US" b="0" dirty="0" err="1"/>
              <a:t>Porque</a:t>
            </a:r>
            <a:r>
              <a:rPr lang="en-US" b="0" baseline="0" dirty="0"/>
              <a:t> son </a:t>
            </a:r>
            <a:r>
              <a:rPr lang="en-US" b="0" baseline="0" dirty="0" err="1"/>
              <a:t>demasiado</a:t>
            </a:r>
            <a:r>
              <a:rPr lang="en-US" b="0" baseline="0" dirty="0"/>
              <a:t> </a:t>
            </a:r>
            <a:r>
              <a:rPr lang="en-US" b="0" baseline="0" dirty="0" err="1"/>
              <a:t>caras</a:t>
            </a:r>
            <a:r>
              <a:rPr lang="en-US" b="0" baseline="0" dirty="0"/>
              <a:t>.</a:t>
            </a:r>
            <a:endParaRPr lang="en-US" b="0" dirty="0"/>
          </a:p>
          <a:p>
            <a:pPr marL="228600" marR="0" lvl="0" indent="-228600" algn="l" defTabSz="914400" rtl="0" eaLnBrk="1" fontAlgn="auto" latinLnBrk="0" hangingPunct="1">
              <a:lnSpc>
                <a:spcPct val="100000"/>
              </a:lnSpc>
              <a:spcBef>
                <a:spcPts val="0"/>
              </a:spcBef>
              <a:spcAft>
                <a:spcPts val="0"/>
              </a:spcAft>
              <a:buClrTx/>
              <a:buSzTx/>
              <a:buFontTx/>
              <a:buAutoNum type="alphaUcPeriod"/>
              <a:tabLst/>
              <a:defRPr/>
            </a:pPr>
            <a:r>
              <a:rPr lang="en-US" b="0" dirty="0"/>
              <a:t>Diego,</a:t>
            </a:r>
            <a:r>
              <a:rPr lang="en-US" b="0" baseline="0" dirty="0"/>
              <a:t> para </a:t>
            </a:r>
            <a:r>
              <a:rPr lang="en-US" b="0" baseline="0" dirty="0" err="1"/>
              <a:t>ir</a:t>
            </a:r>
            <a:r>
              <a:rPr lang="en-US" b="0" baseline="0" dirty="0"/>
              <a:t> al </a:t>
            </a:r>
            <a:r>
              <a:rPr lang="en-US" b="0" baseline="0" dirty="0" err="1"/>
              <a:t>trabajo</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lphaUcPeriod"/>
              <a:tabLst/>
              <a:defRPr/>
            </a:pPr>
            <a:r>
              <a:rPr lang="en-US" b="0" dirty="0" err="1"/>
              <a:t>En</a:t>
            </a:r>
            <a:r>
              <a:rPr lang="en-US" b="0" dirty="0"/>
              <a:t> casa,</a:t>
            </a:r>
            <a:r>
              <a:rPr lang="en-US" b="0" baseline="0" dirty="0"/>
              <a:t> </a:t>
            </a:r>
            <a:r>
              <a:rPr lang="en-US" b="0" baseline="0" dirty="0" err="1"/>
              <a:t>debajo</a:t>
            </a:r>
            <a:r>
              <a:rPr lang="en-US" b="0" baseline="0" dirty="0"/>
              <a:t> de la </a:t>
            </a:r>
            <a:r>
              <a:rPr lang="en-US" b="0" baseline="0" dirty="0" err="1"/>
              <a:t>cama</a:t>
            </a:r>
            <a:r>
              <a:rPr lang="en-US" b="0" baseline="0" dirty="0"/>
              <a:t>.</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10"/>
          </p:nvPr>
        </p:nvSpPr>
        <p:spPr/>
        <p:txBody>
          <a:bodyPr/>
          <a:lstStyle/>
          <a:p>
            <a:fld id="{051212F4-EB5A-464B-92EC-DACFCB1CC2CD}" type="slidenum">
              <a:rPr lang="en-GB" smtClean="0"/>
              <a:t>43</a:t>
            </a:fld>
            <a:endParaRPr lang="en-GB"/>
          </a:p>
        </p:txBody>
      </p:sp>
    </p:spTree>
    <p:extLst>
      <p:ext uri="{BB962C8B-B14F-4D97-AF65-F5344CB8AC3E}">
        <p14:creationId xmlns:p14="http://schemas.microsoft.com/office/powerpoint/2010/main" val="3649304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a:t>
            </a:r>
            <a:r>
              <a:rPr lang="en-US" b="0" dirty="0"/>
              <a:t> 8 minutes</a:t>
            </a:r>
          </a:p>
          <a:p>
            <a:endParaRPr lang="en-US" b="1" dirty="0"/>
          </a:p>
          <a:p>
            <a:r>
              <a:rPr lang="en-US" b="1" dirty="0"/>
              <a:t>Aim: </a:t>
            </a:r>
            <a:r>
              <a:rPr lang="en-US" b="0" dirty="0"/>
              <a:t>to correctly identify the noun that matches the gender of the demonstrative adjective heard (‘</a:t>
            </a:r>
            <a:r>
              <a:rPr lang="en-US" b="0" dirty="0" err="1"/>
              <a:t>estos</a:t>
            </a:r>
            <a:r>
              <a:rPr lang="en-US" b="0" dirty="0"/>
              <a:t>’ or ‘</a:t>
            </a:r>
            <a:r>
              <a:rPr lang="en-US" b="0" dirty="0" err="1"/>
              <a:t>estas</a:t>
            </a:r>
            <a:r>
              <a:rPr lang="en-US" b="0" dirty="0"/>
              <a:t>’). To also consolidate</a:t>
            </a:r>
            <a:r>
              <a:rPr lang="en-US" b="0" baseline="0" dirty="0"/>
              <a:t> understanding of question words and other vocabulary.</a:t>
            </a:r>
          </a:p>
          <a:p>
            <a:endParaRPr lang="en-US" b="1" dirty="0"/>
          </a:p>
          <a:p>
            <a:r>
              <a:rPr lang="en-US" b="1" dirty="0"/>
              <a:t>Procedure:</a:t>
            </a:r>
          </a:p>
          <a:p>
            <a:r>
              <a:rPr lang="en-US" b="0" dirty="0"/>
              <a:t>1.</a:t>
            </a:r>
            <a:r>
              <a:rPr lang="en-US" b="0" baseline="0" dirty="0"/>
              <a:t> Click to bring up the </a:t>
            </a:r>
            <a:r>
              <a:rPr lang="en-US" b="0" i="1" baseline="0" dirty="0"/>
              <a:t>‘</a:t>
            </a:r>
            <a:r>
              <a:rPr lang="en-US" sz="1200" i="1" kern="1200" dirty="0">
                <a:solidFill>
                  <a:srgbClr val="002060"/>
                </a:solidFill>
                <a:latin typeface="Century Gothic" panose="020B0502020202020204" pitchFamily="34" charset="0"/>
                <a:ea typeface="+mn-ea"/>
                <a:cs typeface="+mn-cs"/>
              </a:rPr>
              <a:t>¡</a:t>
            </a:r>
            <a:r>
              <a:rPr lang="en-US" b="0" i="1" baseline="0" dirty="0" err="1"/>
              <a:t>Atención</a:t>
            </a:r>
            <a:r>
              <a:rPr lang="en-US" b="0" i="1" baseline="0" dirty="0"/>
              <a:t>!... </a:t>
            </a:r>
            <a:r>
              <a:rPr lang="en-US" b="0" i="0" baseline="0" dirty="0"/>
              <a:t>and prompt students to say how they would translate </a:t>
            </a:r>
            <a:r>
              <a:rPr lang="en-US" b="0" i="1" baseline="0" dirty="0" err="1"/>
              <a:t>cómo</a:t>
            </a:r>
            <a:r>
              <a:rPr lang="en-US" b="0" i="0" baseline="0" dirty="0"/>
              <a:t> (how) and </a:t>
            </a:r>
            <a:r>
              <a:rPr lang="en-US" b="0" i="1" baseline="0" dirty="0" err="1"/>
              <a:t>cómo</a:t>
            </a:r>
            <a:r>
              <a:rPr lang="en-US" b="0" i="1" baseline="0" dirty="0"/>
              <a:t> son</a:t>
            </a:r>
            <a:r>
              <a:rPr lang="en-US" b="0" i="0" baseline="0" dirty="0"/>
              <a:t> (what… like).</a:t>
            </a:r>
            <a:br>
              <a:rPr lang="en-US" b="0" baseline="0" dirty="0"/>
            </a:br>
            <a:r>
              <a:rPr lang="en-US" b="0" baseline="0" dirty="0"/>
              <a:t>2. </a:t>
            </a:r>
            <a:r>
              <a:rPr lang="en-US" b="0" dirty="0"/>
              <a:t>Students write</a:t>
            </a:r>
            <a:r>
              <a:rPr lang="en-US" b="0" baseline="0" dirty="0"/>
              <a:t> 1-8 in their exercise books. They need to listen to the recording (click on the </a:t>
            </a:r>
            <a:r>
              <a:rPr lang="en-US" b="1" baseline="0" dirty="0"/>
              <a:t>blue</a:t>
            </a:r>
            <a:r>
              <a:rPr lang="en-US" b="0" baseline="0" dirty="0"/>
              <a:t> action buttons) and choose which word completes the question. This will depend on whether ‘</a:t>
            </a:r>
            <a:r>
              <a:rPr lang="en-US" b="0" baseline="0" dirty="0" err="1"/>
              <a:t>estos</a:t>
            </a:r>
            <a:r>
              <a:rPr lang="en-US" b="0" baseline="0" dirty="0"/>
              <a:t>’ or ‘</a:t>
            </a:r>
            <a:r>
              <a:rPr lang="en-US" b="0" baseline="0" dirty="0" err="1"/>
              <a:t>estas</a:t>
            </a:r>
            <a:r>
              <a:rPr lang="en-US" b="0" baseline="0" dirty="0"/>
              <a:t>’ is heard. </a:t>
            </a:r>
            <a:endParaRPr lang="en-US" b="0" dirty="0"/>
          </a:p>
          <a:p>
            <a:r>
              <a:rPr lang="en-US" b="0" dirty="0"/>
              <a:t>3. Teachers click the number button to play the recording. </a:t>
            </a:r>
          </a:p>
          <a:p>
            <a:r>
              <a:rPr lang="en-US" b="0" dirty="0"/>
              <a:t>4. Then students listen to the recording again and translate the missing words into English</a:t>
            </a:r>
            <a:r>
              <a:rPr lang="en-US" b="0" baseline="0" dirty="0"/>
              <a:t> to complete the sentence (they don’t need to write the full sentence).</a:t>
            </a:r>
            <a:r>
              <a:rPr lang="en-US" b="0" dirty="0"/>
              <a:t> Note that in the instructions,</a:t>
            </a:r>
            <a:r>
              <a:rPr lang="en-US" b="0" baseline="0" dirty="0"/>
              <a:t> students are warned that they will hear ‘</a:t>
            </a:r>
            <a:r>
              <a:rPr lang="en-US" b="0" baseline="0" dirty="0" err="1"/>
              <a:t>cómo</a:t>
            </a:r>
            <a:r>
              <a:rPr lang="en-US" b="0" baseline="0" dirty="0"/>
              <a:t>’ and ‘</a:t>
            </a:r>
            <a:r>
              <a:rPr lang="en-US" b="0" baseline="0" dirty="0" err="1"/>
              <a:t>cómo</a:t>
            </a:r>
            <a:r>
              <a:rPr lang="en-US" b="0" baseline="0" dirty="0"/>
              <a:t> son’, which may be tricky to distinguish! It may be useful to briefly recap their meanings once more before starting.</a:t>
            </a:r>
            <a:endParaRPr lang="en-US" b="0" dirty="0"/>
          </a:p>
          <a:p>
            <a:r>
              <a:rPr lang="en-US" b="0" dirty="0"/>
              <a:t>5. Answers are then revealed by clicking.</a:t>
            </a:r>
            <a:r>
              <a:rPr lang="en-US" b="0" baseline="0" dirty="0"/>
              <a:t> Full sentence audio is also provided for feedback and reinforcement (click on the </a:t>
            </a:r>
            <a:r>
              <a:rPr lang="en-US" b="1" baseline="0" dirty="0"/>
              <a:t>beige</a:t>
            </a:r>
            <a:r>
              <a:rPr lang="en-US" b="0" baseline="0" dirty="0"/>
              <a:t> action buttons).</a:t>
            </a:r>
          </a:p>
          <a:p>
            <a:endParaRPr lang="en-US" b="0" dirty="0"/>
          </a:p>
          <a:p>
            <a:r>
              <a:rPr lang="en-US" b="1" dirty="0"/>
              <a:t>Notes:</a:t>
            </a:r>
          </a:p>
          <a:p>
            <a:r>
              <a:rPr lang="en-US" b="0" dirty="0"/>
              <a:t>There is an alternative</a:t>
            </a:r>
            <a:r>
              <a:rPr lang="en-US" b="0" baseline="0" dirty="0"/>
              <a:t> to this exercise on the next slide which may be more suitable for a higher ability group. It requires full sentence translation, rather than the sentence completion here.</a:t>
            </a:r>
            <a:endParaRPr lang="en-US" b="0" dirty="0"/>
          </a:p>
          <a:p>
            <a:endParaRPr lang="en-US" b="0" dirty="0"/>
          </a:p>
          <a:p>
            <a:r>
              <a:rPr lang="en-US" b="1" dirty="0"/>
              <a:t>Transcript:</a:t>
            </a:r>
          </a:p>
          <a:p>
            <a:pPr marL="228600" indent="-228600">
              <a:buAutoNum type="arabicPeriod"/>
            </a:pPr>
            <a:r>
              <a:rPr lang="en-US" b="0" dirty="0"/>
              <a:t>¿</a:t>
            </a:r>
            <a:r>
              <a:rPr lang="en-US" b="0" dirty="0" err="1"/>
              <a:t>Cómo</a:t>
            </a:r>
            <a:r>
              <a:rPr lang="en-US" b="0" dirty="0"/>
              <a:t> lavas </a:t>
            </a:r>
            <a:r>
              <a:rPr lang="en-US" b="0" dirty="0" err="1"/>
              <a:t>estos</a:t>
            </a:r>
            <a:r>
              <a:rPr lang="en-US" b="0" dirty="0"/>
              <a:t>…?</a:t>
            </a:r>
          </a:p>
          <a:p>
            <a:pPr marL="228600" indent="-228600">
              <a:buAutoNum type="arabicPeriod"/>
            </a:pPr>
            <a:r>
              <a:rPr lang="en-US" b="0" dirty="0"/>
              <a:t>¿</a:t>
            </a:r>
            <a:r>
              <a:rPr lang="en-US" b="0" dirty="0" err="1"/>
              <a:t>Quién</a:t>
            </a:r>
            <a:r>
              <a:rPr lang="en-US" b="0" dirty="0"/>
              <a:t> </a:t>
            </a:r>
            <a:r>
              <a:rPr lang="en-US" b="0" dirty="0" err="1"/>
              <a:t>compra</a:t>
            </a:r>
            <a:r>
              <a:rPr lang="en-US" b="0" dirty="0"/>
              <a:t> </a:t>
            </a:r>
            <a:r>
              <a:rPr lang="en-US" b="0" dirty="0" err="1"/>
              <a:t>estas</a:t>
            </a:r>
            <a:r>
              <a:rPr lang="en-US" b="0" dirty="0"/>
              <a:t>…?</a:t>
            </a:r>
          </a:p>
          <a:p>
            <a:pPr marL="228600" indent="-228600">
              <a:buAutoNum type="arabicPeriod"/>
            </a:pPr>
            <a:r>
              <a:rPr lang="en-US" b="0" dirty="0"/>
              <a:t>¿</a:t>
            </a:r>
            <a:r>
              <a:rPr lang="en-US" b="0" dirty="0" err="1"/>
              <a:t>Dónde</a:t>
            </a:r>
            <a:r>
              <a:rPr lang="en-US" b="0" dirty="0"/>
              <a:t> </a:t>
            </a:r>
            <a:r>
              <a:rPr lang="en-US" b="0" dirty="0" err="1"/>
              <a:t>guardas</a:t>
            </a:r>
            <a:r>
              <a:rPr lang="en-US" b="0" dirty="0"/>
              <a:t> </a:t>
            </a:r>
            <a:r>
              <a:rPr lang="en-US" b="0" dirty="0" err="1"/>
              <a:t>estos</a:t>
            </a:r>
            <a:r>
              <a:rPr lang="en-US" b="0" dirty="0"/>
              <a:t>…?</a:t>
            </a:r>
          </a:p>
          <a:p>
            <a:pPr marL="228600" indent="-228600">
              <a:buAutoNum type="arabicPeriod"/>
            </a:pPr>
            <a:r>
              <a:rPr lang="en-US" b="0" dirty="0"/>
              <a:t>¿Por</a:t>
            </a:r>
            <a:r>
              <a:rPr lang="en-US" b="0" baseline="0" dirty="0"/>
              <a:t> </a:t>
            </a:r>
            <a:r>
              <a:rPr lang="en-US" b="0" baseline="0" dirty="0" err="1"/>
              <a:t>qué</a:t>
            </a:r>
            <a:r>
              <a:rPr lang="en-US" b="0" baseline="0" dirty="0"/>
              <a:t> no </a:t>
            </a:r>
            <a:r>
              <a:rPr lang="en-US" b="0" baseline="0" dirty="0" err="1"/>
              <a:t>usas</a:t>
            </a:r>
            <a:r>
              <a:rPr lang="en-US" b="0" baseline="0" dirty="0"/>
              <a:t> </a:t>
            </a:r>
            <a:r>
              <a:rPr lang="en-US" b="0" baseline="0" dirty="0" err="1"/>
              <a:t>estas</a:t>
            </a:r>
            <a:r>
              <a:rPr lang="en-US" b="0" baseline="0" dirty="0"/>
              <a:t>…?</a:t>
            </a:r>
          </a:p>
          <a:p>
            <a:pPr marL="228600" indent="-228600">
              <a:buAutoNum type="arabicPeriod"/>
            </a:pPr>
            <a:r>
              <a:rPr lang="en-US" b="0" baseline="0" dirty="0"/>
              <a:t>¿</a:t>
            </a:r>
            <a:r>
              <a:rPr lang="en-US" b="0" baseline="0" dirty="0" err="1"/>
              <a:t>Cuáles</a:t>
            </a:r>
            <a:r>
              <a:rPr lang="en-US" b="0" baseline="0" dirty="0"/>
              <a:t> son </a:t>
            </a:r>
            <a:r>
              <a:rPr lang="en-US" b="0" baseline="0" dirty="0" err="1"/>
              <a:t>estos</a:t>
            </a:r>
            <a:r>
              <a:rPr lang="en-US" b="0" baseline="0" dirty="0"/>
              <a:t>…?</a:t>
            </a:r>
          </a:p>
          <a:p>
            <a:pPr marL="228600" indent="-228600">
              <a:buAutoNum type="arabicPeriod"/>
            </a:pPr>
            <a:r>
              <a:rPr lang="en-US" b="0" baseline="0" dirty="0"/>
              <a:t>¿</a:t>
            </a:r>
            <a:r>
              <a:rPr lang="en-US" b="0" baseline="0" dirty="0" err="1"/>
              <a:t>Cuándo</a:t>
            </a:r>
            <a:r>
              <a:rPr lang="en-US" b="0" baseline="0" dirty="0"/>
              <a:t> </a:t>
            </a:r>
            <a:r>
              <a:rPr lang="en-US" b="0" baseline="0" dirty="0" err="1"/>
              <a:t>pagas</a:t>
            </a:r>
            <a:r>
              <a:rPr lang="en-US" b="0" baseline="0" dirty="0"/>
              <a:t> con </a:t>
            </a:r>
            <a:r>
              <a:rPr lang="en-US" b="0" baseline="0" dirty="0" err="1"/>
              <a:t>estas</a:t>
            </a:r>
            <a:r>
              <a:rPr lang="en-US" b="0" baseline="0" dirty="0"/>
              <a:t>…?</a:t>
            </a:r>
          </a:p>
          <a:p>
            <a:pPr marL="228600" indent="-228600">
              <a:buAutoNum type="arabicPeriod"/>
            </a:pPr>
            <a:r>
              <a:rPr lang="en-US" b="0" baseline="0" dirty="0"/>
              <a:t>¿</a:t>
            </a:r>
            <a:r>
              <a:rPr lang="en-US" b="0" baseline="0" dirty="0" err="1"/>
              <a:t>Cómo</a:t>
            </a:r>
            <a:r>
              <a:rPr lang="en-US" b="0" baseline="0" dirty="0"/>
              <a:t> son </a:t>
            </a:r>
            <a:r>
              <a:rPr lang="en-US" b="0" baseline="0" dirty="0" err="1"/>
              <a:t>estos</a:t>
            </a:r>
            <a:r>
              <a:rPr lang="en-US" b="0" baseline="0" dirty="0"/>
              <a:t>…?</a:t>
            </a:r>
          </a:p>
          <a:p>
            <a:pPr marL="228600" indent="-228600">
              <a:buAutoNum type="arabicPeriod"/>
            </a:pPr>
            <a:r>
              <a:rPr lang="en-US" b="0" baseline="0" dirty="0"/>
              <a:t>¿</a:t>
            </a:r>
            <a:r>
              <a:rPr lang="en-US" b="0" baseline="0" dirty="0" err="1"/>
              <a:t>Cuánto</a:t>
            </a:r>
            <a:r>
              <a:rPr lang="en-US" b="0" baseline="0" dirty="0"/>
              <a:t> </a:t>
            </a:r>
            <a:r>
              <a:rPr lang="en-US" b="0" baseline="0" dirty="0" err="1"/>
              <a:t>usas</a:t>
            </a:r>
            <a:r>
              <a:rPr lang="en-US" b="0" baseline="0" dirty="0"/>
              <a:t> </a:t>
            </a:r>
            <a:r>
              <a:rPr lang="en-US" b="0" baseline="0" dirty="0" err="1"/>
              <a:t>estas</a:t>
            </a:r>
            <a:r>
              <a:rPr lang="en-US" b="0" baseline="0" dirty="0"/>
              <a:t>…?</a:t>
            </a:r>
            <a:endParaRPr lang="en-US" b="0" dirty="0"/>
          </a:p>
          <a:p>
            <a:endParaRPr lang="en-US" b="1" dirty="0"/>
          </a:p>
          <a:p>
            <a:pPr marL="0" indent="0">
              <a:buNone/>
            </a:pPr>
            <a:r>
              <a:rPr lang="en-US" b="1" baseline="0" dirty="0"/>
              <a:t>Transcript (complete sentences):</a:t>
            </a:r>
          </a:p>
          <a:p>
            <a:pPr rtl="0" latinLnBrk="0"/>
            <a:r>
              <a:rPr lang="es-ES" sz="1200" b="0" i="0" kern="1200" dirty="0">
                <a:solidFill>
                  <a:schemeClr val="tx1"/>
                </a:solidFill>
                <a:effectLst/>
                <a:latin typeface="+mn-lt"/>
                <a:ea typeface="+mn-ea"/>
                <a:cs typeface="+mn-cs"/>
              </a:rPr>
              <a:t>1. ¿Cómo lavas estos pantalones?</a:t>
            </a:r>
          </a:p>
          <a:p>
            <a:pPr rtl="0" latinLnBrk="0"/>
            <a:r>
              <a:rPr lang="es-ES" sz="1200" b="0" i="0" kern="1200" dirty="0">
                <a:solidFill>
                  <a:schemeClr val="tx1"/>
                </a:solidFill>
                <a:effectLst/>
                <a:latin typeface="+mn-lt"/>
                <a:ea typeface="+mn-ea"/>
                <a:cs typeface="+mn-cs"/>
              </a:rPr>
              <a:t>2. ¿Quién compra estas cajas?</a:t>
            </a:r>
          </a:p>
          <a:p>
            <a:pPr rtl="0" latinLnBrk="0"/>
            <a:r>
              <a:rPr lang="es-ES" sz="1200" b="0" i="0" kern="1200" dirty="0">
                <a:solidFill>
                  <a:schemeClr val="tx1"/>
                </a:solidFill>
                <a:effectLst/>
                <a:latin typeface="+mn-lt"/>
                <a:ea typeface="+mn-ea"/>
                <a:cs typeface="+mn-cs"/>
              </a:rPr>
              <a:t>3. ¿Dónde guardas estos productos?</a:t>
            </a:r>
          </a:p>
          <a:p>
            <a:pPr rtl="0" latinLnBrk="0"/>
            <a:r>
              <a:rPr lang="es-ES" sz="1200" b="0" i="0" kern="1200" dirty="0">
                <a:solidFill>
                  <a:schemeClr val="tx1"/>
                </a:solidFill>
                <a:effectLst/>
                <a:latin typeface="+mn-lt"/>
                <a:ea typeface="+mn-ea"/>
                <a:cs typeface="+mn-cs"/>
              </a:rPr>
              <a:t>4. ¿Por qué no usas estas monedas?</a:t>
            </a:r>
          </a:p>
          <a:p>
            <a:pPr rtl="0" latinLnBrk="0"/>
            <a:r>
              <a:rPr lang="es-ES" sz="1200" b="0" i="0" kern="1200" dirty="0">
                <a:solidFill>
                  <a:schemeClr val="tx1"/>
                </a:solidFill>
                <a:effectLst/>
                <a:latin typeface="+mn-lt"/>
                <a:ea typeface="+mn-ea"/>
                <a:cs typeface="+mn-cs"/>
              </a:rPr>
              <a:t>5. ¿Cuáles son estos libros?</a:t>
            </a:r>
          </a:p>
          <a:p>
            <a:pPr rtl="0" latinLnBrk="0"/>
            <a:r>
              <a:rPr lang="es-ES" sz="1200" b="0" i="0" kern="1200" dirty="0">
                <a:solidFill>
                  <a:schemeClr val="tx1"/>
                </a:solidFill>
                <a:effectLst/>
                <a:latin typeface="+mn-lt"/>
                <a:ea typeface="+mn-ea"/>
                <a:cs typeface="+mn-cs"/>
              </a:rPr>
              <a:t>6. ¿Cuándo pagas con estas tarjetas?</a:t>
            </a:r>
          </a:p>
          <a:p>
            <a:pPr rtl="0" latinLnBrk="0"/>
            <a:r>
              <a:rPr lang="es-ES" sz="1200" b="0" i="0" kern="1200" dirty="0">
                <a:solidFill>
                  <a:schemeClr val="tx1"/>
                </a:solidFill>
                <a:effectLst/>
                <a:latin typeface="+mn-lt"/>
                <a:ea typeface="+mn-ea"/>
                <a:cs typeface="+mn-cs"/>
              </a:rPr>
              <a:t>7. ¿Cómo son estos vestidos?</a:t>
            </a:r>
          </a:p>
          <a:p>
            <a:pPr rtl="0" latinLnBrk="0"/>
            <a:r>
              <a:rPr lang="es-ES" sz="1200" b="0" i="0" kern="1200" dirty="0">
                <a:solidFill>
                  <a:schemeClr val="tx1"/>
                </a:solidFill>
                <a:effectLst/>
                <a:latin typeface="+mn-lt"/>
                <a:ea typeface="+mn-ea"/>
                <a:cs typeface="+mn-cs"/>
              </a:rPr>
              <a:t>8. ¿Cuánto usas estas bolsas?</a:t>
            </a:r>
          </a:p>
          <a:p>
            <a:endParaRPr lang="en-US"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5706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ALTERNATIVE</a:t>
            </a:r>
            <a:r>
              <a:rPr lang="en-US" b="1" baseline="0" dirty="0"/>
              <a:t> VERSION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the same as the previous exercise, but in the second part, </a:t>
            </a:r>
            <a:r>
              <a:rPr lang="en-US" b="0"/>
              <a:t>students have </a:t>
            </a:r>
            <a:r>
              <a:rPr lang="en-US" b="0" dirty="0"/>
              <a:t>to translate</a:t>
            </a:r>
            <a:r>
              <a:rPr lang="en-US" b="0" baseline="0" dirty="0"/>
              <a:t> the full sentence. This may be more suitable for higher-ability groups.</a:t>
            </a:r>
            <a:endParaRPr lang="en-US" b="0" dirty="0"/>
          </a:p>
          <a:p>
            <a:endParaRPr lang="en-US" b="0" dirty="0"/>
          </a:p>
          <a:p>
            <a:r>
              <a:rPr lang="en-US" b="1"/>
              <a:t>Transcript (incomplete</a:t>
            </a:r>
            <a:r>
              <a:rPr lang="en-US" b="1" baseline="0"/>
              <a:t> sentences)</a:t>
            </a:r>
            <a:r>
              <a:rPr lang="en-US" b="1"/>
              <a:t>:</a:t>
            </a:r>
            <a:endParaRPr lang="en-US" b="1" dirty="0"/>
          </a:p>
          <a:p>
            <a:pPr marL="228600" indent="-228600">
              <a:buAutoNum type="arabicPeriod"/>
            </a:pPr>
            <a:r>
              <a:rPr lang="en-US" b="0" dirty="0"/>
              <a:t>¿</a:t>
            </a:r>
            <a:r>
              <a:rPr lang="en-US" b="0" dirty="0" err="1"/>
              <a:t>Cómo</a:t>
            </a:r>
            <a:r>
              <a:rPr lang="en-US" b="0" dirty="0"/>
              <a:t> lavas </a:t>
            </a:r>
            <a:r>
              <a:rPr lang="en-US" b="0" dirty="0" err="1"/>
              <a:t>estos</a:t>
            </a:r>
            <a:r>
              <a:rPr lang="en-US" b="0" dirty="0"/>
              <a:t>…?</a:t>
            </a:r>
          </a:p>
          <a:p>
            <a:pPr marL="228600" indent="-228600">
              <a:buAutoNum type="arabicPeriod"/>
            </a:pPr>
            <a:r>
              <a:rPr lang="en-US" b="0" dirty="0"/>
              <a:t>¿</a:t>
            </a:r>
            <a:r>
              <a:rPr lang="en-US" b="0" dirty="0" err="1"/>
              <a:t>Quién</a:t>
            </a:r>
            <a:r>
              <a:rPr lang="en-US" b="0" dirty="0"/>
              <a:t> </a:t>
            </a:r>
            <a:r>
              <a:rPr lang="en-US" b="0" dirty="0" err="1"/>
              <a:t>compra</a:t>
            </a:r>
            <a:r>
              <a:rPr lang="en-US" b="0" dirty="0"/>
              <a:t> </a:t>
            </a:r>
            <a:r>
              <a:rPr lang="en-US" b="0" dirty="0" err="1"/>
              <a:t>estas</a:t>
            </a:r>
            <a:r>
              <a:rPr lang="en-US" b="0" dirty="0"/>
              <a:t>…?</a:t>
            </a:r>
          </a:p>
          <a:p>
            <a:pPr marL="228600" indent="-228600">
              <a:buAutoNum type="arabicPeriod"/>
            </a:pPr>
            <a:r>
              <a:rPr lang="en-US" b="0" dirty="0"/>
              <a:t>¿</a:t>
            </a:r>
            <a:r>
              <a:rPr lang="en-US" b="0" dirty="0" err="1"/>
              <a:t>Dónde</a:t>
            </a:r>
            <a:r>
              <a:rPr lang="en-US" b="0" dirty="0"/>
              <a:t> </a:t>
            </a:r>
            <a:r>
              <a:rPr lang="en-US" b="0" dirty="0" err="1"/>
              <a:t>guardas</a:t>
            </a:r>
            <a:r>
              <a:rPr lang="en-US" b="0" dirty="0"/>
              <a:t> </a:t>
            </a:r>
            <a:r>
              <a:rPr lang="en-US" b="0" dirty="0" err="1"/>
              <a:t>estos</a:t>
            </a:r>
            <a:r>
              <a:rPr lang="en-US" b="0" dirty="0"/>
              <a:t>…?</a:t>
            </a:r>
          </a:p>
          <a:p>
            <a:pPr marL="228600" indent="-228600">
              <a:buAutoNum type="arabicPeriod"/>
            </a:pPr>
            <a:r>
              <a:rPr lang="en-US" b="0" dirty="0"/>
              <a:t>¿Por</a:t>
            </a:r>
            <a:r>
              <a:rPr lang="en-US" b="0" baseline="0" dirty="0"/>
              <a:t> </a:t>
            </a:r>
            <a:r>
              <a:rPr lang="en-US" b="0" baseline="0" dirty="0" err="1"/>
              <a:t>qué</a:t>
            </a:r>
            <a:r>
              <a:rPr lang="en-US" b="0" baseline="0" dirty="0"/>
              <a:t> no </a:t>
            </a:r>
            <a:r>
              <a:rPr lang="en-US" b="0" baseline="0" dirty="0" err="1"/>
              <a:t>usas</a:t>
            </a:r>
            <a:r>
              <a:rPr lang="en-US" b="0" baseline="0" dirty="0"/>
              <a:t> </a:t>
            </a:r>
            <a:r>
              <a:rPr lang="en-US" b="0" baseline="0" dirty="0" err="1"/>
              <a:t>estas</a:t>
            </a:r>
            <a:r>
              <a:rPr lang="en-US" b="0" baseline="0" dirty="0"/>
              <a:t>…?</a:t>
            </a:r>
          </a:p>
          <a:p>
            <a:pPr marL="228600" indent="-228600">
              <a:buAutoNum type="arabicPeriod"/>
            </a:pPr>
            <a:r>
              <a:rPr lang="en-US" b="0" baseline="0" dirty="0"/>
              <a:t>¿</a:t>
            </a:r>
            <a:r>
              <a:rPr lang="en-US" b="0" baseline="0" dirty="0" err="1"/>
              <a:t>Cuáles</a:t>
            </a:r>
            <a:r>
              <a:rPr lang="en-US" b="0" baseline="0" dirty="0"/>
              <a:t> son </a:t>
            </a:r>
            <a:r>
              <a:rPr lang="en-US" b="0" baseline="0" dirty="0" err="1"/>
              <a:t>estos</a:t>
            </a:r>
            <a:r>
              <a:rPr lang="en-US" b="0" baseline="0" dirty="0"/>
              <a:t>…?</a:t>
            </a:r>
          </a:p>
          <a:p>
            <a:pPr marL="228600" indent="-228600">
              <a:buAutoNum type="arabicPeriod"/>
            </a:pPr>
            <a:r>
              <a:rPr lang="en-US" b="0" baseline="0" dirty="0"/>
              <a:t>¿</a:t>
            </a:r>
            <a:r>
              <a:rPr lang="en-US" b="0" baseline="0" dirty="0" err="1"/>
              <a:t>Cuándo</a:t>
            </a:r>
            <a:r>
              <a:rPr lang="en-US" b="0" baseline="0" dirty="0"/>
              <a:t> </a:t>
            </a:r>
            <a:r>
              <a:rPr lang="en-US" b="0" baseline="0" dirty="0" err="1"/>
              <a:t>pagas</a:t>
            </a:r>
            <a:r>
              <a:rPr lang="en-US" b="0" baseline="0" dirty="0"/>
              <a:t> con </a:t>
            </a:r>
            <a:r>
              <a:rPr lang="en-US" b="0" baseline="0" dirty="0" err="1"/>
              <a:t>estas</a:t>
            </a:r>
            <a:r>
              <a:rPr lang="en-US" b="0" baseline="0" dirty="0"/>
              <a:t>…?</a:t>
            </a:r>
          </a:p>
          <a:p>
            <a:pPr marL="228600" indent="-228600">
              <a:buAutoNum type="arabicPeriod"/>
            </a:pPr>
            <a:r>
              <a:rPr lang="en-US" b="0" baseline="0" dirty="0"/>
              <a:t>¿</a:t>
            </a:r>
            <a:r>
              <a:rPr lang="en-US" b="0" baseline="0" dirty="0" err="1"/>
              <a:t>Cómo</a:t>
            </a:r>
            <a:r>
              <a:rPr lang="en-US" b="0" baseline="0" dirty="0"/>
              <a:t> son </a:t>
            </a:r>
            <a:r>
              <a:rPr lang="en-US" b="0" baseline="0" dirty="0" err="1"/>
              <a:t>estos</a:t>
            </a:r>
            <a:r>
              <a:rPr lang="en-US" b="0" baseline="0" dirty="0"/>
              <a:t>…?</a:t>
            </a:r>
          </a:p>
          <a:p>
            <a:pPr marL="228600" indent="-228600">
              <a:buAutoNum type="arabicPeriod"/>
            </a:pPr>
            <a:r>
              <a:rPr lang="en-US" b="0" baseline="0" dirty="0"/>
              <a:t>¿</a:t>
            </a:r>
            <a:r>
              <a:rPr lang="en-US" b="0" baseline="0" dirty="0" err="1"/>
              <a:t>Cuánto</a:t>
            </a:r>
            <a:r>
              <a:rPr lang="en-US" b="0" baseline="0" dirty="0"/>
              <a:t> </a:t>
            </a:r>
            <a:r>
              <a:rPr lang="en-US" b="0" baseline="0" dirty="0" err="1"/>
              <a:t>usas</a:t>
            </a:r>
            <a:r>
              <a:rPr lang="en-US" b="0" baseline="0" dirty="0"/>
              <a:t> </a:t>
            </a:r>
            <a:r>
              <a:rPr lang="en-US" b="0" baseline="0" err="1"/>
              <a:t>estas</a:t>
            </a:r>
            <a:r>
              <a:rPr lang="en-US" b="0" baseline="0"/>
              <a:t>…?</a:t>
            </a:r>
          </a:p>
          <a:p>
            <a:pPr marL="228600" indent="-228600">
              <a:buAutoNum type="arabicPeriod"/>
            </a:pPr>
            <a:endParaRPr lang="en-US" b="0" baseline="0"/>
          </a:p>
          <a:p>
            <a:pPr marL="0" indent="0">
              <a:buNone/>
            </a:pPr>
            <a:r>
              <a:rPr lang="en-US" b="1" baseline="0"/>
              <a:t>Transcript (complete sentences):</a:t>
            </a:r>
          </a:p>
          <a:p>
            <a:pPr rtl="0" latinLnBrk="0"/>
            <a:r>
              <a:rPr lang="es-ES" sz="1200" b="0" i="0" kern="1200">
                <a:solidFill>
                  <a:schemeClr val="tx1"/>
                </a:solidFill>
                <a:effectLst/>
                <a:latin typeface="+mn-lt"/>
                <a:ea typeface="+mn-ea"/>
                <a:cs typeface="+mn-cs"/>
              </a:rPr>
              <a:t>1. ¿Cómo lavas estos pantalones?</a:t>
            </a:r>
          </a:p>
          <a:p>
            <a:pPr rtl="0" latinLnBrk="0"/>
            <a:r>
              <a:rPr lang="es-ES" sz="1200" b="0" i="0" kern="1200">
                <a:solidFill>
                  <a:schemeClr val="tx1"/>
                </a:solidFill>
                <a:effectLst/>
                <a:latin typeface="+mn-lt"/>
                <a:ea typeface="+mn-ea"/>
                <a:cs typeface="+mn-cs"/>
              </a:rPr>
              <a:t>2. ¿Quién compra estas cajas?</a:t>
            </a:r>
          </a:p>
          <a:p>
            <a:pPr rtl="0" latinLnBrk="0"/>
            <a:r>
              <a:rPr lang="es-ES" sz="1200" b="0" i="0" kern="1200">
                <a:solidFill>
                  <a:schemeClr val="tx1"/>
                </a:solidFill>
                <a:effectLst/>
                <a:latin typeface="+mn-lt"/>
                <a:ea typeface="+mn-ea"/>
                <a:cs typeface="+mn-cs"/>
              </a:rPr>
              <a:t>3. ¿Dónde guardas estos productos?</a:t>
            </a:r>
          </a:p>
          <a:p>
            <a:pPr rtl="0" latinLnBrk="0"/>
            <a:r>
              <a:rPr lang="es-ES" sz="1200" b="0" i="0" kern="1200">
                <a:solidFill>
                  <a:schemeClr val="tx1"/>
                </a:solidFill>
                <a:effectLst/>
                <a:latin typeface="+mn-lt"/>
                <a:ea typeface="+mn-ea"/>
                <a:cs typeface="+mn-cs"/>
              </a:rPr>
              <a:t>4. ¿Por qué no usas estas monedas?</a:t>
            </a:r>
          </a:p>
          <a:p>
            <a:pPr rtl="0" latinLnBrk="0"/>
            <a:r>
              <a:rPr lang="es-ES" sz="1200" b="0" i="0" kern="1200">
                <a:solidFill>
                  <a:schemeClr val="tx1"/>
                </a:solidFill>
                <a:effectLst/>
                <a:latin typeface="+mn-lt"/>
                <a:ea typeface="+mn-ea"/>
                <a:cs typeface="+mn-cs"/>
              </a:rPr>
              <a:t>5. ¿Cuáles son estos libros?</a:t>
            </a:r>
          </a:p>
          <a:p>
            <a:pPr rtl="0" latinLnBrk="0"/>
            <a:r>
              <a:rPr lang="es-ES" sz="1200" b="0" i="0" kern="1200">
                <a:solidFill>
                  <a:schemeClr val="tx1"/>
                </a:solidFill>
                <a:effectLst/>
                <a:latin typeface="+mn-lt"/>
                <a:ea typeface="+mn-ea"/>
                <a:cs typeface="+mn-cs"/>
              </a:rPr>
              <a:t>6. ¿Cuándo pagas con estas tarjetas?</a:t>
            </a:r>
          </a:p>
          <a:p>
            <a:pPr rtl="0" latinLnBrk="0"/>
            <a:r>
              <a:rPr lang="es-ES" sz="1200" b="0" i="0" kern="1200">
                <a:solidFill>
                  <a:schemeClr val="tx1"/>
                </a:solidFill>
                <a:effectLst/>
                <a:latin typeface="+mn-lt"/>
                <a:ea typeface="+mn-ea"/>
                <a:cs typeface="+mn-cs"/>
              </a:rPr>
              <a:t>7. ¿Cómo son estos vestidos?</a:t>
            </a:r>
          </a:p>
          <a:p>
            <a:pPr rtl="0" latinLnBrk="0"/>
            <a:r>
              <a:rPr lang="es-ES" sz="1200" b="0" i="0" kern="1200">
                <a:solidFill>
                  <a:schemeClr val="tx1"/>
                </a:solidFill>
                <a:effectLst/>
                <a:latin typeface="+mn-lt"/>
                <a:ea typeface="+mn-ea"/>
                <a:cs typeface="+mn-cs"/>
              </a:rPr>
              <a:t>8. ¿Cuánto usas estas bolsas?</a:t>
            </a:r>
          </a:p>
          <a:p>
            <a:pPr marL="0" indent="0">
              <a:buNone/>
            </a:pPr>
            <a:endParaRPr lang="en-US" b="1" dirty="0"/>
          </a:p>
          <a:p>
            <a:endParaRPr lang="en-US"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9271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a:t>Timing</a:t>
            </a:r>
            <a:r>
              <a:rPr lang="en-US" b="1" dirty="0"/>
              <a:t>: </a:t>
            </a:r>
            <a:r>
              <a:rPr lang="en-US" b="0"/>
              <a:t>2</a:t>
            </a:r>
            <a:r>
              <a:rPr lang="en-US" b="0" baseline="0"/>
              <a:t> minutes</a:t>
            </a:r>
          </a:p>
          <a:p>
            <a:endParaRPr lang="en-US" b="1" dirty="0"/>
          </a:p>
          <a:p>
            <a:r>
              <a:rPr lang="en-US" b="1" dirty="0"/>
              <a:t>Aim: </a:t>
            </a:r>
            <a:r>
              <a:rPr lang="en-US" b="0" dirty="0"/>
              <a:t>recap</a:t>
            </a:r>
            <a:r>
              <a:rPr lang="en-US" b="0" baseline="0" dirty="0"/>
              <a:t> </a:t>
            </a:r>
            <a:r>
              <a:rPr lang="en-US" b="0" dirty="0"/>
              <a:t>slide</a:t>
            </a:r>
            <a:r>
              <a:rPr lang="en-US" b="0" baseline="0" dirty="0"/>
              <a:t> to help </a:t>
            </a:r>
            <a:r>
              <a:rPr lang="en-US" b="0" baseline="0"/>
              <a:t>students prepare for the productive elements of the next task, in particular Spanish question formation. (Some students may find it difficult to construct questions by translating from English prompts, as translation is often not literal.)</a:t>
            </a:r>
          </a:p>
          <a:p>
            <a:endParaRPr lang="en-US" b="0" baseline="0"/>
          </a:p>
          <a:p>
            <a:r>
              <a:rPr lang="en-US" b="1"/>
              <a:t>Procedure</a:t>
            </a:r>
            <a:r>
              <a:rPr lang="en-US" b="1" dirty="0"/>
              <a:t>:</a:t>
            </a:r>
          </a:p>
          <a:p>
            <a:r>
              <a:rPr lang="en-US" b="0"/>
              <a:t>1. Teachers </a:t>
            </a:r>
            <a:r>
              <a:rPr lang="en-US" b="0" dirty="0"/>
              <a:t>click to go through this</a:t>
            </a:r>
            <a:r>
              <a:rPr lang="en-US" b="0" baseline="0" dirty="0"/>
              <a:t> slide’s explanation and examples.</a:t>
            </a:r>
            <a:endParaRPr lang="en-US" b="0" dirty="0"/>
          </a:p>
          <a:p>
            <a:r>
              <a:rPr lang="en-US" b="0" dirty="0"/>
              <a:t>2. </a:t>
            </a:r>
            <a:r>
              <a:rPr lang="en-US" b="0"/>
              <a:t>Teachers should </a:t>
            </a:r>
            <a:r>
              <a:rPr lang="en-US" b="0" dirty="0"/>
              <a:t>draw attention</a:t>
            </a:r>
            <a:r>
              <a:rPr lang="en-US" b="0" baseline="0" dirty="0"/>
              <a:t> to the use of the second person </a:t>
            </a:r>
            <a:r>
              <a:rPr lang="en-US" b="0" baseline="0"/>
              <a:t>singular ‘-as’ form of the verb, but highlight how other verbs (like ‘son’) may also be used. ‘¿Cuánto son?’ will appear in the next activity.</a:t>
            </a:r>
          </a:p>
          <a:p>
            <a:endParaRPr lang="en-US" b="0" baseline="0"/>
          </a:p>
          <a:p>
            <a:r>
              <a:rPr lang="en-US" b="1" baseline="0"/>
              <a:t>Note: </a:t>
            </a:r>
            <a:r>
              <a:rPr lang="en-US" b="0" baseline="0"/>
              <a:t>the teacher could also highlight the fact that Spanish questions have raised intonation at the end. This distinguishes them from statements.</a:t>
            </a:r>
            <a:endParaRPr lang="en-US" b="0" baseline="0" dirty="0"/>
          </a:p>
          <a:p>
            <a:endParaRPr lang="en-US" b="0" baseline="0" dirty="0"/>
          </a:p>
          <a:p>
            <a:endParaRPr lang="en-US" b="0" dirty="0"/>
          </a:p>
        </p:txBody>
      </p:sp>
      <p:sp>
        <p:nvSpPr>
          <p:cNvPr id="4" name="Slide Number Placeholder 3"/>
          <p:cNvSpPr>
            <a:spLocks noGrp="1"/>
          </p:cNvSpPr>
          <p:nvPr>
            <p:ph type="sldNum" sz="quarter" idx="10"/>
          </p:nvPr>
        </p:nvSpPr>
        <p:spPr/>
        <p:txBody>
          <a:bodyPr/>
          <a:lstStyle/>
          <a:p>
            <a:fld id="{672843D9-4757-4631-B0CD-BAA271821DF5}" type="slidenum">
              <a:rPr lang="en-GB" smtClean="0"/>
              <a:t>46</a:t>
            </a:fld>
            <a:endParaRPr lang="en-GB"/>
          </a:p>
        </p:txBody>
      </p:sp>
    </p:spTree>
    <p:extLst>
      <p:ext uri="{BB962C8B-B14F-4D97-AF65-F5344CB8AC3E}">
        <p14:creationId xmlns:p14="http://schemas.microsoft.com/office/powerpoint/2010/main" val="36844277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1" baseline="0"/>
              <a:t>: </a:t>
            </a:r>
            <a:r>
              <a:rPr lang="en-GB" b="0" baseline="0"/>
              <a:t>12-14 </a:t>
            </a:r>
            <a:r>
              <a:rPr lang="en-GB" b="0" baseline="0" dirty="0"/>
              <a:t>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speaking, listening and writing activity </a:t>
            </a:r>
            <a:r>
              <a:rPr lang="en-GB" b="0" baseline="0"/>
              <a:t>to practise </a:t>
            </a:r>
            <a:r>
              <a:rPr lang="en-GB" b="0" baseline="0" dirty="0"/>
              <a:t>‘</a:t>
            </a:r>
            <a:r>
              <a:rPr lang="en-GB" b="0" baseline="0" dirty="0" err="1"/>
              <a:t>estos</a:t>
            </a:r>
            <a:r>
              <a:rPr lang="en-GB" b="0" baseline="0" dirty="0"/>
              <a:t>’ and ‘</a:t>
            </a:r>
            <a:r>
              <a:rPr lang="en-GB" b="0" baseline="0" err="1"/>
              <a:t>estas</a:t>
            </a:r>
            <a:r>
              <a:rPr lang="en-GB" b="0" baseline="0"/>
              <a:t>’, question words and vocabulary.</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This is the example slide to explain the activity. Teachers click to go through the example stage by stage. It may be useful to give the pairs out their cards to help understand the task. The prompt cards for both Person A and Person B are on </a:t>
            </a:r>
            <a:r>
              <a:rPr lang="en-GB" b="0" baseline="0"/>
              <a:t>slide 48, </a:t>
            </a:r>
            <a:r>
              <a:rPr lang="en-GB" b="0" baseline="0" dirty="0"/>
              <a:t>and the picture cards are on </a:t>
            </a:r>
            <a:r>
              <a:rPr lang="en-GB" b="0" baseline="0"/>
              <a:t>slides 49 and 50 </a:t>
            </a:r>
            <a:r>
              <a:rPr lang="en-GB" b="0" baseline="0" dirty="0"/>
              <a:t>respectively. These slides should not be shown during the activity.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Teachers need to stress that students do not say the word that has been crossed out. It is there to indicate which gender of ‘these’ is needed.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Person B listens to Person A’s question and works out which image the ‘</a:t>
            </a:r>
            <a:r>
              <a:rPr lang="en-GB" b="0" baseline="0" dirty="0" err="1"/>
              <a:t>estos</a:t>
            </a:r>
            <a:r>
              <a:rPr lang="en-GB" b="0" baseline="0" dirty="0"/>
              <a:t>’ or ‘</a:t>
            </a:r>
            <a:r>
              <a:rPr lang="en-GB" b="0" baseline="0" dirty="0" err="1"/>
              <a:t>estas</a:t>
            </a:r>
            <a:r>
              <a:rPr lang="en-GB" b="0" baseline="0" dirty="0"/>
              <a:t>’ is referring to, and </a:t>
            </a:r>
            <a:r>
              <a:rPr lang="en-GB" b="0" baseline="0"/>
              <a:t>then orally translates </a:t>
            </a:r>
            <a:r>
              <a:rPr lang="en-GB" b="0" baseline="0" dirty="0"/>
              <a:t>the answer below the correct picture </a:t>
            </a:r>
            <a:r>
              <a:rPr lang="en-GB" b="0" baseline="0"/>
              <a:t>into Spanish. </a:t>
            </a:r>
            <a:r>
              <a:rPr lang="en-GB" b="0" baseline="0" dirty="0"/>
              <a:t>Person A writes this down in their book.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Students swap roles after doing all 6.</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The answers to the activity are shown on </a:t>
            </a:r>
            <a:r>
              <a:rPr lang="en-GB" b="0" baseline="0"/>
              <a:t>slide 51.</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0" baseline="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Prompt</a:t>
            </a:r>
            <a:r>
              <a:rPr lang="en-GB" baseline="0" dirty="0"/>
              <a:t> cards</a:t>
            </a:r>
            <a:endParaRPr lang="en-GB" dirty="0"/>
          </a:p>
          <a:p>
            <a:r>
              <a:rPr lang="en-GB" b="1" dirty="0"/>
              <a:t>DO NOT DISPLAY</a:t>
            </a:r>
            <a:r>
              <a:rPr lang="en-GB" b="1" baseline="0" dirty="0"/>
              <a:t> IN CLASS</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850054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i="0" kern="1200" dirty="0">
                <a:solidFill>
                  <a:schemeClr val="tx1"/>
                </a:solidFill>
                <a:effectLst/>
                <a:latin typeface="+mn-lt"/>
                <a:ea typeface="+mn-ea"/>
                <a:cs typeface="+mn-cs"/>
              </a:rPr>
              <a:t>Person A </a:t>
            </a:r>
          </a:p>
          <a:p>
            <a:r>
              <a:rPr lang="en-GB" sz="1200" b="1" i="0" kern="1200" dirty="0">
                <a:solidFill>
                  <a:schemeClr val="tx1"/>
                </a:solidFill>
                <a:effectLst/>
                <a:latin typeface="+mn-lt"/>
                <a:ea typeface="+mn-ea"/>
                <a:cs typeface="+mn-cs"/>
              </a:rPr>
              <a:t>DO</a:t>
            </a:r>
            <a:r>
              <a:rPr lang="en-GB" sz="1200" b="1" i="0" kern="1200" baseline="0" dirty="0">
                <a:solidFill>
                  <a:schemeClr val="tx1"/>
                </a:solidFill>
                <a:effectLst/>
                <a:latin typeface="+mn-lt"/>
                <a:ea typeface="+mn-ea"/>
                <a:cs typeface="+mn-cs"/>
              </a:rPr>
              <a:t> NOT SHOW THIS SLIDE DURING THE ACTIVITY</a:t>
            </a:r>
          </a:p>
          <a:p>
            <a:endParaRPr lang="en-GB" sz="1200" b="1" i="0" kern="1200" baseline="0" dirty="0">
              <a:solidFill>
                <a:schemeClr val="tx1"/>
              </a:solidFill>
              <a:effectLst/>
              <a:latin typeface="+mn-lt"/>
              <a:ea typeface="+mn-ea"/>
              <a:cs typeface="+mn-cs"/>
            </a:endParaRPr>
          </a:p>
          <a:p>
            <a:endParaRPr lang="en-GB" sz="1200" b="1"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49255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Vocabulary revision</a:t>
            </a:r>
          </a:p>
          <a:p>
            <a:r>
              <a:rPr lang="en-GB" dirty="0"/>
              <a:t>Click</a:t>
            </a:r>
            <a:r>
              <a:rPr lang="en-GB" baseline="0" dirty="0"/>
              <a:t> on the picture to reveal the answer</a:t>
            </a:r>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5</a:t>
            </a:fld>
            <a:endParaRPr lang="en-GB"/>
          </a:p>
        </p:txBody>
      </p:sp>
    </p:spTree>
    <p:extLst>
      <p:ext uri="{BB962C8B-B14F-4D97-AF65-F5344CB8AC3E}">
        <p14:creationId xmlns:p14="http://schemas.microsoft.com/office/powerpoint/2010/main" val="20431540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i="0" kern="1200" dirty="0">
                <a:solidFill>
                  <a:schemeClr val="tx1"/>
                </a:solidFill>
                <a:effectLst/>
                <a:latin typeface="+mn-lt"/>
                <a:ea typeface="+mn-ea"/>
                <a:cs typeface="+mn-cs"/>
              </a:rPr>
              <a:t>Person B</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DO</a:t>
            </a:r>
            <a:r>
              <a:rPr lang="en-GB" sz="1200" b="1" i="0" kern="1200" baseline="0" dirty="0">
                <a:solidFill>
                  <a:schemeClr val="tx1"/>
                </a:solidFill>
                <a:effectLst/>
                <a:latin typeface="+mn-lt"/>
                <a:ea typeface="+mn-ea"/>
                <a:cs typeface="+mn-cs"/>
              </a:rPr>
              <a:t> NOT SHOW THIS SLIDE DURING THE ACTIVITY</a:t>
            </a:r>
            <a:endParaRPr lang="en-GB" sz="1200" b="1" i="0" kern="1200" dirty="0">
              <a:solidFill>
                <a:schemeClr val="tx1"/>
              </a:solidFill>
              <a:effectLst/>
              <a:latin typeface="+mn-lt"/>
              <a:ea typeface="+mn-ea"/>
              <a:cs typeface="+mn-cs"/>
            </a:endParaRPr>
          </a:p>
          <a:p>
            <a:endParaRPr lang="en-GB" sz="1200" b="1"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49255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a:t>Answers</a:t>
            </a:r>
            <a:r>
              <a:rPr lang="en-GB" b="1" baseline="0"/>
              <a:t> </a:t>
            </a:r>
            <a:r>
              <a:rPr lang="en-GB" b="1" baseline="0" dirty="0"/>
              <a:t>for the speaking, listening and writing</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3410497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52</a:t>
            </a:fld>
            <a:endParaRPr lang="en-GB"/>
          </a:p>
        </p:txBody>
      </p:sp>
    </p:spTree>
    <p:extLst>
      <p:ext uri="{BB962C8B-B14F-4D97-AF65-F5344CB8AC3E}">
        <p14:creationId xmlns:p14="http://schemas.microsoft.com/office/powerpoint/2010/main" val="50830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OPTIONAL ALTERNATIVE HOMEWORK</a:t>
            </a:r>
          </a:p>
          <a:p>
            <a:endParaRPr lang="en-US" b="1" baseline="0" dirty="0"/>
          </a:p>
          <a:p>
            <a:r>
              <a:rPr lang="en-US" b="1" dirty="0"/>
              <a:t>Aim: </a:t>
            </a:r>
            <a:r>
              <a:rPr lang="en-US" b="0" dirty="0"/>
              <a:t>writing practice using </a:t>
            </a:r>
            <a:r>
              <a:rPr lang="en-US" b="0" baseline="0" dirty="0"/>
              <a:t>question words, demonstrative adjectives and vocabulary, providing an opportunity for student creativity.</a:t>
            </a:r>
            <a:endParaRPr lang="en-US" b="1" dirty="0"/>
          </a:p>
          <a:p>
            <a:endParaRPr lang="en-US" b="1" dirty="0"/>
          </a:p>
          <a:p>
            <a:r>
              <a:rPr lang="en-US" b="1" dirty="0"/>
              <a:t>Procedure:</a:t>
            </a:r>
          </a:p>
          <a:p>
            <a:pPr marL="228600" indent="-228600">
              <a:buAutoNum type="arabicPeriod"/>
            </a:pPr>
            <a:r>
              <a:rPr lang="en-US" b="0" dirty="0"/>
              <a:t>This is a potential</a:t>
            </a:r>
            <a:r>
              <a:rPr lang="en-US" b="0" baseline="0" dirty="0"/>
              <a:t> writing exercise for extra practice if needed and if there is time. Questions and answers can be modelled on the previous exercises.</a:t>
            </a:r>
          </a:p>
          <a:p>
            <a:pPr marL="228600" indent="-228600">
              <a:buAutoNum type="arabicPeriod"/>
            </a:pPr>
            <a:r>
              <a:rPr lang="en-US" b="0" baseline="0" dirty="0"/>
              <a:t>Students could also record themselves performing this with a partner on </a:t>
            </a:r>
            <a:r>
              <a:rPr lang="en-US" b="0" baseline="0" dirty="0" err="1"/>
              <a:t>Vocaroo</a:t>
            </a:r>
            <a:r>
              <a:rPr lang="en-US" b="0" baseline="0" dirty="0"/>
              <a:t> as part of an oral homework.</a:t>
            </a:r>
            <a:endParaRPr lang="en-US" b="0" dirty="0"/>
          </a:p>
          <a:p>
            <a:pPr marL="0" indent="0">
              <a:buNone/>
            </a:pPr>
            <a:endParaRPr lang="en-GB" dirty="0"/>
          </a:p>
          <a:p>
            <a:pPr marL="0" indent="0">
              <a:buNone/>
            </a:pPr>
            <a:r>
              <a:rPr lang="en-GB" b="1" dirty="0"/>
              <a:t>Note: </a:t>
            </a:r>
            <a:r>
              <a:rPr lang="en-GB" dirty="0"/>
              <a:t>There</a:t>
            </a:r>
            <a:r>
              <a:rPr lang="en-GB" baseline="0" dirty="0"/>
              <a:t> are no animations on this slide. Students may wish to refer back to slide 25 of this lesson for an example of a dialogue.</a:t>
            </a:r>
          </a:p>
        </p:txBody>
      </p:sp>
      <p:sp>
        <p:nvSpPr>
          <p:cNvPr id="4" name="Slide Number Placeholder 3"/>
          <p:cNvSpPr>
            <a:spLocks noGrp="1"/>
          </p:cNvSpPr>
          <p:nvPr>
            <p:ph type="sldNum" sz="quarter" idx="10"/>
          </p:nvPr>
        </p:nvSpPr>
        <p:spPr/>
        <p:txBody>
          <a:bodyPr/>
          <a:lstStyle/>
          <a:p>
            <a:fld id="{672843D9-4757-4631-B0CD-BAA271821DF5}" type="slidenum">
              <a:rPr lang="en-GB" smtClean="0"/>
              <a:t>53</a:t>
            </a:fld>
            <a:endParaRPr lang="en-GB"/>
          </a:p>
        </p:txBody>
      </p:sp>
    </p:spTree>
    <p:extLst>
      <p:ext uri="{BB962C8B-B14F-4D97-AF65-F5344CB8AC3E}">
        <p14:creationId xmlns:p14="http://schemas.microsoft.com/office/powerpoint/2010/main" val="41934558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Vocabulary revision</a:t>
            </a:r>
          </a:p>
          <a:p>
            <a:r>
              <a:rPr lang="en-GB" dirty="0"/>
              <a:t>Click</a:t>
            </a:r>
            <a:r>
              <a:rPr lang="en-GB" baseline="0" dirty="0"/>
              <a:t> on the picture to reveal the answer</a:t>
            </a:r>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6</a:t>
            </a:fld>
            <a:endParaRPr lang="en-GB"/>
          </a:p>
        </p:txBody>
      </p:sp>
    </p:spTree>
    <p:extLst>
      <p:ext uri="{BB962C8B-B14F-4D97-AF65-F5344CB8AC3E}">
        <p14:creationId xmlns:p14="http://schemas.microsoft.com/office/powerpoint/2010/main" val="23442242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Vocabulary revision</a:t>
            </a:r>
          </a:p>
          <a:p>
            <a:r>
              <a:rPr lang="en-GB" dirty="0"/>
              <a:t>Click</a:t>
            </a:r>
            <a:r>
              <a:rPr lang="en-GB" baseline="0" dirty="0"/>
              <a:t> on the picture to reveal the answer</a:t>
            </a:r>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7</a:t>
            </a:fld>
            <a:endParaRPr lang="en-GB"/>
          </a:p>
        </p:txBody>
      </p:sp>
    </p:spTree>
    <p:extLst>
      <p:ext uri="{BB962C8B-B14F-4D97-AF65-F5344CB8AC3E}">
        <p14:creationId xmlns:p14="http://schemas.microsoft.com/office/powerpoint/2010/main" val="26338963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Vocabulary revision</a:t>
            </a:r>
          </a:p>
          <a:p>
            <a:r>
              <a:rPr lang="en-GB" dirty="0"/>
              <a:t>Click</a:t>
            </a:r>
            <a:r>
              <a:rPr lang="en-GB" baseline="0" dirty="0"/>
              <a:t> on the picture to reveal the answer</a:t>
            </a:r>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8</a:t>
            </a:fld>
            <a:endParaRPr lang="en-GB"/>
          </a:p>
        </p:txBody>
      </p:sp>
    </p:spTree>
    <p:extLst>
      <p:ext uri="{BB962C8B-B14F-4D97-AF65-F5344CB8AC3E}">
        <p14:creationId xmlns:p14="http://schemas.microsoft.com/office/powerpoint/2010/main" val="9414918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Vocabulary revision</a:t>
            </a:r>
          </a:p>
          <a:p>
            <a:r>
              <a:rPr lang="en-GB" dirty="0"/>
              <a:t>Click</a:t>
            </a:r>
            <a:r>
              <a:rPr lang="en-GB" baseline="0" dirty="0"/>
              <a:t> on the picture to reveal the answer</a:t>
            </a:r>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9</a:t>
            </a:fld>
            <a:endParaRPr lang="en-GB"/>
          </a:p>
        </p:txBody>
      </p:sp>
    </p:spTree>
    <p:extLst>
      <p:ext uri="{BB962C8B-B14F-4D97-AF65-F5344CB8AC3E}">
        <p14:creationId xmlns:p14="http://schemas.microsoft.com/office/powerpoint/2010/main" val="13139378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374467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918914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8385142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610382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45350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rgbClr val="4472C4">
                    <a:lumMod val="50000"/>
                  </a:srgbClr>
                </a:solidFill>
                <a:latin typeface="Century Gothic"/>
              </a:rPr>
              <a:t>Text</a:t>
            </a:r>
          </a:p>
        </p:txBody>
      </p:sp>
    </p:spTree>
    <p:extLst>
      <p:ext uri="{BB962C8B-B14F-4D97-AF65-F5344CB8AC3E}">
        <p14:creationId xmlns:p14="http://schemas.microsoft.com/office/powerpoint/2010/main" val="1898095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38685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113546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9544568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307742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66471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485608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audio" Target="../media/audio10.wav"/></Relationships>
</file>

<file path=ppt/slides/_rels/slide18.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audio" Target="../media/audio10.wav"/></Relationships>
</file>

<file path=ppt/slides/_rels/slide19.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image" Target="../media/image3.png"/><Relationship Id="rId7" Type="http://schemas.openxmlformats.org/officeDocument/2006/relationships/audio" Target="../media/audio4.wav"/><Relationship Id="rId12" Type="http://schemas.openxmlformats.org/officeDocument/2006/relationships/image" Target="../media/image4.tif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audio" Target="../media/audio3.wav"/><Relationship Id="rId11" Type="http://schemas.openxmlformats.org/officeDocument/2006/relationships/audio" Target="../media/audio8.wav"/><Relationship Id="rId5" Type="http://schemas.openxmlformats.org/officeDocument/2006/relationships/audio" Target="../media/audio2.wav"/><Relationship Id="rId10" Type="http://schemas.openxmlformats.org/officeDocument/2006/relationships/audio" Target="../media/audio7.wav"/><Relationship Id="rId4" Type="http://schemas.openxmlformats.org/officeDocument/2006/relationships/audio" Target="../media/audio1.wav"/><Relationship Id="rId9" Type="http://schemas.openxmlformats.org/officeDocument/2006/relationships/audio" Target="../media/audio6.wav"/></Relationships>
</file>

<file path=ppt/slides/_rels/slide20.xml.rels><?xml version="1.0" encoding="UTF-8" standalone="yes"?>
<Relationships xmlns="http://schemas.openxmlformats.org/package/2006/relationships"><Relationship Id="rId3" Type="http://schemas.openxmlformats.org/officeDocument/2006/relationships/audio" Target="../media/audio12.wav"/><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audio" Target="../media/audio13.wav"/><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audio" Target="../media/audio11.wav"/></Relationships>
</file>

<file path=ppt/slides/_rels/slide22.xml.rels><?xml version="1.0" encoding="UTF-8" standalone="yes"?>
<Relationships xmlns="http://schemas.openxmlformats.org/package/2006/relationships"><Relationship Id="rId3" Type="http://schemas.openxmlformats.org/officeDocument/2006/relationships/audio" Target="../media/audio14.wav"/><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audio" Target="../media/audio12.wav"/></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25.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7.png"/><Relationship Id="rId5" Type="http://schemas.openxmlformats.org/officeDocument/2006/relationships/image" Target="../media/image16.jpeg"/><Relationship Id="rId10" Type="http://schemas.openxmlformats.org/officeDocument/2006/relationships/image" Target="../media/image21.png"/><Relationship Id="rId4" Type="http://schemas.openxmlformats.org/officeDocument/2006/relationships/notesSlide" Target="../notesSlides/notesSlide25.xml"/><Relationship Id="rId9" Type="http://schemas.openxmlformats.org/officeDocument/2006/relationships/image" Target="../media/image20.jpeg"/></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audio" Target="../media/audio20.wav"/><Relationship Id="rId13" Type="http://schemas.openxmlformats.org/officeDocument/2006/relationships/image" Target="../media/image25.png"/><Relationship Id="rId3" Type="http://schemas.openxmlformats.org/officeDocument/2006/relationships/audio" Target="../media/audio15.wav"/><Relationship Id="rId7" Type="http://schemas.openxmlformats.org/officeDocument/2006/relationships/audio" Target="../media/audio19.wav"/><Relationship Id="rId12"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audio" Target="../media/audio18.wav"/><Relationship Id="rId11" Type="http://schemas.openxmlformats.org/officeDocument/2006/relationships/image" Target="../media/image23.png"/><Relationship Id="rId5" Type="http://schemas.openxmlformats.org/officeDocument/2006/relationships/audio" Target="../media/audio17.wav"/><Relationship Id="rId10" Type="http://schemas.openxmlformats.org/officeDocument/2006/relationships/audio" Target="../media/audio22.wav"/><Relationship Id="rId4" Type="http://schemas.openxmlformats.org/officeDocument/2006/relationships/audio" Target="../media/audio16.wav"/><Relationship Id="rId9" Type="http://schemas.openxmlformats.org/officeDocument/2006/relationships/audio" Target="../media/audio21.wav"/></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audio" Target="../media/audio4.wav"/><Relationship Id="rId3" Type="http://schemas.openxmlformats.org/officeDocument/2006/relationships/image" Target="../media/image3.png"/><Relationship Id="rId7" Type="http://schemas.openxmlformats.org/officeDocument/2006/relationships/audio" Target="../media/audio3.wav"/><Relationship Id="rId12" Type="http://schemas.openxmlformats.org/officeDocument/2006/relationships/audio" Target="../media/audio8.wav"/><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2.wav"/><Relationship Id="rId11" Type="http://schemas.openxmlformats.org/officeDocument/2006/relationships/audio" Target="../media/audio7.wav"/><Relationship Id="rId5" Type="http://schemas.openxmlformats.org/officeDocument/2006/relationships/audio" Target="../media/audio1.wav"/><Relationship Id="rId10" Type="http://schemas.openxmlformats.org/officeDocument/2006/relationships/audio" Target="../media/audio6.wav"/><Relationship Id="rId4" Type="http://schemas.openxmlformats.org/officeDocument/2006/relationships/image" Target="../media/image4.tiff"/><Relationship Id="rId9" Type="http://schemas.openxmlformats.org/officeDocument/2006/relationships/audio" Target="../media/audio5.wav"/></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23.wav"/><Relationship Id="rId7" Type="http://schemas.openxmlformats.org/officeDocument/2006/relationships/audio" Target="../media/audio27.wav"/><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audio" Target="../media/audio26.wav"/><Relationship Id="rId5" Type="http://schemas.openxmlformats.org/officeDocument/2006/relationships/audio" Target="../media/audio25.wav"/><Relationship Id="rId4" Type="http://schemas.openxmlformats.org/officeDocument/2006/relationships/audio" Target="../media/audio24.wav"/><Relationship Id="rId9" Type="http://schemas.openxmlformats.org/officeDocument/2006/relationships/audio" Target="../media/audio28.wav"/></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2.gif"/></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3.gif"/></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4.gif"/></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5.gif"/></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6.gif"/></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7.gif"/></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8.gif"/></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eg"/></Relationships>
</file>

<file path=ppt/slides/_rels/slide43.xml.rels><?xml version="1.0" encoding="UTF-8" standalone="yes"?>
<Relationships xmlns="http://schemas.openxmlformats.org/package/2006/relationships"><Relationship Id="rId8" Type="http://schemas.openxmlformats.org/officeDocument/2006/relationships/audio" Target="../media/audio34.wav"/><Relationship Id="rId3" Type="http://schemas.openxmlformats.org/officeDocument/2006/relationships/audio" Target="../media/audio29.wav"/><Relationship Id="rId7" Type="http://schemas.openxmlformats.org/officeDocument/2006/relationships/audio" Target="../media/audio33.wav"/><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audio" Target="../media/audio32.wav"/><Relationship Id="rId5" Type="http://schemas.openxmlformats.org/officeDocument/2006/relationships/audio" Target="../media/audio31.wav"/><Relationship Id="rId10" Type="http://schemas.openxmlformats.org/officeDocument/2006/relationships/image" Target="../media/image44.png"/><Relationship Id="rId4" Type="http://schemas.openxmlformats.org/officeDocument/2006/relationships/audio" Target="../media/audio30.wav"/><Relationship Id="rId9" Type="http://schemas.openxmlformats.org/officeDocument/2006/relationships/image" Target="../media/image43.png"/></Relationships>
</file>

<file path=ppt/slides/_rels/slide44.xml.rels><?xml version="1.0" encoding="UTF-8" standalone="yes"?>
<Relationships xmlns="http://schemas.openxmlformats.org/package/2006/relationships"><Relationship Id="rId8" Type="http://schemas.openxmlformats.org/officeDocument/2006/relationships/audio" Target="../media/audio40.wav"/><Relationship Id="rId13" Type="http://schemas.openxmlformats.org/officeDocument/2006/relationships/image" Target="../media/image17.png"/><Relationship Id="rId18" Type="http://schemas.openxmlformats.org/officeDocument/2006/relationships/audio" Target="../media/audio46.wav"/><Relationship Id="rId3" Type="http://schemas.openxmlformats.org/officeDocument/2006/relationships/audio" Target="../media/audio35.wav"/><Relationship Id="rId21" Type="http://schemas.openxmlformats.org/officeDocument/2006/relationships/audio" Target="../media/audio49.wav"/><Relationship Id="rId7" Type="http://schemas.openxmlformats.org/officeDocument/2006/relationships/audio" Target="../media/audio39.wav"/><Relationship Id="rId12" Type="http://schemas.openxmlformats.org/officeDocument/2006/relationships/image" Target="../media/image46.jpeg"/><Relationship Id="rId17" Type="http://schemas.openxmlformats.org/officeDocument/2006/relationships/audio" Target="../media/audio45.wav"/><Relationship Id="rId2" Type="http://schemas.openxmlformats.org/officeDocument/2006/relationships/notesSlide" Target="../notesSlides/notesSlide44.xml"/><Relationship Id="rId16" Type="http://schemas.openxmlformats.org/officeDocument/2006/relationships/audio" Target="../media/audio44.wav"/><Relationship Id="rId20" Type="http://schemas.openxmlformats.org/officeDocument/2006/relationships/audio" Target="../media/audio48.wav"/><Relationship Id="rId1" Type="http://schemas.openxmlformats.org/officeDocument/2006/relationships/slideLayout" Target="../slideLayouts/slideLayout2.xml"/><Relationship Id="rId6" Type="http://schemas.openxmlformats.org/officeDocument/2006/relationships/audio" Target="../media/audio38.wav"/><Relationship Id="rId11" Type="http://schemas.openxmlformats.org/officeDocument/2006/relationships/image" Target="../media/image45.png"/><Relationship Id="rId5" Type="http://schemas.openxmlformats.org/officeDocument/2006/relationships/audio" Target="../media/audio37.wav"/><Relationship Id="rId15" Type="http://schemas.openxmlformats.org/officeDocument/2006/relationships/audio" Target="../media/audio43.wav"/><Relationship Id="rId10" Type="http://schemas.openxmlformats.org/officeDocument/2006/relationships/audio" Target="../media/audio42.wav"/><Relationship Id="rId19" Type="http://schemas.openxmlformats.org/officeDocument/2006/relationships/audio" Target="../media/audio47.wav"/><Relationship Id="rId4" Type="http://schemas.openxmlformats.org/officeDocument/2006/relationships/audio" Target="../media/audio36.wav"/><Relationship Id="rId9" Type="http://schemas.openxmlformats.org/officeDocument/2006/relationships/audio" Target="../media/audio41.wav"/><Relationship Id="rId14" Type="http://schemas.openxmlformats.org/officeDocument/2006/relationships/image" Target="../media/image18.png"/><Relationship Id="rId22" Type="http://schemas.openxmlformats.org/officeDocument/2006/relationships/audio" Target="../media/audio50.wav"/></Relationships>
</file>

<file path=ppt/slides/_rels/slide45.xml.rels><?xml version="1.0" encoding="UTF-8" standalone="yes"?>
<Relationships xmlns="http://schemas.openxmlformats.org/package/2006/relationships"><Relationship Id="rId8" Type="http://schemas.openxmlformats.org/officeDocument/2006/relationships/audio" Target="../media/audio36.wav"/><Relationship Id="rId13" Type="http://schemas.openxmlformats.org/officeDocument/2006/relationships/audio" Target="../media/audio41.wav"/><Relationship Id="rId18" Type="http://schemas.openxmlformats.org/officeDocument/2006/relationships/audio" Target="../media/audio46.wav"/><Relationship Id="rId3" Type="http://schemas.openxmlformats.org/officeDocument/2006/relationships/image" Target="../media/image45.png"/><Relationship Id="rId21" Type="http://schemas.openxmlformats.org/officeDocument/2006/relationships/audio" Target="../media/audio49.wav"/><Relationship Id="rId7" Type="http://schemas.openxmlformats.org/officeDocument/2006/relationships/audio" Target="../media/audio35.wav"/><Relationship Id="rId12" Type="http://schemas.openxmlformats.org/officeDocument/2006/relationships/audio" Target="../media/audio40.wav"/><Relationship Id="rId17" Type="http://schemas.openxmlformats.org/officeDocument/2006/relationships/audio" Target="../media/audio45.wav"/><Relationship Id="rId2" Type="http://schemas.openxmlformats.org/officeDocument/2006/relationships/notesSlide" Target="../notesSlides/notesSlide45.xml"/><Relationship Id="rId16" Type="http://schemas.openxmlformats.org/officeDocument/2006/relationships/audio" Target="../media/audio44.wav"/><Relationship Id="rId20" Type="http://schemas.openxmlformats.org/officeDocument/2006/relationships/audio" Target="../media/audio48.wav"/><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audio" Target="../media/audio39.wav"/><Relationship Id="rId5" Type="http://schemas.openxmlformats.org/officeDocument/2006/relationships/image" Target="../media/image17.png"/><Relationship Id="rId15" Type="http://schemas.openxmlformats.org/officeDocument/2006/relationships/audio" Target="../media/audio43.wav"/><Relationship Id="rId10" Type="http://schemas.openxmlformats.org/officeDocument/2006/relationships/audio" Target="../media/audio38.wav"/><Relationship Id="rId19" Type="http://schemas.openxmlformats.org/officeDocument/2006/relationships/audio" Target="../media/audio47.wav"/><Relationship Id="rId4" Type="http://schemas.openxmlformats.org/officeDocument/2006/relationships/image" Target="../media/image46.jpeg"/><Relationship Id="rId9" Type="http://schemas.openxmlformats.org/officeDocument/2006/relationships/audio" Target="../media/audio37.wav"/><Relationship Id="rId14" Type="http://schemas.openxmlformats.org/officeDocument/2006/relationships/audio" Target="../media/audio42.wav"/><Relationship Id="rId22" Type="http://schemas.openxmlformats.org/officeDocument/2006/relationships/audio" Target="../media/audio50.wav"/></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0.tiff"/><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image" Target="../media/image49.jpeg"/><Relationship Id="rId5" Type="http://schemas.openxmlformats.org/officeDocument/2006/relationships/image" Target="../media/image15.jpeg"/><Relationship Id="rId4" Type="http://schemas.openxmlformats.org/officeDocument/2006/relationships/image" Target="../media/image48.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8" Type="http://schemas.openxmlformats.org/officeDocument/2006/relationships/image" Target="../media/image55.jpeg"/><Relationship Id="rId13" Type="http://schemas.openxmlformats.org/officeDocument/2006/relationships/image" Target="../media/image46.jpeg"/><Relationship Id="rId3" Type="http://schemas.openxmlformats.org/officeDocument/2006/relationships/image" Target="../media/image51.jpeg"/><Relationship Id="rId7" Type="http://schemas.openxmlformats.org/officeDocument/2006/relationships/image" Target="../media/image54.jpeg"/><Relationship Id="rId12" Type="http://schemas.openxmlformats.org/officeDocument/2006/relationships/image" Target="../media/image57.png"/><Relationship Id="rId17" Type="http://schemas.openxmlformats.org/officeDocument/2006/relationships/image" Target="../media/image42.png"/><Relationship Id="rId2" Type="http://schemas.openxmlformats.org/officeDocument/2006/relationships/notesSlide" Target="../notesSlides/notesSlide49.xml"/><Relationship Id="rId16" Type="http://schemas.openxmlformats.org/officeDocument/2006/relationships/image" Target="../media/image48.png"/><Relationship Id="rId1" Type="http://schemas.openxmlformats.org/officeDocument/2006/relationships/slideLayout" Target="../slideLayouts/slideLayout6.xml"/><Relationship Id="rId6" Type="http://schemas.openxmlformats.org/officeDocument/2006/relationships/image" Target="../media/image53.jpeg"/><Relationship Id="rId11" Type="http://schemas.openxmlformats.org/officeDocument/2006/relationships/image" Target="../media/image49.jpeg"/><Relationship Id="rId5" Type="http://schemas.openxmlformats.org/officeDocument/2006/relationships/image" Target="../media/image40.jpeg"/><Relationship Id="rId15" Type="http://schemas.openxmlformats.org/officeDocument/2006/relationships/image" Target="../media/image59.jpeg"/><Relationship Id="rId10" Type="http://schemas.openxmlformats.org/officeDocument/2006/relationships/image" Target="../media/image15.jpeg"/><Relationship Id="rId4" Type="http://schemas.openxmlformats.org/officeDocument/2006/relationships/image" Target="../media/image52.jpeg"/><Relationship Id="rId9" Type="http://schemas.openxmlformats.org/officeDocument/2006/relationships/image" Target="../media/image56.jpeg"/><Relationship Id="rId14" Type="http://schemas.openxmlformats.org/officeDocument/2006/relationships/image" Target="../media/image58.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54.jpeg"/><Relationship Id="rId3" Type="http://schemas.openxmlformats.org/officeDocument/2006/relationships/image" Target="../media/image49.jpeg"/><Relationship Id="rId7" Type="http://schemas.openxmlformats.org/officeDocument/2006/relationships/image" Target="../media/image51.jpeg"/><Relationship Id="rId12" Type="http://schemas.openxmlformats.org/officeDocument/2006/relationships/image" Target="../media/image58.jpeg"/><Relationship Id="rId17" Type="http://schemas.openxmlformats.org/officeDocument/2006/relationships/image" Target="../media/image42.png"/><Relationship Id="rId2" Type="http://schemas.openxmlformats.org/officeDocument/2006/relationships/notesSlide" Target="../notesSlides/notesSlide50.xml"/><Relationship Id="rId16" Type="http://schemas.openxmlformats.org/officeDocument/2006/relationships/image" Target="../media/image56.jpeg"/><Relationship Id="rId1" Type="http://schemas.openxmlformats.org/officeDocument/2006/relationships/slideLayout" Target="../slideLayouts/slideLayout6.xml"/><Relationship Id="rId6" Type="http://schemas.openxmlformats.org/officeDocument/2006/relationships/image" Target="../media/image52.jpeg"/><Relationship Id="rId11" Type="http://schemas.openxmlformats.org/officeDocument/2006/relationships/image" Target="../media/image59.jpeg"/><Relationship Id="rId5" Type="http://schemas.openxmlformats.org/officeDocument/2006/relationships/image" Target="../media/image48.png"/><Relationship Id="rId15" Type="http://schemas.openxmlformats.org/officeDocument/2006/relationships/image" Target="../media/image55.jpeg"/><Relationship Id="rId10" Type="http://schemas.openxmlformats.org/officeDocument/2006/relationships/image" Target="../media/image45.png"/><Relationship Id="rId4" Type="http://schemas.openxmlformats.org/officeDocument/2006/relationships/image" Target="../media/image15.jpeg"/><Relationship Id="rId9" Type="http://schemas.openxmlformats.org/officeDocument/2006/relationships/image" Target="../media/image46.jpeg"/><Relationship Id="rId14" Type="http://schemas.openxmlformats.org/officeDocument/2006/relationships/image" Target="../media/image53.jpeg"/></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8" Type="http://schemas.openxmlformats.org/officeDocument/2006/relationships/hyperlink" Target="https://quizlet.com/gb/549173078/year-8-spanish-term-31-week-2-flash-cards/" TargetMode="External"/><Relationship Id="rId3" Type="http://schemas.openxmlformats.org/officeDocument/2006/relationships/image" Target="../media/image3.png"/><Relationship Id="rId7" Type="http://schemas.openxmlformats.org/officeDocument/2006/relationships/hyperlink" Target="https://quizlet.com/gb/565302243/year-8-spanish-term-31-week-5-flash-cards/"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hyperlink" Target="https://resources.ncelp.org/concern/parent/zk51vh60n/file_sets/1n79h511f" TargetMode="External"/><Relationship Id="rId11" Type="http://schemas.openxmlformats.org/officeDocument/2006/relationships/image" Target="../media/image62.png"/><Relationship Id="rId5" Type="http://schemas.openxmlformats.org/officeDocument/2006/relationships/hyperlink" Target="https://drive.google.com/file/d/1hyrQa6xBltILhzmJcGg7JkVWtrDsNPN5/view?usp=sharing" TargetMode="External"/><Relationship Id="rId10"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hyperlink" Target="https://quizlet.com/gb/549197504/year-8-spanish-term-22-week-2-flash-cards/"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2173557"/>
            <a:ext cx="7108452" cy="879475"/>
          </a:xfrm>
        </p:spPr>
        <p:txBody>
          <a:bodyPr>
            <a:normAutofit fontScale="90000"/>
          </a:bodyPr>
          <a:lstStyle/>
          <a:p>
            <a:pPr algn="l"/>
            <a:r>
              <a:rPr lang="en-GB" sz="4000" b="1" dirty="0">
                <a:solidFill>
                  <a:prstClr val="white"/>
                </a:solidFill>
                <a:latin typeface="Century Gothic"/>
                <a:cs typeface="Century Gothic"/>
              </a:rPr>
              <a:t>Comparing things (shopping)</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214816" y="3053032"/>
            <a:ext cx="7684583" cy="1145702"/>
          </a:xfrm>
        </p:spPr>
        <p:txBody>
          <a:bodyPr>
            <a:noAutofit/>
          </a:bodyPr>
          <a:lstStyle/>
          <a:p>
            <a:pPr algn="l">
              <a:lnSpc>
                <a:spcPct val="100000"/>
              </a:lnSpc>
              <a:spcBef>
                <a:spcPts val="600"/>
              </a:spcBef>
            </a:pPr>
            <a:r>
              <a:rPr lang="en-GB" sz="2800">
                <a:solidFill>
                  <a:prstClr val="white"/>
                </a:solidFill>
                <a:latin typeface="Century Gothic"/>
                <a:cs typeface="Century Gothic"/>
              </a:rPr>
              <a:t>Demonstrative adjectives </a:t>
            </a:r>
            <a:r>
              <a:rPr lang="en-GB" sz="2800" dirty="0">
                <a:solidFill>
                  <a:prstClr val="white"/>
                </a:solidFill>
                <a:latin typeface="Century Gothic"/>
                <a:cs typeface="Century Gothic"/>
              </a:rPr>
              <a:t>‘</a:t>
            </a:r>
            <a:r>
              <a:rPr lang="en-GB" sz="2800" dirty="0" err="1">
                <a:solidFill>
                  <a:prstClr val="white"/>
                </a:solidFill>
                <a:latin typeface="Century Gothic"/>
                <a:cs typeface="Century Gothic"/>
              </a:rPr>
              <a:t>este</a:t>
            </a:r>
            <a:r>
              <a:rPr lang="en-GB" sz="2800" dirty="0">
                <a:solidFill>
                  <a:prstClr val="white"/>
                </a:solidFill>
                <a:latin typeface="Century Gothic"/>
                <a:cs typeface="Century Gothic"/>
              </a:rPr>
              <a:t>’ and ‘</a:t>
            </a:r>
            <a:r>
              <a:rPr lang="en-GB" sz="2800" dirty="0" err="1">
                <a:solidFill>
                  <a:prstClr val="white"/>
                </a:solidFill>
                <a:latin typeface="Century Gothic"/>
                <a:cs typeface="Century Gothic"/>
              </a:rPr>
              <a:t>esta</a:t>
            </a:r>
            <a:r>
              <a:rPr lang="en-GB" sz="2800" dirty="0">
                <a:solidFill>
                  <a:prstClr val="white"/>
                </a:solidFill>
                <a:latin typeface="Century Gothic"/>
                <a:cs typeface="Century Gothic"/>
              </a:rPr>
              <a:t>’</a:t>
            </a:r>
          </a:p>
          <a:p>
            <a:pPr algn="l">
              <a:lnSpc>
                <a:spcPct val="100000"/>
              </a:lnSpc>
              <a:spcBef>
                <a:spcPts val="600"/>
              </a:spcBef>
            </a:pPr>
            <a:r>
              <a:rPr lang="en-GB" sz="2800">
                <a:solidFill>
                  <a:prstClr val="white"/>
                </a:solidFill>
                <a:latin typeface="Century Gothic"/>
                <a:cs typeface="Century Gothic"/>
              </a:rPr>
              <a:t>Comparatives [revisited]</a:t>
            </a:r>
            <a:endParaRPr lang="en-GB" sz="2800" dirty="0">
              <a:solidFill>
                <a:prstClr val="white"/>
              </a:solidFill>
              <a:latin typeface="Century Gothic"/>
              <a:cs typeface="Century Gothic"/>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2200" b="1" dirty="0">
                <a:solidFill>
                  <a:prstClr val="white"/>
                </a:solidFill>
                <a:latin typeface="Century Gothic" panose="020B0502020202020204" pitchFamily="34" charset="0"/>
              </a:rPr>
              <a:t>Y8 Spanish</a:t>
            </a:r>
          </a:p>
          <a:p>
            <a:pPr>
              <a:defRPr/>
            </a:pPr>
            <a:r>
              <a:rPr lang="en-GB" sz="2200" dirty="0">
                <a:solidFill>
                  <a:prstClr val="white"/>
                </a:solidFill>
                <a:latin typeface="Century Gothic" panose="020B0502020202020204" pitchFamily="34" charset="0"/>
              </a:rPr>
              <a:t>Term 3.1 – Week 4 – Lesson 55</a:t>
            </a: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6" y="5780283"/>
            <a:ext cx="4267279"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Pete Watson / Nick Avery / Mollie Bentley-Smith</a:t>
            </a:r>
            <a:br>
              <a:rPr lang="en-GB" sz="1400" dirty="0">
                <a:solidFill>
                  <a:prstClr val="white"/>
                </a:solidFill>
                <a:latin typeface="Century Gothic" panose="020B0502020202020204" pitchFamily="34" charset="0"/>
              </a:rPr>
            </a:br>
            <a:r>
              <a:rPr lang="en-GB" sz="1400" dirty="0">
                <a:solidFill>
                  <a:prstClr val="white"/>
                </a:solidFill>
                <a:latin typeface="Century Gothic" panose="020B0502020202020204" pitchFamily="34" charset="0"/>
              </a:rPr>
              <a:t>Artwork: Mark Davies</a:t>
            </a:r>
          </a:p>
          <a:p>
            <a:pPr>
              <a:defRPr/>
            </a:pPr>
            <a:endParaRPr lang="en-GB" sz="1600" dirty="0">
              <a:solidFill>
                <a:prstClr val="white"/>
              </a:solidFill>
              <a:latin typeface="Century Gothic" panose="020B0502020202020204" pitchFamily="34" charset="0"/>
            </a:endParaRPr>
          </a:p>
          <a:p>
            <a:pPr>
              <a:defRPr/>
            </a:pPr>
            <a:r>
              <a:rPr lang="en-GB" sz="1400" dirty="0">
                <a:solidFill>
                  <a:prstClr val="white"/>
                </a:solidFill>
                <a:latin typeface="Century Gothic" panose="020B0502020202020204" pitchFamily="34" charset="0"/>
              </a:rPr>
              <a:t>Date updated: 28/04/21</a:t>
            </a: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22873294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9">
            <a:extLst>
              <a:ext uri="{FF2B5EF4-FFF2-40B4-BE49-F238E27FC236}">
                <a16:creationId xmlns:a16="http://schemas.microsoft.com/office/drawing/2014/main" id="{237BC0D3-7177-4A55-8855-5331A32083D7}"/>
              </a:ext>
            </a:extLst>
          </p:cNvPr>
          <p:cNvSpPr/>
          <p:nvPr/>
        </p:nvSpPr>
        <p:spPr>
          <a:xfrm>
            <a:off x="9620729" y="4138608"/>
            <a:ext cx="103839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l_</a:t>
            </a:r>
          </a:p>
        </p:txBody>
      </p:sp>
      <p:sp>
        <p:nvSpPr>
          <p:cNvPr id="11" name="Rounded Rectangle 10">
            <a:extLst>
              <a:ext uri="{FF2B5EF4-FFF2-40B4-BE49-F238E27FC236}">
                <a16:creationId xmlns:a16="http://schemas.microsoft.com/office/drawing/2014/main" id="{4C4E7E26-D113-40F9-A940-F0E25551FF71}"/>
              </a:ext>
            </a:extLst>
          </p:cNvPr>
          <p:cNvSpPr/>
          <p:nvPr/>
        </p:nvSpPr>
        <p:spPr>
          <a:xfrm>
            <a:off x="1532873" y="4138608"/>
            <a:ext cx="103839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l_ </a:t>
            </a:r>
          </a:p>
        </p:txBody>
      </p:sp>
      <p:sp>
        <p:nvSpPr>
          <p:cNvPr id="13" name="Rounded Rectangle 11">
            <a:extLst>
              <a:ext uri="{FF2B5EF4-FFF2-40B4-BE49-F238E27FC236}">
                <a16:creationId xmlns:a16="http://schemas.microsoft.com/office/drawing/2014/main" id="{DAA0C5EF-57EC-42DB-878B-BA49499188A3}"/>
              </a:ext>
            </a:extLst>
          </p:cNvPr>
          <p:cNvSpPr/>
          <p:nvPr/>
        </p:nvSpPr>
        <p:spPr>
          <a:xfrm>
            <a:off x="1532874" y="186055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p_ _ _ _ </a:t>
            </a:r>
          </a:p>
        </p:txBody>
      </p:sp>
      <p:sp>
        <p:nvSpPr>
          <p:cNvPr id="15" name="Rounded Rectangle 12">
            <a:extLst>
              <a:ext uri="{FF2B5EF4-FFF2-40B4-BE49-F238E27FC236}">
                <a16:creationId xmlns:a16="http://schemas.microsoft.com/office/drawing/2014/main" id="{0BF84E1E-364A-49F9-8CE0-6D9650575CBD}"/>
              </a:ext>
            </a:extLst>
          </p:cNvPr>
          <p:cNvSpPr/>
          <p:nvPr/>
        </p:nvSpPr>
        <p:spPr>
          <a:xfrm>
            <a:off x="2806196" y="484345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s_ _ _ </a:t>
            </a:r>
          </a:p>
        </p:txBody>
      </p:sp>
      <p:sp>
        <p:nvSpPr>
          <p:cNvPr id="17" name="Rounded Rectangle 13">
            <a:extLst>
              <a:ext uri="{FF2B5EF4-FFF2-40B4-BE49-F238E27FC236}">
                <a16:creationId xmlns:a16="http://schemas.microsoft.com/office/drawing/2014/main" id="{7416FEF3-0A5E-4201-80E8-445D9B602ADD}"/>
              </a:ext>
            </a:extLst>
          </p:cNvPr>
          <p:cNvSpPr/>
          <p:nvPr/>
        </p:nvSpPr>
        <p:spPr>
          <a:xfrm>
            <a:off x="7518904" y="488155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s_ _ _ _ _ </a:t>
            </a:r>
          </a:p>
        </p:txBody>
      </p:sp>
      <p:sp>
        <p:nvSpPr>
          <p:cNvPr id="19" name="Rounded Rectangle 14">
            <a:extLst>
              <a:ext uri="{FF2B5EF4-FFF2-40B4-BE49-F238E27FC236}">
                <a16:creationId xmlns:a16="http://schemas.microsoft.com/office/drawing/2014/main" id="{4A419C90-2E47-4C7E-8228-113C6064DFEA}"/>
              </a:ext>
            </a:extLst>
          </p:cNvPr>
          <p:cNvSpPr/>
          <p:nvPr/>
        </p:nvSpPr>
        <p:spPr>
          <a:xfrm>
            <a:off x="7530999" y="571056"/>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b_ _ _ _  </a:t>
            </a:r>
          </a:p>
        </p:txBody>
      </p:sp>
      <p:sp>
        <p:nvSpPr>
          <p:cNvPr id="23" name="Rounded Rectangle 17">
            <a:extLst>
              <a:ext uri="{FF2B5EF4-FFF2-40B4-BE49-F238E27FC236}">
                <a16:creationId xmlns:a16="http://schemas.microsoft.com/office/drawing/2014/main" id="{05F692C2-67C6-410D-AD82-CE9C755856D9}"/>
              </a:ext>
            </a:extLst>
          </p:cNvPr>
          <p:cNvSpPr/>
          <p:nvPr/>
        </p:nvSpPr>
        <p:spPr>
          <a:xfrm>
            <a:off x="5162550" y="259459"/>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s_ _ _ _ _ _</a:t>
            </a:r>
          </a:p>
        </p:txBody>
      </p:sp>
      <p:sp>
        <p:nvSpPr>
          <p:cNvPr id="25" name="Rounded Rectangle 18">
            <a:extLst>
              <a:ext uri="{FF2B5EF4-FFF2-40B4-BE49-F238E27FC236}">
                <a16:creationId xmlns:a16="http://schemas.microsoft.com/office/drawing/2014/main" id="{0DDBDA8B-DD7C-4DFA-9638-A274EE76B3F6}"/>
              </a:ext>
            </a:extLst>
          </p:cNvPr>
          <p:cNvSpPr/>
          <p:nvPr/>
        </p:nvSpPr>
        <p:spPr>
          <a:xfrm>
            <a:off x="8792227" y="1881192"/>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_ _  </a:t>
            </a:r>
          </a:p>
        </p:txBody>
      </p:sp>
      <p:sp>
        <p:nvSpPr>
          <p:cNvPr id="27" name="Rounded Rectangle 19">
            <a:extLst>
              <a:ext uri="{FF2B5EF4-FFF2-40B4-BE49-F238E27FC236}">
                <a16:creationId xmlns:a16="http://schemas.microsoft.com/office/drawing/2014/main" id="{77BEFE22-B84E-4B34-BD43-799671144AD6}"/>
              </a:ext>
            </a:extLst>
          </p:cNvPr>
          <p:cNvSpPr/>
          <p:nvPr/>
        </p:nvSpPr>
        <p:spPr>
          <a:xfrm>
            <a:off x="4908021" y="5300650"/>
            <a:ext cx="237595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la p_ _ _ _ _ _</a:t>
            </a:r>
          </a:p>
        </p:txBody>
      </p:sp>
      <p:sp>
        <p:nvSpPr>
          <p:cNvPr id="29" name="Rounded Rectangle 20">
            <a:extLst>
              <a:ext uri="{FF2B5EF4-FFF2-40B4-BE49-F238E27FC236}">
                <a16:creationId xmlns:a16="http://schemas.microsoft.com/office/drawing/2014/main" id="{CDB5183D-CB2D-4883-8A58-96E4F71BD84E}"/>
              </a:ext>
            </a:extLst>
          </p:cNvPr>
          <p:cNvSpPr/>
          <p:nvPr/>
        </p:nvSpPr>
        <p:spPr>
          <a:xfrm>
            <a:off x="9357616" y="3009900"/>
            <a:ext cx="264934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a_ _ _ _ _ _ _ _ </a:t>
            </a:r>
          </a:p>
        </p:txBody>
      </p:sp>
      <p:sp>
        <p:nvSpPr>
          <p:cNvPr id="14" name="Rounded Rectangle 24">
            <a:extLst>
              <a:ext uri="{FF2B5EF4-FFF2-40B4-BE49-F238E27FC236}">
                <a16:creationId xmlns:a16="http://schemas.microsoft.com/office/drawing/2014/main" id="{FA83B521-19CD-4C1F-991D-0181AF0C0ECF}"/>
              </a:ext>
            </a:extLst>
          </p:cNvPr>
          <p:cNvSpPr/>
          <p:nvPr/>
        </p:nvSpPr>
        <p:spPr>
          <a:xfrm>
            <a:off x="7518905" y="569338"/>
            <a:ext cx="1878994" cy="8382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latin typeface="Century Gothic" panose="020B0502020202020204" pitchFamily="34" charset="0"/>
              </a:rPr>
              <a:t>besar</a:t>
            </a:r>
            <a:endParaRPr lang="en-GB" sz="2400" b="1" dirty="0">
              <a:solidFill>
                <a:srgbClr val="002060"/>
              </a:solidFill>
              <a:latin typeface="Century Gothic" panose="020B0502020202020204" pitchFamily="34" charset="0"/>
            </a:endParaRPr>
          </a:p>
        </p:txBody>
      </p:sp>
      <p:sp>
        <p:nvSpPr>
          <p:cNvPr id="2" name="TextBox 1">
            <a:extLst>
              <a:ext uri="{FF2B5EF4-FFF2-40B4-BE49-F238E27FC236}">
                <a16:creationId xmlns:a16="http://schemas.microsoft.com/office/drawing/2014/main" id="{64861991-AA5B-4ACA-B6DF-16F53B578622}"/>
              </a:ext>
            </a:extLst>
          </p:cNvPr>
          <p:cNvSpPr txBox="1"/>
          <p:nvPr/>
        </p:nvSpPr>
        <p:spPr>
          <a:xfrm>
            <a:off x="3594353" y="2962275"/>
            <a:ext cx="5003293" cy="1015663"/>
          </a:xfrm>
          <a:prstGeom prst="rect">
            <a:avLst/>
          </a:prstGeom>
          <a:noFill/>
        </p:spPr>
        <p:txBody>
          <a:bodyPr wrap="none" rtlCol="0">
            <a:spAutoFit/>
          </a:bodyPr>
          <a:lstStyle/>
          <a:p>
            <a:r>
              <a:rPr lang="en-GB" sz="6000" dirty="0">
                <a:solidFill>
                  <a:srgbClr val="002060"/>
                </a:solidFill>
              </a:rPr>
              <a:t>to kiss, kissing</a:t>
            </a:r>
          </a:p>
        </p:txBody>
      </p:sp>
      <p:sp>
        <p:nvSpPr>
          <p:cNvPr id="18" name="Title 2">
            <a:extLst>
              <a:ext uri="{FF2B5EF4-FFF2-40B4-BE49-F238E27FC236}">
                <a16:creationId xmlns:a16="http://schemas.microsoft.com/office/drawing/2014/main" id="{B77AE581-FE5B-4638-B1AD-2A824136978F}"/>
              </a:ext>
            </a:extLst>
          </p:cNvPr>
          <p:cNvSpPr>
            <a:spLocks noGrp="1"/>
          </p:cNvSpPr>
          <p:nvPr>
            <p:ph type="title"/>
          </p:nvPr>
        </p:nvSpPr>
        <p:spPr>
          <a:xfrm>
            <a:off x="11320758" y="-90480"/>
            <a:ext cx="879334" cy="769039"/>
          </a:xfrm>
        </p:spPr>
        <p:txBody>
          <a:bodyPr>
            <a:normAutofit fontScale="90000"/>
          </a:bodyPr>
          <a:lstStyle/>
          <a:p>
            <a:r>
              <a:rPr lang="en-GB" sz="1800" b="1" dirty="0">
                <a:solidFill>
                  <a:prstClr val="white"/>
                </a:solidFill>
              </a:rPr>
              <a:t>vocabulary</a:t>
            </a:r>
            <a:endParaRPr lang="en-US" sz="1800" dirty="0"/>
          </a:p>
        </p:txBody>
      </p:sp>
      <p:sp>
        <p:nvSpPr>
          <p:cNvPr id="20" name="Rounded Rectangle 15">
            <a:extLst>
              <a:ext uri="{FF2B5EF4-FFF2-40B4-BE49-F238E27FC236}">
                <a16:creationId xmlns:a16="http://schemas.microsoft.com/office/drawing/2014/main" id="{40731E19-2AA7-4B1B-94C6-7F929101DFF6}"/>
              </a:ext>
            </a:extLst>
          </p:cNvPr>
          <p:cNvSpPr/>
          <p:nvPr/>
        </p:nvSpPr>
        <p:spPr>
          <a:xfrm>
            <a:off x="235545" y="3035904"/>
            <a:ext cx="2292360" cy="77409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GB" sz="2400" b="1" dirty="0">
                <a:solidFill>
                  <a:srgbClr val="002060"/>
                </a:solidFill>
                <a:latin typeface="Century Gothic" panose="020B0502020202020204" pitchFamily="34" charset="0"/>
              </a:rPr>
              <a:t>el p_ _ _ _ _ _</a:t>
            </a:r>
          </a:p>
        </p:txBody>
      </p:sp>
      <p:sp>
        <p:nvSpPr>
          <p:cNvPr id="22" name="Rounded Rectangle 8">
            <a:extLst>
              <a:ext uri="{FF2B5EF4-FFF2-40B4-BE49-F238E27FC236}">
                <a16:creationId xmlns:a16="http://schemas.microsoft.com/office/drawing/2014/main" id="{1DC9B76E-89BC-47C4-94BF-52C7DD571E04}"/>
              </a:ext>
            </a:extLst>
          </p:cNvPr>
          <p:cNvSpPr/>
          <p:nvPr/>
        </p:nvSpPr>
        <p:spPr>
          <a:xfrm>
            <a:off x="2660952" y="750766"/>
            <a:ext cx="2012144"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la c_ _ _ _ _ </a:t>
            </a:r>
          </a:p>
        </p:txBody>
      </p:sp>
      <p:sp>
        <p:nvSpPr>
          <p:cNvPr id="24" name="Rounded Rectangle 11">
            <a:extLst>
              <a:ext uri="{FF2B5EF4-FFF2-40B4-BE49-F238E27FC236}">
                <a16:creationId xmlns:a16="http://schemas.microsoft.com/office/drawing/2014/main" id="{A316DD52-7894-4A75-969C-CA0645DA2978}"/>
              </a:ext>
            </a:extLst>
          </p:cNvPr>
          <p:cNvSpPr/>
          <p:nvPr/>
        </p:nvSpPr>
        <p:spPr>
          <a:xfrm>
            <a:off x="10833100" y="258166"/>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55189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9">
            <a:extLst>
              <a:ext uri="{FF2B5EF4-FFF2-40B4-BE49-F238E27FC236}">
                <a16:creationId xmlns:a16="http://schemas.microsoft.com/office/drawing/2014/main" id="{237BC0D3-7177-4A55-8855-5331A32083D7}"/>
              </a:ext>
            </a:extLst>
          </p:cNvPr>
          <p:cNvSpPr/>
          <p:nvPr/>
        </p:nvSpPr>
        <p:spPr>
          <a:xfrm>
            <a:off x="9620729" y="4138608"/>
            <a:ext cx="103839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l_</a:t>
            </a:r>
          </a:p>
        </p:txBody>
      </p:sp>
      <p:sp>
        <p:nvSpPr>
          <p:cNvPr id="11" name="Rounded Rectangle 10">
            <a:extLst>
              <a:ext uri="{FF2B5EF4-FFF2-40B4-BE49-F238E27FC236}">
                <a16:creationId xmlns:a16="http://schemas.microsoft.com/office/drawing/2014/main" id="{4C4E7E26-D113-40F9-A940-F0E25551FF71}"/>
              </a:ext>
            </a:extLst>
          </p:cNvPr>
          <p:cNvSpPr/>
          <p:nvPr/>
        </p:nvSpPr>
        <p:spPr>
          <a:xfrm>
            <a:off x="1532873" y="4138608"/>
            <a:ext cx="103839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l_ </a:t>
            </a:r>
          </a:p>
        </p:txBody>
      </p:sp>
      <p:sp>
        <p:nvSpPr>
          <p:cNvPr id="13" name="Rounded Rectangle 11">
            <a:extLst>
              <a:ext uri="{FF2B5EF4-FFF2-40B4-BE49-F238E27FC236}">
                <a16:creationId xmlns:a16="http://schemas.microsoft.com/office/drawing/2014/main" id="{DAA0C5EF-57EC-42DB-878B-BA49499188A3}"/>
              </a:ext>
            </a:extLst>
          </p:cNvPr>
          <p:cNvSpPr/>
          <p:nvPr/>
        </p:nvSpPr>
        <p:spPr>
          <a:xfrm>
            <a:off x="1532874" y="186055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p_ _ _ _ </a:t>
            </a:r>
          </a:p>
        </p:txBody>
      </p:sp>
      <p:sp>
        <p:nvSpPr>
          <p:cNvPr id="15" name="Rounded Rectangle 12">
            <a:extLst>
              <a:ext uri="{FF2B5EF4-FFF2-40B4-BE49-F238E27FC236}">
                <a16:creationId xmlns:a16="http://schemas.microsoft.com/office/drawing/2014/main" id="{0BF84E1E-364A-49F9-8CE0-6D9650575CBD}"/>
              </a:ext>
            </a:extLst>
          </p:cNvPr>
          <p:cNvSpPr/>
          <p:nvPr/>
        </p:nvSpPr>
        <p:spPr>
          <a:xfrm>
            <a:off x="2806196" y="484345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s_ _ _ </a:t>
            </a:r>
          </a:p>
        </p:txBody>
      </p:sp>
      <p:sp>
        <p:nvSpPr>
          <p:cNvPr id="17" name="Rounded Rectangle 13">
            <a:extLst>
              <a:ext uri="{FF2B5EF4-FFF2-40B4-BE49-F238E27FC236}">
                <a16:creationId xmlns:a16="http://schemas.microsoft.com/office/drawing/2014/main" id="{7416FEF3-0A5E-4201-80E8-445D9B602ADD}"/>
              </a:ext>
            </a:extLst>
          </p:cNvPr>
          <p:cNvSpPr/>
          <p:nvPr/>
        </p:nvSpPr>
        <p:spPr>
          <a:xfrm>
            <a:off x="7518904" y="488155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s_ _ _ _ _ </a:t>
            </a:r>
          </a:p>
        </p:txBody>
      </p:sp>
      <p:sp>
        <p:nvSpPr>
          <p:cNvPr id="19" name="Rounded Rectangle 14">
            <a:extLst>
              <a:ext uri="{FF2B5EF4-FFF2-40B4-BE49-F238E27FC236}">
                <a16:creationId xmlns:a16="http://schemas.microsoft.com/office/drawing/2014/main" id="{4A419C90-2E47-4C7E-8228-113C6064DFEA}"/>
              </a:ext>
            </a:extLst>
          </p:cNvPr>
          <p:cNvSpPr/>
          <p:nvPr/>
        </p:nvSpPr>
        <p:spPr>
          <a:xfrm>
            <a:off x="7518904" y="752484"/>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b_ _ _ _  </a:t>
            </a:r>
          </a:p>
        </p:txBody>
      </p:sp>
      <p:sp>
        <p:nvSpPr>
          <p:cNvPr id="23" name="Rounded Rectangle 17">
            <a:extLst>
              <a:ext uri="{FF2B5EF4-FFF2-40B4-BE49-F238E27FC236}">
                <a16:creationId xmlns:a16="http://schemas.microsoft.com/office/drawing/2014/main" id="{05F692C2-67C6-410D-AD82-CE9C755856D9}"/>
              </a:ext>
            </a:extLst>
          </p:cNvPr>
          <p:cNvSpPr/>
          <p:nvPr/>
        </p:nvSpPr>
        <p:spPr>
          <a:xfrm>
            <a:off x="5162550" y="259459"/>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s_ _ _ _ _ _</a:t>
            </a:r>
          </a:p>
        </p:txBody>
      </p:sp>
      <p:sp>
        <p:nvSpPr>
          <p:cNvPr id="25" name="Rounded Rectangle 18">
            <a:extLst>
              <a:ext uri="{FF2B5EF4-FFF2-40B4-BE49-F238E27FC236}">
                <a16:creationId xmlns:a16="http://schemas.microsoft.com/office/drawing/2014/main" id="{0DDBDA8B-DD7C-4DFA-9638-A274EE76B3F6}"/>
              </a:ext>
            </a:extLst>
          </p:cNvPr>
          <p:cNvSpPr/>
          <p:nvPr/>
        </p:nvSpPr>
        <p:spPr>
          <a:xfrm>
            <a:off x="8792227" y="1881192"/>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_ _  </a:t>
            </a:r>
          </a:p>
        </p:txBody>
      </p:sp>
      <p:sp>
        <p:nvSpPr>
          <p:cNvPr id="27" name="Rounded Rectangle 19">
            <a:extLst>
              <a:ext uri="{FF2B5EF4-FFF2-40B4-BE49-F238E27FC236}">
                <a16:creationId xmlns:a16="http://schemas.microsoft.com/office/drawing/2014/main" id="{77BEFE22-B84E-4B34-BD43-799671144AD6}"/>
              </a:ext>
            </a:extLst>
          </p:cNvPr>
          <p:cNvSpPr/>
          <p:nvPr/>
        </p:nvSpPr>
        <p:spPr>
          <a:xfrm>
            <a:off x="4908021" y="5300650"/>
            <a:ext cx="237595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la p_ _ _ _ _ _</a:t>
            </a:r>
          </a:p>
        </p:txBody>
      </p:sp>
      <p:sp>
        <p:nvSpPr>
          <p:cNvPr id="29" name="Rounded Rectangle 20">
            <a:extLst>
              <a:ext uri="{FF2B5EF4-FFF2-40B4-BE49-F238E27FC236}">
                <a16:creationId xmlns:a16="http://schemas.microsoft.com/office/drawing/2014/main" id="{CDB5183D-CB2D-4883-8A58-96E4F71BD84E}"/>
              </a:ext>
            </a:extLst>
          </p:cNvPr>
          <p:cNvSpPr/>
          <p:nvPr/>
        </p:nvSpPr>
        <p:spPr>
          <a:xfrm>
            <a:off x="9357616" y="3009900"/>
            <a:ext cx="264934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a_ _ _ _ _ _ _ _ </a:t>
            </a:r>
          </a:p>
        </p:txBody>
      </p:sp>
      <p:pic>
        <p:nvPicPr>
          <p:cNvPr id="2" name="Picture 1">
            <a:extLst>
              <a:ext uri="{FF2B5EF4-FFF2-40B4-BE49-F238E27FC236}">
                <a16:creationId xmlns:a16="http://schemas.microsoft.com/office/drawing/2014/main" id="{B0A13F37-8D6E-4777-A876-DED05A991775}"/>
              </a:ext>
            </a:extLst>
          </p:cNvPr>
          <p:cNvPicPr>
            <a:picLocks noChangeAspect="1"/>
          </p:cNvPicPr>
          <p:nvPr/>
        </p:nvPicPr>
        <p:blipFill>
          <a:blip r:embed="rId3"/>
          <a:stretch>
            <a:fillRect/>
          </a:stretch>
        </p:blipFill>
        <p:spPr>
          <a:xfrm>
            <a:off x="5162550" y="1712441"/>
            <a:ext cx="1814342" cy="2369753"/>
          </a:xfrm>
          <a:prstGeom prst="rect">
            <a:avLst/>
          </a:prstGeom>
        </p:spPr>
      </p:pic>
      <p:sp>
        <p:nvSpPr>
          <p:cNvPr id="3" name="TextBox 2">
            <a:extLst>
              <a:ext uri="{FF2B5EF4-FFF2-40B4-BE49-F238E27FC236}">
                <a16:creationId xmlns:a16="http://schemas.microsoft.com/office/drawing/2014/main" id="{2F6AA1A3-FF23-46B1-B231-F331FB444489}"/>
              </a:ext>
            </a:extLst>
          </p:cNvPr>
          <p:cNvSpPr txBox="1"/>
          <p:nvPr/>
        </p:nvSpPr>
        <p:spPr>
          <a:xfrm>
            <a:off x="3843445" y="4034582"/>
            <a:ext cx="4608909" cy="707886"/>
          </a:xfrm>
          <a:prstGeom prst="rect">
            <a:avLst/>
          </a:prstGeom>
          <a:noFill/>
        </p:spPr>
        <p:txBody>
          <a:bodyPr wrap="square" rtlCol="0">
            <a:spAutoFit/>
          </a:bodyPr>
          <a:lstStyle/>
          <a:p>
            <a:r>
              <a:rPr lang="en-GB" sz="4000" dirty="0">
                <a:solidFill>
                  <a:srgbClr val="002060"/>
                </a:solidFill>
              </a:rPr>
              <a:t>to greet, greeting</a:t>
            </a:r>
          </a:p>
        </p:txBody>
      </p:sp>
      <p:sp>
        <p:nvSpPr>
          <p:cNvPr id="18" name="Rounded Rectangle 24">
            <a:extLst>
              <a:ext uri="{FF2B5EF4-FFF2-40B4-BE49-F238E27FC236}">
                <a16:creationId xmlns:a16="http://schemas.microsoft.com/office/drawing/2014/main" id="{06D2B34B-A56C-4260-8270-9E744E92F13A}"/>
              </a:ext>
            </a:extLst>
          </p:cNvPr>
          <p:cNvSpPr/>
          <p:nvPr/>
        </p:nvSpPr>
        <p:spPr>
          <a:xfrm>
            <a:off x="5162550" y="259459"/>
            <a:ext cx="1866900" cy="8382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latin typeface="Century Gothic" panose="020B0502020202020204" pitchFamily="34" charset="0"/>
              </a:rPr>
              <a:t>saludar</a:t>
            </a:r>
            <a:endParaRPr lang="en-GB" sz="2400" b="1" dirty="0">
              <a:solidFill>
                <a:srgbClr val="002060"/>
              </a:solidFill>
              <a:latin typeface="Century Gothic" panose="020B0502020202020204" pitchFamily="34" charset="0"/>
            </a:endParaRPr>
          </a:p>
        </p:txBody>
      </p:sp>
      <p:sp>
        <p:nvSpPr>
          <p:cNvPr id="22" name="Title 2">
            <a:extLst>
              <a:ext uri="{FF2B5EF4-FFF2-40B4-BE49-F238E27FC236}">
                <a16:creationId xmlns:a16="http://schemas.microsoft.com/office/drawing/2014/main" id="{91FA99F5-ED86-4D4A-AF96-55660D097673}"/>
              </a:ext>
            </a:extLst>
          </p:cNvPr>
          <p:cNvSpPr>
            <a:spLocks noGrp="1"/>
          </p:cNvSpPr>
          <p:nvPr>
            <p:ph type="title"/>
          </p:nvPr>
        </p:nvSpPr>
        <p:spPr>
          <a:xfrm>
            <a:off x="11320758" y="-90480"/>
            <a:ext cx="879334" cy="769039"/>
          </a:xfrm>
        </p:spPr>
        <p:txBody>
          <a:bodyPr>
            <a:normAutofit fontScale="90000"/>
          </a:bodyPr>
          <a:lstStyle/>
          <a:p>
            <a:r>
              <a:rPr lang="en-GB" sz="1800" b="1" dirty="0">
                <a:solidFill>
                  <a:prstClr val="white"/>
                </a:solidFill>
              </a:rPr>
              <a:t>vocabulary</a:t>
            </a:r>
            <a:endParaRPr lang="en-US" sz="1800" dirty="0"/>
          </a:p>
        </p:txBody>
      </p:sp>
      <p:sp>
        <p:nvSpPr>
          <p:cNvPr id="24" name="Rounded Rectangle 15">
            <a:extLst>
              <a:ext uri="{FF2B5EF4-FFF2-40B4-BE49-F238E27FC236}">
                <a16:creationId xmlns:a16="http://schemas.microsoft.com/office/drawing/2014/main" id="{40731E19-2AA7-4B1B-94C6-7F929101DFF6}"/>
              </a:ext>
            </a:extLst>
          </p:cNvPr>
          <p:cNvSpPr/>
          <p:nvPr/>
        </p:nvSpPr>
        <p:spPr>
          <a:xfrm>
            <a:off x="235545" y="3035904"/>
            <a:ext cx="2292360" cy="77409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GB" sz="2400" b="1" dirty="0">
                <a:solidFill>
                  <a:srgbClr val="002060"/>
                </a:solidFill>
                <a:latin typeface="Century Gothic" panose="020B0502020202020204" pitchFamily="34" charset="0"/>
              </a:rPr>
              <a:t>el p_ _ _ _ _ _</a:t>
            </a:r>
          </a:p>
        </p:txBody>
      </p:sp>
      <p:sp>
        <p:nvSpPr>
          <p:cNvPr id="26" name="Rounded Rectangle 8">
            <a:extLst>
              <a:ext uri="{FF2B5EF4-FFF2-40B4-BE49-F238E27FC236}">
                <a16:creationId xmlns:a16="http://schemas.microsoft.com/office/drawing/2014/main" id="{1DC9B76E-89BC-47C4-94BF-52C7DD571E04}"/>
              </a:ext>
            </a:extLst>
          </p:cNvPr>
          <p:cNvSpPr/>
          <p:nvPr/>
        </p:nvSpPr>
        <p:spPr>
          <a:xfrm>
            <a:off x="2660952" y="750766"/>
            <a:ext cx="2012144"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la c_ _ _ _ _ </a:t>
            </a:r>
          </a:p>
        </p:txBody>
      </p:sp>
      <p:sp>
        <p:nvSpPr>
          <p:cNvPr id="28" name="Rounded Rectangle 11">
            <a:extLst>
              <a:ext uri="{FF2B5EF4-FFF2-40B4-BE49-F238E27FC236}">
                <a16:creationId xmlns:a16="http://schemas.microsoft.com/office/drawing/2014/main" id="{A316DD52-7894-4A75-969C-CA0645DA2978}"/>
              </a:ext>
            </a:extLst>
          </p:cNvPr>
          <p:cNvSpPr/>
          <p:nvPr/>
        </p:nvSpPr>
        <p:spPr>
          <a:xfrm>
            <a:off x="10833100" y="258166"/>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65614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9">
            <a:extLst>
              <a:ext uri="{FF2B5EF4-FFF2-40B4-BE49-F238E27FC236}">
                <a16:creationId xmlns:a16="http://schemas.microsoft.com/office/drawing/2014/main" id="{237BC0D3-7177-4A55-8855-5331A32083D7}"/>
              </a:ext>
            </a:extLst>
          </p:cNvPr>
          <p:cNvSpPr/>
          <p:nvPr/>
        </p:nvSpPr>
        <p:spPr>
          <a:xfrm>
            <a:off x="9620730" y="4138608"/>
            <a:ext cx="1038399"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GB" sz="2400" b="1" dirty="0">
                <a:solidFill>
                  <a:srgbClr val="002060"/>
                </a:solidFill>
                <a:latin typeface="Century Gothic" panose="020B0502020202020204" pitchFamily="34" charset="0"/>
              </a:rPr>
              <a:t>l_</a:t>
            </a:r>
          </a:p>
        </p:txBody>
      </p:sp>
      <p:sp>
        <p:nvSpPr>
          <p:cNvPr id="11" name="Rounded Rectangle 10">
            <a:extLst>
              <a:ext uri="{FF2B5EF4-FFF2-40B4-BE49-F238E27FC236}">
                <a16:creationId xmlns:a16="http://schemas.microsoft.com/office/drawing/2014/main" id="{4C4E7E26-D113-40F9-A940-F0E25551FF71}"/>
              </a:ext>
            </a:extLst>
          </p:cNvPr>
          <p:cNvSpPr/>
          <p:nvPr/>
        </p:nvSpPr>
        <p:spPr>
          <a:xfrm>
            <a:off x="1532874" y="4138608"/>
            <a:ext cx="1038399"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GB" sz="2400" b="1" dirty="0">
                <a:solidFill>
                  <a:srgbClr val="002060"/>
                </a:solidFill>
                <a:latin typeface="Century Gothic" panose="020B0502020202020204" pitchFamily="34" charset="0"/>
              </a:rPr>
              <a:t>l_</a:t>
            </a:r>
            <a:r>
              <a:rPr lang="en-GB" b="1" dirty="0">
                <a:solidFill>
                  <a:srgbClr val="002060"/>
                </a:solidFill>
                <a:latin typeface="Century Gothic" panose="020B0502020202020204" pitchFamily="34" charset="0"/>
              </a:rPr>
              <a:t> </a:t>
            </a:r>
          </a:p>
        </p:txBody>
      </p:sp>
      <p:sp>
        <p:nvSpPr>
          <p:cNvPr id="13" name="Rounded Rectangle 11">
            <a:extLst>
              <a:ext uri="{FF2B5EF4-FFF2-40B4-BE49-F238E27FC236}">
                <a16:creationId xmlns:a16="http://schemas.microsoft.com/office/drawing/2014/main" id="{DAA0C5EF-57EC-42DB-878B-BA49499188A3}"/>
              </a:ext>
            </a:extLst>
          </p:cNvPr>
          <p:cNvSpPr/>
          <p:nvPr/>
        </p:nvSpPr>
        <p:spPr>
          <a:xfrm>
            <a:off x="1532875" y="1860551"/>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GB" sz="2400" b="1" dirty="0">
                <a:solidFill>
                  <a:srgbClr val="002060"/>
                </a:solidFill>
                <a:latin typeface="Century Gothic" panose="020B0502020202020204" pitchFamily="34" charset="0"/>
              </a:rPr>
              <a:t>p_ _ _ _</a:t>
            </a:r>
            <a:r>
              <a:rPr lang="en-GB" b="1" dirty="0">
                <a:solidFill>
                  <a:srgbClr val="002060"/>
                </a:solidFill>
                <a:latin typeface="Century Gothic" panose="020B0502020202020204" pitchFamily="34" charset="0"/>
              </a:rPr>
              <a:t> </a:t>
            </a:r>
          </a:p>
        </p:txBody>
      </p:sp>
      <p:sp>
        <p:nvSpPr>
          <p:cNvPr id="15" name="Rounded Rectangle 12">
            <a:extLst>
              <a:ext uri="{FF2B5EF4-FFF2-40B4-BE49-F238E27FC236}">
                <a16:creationId xmlns:a16="http://schemas.microsoft.com/office/drawing/2014/main" id="{0BF84E1E-364A-49F9-8CE0-6D9650575CBD}"/>
              </a:ext>
            </a:extLst>
          </p:cNvPr>
          <p:cNvSpPr/>
          <p:nvPr/>
        </p:nvSpPr>
        <p:spPr>
          <a:xfrm>
            <a:off x="2806197" y="4843451"/>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GB" sz="2400" b="1" dirty="0">
                <a:solidFill>
                  <a:srgbClr val="002060"/>
                </a:solidFill>
                <a:latin typeface="Century Gothic" panose="020B0502020202020204" pitchFamily="34" charset="0"/>
              </a:rPr>
              <a:t>s_ _ _</a:t>
            </a:r>
            <a:r>
              <a:rPr lang="en-GB" b="1" dirty="0">
                <a:solidFill>
                  <a:srgbClr val="002060"/>
                </a:solidFill>
                <a:latin typeface="Century Gothic" panose="020B0502020202020204" pitchFamily="34" charset="0"/>
              </a:rPr>
              <a:t> </a:t>
            </a:r>
          </a:p>
        </p:txBody>
      </p:sp>
      <p:sp>
        <p:nvSpPr>
          <p:cNvPr id="17" name="Rounded Rectangle 13">
            <a:extLst>
              <a:ext uri="{FF2B5EF4-FFF2-40B4-BE49-F238E27FC236}">
                <a16:creationId xmlns:a16="http://schemas.microsoft.com/office/drawing/2014/main" id="{7416FEF3-0A5E-4201-80E8-445D9B602ADD}"/>
              </a:ext>
            </a:extLst>
          </p:cNvPr>
          <p:cNvSpPr/>
          <p:nvPr/>
        </p:nvSpPr>
        <p:spPr>
          <a:xfrm>
            <a:off x="7518905" y="4881549"/>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GB" sz="2400" b="1" dirty="0">
                <a:solidFill>
                  <a:srgbClr val="002060"/>
                </a:solidFill>
                <a:latin typeface="Century Gothic" panose="020B0502020202020204" pitchFamily="34" charset="0"/>
              </a:rPr>
              <a:t>s_ _ _ _ _</a:t>
            </a:r>
            <a:r>
              <a:rPr lang="en-GB" b="1" dirty="0">
                <a:solidFill>
                  <a:srgbClr val="002060"/>
                </a:solidFill>
                <a:latin typeface="Century Gothic" panose="020B0502020202020204" pitchFamily="34" charset="0"/>
              </a:rPr>
              <a:t> </a:t>
            </a:r>
          </a:p>
        </p:txBody>
      </p:sp>
      <p:sp>
        <p:nvSpPr>
          <p:cNvPr id="19" name="Rounded Rectangle 14">
            <a:extLst>
              <a:ext uri="{FF2B5EF4-FFF2-40B4-BE49-F238E27FC236}">
                <a16:creationId xmlns:a16="http://schemas.microsoft.com/office/drawing/2014/main" id="{4A419C90-2E47-4C7E-8228-113C6064DFEA}"/>
              </a:ext>
            </a:extLst>
          </p:cNvPr>
          <p:cNvSpPr/>
          <p:nvPr/>
        </p:nvSpPr>
        <p:spPr>
          <a:xfrm>
            <a:off x="7518905" y="752484"/>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GB" sz="2400" b="1" dirty="0">
                <a:solidFill>
                  <a:srgbClr val="002060"/>
                </a:solidFill>
                <a:latin typeface="Century Gothic" panose="020B0502020202020204" pitchFamily="34" charset="0"/>
              </a:rPr>
              <a:t>b_ _ _ _</a:t>
            </a:r>
            <a:r>
              <a:rPr lang="en-GB" b="1" dirty="0">
                <a:solidFill>
                  <a:srgbClr val="002060"/>
                </a:solidFill>
                <a:latin typeface="Century Gothic" panose="020B0502020202020204" pitchFamily="34" charset="0"/>
              </a:rPr>
              <a:t>  </a:t>
            </a:r>
          </a:p>
        </p:txBody>
      </p:sp>
      <p:sp>
        <p:nvSpPr>
          <p:cNvPr id="21" name="Rounded Rectangle 15">
            <a:extLst>
              <a:ext uri="{FF2B5EF4-FFF2-40B4-BE49-F238E27FC236}">
                <a16:creationId xmlns:a16="http://schemas.microsoft.com/office/drawing/2014/main" id="{40731E19-2AA7-4B1B-94C6-7F929101DFF6}"/>
              </a:ext>
            </a:extLst>
          </p:cNvPr>
          <p:cNvSpPr/>
          <p:nvPr/>
        </p:nvSpPr>
        <p:spPr>
          <a:xfrm>
            <a:off x="185044" y="2943411"/>
            <a:ext cx="2191059"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GB" b="1" dirty="0">
                <a:solidFill>
                  <a:srgbClr val="002060"/>
                </a:solidFill>
                <a:latin typeface="Century Gothic" panose="020B0502020202020204" pitchFamily="34" charset="0"/>
              </a:rPr>
              <a:t>el p_ _ _ _ _ _</a:t>
            </a:r>
          </a:p>
        </p:txBody>
      </p:sp>
      <p:sp>
        <p:nvSpPr>
          <p:cNvPr id="23" name="Rounded Rectangle 17">
            <a:extLst>
              <a:ext uri="{FF2B5EF4-FFF2-40B4-BE49-F238E27FC236}">
                <a16:creationId xmlns:a16="http://schemas.microsoft.com/office/drawing/2014/main" id="{05F692C2-67C6-410D-AD82-CE9C755856D9}"/>
              </a:ext>
            </a:extLst>
          </p:cNvPr>
          <p:cNvSpPr/>
          <p:nvPr/>
        </p:nvSpPr>
        <p:spPr>
          <a:xfrm>
            <a:off x="5162551" y="259459"/>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GB" sz="2400" b="1" dirty="0">
                <a:solidFill>
                  <a:srgbClr val="002060"/>
                </a:solidFill>
                <a:latin typeface="Century Gothic" panose="020B0502020202020204" pitchFamily="34" charset="0"/>
              </a:rPr>
              <a:t>s_ _ _ _ _ _</a:t>
            </a:r>
          </a:p>
        </p:txBody>
      </p:sp>
      <p:sp>
        <p:nvSpPr>
          <p:cNvPr id="25" name="Rounded Rectangle 18">
            <a:extLst>
              <a:ext uri="{FF2B5EF4-FFF2-40B4-BE49-F238E27FC236}">
                <a16:creationId xmlns:a16="http://schemas.microsoft.com/office/drawing/2014/main" id="{0DDBDA8B-DD7C-4DFA-9638-A274EE76B3F6}"/>
              </a:ext>
            </a:extLst>
          </p:cNvPr>
          <p:cNvSpPr/>
          <p:nvPr/>
        </p:nvSpPr>
        <p:spPr>
          <a:xfrm>
            <a:off x="8792227" y="1881192"/>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GB" sz="2400" b="1" dirty="0">
                <a:solidFill>
                  <a:srgbClr val="002060"/>
                </a:solidFill>
                <a:latin typeface="Century Gothic" panose="020B0502020202020204" pitchFamily="34" charset="0"/>
              </a:rPr>
              <a:t>d_ _ _ _</a:t>
            </a:r>
            <a:r>
              <a:rPr lang="en-GB" b="1" dirty="0">
                <a:solidFill>
                  <a:srgbClr val="002060"/>
                </a:solidFill>
                <a:latin typeface="Century Gothic" panose="020B0502020202020204" pitchFamily="34" charset="0"/>
              </a:rPr>
              <a:t>  </a:t>
            </a:r>
          </a:p>
        </p:txBody>
      </p:sp>
      <p:sp>
        <p:nvSpPr>
          <p:cNvPr id="27" name="Rounded Rectangle 19">
            <a:extLst>
              <a:ext uri="{FF2B5EF4-FFF2-40B4-BE49-F238E27FC236}">
                <a16:creationId xmlns:a16="http://schemas.microsoft.com/office/drawing/2014/main" id="{77BEFE22-B84E-4B34-BD43-799671144AD6}"/>
              </a:ext>
            </a:extLst>
          </p:cNvPr>
          <p:cNvSpPr/>
          <p:nvPr/>
        </p:nvSpPr>
        <p:spPr>
          <a:xfrm>
            <a:off x="4908022" y="5300651"/>
            <a:ext cx="2375959"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GB" sz="2400" b="1" dirty="0">
                <a:solidFill>
                  <a:srgbClr val="002060"/>
                </a:solidFill>
                <a:latin typeface="Century Gothic" panose="020B0502020202020204" pitchFamily="34" charset="0"/>
              </a:rPr>
              <a:t>la p_ _ _ _ _ _</a:t>
            </a:r>
          </a:p>
        </p:txBody>
      </p:sp>
      <p:sp>
        <p:nvSpPr>
          <p:cNvPr id="29" name="Rounded Rectangle 20">
            <a:extLst>
              <a:ext uri="{FF2B5EF4-FFF2-40B4-BE49-F238E27FC236}">
                <a16:creationId xmlns:a16="http://schemas.microsoft.com/office/drawing/2014/main" id="{CDB5183D-CB2D-4883-8A58-96E4F71BD84E}"/>
              </a:ext>
            </a:extLst>
          </p:cNvPr>
          <p:cNvSpPr/>
          <p:nvPr/>
        </p:nvSpPr>
        <p:spPr>
          <a:xfrm>
            <a:off x="9357617" y="3009900"/>
            <a:ext cx="264934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GB" sz="2400" b="1" dirty="0">
                <a:solidFill>
                  <a:srgbClr val="002060"/>
                </a:solidFill>
                <a:latin typeface="Century Gothic" panose="020B0502020202020204" pitchFamily="34" charset="0"/>
              </a:rPr>
              <a:t>a_ _ _ _ _ _ _ _</a:t>
            </a:r>
            <a:r>
              <a:rPr lang="en-GB" b="1" dirty="0">
                <a:solidFill>
                  <a:srgbClr val="002060"/>
                </a:solidFill>
                <a:latin typeface="Century Gothic" panose="020B0502020202020204" pitchFamily="34" charset="0"/>
              </a:rPr>
              <a:t> </a:t>
            </a:r>
          </a:p>
        </p:txBody>
      </p:sp>
      <p:sp>
        <p:nvSpPr>
          <p:cNvPr id="16" name="Rounded Rectangle 24">
            <a:extLst>
              <a:ext uri="{FF2B5EF4-FFF2-40B4-BE49-F238E27FC236}">
                <a16:creationId xmlns:a16="http://schemas.microsoft.com/office/drawing/2014/main" id="{AAB8A71A-303C-4DDC-AE97-45ED2A7B9BEB}"/>
              </a:ext>
            </a:extLst>
          </p:cNvPr>
          <p:cNvSpPr/>
          <p:nvPr/>
        </p:nvSpPr>
        <p:spPr>
          <a:xfrm>
            <a:off x="185044" y="2921169"/>
            <a:ext cx="2191059" cy="86044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GB" sz="2400" b="1" dirty="0">
                <a:solidFill>
                  <a:srgbClr val="002060"/>
                </a:solidFill>
                <a:latin typeface="Century Gothic" panose="020B0502020202020204" pitchFamily="34" charset="0"/>
              </a:rPr>
              <a:t>el </a:t>
            </a:r>
            <a:r>
              <a:rPr lang="en-GB" sz="2400" b="1" dirty="0" err="1">
                <a:solidFill>
                  <a:srgbClr val="002060"/>
                </a:solidFill>
                <a:latin typeface="Century Gothic" panose="020B0502020202020204" pitchFamily="34" charset="0"/>
              </a:rPr>
              <a:t>policía</a:t>
            </a:r>
            <a:endParaRPr lang="en-GB" sz="2400" b="1" dirty="0">
              <a:solidFill>
                <a:srgbClr val="002060"/>
              </a:solidFill>
              <a:latin typeface="Century Gothic" panose="020B0502020202020204" pitchFamily="34" charset="0"/>
            </a:endParaRPr>
          </a:p>
        </p:txBody>
      </p:sp>
      <p:sp>
        <p:nvSpPr>
          <p:cNvPr id="20" name="Title 2">
            <a:extLst>
              <a:ext uri="{FF2B5EF4-FFF2-40B4-BE49-F238E27FC236}">
                <a16:creationId xmlns:a16="http://schemas.microsoft.com/office/drawing/2014/main" id="{E40B2521-C88A-47C8-85B4-985481349F89}"/>
              </a:ext>
            </a:extLst>
          </p:cNvPr>
          <p:cNvSpPr>
            <a:spLocks noGrp="1"/>
          </p:cNvSpPr>
          <p:nvPr>
            <p:ph type="title"/>
          </p:nvPr>
        </p:nvSpPr>
        <p:spPr>
          <a:xfrm>
            <a:off x="11320758" y="-90480"/>
            <a:ext cx="879335" cy="769039"/>
          </a:xfrm>
        </p:spPr>
        <p:txBody>
          <a:bodyPr>
            <a:normAutofit fontScale="90000"/>
          </a:bodyPr>
          <a:lstStyle/>
          <a:p>
            <a:r>
              <a:rPr lang="en-GB" sz="1900" b="1" dirty="0">
                <a:solidFill>
                  <a:prstClr val="white"/>
                </a:solidFill>
              </a:rPr>
              <a:t>vocabulary</a:t>
            </a:r>
            <a:endParaRPr lang="en-US" sz="1900" dirty="0"/>
          </a:p>
        </p:txBody>
      </p:sp>
      <p:pic>
        <p:nvPicPr>
          <p:cNvPr id="3" name="Picture 2" descr="policeman.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1908" y="1792646"/>
            <a:ext cx="773642" cy="2055454"/>
          </a:xfrm>
          <a:prstGeom prst="rect">
            <a:avLst/>
          </a:prstGeom>
        </p:spPr>
      </p:pic>
      <p:sp>
        <p:nvSpPr>
          <p:cNvPr id="2" name="TextBox 1"/>
          <p:cNvSpPr txBox="1"/>
          <p:nvPr/>
        </p:nvSpPr>
        <p:spPr>
          <a:xfrm>
            <a:off x="3826026" y="3867349"/>
            <a:ext cx="4959047" cy="707886"/>
          </a:xfrm>
          <a:prstGeom prst="rect">
            <a:avLst/>
          </a:prstGeom>
          <a:noFill/>
        </p:spPr>
        <p:txBody>
          <a:bodyPr wrap="square" rtlCol="0">
            <a:spAutoFit/>
          </a:bodyPr>
          <a:lstStyle/>
          <a:p>
            <a:r>
              <a:rPr lang="en-US" sz="4000" dirty="0">
                <a:solidFill>
                  <a:srgbClr val="002060"/>
                </a:solidFill>
              </a:rPr>
              <a:t>police officer (m)</a:t>
            </a:r>
          </a:p>
        </p:txBody>
      </p:sp>
      <p:sp>
        <p:nvSpPr>
          <p:cNvPr id="22" name="Rounded Rectangle 8">
            <a:extLst>
              <a:ext uri="{FF2B5EF4-FFF2-40B4-BE49-F238E27FC236}">
                <a16:creationId xmlns:a16="http://schemas.microsoft.com/office/drawing/2014/main" id="{1DC9B76E-89BC-47C4-94BF-52C7DD571E04}"/>
              </a:ext>
            </a:extLst>
          </p:cNvPr>
          <p:cNvSpPr/>
          <p:nvPr/>
        </p:nvSpPr>
        <p:spPr>
          <a:xfrm>
            <a:off x="2660952" y="750766"/>
            <a:ext cx="2012144"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la c_ _ _ _ _ </a:t>
            </a:r>
          </a:p>
        </p:txBody>
      </p:sp>
      <p:sp>
        <p:nvSpPr>
          <p:cNvPr id="24" name="Rounded Rectangle 11">
            <a:extLst>
              <a:ext uri="{FF2B5EF4-FFF2-40B4-BE49-F238E27FC236}">
                <a16:creationId xmlns:a16="http://schemas.microsoft.com/office/drawing/2014/main" id="{A316DD52-7894-4A75-969C-CA0645DA2978}"/>
              </a:ext>
            </a:extLst>
          </p:cNvPr>
          <p:cNvSpPr/>
          <p:nvPr/>
        </p:nvSpPr>
        <p:spPr>
          <a:xfrm>
            <a:off x="10833100" y="258166"/>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01441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9">
            <a:extLst>
              <a:ext uri="{FF2B5EF4-FFF2-40B4-BE49-F238E27FC236}">
                <a16:creationId xmlns:a16="http://schemas.microsoft.com/office/drawing/2014/main" id="{237BC0D3-7177-4A55-8855-5331A32083D7}"/>
              </a:ext>
            </a:extLst>
          </p:cNvPr>
          <p:cNvSpPr/>
          <p:nvPr/>
        </p:nvSpPr>
        <p:spPr>
          <a:xfrm>
            <a:off x="9620729" y="4138608"/>
            <a:ext cx="103839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l_</a:t>
            </a:r>
          </a:p>
        </p:txBody>
      </p:sp>
      <p:sp>
        <p:nvSpPr>
          <p:cNvPr id="11" name="Rounded Rectangle 10">
            <a:extLst>
              <a:ext uri="{FF2B5EF4-FFF2-40B4-BE49-F238E27FC236}">
                <a16:creationId xmlns:a16="http://schemas.microsoft.com/office/drawing/2014/main" id="{4C4E7E26-D113-40F9-A940-F0E25551FF71}"/>
              </a:ext>
            </a:extLst>
          </p:cNvPr>
          <p:cNvSpPr/>
          <p:nvPr/>
        </p:nvSpPr>
        <p:spPr>
          <a:xfrm>
            <a:off x="1532873" y="4138608"/>
            <a:ext cx="103839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l_ </a:t>
            </a:r>
          </a:p>
        </p:txBody>
      </p:sp>
      <p:sp>
        <p:nvSpPr>
          <p:cNvPr id="13" name="Rounded Rectangle 11">
            <a:extLst>
              <a:ext uri="{FF2B5EF4-FFF2-40B4-BE49-F238E27FC236}">
                <a16:creationId xmlns:a16="http://schemas.microsoft.com/office/drawing/2014/main" id="{DAA0C5EF-57EC-42DB-878B-BA49499188A3}"/>
              </a:ext>
            </a:extLst>
          </p:cNvPr>
          <p:cNvSpPr/>
          <p:nvPr/>
        </p:nvSpPr>
        <p:spPr>
          <a:xfrm>
            <a:off x="1532874" y="186055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p_ _ _ _ </a:t>
            </a:r>
          </a:p>
        </p:txBody>
      </p:sp>
      <p:sp>
        <p:nvSpPr>
          <p:cNvPr id="15" name="Rounded Rectangle 12">
            <a:extLst>
              <a:ext uri="{FF2B5EF4-FFF2-40B4-BE49-F238E27FC236}">
                <a16:creationId xmlns:a16="http://schemas.microsoft.com/office/drawing/2014/main" id="{0BF84E1E-364A-49F9-8CE0-6D9650575CBD}"/>
              </a:ext>
            </a:extLst>
          </p:cNvPr>
          <p:cNvSpPr/>
          <p:nvPr/>
        </p:nvSpPr>
        <p:spPr>
          <a:xfrm>
            <a:off x="2806196" y="484345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s_ _ _ </a:t>
            </a:r>
          </a:p>
        </p:txBody>
      </p:sp>
      <p:sp>
        <p:nvSpPr>
          <p:cNvPr id="17" name="Rounded Rectangle 13">
            <a:extLst>
              <a:ext uri="{FF2B5EF4-FFF2-40B4-BE49-F238E27FC236}">
                <a16:creationId xmlns:a16="http://schemas.microsoft.com/office/drawing/2014/main" id="{7416FEF3-0A5E-4201-80E8-445D9B602ADD}"/>
              </a:ext>
            </a:extLst>
          </p:cNvPr>
          <p:cNvSpPr/>
          <p:nvPr/>
        </p:nvSpPr>
        <p:spPr>
          <a:xfrm>
            <a:off x="7518904" y="488155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s_ _ _ _ _ </a:t>
            </a:r>
          </a:p>
        </p:txBody>
      </p:sp>
      <p:sp>
        <p:nvSpPr>
          <p:cNvPr id="19" name="Rounded Rectangle 14">
            <a:extLst>
              <a:ext uri="{FF2B5EF4-FFF2-40B4-BE49-F238E27FC236}">
                <a16:creationId xmlns:a16="http://schemas.microsoft.com/office/drawing/2014/main" id="{4A419C90-2E47-4C7E-8228-113C6064DFEA}"/>
              </a:ext>
            </a:extLst>
          </p:cNvPr>
          <p:cNvSpPr/>
          <p:nvPr/>
        </p:nvSpPr>
        <p:spPr>
          <a:xfrm>
            <a:off x="7518904" y="752484"/>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b_ _ _ _  </a:t>
            </a:r>
          </a:p>
        </p:txBody>
      </p:sp>
      <p:sp>
        <p:nvSpPr>
          <p:cNvPr id="23" name="Rounded Rectangle 17">
            <a:extLst>
              <a:ext uri="{FF2B5EF4-FFF2-40B4-BE49-F238E27FC236}">
                <a16:creationId xmlns:a16="http://schemas.microsoft.com/office/drawing/2014/main" id="{05F692C2-67C6-410D-AD82-CE9C755856D9}"/>
              </a:ext>
            </a:extLst>
          </p:cNvPr>
          <p:cNvSpPr/>
          <p:nvPr/>
        </p:nvSpPr>
        <p:spPr>
          <a:xfrm>
            <a:off x="5162550" y="259459"/>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s_ _ _ _ _ _</a:t>
            </a:r>
          </a:p>
        </p:txBody>
      </p:sp>
      <p:sp>
        <p:nvSpPr>
          <p:cNvPr id="25" name="Rounded Rectangle 18">
            <a:extLst>
              <a:ext uri="{FF2B5EF4-FFF2-40B4-BE49-F238E27FC236}">
                <a16:creationId xmlns:a16="http://schemas.microsoft.com/office/drawing/2014/main" id="{0DDBDA8B-DD7C-4DFA-9638-A274EE76B3F6}"/>
              </a:ext>
            </a:extLst>
          </p:cNvPr>
          <p:cNvSpPr/>
          <p:nvPr/>
        </p:nvSpPr>
        <p:spPr>
          <a:xfrm>
            <a:off x="8792227" y="1881192"/>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_ _  </a:t>
            </a:r>
          </a:p>
        </p:txBody>
      </p:sp>
      <p:sp>
        <p:nvSpPr>
          <p:cNvPr id="27" name="Rounded Rectangle 19">
            <a:extLst>
              <a:ext uri="{FF2B5EF4-FFF2-40B4-BE49-F238E27FC236}">
                <a16:creationId xmlns:a16="http://schemas.microsoft.com/office/drawing/2014/main" id="{77BEFE22-B84E-4B34-BD43-799671144AD6}"/>
              </a:ext>
            </a:extLst>
          </p:cNvPr>
          <p:cNvSpPr/>
          <p:nvPr/>
        </p:nvSpPr>
        <p:spPr>
          <a:xfrm>
            <a:off x="4908021" y="5300650"/>
            <a:ext cx="237595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la p_ _ _ _ _ _</a:t>
            </a:r>
          </a:p>
        </p:txBody>
      </p:sp>
      <p:sp>
        <p:nvSpPr>
          <p:cNvPr id="29" name="Rounded Rectangle 20">
            <a:extLst>
              <a:ext uri="{FF2B5EF4-FFF2-40B4-BE49-F238E27FC236}">
                <a16:creationId xmlns:a16="http://schemas.microsoft.com/office/drawing/2014/main" id="{CDB5183D-CB2D-4883-8A58-96E4F71BD84E}"/>
              </a:ext>
            </a:extLst>
          </p:cNvPr>
          <p:cNvSpPr/>
          <p:nvPr/>
        </p:nvSpPr>
        <p:spPr>
          <a:xfrm>
            <a:off x="9357616" y="3009900"/>
            <a:ext cx="264934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a_ _ _ _ _ _ _ _ </a:t>
            </a:r>
          </a:p>
        </p:txBody>
      </p:sp>
      <p:sp>
        <p:nvSpPr>
          <p:cNvPr id="2" name="TextBox 1">
            <a:extLst>
              <a:ext uri="{FF2B5EF4-FFF2-40B4-BE49-F238E27FC236}">
                <a16:creationId xmlns:a16="http://schemas.microsoft.com/office/drawing/2014/main" id="{B0AAE583-29E3-4B0D-AC81-8E297A9DDC0A}"/>
              </a:ext>
            </a:extLst>
          </p:cNvPr>
          <p:cNvSpPr txBox="1"/>
          <p:nvPr/>
        </p:nvSpPr>
        <p:spPr>
          <a:xfrm>
            <a:off x="3490121" y="2915119"/>
            <a:ext cx="5452134" cy="1015663"/>
          </a:xfrm>
          <a:prstGeom prst="rect">
            <a:avLst/>
          </a:prstGeom>
          <a:noFill/>
        </p:spPr>
        <p:txBody>
          <a:bodyPr wrap="none" rtlCol="0">
            <a:spAutoFit/>
          </a:bodyPr>
          <a:lstStyle/>
          <a:p>
            <a:r>
              <a:rPr lang="en-GB" sz="6000" dirty="0">
                <a:solidFill>
                  <a:srgbClr val="002060"/>
                </a:solidFill>
              </a:rPr>
              <a:t>her, it (object)</a:t>
            </a:r>
          </a:p>
        </p:txBody>
      </p:sp>
      <p:sp>
        <p:nvSpPr>
          <p:cNvPr id="16" name="Rounded Rectangle 24">
            <a:extLst>
              <a:ext uri="{FF2B5EF4-FFF2-40B4-BE49-F238E27FC236}">
                <a16:creationId xmlns:a16="http://schemas.microsoft.com/office/drawing/2014/main" id="{E31F6EBE-D74E-4765-BE3E-4DE69F9F6916}"/>
              </a:ext>
            </a:extLst>
          </p:cNvPr>
          <p:cNvSpPr/>
          <p:nvPr/>
        </p:nvSpPr>
        <p:spPr>
          <a:xfrm>
            <a:off x="1532873" y="4138608"/>
            <a:ext cx="1038398" cy="8382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la</a:t>
            </a:r>
          </a:p>
        </p:txBody>
      </p:sp>
      <p:sp>
        <p:nvSpPr>
          <p:cNvPr id="20" name="Title 2">
            <a:extLst>
              <a:ext uri="{FF2B5EF4-FFF2-40B4-BE49-F238E27FC236}">
                <a16:creationId xmlns:a16="http://schemas.microsoft.com/office/drawing/2014/main" id="{D805EC21-9CCB-41AD-830E-4733F7F2603E}"/>
              </a:ext>
            </a:extLst>
          </p:cNvPr>
          <p:cNvSpPr>
            <a:spLocks noGrp="1"/>
          </p:cNvSpPr>
          <p:nvPr>
            <p:ph type="title"/>
          </p:nvPr>
        </p:nvSpPr>
        <p:spPr>
          <a:xfrm>
            <a:off x="11320758" y="-90480"/>
            <a:ext cx="879334" cy="769039"/>
          </a:xfrm>
        </p:spPr>
        <p:txBody>
          <a:bodyPr>
            <a:normAutofit fontScale="90000"/>
          </a:bodyPr>
          <a:lstStyle/>
          <a:p>
            <a:r>
              <a:rPr lang="en-GB" sz="1800" b="1" dirty="0">
                <a:solidFill>
                  <a:prstClr val="white"/>
                </a:solidFill>
              </a:rPr>
              <a:t>vocabulary</a:t>
            </a:r>
            <a:endParaRPr lang="en-US" sz="1800" dirty="0"/>
          </a:p>
        </p:txBody>
      </p:sp>
      <p:sp>
        <p:nvSpPr>
          <p:cNvPr id="22" name="Rounded Rectangle 15">
            <a:extLst>
              <a:ext uri="{FF2B5EF4-FFF2-40B4-BE49-F238E27FC236}">
                <a16:creationId xmlns:a16="http://schemas.microsoft.com/office/drawing/2014/main" id="{40731E19-2AA7-4B1B-94C6-7F929101DFF6}"/>
              </a:ext>
            </a:extLst>
          </p:cNvPr>
          <p:cNvSpPr/>
          <p:nvPr/>
        </p:nvSpPr>
        <p:spPr>
          <a:xfrm>
            <a:off x="235545" y="3035904"/>
            <a:ext cx="2292360" cy="77409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GB" sz="2400" b="1" dirty="0">
                <a:solidFill>
                  <a:srgbClr val="002060"/>
                </a:solidFill>
                <a:latin typeface="Century Gothic" panose="020B0502020202020204" pitchFamily="34" charset="0"/>
              </a:rPr>
              <a:t>el p_ _ _ _ _ _</a:t>
            </a:r>
          </a:p>
        </p:txBody>
      </p:sp>
      <p:sp>
        <p:nvSpPr>
          <p:cNvPr id="24" name="Rounded Rectangle 8">
            <a:extLst>
              <a:ext uri="{FF2B5EF4-FFF2-40B4-BE49-F238E27FC236}">
                <a16:creationId xmlns:a16="http://schemas.microsoft.com/office/drawing/2014/main" id="{1DC9B76E-89BC-47C4-94BF-52C7DD571E04}"/>
              </a:ext>
            </a:extLst>
          </p:cNvPr>
          <p:cNvSpPr/>
          <p:nvPr/>
        </p:nvSpPr>
        <p:spPr>
          <a:xfrm>
            <a:off x="2660952" y="750766"/>
            <a:ext cx="2012144"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la c_ _ _ _ _ </a:t>
            </a:r>
          </a:p>
        </p:txBody>
      </p:sp>
      <p:sp>
        <p:nvSpPr>
          <p:cNvPr id="26" name="Rounded Rectangle 11">
            <a:extLst>
              <a:ext uri="{FF2B5EF4-FFF2-40B4-BE49-F238E27FC236}">
                <a16:creationId xmlns:a16="http://schemas.microsoft.com/office/drawing/2014/main" id="{A316DD52-7894-4A75-969C-CA0645DA2978}"/>
              </a:ext>
            </a:extLst>
          </p:cNvPr>
          <p:cNvSpPr/>
          <p:nvPr/>
        </p:nvSpPr>
        <p:spPr>
          <a:xfrm>
            <a:off x="10833100" y="258166"/>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33694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9">
            <a:extLst>
              <a:ext uri="{FF2B5EF4-FFF2-40B4-BE49-F238E27FC236}">
                <a16:creationId xmlns:a16="http://schemas.microsoft.com/office/drawing/2014/main" id="{237BC0D3-7177-4A55-8855-5331A32083D7}"/>
              </a:ext>
            </a:extLst>
          </p:cNvPr>
          <p:cNvSpPr/>
          <p:nvPr/>
        </p:nvSpPr>
        <p:spPr>
          <a:xfrm>
            <a:off x="9620729" y="4138608"/>
            <a:ext cx="103839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l_</a:t>
            </a:r>
          </a:p>
        </p:txBody>
      </p:sp>
      <p:sp>
        <p:nvSpPr>
          <p:cNvPr id="11" name="Rounded Rectangle 10">
            <a:extLst>
              <a:ext uri="{FF2B5EF4-FFF2-40B4-BE49-F238E27FC236}">
                <a16:creationId xmlns:a16="http://schemas.microsoft.com/office/drawing/2014/main" id="{4C4E7E26-D113-40F9-A940-F0E25551FF71}"/>
              </a:ext>
            </a:extLst>
          </p:cNvPr>
          <p:cNvSpPr/>
          <p:nvPr/>
        </p:nvSpPr>
        <p:spPr>
          <a:xfrm>
            <a:off x="1532873" y="4138608"/>
            <a:ext cx="103839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l_ </a:t>
            </a:r>
          </a:p>
        </p:txBody>
      </p:sp>
      <p:sp>
        <p:nvSpPr>
          <p:cNvPr id="13" name="Rounded Rectangle 11">
            <a:extLst>
              <a:ext uri="{FF2B5EF4-FFF2-40B4-BE49-F238E27FC236}">
                <a16:creationId xmlns:a16="http://schemas.microsoft.com/office/drawing/2014/main" id="{DAA0C5EF-57EC-42DB-878B-BA49499188A3}"/>
              </a:ext>
            </a:extLst>
          </p:cNvPr>
          <p:cNvSpPr/>
          <p:nvPr/>
        </p:nvSpPr>
        <p:spPr>
          <a:xfrm>
            <a:off x="1532874" y="186055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p_ _ _ _ </a:t>
            </a:r>
          </a:p>
        </p:txBody>
      </p:sp>
      <p:sp>
        <p:nvSpPr>
          <p:cNvPr id="15" name="Rounded Rectangle 12">
            <a:extLst>
              <a:ext uri="{FF2B5EF4-FFF2-40B4-BE49-F238E27FC236}">
                <a16:creationId xmlns:a16="http://schemas.microsoft.com/office/drawing/2014/main" id="{0BF84E1E-364A-49F9-8CE0-6D9650575CBD}"/>
              </a:ext>
            </a:extLst>
          </p:cNvPr>
          <p:cNvSpPr/>
          <p:nvPr/>
        </p:nvSpPr>
        <p:spPr>
          <a:xfrm>
            <a:off x="2806196" y="484345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s_ _ _ </a:t>
            </a:r>
          </a:p>
        </p:txBody>
      </p:sp>
      <p:sp>
        <p:nvSpPr>
          <p:cNvPr id="17" name="Rounded Rectangle 13">
            <a:extLst>
              <a:ext uri="{FF2B5EF4-FFF2-40B4-BE49-F238E27FC236}">
                <a16:creationId xmlns:a16="http://schemas.microsoft.com/office/drawing/2014/main" id="{7416FEF3-0A5E-4201-80E8-445D9B602ADD}"/>
              </a:ext>
            </a:extLst>
          </p:cNvPr>
          <p:cNvSpPr/>
          <p:nvPr/>
        </p:nvSpPr>
        <p:spPr>
          <a:xfrm>
            <a:off x="7518904" y="488155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s_ _ _ _ _ </a:t>
            </a:r>
          </a:p>
        </p:txBody>
      </p:sp>
      <p:sp>
        <p:nvSpPr>
          <p:cNvPr id="19" name="Rounded Rectangle 14">
            <a:extLst>
              <a:ext uri="{FF2B5EF4-FFF2-40B4-BE49-F238E27FC236}">
                <a16:creationId xmlns:a16="http://schemas.microsoft.com/office/drawing/2014/main" id="{4A419C90-2E47-4C7E-8228-113C6064DFEA}"/>
              </a:ext>
            </a:extLst>
          </p:cNvPr>
          <p:cNvSpPr/>
          <p:nvPr/>
        </p:nvSpPr>
        <p:spPr>
          <a:xfrm>
            <a:off x="7518904" y="752484"/>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b_ _ _ _  </a:t>
            </a:r>
          </a:p>
        </p:txBody>
      </p:sp>
      <p:sp>
        <p:nvSpPr>
          <p:cNvPr id="23" name="Rounded Rectangle 17">
            <a:extLst>
              <a:ext uri="{FF2B5EF4-FFF2-40B4-BE49-F238E27FC236}">
                <a16:creationId xmlns:a16="http://schemas.microsoft.com/office/drawing/2014/main" id="{05F692C2-67C6-410D-AD82-CE9C755856D9}"/>
              </a:ext>
            </a:extLst>
          </p:cNvPr>
          <p:cNvSpPr/>
          <p:nvPr/>
        </p:nvSpPr>
        <p:spPr>
          <a:xfrm>
            <a:off x="5162550" y="259459"/>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s_ _ _ _ _ _</a:t>
            </a:r>
          </a:p>
        </p:txBody>
      </p:sp>
      <p:sp>
        <p:nvSpPr>
          <p:cNvPr id="25" name="Rounded Rectangle 18">
            <a:extLst>
              <a:ext uri="{FF2B5EF4-FFF2-40B4-BE49-F238E27FC236}">
                <a16:creationId xmlns:a16="http://schemas.microsoft.com/office/drawing/2014/main" id="{0DDBDA8B-DD7C-4DFA-9638-A274EE76B3F6}"/>
              </a:ext>
            </a:extLst>
          </p:cNvPr>
          <p:cNvSpPr/>
          <p:nvPr/>
        </p:nvSpPr>
        <p:spPr>
          <a:xfrm>
            <a:off x="8792227" y="1881192"/>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_ _  </a:t>
            </a:r>
          </a:p>
        </p:txBody>
      </p:sp>
      <p:sp>
        <p:nvSpPr>
          <p:cNvPr id="27" name="Rounded Rectangle 19">
            <a:extLst>
              <a:ext uri="{FF2B5EF4-FFF2-40B4-BE49-F238E27FC236}">
                <a16:creationId xmlns:a16="http://schemas.microsoft.com/office/drawing/2014/main" id="{77BEFE22-B84E-4B34-BD43-799671144AD6}"/>
              </a:ext>
            </a:extLst>
          </p:cNvPr>
          <p:cNvSpPr/>
          <p:nvPr/>
        </p:nvSpPr>
        <p:spPr>
          <a:xfrm>
            <a:off x="4908021" y="5300650"/>
            <a:ext cx="237595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la p_ _ _ _ _ _</a:t>
            </a:r>
          </a:p>
        </p:txBody>
      </p:sp>
      <p:sp>
        <p:nvSpPr>
          <p:cNvPr id="29" name="Rounded Rectangle 20">
            <a:extLst>
              <a:ext uri="{FF2B5EF4-FFF2-40B4-BE49-F238E27FC236}">
                <a16:creationId xmlns:a16="http://schemas.microsoft.com/office/drawing/2014/main" id="{CDB5183D-CB2D-4883-8A58-96E4F71BD84E}"/>
              </a:ext>
            </a:extLst>
          </p:cNvPr>
          <p:cNvSpPr/>
          <p:nvPr/>
        </p:nvSpPr>
        <p:spPr>
          <a:xfrm>
            <a:off x="9357616" y="3009900"/>
            <a:ext cx="264934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a_ _ _ _ _ _ _ _ </a:t>
            </a:r>
          </a:p>
        </p:txBody>
      </p:sp>
      <p:grpSp>
        <p:nvGrpSpPr>
          <p:cNvPr id="4" name="Group 3">
            <a:extLst>
              <a:ext uri="{FF2B5EF4-FFF2-40B4-BE49-F238E27FC236}">
                <a16:creationId xmlns:a16="http://schemas.microsoft.com/office/drawing/2014/main" id="{9CEC0365-45D4-4511-BA07-9C8A65B3FA09}"/>
              </a:ext>
            </a:extLst>
          </p:cNvPr>
          <p:cNvGrpSpPr/>
          <p:nvPr/>
        </p:nvGrpSpPr>
        <p:grpSpPr>
          <a:xfrm>
            <a:off x="3910714" y="2063745"/>
            <a:ext cx="4009644" cy="1892310"/>
            <a:chOff x="3657563" y="2131615"/>
            <a:chExt cx="5041157" cy="2661670"/>
          </a:xfrm>
        </p:grpSpPr>
        <p:pic>
          <p:nvPicPr>
            <p:cNvPr id="2" name="Picture 1">
              <a:extLst>
                <a:ext uri="{FF2B5EF4-FFF2-40B4-BE49-F238E27FC236}">
                  <a16:creationId xmlns:a16="http://schemas.microsoft.com/office/drawing/2014/main" id="{0A685E2D-2C30-4768-96BB-D8CA10B5E414}"/>
                </a:ext>
              </a:extLst>
            </p:cNvPr>
            <p:cNvPicPr>
              <a:picLocks noChangeAspect="1"/>
            </p:cNvPicPr>
            <p:nvPr/>
          </p:nvPicPr>
          <p:blipFill rotWithShape="1">
            <a:blip r:embed="rId3"/>
            <a:srcRect b="15543"/>
            <a:stretch/>
          </p:blipFill>
          <p:spPr>
            <a:xfrm>
              <a:off x="3657563" y="2902915"/>
              <a:ext cx="3571165" cy="1890370"/>
            </a:xfrm>
            <a:prstGeom prst="rect">
              <a:avLst/>
            </a:prstGeom>
          </p:spPr>
        </p:pic>
        <p:pic>
          <p:nvPicPr>
            <p:cNvPr id="3" name="Picture 2">
              <a:extLst>
                <a:ext uri="{FF2B5EF4-FFF2-40B4-BE49-F238E27FC236}">
                  <a16:creationId xmlns:a16="http://schemas.microsoft.com/office/drawing/2014/main" id="{73D1E820-C686-4EAF-878B-B7188B01EFA7}"/>
                </a:ext>
              </a:extLst>
            </p:cNvPr>
            <p:cNvPicPr>
              <a:picLocks noChangeAspect="1"/>
            </p:cNvPicPr>
            <p:nvPr/>
          </p:nvPicPr>
          <p:blipFill>
            <a:blip r:embed="rId4"/>
            <a:stretch>
              <a:fillRect/>
            </a:stretch>
          </p:blipFill>
          <p:spPr>
            <a:xfrm>
              <a:off x="7228728" y="2131615"/>
              <a:ext cx="1469992" cy="2209004"/>
            </a:xfrm>
            <a:prstGeom prst="rect">
              <a:avLst/>
            </a:prstGeom>
          </p:spPr>
        </p:pic>
      </p:grpSp>
      <p:sp>
        <p:nvSpPr>
          <p:cNvPr id="5" name="TextBox 4">
            <a:extLst>
              <a:ext uri="{FF2B5EF4-FFF2-40B4-BE49-F238E27FC236}">
                <a16:creationId xmlns:a16="http://schemas.microsoft.com/office/drawing/2014/main" id="{D6707B31-33B3-4942-9F49-7452D4FD47B5}"/>
              </a:ext>
            </a:extLst>
          </p:cNvPr>
          <p:cNvSpPr txBox="1"/>
          <p:nvPr/>
        </p:nvSpPr>
        <p:spPr>
          <a:xfrm>
            <a:off x="3399774" y="3903948"/>
            <a:ext cx="5698259" cy="707886"/>
          </a:xfrm>
          <a:prstGeom prst="rect">
            <a:avLst/>
          </a:prstGeom>
          <a:noFill/>
        </p:spPr>
        <p:txBody>
          <a:bodyPr wrap="square" rtlCol="0">
            <a:spAutoFit/>
          </a:bodyPr>
          <a:lstStyle/>
          <a:p>
            <a:r>
              <a:rPr lang="en-GB" sz="4000" dirty="0">
                <a:solidFill>
                  <a:srgbClr val="002060"/>
                </a:solidFill>
              </a:rPr>
              <a:t>I follow, I am following</a:t>
            </a:r>
          </a:p>
        </p:txBody>
      </p:sp>
      <p:sp>
        <p:nvSpPr>
          <p:cNvPr id="20" name="Rounded Rectangle 24">
            <a:extLst>
              <a:ext uri="{FF2B5EF4-FFF2-40B4-BE49-F238E27FC236}">
                <a16:creationId xmlns:a16="http://schemas.microsoft.com/office/drawing/2014/main" id="{434D5189-91FC-474A-A59A-608F96E77602}"/>
              </a:ext>
            </a:extLst>
          </p:cNvPr>
          <p:cNvSpPr/>
          <p:nvPr/>
        </p:nvSpPr>
        <p:spPr>
          <a:xfrm>
            <a:off x="2806195" y="4843450"/>
            <a:ext cx="1866899" cy="8382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latin typeface="Century Gothic" panose="020B0502020202020204" pitchFamily="34" charset="0"/>
              </a:rPr>
              <a:t>sigo</a:t>
            </a:r>
            <a:endParaRPr lang="en-GB" sz="2400" b="1" dirty="0">
              <a:solidFill>
                <a:srgbClr val="002060"/>
              </a:solidFill>
              <a:latin typeface="Century Gothic" panose="020B0502020202020204" pitchFamily="34" charset="0"/>
            </a:endParaRPr>
          </a:p>
        </p:txBody>
      </p:sp>
      <p:sp>
        <p:nvSpPr>
          <p:cNvPr id="24" name="Title 2">
            <a:extLst>
              <a:ext uri="{FF2B5EF4-FFF2-40B4-BE49-F238E27FC236}">
                <a16:creationId xmlns:a16="http://schemas.microsoft.com/office/drawing/2014/main" id="{0CEAAA2D-D5B4-42D3-962C-ECAA2DD01DF4}"/>
              </a:ext>
            </a:extLst>
          </p:cNvPr>
          <p:cNvSpPr>
            <a:spLocks noGrp="1"/>
          </p:cNvSpPr>
          <p:nvPr>
            <p:ph type="title"/>
          </p:nvPr>
        </p:nvSpPr>
        <p:spPr>
          <a:xfrm>
            <a:off x="11320758" y="-90480"/>
            <a:ext cx="879334" cy="769039"/>
          </a:xfrm>
        </p:spPr>
        <p:txBody>
          <a:bodyPr>
            <a:normAutofit fontScale="90000"/>
          </a:bodyPr>
          <a:lstStyle/>
          <a:p>
            <a:r>
              <a:rPr lang="en-GB" sz="1800" b="1" dirty="0">
                <a:solidFill>
                  <a:prstClr val="white"/>
                </a:solidFill>
              </a:rPr>
              <a:t>vocabulary</a:t>
            </a:r>
            <a:endParaRPr lang="en-US" sz="1800" dirty="0"/>
          </a:p>
        </p:txBody>
      </p:sp>
      <p:sp>
        <p:nvSpPr>
          <p:cNvPr id="26" name="Rounded Rectangle 15">
            <a:extLst>
              <a:ext uri="{FF2B5EF4-FFF2-40B4-BE49-F238E27FC236}">
                <a16:creationId xmlns:a16="http://schemas.microsoft.com/office/drawing/2014/main" id="{40731E19-2AA7-4B1B-94C6-7F929101DFF6}"/>
              </a:ext>
            </a:extLst>
          </p:cNvPr>
          <p:cNvSpPr/>
          <p:nvPr/>
        </p:nvSpPr>
        <p:spPr>
          <a:xfrm>
            <a:off x="235545" y="3035904"/>
            <a:ext cx="2292360" cy="77409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GB" sz="2400" b="1" dirty="0">
                <a:solidFill>
                  <a:srgbClr val="002060"/>
                </a:solidFill>
                <a:latin typeface="Century Gothic" panose="020B0502020202020204" pitchFamily="34" charset="0"/>
              </a:rPr>
              <a:t>el p_ _ _ _ _ _</a:t>
            </a:r>
          </a:p>
        </p:txBody>
      </p:sp>
      <p:sp>
        <p:nvSpPr>
          <p:cNvPr id="28" name="Rounded Rectangle 8">
            <a:extLst>
              <a:ext uri="{FF2B5EF4-FFF2-40B4-BE49-F238E27FC236}">
                <a16:creationId xmlns:a16="http://schemas.microsoft.com/office/drawing/2014/main" id="{1DC9B76E-89BC-47C4-94BF-52C7DD571E04}"/>
              </a:ext>
            </a:extLst>
          </p:cNvPr>
          <p:cNvSpPr/>
          <p:nvPr/>
        </p:nvSpPr>
        <p:spPr>
          <a:xfrm>
            <a:off x="2660952" y="750766"/>
            <a:ext cx="2012144"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la c_ _ _ _ _ </a:t>
            </a:r>
          </a:p>
        </p:txBody>
      </p:sp>
      <p:sp>
        <p:nvSpPr>
          <p:cNvPr id="30" name="Rounded Rectangle 11">
            <a:extLst>
              <a:ext uri="{FF2B5EF4-FFF2-40B4-BE49-F238E27FC236}">
                <a16:creationId xmlns:a16="http://schemas.microsoft.com/office/drawing/2014/main" id="{A316DD52-7894-4A75-969C-CA0645DA2978}"/>
              </a:ext>
            </a:extLst>
          </p:cNvPr>
          <p:cNvSpPr/>
          <p:nvPr/>
        </p:nvSpPr>
        <p:spPr>
          <a:xfrm>
            <a:off x="10833100" y="258166"/>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97956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8">
            <a:extLst>
              <a:ext uri="{FF2B5EF4-FFF2-40B4-BE49-F238E27FC236}">
                <a16:creationId xmlns:a16="http://schemas.microsoft.com/office/drawing/2014/main" id="{1DC9B76E-89BC-47C4-94BF-52C7DD571E04}"/>
              </a:ext>
            </a:extLst>
          </p:cNvPr>
          <p:cNvSpPr/>
          <p:nvPr/>
        </p:nvSpPr>
        <p:spPr>
          <a:xfrm>
            <a:off x="2660952" y="750766"/>
            <a:ext cx="2012144"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la c_ _ _ _ _ </a:t>
            </a:r>
          </a:p>
        </p:txBody>
      </p:sp>
      <p:sp>
        <p:nvSpPr>
          <p:cNvPr id="9" name="Rounded Rectangle 9">
            <a:extLst>
              <a:ext uri="{FF2B5EF4-FFF2-40B4-BE49-F238E27FC236}">
                <a16:creationId xmlns:a16="http://schemas.microsoft.com/office/drawing/2014/main" id="{237BC0D3-7177-4A55-8855-5331A32083D7}"/>
              </a:ext>
            </a:extLst>
          </p:cNvPr>
          <p:cNvSpPr/>
          <p:nvPr/>
        </p:nvSpPr>
        <p:spPr>
          <a:xfrm>
            <a:off x="9620729" y="4138608"/>
            <a:ext cx="103839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l_</a:t>
            </a:r>
          </a:p>
        </p:txBody>
      </p:sp>
      <p:sp>
        <p:nvSpPr>
          <p:cNvPr id="11" name="Rounded Rectangle 10">
            <a:extLst>
              <a:ext uri="{FF2B5EF4-FFF2-40B4-BE49-F238E27FC236}">
                <a16:creationId xmlns:a16="http://schemas.microsoft.com/office/drawing/2014/main" id="{4C4E7E26-D113-40F9-A940-F0E25551FF71}"/>
              </a:ext>
            </a:extLst>
          </p:cNvPr>
          <p:cNvSpPr/>
          <p:nvPr/>
        </p:nvSpPr>
        <p:spPr>
          <a:xfrm>
            <a:off x="1532873" y="4138608"/>
            <a:ext cx="103839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l_ </a:t>
            </a:r>
          </a:p>
        </p:txBody>
      </p:sp>
      <p:sp>
        <p:nvSpPr>
          <p:cNvPr id="13" name="Rounded Rectangle 11">
            <a:extLst>
              <a:ext uri="{FF2B5EF4-FFF2-40B4-BE49-F238E27FC236}">
                <a16:creationId xmlns:a16="http://schemas.microsoft.com/office/drawing/2014/main" id="{DAA0C5EF-57EC-42DB-878B-BA49499188A3}"/>
              </a:ext>
            </a:extLst>
          </p:cNvPr>
          <p:cNvSpPr/>
          <p:nvPr/>
        </p:nvSpPr>
        <p:spPr>
          <a:xfrm>
            <a:off x="1532874" y="186055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p_ _ _ _ </a:t>
            </a:r>
          </a:p>
        </p:txBody>
      </p:sp>
      <p:sp>
        <p:nvSpPr>
          <p:cNvPr id="15" name="Rounded Rectangle 12">
            <a:extLst>
              <a:ext uri="{FF2B5EF4-FFF2-40B4-BE49-F238E27FC236}">
                <a16:creationId xmlns:a16="http://schemas.microsoft.com/office/drawing/2014/main" id="{0BF84E1E-364A-49F9-8CE0-6D9650575CBD}"/>
              </a:ext>
            </a:extLst>
          </p:cNvPr>
          <p:cNvSpPr/>
          <p:nvPr/>
        </p:nvSpPr>
        <p:spPr>
          <a:xfrm>
            <a:off x="2806196" y="484345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s_ _ _ </a:t>
            </a:r>
          </a:p>
        </p:txBody>
      </p:sp>
      <p:sp>
        <p:nvSpPr>
          <p:cNvPr id="17" name="Rounded Rectangle 13">
            <a:extLst>
              <a:ext uri="{FF2B5EF4-FFF2-40B4-BE49-F238E27FC236}">
                <a16:creationId xmlns:a16="http://schemas.microsoft.com/office/drawing/2014/main" id="{7416FEF3-0A5E-4201-80E8-445D9B602ADD}"/>
              </a:ext>
            </a:extLst>
          </p:cNvPr>
          <p:cNvSpPr/>
          <p:nvPr/>
        </p:nvSpPr>
        <p:spPr>
          <a:xfrm>
            <a:off x="7518904" y="488155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s_ _ _ _ _ </a:t>
            </a:r>
          </a:p>
        </p:txBody>
      </p:sp>
      <p:sp>
        <p:nvSpPr>
          <p:cNvPr id="19" name="Rounded Rectangle 14">
            <a:extLst>
              <a:ext uri="{FF2B5EF4-FFF2-40B4-BE49-F238E27FC236}">
                <a16:creationId xmlns:a16="http://schemas.microsoft.com/office/drawing/2014/main" id="{4A419C90-2E47-4C7E-8228-113C6064DFEA}"/>
              </a:ext>
            </a:extLst>
          </p:cNvPr>
          <p:cNvSpPr/>
          <p:nvPr/>
        </p:nvSpPr>
        <p:spPr>
          <a:xfrm>
            <a:off x="7518904" y="752484"/>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b_ _ _ _  </a:t>
            </a:r>
          </a:p>
        </p:txBody>
      </p:sp>
      <p:sp>
        <p:nvSpPr>
          <p:cNvPr id="23" name="Rounded Rectangle 17">
            <a:extLst>
              <a:ext uri="{FF2B5EF4-FFF2-40B4-BE49-F238E27FC236}">
                <a16:creationId xmlns:a16="http://schemas.microsoft.com/office/drawing/2014/main" id="{05F692C2-67C6-410D-AD82-CE9C755856D9}"/>
              </a:ext>
            </a:extLst>
          </p:cNvPr>
          <p:cNvSpPr/>
          <p:nvPr/>
        </p:nvSpPr>
        <p:spPr>
          <a:xfrm>
            <a:off x="5162550" y="259459"/>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s_ _ _ _ _ _</a:t>
            </a:r>
          </a:p>
        </p:txBody>
      </p:sp>
      <p:sp>
        <p:nvSpPr>
          <p:cNvPr id="25" name="Rounded Rectangle 18">
            <a:extLst>
              <a:ext uri="{FF2B5EF4-FFF2-40B4-BE49-F238E27FC236}">
                <a16:creationId xmlns:a16="http://schemas.microsoft.com/office/drawing/2014/main" id="{0DDBDA8B-DD7C-4DFA-9638-A274EE76B3F6}"/>
              </a:ext>
            </a:extLst>
          </p:cNvPr>
          <p:cNvSpPr/>
          <p:nvPr/>
        </p:nvSpPr>
        <p:spPr>
          <a:xfrm>
            <a:off x="8792227" y="1881192"/>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_ _  </a:t>
            </a:r>
          </a:p>
        </p:txBody>
      </p:sp>
      <p:sp>
        <p:nvSpPr>
          <p:cNvPr id="27" name="Rounded Rectangle 19">
            <a:extLst>
              <a:ext uri="{FF2B5EF4-FFF2-40B4-BE49-F238E27FC236}">
                <a16:creationId xmlns:a16="http://schemas.microsoft.com/office/drawing/2014/main" id="{77BEFE22-B84E-4B34-BD43-799671144AD6}"/>
              </a:ext>
            </a:extLst>
          </p:cNvPr>
          <p:cNvSpPr/>
          <p:nvPr/>
        </p:nvSpPr>
        <p:spPr>
          <a:xfrm>
            <a:off x="4908021" y="5300650"/>
            <a:ext cx="237595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la p_ _ _ _ _ _</a:t>
            </a:r>
          </a:p>
        </p:txBody>
      </p:sp>
      <p:sp>
        <p:nvSpPr>
          <p:cNvPr id="29" name="Rounded Rectangle 20">
            <a:extLst>
              <a:ext uri="{FF2B5EF4-FFF2-40B4-BE49-F238E27FC236}">
                <a16:creationId xmlns:a16="http://schemas.microsoft.com/office/drawing/2014/main" id="{CDB5183D-CB2D-4883-8A58-96E4F71BD84E}"/>
              </a:ext>
            </a:extLst>
          </p:cNvPr>
          <p:cNvSpPr/>
          <p:nvPr/>
        </p:nvSpPr>
        <p:spPr>
          <a:xfrm>
            <a:off x="9357616" y="3009900"/>
            <a:ext cx="264934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a_ _ _ _ _ _ _ _ </a:t>
            </a:r>
          </a:p>
        </p:txBody>
      </p:sp>
      <p:sp>
        <p:nvSpPr>
          <p:cNvPr id="3" name="TextBox 2">
            <a:extLst>
              <a:ext uri="{FF2B5EF4-FFF2-40B4-BE49-F238E27FC236}">
                <a16:creationId xmlns:a16="http://schemas.microsoft.com/office/drawing/2014/main" id="{1A9C28DA-ECD6-4743-B66D-379B13CC4CB5}"/>
              </a:ext>
            </a:extLst>
          </p:cNvPr>
          <p:cNvSpPr txBox="1"/>
          <p:nvPr/>
        </p:nvSpPr>
        <p:spPr>
          <a:xfrm>
            <a:off x="2785223" y="2915119"/>
            <a:ext cx="6315075" cy="1015663"/>
          </a:xfrm>
          <a:prstGeom prst="rect">
            <a:avLst/>
          </a:prstGeom>
          <a:noFill/>
        </p:spPr>
        <p:txBody>
          <a:bodyPr wrap="square" rtlCol="0">
            <a:spAutoFit/>
          </a:bodyPr>
          <a:lstStyle/>
          <a:p>
            <a:pPr algn="ctr"/>
            <a:r>
              <a:rPr lang="en-GB" sz="6000" dirty="0">
                <a:solidFill>
                  <a:srgbClr val="002060"/>
                </a:solidFill>
              </a:rPr>
              <a:t>to leave, to let</a:t>
            </a:r>
          </a:p>
        </p:txBody>
      </p:sp>
      <p:sp>
        <p:nvSpPr>
          <p:cNvPr id="18" name="Rounded Rectangle 24">
            <a:extLst>
              <a:ext uri="{FF2B5EF4-FFF2-40B4-BE49-F238E27FC236}">
                <a16:creationId xmlns:a16="http://schemas.microsoft.com/office/drawing/2014/main" id="{253EFC5F-EFC1-4706-9BDF-52AB4D63F6B0}"/>
              </a:ext>
            </a:extLst>
          </p:cNvPr>
          <p:cNvSpPr/>
          <p:nvPr/>
        </p:nvSpPr>
        <p:spPr>
          <a:xfrm>
            <a:off x="8792225" y="1881192"/>
            <a:ext cx="1866900" cy="8382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dejar</a:t>
            </a:r>
          </a:p>
        </p:txBody>
      </p:sp>
      <p:sp>
        <p:nvSpPr>
          <p:cNvPr id="20" name="Title 2">
            <a:extLst>
              <a:ext uri="{FF2B5EF4-FFF2-40B4-BE49-F238E27FC236}">
                <a16:creationId xmlns:a16="http://schemas.microsoft.com/office/drawing/2014/main" id="{EBBE36F3-A28F-4FE7-A1E0-B8CB6008C79D}"/>
              </a:ext>
            </a:extLst>
          </p:cNvPr>
          <p:cNvSpPr>
            <a:spLocks noGrp="1"/>
          </p:cNvSpPr>
          <p:nvPr>
            <p:ph type="title"/>
          </p:nvPr>
        </p:nvSpPr>
        <p:spPr>
          <a:xfrm>
            <a:off x="11320758" y="-90480"/>
            <a:ext cx="879334" cy="769039"/>
          </a:xfrm>
        </p:spPr>
        <p:txBody>
          <a:bodyPr>
            <a:normAutofit fontScale="90000"/>
          </a:bodyPr>
          <a:lstStyle/>
          <a:p>
            <a:r>
              <a:rPr lang="en-GB" sz="1800" b="1" dirty="0">
                <a:solidFill>
                  <a:prstClr val="white"/>
                </a:solidFill>
              </a:rPr>
              <a:t>vocabulary</a:t>
            </a:r>
            <a:endParaRPr lang="en-US" sz="1800" dirty="0"/>
          </a:p>
        </p:txBody>
      </p:sp>
      <p:sp>
        <p:nvSpPr>
          <p:cNvPr id="22" name="Rounded Rectangle 15">
            <a:extLst>
              <a:ext uri="{FF2B5EF4-FFF2-40B4-BE49-F238E27FC236}">
                <a16:creationId xmlns:a16="http://schemas.microsoft.com/office/drawing/2014/main" id="{40731E19-2AA7-4B1B-94C6-7F929101DFF6}"/>
              </a:ext>
            </a:extLst>
          </p:cNvPr>
          <p:cNvSpPr/>
          <p:nvPr/>
        </p:nvSpPr>
        <p:spPr>
          <a:xfrm>
            <a:off x="235545" y="3035904"/>
            <a:ext cx="2292360" cy="77409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GB" sz="2400" b="1" dirty="0">
                <a:solidFill>
                  <a:srgbClr val="002060"/>
                </a:solidFill>
                <a:latin typeface="Century Gothic" panose="020B0502020202020204" pitchFamily="34" charset="0"/>
              </a:rPr>
              <a:t>el p_ _ _ _ _ _</a:t>
            </a:r>
          </a:p>
        </p:txBody>
      </p:sp>
      <p:sp>
        <p:nvSpPr>
          <p:cNvPr id="24" name="Rounded Rectangle 11">
            <a:extLst>
              <a:ext uri="{FF2B5EF4-FFF2-40B4-BE49-F238E27FC236}">
                <a16:creationId xmlns:a16="http://schemas.microsoft.com/office/drawing/2014/main" id="{A316DD52-7894-4A75-969C-CA0645DA2978}"/>
              </a:ext>
            </a:extLst>
          </p:cNvPr>
          <p:cNvSpPr/>
          <p:nvPr/>
        </p:nvSpPr>
        <p:spPr>
          <a:xfrm>
            <a:off x="10833100" y="258166"/>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62823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10419347" y="401053"/>
            <a:ext cx="160169" cy="185265"/>
          </a:xfrm>
        </p:spPr>
        <p:txBody>
          <a:bodyPr>
            <a:noAutofit/>
          </a:bodyPr>
          <a:lstStyle/>
          <a:p>
            <a:r>
              <a:rPr lang="en-GB" sz="100" b="1" dirty="0">
                <a:solidFill>
                  <a:prstClr val="white"/>
                </a:solidFill>
              </a:rPr>
              <a:t>vocabulary</a:t>
            </a:r>
            <a:endParaRPr lang="en-US" sz="100" dirty="0"/>
          </a:p>
        </p:txBody>
      </p:sp>
      <p:graphicFrame>
        <p:nvGraphicFramePr>
          <p:cNvPr id="4" name="Table 3"/>
          <p:cNvGraphicFramePr>
            <a:graphicFrameLocks noGrp="1"/>
          </p:cNvGraphicFramePr>
          <p:nvPr>
            <p:extLst>
              <p:ext uri="{D42A27DB-BD31-4B8C-83A1-F6EECF244321}">
                <p14:modId xmlns:p14="http://schemas.microsoft.com/office/powerpoint/2010/main" val="4119188710"/>
              </p:ext>
            </p:extLst>
          </p:nvPr>
        </p:nvGraphicFramePr>
        <p:xfrm>
          <a:off x="4684962" y="930533"/>
          <a:ext cx="5517818" cy="5189820"/>
        </p:xfrm>
        <a:graphic>
          <a:graphicData uri="http://schemas.openxmlformats.org/drawingml/2006/table">
            <a:tbl>
              <a:tblPr firstRow="1" firstCol="1" bandRow="1">
                <a:tableStyleId>{5DA37D80-6434-44D0-A028-1B22A696006F}</a:tableStyleId>
              </a:tblPr>
              <a:tblGrid>
                <a:gridCol w="473004">
                  <a:extLst>
                    <a:ext uri="{9D8B030D-6E8A-4147-A177-3AD203B41FA5}">
                      <a16:colId xmlns:a16="http://schemas.microsoft.com/office/drawing/2014/main" val="20000"/>
                    </a:ext>
                  </a:extLst>
                </a:gridCol>
                <a:gridCol w="2411686">
                  <a:extLst>
                    <a:ext uri="{9D8B030D-6E8A-4147-A177-3AD203B41FA5}">
                      <a16:colId xmlns:a16="http://schemas.microsoft.com/office/drawing/2014/main" val="20001"/>
                    </a:ext>
                  </a:extLst>
                </a:gridCol>
                <a:gridCol w="2633128">
                  <a:extLst>
                    <a:ext uri="{9D8B030D-6E8A-4147-A177-3AD203B41FA5}">
                      <a16:colId xmlns:a16="http://schemas.microsoft.com/office/drawing/2014/main" val="20002"/>
                    </a:ext>
                  </a:extLst>
                </a:gridCol>
              </a:tblGrid>
              <a:tr h="432485">
                <a:tc>
                  <a:txBody>
                    <a:bodyPr/>
                    <a:lstStyle/>
                    <a:p>
                      <a:pPr>
                        <a:lnSpc>
                          <a:spcPct val="107000"/>
                        </a:lnSpc>
                        <a:spcAft>
                          <a:spcPts val="0"/>
                        </a:spcAft>
                      </a:pPr>
                      <a:r>
                        <a:rPr lang="en-GB" sz="2000" dirty="0">
                          <a:solidFill>
                            <a:srgbClr val="002060"/>
                          </a:solidFill>
                          <a:effectLst/>
                        </a:rPr>
                        <a:t> </a:t>
                      </a:r>
                      <a:endParaRPr lang="en-GB" sz="1600" b="1" dirty="0">
                        <a:solidFill>
                          <a:srgbClr val="002060"/>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a:solidFill>
                            <a:srgbClr val="002060"/>
                          </a:solidFill>
                          <a:effectLst/>
                        </a:rPr>
                        <a:t>Español</a:t>
                      </a:r>
                      <a:endParaRPr lang="en-GB" sz="1600" b="1" dirty="0">
                        <a:solidFill>
                          <a:srgbClr val="002060"/>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a:solidFill>
                            <a:srgbClr val="002060"/>
                          </a:solidFill>
                          <a:effectLst/>
                        </a:rPr>
                        <a:t>Inglés</a:t>
                      </a:r>
                      <a:endParaRPr lang="en-GB" sz="1600" b="1" dirty="0">
                        <a:solidFill>
                          <a:srgbClr val="002060"/>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432485">
                <a:tc>
                  <a:txBody>
                    <a:bodyPr/>
                    <a:lstStyle/>
                    <a:p>
                      <a:pPr algn="ctr">
                        <a:lnSpc>
                          <a:spcPct val="107000"/>
                        </a:lnSpc>
                        <a:spcAft>
                          <a:spcPts val="0"/>
                        </a:spcAft>
                      </a:pPr>
                      <a:r>
                        <a:rPr lang="en-GB" sz="2000" dirty="0">
                          <a:solidFill>
                            <a:srgbClr val="002060"/>
                          </a:solidFill>
                          <a:effectLst/>
                        </a:rPr>
                        <a:t>1</a:t>
                      </a:r>
                      <a:endParaRPr lang="en-GB" sz="1600" b="1" dirty="0">
                        <a:solidFill>
                          <a:srgbClr val="002060"/>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err="1">
                          <a:solidFill>
                            <a:srgbClr val="002060"/>
                          </a:solidFill>
                          <a:effectLst/>
                        </a:rPr>
                        <a:t>guardar</a:t>
                      </a:r>
                      <a:endPar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002060"/>
                          </a:solidFill>
                          <a:effectLst/>
                        </a:rPr>
                        <a:t>to keep,</a:t>
                      </a:r>
                      <a:r>
                        <a:rPr lang="en-GB" sz="2000" baseline="0" dirty="0">
                          <a:solidFill>
                            <a:srgbClr val="002060"/>
                          </a:solidFill>
                          <a:effectLst/>
                        </a:rPr>
                        <a:t> keeping</a:t>
                      </a:r>
                      <a:endPar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432485">
                <a:tc>
                  <a:txBody>
                    <a:bodyPr/>
                    <a:lstStyle/>
                    <a:p>
                      <a:pPr algn="ctr">
                        <a:lnSpc>
                          <a:spcPct val="107000"/>
                        </a:lnSpc>
                        <a:spcAft>
                          <a:spcPts val="0"/>
                        </a:spcAft>
                      </a:pPr>
                      <a:r>
                        <a:rPr lang="en-GB" sz="2000" dirty="0">
                          <a:solidFill>
                            <a:srgbClr val="002060"/>
                          </a:solidFill>
                          <a:effectLst/>
                        </a:rPr>
                        <a:t>2</a:t>
                      </a:r>
                      <a:endParaRPr lang="en-GB" sz="1600" b="1" dirty="0">
                        <a:solidFill>
                          <a:srgbClr val="002060"/>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r>
                        <a:rPr lang="en-GB" sz="2000" dirty="0" err="1">
                          <a:solidFill>
                            <a:srgbClr val="002060"/>
                          </a:solidFill>
                        </a:rPr>
                        <a:t>pagar</a:t>
                      </a:r>
                      <a:endParaRPr lang="en-GB" sz="2000" dirty="0">
                        <a:solidFill>
                          <a:srgbClr val="002060"/>
                        </a:solidFill>
                      </a:endParaRPr>
                    </a:p>
                  </a:txBody>
                  <a:tcPr marL="68580" marR="68580" marT="0" marB="0" anchor="ctr"/>
                </a:tc>
                <a:tc>
                  <a:txBody>
                    <a:bodyPr/>
                    <a:lstStyle/>
                    <a:p>
                      <a:pPr algn="ctr"/>
                      <a:r>
                        <a:rPr lang="en-GB" sz="2000" dirty="0">
                          <a:solidFill>
                            <a:srgbClr val="002060"/>
                          </a:solidFill>
                        </a:rPr>
                        <a:t>to pay, paying</a:t>
                      </a:r>
                    </a:p>
                  </a:txBody>
                  <a:tcPr marL="68580" marR="68580" marT="0" marB="0" anchor="ctr"/>
                </a:tc>
                <a:extLst>
                  <a:ext uri="{0D108BD9-81ED-4DB2-BD59-A6C34878D82A}">
                    <a16:rowId xmlns:a16="http://schemas.microsoft.com/office/drawing/2014/main" val="10002"/>
                  </a:ext>
                </a:extLst>
              </a:tr>
              <a:tr h="432485">
                <a:tc>
                  <a:txBody>
                    <a:bodyPr/>
                    <a:lstStyle/>
                    <a:p>
                      <a:pPr algn="ctr">
                        <a:lnSpc>
                          <a:spcPct val="107000"/>
                        </a:lnSpc>
                        <a:spcAft>
                          <a:spcPts val="0"/>
                        </a:spcAft>
                      </a:pPr>
                      <a:r>
                        <a:rPr lang="en-GB" sz="2000" dirty="0">
                          <a:solidFill>
                            <a:srgbClr val="002060"/>
                          </a:solidFill>
                          <a:effectLst/>
                        </a:rPr>
                        <a:t>3</a:t>
                      </a:r>
                      <a:endParaRPr lang="en-GB" sz="1600" b="1" dirty="0">
                        <a:solidFill>
                          <a:srgbClr val="002060"/>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parecer</a:t>
                      </a:r>
                      <a:endPar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to seem,</a:t>
                      </a:r>
                      <a:r>
                        <a:rPr lang="en-GB" sz="2000" baseline="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 seeming</a:t>
                      </a:r>
                      <a:endPar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128721392"/>
                  </a:ext>
                </a:extLst>
              </a:tr>
              <a:tr h="432485">
                <a:tc>
                  <a:txBody>
                    <a:bodyPr/>
                    <a:lstStyle/>
                    <a:p>
                      <a:pPr algn="ctr">
                        <a:lnSpc>
                          <a:spcPct val="107000"/>
                        </a:lnSpc>
                        <a:spcAft>
                          <a:spcPts val="0"/>
                        </a:spcAft>
                      </a:pPr>
                      <a:r>
                        <a:rPr lang="en-GB" sz="2000" dirty="0">
                          <a:solidFill>
                            <a:srgbClr val="002060"/>
                          </a:solidFill>
                          <a:effectLst/>
                        </a:rPr>
                        <a:t>4</a:t>
                      </a:r>
                      <a:endParaRPr lang="en-GB" sz="1600" b="1" dirty="0">
                        <a:solidFill>
                          <a:srgbClr val="002060"/>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002060"/>
                          </a:solidFill>
                          <a:effectLst/>
                        </a:rPr>
                        <a:t>la </a:t>
                      </a:r>
                      <a:r>
                        <a:rPr lang="en-GB" sz="2000" dirty="0" err="1">
                          <a:solidFill>
                            <a:srgbClr val="002060"/>
                          </a:solidFill>
                          <a:effectLst/>
                        </a:rPr>
                        <a:t>marca</a:t>
                      </a:r>
                      <a:endPar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002060"/>
                          </a:solidFill>
                          <a:effectLst/>
                        </a:rPr>
                        <a:t>brand</a:t>
                      </a:r>
                      <a:endPar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432485">
                <a:tc>
                  <a:txBody>
                    <a:bodyPr/>
                    <a:lstStyle/>
                    <a:p>
                      <a:pPr algn="ctr">
                        <a:lnSpc>
                          <a:spcPct val="107000"/>
                        </a:lnSpc>
                        <a:spcAft>
                          <a:spcPts val="0"/>
                        </a:spcAft>
                      </a:pPr>
                      <a:r>
                        <a:rPr lang="en-GB" sz="2000" dirty="0">
                          <a:solidFill>
                            <a:srgbClr val="002060"/>
                          </a:solidFill>
                          <a:effectLst/>
                        </a:rPr>
                        <a:t>5</a:t>
                      </a:r>
                      <a:endParaRPr lang="en-GB" sz="1600" b="1" dirty="0">
                        <a:solidFill>
                          <a:srgbClr val="002060"/>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002060"/>
                          </a:solidFill>
                          <a:effectLst/>
                        </a:rPr>
                        <a:t>la</a:t>
                      </a:r>
                      <a:r>
                        <a:rPr lang="en-GB" sz="2000" baseline="0" dirty="0">
                          <a:solidFill>
                            <a:srgbClr val="002060"/>
                          </a:solidFill>
                          <a:effectLst/>
                        </a:rPr>
                        <a:t> </a:t>
                      </a:r>
                      <a:r>
                        <a:rPr lang="en-GB" sz="2000" baseline="0" dirty="0" err="1">
                          <a:solidFill>
                            <a:srgbClr val="002060"/>
                          </a:solidFill>
                          <a:effectLst/>
                        </a:rPr>
                        <a:t>falda</a:t>
                      </a:r>
                      <a:endPar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002060"/>
                          </a:solidFill>
                          <a:effectLst/>
                        </a:rPr>
                        <a:t>skirt</a:t>
                      </a:r>
                      <a:endPar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432485">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GB" sz="2000" u="none" strike="noStrike" kern="1200" cap="none" spc="0" normalizeH="0" baseline="0" noProof="0" dirty="0">
                          <a:ln>
                            <a:noFill/>
                          </a:ln>
                          <a:solidFill>
                            <a:srgbClr val="002060"/>
                          </a:solidFill>
                          <a:effectLst/>
                          <a:uLnTx/>
                          <a:uFillTx/>
                        </a:rPr>
                        <a:t>6</a:t>
                      </a:r>
                      <a:endParaRPr kumimoji="0" lang="en-GB" sz="1600" b="1" i="0" u="none" strike="noStrike" kern="1200" cap="none" spc="0" normalizeH="0" baseline="0" noProof="0" dirty="0">
                        <a:ln>
                          <a:noFill/>
                        </a:ln>
                        <a:solidFill>
                          <a:srgbClr val="002060"/>
                        </a:solidFill>
                        <a:effectLst/>
                        <a:uLnTx/>
                        <a:uFillTx/>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002060"/>
                          </a:solidFill>
                          <a:effectLst/>
                        </a:rPr>
                        <a:t>la</a:t>
                      </a:r>
                      <a:r>
                        <a:rPr lang="en-GB" sz="2000" baseline="0" dirty="0">
                          <a:solidFill>
                            <a:srgbClr val="002060"/>
                          </a:solidFill>
                          <a:effectLst/>
                        </a:rPr>
                        <a:t> </a:t>
                      </a:r>
                      <a:r>
                        <a:rPr lang="en-GB" sz="2000" baseline="0" dirty="0" err="1">
                          <a:solidFill>
                            <a:srgbClr val="002060"/>
                          </a:solidFill>
                          <a:effectLst/>
                        </a:rPr>
                        <a:t>mitad</a:t>
                      </a:r>
                      <a:endPar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002060"/>
                          </a:solidFill>
                          <a:effectLst/>
                        </a:rPr>
                        <a:t>half</a:t>
                      </a:r>
                      <a:endPar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432485">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GB" sz="2000" u="none" strike="noStrike" kern="1200" cap="none" spc="0" normalizeH="0" baseline="0" noProof="0" dirty="0">
                          <a:ln>
                            <a:noFill/>
                          </a:ln>
                          <a:solidFill>
                            <a:srgbClr val="002060"/>
                          </a:solidFill>
                          <a:effectLst/>
                          <a:uLnTx/>
                          <a:uFillTx/>
                        </a:rPr>
                        <a:t>7</a:t>
                      </a:r>
                      <a:endParaRPr lang="en-GB" sz="2000" b="1"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002060"/>
                          </a:solidFill>
                          <a:effectLst/>
                        </a:rPr>
                        <a:t>el </a:t>
                      </a:r>
                      <a:r>
                        <a:rPr lang="en-GB" sz="2000" dirty="0" err="1">
                          <a:solidFill>
                            <a:srgbClr val="002060"/>
                          </a:solidFill>
                          <a:effectLst/>
                        </a:rPr>
                        <a:t>precio</a:t>
                      </a:r>
                      <a:endPar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002060"/>
                          </a:solidFill>
                          <a:effectLst/>
                        </a:rPr>
                        <a:t>price</a:t>
                      </a:r>
                      <a:endPar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256153055"/>
                  </a:ext>
                </a:extLst>
              </a:tr>
              <a:tr h="432485">
                <a:tc>
                  <a:txBody>
                    <a:bodyPr/>
                    <a:lstStyle/>
                    <a:p>
                      <a:pPr algn="ctr">
                        <a:lnSpc>
                          <a:spcPct val="107000"/>
                        </a:lnSpc>
                        <a:spcAft>
                          <a:spcPts val="0"/>
                        </a:spcAft>
                      </a:pPr>
                      <a:r>
                        <a:rPr lang="en-GB" sz="2000" dirty="0">
                          <a:solidFill>
                            <a:srgbClr val="002060"/>
                          </a:solidFill>
                          <a:effectLst/>
                        </a:rPr>
                        <a:t>8</a:t>
                      </a:r>
                      <a:endParaRPr lang="en-GB" sz="2000" b="1"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002060"/>
                          </a:solidFill>
                          <a:effectLst/>
                        </a:rPr>
                        <a:t>el </a:t>
                      </a:r>
                      <a:r>
                        <a:rPr lang="en-GB" sz="2000" dirty="0" err="1">
                          <a:solidFill>
                            <a:srgbClr val="002060"/>
                          </a:solidFill>
                          <a:effectLst/>
                        </a:rPr>
                        <a:t>tipo</a:t>
                      </a:r>
                      <a:endPar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002060"/>
                          </a:solidFill>
                          <a:effectLst/>
                        </a:rPr>
                        <a:t>type</a:t>
                      </a:r>
                      <a:endPar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607368200"/>
                  </a:ext>
                </a:extLst>
              </a:tr>
              <a:tr h="432485">
                <a:tc>
                  <a:txBody>
                    <a:bodyPr/>
                    <a:lstStyle/>
                    <a:p>
                      <a:pPr algn="ctr">
                        <a:lnSpc>
                          <a:spcPct val="107000"/>
                        </a:lnSpc>
                        <a:spcAft>
                          <a:spcPts val="0"/>
                        </a:spcAft>
                      </a:pPr>
                      <a:r>
                        <a:rPr lang="en-GB" sz="2000" dirty="0">
                          <a:solidFill>
                            <a:srgbClr val="002060"/>
                          </a:solidFill>
                          <a:effectLst/>
                        </a:rPr>
                        <a:t>9</a:t>
                      </a:r>
                      <a:endParaRPr lang="en-GB" sz="2000" b="1"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002060"/>
                          </a:solidFill>
                          <a:effectLst/>
                        </a:rPr>
                        <a:t>el</a:t>
                      </a:r>
                      <a:r>
                        <a:rPr lang="en-GB" sz="2000" baseline="0" dirty="0">
                          <a:solidFill>
                            <a:srgbClr val="002060"/>
                          </a:solidFill>
                          <a:effectLst/>
                        </a:rPr>
                        <a:t> euro</a:t>
                      </a:r>
                      <a:endPar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002060"/>
                          </a:solidFill>
                          <a:effectLst/>
                        </a:rPr>
                        <a:t>euro</a:t>
                      </a:r>
                      <a:endPar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975365843"/>
                  </a:ext>
                </a:extLst>
              </a:tr>
              <a:tr h="432485">
                <a:tc>
                  <a:txBody>
                    <a:bodyPr/>
                    <a:lstStyle/>
                    <a:p>
                      <a:pPr algn="ctr">
                        <a:lnSpc>
                          <a:spcPct val="107000"/>
                        </a:lnSpc>
                        <a:spcAft>
                          <a:spcPts val="0"/>
                        </a:spcAft>
                      </a:pPr>
                      <a:r>
                        <a:rPr lang="en-GB" sz="2000" dirty="0">
                          <a:solidFill>
                            <a:srgbClr val="002060"/>
                          </a:solidFill>
                          <a:effectLst/>
                        </a:rPr>
                        <a:t>10</a:t>
                      </a:r>
                      <a:endParaRPr lang="en-GB" sz="2000" b="1"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a:solidFill>
                            <a:srgbClr val="002060"/>
                          </a:solidFill>
                          <a:effectLst/>
                        </a:rPr>
                        <a:t>ligero, ligera</a:t>
                      </a:r>
                      <a:endPar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002060"/>
                          </a:solidFill>
                          <a:effectLst/>
                        </a:rPr>
                        <a:t>light</a:t>
                      </a:r>
                      <a:endPar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422373820"/>
                  </a:ext>
                </a:extLst>
              </a:tr>
              <a:tr h="432485">
                <a:tc>
                  <a:txBody>
                    <a:bodyPr/>
                    <a:lstStyle/>
                    <a:p>
                      <a:pPr algn="ctr">
                        <a:lnSpc>
                          <a:spcPct val="107000"/>
                        </a:lnSpc>
                        <a:spcAft>
                          <a:spcPts val="0"/>
                        </a:spcAft>
                      </a:pPr>
                      <a:r>
                        <a:rPr lang="en-GB" sz="2000">
                          <a:solidFill>
                            <a:srgbClr val="002060"/>
                          </a:solidFill>
                          <a:effectLst/>
                        </a:rPr>
                        <a:t>11</a:t>
                      </a:r>
                      <a:endParaRPr lang="en-GB" sz="2000" b="1"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a:solidFill>
                            <a:srgbClr val="002060"/>
                          </a:solidFill>
                          <a:effectLst/>
                        </a:rPr>
                        <a:t>práctico, práctica</a:t>
                      </a:r>
                      <a:endParaRPr lang="en-GB" sz="2000" b="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002060"/>
                          </a:solidFill>
                          <a:effectLst/>
                        </a:rPr>
                        <a:t>practical, useful</a:t>
                      </a:r>
                      <a:endPar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327875093"/>
                  </a:ext>
                </a:extLst>
              </a:tr>
            </a:tbl>
          </a:graphicData>
        </a:graphic>
      </p:graphicFrame>
      <p:sp>
        <p:nvSpPr>
          <p:cNvPr id="54" name="Rounded Rectangle 11">
            <a:extLst>
              <a:ext uri="{FF2B5EF4-FFF2-40B4-BE49-F238E27FC236}">
                <a16:creationId xmlns:a16="http://schemas.microsoft.com/office/drawing/2014/main" id="{A316DD52-7894-4A75-969C-CA0645DA2978}"/>
              </a:ext>
            </a:extLst>
          </p:cNvPr>
          <p:cNvSpPr/>
          <p:nvPr/>
        </p:nvSpPr>
        <p:spPr>
          <a:xfrm>
            <a:off x="10202780" y="258166"/>
            <a:ext cx="1725364"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vocabulario</a:t>
            </a:r>
            <a:endParaRPr lang="en-GB" sz="2000" b="1" dirty="0">
              <a:solidFill>
                <a:prstClr val="white"/>
              </a:solidFill>
              <a:latin typeface="Century Gothic" panose="020B0502020202020204" pitchFamily="34" charset="0"/>
            </a:endParaRPr>
          </a:p>
        </p:txBody>
      </p:sp>
      <p:sp>
        <p:nvSpPr>
          <p:cNvPr id="2" name="Rectangle 1"/>
          <p:cNvSpPr/>
          <p:nvPr/>
        </p:nvSpPr>
        <p:spPr>
          <a:xfrm>
            <a:off x="7579525" y="1370484"/>
            <a:ext cx="2623256" cy="4747804"/>
          </a:xfrm>
          <a:prstGeom prst="rect">
            <a:avLst/>
          </a:prstGeom>
          <a:solidFill>
            <a:schemeClr val="accent2">
              <a:lumMod val="20000"/>
              <a:lumOff val="80000"/>
            </a:schemeClr>
          </a:solidFill>
          <a:ln w="19050">
            <a:solidFill>
              <a:srgbClr val="EE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060"/>
              </a:solidFill>
            </a:endParaRPr>
          </a:p>
        </p:txBody>
      </p:sp>
      <p:sp>
        <p:nvSpPr>
          <p:cNvPr id="55" name="Rectangle 54"/>
          <p:cNvSpPr/>
          <p:nvPr/>
        </p:nvSpPr>
        <p:spPr>
          <a:xfrm>
            <a:off x="5145035" y="1372549"/>
            <a:ext cx="2408723" cy="4747804"/>
          </a:xfrm>
          <a:prstGeom prst="rect">
            <a:avLst/>
          </a:prstGeom>
          <a:solidFill>
            <a:schemeClr val="accent2">
              <a:lumMod val="20000"/>
              <a:lumOff val="80000"/>
            </a:schemeClr>
          </a:solidFill>
          <a:ln w="19050">
            <a:solidFill>
              <a:srgbClr val="E25B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060"/>
              </a:solidFill>
            </a:endParaRPr>
          </a:p>
        </p:txBody>
      </p:sp>
      <p:pic>
        <p:nvPicPr>
          <p:cNvPr id="1026" name="Picture 2" descr="Free Png Question Mark Clipart Png Png Image With Transparent "/>
          <p:cNvPicPr>
            <a:picLocks noChangeAspect="1" noChangeArrowheads="1"/>
          </p:cNvPicPr>
          <p:nvPr/>
        </p:nvPicPr>
        <p:blipFill>
          <a:blip r:embed="rId3"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5947238" y="3158839"/>
            <a:ext cx="1034612" cy="96724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Free Png Question Mark Clipart Png Png Image With Transparent "/>
          <p:cNvPicPr>
            <a:picLocks noChangeAspect="1" noChangeArrowheads="1"/>
          </p:cNvPicPr>
          <p:nvPr/>
        </p:nvPicPr>
        <p:blipFill>
          <a:blip r:embed="rId3"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8328613" y="3105291"/>
            <a:ext cx="1034612" cy="96724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background rectangle">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6863"/>
            <a:ext cx="5121149" cy="867128"/>
          </a:xfrm>
          <a:prstGeom prst="rect">
            <a:avLst/>
          </a:prstGeom>
        </p:spPr>
      </p:pic>
      <p:sp>
        <p:nvSpPr>
          <p:cNvPr id="5" name="TextBox 4"/>
          <p:cNvSpPr txBox="1"/>
          <p:nvPr/>
        </p:nvSpPr>
        <p:spPr>
          <a:xfrm>
            <a:off x="0" y="335919"/>
            <a:ext cx="3202097" cy="646331"/>
          </a:xfrm>
          <a:prstGeom prst="rect">
            <a:avLst/>
          </a:prstGeom>
          <a:noFill/>
        </p:spPr>
        <p:txBody>
          <a:bodyPr wrap="square" rtlCol="0">
            <a:spAutoFit/>
          </a:bodyPr>
          <a:lstStyle/>
          <a:p>
            <a:r>
              <a:rPr lang="en-GB" sz="3600" b="1">
                <a:solidFill>
                  <a:schemeClr val="bg1"/>
                </a:solidFill>
              </a:rPr>
              <a:t>Vocabulario</a:t>
            </a:r>
            <a:endParaRPr lang="en-GB" sz="3600" b="1" dirty="0">
              <a:solidFill>
                <a:schemeClr val="bg1"/>
              </a:solidFill>
            </a:endParaRPr>
          </a:p>
        </p:txBody>
      </p:sp>
      <p:sp>
        <p:nvSpPr>
          <p:cNvPr id="8" name="Rounded Rectangular Callout 7"/>
          <p:cNvSpPr/>
          <p:nvPr/>
        </p:nvSpPr>
        <p:spPr>
          <a:xfrm>
            <a:off x="934602" y="2949819"/>
            <a:ext cx="3166386" cy="3170534"/>
          </a:xfrm>
          <a:prstGeom prst="wedgeRoundRectCallout">
            <a:avLst>
              <a:gd name="adj1" fmla="val 62482"/>
              <a:gd name="adj2" fmla="val -22469"/>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2060"/>
              </a:solidFill>
            </a:endParaRPr>
          </a:p>
          <a:p>
            <a:pPr algn="ctr"/>
            <a:endParaRPr lang="en-GB" sz="2000">
              <a:solidFill>
                <a:srgbClr val="002060"/>
              </a:solidFill>
            </a:endParaRPr>
          </a:p>
          <a:p>
            <a:pPr algn="ctr"/>
            <a:endParaRPr lang="en-GB" sz="2000">
              <a:solidFill>
                <a:srgbClr val="002060"/>
              </a:solidFill>
            </a:endParaRPr>
          </a:p>
          <a:p>
            <a:pPr algn="ctr"/>
            <a:endParaRPr lang="en-GB" sz="2000">
              <a:solidFill>
                <a:srgbClr val="002060"/>
              </a:solidFill>
            </a:endParaRPr>
          </a:p>
          <a:p>
            <a:pPr algn="ctr"/>
            <a:endParaRPr lang="en-GB" sz="2000">
              <a:solidFill>
                <a:srgbClr val="002060"/>
              </a:solidFill>
            </a:endParaRPr>
          </a:p>
          <a:p>
            <a:pPr algn="ctr"/>
            <a:endParaRPr lang="en-GB" sz="2000">
              <a:solidFill>
                <a:srgbClr val="002060"/>
              </a:solidFill>
            </a:endParaRPr>
          </a:p>
          <a:p>
            <a:pPr algn="ctr"/>
            <a:endParaRPr lang="en-GB" sz="2000">
              <a:solidFill>
                <a:srgbClr val="002060"/>
              </a:solidFill>
            </a:endParaRPr>
          </a:p>
        </p:txBody>
      </p:sp>
      <p:sp>
        <p:nvSpPr>
          <p:cNvPr id="9" name="TextBox 8"/>
          <p:cNvSpPr txBox="1"/>
          <p:nvPr/>
        </p:nvSpPr>
        <p:spPr>
          <a:xfrm>
            <a:off x="1050246" y="4214014"/>
            <a:ext cx="1371600" cy="400110"/>
          </a:xfrm>
          <a:prstGeom prst="rect">
            <a:avLst/>
          </a:prstGeom>
          <a:noFill/>
        </p:spPr>
        <p:txBody>
          <a:bodyPr wrap="square" rtlCol="0">
            <a:spAutoFit/>
          </a:bodyPr>
          <a:lstStyle/>
          <a:p>
            <a:r>
              <a:rPr lang="en-GB" sz="2000">
                <a:solidFill>
                  <a:schemeClr val="accent5">
                    <a:lumMod val="50000"/>
                  </a:schemeClr>
                </a:solidFill>
              </a:rPr>
              <a:t>Ejemplo:</a:t>
            </a:r>
            <a:endParaRPr lang="en-GB" sz="2000" dirty="0">
              <a:solidFill>
                <a:schemeClr val="accent5">
                  <a:lumMod val="50000"/>
                </a:schemeClr>
              </a:solidFill>
            </a:endParaRPr>
          </a:p>
        </p:txBody>
      </p:sp>
      <p:sp>
        <p:nvSpPr>
          <p:cNvPr id="28" name="TextBox 27"/>
          <p:cNvSpPr txBox="1"/>
          <p:nvPr/>
        </p:nvSpPr>
        <p:spPr>
          <a:xfrm>
            <a:off x="1029176" y="4625030"/>
            <a:ext cx="3228276" cy="707886"/>
          </a:xfrm>
          <a:prstGeom prst="rect">
            <a:avLst/>
          </a:prstGeom>
          <a:noFill/>
        </p:spPr>
        <p:txBody>
          <a:bodyPr wrap="square" rtlCol="0">
            <a:spAutoFit/>
          </a:bodyPr>
          <a:lstStyle/>
          <a:p>
            <a:r>
              <a:rPr lang="en-GB" sz="2000">
                <a:solidFill>
                  <a:schemeClr val="accent5">
                    <a:lumMod val="50000"/>
                  </a:schemeClr>
                </a:solidFill>
              </a:rPr>
              <a:t>La falda está a mitad de precio.</a:t>
            </a:r>
            <a:endParaRPr lang="en-GB" sz="2000" dirty="0">
              <a:solidFill>
                <a:schemeClr val="accent5">
                  <a:lumMod val="50000"/>
                </a:schemeClr>
              </a:solidFill>
            </a:endParaRPr>
          </a:p>
        </p:txBody>
      </p:sp>
      <p:sp>
        <p:nvSpPr>
          <p:cNvPr id="29" name="TextBox 28"/>
          <p:cNvSpPr txBox="1"/>
          <p:nvPr/>
        </p:nvSpPr>
        <p:spPr>
          <a:xfrm>
            <a:off x="1046310" y="5386062"/>
            <a:ext cx="3228276" cy="400110"/>
          </a:xfrm>
          <a:prstGeom prst="rect">
            <a:avLst/>
          </a:prstGeom>
          <a:noFill/>
        </p:spPr>
        <p:txBody>
          <a:bodyPr wrap="square" rtlCol="0">
            <a:spAutoFit/>
          </a:bodyPr>
          <a:lstStyle/>
          <a:p>
            <a:r>
              <a:rPr lang="en-GB" sz="2000" dirty="0">
                <a:solidFill>
                  <a:schemeClr val="accent5">
                    <a:lumMod val="50000"/>
                  </a:schemeClr>
                </a:solidFill>
              </a:rPr>
              <a:t>The skirt is half price.</a:t>
            </a:r>
          </a:p>
        </p:txBody>
      </p:sp>
      <p:sp>
        <p:nvSpPr>
          <p:cNvPr id="10" name="Rectangle 9"/>
          <p:cNvSpPr/>
          <p:nvPr/>
        </p:nvSpPr>
        <p:spPr>
          <a:xfrm>
            <a:off x="1039064" y="3162984"/>
            <a:ext cx="3048000" cy="1015663"/>
          </a:xfrm>
          <a:prstGeom prst="rect">
            <a:avLst/>
          </a:prstGeom>
        </p:spPr>
        <p:txBody>
          <a:bodyPr wrap="square">
            <a:spAutoFit/>
          </a:bodyPr>
          <a:lstStyle/>
          <a:p>
            <a:r>
              <a:rPr lang="en-GB" sz="2000" dirty="0">
                <a:solidFill>
                  <a:srgbClr val="002060"/>
                </a:solidFill>
              </a:rPr>
              <a:t>To say that something is half price, use </a:t>
            </a:r>
            <a:r>
              <a:rPr lang="en-GB" sz="2000" dirty="0" err="1">
                <a:solidFill>
                  <a:srgbClr val="002060"/>
                </a:solidFill>
              </a:rPr>
              <a:t>estar</a:t>
            </a:r>
            <a:r>
              <a:rPr lang="en-GB" sz="2000" dirty="0">
                <a:solidFill>
                  <a:srgbClr val="002060"/>
                </a:solidFill>
              </a:rPr>
              <a:t> + ‘</a:t>
            </a:r>
            <a:r>
              <a:rPr lang="en-GB" sz="2000" b="1" i="1" dirty="0">
                <a:solidFill>
                  <a:srgbClr val="002060"/>
                </a:solidFill>
              </a:rPr>
              <a:t>a </a:t>
            </a:r>
            <a:r>
              <a:rPr lang="en-GB" sz="2000" b="1" i="1" dirty="0" err="1">
                <a:solidFill>
                  <a:srgbClr val="002060"/>
                </a:solidFill>
              </a:rPr>
              <a:t>mitad</a:t>
            </a:r>
            <a:r>
              <a:rPr lang="en-GB" sz="2000" b="1" i="1" dirty="0">
                <a:solidFill>
                  <a:srgbClr val="002060"/>
                </a:solidFill>
              </a:rPr>
              <a:t> de </a:t>
            </a:r>
            <a:r>
              <a:rPr lang="en-GB" sz="2000" b="1" i="1" dirty="0" err="1">
                <a:solidFill>
                  <a:srgbClr val="002060"/>
                </a:solidFill>
              </a:rPr>
              <a:t>precio</a:t>
            </a:r>
            <a:r>
              <a:rPr lang="en-GB" sz="2000" dirty="0">
                <a:solidFill>
                  <a:srgbClr val="002060"/>
                </a:solidFill>
              </a:rPr>
              <a:t>’.</a:t>
            </a:r>
          </a:p>
        </p:txBody>
      </p:sp>
      <p:sp>
        <p:nvSpPr>
          <p:cNvPr id="39" name="Rectangle 2"/>
          <p:cNvSpPr>
            <a:spLocks noChangeArrowheads="1"/>
          </p:cNvSpPr>
          <p:nvPr/>
        </p:nvSpPr>
        <p:spPr bwMode="auto">
          <a:xfrm>
            <a:off x="10557662" y="1383977"/>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0" name="Rectangle 3"/>
          <p:cNvSpPr>
            <a:spLocks noChangeArrowheads="1"/>
          </p:cNvSpPr>
          <p:nvPr/>
        </p:nvSpPr>
        <p:spPr bwMode="auto">
          <a:xfrm>
            <a:off x="10555296" y="1383975"/>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1" name="Line 4"/>
          <p:cNvSpPr>
            <a:spLocks noChangeShapeType="1"/>
          </p:cNvSpPr>
          <p:nvPr/>
        </p:nvSpPr>
        <p:spPr bwMode="auto">
          <a:xfrm>
            <a:off x="11241035" y="1372549"/>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42" name="Line 7"/>
          <p:cNvSpPr>
            <a:spLocks noChangeShapeType="1"/>
          </p:cNvSpPr>
          <p:nvPr/>
        </p:nvSpPr>
        <p:spPr bwMode="auto">
          <a:xfrm>
            <a:off x="11265723" y="1372549"/>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56" name="Line 9"/>
          <p:cNvSpPr>
            <a:spLocks noChangeShapeType="1"/>
          </p:cNvSpPr>
          <p:nvPr/>
        </p:nvSpPr>
        <p:spPr bwMode="auto">
          <a:xfrm>
            <a:off x="11241035" y="552880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57" name="Text Box 10"/>
          <p:cNvSpPr txBox="1">
            <a:spLocks noChangeArrowheads="1"/>
          </p:cNvSpPr>
          <p:nvPr/>
        </p:nvSpPr>
        <p:spPr bwMode="auto">
          <a:xfrm>
            <a:off x="10531432" y="879346"/>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Segundos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58" name="Text Box 12"/>
          <p:cNvSpPr txBox="1">
            <a:spLocks noChangeArrowheads="1"/>
          </p:cNvSpPr>
          <p:nvPr/>
        </p:nvSpPr>
        <p:spPr bwMode="auto">
          <a:xfrm>
            <a:off x="11482514" y="1214698"/>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60</a:t>
            </a:r>
          </a:p>
        </p:txBody>
      </p:sp>
      <p:sp>
        <p:nvSpPr>
          <p:cNvPr id="59" name="Text Box 14"/>
          <p:cNvSpPr txBox="1">
            <a:spLocks noChangeArrowheads="1"/>
          </p:cNvSpPr>
          <p:nvPr/>
        </p:nvSpPr>
        <p:spPr bwMode="auto">
          <a:xfrm>
            <a:off x="11457826" y="5348280"/>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60" name="Rectangle 59"/>
          <p:cNvSpPr/>
          <p:nvPr/>
        </p:nvSpPr>
        <p:spPr>
          <a:xfrm>
            <a:off x="10404068" y="5540234"/>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1" name="AutoShape 11">
            <a:hlinkClick r:id="" action="ppaction://noaction" highlightClick="1"/>
          </p:cNvPr>
          <p:cNvSpPr>
            <a:spLocks noChangeArrowheads="1"/>
          </p:cNvSpPr>
          <p:nvPr/>
        </p:nvSpPr>
        <p:spPr bwMode="auto">
          <a:xfrm>
            <a:off x="10294398" y="5759228"/>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INICIO</a:t>
            </a:r>
          </a:p>
        </p:txBody>
      </p:sp>
    </p:spTree>
    <p:extLst>
      <p:ext uri="{BB962C8B-B14F-4D97-AF65-F5344CB8AC3E}">
        <p14:creationId xmlns:p14="http://schemas.microsoft.com/office/powerpoint/2010/main" val="1967675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10"/>
                                        </p:tgtEl>
                                      </p:cBhvr>
                                    </p:animEffect>
                                    <p:set>
                                      <p:cBhvr>
                                        <p:cTn id="28" dur="1" fill="hold">
                                          <p:stCondLst>
                                            <p:cond delay="499"/>
                                          </p:stCondLst>
                                        </p:cTn>
                                        <p:tgtEl>
                                          <p:spTgt spid="10"/>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28"/>
                                        </p:tgtEl>
                                      </p:cBhvr>
                                    </p:animEffect>
                                    <p:set>
                                      <p:cBhvr>
                                        <p:cTn id="34" dur="1" fill="hold">
                                          <p:stCondLst>
                                            <p:cond delay="499"/>
                                          </p:stCondLst>
                                        </p:cTn>
                                        <p:tgtEl>
                                          <p:spTgt spid="28"/>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29"/>
                                        </p:tgtEl>
                                      </p:cBhvr>
                                    </p:animEffect>
                                    <p:set>
                                      <p:cBhvr>
                                        <p:cTn id="37" dur="1" fill="hold">
                                          <p:stCondLst>
                                            <p:cond delay="499"/>
                                          </p:stCondLst>
                                        </p:cTn>
                                        <p:tgtEl>
                                          <p:spTgt spid="2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21"/>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grpId="1" nodeType="clickEffect">
                                  <p:stCondLst>
                                    <p:cond delay="0"/>
                                  </p:stCondLst>
                                  <p:childTnLst>
                                    <p:set>
                                      <p:cBhvr>
                                        <p:cTn id="47" dur="1" fill="hold">
                                          <p:stCondLst>
                                            <p:cond delay="0"/>
                                          </p:stCondLst>
                                        </p:cTn>
                                        <p:tgtEl>
                                          <p:spTgt spid="2"/>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21"/>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55"/>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1026"/>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xit" presetSubtype="0" fill="hold" grpId="1" nodeType="clickEffect">
                                  <p:stCondLst>
                                    <p:cond delay="0"/>
                                  </p:stCondLst>
                                  <p:childTnLst>
                                    <p:set>
                                      <p:cBhvr>
                                        <p:cTn id="59" dur="1" fill="hold">
                                          <p:stCondLst>
                                            <p:cond delay="0"/>
                                          </p:stCondLst>
                                        </p:cTn>
                                        <p:tgtEl>
                                          <p:spTgt spid="55"/>
                                        </p:tgtEl>
                                        <p:attrNameLst>
                                          <p:attrName>style.visibility</p:attrName>
                                        </p:attrNameLst>
                                      </p:cBhvr>
                                      <p:to>
                                        <p:strVal val="hidden"/>
                                      </p:to>
                                    </p:set>
                                  </p:childTnLst>
                                </p:cTn>
                              </p:par>
                              <p:par>
                                <p:cTn id="60" presetID="1" presetClass="exit" presetSubtype="0" fill="hold" nodeType="withEffect">
                                  <p:stCondLst>
                                    <p:cond delay="0"/>
                                  </p:stCondLst>
                                  <p:childTnLst>
                                    <p:set>
                                      <p:cBhvr>
                                        <p:cTn id="61" dur="1" fill="hold">
                                          <p:stCondLst>
                                            <p:cond delay="0"/>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2" restart="whenNotActive" fill="hold" evtFilter="cancelBubble" nodeType="interactiveSeq">
                <p:stCondLst>
                  <p:cond evt="onClick" delay="0">
                    <p:tgtEl>
                      <p:spTgt spid="61"/>
                    </p:tgtEl>
                  </p:cond>
                </p:stCondLst>
                <p:endSync evt="end" delay="0">
                  <p:rtn val="all"/>
                </p:endSync>
                <p:childTnLst>
                  <p:par>
                    <p:cTn id="63" fill="hold">
                      <p:stCondLst>
                        <p:cond delay="0"/>
                      </p:stCondLst>
                      <p:childTnLst>
                        <p:par>
                          <p:cTn id="64" fill="hold">
                            <p:stCondLst>
                              <p:cond delay="0"/>
                            </p:stCondLst>
                            <p:childTnLst>
                              <p:par>
                                <p:cTn id="65" presetID="12" presetClass="exit" presetSubtype="4" fill="hold" nodeType="afterEffect">
                                  <p:stCondLst>
                                    <p:cond delay="0"/>
                                  </p:stCondLst>
                                  <p:childTnLst>
                                    <p:animEffect transition="out" filter="slide(fromBottom)">
                                      <p:cBhvr>
                                        <p:cTn id="66" dur="59000"/>
                                        <p:tgtEl>
                                          <p:spTgt spid="40"/>
                                        </p:tgtEl>
                                      </p:cBhvr>
                                    </p:animEffect>
                                    <p:set>
                                      <p:cBhvr>
                                        <p:cTn id="67" dur="1" fill="hold">
                                          <p:stCondLst>
                                            <p:cond delay="589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61"/>
                  </p:tgtEl>
                </p:cond>
              </p:nextCondLst>
            </p:seq>
          </p:childTnLst>
        </p:cTn>
      </p:par>
    </p:tnLst>
    <p:bldLst>
      <p:bldP spid="2" grpId="0" animBg="1"/>
      <p:bldP spid="2" grpId="1" animBg="1"/>
      <p:bldP spid="55" grpId="0" animBg="1"/>
      <p:bldP spid="55" grpId="1" animBg="1"/>
      <p:bldP spid="8" grpId="0" animBg="1"/>
      <p:bldP spid="8" grpId="1" animBg="1"/>
      <p:bldP spid="9" grpId="0"/>
      <p:bldP spid="9" grpId="1"/>
      <p:bldP spid="28" grpId="0"/>
      <p:bldP spid="28" grpId="1"/>
      <p:bldP spid="29" grpId="0"/>
      <p:bldP spid="29" grpId="1"/>
      <p:bldP spid="10" grpId="0"/>
      <p:bldP spid="10"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3"/>
          <p:cNvSpPr txBox="1">
            <a:spLocks noGrp="1"/>
          </p:cNvSpPr>
          <p:nvPr>
            <p:ph type="title"/>
          </p:nvPr>
        </p:nvSpPr>
        <p:spPr>
          <a:xfrm>
            <a:off x="-1" y="740075"/>
            <a:ext cx="12191998" cy="1325563"/>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400"/>
              <a:buNone/>
            </a:pPr>
            <a:r>
              <a:rPr lang="en-GB" sz="11520" b="1" dirty="0" err="1">
                <a:solidFill>
                  <a:srgbClr val="002060"/>
                </a:solidFill>
              </a:rPr>
              <a:t>parecer</a:t>
            </a:r>
            <a:endParaRPr sz="3959" dirty="0">
              <a:solidFill>
                <a:srgbClr val="002060"/>
              </a:solidFill>
            </a:endParaRPr>
          </a:p>
        </p:txBody>
      </p:sp>
      <p:sp>
        <p:nvSpPr>
          <p:cNvPr id="57" name="Google Shape;57;p13"/>
          <p:cNvSpPr txBox="1"/>
          <p:nvPr/>
        </p:nvSpPr>
        <p:spPr>
          <a:xfrm>
            <a:off x="0" y="2297426"/>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[to </a:t>
            </a:r>
            <a:r>
              <a:rPr lang="en-GB" sz="3200" kern="0" dirty="0">
                <a:solidFill>
                  <a:srgbClr val="002060"/>
                </a:solidFill>
                <a:latin typeface="Century Gothic"/>
                <a:ea typeface="Century Gothic"/>
                <a:cs typeface="Century Gothic"/>
                <a:sym typeface="Century Gothic"/>
              </a:rPr>
              <a:t>seem</a:t>
            </a:r>
            <a:r>
              <a:rPr kumimoji="0" lang="en-GB" sz="32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 </a:t>
            </a:r>
            <a:r>
              <a:rPr lang="en-GB" sz="3200" kern="0" dirty="0">
                <a:solidFill>
                  <a:srgbClr val="002060"/>
                </a:solidFill>
                <a:latin typeface="Century Gothic"/>
                <a:ea typeface="Century Gothic"/>
                <a:cs typeface="Century Gothic"/>
                <a:sym typeface="Century Gothic"/>
              </a:rPr>
              <a:t>seeming</a:t>
            </a:r>
            <a:r>
              <a:rPr kumimoji="0" lang="en-GB" sz="32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2060"/>
              </a:solidFill>
              <a:effectLst/>
              <a:uLnTx/>
              <a:uFillTx/>
              <a:latin typeface="Arial"/>
              <a:cs typeface="Arial"/>
              <a:sym typeface="Arial"/>
            </a:endParaRPr>
          </a:p>
        </p:txBody>
      </p:sp>
      <p:sp>
        <p:nvSpPr>
          <p:cNvPr id="58" name="Google Shape;58;p13"/>
          <p:cNvSpPr txBox="1"/>
          <p:nvPr/>
        </p:nvSpPr>
        <p:spPr>
          <a:xfrm>
            <a:off x="0" y="3336274"/>
            <a:ext cx="12191999" cy="18620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lang="en-GB" sz="11500" b="1" kern="0" dirty="0" err="1">
                <a:solidFill>
                  <a:srgbClr val="002060"/>
                </a:solidFill>
                <a:latin typeface="Century Gothic"/>
                <a:ea typeface="Century Gothic"/>
                <a:cs typeface="Century Gothic"/>
                <a:sym typeface="Century Gothic"/>
              </a:rPr>
              <a:t>parece</a:t>
            </a:r>
            <a:endParaRPr kumimoji="0" sz="1400" b="0" i="0" u="none" strike="noStrike" kern="0" cap="none" spc="0" normalizeH="0" baseline="0" noProof="0" dirty="0">
              <a:ln>
                <a:noFill/>
              </a:ln>
              <a:solidFill>
                <a:srgbClr val="002060"/>
              </a:solidFill>
              <a:effectLst/>
              <a:uLnTx/>
              <a:uFillTx/>
              <a:latin typeface="Arial"/>
              <a:cs typeface="Arial"/>
              <a:sym typeface="Arial"/>
            </a:endParaRPr>
          </a:p>
        </p:txBody>
      </p:sp>
      <p:sp>
        <p:nvSpPr>
          <p:cNvPr id="59" name="Google Shape;59;p13"/>
          <p:cNvSpPr txBox="1"/>
          <p:nvPr/>
        </p:nvSpPr>
        <p:spPr>
          <a:xfrm>
            <a:off x="-2" y="5175067"/>
            <a:ext cx="12191999" cy="336047"/>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[s/he</a:t>
            </a:r>
            <a:r>
              <a:rPr kumimoji="0" lang="en-GB" sz="3200" b="0" i="0" u="none" strike="noStrike" kern="0" cap="none" spc="0" normalizeH="0" noProof="0">
                <a:ln>
                  <a:noFill/>
                </a:ln>
                <a:solidFill>
                  <a:srgbClr val="002060"/>
                </a:solidFill>
                <a:effectLst/>
                <a:uLnTx/>
                <a:uFillTx/>
                <a:latin typeface="Century Gothic"/>
                <a:ea typeface="Century Gothic"/>
                <a:cs typeface="Century Gothic"/>
                <a:sym typeface="Century Gothic"/>
              </a:rPr>
              <a:t> </a:t>
            </a:r>
            <a:r>
              <a:rPr lang="en-GB" sz="3200" kern="0">
                <a:solidFill>
                  <a:srgbClr val="002060"/>
                </a:solidFill>
                <a:latin typeface="Century Gothic"/>
                <a:ea typeface="Century Gothic"/>
                <a:cs typeface="Century Gothic"/>
                <a:sym typeface="Century Gothic"/>
              </a:rPr>
              <a:t>seems, it seems</a:t>
            </a:r>
            <a:r>
              <a:rPr kumimoji="0" lang="en-GB" sz="32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2060"/>
              </a:solidFill>
              <a:effectLst/>
              <a:uLnTx/>
              <a:uFillTx/>
              <a:latin typeface="Arial"/>
              <a:cs typeface="Arial"/>
              <a:sym typeface="Arial"/>
            </a:endParaRPr>
          </a:p>
        </p:txBody>
      </p:sp>
    </p:spTree>
    <p:extLst>
      <p:ext uri="{BB962C8B-B14F-4D97-AF65-F5344CB8AC3E}">
        <p14:creationId xmlns:p14="http://schemas.microsoft.com/office/powerpoint/2010/main" val="3010371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subTnLst>
                                    <p:audio>
                                      <p:cMediaNode>
                                        <p:cTn display="0" masterRel="sameClick">
                                          <p:stCondLst>
                                            <p:cond evt="begin" delay="0">
                                              <p:tn val="5"/>
                                            </p:cond>
                                          </p:stCondLst>
                                          <p:endCondLst>
                                            <p:cond evt="onStopAudio" delay="0">
                                              <p:tgtEl>
                                                <p:sldTgt/>
                                              </p:tgtEl>
                                            </p:cond>
                                          </p:endCondLst>
                                        </p:cTn>
                                        <p:tgtEl>
                                          <p:sndTgt r:embed="rId3" name="parecer.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parecer.wav"/>
                                        </p:tgtEl>
                                      </p:cMediaNode>
                                    </p:audio>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4" name="parece.wav"/>
                                        </p:tgtEl>
                                      </p:cMediaNode>
                                    </p:audio>
                                  </p:sub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parec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descr="question mark action button"/>
          <p:cNvSpPr/>
          <p:nvPr/>
        </p:nvSpPr>
        <p:spPr>
          <a:xfrm>
            <a:off x="1260000" y="2239992"/>
            <a:ext cx="542518" cy="478800"/>
          </a:xfrm>
          <a:custGeom>
            <a:avLst/>
            <a:gdLst/>
            <a:ahLst/>
            <a:cxnLst/>
            <a:rect l="l" t="t" r="r" b="b"/>
            <a:pathLst>
              <a:path w="120000" h="120000" extrusionOk="0">
                <a:moveTo>
                  <a:pt x="0" y="0"/>
                </a:moveTo>
                <a:lnTo>
                  <a:pt x="120000" y="0"/>
                </a:lnTo>
                <a:lnTo>
                  <a:pt x="120000" y="120000"/>
                </a:lnTo>
                <a:lnTo>
                  <a:pt x="0" y="120000"/>
                </a:lnTo>
                <a:close/>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darken" extrusionOk="0">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none" extrusionOk="0">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67" name="Google Shape;67;p14"/>
          <p:cNvSpPr txBox="1">
            <a:spLocks noGrp="1"/>
          </p:cNvSpPr>
          <p:nvPr>
            <p:ph type="title"/>
          </p:nvPr>
        </p:nvSpPr>
        <p:spPr>
          <a:xfrm>
            <a:off x="0" y="828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20" b="1" dirty="0" err="1">
                <a:solidFill>
                  <a:srgbClr val="002060"/>
                </a:solidFill>
              </a:rPr>
              <a:t>parecer</a:t>
            </a:r>
            <a:endParaRPr sz="3959" dirty="0">
              <a:solidFill>
                <a:srgbClr val="002060"/>
              </a:solidFill>
            </a:endParaRPr>
          </a:p>
        </p:txBody>
      </p:sp>
      <p:sp>
        <p:nvSpPr>
          <p:cNvPr id="68" name="Google Shape;68;p14"/>
          <p:cNvSpPr txBox="1"/>
          <p:nvPr/>
        </p:nvSpPr>
        <p:spPr>
          <a:xfrm>
            <a:off x="2012196" y="2243479"/>
            <a:ext cx="8167607"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[to </a:t>
            </a:r>
            <a:r>
              <a:rPr lang="en-GB" sz="3200" kern="0" dirty="0">
                <a:solidFill>
                  <a:srgbClr val="002060"/>
                </a:solidFill>
                <a:latin typeface="Century Gothic"/>
                <a:ea typeface="Century Gothic"/>
                <a:cs typeface="Century Gothic"/>
                <a:sym typeface="Century Gothic"/>
              </a:rPr>
              <a:t>seem</a:t>
            </a:r>
            <a:r>
              <a:rPr kumimoji="0" lang="en-GB" sz="32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 </a:t>
            </a:r>
            <a:r>
              <a:rPr lang="en-GB" sz="3200" kern="0" dirty="0">
                <a:solidFill>
                  <a:srgbClr val="002060"/>
                </a:solidFill>
                <a:latin typeface="Century Gothic"/>
                <a:ea typeface="Century Gothic"/>
                <a:cs typeface="Century Gothic"/>
                <a:sym typeface="Century Gothic"/>
              </a:rPr>
              <a:t>seeming</a:t>
            </a:r>
            <a:r>
              <a:rPr kumimoji="0" lang="en-GB" sz="32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2060"/>
              </a:solidFill>
              <a:effectLst/>
              <a:uLnTx/>
              <a:uFillTx/>
              <a:latin typeface="Arial"/>
              <a:cs typeface="Arial"/>
              <a:sym typeface="Arial"/>
            </a:endParaRPr>
          </a:p>
        </p:txBody>
      </p:sp>
      <p:sp>
        <p:nvSpPr>
          <p:cNvPr id="69" name="Google Shape;69;p14" descr="question mark action button"/>
          <p:cNvSpPr/>
          <p:nvPr/>
        </p:nvSpPr>
        <p:spPr>
          <a:xfrm>
            <a:off x="1260000" y="5094792"/>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
        <p:nvSpPr>
          <p:cNvPr id="70" name="Google Shape;70;p14"/>
          <p:cNvSpPr txBox="1"/>
          <p:nvPr/>
        </p:nvSpPr>
        <p:spPr>
          <a:xfrm>
            <a:off x="0" y="3337200"/>
            <a:ext cx="12192000" cy="18620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lang="en-GB" sz="11500" b="1" kern="0" dirty="0" err="1">
                <a:solidFill>
                  <a:srgbClr val="002060"/>
                </a:solidFill>
                <a:latin typeface="Century Gothic"/>
                <a:ea typeface="Century Gothic"/>
                <a:cs typeface="Century Gothic"/>
                <a:sym typeface="Century Gothic"/>
              </a:rPr>
              <a:t>parece</a:t>
            </a:r>
            <a:endParaRPr kumimoji="0" sz="1400" b="0" i="0" u="none" strike="noStrike" kern="0" cap="none" spc="0" normalizeH="0" baseline="0" noProof="0" dirty="0">
              <a:ln>
                <a:noFill/>
              </a:ln>
              <a:solidFill>
                <a:srgbClr val="002060"/>
              </a:solidFill>
              <a:effectLst/>
              <a:uLnTx/>
              <a:uFillTx/>
              <a:latin typeface="Arial"/>
              <a:cs typeface="Arial"/>
              <a:sym typeface="Arial"/>
            </a:endParaRPr>
          </a:p>
        </p:txBody>
      </p:sp>
      <p:sp>
        <p:nvSpPr>
          <p:cNvPr id="71" name="Google Shape;71;p14"/>
          <p:cNvSpPr txBox="1"/>
          <p:nvPr/>
        </p:nvSpPr>
        <p:spPr>
          <a:xfrm>
            <a:off x="2012196" y="5171593"/>
            <a:ext cx="8167607" cy="584775"/>
          </a:xfrm>
          <a:prstGeom prst="rect">
            <a:avLst/>
          </a:prstGeom>
          <a:solidFill>
            <a:schemeClr val="lt1"/>
          </a:solidFill>
          <a:ln>
            <a:noFill/>
          </a:ln>
        </p:spPr>
        <p:txBody>
          <a:bodyPr spcFirstLastPara="1" wrap="square" lIns="91425" tIns="45700" rIns="91425" bIns="45700" anchor="t" anchorCtr="0">
            <a:noAutofit/>
          </a:bodyPr>
          <a:lstStyle/>
          <a:p>
            <a:pPr lvl="0" algn="ctr">
              <a:buClr>
                <a:srgbClr val="1E4E79"/>
              </a:buClr>
              <a:buSzPts val="3200"/>
              <a:defRPr/>
            </a:pPr>
            <a:r>
              <a:rPr kumimoji="0" lang="en-GB" sz="32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lang="en-GB" sz="3200" kern="0" dirty="0">
                <a:solidFill>
                  <a:srgbClr val="002060"/>
                </a:solidFill>
                <a:latin typeface="Century Gothic"/>
                <a:ea typeface="Century Gothic"/>
                <a:cs typeface="Century Gothic"/>
                <a:sym typeface="Century Gothic"/>
              </a:rPr>
              <a:t>s/he seems </a:t>
            </a:r>
            <a:r>
              <a:rPr lang="en-GB" sz="3200" kern="0" dirty="0">
                <a:solidFill>
                  <a:srgbClr val="002060"/>
                </a:solidFill>
                <a:ea typeface="Century Gothic"/>
                <a:cs typeface="Century Gothic"/>
                <a:sym typeface="Century Gothic"/>
              </a:rPr>
              <a:t>|</a:t>
            </a:r>
            <a:r>
              <a:rPr lang="en-GB" sz="3200" kern="0" dirty="0">
                <a:solidFill>
                  <a:srgbClr val="002060"/>
                </a:solidFill>
                <a:latin typeface="Century Gothic"/>
                <a:ea typeface="Century Gothic"/>
                <a:cs typeface="Century Gothic"/>
                <a:sym typeface="Century Gothic"/>
              </a:rPr>
              <a:t> it seems</a:t>
            </a:r>
            <a:r>
              <a:rPr kumimoji="0" lang="en-GB" sz="32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2060"/>
              </a:solidFill>
              <a:effectLst/>
              <a:uLnTx/>
              <a:uFillTx/>
              <a:latin typeface="Arial"/>
              <a:cs typeface="Arial"/>
              <a:sym typeface="Arial"/>
            </a:endParaRPr>
          </a:p>
        </p:txBody>
      </p:sp>
    </p:spTree>
    <p:extLst>
      <p:ext uri="{BB962C8B-B14F-4D97-AF65-F5344CB8AC3E}">
        <p14:creationId xmlns:p14="http://schemas.microsoft.com/office/powerpoint/2010/main" val="3662482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subTnLst>
                                    <p:audio>
                                      <p:cMediaNode>
                                        <p:cTn display="0" masterRel="sameClick">
                                          <p:stCondLst>
                                            <p:cond evt="begin" delay="0">
                                              <p:tn val="5"/>
                                            </p:cond>
                                          </p:stCondLst>
                                          <p:endCondLst>
                                            <p:cond evt="onStopAudio" delay="0">
                                              <p:tgtEl>
                                                <p:sldTgt/>
                                              </p:tgtEl>
                                            </p:cond>
                                          </p:endCondLst>
                                        </p:cTn>
                                        <p:tgtEl>
                                          <p:sndTgt r:embed="rId3" name="parec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gtEl>
                                        <p:attrNameLst>
                                          <p:attrName>style.visibility</p:attrName>
                                        </p:attrNameLst>
                                      </p:cBhvr>
                                      <p:to>
                                        <p:strVal val="visible"/>
                                      </p:to>
                                    </p:set>
                                    <p:animEffect transition="in" filter="fade">
                                      <p:cBhvr>
                                        <p:cTn id="17" dur="500"/>
                                        <p:tgtEl>
                                          <p:spTgt spid="6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fade">
                                      <p:cBhvr>
                                        <p:cTn id="22" dur="500"/>
                                        <p:tgtEl>
                                          <p:spTgt spid="70"/>
                                        </p:tgtEl>
                                      </p:cBhvr>
                                    </p:animEffect>
                                  </p:childTnLst>
                                  <p:subTnLst>
                                    <p:audio>
                                      <p:cMediaNode>
                                        <p:cTn display="0" masterRel="sameClick">
                                          <p:stCondLst>
                                            <p:cond evt="begin" delay="0">
                                              <p:tn val="20"/>
                                            </p:cond>
                                          </p:stCondLst>
                                          <p:endCondLst>
                                            <p:cond evt="onStopAudio" delay="0">
                                              <p:tgtEl>
                                                <p:sldTgt/>
                                              </p:tgtEl>
                                            </p:cond>
                                          </p:endCondLst>
                                        </p:cTn>
                                        <p:tgtEl>
                                          <p:sndTgt r:embed="rId4" name="parece.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9"/>
                                        </p:tgtEl>
                                        <p:attrNameLst>
                                          <p:attrName>style.visibility</p:attrName>
                                        </p:attrNameLst>
                                      </p:cBhvr>
                                      <p:to>
                                        <p:strVal val="visible"/>
                                      </p:to>
                                    </p:set>
                                    <p:animEffect transition="in" filter="fade">
                                      <p:cBhvr>
                                        <p:cTn id="27" dur="500"/>
                                        <p:tgtEl>
                                          <p:spTgt spid="6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1"/>
                                        </p:tgtEl>
                                        <p:attrNameLst>
                                          <p:attrName>style.visibility</p:attrName>
                                        </p:attrNameLst>
                                      </p:cBhvr>
                                      <p:to>
                                        <p:strVal val="visible"/>
                                      </p:to>
                                    </p:set>
                                    <p:animEffect transition="in" filter="fade">
                                      <p:cBhvr>
                                        <p:cTn id="32"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7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6"/>
          <p:cNvSpPr txBox="1">
            <a:spLocks noGrp="1"/>
          </p:cNvSpPr>
          <p:nvPr>
            <p:ph type="title"/>
          </p:nvPr>
        </p:nvSpPr>
        <p:spPr>
          <a:xfrm>
            <a:off x="0" y="828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20" b="1" dirty="0" err="1">
                <a:solidFill>
                  <a:srgbClr val="002060"/>
                </a:solidFill>
              </a:rPr>
              <a:t>parecer</a:t>
            </a:r>
            <a:endParaRPr sz="3959" dirty="0">
              <a:solidFill>
                <a:srgbClr val="002060"/>
              </a:solidFill>
            </a:endParaRPr>
          </a:p>
        </p:txBody>
      </p:sp>
      <p:sp>
        <p:nvSpPr>
          <p:cNvPr id="87" name="Google Shape;87;p16"/>
          <p:cNvSpPr txBox="1"/>
          <p:nvPr/>
        </p:nvSpPr>
        <p:spPr>
          <a:xfrm>
            <a:off x="0" y="2371060"/>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[to </a:t>
            </a:r>
            <a:r>
              <a:rPr lang="en-GB" sz="3200" kern="0" dirty="0">
                <a:solidFill>
                  <a:srgbClr val="002060"/>
                </a:solidFill>
                <a:latin typeface="Century Gothic"/>
                <a:ea typeface="Century Gothic"/>
                <a:cs typeface="Century Gothic"/>
                <a:sym typeface="Century Gothic"/>
              </a:rPr>
              <a:t>seem</a:t>
            </a:r>
            <a:r>
              <a:rPr kumimoji="0" lang="en-GB" sz="32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 </a:t>
            </a:r>
            <a:r>
              <a:rPr lang="en-GB" sz="3200" kern="0" dirty="0">
                <a:solidFill>
                  <a:srgbClr val="002060"/>
                </a:solidFill>
                <a:latin typeface="Century Gothic"/>
                <a:ea typeface="Century Gothic"/>
                <a:cs typeface="Century Gothic"/>
                <a:sym typeface="Century Gothic"/>
              </a:rPr>
              <a:t>seeming</a:t>
            </a:r>
            <a:r>
              <a:rPr kumimoji="0" lang="en-GB" sz="32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2060"/>
              </a:solidFill>
              <a:effectLst/>
              <a:uLnTx/>
              <a:uFillTx/>
              <a:latin typeface="Arial"/>
              <a:cs typeface="Arial"/>
              <a:sym typeface="Arial"/>
            </a:endParaRPr>
          </a:p>
        </p:txBody>
      </p:sp>
      <p:sp>
        <p:nvSpPr>
          <p:cNvPr id="88" name="Google Shape;88;p16"/>
          <p:cNvSpPr txBox="1"/>
          <p:nvPr/>
        </p:nvSpPr>
        <p:spPr>
          <a:xfrm>
            <a:off x="420130" y="3758108"/>
            <a:ext cx="11380573"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lang="en-GB" sz="5400" kern="0" dirty="0">
                <a:solidFill>
                  <a:srgbClr val="002060"/>
                </a:solidFill>
                <a:latin typeface="Century Gothic"/>
                <a:ea typeface="Century Gothic"/>
                <a:cs typeface="Century Gothic"/>
                <a:sym typeface="Century Gothic"/>
              </a:rPr>
              <a:t>La </a:t>
            </a:r>
            <a:r>
              <a:rPr lang="en-GB" sz="5400" kern="0" dirty="0" err="1">
                <a:solidFill>
                  <a:srgbClr val="002060"/>
                </a:solidFill>
                <a:latin typeface="Century Gothic"/>
                <a:ea typeface="Century Gothic"/>
                <a:cs typeface="Century Gothic"/>
                <a:sym typeface="Century Gothic"/>
              </a:rPr>
              <a:t>ropa</a:t>
            </a:r>
            <a:r>
              <a:rPr lang="en-GB" sz="5400" kern="0" dirty="0">
                <a:solidFill>
                  <a:srgbClr val="002060"/>
                </a:solidFill>
                <a:latin typeface="Century Gothic"/>
                <a:ea typeface="Century Gothic"/>
                <a:cs typeface="Century Gothic"/>
                <a:sym typeface="Century Gothic"/>
              </a:rPr>
              <a:t> </a:t>
            </a:r>
            <a:r>
              <a:rPr lang="en-GB" sz="5400" kern="0" dirty="0" err="1">
                <a:solidFill>
                  <a:srgbClr val="002060"/>
                </a:solidFill>
                <a:latin typeface="Century Gothic"/>
                <a:ea typeface="Century Gothic"/>
                <a:cs typeface="Century Gothic"/>
                <a:sym typeface="Century Gothic"/>
              </a:rPr>
              <a:t>puede</a:t>
            </a:r>
            <a:r>
              <a:rPr lang="en-GB" sz="5400" kern="0" dirty="0">
                <a:solidFill>
                  <a:srgbClr val="002060"/>
                </a:solidFill>
                <a:latin typeface="Century Gothic"/>
                <a:ea typeface="Century Gothic"/>
                <a:cs typeface="Century Gothic"/>
                <a:sym typeface="Century Gothic"/>
              </a:rPr>
              <a:t> </a:t>
            </a:r>
            <a:r>
              <a:rPr lang="en-GB" sz="5400" b="1" kern="0" dirty="0" err="1">
                <a:solidFill>
                  <a:srgbClr val="EE6000"/>
                </a:solidFill>
                <a:latin typeface="Century Gothic"/>
                <a:ea typeface="Century Gothic"/>
                <a:cs typeface="Century Gothic"/>
                <a:sym typeface="Century Gothic"/>
              </a:rPr>
              <a:t>parec</a:t>
            </a:r>
            <a:r>
              <a:rPr kumimoji="0" lang="en-GB" sz="5400" b="1" i="0" u="none" strike="noStrike" kern="0" cap="none" spc="0" normalizeH="0" baseline="0" noProof="0" dirty="0">
                <a:ln>
                  <a:noFill/>
                </a:ln>
                <a:solidFill>
                  <a:srgbClr val="EE6000"/>
                </a:solidFill>
                <a:effectLst/>
                <a:uLnTx/>
                <a:uFillTx/>
                <a:latin typeface="Century Gothic"/>
                <a:ea typeface="Century Gothic"/>
                <a:cs typeface="Century Gothic"/>
                <a:sym typeface="Century Gothic"/>
              </a:rPr>
              <a:t>er</a:t>
            </a:r>
            <a:r>
              <a:rPr kumimoji="0" lang="en-GB" sz="5400" b="1" i="0" u="none" strike="noStrike" kern="0" cap="none" spc="0" normalizeH="0" baseline="0" noProof="0" dirty="0">
                <a:ln>
                  <a:noFill/>
                </a:ln>
                <a:solidFill>
                  <a:srgbClr val="C55A11"/>
                </a:solidFill>
                <a:effectLst/>
                <a:uLnTx/>
                <a:uFillTx/>
                <a:latin typeface="Century Gothic"/>
                <a:ea typeface="Century Gothic"/>
                <a:cs typeface="Century Gothic"/>
                <a:sym typeface="Century Gothic"/>
              </a:rPr>
              <a:t> </a:t>
            </a:r>
            <a:r>
              <a:rPr lang="en-GB" sz="5400" kern="0" dirty="0" err="1">
                <a:solidFill>
                  <a:srgbClr val="002060"/>
                </a:solidFill>
                <a:latin typeface="Century Gothic"/>
                <a:ea typeface="Century Gothic"/>
                <a:cs typeface="Century Gothic"/>
                <a:sym typeface="Century Gothic"/>
              </a:rPr>
              <a:t>barata</a:t>
            </a:r>
            <a:r>
              <a:rPr kumimoji="0" lang="en-GB" sz="5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89" name="Google Shape;89;p16"/>
          <p:cNvSpPr txBox="1"/>
          <p:nvPr/>
        </p:nvSpPr>
        <p:spPr>
          <a:xfrm>
            <a:off x="3163330" y="4773771"/>
            <a:ext cx="6538535"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[The clothing </a:t>
            </a:r>
            <a:r>
              <a:rPr lang="en-GB" sz="3200" kern="0" dirty="0">
                <a:solidFill>
                  <a:srgbClr val="002060"/>
                </a:solidFill>
                <a:latin typeface="Century Gothic"/>
                <a:ea typeface="Century Gothic"/>
                <a:cs typeface="Century Gothic"/>
                <a:sym typeface="Century Gothic"/>
              </a:rPr>
              <a:t>can</a:t>
            </a:r>
            <a:r>
              <a:rPr kumimoji="0" lang="en-GB" sz="32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EE6000"/>
                </a:solidFill>
                <a:effectLst/>
                <a:uLnTx/>
                <a:uFillTx/>
                <a:latin typeface="Century Gothic"/>
                <a:ea typeface="Century Gothic"/>
                <a:cs typeface="Century Gothic"/>
                <a:sym typeface="Century Gothic"/>
              </a:rPr>
              <a:t>seem</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chemeClr val="accent5">
                    <a:lumMod val="50000"/>
                  </a:schemeClr>
                </a:solidFill>
                <a:effectLst/>
                <a:uLnTx/>
                <a:uFillTx/>
                <a:latin typeface="Century Gothic"/>
                <a:ea typeface="Century Gothic"/>
                <a:cs typeface="Century Gothic"/>
                <a:sym typeface="Century Gothic"/>
              </a:rPr>
              <a:t>cheap.]</a:t>
            </a:r>
            <a:endParaRPr kumimoji="0" sz="1400" b="0" i="0" u="none" strike="noStrike" kern="0" cap="none" spc="0" normalizeH="0" baseline="0" noProof="0" dirty="0">
              <a:ln>
                <a:noFill/>
              </a:ln>
              <a:solidFill>
                <a:schemeClr val="accent5">
                  <a:lumMod val="50000"/>
                </a:schemeClr>
              </a:solidFill>
              <a:effectLst/>
              <a:uLnTx/>
              <a:uFillTx/>
              <a:latin typeface="Arial"/>
              <a:cs typeface="Arial"/>
              <a:sym typeface="Arial"/>
            </a:endParaRPr>
          </a:p>
        </p:txBody>
      </p:sp>
    </p:spTree>
    <p:extLst>
      <p:ext uri="{BB962C8B-B14F-4D97-AF65-F5344CB8AC3E}">
        <p14:creationId xmlns:p14="http://schemas.microsoft.com/office/powerpoint/2010/main" val="2461727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500"/>
                                        <p:tgtEl>
                                          <p:spTgt spid="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7"/>
                                        </p:tgtEl>
                                        <p:attrNameLst>
                                          <p:attrName>style.visibility</p:attrName>
                                        </p:attrNameLst>
                                      </p:cBhvr>
                                      <p:to>
                                        <p:strVal val="visible"/>
                                      </p:to>
                                    </p:set>
                                    <p:animEffect transition="in" filter="fade">
                                      <p:cBhvr>
                                        <p:cTn id="12" dur="500"/>
                                        <p:tgtEl>
                                          <p:spTgt spid="8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8"/>
                                        </p:tgtEl>
                                        <p:attrNameLst>
                                          <p:attrName>style.visibility</p:attrName>
                                        </p:attrNameLst>
                                      </p:cBhvr>
                                      <p:to>
                                        <p:strVal val="visible"/>
                                      </p:to>
                                    </p:set>
                                    <p:animEffect transition="in" filter="fade">
                                      <p:cBhvr>
                                        <p:cTn id="17" dur="500"/>
                                        <p:tgtEl>
                                          <p:spTgt spid="88"/>
                                        </p:tgtEl>
                                      </p:cBhvr>
                                    </p:animEffect>
                                  </p:childTnLst>
                                  <p:subTnLst>
                                    <p:audio>
                                      <p:cMediaNode>
                                        <p:cTn display="0" masterRel="sameClick">
                                          <p:stCondLst>
                                            <p:cond evt="begin" delay="0">
                                              <p:tn val="15"/>
                                            </p:cond>
                                          </p:stCondLst>
                                          <p:endCondLst>
                                            <p:cond evt="onStopAudio" delay="0">
                                              <p:tgtEl>
                                                <p:sldTgt/>
                                              </p:tgtEl>
                                            </p:cond>
                                          </p:endCondLst>
                                        </p:cTn>
                                        <p:tgtEl>
                                          <p:sndTgt r:embed="rId3" name="la ropa puede parecer barata.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9"/>
                                        </p:tgtEl>
                                        <p:attrNameLst>
                                          <p:attrName>style.visibility</p:attrName>
                                        </p:attrNameLst>
                                      </p:cBhvr>
                                      <p:to>
                                        <p:strVal val="visible"/>
                                      </p:to>
                                    </p:set>
                                    <p:animEffect transition="in" filter="fade">
                                      <p:cBhvr>
                                        <p:cTn id="22"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6649156" cy="867128"/>
          </a:xfrm>
          <a:prstGeom prst="rect">
            <a:avLst/>
          </a:prstGeom>
        </p:spPr>
      </p:pic>
      <p:sp>
        <p:nvSpPr>
          <p:cNvPr id="2" name="Title 1"/>
          <p:cNvSpPr>
            <a:spLocks noGrp="1"/>
          </p:cNvSpPr>
          <p:nvPr>
            <p:ph type="title"/>
          </p:nvPr>
        </p:nvSpPr>
        <p:spPr>
          <a:xfrm>
            <a:off x="82287" y="1"/>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64133" y="258166"/>
            <a:ext cx="2564011" cy="43956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lIns="91438" tIns="45719" rIns="91438" bIns="45719" rtlCol="0" anchor="ctr"/>
          <a:lstStyle/>
          <a:p>
            <a:pPr algn="ctr"/>
            <a:r>
              <a:rPr lang="en-GB" sz="2000" b="1" dirty="0" err="1">
                <a:solidFill>
                  <a:prstClr val="white"/>
                </a:solidFill>
                <a:latin typeface="Century Gothic" panose="020B0502020202020204" pitchFamily="34" charset="0"/>
              </a:rPr>
              <a:t>escuchar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
        <p:nvSpPr>
          <p:cNvPr id="6" name="TextBox 5">
            <a:extLst>
              <a:ext uri="{FF2B5EF4-FFF2-40B4-BE49-F238E27FC236}">
                <a16:creationId xmlns:a16="http://schemas.microsoft.com/office/drawing/2014/main" id="{A86967C1-D850-467D-9B82-31FAA04A8E10}"/>
              </a:ext>
            </a:extLst>
          </p:cNvPr>
          <p:cNvSpPr txBox="1"/>
          <p:nvPr/>
        </p:nvSpPr>
        <p:spPr>
          <a:xfrm>
            <a:off x="218074" y="1142396"/>
            <a:ext cx="10832985" cy="400108"/>
          </a:xfrm>
          <a:prstGeom prst="rect">
            <a:avLst/>
          </a:prstGeom>
          <a:noFill/>
        </p:spPr>
        <p:txBody>
          <a:bodyPr wrap="square" lIns="91438" tIns="45719" rIns="91438" bIns="45719" rtlCol="0">
            <a:spAutoFit/>
          </a:bodyPr>
          <a:lstStyle/>
          <a:p>
            <a:r>
              <a:rPr lang="en-US" sz="2000" b="1" dirty="0">
                <a:solidFill>
                  <a:srgbClr val="002060"/>
                </a:solidFill>
              </a:rPr>
              <a:t>Escucha cada palabra y escribe las dos letras que no están.</a:t>
            </a:r>
          </a:p>
        </p:txBody>
      </p:sp>
      <p:sp>
        <p:nvSpPr>
          <p:cNvPr id="7" name="CuadroTexto 15">
            <a:extLst>
              <a:ext uri="{FF2B5EF4-FFF2-40B4-BE49-F238E27FC236}">
                <a16:creationId xmlns:a16="http://schemas.microsoft.com/office/drawing/2014/main" id="{3283F635-A705-4B81-B37F-216B1C31396C}"/>
              </a:ext>
            </a:extLst>
          </p:cNvPr>
          <p:cNvSpPr txBox="1"/>
          <p:nvPr/>
        </p:nvSpPr>
        <p:spPr>
          <a:xfrm>
            <a:off x="1346464" y="2164395"/>
            <a:ext cx="1994252" cy="584773"/>
          </a:xfrm>
          <a:prstGeom prst="rect">
            <a:avLst/>
          </a:prstGeom>
          <a:noFill/>
        </p:spPr>
        <p:txBody>
          <a:bodyPr wrap="none" lIns="91438" tIns="45719" rIns="91438" bIns="45719" rtlCol="0">
            <a:spAutoFit/>
          </a:bodyPr>
          <a:lstStyle/>
          <a:p>
            <a:r>
              <a:rPr lang="en-GB" sz="3200" dirty="0" err="1">
                <a:solidFill>
                  <a:srgbClr val="002060"/>
                </a:solidFill>
              </a:rPr>
              <a:t>leng</a:t>
            </a:r>
            <a:r>
              <a:rPr lang="x-none" sz="3200" dirty="0">
                <a:solidFill>
                  <a:srgbClr val="002060"/>
                </a:solidFill>
              </a:rPr>
              <a:t>__ __</a:t>
            </a:r>
          </a:p>
        </p:txBody>
      </p:sp>
      <p:sp>
        <p:nvSpPr>
          <p:cNvPr id="9" name="Action Button: Custom 20">
            <a:hlinkClick r:id="" action="ppaction://noaction" highlightClick="1">
              <a:snd r:embed="rId4" name="lengua.wav"/>
            </a:hlinkClick>
            <a:extLst>
              <a:ext uri="{FF2B5EF4-FFF2-40B4-BE49-F238E27FC236}">
                <a16:creationId xmlns:a16="http://schemas.microsoft.com/office/drawing/2014/main" id="{A5848283-FCB1-4EC0-BA0E-AC7BC1165388}"/>
              </a:ext>
            </a:extLst>
          </p:cNvPr>
          <p:cNvSpPr/>
          <p:nvPr/>
        </p:nvSpPr>
        <p:spPr>
          <a:xfrm>
            <a:off x="400153" y="2278489"/>
            <a:ext cx="684075" cy="610635"/>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GB" b="1" dirty="0">
                <a:latin typeface="Century Gothic" panose="020B0502020202020204" pitchFamily="34" charset="0"/>
              </a:rPr>
              <a:t>1</a:t>
            </a:r>
          </a:p>
        </p:txBody>
      </p:sp>
      <p:sp>
        <p:nvSpPr>
          <p:cNvPr id="10" name="Action Button: Custom 20">
            <a:hlinkClick r:id="" action="ppaction://noaction" highlightClick="1">
              <a:snd r:embed="rId5" name="cuerpo.wav"/>
            </a:hlinkClick>
            <a:extLst>
              <a:ext uri="{FF2B5EF4-FFF2-40B4-BE49-F238E27FC236}">
                <a16:creationId xmlns:a16="http://schemas.microsoft.com/office/drawing/2014/main" id="{12A369A0-E869-42C1-A7C3-D09E22CB4679}"/>
              </a:ext>
            </a:extLst>
          </p:cNvPr>
          <p:cNvSpPr/>
          <p:nvPr/>
        </p:nvSpPr>
        <p:spPr>
          <a:xfrm>
            <a:off x="400153" y="3317060"/>
            <a:ext cx="684075" cy="610635"/>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GB" b="1" dirty="0">
                <a:latin typeface="Century Gothic" panose="020B0502020202020204" pitchFamily="34" charset="0"/>
              </a:rPr>
              <a:t>2</a:t>
            </a:r>
          </a:p>
        </p:txBody>
      </p:sp>
      <p:sp>
        <p:nvSpPr>
          <p:cNvPr id="11" name="Action Button: Custom 20">
            <a:hlinkClick r:id="" action="ppaction://noaction" highlightClick="1">
              <a:snd r:embed="rId6" name="recuerdo.wav"/>
            </a:hlinkClick>
            <a:extLst>
              <a:ext uri="{FF2B5EF4-FFF2-40B4-BE49-F238E27FC236}">
                <a16:creationId xmlns:a16="http://schemas.microsoft.com/office/drawing/2014/main" id="{091D0745-9AF9-46F5-BA4B-BF9180F8DB66}"/>
              </a:ext>
            </a:extLst>
          </p:cNvPr>
          <p:cNvSpPr/>
          <p:nvPr/>
        </p:nvSpPr>
        <p:spPr>
          <a:xfrm>
            <a:off x="400153" y="4323864"/>
            <a:ext cx="684075" cy="610635"/>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GB" b="1" dirty="0">
                <a:latin typeface="Century Gothic" panose="020B0502020202020204" pitchFamily="34" charset="0"/>
              </a:rPr>
              <a:t>3</a:t>
            </a:r>
          </a:p>
        </p:txBody>
      </p:sp>
      <p:sp>
        <p:nvSpPr>
          <p:cNvPr id="12" name="Action Button: Custom 20">
            <a:hlinkClick r:id="" action="ppaction://noaction" highlightClick="1">
              <a:snd r:embed="rId7" name="guardar.wav"/>
            </a:hlinkClick>
            <a:extLst>
              <a:ext uri="{FF2B5EF4-FFF2-40B4-BE49-F238E27FC236}">
                <a16:creationId xmlns:a16="http://schemas.microsoft.com/office/drawing/2014/main" id="{9A931068-E181-4F6C-A5D2-F4E1C94CDC58}"/>
              </a:ext>
            </a:extLst>
          </p:cNvPr>
          <p:cNvSpPr/>
          <p:nvPr/>
        </p:nvSpPr>
        <p:spPr>
          <a:xfrm>
            <a:off x="400153" y="5357851"/>
            <a:ext cx="684075" cy="610635"/>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GB" b="1" dirty="0">
                <a:latin typeface="Century Gothic" panose="020B0502020202020204" pitchFamily="34" charset="0"/>
              </a:rPr>
              <a:t>4</a:t>
            </a:r>
          </a:p>
        </p:txBody>
      </p:sp>
      <p:sp>
        <p:nvSpPr>
          <p:cNvPr id="13" name="Action Button: Custom 20">
            <a:hlinkClick r:id="" action="ppaction://noaction" highlightClick="1">
              <a:snd r:embed="rId8" name="individuo.wav"/>
            </a:hlinkClick>
            <a:extLst>
              <a:ext uri="{FF2B5EF4-FFF2-40B4-BE49-F238E27FC236}">
                <a16:creationId xmlns:a16="http://schemas.microsoft.com/office/drawing/2014/main" id="{0F1954AD-A1EE-4D6B-B6E1-6701F51A04EB}"/>
              </a:ext>
            </a:extLst>
          </p:cNvPr>
          <p:cNvSpPr/>
          <p:nvPr/>
        </p:nvSpPr>
        <p:spPr>
          <a:xfrm>
            <a:off x="4413027" y="2278489"/>
            <a:ext cx="684075" cy="610635"/>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GB" b="1" dirty="0">
                <a:latin typeface="Century Gothic" panose="020B0502020202020204" pitchFamily="34" charset="0"/>
              </a:rPr>
              <a:t>5</a:t>
            </a:r>
          </a:p>
        </p:txBody>
      </p:sp>
      <p:sp>
        <p:nvSpPr>
          <p:cNvPr id="14" name="Action Button: Custom 20">
            <a:hlinkClick r:id="" action="ppaction://noaction" highlightClick="1">
              <a:snd r:embed="rId9" name="de acuerdo.wav"/>
            </a:hlinkClick>
            <a:extLst>
              <a:ext uri="{FF2B5EF4-FFF2-40B4-BE49-F238E27FC236}">
                <a16:creationId xmlns:a16="http://schemas.microsoft.com/office/drawing/2014/main" id="{0DC1232F-CDA3-4E28-9533-06A6C6C5C252}"/>
              </a:ext>
            </a:extLst>
          </p:cNvPr>
          <p:cNvSpPr/>
          <p:nvPr/>
        </p:nvSpPr>
        <p:spPr>
          <a:xfrm>
            <a:off x="4413024" y="3310586"/>
            <a:ext cx="684075" cy="593695"/>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GB" b="1" dirty="0">
                <a:latin typeface="Century Gothic" panose="020B0502020202020204" pitchFamily="34" charset="0"/>
              </a:rPr>
              <a:t>6</a:t>
            </a:r>
          </a:p>
        </p:txBody>
      </p:sp>
      <p:sp>
        <p:nvSpPr>
          <p:cNvPr id="16" name="CuadroTexto 40">
            <a:extLst>
              <a:ext uri="{FF2B5EF4-FFF2-40B4-BE49-F238E27FC236}">
                <a16:creationId xmlns:a16="http://schemas.microsoft.com/office/drawing/2014/main" id="{DDAE0455-269F-4EBD-921E-836BCAB05E85}"/>
              </a:ext>
            </a:extLst>
          </p:cNvPr>
          <p:cNvSpPr txBox="1"/>
          <p:nvPr/>
        </p:nvSpPr>
        <p:spPr>
          <a:xfrm>
            <a:off x="1335020" y="3150892"/>
            <a:ext cx="2493867" cy="584775"/>
          </a:xfrm>
          <a:prstGeom prst="rect">
            <a:avLst/>
          </a:prstGeom>
          <a:noFill/>
        </p:spPr>
        <p:txBody>
          <a:bodyPr wrap="square" lIns="91438" tIns="45719" rIns="91438" bIns="45719" rtlCol="0">
            <a:spAutoFit/>
          </a:bodyPr>
          <a:lstStyle/>
          <a:p>
            <a:r>
              <a:rPr lang="en-GB" sz="3200" dirty="0">
                <a:solidFill>
                  <a:srgbClr val="002060"/>
                </a:solidFill>
              </a:rPr>
              <a:t>c</a:t>
            </a:r>
            <a:r>
              <a:rPr lang="x-none" sz="3200" dirty="0">
                <a:solidFill>
                  <a:srgbClr val="002060"/>
                </a:solidFill>
              </a:rPr>
              <a:t>__ __</a:t>
            </a:r>
            <a:r>
              <a:rPr lang="en-GB" sz="3200" dirty="0" err="1">
                <a:solidFill>
                  <a:srgbClr val="002060"/>
                </a:solidFill>
              </a:rPr>
              <a:t>rpo</a:t>
            </a:r>
            <a:endParaRPr lang="x-none" sz="3200" dirty="0">
              <a:solidFill>
                <a:srgbClr val="002060"/>
              </a:solidFill>
            </a:endParaRPr>
          </a:p>
        </p:txBody>
      </p:sp>
      <p:sp>
        <p:nvSpPr>
          <p:cNvPr id="17" name="CuadroTexto 41">
            <a:extLst>
              <a:ext uri="{FF2B5EF4-FFF2-40B4-BE49-F238E27FC236}">
                <a16:creationId xmlns:a16="http://schemas.microsoft.com/office/drawing/2014/main" id="{FF355A82-261E-4BD4-BE17-26328ABF540D}"/>
              </a:ext>
            </a:extLst>
          </p:cNvPr>
          <p:cNvSpPr txBox="1"/>
          <p:nvPr/>
        </p:nvSpPr>
        <p:spPr>
          <a:xfrm>
            <a:off x="1335018" y="4146730"/>
            <a:ext cx="2833581" cy="584775"/>
          </a:xfrm>
          <a:prstGeom prst="rect">
            <a:avLst/>
          </a:prstGeom>
          <a:noFill/>
        </p:spPr>
        <p:txBody>
          <a:bodyPr wrap="square" lIns="91438" tIns="45719" rIns="91438" bIns="45719" rtlCol="0">
            <a:spAutoFit/>
          </a:bodyPr>
          <a:lstStyle/>
          <a:p>
            <a:r>
              <a:rPr lang="en-GB" sz="3200" dirty="0">
                <a:solidFill>
                  <a:srgbClr val="002060"/>
                </a:solidFill>
              </a:rPr>
              <a:t>rec</a:t>
            </a:r>
            <a:r>
              <a:rPr lang="x-none" sz="3200" dirty="0">
                <a:solidFill>
                  <a:srgbClr val="002060"/>
                </a:solidFill>
              </a:rPr>
              <a:t>__ __</a:t>
            </a:r>
            <a:r>
              <a:rPr lang="en-GB" sz="3200" dirty="0" err="1">
                <a:solidFill>
                  <a:srgbClr val="002060"/>
                </a:solidFill>
              </a:rPr>
              <a:t>rdo</a:t>
            </a:r>
            <a:endParaRPr lang="x-none" sz="3200" dirty="0">
              <a:solidFill>
                <a:srgbClr val="002060"/>
              </a:solidFill>
            </a:endParaRPr>
          </a:p>
        </p:txBody>
      </p:sp>
      <p:sp>
        <p:nvSpPr>
          <p:cNvPr id="18" name="CuadroTexto 42">
            <a:extLst>
              <a:ext uri="{FF2B5EF4-FFF2-40B4-BE49-F238E27FC236}">
                <a16:creationId xmlns:a16="http://schemas.microsoft.com/office/drawing/2014/main" id="{77026C98-EB57-49F6-AD4C-647D7FEBCAFE}"/>
              </a:ext>
            </a:extLst>
          </p:cNvPr>
          <p:cNvSpPr txBox="1"/>
          <p:nvPr/>
        </p:nvSpPr>
        <p:spPr>
          <a:xfrm>
            <a:off x="1320618" y="5126931"/>
            <a:ext cx="2833581" cy="584775"/>
          </a:xfrm>
          <a:prstGeom prst="rect">
            <a:avLst/>
          </a:prstGeom>
          <a:noFill/>
        </p:spPr>
        <p:txBody>
          <a:bodyPr wrap="square" lIns="91438" tIns="45719" rIns="91438" bIns="45719" rtlCol="0">
            <a:spAutoFit/>
          </a:bodyPr>
          <a:lstStyle/>
          <a:p>
            <a:r>
              <a:rPr lang="en-GB" sz="3200" dirty="0">
                <a:solidFill>
                  <a:srgbClr val="002060"/>
                </a:solidFill>
              </a:rPr>
              <a:t>g</a:t>
            </a:r>
            <a:r>
              <a:rPr lang="x-none" sz="3200" dirty="0">
                <a:solidFill>
                  <a:srgbClr val="002060"/>
                </a:solidFill>
              </a:rPr>
              <a:t>__ __</a:t>
            </a:r>
            <a:r>
              <a:rPr lang="en-GB" sz="3200" dirty="0" err="1">
                <a:solidFill>
                  <a:srgbClr val="002060"/>
                </a:solidFill>
              </a:rPr>
              <a:t>rdar</a:t>
            </a:r>
            <a:endParaRPr lang="x-none" sz="3200" dirty="0">
              <a:solidFill>
                <a:srgbClr val="002060"/>
              </a:solidFill>
            </a:endParaRPr>
          </a:p>
        </p:txBody>
      </p:sp>
      <p:sp>
        <p:nvSpPr>
          <p:cNvPr id="19" name="Action Button: Custom 20">
            <a:hlinkClick r:id="" action="ppaction://noaction" highlightClick="1">
              <a:snd r:embed="rId10" name="juez.wav"/>
            </a:hlinkClick>
            <a:extLst>
              <a:ext uri="{FF2B5EF4-FFF2-40B4-BE49-F238E27FC236}">
                <a16:creationId xmlns:a16="http://schemas.microsoft.com/office/drawing/2014/main" id="{817CC288-DD64-4BB4-B52B-AA80B5C85BFF}"/>
              </a:ext>
            </a:extLst>
          </p:cNvPr>
          <p:cNvSpPr/>
          <p:nvPr/>
        </p:nvSpPr>
        <p:spPr>
          <a:xfrm>
            <a:off x="4413023" y="4332334"/>
            <a:ext cx="684075" cy="593695"/>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GB" b="1" dirty="0">
                <a:latin typeface="Century Gothic" panose="020B0502020202020204" pitchFamily="34" charset="0"/>
              </a:rPr>
              <a:t>7</a:t>
            </a:r>
          </a:p>
        </p:txBody>
      </p:sp>
      <p:sp>
        <p:nvSpPr>
          <p:cNvPr id="20" name="Action Button: Custom 20">
            <a:hlinkClick r:id="" action="ppaction://noaction" highlightClick="1">
              <a:snd r:embed="rId11" name="continuar.wav"/>
            </a:hlinkClick>
            <a:extLst>
              <a:ext uri="{FF2B5EF4-FFF2-40B4-BE49-F238E27FC236}">
                <a16:creationId xmlns:a16="http://schemas.microsoft.com/office/drawing/2014/main" id="{66430E1C-1F48-4600-9D1E-BFBDA9B813DA}"/>
              </a:ext>
            </a:extLst>
          </p:cNvPr>
          <p:cNvSpPr/>
          <p:nvPr/>
        </p:nvSpPr>
        <p:spPr>
          <a:xfrm>
            <a:off x="4413024" y="5336655"/>
            <a:ext cx="684075" cy="63183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GB" b="1" dirty="0">
                <a:latin typeface="Century Gothic" panose="020B0502020202020204" pitchFamily="34" charset="0"/>
              </a:rPr>
              <a:t>8</a:t>
            </a:r>
          </a:p>
        </p:txBody>
      </p:sp>
      <p:sp>
        <p:nvSpPr>
          <p:cNvPr id="21" name="CuadroTexto 45">
            <a:extLst>
              <a:ext uri="{FF2B5EF4-FFF2-40B4-BE49-F238E27FC236}">
                <a16:creationId xmlns:a16="http://schemas.microsoft.com/office/drawing/2014/main" id="{7921A84E-2AF0-4C97-99F9-50AAF6451C56}"/>
              </a:ext>
            </a:extLst>
          </p:cNvPr>
          <p:cNvSpPr txBox="1"/>
          <p:nvPr/>
        </p:nvSpPr>
        <p:spPr>
          <a:xfrm>
            <a:off x="5378237" y="4195155"/>
            <a:ext cx="2419564" cy="584775"/>
          </a:xfrm>
          <a:prstGeom prst="rect">
            <a:avLst/>
          </a:prstGeom>
          <a:noFill/>
        </p:spPr>
        <p:txBody>
          <a:bodyPr wrap="square" lIns="91438" tIns="45719" rIns="91438" bIns="45719" rtlCol="0">
            <a:spAutoFit/>
          </a:bodyPr>
          <a:lstStyle/>
          <a:p>
            <a:r>
              <a:rPr lang="en-GB" sz="3200" dirty="0">
                <a:solidFill>
                  <a:srgbClr val="002060"/>
                </a:solidFill>
              </a:rPr>
              <a:t>j</a:t>
            </a:r>
            <a:r>
              <a:rPr lang="x-none" sz="3200" dirty="0">
                <a:solidFill>
                  <a:srgbClr val="002060"/>
                </a:solidFill>
              </a:rPr>
              <a:t>__ __</a:t>
            </a:r>
            <a:r>
              <a:rPr lang="en-GB" sz="3200" dirty="0">
                <a:solidFill>
                  <a:srgbClr val="002060"/>
                </a:solidFill>
              </a:rPr>
              <a:t>z</a:t>
            </a:r>
            <a:endParaRPr lang="x-none" sz="3200" dirty="0">
              <a:solidFill>
                <a:srgbClr val="002060"/>
              </a:solidFill>
            </a:endParaRPr>
          </a:p>
        </p:txBody>
      </p:sp>
      <p:sp>
        <p:nvSpPr>
          <p:cNvPr id="22" name="CuadroTexto 46">
            <a:extLst>
              <a:ext uri="{FF2B5EF4-FFF2-40B4-BE49-F238E27FC236}">
                <a16:creationId xmlns:a16="http://schemas.microsoft.com/office/drawing/2014/main" id="{712DDFFF-6E74-4E8A-9FC2-B085EA1565FC}"/>
              </a:ext>
            </a:extLst>
          </p:cNvPr>
          <p:cNvSpPr txBox="1"/>
          <p:nvPr/>
        </p:nvSpPr>
        <p:spPr>
          <a:xfrm>
            <a:off x="5324555" y="3204881"/>
            <a:ext cx="3336169" cy="584775"/>
          </a:xfrm>
          <a:prstGeom prst="rect">
            <a:avLst/>
          </a:prstGeom>
          <a:noFill/>
        </p:spPr>
        <p:txBody>
          <a:bodyPr wrap="square" lIns="91438" tIns="45719" rIns="91438" bIns="45719" rtlCol="0">
            <a:spAutoFit/>
          </a:bodyPr>
          <a:lstStyle/>
          <a:p>
            <a:r>
              <a:rPr lang="en-GB" sz="3200" dirty="0">
                <a:solidFill>
                  <a:srgbClr val="002060"/>
                </a:solidFill>
              </a:rPr>
              <a:t>de ac</a:t>
            </a:r>
            <a:r>
              <a:rPr lang="x-none" sz="3200" dirty="0">
                <a:solidFill>
                  <a:srgbClr val="002060"/>
                </a:solidFill>
              </a:rPr>
              <a:t>__ __</a:t>
            </a:r>
            <a:r>
              <a:rPr lang="en-GB" sz="3200" dirty="0" err="1">
                <a:solidFill>
                  <a:srgbClr val="002060"/>
                </a:solidFill>
              </a:rPr>
              <a:t>rdo</a:t>
            </a:r>
            <a:endParaRPr lang="x-none" sz="3200" dirty="0">
              <a:solidFill>
                <a:srgbClr val="002060"/>
              </a:solidFill>
            </a:endParaRPr>
          </a:p>
        </p:txBody>
      </p:sp>
      <p:sp>
        <p:nvSpPr>
          <p:cNvPr id="23" name="CuadroTexto 47">
            <a:extLst>
              <a:ext uri="{FF2B5EF4-FFF2-40B4-BE49-F238E27FC236}">
                <a16:creationId xmlns:a16="http://schemas.microsoft.com/office/drawing/2014/main" id="{BB7B3301-9C89-49B9-AAAA-7411CDD9EC54}"/>
              </a:ext>
            </a:extLst>
          </p:cNvPr>
          <p:cNvSpPr txBox="1"/>
          <p:nvPr/>
        </p:nvSpPr>
        <p:spPr>
          <a:xfrm>
            <a:off x="5338324" y="2162492"/>
            <a:ext cx="3999873" cy="584775"/>
          </a:xfrm>
          <a:prstGeom prst="rect">
            <a:avLst/>
          </a:prstGeom>
          <a:noFill/>
        </p:spPr>
        <p:txBody>
          <a:bodyPr wrap="square" lIns="91438" tIns="45719" rIns="91438" bIns="45719" rtlCol="0">
            <a:spAutoFit/>
          </a:bodyPr>
          <a:lstStyle/>
          <a:p>
            <a:r>
              <a:rPr lang="en-GB" sz="3200" dirty="0" err="1">
                <a:solidFill>
                  <a:srgbClr val="002060"/>
                </a:solidFill>
              </a:rPr>
              <a:t>individ</a:t>
            </a:r>
            <a:r>
              <a:rPr lang="x-none" sz="3200" dirty="0">
                <a:solidFill>
                  <a:srgbClr val="002060"/>
                </a:solidFill>
              </a:rPr>
              <a:t>__ __</a:t>
            </a:r>
          </a:p>
        </p:txBody>
      </p:sp>
      <p:sp>
        <p:nvSpPr>
          <p:cNvPr id="24" name="CuadroTexto 48">
            <a:extLst>
              <a:ext uri="{FF2B5EF4-FFF2-40B4-BE49-F238E27FC236}">
                <a16:creationId xmlns:a16="http://schemas.microsoft.com/office/drawing/2014/main" id="{1A11D75C-0AD4-4C4F-9E72-8D601B22B98E}"/>
              </a:ext>
            </a:extLst>
          </p:cNvPr>
          <p:cNvSpPr txBox="1"/>
          <p:nvPr/>
        </p:nvSpPr>
        <p:spPr>
          <a:xfrm>
            <a:off x="5324555" y="5206725"/>
            <a:ext cx="2505810" cy="584773"/>
          </a:xfrm>
          <a:prstGeom prst="rect">
            <a:avLst/>
          </a:prstGeom>
          <a:noFill/>
        </p:spPr>
        <p:txBody>
          <a:bodyPr wrap="none" lIns="91438" tIns="45719" rIns="91438" bIns="45719" rtlCol="0">
            <a:spAutoFit/>
          </a:bodyPr>
          <a:lstStyle/>
          <a:p>
            <a:r>
              <a:rPr lang="en-GB" sz="3200" dirty="0" err="1">
                <a:solidFill>
                  <a:srgbClr val="002060"/>
                </a:solidFill>
              </a:rPr>
              <a:t>contin</a:t>
            </a:r>
            <a:r>
              <a:rPr lang="x-none" sz="3200" dirty="0">
                <a:solidFill>
                  <a:srgbClr val="002060"/>
                </a:solidFill>
              </a:rPr>
              <a:t>__ __</a:t>
            </a:r>
            <a:r>
              <a:rPr lang="en-GB" sz="3200" dirty="0">
                <a:solidFill>
                  <a:srgbClr val="002060"/>
                </a:solidFill>
              </a:rPr>
              <a:t>r</a:t>
            </a:r>
            <a:endParaRPr lang="x-none" sz="3200" dirty="0">
              <a:solidFill>
                <a:srgbClr val="002060"/>
              </a:solidFill>
            </a:endParaRPr>
          </a:p>
        </p:txBody>
      </p:sp>
      <p:sp>
        <p:nvSpPr>
          <p:cNvPr id="40" name="TextBox 5">
            <a:extLst>
              <a:ext uri="{FF2B5EF4-FFF2-40B4-BE49-F238E27FC236}">
                <a16:creationId xmlns:a16="http://schemas.microsoft.com/office/drawing/2014/main" id="{9A5C272B-7B4F-439A-80A2-8CB029C80B37}"/>
              </a:ext>
            </a:extLst>
          </p:cNvPr>
          <p:cNvSpPr txBox="1"/>
          <p:nvPr/>
        </p:nvSpPr>
        <p:spPr>
          <a:xfrm>
            <a:off x="218076" y="1612013"/>
            <a:ext cx="10832985" cy="400108"/>
          </a:xfrm>
          <a:prstGeom prst="rect">
            <a:avLst/>
          </a:prstGeom>
          <a:noFill/>
        </p:spPr>
        <p:txBody>
          <a:bodyPr wrap="square" lIns="91438" tIns="45719" rIns="91438" bIns="45719" rtlCol="0">
            <a:spAutoFit/>
          </a:bodyPr>
          <a:lstStyle/>
          <a:p>
            <a:r>
              <a:rPr lang="en-US" sz="2000" b="1" dirty="0">
                <a:solidFill>
                  <a:srgbClr val="002060"/>
                </a:solidFill>
              </a:rPr>
              <a:t>Ahora pronuncia las palabras con un compañero</a:t>
            </a:r>
            <a:r>
              <a:rPr lang="en-US" b="1" dirty="0">
                <a:solidFill>
                  <a:srgbClr val="002060"/>
                </a:solidFill>
              </a:rPr>
              <a:t>.</a:t>
            </a:r>
          </a:p>
        </p:txBody>
      </p:sp>
      <p:sp>
        <p:nvSpPr>
          <p:cNvPr id="52" name="CuadroTexto 15">
            <a:extLst>
              <a:ext uri="{FF2B5EF4-FFF2-40B4-BE49-F238E27FC236}">
                <a16:creationId xmlns:a16="http://schemas.microsoft.com/office/drawing/2014/main" id="{3F3D1694-47DE-46A8-A2EB-79EF3E0A8229}"/>
              </a:ext>
            </a:extLst>
          </p:cNvPr>
          <p:cNvSpPr txBox="1"/>
          <p:nvPr/>
        </p:nvSpPr>
        <p:spPr>
          <a:xfrm>
            <a:off x="1338476" y="2670439"/>
            <a:ext cx="3154696" cy="400108"/>
          </a:xfrm>
          <a:prstGeom prst="rect">
            <a:avLst/>
          </a:prstGeom>
          <a:noFill/>
        </p:spPr>
        <p:txBody>
          <a:bodyPr wrap="square" lIns="91438" tIns="45719" rIns="91438" bIns="45719" rtlCol="0">
            <a:spAutoFit/>
          </a:bodyPr>
          <a:lstStyle/>
          <a:p>
            <a:r>
              <a:rPr lang="en-GB" sz="2000" dirty="0">
                <a:solidFill>
                  <a:srgbClr val="002060"/>
                </a:solidFill>
              </a:rPr>
              <a:t>[tongue, language]</a:t>
            </a:r>
            <a:endParaRPr lang="x-none" sz="2000" dirty="0">
              <a:solidFill>
                <a:srgbClr val="002060"/>
              </a:solidFill>
            </a:endParaRPr>
          </a:p>
        </p:txBody>
      </p:sp>
      <p:sp>
        <p:nvSpPr>
          <p:cNvPr id="53" name="CuadroTexto 15">
            <a:extLst>
              <a:ext uri="{FF2B5EF4-FFF2-40B4-BE49-F238E27FC236}">
                <a16:creationId xmlns:a16="http://schemas.microsoft.com/office/drawing/2014/main" id="{56E5B629-AEB5-4688-A94C-B223D4A87B90}"/>
              </a:ext>
            </a:extLst>
          </p:cNvPr>
          <p:cNvSpPr txBox="1"/>
          <p:nvPr/>
        </p:nvSpPr>
        <p:spPr>
          <a:xfrm>
            <a:off x="1326600" y="3651798"/>
            <a:ext cx="1238435" cy="400108"/>
          </a:xfrm>
          <a:prstGeom prst="rect">
            <a:avLst/>
          </a:prstGeom>
          <a:noFill/>
        </p:spPr>
        <p:txBody>
          <a:bodyPr wrap="square" lIns="91438" tIns="45719" rIns="91438" bIns="45719" rtlCol="0">
            <a:spAutoFit/>
          </a:bodyPr>
          <a:lstStyle/>
          <a:p>
            <a:r>
              <a:rPr lang="en-GB" sz="2000" dirty="0">
                <a:solidFill>
                  <a:srgbClr val="002060"/>
                </a:solidFill>
              </a:rPr>
              <a:t>[body]</a:t>
            </a:r>
            <a:endParaRPr lang="x-none" sz="2000" dirty="0">
              <a:solidFill>
                <a:srgbClr val="002060"/>
              </a:solidFill>
            </a:endParaRPr>
          </a:p>
        </p:txBody>
      </p:sp>
      <p:sp>
        <p:nvSpPr>
          <p:cNvPr id="54" name="CuadroTexto 15">
            <a:extLst>
              <a:ext uri="{FF2B5EF4-FFF2-40B4-BE49-F238E27FC236}">
                <a16:creationId xmlns:a16="http://schemas.microsoft.com/office/drawing/2014/main" id="{DFC73A33-3059-48F9-AFFC-7D7922C28E93}"/>
              </a:ext>
            </a:extLst>
          </p:cNvPr>
          <p:cNvSpPr txBox="1"/>
          <p:nvPr/>
        </p:nvSpPr>
        <p:spPr>
          <a:xfrm>
            <a:off x="1315708" y="4641892"/>
            <a:ext cx="2662435" cy="400108"/>
          </a:xfrm>
          <a:prstGeom prst="rect">
            <a:avLst/>
          </a:prstGeom>
          <a:noFill/>
        </p:spPr>
        <p:txBody>
          <a:bodyPr wrap="square" lIns="91438" tIns="45719" rIns="91438" bIns="45719" rtlCol="0">
            <a:spAutoFit/>
          </a:bodyPr>
          <a:lstStyle/>
          <a:p>
            <a:r>
              <a:rPr lang="en-GB" sz="2000">
                <a:solidFill>
                  <a:srgbClr val="002060"/>
                </a:solidFill>
              </a:rPr>
              <a:t>[memory, souvenir]</a:t>
            </a:r>
            <a:endParaRPr lang="x-none" sz="2000" dirty="0">
              <a:solidFill>
                <a:srgbClr val="002060"/>
              </a:solidFill>
            </a:endParaRPr>
          </a:p>
        </p:txBody>
      </p:sp>
      <p:sp>
        <p:nvSpPr>
          <p:cNvPr id="56" name="CuadroTexto 15">
            <a:extLst>
              <a:ext uri="{FF2B5EF4-FFF2-40B4-BE49-F238E27FC236}">
                <a16:creationId xmlns:a16="http://schemas.microsoft.com/office/drawing/2014/main" id="{A57F8C38-1DAB-4BCC-B286-AE01BC83A3EC}"/>
              </a:ext>
            </a:extLst>
          </p:cNvPr>
          <p:cNvSpPr txBox="1"/>
          <p:nvPr/>
        </p:nvSpPr>
        <p:spPr>
          <a:xfrm>
            <a:off x="1304219" y="5642525"/>
            <a:ext cx="2662435" cy="400108"/>
          </a:xfrm>
          <a:prstGeom prst="rect">
            <a:avLst/>
          </a:prstGeom>
          <a:noFill/>
        </p:spPr>
        <p:txBody>
          <a:bodyPr wrap="square" lIns="91438" tIns="45719" rIns="91438" bIns="45719" rtlCol="0">
            <a:spAutoFit/>
          </a:bodyPr>
          <a:lstStyle/>
          <a:p>
            <a:r>
              <a:rPr lang="en-GB" sz="2000" dirty="0">
                <a:solidFill>
                  <a:srgbClr val="002060"/>
                </a:solidFill>
              </a:rPr>
              <a:t>[</a:t>
            </a:r>
            <a:r>
              <a:rPr lang="en-GB" sz="2000">
                <a:solidFill>
                  <a:srgbClr val="002060"/>
                </a:solidFill>
              </a:rPr>
              <a:t>to keep, keeping]</a:t>
            </a:r>
            <a:endParaRPr lang="x-none" sz="2000" dirty="0">
              <a:solidFill>
                <a:srgbClr val="002060"/>
              </a:solidFill>
            </a:endParaRPr>
          </a:p>
        </p:txBody>
      </p:sp>
      <p:sp>
        <p:nvSpPr>
          <p:cNvPr id="57" name="CuadroTexto 15">
            <a:extLst>
              <a:ext uri="{FF2B5EF4-FFF2-40B4-BE49-F238E27FC236}">
                <a16:creationId xmlns:a16="http://schemas.microsoft.com/office/drawing/2014/main" id="{5AC540DE-DF46-40A0-AD4F-C62A95DE5652}"/>
              </a:ext>
            </a:extLst>
          </p:cNvPr>
          <p:cNvSpPr txBox="1"/>
          <p:nvPr/>
        </p:nvSpPr>
        <p:spPr>
          <a:xfrm>
            <a:off x="5346245" y="2691912"/>
            <a:ext cx="3363071" cy="400108"/>
          </a:xfrm>
          <a:prstGeom prst="rect">
            <a:avLst/>
          </a:prstGeom>
          <a:noFill/>
        </p:spPr>
        <p:txBody>
          <a:bodyPr wrap="square" lIns="91438" tIns="45719" rIns="91438" bIns="45719" rtlCol="0">
            <a:spAutoFit/>
          </a:bodyPr>
          <a:lstStyle/>
          <a:p>
            <a:r>
              <a:rPr lang="en-GB" sz="2000" dirty="0">
                <a:solidFill>
                  <a:srgbClr val="002060"/>
                </a:solidFill>
              </a:rPr>
              <a:t>[individual, person]</a:t>
            </a:r>
            <a:endParaRPr lang="x-none" sz="2000" dirty="0">
              <a:solidFill>
                <a:srgbClr val="002060"/>
              </a:solidFill>
            </a:endParaRPr>
          </a:p>
        </p:txBody>
      </p:sp>
      <p:sp>
        <p:nvSpPr>
          <p:cNvPr id="58" name="CuadroTexto 15">
            <a:extLst>
              <a:ext uri="{FF2B5EF4-FFF2-40B4-BE49-F238E27FC236}">
                <a16:creationId xmlns:a16="http://schemas.microsoft.com/office/drawing/2014/main" id="{2CED5D27-8A75-4AFB-82C1-550A7E13C197}"/>
              </a:ext>
            </a:extLst>
          </p:cNvPr>
          <p:cNvSpPr txBox="1"/>
          <p:nvPr/>
        </p:nvSpPr>
        <p:spPr>
          <a:xfrm>
            <a:off x="5323719" y="3714144"/>
            <a:ext cx="5056967" cy="400108"/>
          </a:xfrm>
          <a:prstGeom prst="rect">
            <a:avLst/>
          </a:prstGeom>
          <a:noFill/>
        </p:spPr>
        <p:txBody>
          <a:bodyPr wrap="square" lIns="91438" tIns="45719" rIns="91438" bIns="45719" rtlCol="0">
            <a:spAutoFit/>
          </a:bodyPr>
          <a:lstStyle/>
          <a:p>
            <a:r>
              <a:rPr lang="en-GB" sz="2000" dirty="0">
                <a:solidFill>
                  <a:srgbClr val="002060"/>
                </a:solidFill>
              </a:rPr>
              <a:t>[ok, in agreement]</a:t>
            </a:r>
            <a:endParaRPr lang="x-none" sz="2000" dirty="0">
              <a:solidFill>
                <a:srgbClr val="002060"/>
              </a:solidFill>
            </a:endParaRPr>
          </a:p>
        </p:txBody>
      </p:sp>
      <p:sp>
        <p:nvSpPr>
          <p:cNvPr id="59" name="CuadroTexto 15">
            <a:extLst>
              <a:ext uri="{FF2B5EF4-FFF2-40B4-BE49-F238E27FC236}">
                <a16:creationId xmlns:a16="http://schemas.microsoft.com/office/drawing/2014/main" id="{DA698644-77BF-4D39-8ACB-B6270DC168EA}"/>
              </a:ext>
            </a:extLst>
          </p:cNvPr>
          <p:cNvSpPr txBox="1"/>
          <p:nvPr/>
        </p:nvSpPr>
        <p:spPr>
          <a:xfrm>
            <a:off x="5323719" y="4719200"/>
            <a:ext cx="2355387" cy="400108"/>
          </a:xfrm>
          <a:prstGeom prst="rect">
            <a:avLst/>
          </a:prstGeom>
          <a:noFill/>
        </p:spPr>
        <p:txBody>
          <a:bodyPr wrap="square" lIns="91438" tIns="45719" rIns="91438" bIns="45719" rtlCol="0">
            <a:spAutoFit/>
          </a:bodyPr>
          <a:lstStyle/>
          <a:p>
            <a:r>
              <a:rPr lang="en-GB" sz="2000" dirty="0">
                <a:solidFill>
                  <a:srgbClr val="002060"/>
                </a:solidFill>
              </a:rPr>
              <a:t>[judge]</a:t>
            </a:r>
            <a:endParaRPr lang="x-none" sz="2000" dirty="0">
              <a:solidFill>
                <a:srgbClr val="002060"/>
              </a:solidFill>
            </a:endParaRPr>
          </a:p>
        </p:txBody>
      </p:sp>
      <p:sp>
        <p:nvSpPr>
          <p:cNvPr id="60" name="CuadroTexto 15">
            <a:extLst>
              <a:ext uri="{FF2B5EF4-FFF2-40B4-BE49-F238E27FC236}">
                <a16:creationId xmlns:a16="http://schemas.microsoft.com/office/drawing/2014/main" id="{105ED356-9AE6-4FC1-8828-D4984ED22FBC}"/>
              </a:ext>
            </a:extLst>
          </p:cNvPr>
          <p:cNvSpPr txBox="1"/>
          <p:nvPr/>
        </p:nvSpPr>
        <p:spPr>
          <a:xfrm>
            <a:off x="5338324" y="5678860"/>
            <a:ext cx="5053969" cy="400108"/>
          </a:xfrm>
          <a:prstGeom prst="rect">
            <a:avLst/>
          </a:prstGeom>
          <a:noFill/>
        </p:spPr>
        <p:txBody>
          <a:bodyPr wrap="square" lIns="91438" tIns="45719" rIns="91438" bIns="45719" rtlCol="0">
            <a:spAutoFit/>
          </a:bodyPr>
          <a:lstStyle/>
          <a:p>
            <a:r>
              <a:rPr lang="en-GB" sz="2000" dirty="0">
                <a:solidFill>
                  <a:srgbClr val="002060"/>
                </a:solidFill>
              </a:rPr>
              <a:t>[</a:t>
            </a:r>
            <a:r>
              <a:rPr lang="en-GB" sz="2000">
                <a:solidFill>
                  <a:srgbClr val="002060"/>
                </a:solidFill>
              </a:rPr>
              <a:t>to continue, continuing]</a:t>
            </a:r>
            <a:endParaRPr lang="x-none" sz="2000" dirty="0">
              <a:solidFill>
                <a:srgbClr val="002060"/>
              </a:solidFill>
            </a:endParaRPr>
          </a:p>
        </p:txBody>
      </p:sp>
      <p:sp>
        <p:nvSpPr>
          <p:cNvPr id="61" name="CuadroTexto 32">
            <a:extLst>
              <a:ext uri="{FF2B5EF4-FFF2-40B4-BE49-F238E27FC236}">
                <a16:creationId xmlns:a16="http://schemas.microsoft.com/office/drawing/2014/main" id="{35291F05-D85B-4A46-BD9E-00C218C9BE9C}"/>
              </a:ext>
            </a:extLst>
          </p:cNvPr>
          <p:cNvSpPr txBox="1"/>
          <p:nvPr/>
        </p:nvSpPr>
        <p:spPr>
          <a:xfrm>
            <a:off x="2279475" y="2170078"/>
            <a:ext cx="434129" cy="584773"/>
          </a:xfrm>
          <a:prstGeom prst="rect">
            <a:avLst/>
          </a:prstGeom>
          <a:noFill/>
        </p:spPr>
        <p:txBody>
          <a:bodyPr wrap="none" lIns="91438" tIns="45719" rIns="91438" bIns="45719" rtlCol="0">
            <a:spAutoFit/>
          </a:bodyPr>
          <a:lstStyle/>
          <a:p>
            <a:pPr algn="ctr"/>
            <a:r>
              <a:rPr lang="en-GB" sz="3200" dirty="0">
                <a:solidFill>
                  <a:srgbClr val="E25B00"/>
                </a:solidFill>
              </a:rPr>
              <a:t>u</a:t>
            </a:r>
            <a:endParaRPr lang="x-none" dirty="0">
              <a:solidFill>
                <a:srgbClr val="E25B00"/>
              </a:solidFill>
            </a:endParaRPr>
          </a:p>
        </p:txBody>
      </p:sp>
      <p:sp>
        <p:nvSpPr>
          <p:cNvPr id="62" name="CuadroTexto 32">
            <a:extLst>
              <a:ext uri="{FF2B5EF4-FFF2-40B4-BE49-F238E27FC236}">
                <a16:creationId xmlns:a16="http://schemas.microsoft.com/office/drawing/2014/main" id="{AD8B8EC4-CD70-40B9-92B5-D848BDA108BE}"/>
              </a:ext>
            </a:extLst>
          </p:cNvPr>
          <p:cNvSpPr txBox="1"/>
          <p:nvPr/>
        </p:nvSpPr>
        <p:spPr>
          <a:xfrm>
            <a:off x="2801529" y="2182173"/>
            <a:ext cx="464987" cy="584773"/>
          </a:xfrm>
          <a:prstGeom prst="rect">
            <a:avLst/>
          </a:prstGeom>
          <a:noFill/>
        </p:spPr>
        <p:txBody>
          <a:bodyPr wrap="none" lIns="91438" tIns="45719" rIns="91438" bIns="45719" rtlCol="0">
            <a:spAutoFit/>
          </a:bodyPr>
          <a:lstStyle/>
          <a:p>
            <a:pPr algn="ctr"/>
            <a:r>
              <a:rPr lang="x-none" sz="3200" dirty="0">
                <a:solidFill>
                  <a:srgbClr val="E25B00"/>
                </a:solidFill>
              </a:rPr>
              <a:t>a</a:t>
            </a:r>
            <a:endParaRPr lang="x-none" dirty="0">
              <a:solidFill>
                <a:srgbClr val="E25B00"/>
              </a:solidFill>
            </a:endParaRPr>
          </a:p>
        </p:txBody>
      </p:sp>
      <p:sp>
        <p:nvSpPr>
          <p:cNvPr id="63" name="CuadroTexto 32">
            <a:extLst>
              <a:ext uri="{FF2B5EF4-FFF2-40B4-BE49-F238E27FC236}">
                <a16:creationId xmlns:a16="http://schemas.microsoft.com/office/drawing/2014/main" id="{2F46EA38-5E29-41F9-A1EA-0451265B567F}"/>
              </a:ext>
            </a:extLst>
          </p:cNvPr>
          <p:cNvSpPr txBox="1"/>
          <p:nvPr/>
        </p:nvSpPr>
        <p:spPr>
          <a:xfrm>
            <a:off x="1737985" y="3145032"/>
            <a:ext cx="284683" cy="600120"/>
          </a:xfrm>
          <a:prstGeom prst="rect">
            <a:avLst/>
          </a:prstGeom>
          <a:noFill/>
        </p:spPr>
        <p:txBody>
          <a:bodyPr wrap="square" lIns="91438" tIns="45719" rIns="91438" bIns="45719" rtlCol="0">
            <a:spAutoFit/>
          </a:bodyPr>
          <a:lstStyle/>
          <a:p>
            <a:pPr algn="ctr"/>
            <a:r>
              <a:rPr lang="en-GB" sz="3200" dirty="0">
                <a:solidFill>
                  <a:srgbClr val="E25B00"/>
                </a:solidFill>
              </a:rPr>
              <a:t>u</a:t>
            </a:r>
            <a:endParaRPr lang="x-none" dirty="0">
              <a:solidFill>
                <a:srgbClr val="E25B00"/>
              </a:solidFill>
            </a:endParaRPr>
          </a:p>
        </p:txBody>
      </p:sp>
      <p:sp>
        <p:nvSpPr>
          <p:cNvPr id="64" name="CuadroTexto 49">
            <a:extLst>
              <a:ext uri="{FF2B5EF4-FFF2-40B4-BE49-F238E27FC236}">
                <a16:creationId xmlns:a16="http://schemas.microsoft.com/office/drawing/2014/main" id="{F76D30F8-6542-4DAB-A4BC-8B140C19B945}"/>
              </a:ext>
            </a:extLst>
          </p:cNvPr>
          <p:cNvSpPr txBox="1"/>
          <p:nvPr/>
        </p:nvSpPr>
        <p:spPr>
          <a:xfrm>
            <a:off x="2222360" y="3144114"/>
            <a:ext cx="383657" cy="584775"/>
          </a:xfrm>
          <a:prstGeom prst="rect">
            <a:avLst/>
          </a:prstGeom>
          <a:noFill/>
        </p:spPr>
        <p:txBody>
          <a:bodyPr wrap="square" lIns="91438" tIns="45719" rIns="91438" bIns="45719" rtlCol="0">
            <a:spAutoFit/>
          </a:bodyPr>
          <a:lstStyle/>
          <a:p>
            <a:pPr algn="ctr"/>
            <a:r>
              <a:rPr lang="x-none" sz="3200" dirty="0">
                <a:solidFill>
                  <a:srgbClr val="E25B00"/>
                </a:solidFill>
              </a:rPr>
              <a:t>e</a:t>
            </a:r>
            <a:endParaRPr lang="x-none" dirty="0">
              <a:solidFill>
                <a:srgbClr val="E25B00"/>
              </a:solidFill>
            </a:endParaRPr>
          </a:p>
        </p:txBody>
      </p:sp>
      <p:sp>
        <p:nvSpPr>
          <p:cNvPr id="65" name="CuadroTexto 32">
            <a:extLst>
              <a:ext uri="{FF2B5EF4-FFF2-40B4-BE49-F238E27FC236}">
                <a16:creationId xmlns:a16="http://schemas.microsoft.com/office/drawing/2014/main" id="{C63823BA-4333-4EDC-B2C0-65EC1D7C3666}"/>
              </a:ext>
            </a:extLst>
          </p:cNvPr>
          <p:cNvSpPr txBox="1"/>
          <p:nvPr/>
        </p:nvSpPr>
        <p:spPr>
          <a:xfrm>
            <a:off x="2167084" y="4162646"/>
            <a:ext cx="259715" cy="584773"/>
          </a:xfrm>
          <a:prstGeom prst="rect">
            <a:avLst/>
          </a:prstGeom>
          <a:noFill/>
        </p:spPr>
        <p:txBody>
          <a:bodyPr wrap="square" lIns="91438" tIns="45719" rIns="91438" bIns="45719" rtlCol="0">
            <a:spAutoFit/>
          </a:bodyPr>
          <a:lstStyle/>
          <a:p>
            <a:pPr algn="ctr"/>
            <a:r>
              <a:rPr lang="en-GB" sz="3200" dirty="0">
                <a:solidFill>
                  <a:srgbClr val="E25B00"/>
                </a:solidFill>
              </a:rPr>
              <a:t>u</a:t>
            </a:r>
            <a:endParaRPr lang="x-none" dirty="0">
              <a:solidFill>
                <a:srgbClr val="E25B00"/>
              </a:solidFill>
            </a:endParaRPr>
          </a:p>
        </p:txBody>
      </p:sp>
      <p:sp>
        <p:nvSpPr>
          <p:cNvPr id="66" name="CuadroTexto 49">
            <a:extLst>
              <a:ext uri="{FF2B5EF4-FFF2-40B4-BE49-F238E27FC236}">
                <a16:creationId xmlns:a16="http://schemas.microsoft.com/office/drawing/2014/main" id="{B4C24387-00A3-49D1-82FB-CC92DC01C526}"/>
              </a:ext>
            </a:extLst>
          </p:cNvPr>
          <p:cNvSpPr txBox="1"/>
          <p:nvPr/>
        </p:nvSpPr>
        <p:spPr>
          <a:xfrm>
            <a:off x="2583854" y="4155424"/>
            <a:ext cx="383657" cy="584775"/>
          </a:xfrm>
          <a:prstGeom prst="rect">
            <a:avLst/>
          </a:prstGeom>
          <a:noFill/>
        </p:spPr>
        <p:txBody>
          <a:bodyPr wrap="square" lIns="91438" tIns="45719" rIns="91438" bIns="45719" rtlCol="0">
            <a:spAutoFit/>
          </a:bodyPr>
          <a:lstStyle/>
          <a:p>
            <a:pPr algn="ctr"/>
            <a:r>
              <a:rPr lang="x-none" sz="3200" dirty="0">
                <a:solidFill>
                  <a:srgbClr val="E25B00"/>
                </a:solidFill>
              </a:rPr>
              <a:t>e</a:t>
            </a:r>
            <a:endParaRPr lang="x-none" dirty="0">
              <a:solidFill>
                <a:srgbClr val="E25B00"/>
              </a:solidFill>
            </a:endParaRPr>
          </a:p>
        </p:txBody>
      </p:sp>
      <p:sp>
        <p:nvSpPr>
          <p:cNvPr id="67" name="CuadroTexto 32">
            <a:extLst>
              <a:ext uri="{FF2B5EF4-FFF2-40B4-BE49-F238E27FC236}">
                <a16:creationId xmlns:a16="http://schemas.microsoft.com/office/drawing/2014/main" id="{50AB5709-F8E4-404F-A6CE-315FD0BFE5DF}"/>
              </a:ext>
            </a:extLst>
          </p:cNvPr>
          <p:cNvSpPr txBox="1"/>
          <p:nvPr/>
        </p:nvSpPr>
        <p:spPr>
          <a:xfrm>
            <a:off x="1699568" y="5136416"/>
            <a:ext cx="434129" cy="584773"/>
          </a:xfrm>
          <a:prstGeom prst="rect">
            <a:avLst/>
          </a:prstGeom>
          <a:noFill/>
        </p:spPr>
        <p:txBody>
          <a:bodyPr wrap="none" lIns="91438" tIns="45719" rIns="91438" bIns="45719" rtlCol="0">
            <a:spAutoFit/>
          </a:bodyPr>
          <a:lstStyle/>
          <a:p>
            <a:pPr algn="ctr"/>
            <a:r>
              <a:rPr lang="en-GB" sz="3200" dirty="0">
                <a:solidFill>
                  <a:srgbClr val="E25B00"/>
                </a:solidFill>
              </a:rPr>
              <a:t>u</a:t>
            </a:r>
            <a:endParaRPr lang="x-none" dirty="0">
              <a:solidFill>
                <a:srgbClr val="E25B00"/>
              </a:solidFill>
            </a:endParaRPr>
          </a:p>
        </p:txBody>
      </p:sp>
      <p:sp>
        <p:nvSpPr>
          <p:cNvPr id="68" name="CuadroTexto 32">
            <a:extLst>
              <a:ext uri="{FF2B5EF4-FFF2-40B4-BE49-F238E27FC236}">
                <a16:creationId xmlns:a16="http://schemas.microsoft.com/office/drawing/2014/main" id="{A8EB9732-9D53-4BB6-9F1D-B3D1FE8394DD}"/>
              </a:ext>
            </a:extLst>
          </p:cNvPr>
          <p:cNvSpPr txBox="1"/>
          <p:nvPr/>
        </p:nvSpPr>
        <p:spPr>
          <a:xfrm>
            <a:off x="2118867" y="5136416"/>
            <a:ext cx="464987" cy="584773"/>
          </a:xfrm>
          <a:prstGeom prst="rect">
            <a:avLst/>
          </a:prstGeom>
          <a:noFill/>
        </p:spPr>
        <p:txBody>
          <a:bodyPr wrap="none" lIns="91438" tIns="45719" rIns="91438" bIns="45719" rtlCol="0">
            <a:spAutoFit/>
          </a:bodyPr>
          <a:lstStyle/>
          <a:p>
            <a:pPr algn="ctr"/>
            <a:r>
              <a:rPr lang="x-none" sz="3200" dirty="0">
                <a:solidFill>
                  <a:srgbClr val="E25B00"/>
                </a:solidFill>
              </a:rPr>
              <a:t>a</a:t>
            </a:r>
            <a:endParaRPr lang="x-none" dirty="0">
              <a:solidFill>
                <a:srgbClr val="E25B00"/>
              </a:solidFill>
            </a:endParaRPr>
          </a:p>
        </p:txBody>
      </p:sp>
      <p:sp>
        <p:nvSpPr>
          <p:cNvPr id="69" name="CuadroTexto 32">
            <a:extLst>
              <a:ext uri="{FF2B5EF4-FFF2-40B4-BE49-F238E27FC236}">
                <a16:creationId xmlns:a16="http://schemas.microsoft.com/office/drawing/2014/main" id="{BED5A92E-5053-4659-BD80-CBF3EE1317CA}"/>
              </a:ext>
            </a:extLst>
          </p:cNvPr>
          <p:cNvSpPr txBox="1"/>
          <p:nvPr/>
        </p:nvSpPr>
        <p:spPr>
          <a:xfrm>
            <a:off x="6667568" y="2160391"/>
            <a:ext cx="434129" cy="584773"/>
          </a:xfrm>
          <a:prstGeom prst="rect">
            <a:avLst/>
          </a:prstGeom>
          <a:noFill/>
        </p:spPr>
        <p:txBody>
          <a:bodyPr wrap="none" lIns="91438" tIns="45719" rIns="91438" bIns="45719" rtlCol="0">
            <a:spAutoFit/>
          </a:bodyPr>
          <a:lstStyle/>
          <a:p>
            <a:pPr algn="ctr"/>
            <a:r>
              <a:rPr lang="en-GB" sz="3200" dirty="0">
                <a:solidFill>
                  <a:srgbClr val="E25B00"/>
                </a:solidFill>
              </a:rPr>
              <a:t>u</a:t>
            </a:r>
            <a:endParaRPr lang="x-none" dirty="0">
              <a:solidFill>
                <a:srgbClr val="E25B00"/>
              </a:solidFill>
            </a:endParaRPr>
          </a:p>
        </p:txBody>
      </p:sp>
      <p:sp>
        <p:nvSpPr>
          <p:cNvPr id="70" name="CuadroTexto 32">
            <a:extLst>
              <a:ext uri="{FF2B5EF4-FFF2-40B4-BE49-F238E27FC236}">
                <a16:creationId xmlns:a16="http://schemas.microsoft.com/office/drawing/2014/main" id="{3BCD32AD-1F32-44EB-AD5A-5D6388A3149D}"/>
              </a:ext>
            </a:extLst>
          </p:cNvPr>
          <p:cNvSpPr txBox="1"/>
          <p:nvPr/>
        </p:nvSpPr>
        <p:spPr>
          <a:xfrm>
            <a:off x="7190037" y="2162176"/>
            <a:ext cx="453365" cy="584773"/>
          </a:xfrm>
          <a:prstGeom prst="rect">
            <a:avLst/>
          </a:prstGeom>
          <a:noFill/>
        </p:spPr>
        <p:txBody>
          <a:bodyPr wrap="none" lIns="91438" tIns="45719" rIns="91438" bIns="45719" rtlCol="0">
            <a:spAutoFit/>
          </a:bodyPr>
          <a:lstStyle/>
          <a:p>
            <a:pPr algn="ctr"/>
            <a:r>
              <a:rPr lang="en-GB" sz="3200" dirty="0">
                <a:solidFill>
                  <a:srgbClr val="E25B00"/>
                </a:solidFill>
              </a:rPr>
              <a:t>o</a:t>
            </a:r>
            <a:endParaRPr lang="x-none" dirty="0">
              <a:solidFill>
                <a:srgbClr val="E25B00"/>
              </a:solidFill>
            </a:endParaRPr>
          </a:p>
        </p:txBody>
      </p:sp>
      <p:sp>
        <p:nvSpPr>
          <p:cNvPr id="71" name="CuadroTexto 32">
            <a:extLst>
              <a:ext uri="{FF2B5EF4-FFF2-40B4-BE49-F238E27FC236}">
                <a16:creationId xmlns:a16="http://schemas.microsoft.com/office/drawing/2014/main" id="{BC47CA07-4C3A-4F21-AA9E-A0B7E5C90570}"/>
              </a:ext>
            </a:extLst>
          </p:cNvPr>
          <p:cNvSpPr txBox="1"/>
          <p:nvPr/>
        </p:nvSpPr>
        <p:spPr>
          <a:xfrm>
            <a:off x="6656459" y="5206725"/>
            <a:ext cx="434129" cy="584773"/>
          </a:xfrm>
          <a:prstGeom prst="rect">
            <a:avLst/>
          </a:prstGeom>
          <a:noFill/>
        </p:spPr>
        <p:txBody>
          <a:bodyPr wrap="none" lIns="91438" tIns="45719" rIns="91438" bIns="45719" rtlCol="0">
            <a:spAutoFit/>
          </a:bodyPr>
          <a:lstStyle/>
          <a:p>
            <a:pPr algn="ctr"/>
            <a:r>
              <a:rPr lang="en-GB" sz="3200" dirty="0">
                <a:solidFill>
                  <a:srgbClr val="E25B00"/>
                </a:solidFill>
              </a:rPr>
              <a:t>u</a:t>
            </a:r>
            <a:endParaRPr lang="x-none" dirty="0">
              <a:solidFill>
                <a:srgbClr val="E25B00"/>
              </a:solidFill>
            </a:endParaRPr>
          </a:p>
        </p:txBody>
      </p:sp>
      <p:sp>
        <p:nvSpPr>
          <p:cNvPr id="72" name="CuadroTexto 32">
            <a:extLst>
              <a:ext uri="{FF2B5EF4-FFF2-40B4-BE49-F238E27FC236}">
                <a16:creationId xmlns:a16="http://schemas.microsoft.com/office/drawing/2014/main" id="{AD168821-C27F-439D-9BEF-D7877CDE5C14}"/>
              </a:ext>
            </a:extLst>
          </p:cNvPr>
          <p:cNvSpPr txBox="1"/>
          <p:nvPr/>
        </p:nvSpPr>
        <p:spPr>
          <a:xfrm>
            <a:off x="7117642" y="5206724"/>
            <a:ext cx="464987" cy="584773"/>
          </a:xfrm>
          <a:prstGeom prst="rect">
            <a:avLst/>
          </a:prstGeom>
          <a:noFill/>
        </p:spPr>
        <p:txBody>
          <a:bodyPr wrap="none" lIns="91438" tIns="45719" rIns="91438" bIns="45719" rtlCol="0">
            <a:spAutoFit/>
          </a:bodyPr>
          <a:lstStyle/>
          <a:p>
            <a:pPr algn="ctr"/>
            <a:r>
              <a:rPr lang="x-none" sz="3200" dirty="0">
                <a:solidFill>
                  <a:srgbClr val="E25B00"/>
                </a:solidFill>
              </a:rPr>
              <a:t>a</a:t>
            </a:r>
            <a:endParaRPr lang="x-none" dirty="0">
              <a:solidFill>
                <a:srgbClr val="E25B00"/>
              </a:solidFill>
            </a:endParaRPr>
          </a:p>
        </p:txBody>
      </p:sp>
      <p:sp>
        <p:nvSpPr>
          <p:cNvPr id="73" name="CuadroTexto 32">
            <a:extLst>
              <a:ext uri="{FF2B5EF4-FFF2-40B4-BE49-F238E27FC236}">
                <a16:creationId xmlns:a16="http://schemas.microsoft.com/office/drawing/2014/main" id="{865C4ED4-82F8-4A4B-80A3-0CB3C7A6EF3D}"/>
              </a:ext>
            </a:extLst>
          </p:cNvPr>
          <p:cNvSpPr txBox="1"/>
          <p:nvPr/>
        </p:nvSpPr>
        <p:spPr>
          <a:xfrm>
            <a:off x="5552140" y="4191871"/>
            <a:ext cx="434129" cy="584773"/>
          </a:xfrm>
          <a:prstGeom prst="rect">
            <a:avLst/>
          </a:prstGeom>
          <a:noFill/>
        </p:spPr>
        <p:txBody>
          <a:bodyPr wrap="none" lIns="91438" tIns="45719" rIns="91438" bIns="45719" rtlCol="0">
            <a:spAutoFit/>
          </a:bodyPr>
          <a:lstStyle/>
          <a:p>
            <a:pPr algn="ctr"/>
            <a:r>
              <a:rPr lang="en-GB" sz="3200" dirty="0">
                <a:solidFill>
                  <a:srgbClr val="E25B00"/>
                </a:solidFill>
              </a:rPr>
              <a:t>u</a:t>
            </a:r>
            <a:endParaRPr lang="x-none" dirty="0">
              <a:solidFill>
                <a:srgbClr val="E25B00"/>
              </a:solidFill>
            </a:endParaRPr>
          </a:p>
        </p:txBody>
      </p:sp>
      <p:sp>
        <p:nvSpPr>
          <p:cNvPr id="74" name="CuadroTexto 49">
            <a:extLst>
              <a:ext uri="{FF2B5EF4-FFF2-40B4-BE49-F238E27FC236}">
                <a16:creationId xmlns:a16="http://schemas.microsoft.com/office/drawing/2014/main" id="{0DE06354-24C7-4AEA-B1B2-DB649B2852ED}"/>
              </a:ext>
            </a:extLst>
          </p:cNvPr>
          <p:cNvSpPr txBox="1"/>
          <p:nvPr/>
        </p:nvSpPr>
        <p:spPr>
          <a:xfrm>
            <a:off x="6033921" y="4190093"/>
            <a:ext cx="383657" cy="584775"/>
          </a:xfrm>
          <a:prstGeom prst="rect">
            <a:avLst/>
          </a:prstGeom>
          <a:noFill/>
        </p:spPr>
        <p:txBody>
          <a:bodyPr wrap="square" lIns="91438" tIns="45719" rIns="91438" bIns="45719" rtlCol="0">
            <a:spAutoFit/>
          </a:bodyPr>
          <a:lstStyle/>
          <a:p>
            <a:pPr algn="ctr"/>
            <a:r>
              <a:rPr lang="x-none" sz="3200" dirty="0">
                <a:solidFill>
                  <a:srgbClr val="E25B00"/>
                </a:solidFill>
              </a:rPr>
              <a:t>e</a:t>
            </a:r>
            <a:endParaRPr lang="x-none" dirty="0">
              <a:solidFill>
                <a:srgbClr val="E25B00"/>
              </a:solidFill>
            </a:endParaRPr>
          </a:p>
        </p:txBody>
      </p:sp>
      <p:sp>
        <p:nvSpPr>
          <p:cNvPr id="75" name="CuadroTexto 32">
            <a:extLst>
              <a:ext uri="{FF2B5EF4-FFF2-40B4-BE49-F238E27FC236}">
                <a16:creationId xmlns:a16="http://schemas.microsoft.com/office/drawing/2014/main" id="{BDA69CEA-58D8-4A04-A71D-94D5C99D1A5A}"/>
              </a:ext>
            </a:extLst>
          </p:cNvPr>
          <p:cNvSpPr txBox="1"/>
          <p:nvPr/>
        </p:nvSpPr>
        <p:spPr>
          <a:xfrm>
            <a:off x="6594888" y="3214739"/>
            <a:ext cx="434129" cy="584773"/>
          </a:xfrm>
          <a:prstGeom prst="rect">
            <a:avLst/>
          </a:prstGeom>
          <a:noFill/>
        </p:spPr>
        <p:txBody>
          <a:bodyPr wrap="none" lIns="91438" tIns="45719" rIns="91438" bIns="45719" rtlCol="0">
            <a:spAutoFit/>
          </a:bodyPr>
          <a:lstStyle/>
          <a:p>
            <a:pPr algn="ctr"/>
            <a:r>
              <a:rPr lang="en-GB" sz="3200" dirty="0">
                <a:solidFill>
                  <a:srgbClr val="E25B00"/>
                </a:solidFill>
              </a:rPr>
              <a:t>u</a:t>
            </a:r>
            <a:endParaRPr lang="x-none" dirty="0">
              <a:solidFill>
                <a:srgbClr val="E25B00"/>
              </a:solidFill>
            </a:endParaRPr>
          </a:p>
        </p:txBody>
      </p:sp>
      <p:sp>
        <p:nvSpPr>
          <p:cNvPr id="76" name="CuadroTexto 49">
            <a:extLst>
              <a:ext uri="{FF2B5EF4-FFF2-40B4-BE49-F238E27FC236}">
                <a16:creationId xmlns:a16="http://schemas.microsoft.com/office/drawing/2014/main" id="{11BFD448-1661-4C0D-BA66-73A048D6E007}"/>
              </a:ext>
            </a:extLst>
          </p:cNvPr>
          <p:cNvSpPr txBox="1"/>
          <p:nvPr/>
        </p:nvSpPr>
        <p:spPr>
          <a:xfrm>
            <a:off x="7120597" y="3201439"/>
            <a:ext cx="383657" cy="584775"/>
          </a:xfrm>
          <a:prstGeom prst="rect">
            <a:avLst/>
          </a:prstGeom>
          <a:noFill/>
        </p:spPr>
        <p:txBody>
          <a:bodyPr wrap="square" lIns="91438" tIns="45719" rIns="91438" bIns="45719" rtlCol="0">
            <a:spAutoFit/>
          </a:bodyPr>
          <a:lstStyle/>
          <a:p>
            <a:pPr algn="ctr"/>
            <a:r>
              <a:rPr lang="x-none" sz="3200" dirty="0">
                <a:solidFill>
                  <a:srgbClr val="E25B00"/>
                </a:solidFill>
              </a:rPr>
              <a:t>e</a:t>
            </a:r>
            <a:endParaRPr lang="x-none" dirty="0">
              <a:solidFill>
                <a:srgbClr val="E25B00"/>
              </a:solidFill>
            </a:endParaRPr>
          </a:p>
        </p:txBody>
      </p:sp>
      <p:pic>
        <p:nvPicPr>
          <p:cNvPr id="51" name="Imagen 8">
            <a:extLst>
              <a:ext uri="{FF2B5EF4-FFF2-40B4-BE49-F238E27FC236}">
                <a16:creationId xmlns:a16="http://schemas.microsoft.com/office/drawing/2014/main" id="{C6955C4D-0F68-44AB-978B-02DCB9221DF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411279" y="1782320"/>
            <a:ext cx="2422192" cy="1360465"/>
          </a:xfrm>
          <a:prstGeom prst="rect">
            <a:avLst/>
          </a:prstGeom>
        </p:spPr>
      </p:pic>
      <p:sp>
        <p:nvSpPr>
          <p:cNvPr id="78" name="CuadroTexto 24">
            <a:extLst>
              <a:ext uri="{FF2B5EF4-FFF2-40B4-BE49-F238E27FC236}">
                <a16:creationId xmlns:a16="http://schemas.microsoft.com/office/drawing/2014/main" id="{4E19BBA6-C13B-4352-B3DB-DA62145AA9E0}"/>
              </a:ext>
            </a:extLst>
          </p:cNvPr>
          <p:cNvSpPr txBox="1"/>
          <p:nvPr/>
        </p:nvSpPr>
        <p:spPr>
          <a:xfrm>
            <a:off x="10469129" y="3728853"/>
            <a:ext cx="1283270" cy="523218"/>
          </a:xfrm>
          <a:prstGeom prst="rect">
            <a:avLst/>
          </a:prstGeom>
          <a:noFill/>
        </p:spPr>
        <p:txBody>
          <a:bodyPr wrap="none" lIns="91438" tIns="45719" rIns="91438" bIns="45719" rtlCol="0">
            <a:spAutoFit/>
          </a:bodyPr>
          <a:lstStyle/>
          <a:p>
            <a:pPr algn="l"/>
            <a:r>
              <a:rPr lang="x-none" sz="2800" b="1" dirty="0">
                <a:solidFill>
                  <a:schemeClr val="bg1"/>
                </a:solidFill>
              </a:rPr>
              <a:t>a, e, o</a:t>
            </a:r>
          </a:p>
        </p:txBody>
      </p:sp>
      <p:sp>
        <p:nvSpPr>
          <p:cNvPr id="3" name="Rounded Rectangular Callout 2"/>
          <p:cNvSpPr/>
          <p:nvPr/>
        </p:nvSpPr>
        <p:spPr>
          <a:xfrm>
            <a:off x="8675387" y="3421075"/>
            <a:ext cx="2961091" cy="1915580"/>
          </a:xfrm>
          <a:prstGeom prst="wedgeRoundRectCallout">
            <a:avLst>
              <a:gd name="adj1" fmla="val -5891"/>
              <a:gd name="adj2" fmla="val -68386"/>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GB" sz="2000" dirty="0">
                <a:solidFill>
                  <a:srgbClr val="002060"/>
                </a:solidFill>
              </a:rPr>
              <a:t>Remember, [u] is a ‘weak’ vowel. It merges with [a], [e] and [o] to make a single syllable.</a:t>
            </a:r>
            <a:endParaRPr lang="x-none" sz="2000" dirty="0">
              <a:solidFill>
                <a:srgbClr val="002060"/>
              </a:solidFill>
            </a:endParaRPr>
          </a:p>
        </p:txBody>
      </p:sp>
    </p:spTree>
    <p:extLst>
      <p:ext uri="{BB962C8B-B14F-4D97-AF65-F5344CB8AC3E}">
        <p14:creationId xmlns:p14="http://schemas.microsoft.com/office/powerpoint/2010/main" val="1156442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7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72"/>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60"/>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3"/>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54"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P spid="76" grpId="0"/>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5"/>
          <p:cNvSpPr txBox="1">
            <a:spLocks noGrp="1"/>
          </p:cNvSpPr>
          <p:nvPr>
            <p:ph type="title"/>
          </p:nvPr>
        </p:nvSpPr>
        <p:spPr>
          <a:xfrm>
            <a:off x="-197708" y="851821"/>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00" b="1" dirty="0" err="1"/>
              <a:t>parece</a:t>
            </a:r>
            <a:endParaRPr sz="11500" dirty="0"/>
          </a:p>
        </p:txBody>
      </p:sp>
      <p:sp>
        <p:nvSpPr>
          <p:cNvPr id="78" name="Google Shape;78;p15"/>
          <p:cNvSpPr txBox="1"/>
          <p:nvPr/>
        </p:nvSpPr>
        <p:spPr>
          <a:xfrm>
            <a:off x="0" y="2282159"/>
            <a:ext cx="12192000" cy="584775"/>
          </a:xfrm>
          <a:prstGeom prst="rect">
            <a:avLst/>
          </a:prstGeom>
          <a:solidFill>
            <a:schemeClr val="lt1"/>
          </a:solidFill>
          <a:ln>
            <a:noFill/>
          </a:ln>
        </p:spPr>
        <p:txBody>
          <a:bodyPr spcFirstLastPara="1" wrap="square" lIns="91425" tIns="45700" rIns="91425" bIns="45700" anchor="t" anchorCtr="0">
            <a:noAutofit/>
          </a:bodyPr>
          <a:lstStyle/>
          <a:p>
            <a:pPr lvl="0" algn="ctr">
              <a:buClr>
                <a:srgbClr val="1E4E79"/>
              </a:buClr>
              <a:buSzPts val="3200"/>
              <a:defRPr/>
            </a:pPr>
            <a:r>
              <a:rPr kumimoji="0" lang="en-GB" sz="3200" b="0" i="0" u="none" strike="noStrike" kern="0" cap="none" spc="0" normalizeH="0" baseline="0" noProof="0" dirty="0">
                <a:ln>
                  <a:noFill/>
                </a:ln>
                <a:solidFill>
                  <a:schemeClr val="accent5">
                    <a:lumMod val="50000"/>
                  </a:schemeClr>
                </a:solidFill>
                <a:effectLst/>
                <a:uLnTx/>
                <a:uFillTx/>
                <a:latin typeface="Century Gothic"/>
                <a:ea typeface="Century Gothic"/>
                <a:cs typeface="Century Gothic"/>
                <a:sym typeface="Century Gothic"/>
              </a:rPr>
              <a:t>[</a:t>
            </a:r>
            <a:r>
              <a:rPr lang="en-GB" sz="3200" kern="0" dirty="0">
                <a:solidFill>
                  <a:schemeClr val="accent5">
                    <a:lumMod val="50000"/>
                  </a:schemeClr>
                </a:solidFill>
                <a:latin typeface="Century Gothic"/>
                <a:ea typeface="Century Gothic"/>
                <a:cs typeface="Century Gothic"/>
                <a:sym typeface="Century Gothic"/>
              </a:rPr>
              <a:t>s/he seems </a:t>
            </a:r>
            <a:r>
              <a:rPr lang="en-GB" sz="3200" kern="0" dirty="0">
                <a:solidFill>
                  <a:schemeClr val="accent5">
                    <a:lumMod val="50000"/>
                  </a:schemeClr>
                </a:solidFill>
                <a:ea typeface="Century Gothic"/>
                <a:cs typeface="Century Gothic"/>
                <a:sym typeface="Century Gothic"/>
              </a:rPr>
              <a:t>|</a:t>
            </a:r>
            <a:r>
              <a:rPr lang="en-GB" sz="3200" kern="0" dirty="0">
                <a:solidFill>
                  <a:schemeClr val="accent5">
                    <a:lumMod val="50000"/>
                  </a:schemeClr>
                </a:solidFill>
                <a:latin typeface="Century Gothic"/>
                <a:ea typeface="Century Gothic"/>
                <a:cs typeface="Century Gothic"/>
                <a:sym typeface="Century Gothic"/>
              </a:rPr>
              <a:t> it seems</a:t>
            </a:r>
            <a:r>
              <a:rPr kumimoji="0" lang="en-GB" sz="3200" b="0" i="0" u="none" strike="noStrike" kern="0" cap="none" spc="0" normalizeH="0" baseline="0" noProof="0" dirty="0">
                <a:ln>
                  <a:noFill/>
                </a:ln>
                <a:solidFill>
                  <a:schemeClr val="accent5">
                    <a:lumMod val="50000"/>
                  </a:schemeClr>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chemeClr val="accent5">
                  <a:lumMod val="50000"/>
                </a:schemeClr>
              </a:solidFill>
              <a:effectLst/>
              <a:uLnTx/>
              <a:uFillTx/>
              <a:latin typeface="Arial"/>
              <a:cs typeface="Arial"/>
              <a:sym typeface="Arial"/>
            </a:endParaRPr>
          </a:p>
        </p:txBody>
      </p:sp>
      <p:sp>
        <p:nvSpPr>
          <p:cNvPr id="79" name="Google Shape;79;p15"/>
          <p:cNvSpPr txBox="1"/>
          <p:nvPr/>
        </p:nvSpPr>
        <p:spPr>
          <a:xfrm>
            <a:off x="774094" y="3855388"/>
            <a:ext cx="10897810"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lang="en-GB" sz="5400" kern="0" noProof="0" dirty="0">
                <a:solidFill>
                  <a:schemeClr val="accent5">
                    <a:lumMod val="50000"/>
                  </a:schemeClr>
                </a:solidFill>
                <a:latin typeface="Century Gothic"/>
                <a:ea typeface="Century Gothic"/>
                <a:cs typeface="Century Gothic"/>
                <a:sym typeface="Century Gothic"/>
              </a:rPr>
              <a:t>La </a:t>
            </a:r>
            <a:r>
              <a:rPr lang="en-GB" sz="5400" kern="0" noProof="0" dirty="0" err="1">
                <a:solidFill>
                  <a:schemeClr val="accent5">
                    <a:lumMod val="50000"/>
                  </a:schemeClr>
                </a:solidFill>
                <a:latin typeface="Century Gothic"/>
                <a:ea typeface="Century Gothic"/>
                <a:cs typeface="Century Gothic"/>
                <a:sym typeface="Century Gothic"/>
              </a:rPr>
              <a:t>falda</a:t>
            </a:r>
            <a:r>
              <a:rPr lang="en-GB" sz="5400" kern="0" noProof="0" dirty="0">
                <a:solidFill>
                  <a:schemeClr val="accent5">
                    <a:lumMod val="50000"/>
                  </a:schemeClr>
                </a:solidFill>
                <a:latin typeface="Century Gothic"/>
                <a:ea typeface="Century Gothic"/>
                <a:cs typeface="Century Gothic"/>
                <a:sym typeface="Century Gothic"/>
              </a:rPr>
              <a:t> </a:t>
            </a:r>
            <a:r>
              <a:rPr lang="en-GB" sz="5400" b="1" kern="0" noProof="0" dirty="0" err="1">
                <a:solidFill>
                  <a:srgbClr val="EE6000"/>
                </a:solidFill>
                <a:latin typeface="Century Gothic"/>
                <a:ea typeface="Century Gothic"/>
                <a:cs typeface="Century Gothic"/>
                <a:sym typeface="Century Gothic"/>
              </a:rPr>
              <a:t>parece</a:t>
            </a:r>
            <a:r>
              <a:rPr lang="en-GB" sz="5400" kern="0" noProof="0" dirty="0">
                <a:solidFill>
                  <a:srgbClr val="1E4E79"/>
                </a:solidFill>
                <a:latin typeface="Century Gothic"/>
                <a:ea typeface="Century Gothic"/>
                <a:cs typeface="Century Gothic"/>
                <a:sym typeface="Century Gothic"/>
              </a:rPr>
              <a:t> </a:t>
            </a:r>
            <a:r>
              <a:rPr lang="en-GB" sz="5400" kern="0" noProof="0" dirty="0" err="1">
                <a:solidFill>
                  <a:schemeClr val="accent5">
                    <a:lumMod val="50000"/>
                  </a:schemeClr>
                </a:solidFill>
                <a:latin typeface="Century Gothic"/>
                <a:ea typeface="Century Gothic"/>
                <a:cs typeface="Century Gothic"/>
                <a:sym typeface="Century Gothic"/>
              </a:rPr>
              <a:t>barata</a:t>
            </a:r>
            <a:r>
              <a:rPr lang="en-GB" sz="5400" kern="0" dirty="0">
                <a:solidFill>
                  <a:schemeClr val="accent5">
                    <a:lumMod val="50000"/>
                  </a:schemeClr>
                </a:solidFill>
                <a:latin typeface="Century Gothic"/>
                <a:ea typeface="Century Gothic"/>
                <a:cs typeface="Century Gothic"/>
                <a:sym typeface="Century Gothic"/>
              </a:rPr>
              <a:t>.</a:t>
            </a:r>
            <a:endParaRPr lang="en-GB" sz="5400" kern="0" noProof="0" dirty="0">
              <a:solidFill>
                <a:schemeClr val="accent5">
                  <a:lumMod val="50000"/>
                </a:schemeClr>
              </a:solidFill>
              <a:latin typeface="Century Gothic"/>
              <a:ea typeface="Century Gothic"/>
              <a:cs typeface="Century Gothic"/>
              <a:sym typeface="Century Gothic"/>
            </a:endParaRPr>
          </a:p>
        </p:txBody>
      </p:sp>
      <p:sp>
        <p:nvSpPr>
          <p:cNvPr id="80" name="Google Shape;80;p15"/>
          <p:cNvSpPr txBox="1"/>
          <p:nvPr/>
        </p:nvSpPr>
        <p:spPr>
          <a:xfrm>
            <a:off x="2419047" y="4728811"/>
            <a:ext cx="7607903"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chemeClr val="accent5">
                    <a:lumMod val="50000"/>
                  </a:schemeClr>
                </a:solidFill>
                <a:effectLst/>
                <a:uLnTx/>
                <a:uFillTx/>
                <a:latin typeface="Century Gothic"/>
                <a:ea typeface="Century Gothic"/>
                <a:cs typeface="Century Gothic"/>
                <a:sym typeface="Century Gothic"/>
              </a:rPr>
              <a:t>[The</a:t>
            </a:r>
            <a:r>
              <a:rPr kumimoji="0" lang="en-GB" sz="3200" b="0" i="0" u="none" strike="noStrike" kern="0" cap="none" spc="0" normalizeH="0" noProof="0" dirty="0">
                <a:ln>
                  <a:noFill/>
                </a:ln>
                <a:solidFill>
                  <a:schemeClr val="accent5">
                    <a:lumMod val="50000"/>
                  </a:schemeClr>
                </a:solidFill>
                <a:effectLst/>
                <a:uLnTx/>
                <a:uFillTx/>
                <a:latin typeface="Century Gothic"/>
                <a:ea typeface="Century Gothic"/>
                <a:cs typeface="Century Gothic"/>
                <a:sym typeface="Century Gothic"/>
              </a:rPr>
              <a:t> skirt </a:t>
            </a:r>
            <a:r>
              <a:rPr kumimoji="0" lang="en-GB" sz="3200" b="1" i="0" u="none" strike="noStrike" kern="0" cap="none" spc="0" normalizeH="0" noProof="0" dirty="0">
                <a:ln>
                  <a:noFill/>
                </a:ln>
                <a:solidFill>
                  <a:srgbClr val="EE6000"/>
                </a:solidFill>
                <a:effectLst/>
                <a:uLnTx/>
                <a:uFillTx/>
                <a:latin typeface="Century Gothic"/>
                <a:ea typeface="Century Gothic"/>
                <a:cs typeface="Century Gothic"/>
                <a:sym typeface="Century Gothic"/>
              </a:rPr>
              <a:t>seems</a:t>
            </a:r>
            <a:r>
              <a:rPr kumimoji="0" lang="en-GB" sz="3200" b="1" i="0" u="none" strike="noStrike" kern="0" cap="none" spc="0" normalizeH="0" noProof="0" dirty="0">
                <a:ln>
                  <a:noFill/>
                </a:ln>
                <a:solidFill>
                  <a:srgbClr val="1E4E79"/>
                </a:solidFill>
                <a:effectLst/>
                <a:uLnTx/>
                <a:uFillTx/>
                <a:latin typeface="Century Gothic"/>
                <a:ea typeface="Century Gothic"/>
                <a:cs typeface="Century Gothic"/>
                <a:sym typeface="Century Gothic"/>
              </a:rPr>
              <a:t> </a:t>
            </a:r>
            <a:r>
              <a:rPr kumimoji="0" lang="en-GB" sz="3200" b="0" i="0" u="none" strike="noStrike" kern="0" cap="none" spc="0" normalizeH="0" noProof="0" dirty="0">
                <a:ln>
                  <a:noFill/>
                </a:ln>
                <a:solidFill>
                  <a:schemeClr val="accent5">
                    <a:lumMod val="50000"/>
                  </a:schemeClr>
                </a:solidFill>
                <a:effectLst/>
                <a:uLnTx/>
                <a:uFillTx/>
                <a:latin typeface="Century Gothic"/>
                <a:ea typeface="Century Gothic"/>
                <a:cs typeface="Century Gothic"/>
                <a:sym typeface="Century Gothic"/>
              </a:rPr>
              <a:t>cheap.</a:t>
            </a:r>
            <a:r>
              <a:rPr kumimoji="0" lang="en-GB" sz="3200" b="0" i="0" u="none" strike="noStrike" kern="0" cap="none" spc="0" normalizeH="0" baseline="0" noProof="0" dirty="0">
                <a:ln>
                  <a:noFill/>
                </a:ln>
                <a:solidFill>
                  <a:schemeClr val="accent5">
                    <a:lumMod val="50000"/>
                  </a:schemeClr>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chemeClr val="accent5">
                  <a:lumMod val="50000"/>
                </a:schemeClr>
              </a:solidFill>
              <a:effectLst/>
              <a:uLnTx/>
              <a:uFillTx/>
              <a:latin typeface="Arial"/>
              <a:cs typeface="Arial"/>
              <a:sym typeface="Arial"/>
            </a:endParaRPr>
          </a:p>
        </p:txBody>
      </p:sp>
    </p:spTree>
    <p:extLst>
      <p:ext uri="{BB962C8B-B14F-4D97-AF65-F5344CB8AC3E}">
        <p14:creationId xmlns:p14="http://schemas.microsoft.com/office/powerpoint/2010/main" val="3818439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500"/>
                                        <p:tgtEl>
                                          <p:spTgt spid="7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8"/>
                                        </p:tgtEl>
                                        <p:attrNameLst>
                                          <p:attrName>style.visibility</p:attrName>
                                        </p:attrNameLst>
                                      </p:cBhvr>
                                      <p:to>
                                        <p:strVal val="visible"/>
                                      </p:to>
                                    </p:set>
                                    <p:animEffect transition="in" filter="fade">
                                      <p:cBhvr>
                                        <p:cTn id="12" dur="500"/>
                                        <p:tgtEl>
                                          <p:spTgt spid="7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9"/>
                                        </p:tgtEl>
                                        <p:attrNameLst>
                                          <p:attrName>style.visibility</p:attrName>
                                        </p:attrNameLst>
                                      </p:cBhvr>
                                      <p:to>
                                        <p:strVal val="visible"/>
                                      </p:to>
                                    </p:set>
                                    <p:animEffect transition="in" filter="fade">
                                      <p:cBhvr>
                                        <p:cTn id="17" dur="500"/>
                                        <p:tgtEl>
                                          <p:spTgt spid="79"/>
                                        </p:tgtEl>
                                      </p:cBhvr>
                                    </p:animEffect>
                                  </p:childTnLst>
                                  <p:subTnLst>
                                    <p:audio>
                                      <p:cMediaNode>
                                        <p:cTn display="0" masterRel="sameClick">
                                          <p:stCondLst>
                                            <p:cond evt="begin" delay="0">
                                              <p:tn val="15"/>
                                            </p:cond>
                                          </p:stCondLst>
                                          <p:endCondLst>
                                            <p:cond evt="onStopAudio" delay="0">
                                              <p:tgtEl>
                                                <p:sldTgt/>
                                              </p:tgtEl>
                                            </p:cond>
                                          </p:endCondLst>
                                        </p:cTn>
                                        <p:tgtEl>
                                          <p:sndTgt r:embed="rId3" name="La falda parece barata.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0"/>
                                        </p:tgtEl>
                                        <p:attrNameLst>
                                          <p:attrName>style.visibility</p:attrName>
                                        </p:attrNameLst>
                                      </p:cBhvr>
                                      <p:to>
                                        <p:strVal val="visible"/>
                                      </p:to>
                                    </p:set>
                                    <p:animEffect transition="in" filter="fade">
                                      <p:cBhvr>
                                        <p:cTn id="22"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6"/>
          <p:cNvSpPr txBox="1">
            <a:spLocks noGrp="1"/>
          </p:cNvSpPr>
          <p:nvPr>
            <p:ph type="title"/>
          </p:nvPr>
        </p:nvSpPr>
        <p:spPr>
          <a:xfrm>
            <a:off x="0" y="828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20" b="1" dirty="0" err="1"/>
              <a:t>parecer</a:t>
            </a:r>
            <a:endParaRPr sz="3959" dirty="0"/>
          </a:p>
        </p:txBody>
      </p:sp>
      <p:sp>
        <p:nvSpPr>
          <p:cNvPr id="87" name="Google Shape;87;p16"/>
          <p:cNvSpPr txBox="1"/>
          <p:nvPr/>
        </p:nvSpPr>
        <p:spPr>
          <a:xfrm>
            <a:off x="0" y="2176662"/>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chemeClr val="accent5">
                    <a:lumMod val="50000"/>
                  </a:schemeClr>
                </a:solidFill>
                <a:effectLst/>
                <a:uLnTx/>
                <a:uFillTx/>
                <a:latin typeface="Century Gothic"/>
                <a:ea typeface="Century Gothic"/>
                <a:cs typeface="Century Gothic"/>
                <a:sym typeface="Century Gothic"/>
              </a:rPr>
              <a:t>[to </a:t>
            </a:r>
            <a:r>
              <a:rPr lang="en-GB" sz="3200" kern="0" dirty="0">
                <a:solidFill>
                  <a:schemeClr val="accent5">
                    <a:lumMod val="50000"/>
                  </a:schemeClr>
                </a:solidFill>
                <a:latin typeface="Century Gothic"/>
                <a:ea typeface="Century Gothic"/>
                <a:cs typeface="Century Gothic"/>
                <a:sym typeface="Century Gothic"/>
              </a:rPr>
              <a:t>seem</a:t>
            </a:r>
            <a:r>
              <a:rPr kumimoji="0" lang="en-GB" sz="3200" b="0" i="0" u="none" strike="noStrike" kern="0" cap="none" spc="0" normalizeH="0" baseline="0" noProof="0" dirty="0">
                <a:ln>
                  <a:noFill/>
                </a:ln>
                <a:solidFill>
                  <a:schemeClr val="accent5">
                    <a:lumMod val="50000"/>
                  </a:schemeClr>
                </a:solidFill>
                <a:effectLst/>
                <a:uLnTx/>
                <a:uFillTx/>
                <a:latin typeface="Century Gothic"/>
                <a:ea typeface="Century Gothic"/>
                <a:cs typeface="Century Gothic"/>
                <a:sym typeface="Century Gothic"/>
              </a:rPr>
              <a:t> | </a:t>
            </a:r>
            <a:r>
              <a:rPr lang="en-GB" sz="3200" kern="0" dirty="0">
                <a:solidFill>
                  <a:schemeClr val="accent5">
                    <a:lumMod val="50000"/>
                  </a:schemeClr>
                </a:solidFill>
                <a:latin typeface="Century Gothic"/>
                <a:ea typeface="Century Gothic"/>
                <a:cs typeface="Century Gothic"/>
                <a:sym typeface="Century Gothic"/>
              </a:rPr>
              <a:t>seeming</a:t>
            </a:r>
            <a:r>
              <a:rPr kumimoji="0" lang="en-GB" sz="3200" b="0" i="0" u="none" strike="noStrike" kern="0" cap="none" spc="0" normalizeH="0" baseline="0" noProof="0" dirty="0">
                <a:ln>
                  <a:noFill/>
                </a:ln>
                <a:solidFill>
                  <a:schemeClr val="accent5">
                    <a:lumMod val="50000"/>
                  </a:schemeClr>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chemeClr val="accent5">
                  <a:lumMod val="50000"/>
                </a:schemeClr>
              </a:solidFill>
              <a:effectLst/>
              <a:uLnTx/>
              <a:uFillTx/>
              <a:latin typeface="Arial"/>
              <a:cs typeface="Arial"/>
              <a:sym typeface="Arial"/>
            </a:endParaRPr>
          </a:p>
        </p:txBody>
      </p:sp>
      <p:sp>
        <p:nvSpPr>
          <p:cNvPr id="88" name="Google Shape;88;p16"/>
          <p:cNvSpPr txBox="1"/>
          <p:nvPr/>
        </p:nvSpPr>
        <p:spPr>
          <a:xfrm>
            <a:off x="-3745" y="4017137"/>
            <a:ext cx="12192000" cy="1015663"/>
          </a:xfrm>
          <a:prstGeom prst="rect">
            <a:avLst/>
          </a:prstGeom>
          <a:solidFill>
            <a:schemeClr val="lt1"/>
          </a:solidFill>
          <a:ln>
            <a:noFill/>
          </a:ln>
        </p:spPr>
        <p:txBody>
          <a:bodyPr spcFirstLastPara="1" wrap="square" lIns="91425" tIns="45700" rIns="91425" bIns="45700" anchor="t" anchorCtr="0">
            <a:noAutofit/>
          </a:bodyPr>
          <a:lstStyle/>
          <a:p>
            <a:pPr lvl="0" algn="ctr">
              <a:buClr>
                <a:srgbClr val="1E4E79"/>
              </a:buClr>
              <a:buSzPts val="6000"/>
              <a:defRPr/>
            </a:pPr>
            <a:r>
              <a:rPr lang="es-ES" sz="5400" kern="0" dirty="0">
                <a:solidFill>
                  <a:schemeClr val="accent5">
                    <a:lumMod val="50000"/>
                  </a:schemeClr>
                </a:solidFill>
                <a:ea typeface="Century Gothic"/>
                <a:cs typeface="Century Gothic"/>
                <a:sym typeface="Century Gothic"/>
              </a:rPr>
              <a:t>La ropa puede ________ barata. </a:t>
            </a:r>
          </a:p>
        </p:txBody>
      </p:sp>
      <p:sp>
        <p:nvSpPr>
          <p:cNvPr id="89" name="Google Shape;89;p16"/>
          <p:cNvSpPr txBox="1"/>
          <p:nvPr/>
        </p:nvSpPr>
        <p:spPr>
          <a:xfrm>
            <a:off x="3280966" y="4983255"/>
            <a:ext cx="6530299" cy="584775"/>
          </a:xfrm>
          <a:prstGeom prst="rect">
            <a:avLst/>
          </a:prstGeom>
          <a:solidFill>
            <a:schemeClr val="lt1"/>
          </a:solidFill>
          <a:ln>
            <a:noFill/>
          </a:ln>
        </p:spPr>
        <p:txBody>
          <a:bodyPr spcFirstLastPara="1" wrap="square" lIns="91425" tIns="45700" rIns="91425" bIns="45700" anchor="t" anchorCtr="0">
            <a:noAutofit/>
          </a:bodyPr>
          <a:lstStyle/>
          <a:p>
            <a:pPr lvl="0" algn="ctr">
              <a:buClr>
                <a:srgbClr val="1E4E79"/>
              </a:buClr>
              <a:buSzPts val="3200"/>
              <a:defRPr/>
            </a:pPr>
            <a:r>
              <a:rPr lang="en-GB" sz="3200" kern="0" dirty="0">
                <a:solidFill>
                  <a:schemeClr val="accent5">
                    <a:lumMod val="50000"/>
                  </a:schemeClr>
                </a:solidFill>
                <a:ea typeface="Century Gothic"/>
                <a:cs typeface="Century Gothic"/>
                <a:sym typeface="Century Gothic"/>
              </a:rPr>
              <a:t>[The clothing can </a:t>
            </a:r>
            <a:r>
              <a:rPr lang="en-GB" sz="3200" b="1" kern="0" dirty="0">
                <a:solidFill>
                  <a:srgbClr val="EE6000"/>
                </a:solidFill>
                <a:ea typeface="Century Gothic"/>
                <a:cs typeface="Century Gothic"/>
                <a:sym typeface="Century Gothic"/>
              </a:rPr>
              <a:t>seem</a:t>
            </a:r>
            <a:r>
              <a:rPr lang="en-GB" sz="3200" kern="0" dirty="0">
                <a:solidFill>
                  <a:srgbClr val="1E4E79"/>
                </a:solidFill>
                <a:ea typeface="Century Gothic"/>
                <a:cs typeface="Century Gothic"/>
                <a:sym typeface="Century Gothic"/>
              </a:rPr>
              <a:t> </a:t>
            </a:r>
            <a:r>
              <a:rPr lang="en-GB" sz="3200" kern="0" dirty="0">
                <a:solidFill>
                  <a:schemeClr val="accent5">
                    <a:lumMod val="50000"/>
                  </a:schemeClr>
                </a:solidFill>
                <a:ea typeface="Century Gothic"/>
                <a:cs typeface="Century Gothic"/>
                <a:sym typeface="Century Gothic"/>
              </a:rPr>
              <a:t>cheap.]</a:t>
            </a:r>
            <a:endParaRPr kumimoji="0" sz="1400" b="0" i="0" u="none" strike="noStrike" kern="0" cap="none" spc="0" normalizeH="0" baseline="0" noProof="0" dirty="0">
              <a:ln>
                <a:noFill/>
              </a:ln>
              <a:solidFill>
                <a:schemeClr val="accent5">
                  <a:lumMod val="50000"/>
                </a:schemeClr>
              </a:solidFill>
              <a:effectLst/>
              <a:uLnTx/>
              <a:uFillTx/>
              <a:latin typeface="Arial"/>
              <a:cs typeface="Arial"/>
              <a:sym typeface="Arial"/>
            </a:endParaRPr>
          </a:p>
        </p:txBody>
      </p:sp>
      <p:sp>
        <p:nvSpPr>
          <p:cNvPr id="6" name="Google Shape;95;p17" descr="question mark action button"/>
          <p:cNvSpPr/>
          <p:nvPr/>
        </p:nvSpPr>
        <p:spPr>
          <a:xfrm>
            <a:off x="924191" y="185446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7" name="Google Shape;98;p17" descr="question mark action button"/>
          <p:cNvSpPr/>
          <p:nvPr/>
        </p:nvSpPr>
        <p:spPr>
          <a:xfrm>
            <a:off x="924191" y="50328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2" name="Rectangle 1"/>
          <p:cNvSpPr/>
          <p:nvPr/>
        </p:nvSpPr>
        <p:spPr>
          <a:xfrm>
            <a:off x="5931617" y="4017137"/>
            <a:ext cx="2872902" cy="923330"/>
          </a:xfrm>
          <a:prstGeom prst="rect">
            <a:avLst/>
          </a:prstGeom>
        </p:spPr>
        <p:txBody>
          <a:bodyPr wrap="none">
            <a:spAutoFit/>
          </a:bodyPr>
          <a:lstStyle/>
          <a:p>
            <a:r>
              <a:rPr lang="es-ES" sz="5400" b="1" kern="0">
                <a:solidFill>
                  <a:srgbClr val="F66400"/>
                </a:solidFill>
                <a:ea typeface="Century Gothic"/>
                <a:cs typeface="Century Gothic"/>
                <a:sym typeface="Century Gothic"/>
              </a:rPr>
              <a:t>parecer</a:t>
            </a:r>
            <a:endParaRPr lang="en-GB" sz="5400"/>
          </a:p>
        </p:txBody>
      </p:sp>
    </p:spTree>
    <p:extLst>
      <p:ext uri="{BB962C8B-B14F-4D97-AF65-F5344CB8AC3E}">
        <p14:creationId xmlns:p14="http://schemas.microsoft.com/office/powerpoint/2010/main" val="2948947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500"/>
                                        <p:tgtEl>
                                          <p:spTgt spid="8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6"/>
                                        </p:tgtEl>
                                        <p:attrNameLst>
                                          <p:attrName>style.visibility</p:attrName>
                                        </p:attrNameLst>
                                      </p:cBhvr>
                                      <p:to>
                                        <p:strVal val="visible"/>
                                      </p:to>
                                    </p:set>
                                    <p:animEffect transition="in" filter="fade">
                                      <p:cBhvr>
                                        <p:cTn id="17" dur="500"/>
                                        <p:tgtEl>
                                          <p:spTgt spid="8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9"/>
                                        </p:tgtEl>
                                        <p:attrNameLst>
                                          <p:attrName>style.visibility</p:attrName>
                                        </p:attrNameLst>
                                      </p:cBhvr>
                                      <p:to>
                                        <p:strVal val="visible"/>
                                      </p:to>
                                    </p:set>
                                    <p:animEffect transition="in" filter="fade">
                                      <p:cBhvr>
                                        <p:cTn id="22" dur="500"/>
                                        <p:tgtEl>
                                          <p:spTgt spid="8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8"/>
                                        </p:tgtEl>
                                        <p:attrNameLst>
                                          <p:attrName>style.visibility</p:attrName>
                                        </p:attrNameLst>
                                      </p:cBhvr>
                                      <p:to>
                                        <p:strVal val="visible"/>
                                      </p:to>
                                    </p:set>
                                    <p:animEffect transition="in" filter="fade">
                                      <p:cBhvr>
                                        <p:cTn id="32" dur="500"/>
                                        <p:tgtEl>
                                          <p:spTgt spid="88"/>
                                        </p:tgtEl>
                                      </p:cBhvr>
                                    </p:animEffect>
                                  </p:childTnLst>
                                  <p:subTnLst>
                                    <p:audio>
                                      <p:cMediaNode>
                                        <p:cTn display="0" masterRel="sameClick">
                                          <p:stCondLst>
                                            <p:cond evt="begin" delay="0">
                                              <p:tn val="30"/>
                                            </p:cond>
                                          </p:stCondLst>
                                          <p:endCondLst>
                                            <p:cond evt="onStopAudio" delay="0">
                                              <p:tgtEl>
                                                <p:sldTgt/>
                                              </p:tgtEl>
                                            </p:cond>
                                          </p:endCondLst>
                                        </p:cTn>
                                        <p:tgtEl>
                                          <p:sndTgt r:embed="rId3" name="la ropa puede beep barata.wav"/>
                                        </p:tgtEl>
                                      </p:cMediaNode>
                                    </p:audio>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la ropa puede parecer barat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5"/>
          <p:cNvSpPr txBox="1">
            <a:spLocks noGrp="1"/>
          </p:cNvSpPr>
          <p:nvPr>
            <p:ph type="title"/>
          </p:nvPr>
        </p:nvSpPr>
        <p:spPr>
          <a:xfrm>
            <a:off x="-135924" y="851821"/>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00" b="1" dirty="0" err="1"/>
              <a:t>parece</a:t>
            </a:r>
            <a:endParaRPr sz="11500" dirty="0"/>
          </a:p>
        </p:txBody>
      </p:sp>
      <p:sp>
        <p:nvSpPr>
          <p:cNvPr id="78" name="Google Shape;78;p15"/>
          <p:cNvSpPr txBox="1"/>
          <p:nvPr/>
        </p:nvSpPr>
        <p:spPr>
          <a:xfrm>
            <a:off x="247135" y="2177384"/>
            <a:ext cx="11425881" cy="584775"/>
          </a:xfrm>
          <a:prstGeom prst="rect">
            <a:avLst/>
          </a:prstGeom>
          <a:solidFill>
            <a:schemeClr val="lt1"/>
          </a:solidFill>
          <a:ln>
            <a:noFill/>
          </a:ln>
        </p:spPr>
        <p:txBody>
          <a:bodyPr spcFirstLastPara="1" wrap="square" lIns="91425" tIns="45700" rIns="91425" bIns="45700" anchor="t" anchorCtr="0">
            <a:noAutofit/>
          </a:bodyPr>
          <a:lstStyle/>
          <a:p>
            <a:pPr lvl="0" algn="ctr">
              <a:buClr>
                <a:srgbClr val="1E4E79"/>
              </a:buClr>
              <a:buSzPts val="3200"/>
              <a:defRPr/>
            </a:pPr>
            <a:r>
              <a:rPr kumimoji="0" lang="en-GB" sz="3200" b="0" i="0" u="none" strike="noStrike" kern="0" cap="none" spc="0" normalizeH="0" baseline="0" noProof="0" dirty="0">
                <a:ln>
                  <a:noFill/>
                </a:ln>
                <a:solidFill>
                  <a:schemeClr val="accent5">
                    <a:lumMod val="50000"/>
                  </a:schemeClr>
                </a:solidFill>
                <a:effectLst/>
                <a:uLnTx/>
                <a:uFillTx/>
                <a:latin typeface="Century Gothic"/>
                <a:ea typeface="Century Gothic"/>
                <a:cs typeface="Century Gothic"/>
                <a:sym typeface="Century Gothic"/>
              </a:rPr>
              <a:t>[</a:t>
            </a:r>
            <a:r>
              <a:rPr lang="en-GB" sz="3200" kern="0" noProof="0" dirty="0">
                <a:solidFill>
                  <a:schemeClr val="accent5">
                    <a:lumMod val="50000"/>
                  </a:schemeClr>
                </a:solidFill>
                <a:latin typeface="Century Gothic"/>
                <a:ea typeface="Century Gothic"/>
                <a:cs typeface="Century Gothic"/>
                <a:sym typeface="Century Gothic"/>
              </a:rPr>
              <a:t>s/he seems </a:t>
            </a:r>
            <a:r>
              <a:rPr lang="en-GB" sz="3200" kern="0" dirty="0">
                <a:solidFill>
                  <a:schemeClr val="accent5">
                    <a:lumMod val="50000"/>
                  </a:schemeClr>
                </a:solidFill>
                <a:ea typeface="Century Gothic"/>
                <a:cs typeface="Century Gothic"/>
                <a:sym typeface="Century Gothic"/>
              </a:rPr>
              <a:t>|</a:t>
            </a:r>
            <a:r>
              <a:rPr lang="en-GB" sz="3200" kern="0" noProof="0" dirty="0">
                <a:solidFill>
                  <a:schemeClr val="accent5">
                    <a:lumMod val="50000"/>
                  </a:schemeClr>
                </a:solidFill>
                <a:latin typeface="Century Gothic"/>
                <a:ea typeface="Century Gothic"/>
                <a:cs typeface="Century Gothic"/>
                <a:sym typeface="Century Gothic"/>
              </a:rPr>
              <a:t> it </a:t>
            </a:r>
            <a:r>
              <a:rPr lang="en-GB" sz="3200" kern="0" dirty="0">
                <a:solidFill>
                  <a:schemeClr val="accent5">
                    <a:lumMod val="50000"/>
                  </a:schemeClr>
                </a:solidFill>
                <a:latin typeface="Century Gothic"/>
                <a:ea typeface="Century Gothic"/>
                <a:cs typeface="Century Gothic"/>
                <a:sym typeface="Century Gothic"/>
              </a:rPr>
              <a:t>seems</a:t>
            </a:r>
            <a:r>
              <a:rPr kumimoji="0" lang="en-GB" sz="3200" b="0" i="0" u="none" strike="noStrike" kern="0" cap="none" spc="0" normalizeH="0" baseline="0" noProof="0" dirty="0">
                <a:ln>
                  <a:noFill/>
                </a:ln>
                <a:solidFill>
                  <a:schemeClr val="accent5">
                    <a:lumMod val="50000"/>
                  </a:schemeClr>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chemeClr val="accent5">
                  <a:lumMod val="50000"/>
                </a:schemeClr>
              </a:solidFill>
              <a:effectLst/>
              <a:uLnTx/>
              <a:uFillTx/>
              <a:latin typeface="Arial"/>
              <a:cs typeface="Arial"/>
              <a:sym typeface="Arial"/>
            </a:endParaRPr>
          </a:p>
        </p:txBody>
      </p:sp>
      <p:sp>
        <p:nvSpPr>
          <p:cNvPr id="79" name="Google Shape;79;p15"/>
          <p:cNvSpPr txBox="1"/>
          <p:nvPr/>
        </p:nvSpPr>
        <p:spPr>
          <a:xfrm>
            <a:off x="774094" y="4127636"/>
            <a:ext cx="10897810"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lang="en-GB" sz="5400" kern="0" noProof="0" dirty="0">
                <a:solidFill>
                  <a:schemeClr val="accent5">
                    <a:lumMod val="50000"/>
                  </a:schemeClr>
                </a:solidFill>
                <a:latin typeface="Century Gothic"/>
                <a:ea typeface="Century Gothic"/>
                <a:cs typeface="Century Gothic"/>
                <a:sym typeface="Century Gothic"/>
              </a:rPr>
              <a:t>La </a:t>
            </a:r>
            <a:r>
              <a:rPr lang="en-GB" sz="5400" kern="0" noProof="0" dirty="0" err="1">
                <a:solidFill>
                  <a:schemeClr val="accent5">
                    <a:lumMod val="50000"/>
                  </a:schemeClr>
                </a:solidFill>
                <a:latin typeface="Century Gothic"/>
                <a:ea typeface="Century Gothic"/>
                <a:cs typeface="Century Gothic"/>
                <a:sym typeface="Century Gothic"/>
              </a:rPr>
              <a:t>falda</a:t>
            </a:r>
            <a:r>
              <a:rPr lang="en-GB" sz="5400" kern="0" noProof="0" dirty="0">
                <a:solidFill>
                  <a:schemeClr val="accent5">
                    <a:lumMod val="50000"/>
                  </a:schemeClr>
                </a:solidFill>
                <a:latin typeface="Century Gothic"/>
                <a:ea typeface="Century Gothic"/>
                <a:cs typeface="Century Gothic"/>
                <a:sym typeface="Century Gothic"/>
              </a:rPr>
              <a:t> ________ </a:t>
            </a:r>
            <a:r>
              <a:rPr lang="en-GB" sz="5400" kern="0" noProof="0" dirty="0" err="1">
                <a:solidFill>
                  <a:schemeClr val="accent5">
                    <a:lumMod val="50000"/>
                  </a:schemeClr>
                </a:solidFill>
                <a:latin typeface="Century Gothic"/>
                <a:ea typeface="Century Gothic"/>
                <a:cs typeface="Century Gothic"/>
                <a:sym typeface="Century Gothic"/>
              </a:rPr>
              <a:t>barata</a:t>
            </a:r>
            <a:r>
              <a:rPr lang="en-GB" sz="5400" kern="0" dirty="0">
                <a:solidFill>
                  <a:schemeClr val="accent5">
                    <a:lumMod val="50000"/>
                  </a:schemeClr>
                </a:solidFill>
                <a:latin typeface="Century Gothic"/>
                <a:ea typeface="Century Gothic"/>
                <a:cs typeface="Century Gothic"/>
                <a:sym typeface="Century Gothic"/>
              </a:rPr>
              <a:t>.</a:t>
            </a:r>
            <a:endParaRPr lang="en-GB" sz="5400" kern="0" noProof="0" dirty="0">
              <a:solidFill>
                <a:schemeClr val="accent5">
                  <a:lumMod val="50000"/>
                </a:schemeClr>
              </a:solidFill>
              <a:latin typeface="Century Gothic"/>
              <a:ea typeface="Century Gothic"/>
              <a:cs typeface="Century Gothic"/>
              <a:sym typeface="Century Gothic"/>
            </a:endParaRPr>
          </a:p>
        </p:txBody>
      </p:sp>
      <p:sp>
        <p:nvSpPr>
          <p:cNvPr id="80" name="Google Shape;80;p15"/>
          <p:cNvSpPr txBox="1"/>
          <p:nvPr/>
        </p:nvSpPr>
        <p:spPr>
          <a:xfrm>
            <a:off x="2419047" y="5143299"/>
            <a:ext cx="7607903"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chemeClr val="accent5">
                    <a:lumMod val="50000"/>
                  </a:schemeClr>
                </a:solidFill>
                <a:effectLst/>
                <a:uLnTx/>
                <a:uFillTx/>
                <a:latin typeface="Century Gothic"/>
                <a:ea typeface="Century Gothic"/>
                <a:cs typeface="Century Gothic"/>
                <a:sym typeface="Century Gothic"/>
              </a:rPr>
              <a:t>[The</a:t>
            </a:r>
            <a:r>
              <a:rPr kumimoji="0" lang="en-GB" sz="3200" b="0" i="0" u="none" strike="noStrike" kern="0" cap="none" spc="0" normalizeH="0" noProof="0" dirty="0">
                <a:ln>
                  <a:noFill/>
                </a:ln>
                <a:solidFill>
                  <a:schemeClr val="accent5">
                    <a:lumMod val="50000"/>
                  </a:schemeClr>
                </a:solidFill>
                <a:effectLst/>
                <a:uLnTx/>
                <a:uFillTx/>
                <a:latin typeface="Century Gothic"/>
                <a:ea typeface="Century Gothic"/>
                <a:cs typeface="Century Gothic"/>
                <a:sym typeface="Century Gothic"/>
              </a:rPr>
              <a:t> skirt </a:t>
            </a:r>
            <a:r>
              <a:rPr kumimoji="0" lang="en-GB" sz="3200" b="1" i="0" u="none" strike="noStrike" kern="0" cap="none" spc="0" normalizeH="0" noProof="0" dirty="0">
                <a:ln>
                  <a:noFill/>
                </a:ln>
                <a:solidFill>
                  <a:srgbClr val="EE6000"/>
                </a:solidFill>
                <a:effectLst/>
                <a:uLnTx/>
                <a:uFillTx/>
                <a:latin typeface="Century Gothic"/>
                <a:ea typeface="Century Gothic"/>
                <a:cs typeface="Century Gothic"/>
                <a:sym typeface="Century Gothic"/>
              </a:rPr>
              <a:t>seems</a:t>
            </a:r>
            <a:r>
              <a:rPr kumimoji="0" lang="en-GB" sz="3200" b="1" i="0" u="none" strike="noStrike" kern="0" cap="none" spc="0" normalizeH="0" noProof="0" dirty="0">
                <a:ln>
                  <a:noFill/>
                </a:ln>
                <a:solidFill>
                  <a:srgbClr val="1E4E79"/>
                </a:solidFill>
                <a:effectLst/>
                <a:uLnTx/>
                <a:uFillTx/>
                <a:latin typeface="Century Gothic"/>
                <a:ea typeface="Century Gothic"/>
                <a:cs typeface="Century Gothic"/>
                <a:sym typeface="Century Gothic"/>
              </a:rPr>
              <a:t> </a:t>
            </a:r>
            <a:r>
              <a:rPr kumimoji="0" lang="en-GB" sz="3200" b="0" i="0" u="none" strike="noStrike" kern="0" cap="none" spc="0" normalizeH="0" noProof="0" dirty="0">
                <a:ln>
                  <a:noFill/>
                </a:ln>
                <a:solidFill>
                  <a:schemeClr val="accent5">
                    <a:lumMod val="50000"/>
                  </a:schemeClr>
                </a:solidFill>
                <a:effectLst/>
                <a:uLnTx/>
                <a:uFillTx/>
                <a:latin typeface="Century Gothic"/>
                <a:ea typeface="Century Gothic"/>
                <a:cs typeface="Century Gothic"/>
                <a:sym typeface="Century Gothic"/>
              </a:rPr>
              <a:t>cheap.</a:t>
            </a:r>
            <a:r>
              <a:rPr kumimoji="0" lang="en-GB" sz="3200" b="0" i="0" u="none" strike="noStrike" kern="0" cap="none" spc="0" normalizeH="0" baseline="0" noProof="0" dirty="0">
                <a:ln>
                  <a:noFill/>
                </a:ln>
                <a:solidFill>
                  <a:schemeClr val="accent5">
                    <a:lumMod val="50000"/>
                  </a:schemeClr>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chemeClr val="accent5">
                  <a:lumMod val="50000"/>
                </a:schemeClr>
              </a:solidFill>
              <a:effectLst/>
              <a:uLnTx/>
              <a:uFillTx/>
              <a:latin typeface="Arial"/>
              <a:cs typeface="Arial"/>
              <a:sym typeface="Arial"/>
            </a:endParaRPr>
          </a:p>
        </p:txBody>
      </p:sp>
      <p:sp>
        <p:nvSpPr>
          <p:cNvPr id="6" name="Google Shape;95;p17" descr="question mark action button"/>
          <p:cNvSpPr/>
          <p:nvPr/>
        </p:nvSpPr>
        <p:spPr>
          <a:xfrm>
            <a:off x="887905" y="1431127"/>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7" name="Google Shape;98;p17" descr="question mark action button"/>
          <p:cNvSpPr/>
          <p:nvPr/>
        </p:nvSpPr>
        <p:spPr>
          <a:xfrm>
            <a:off x="815333" y="4980646"/>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2" name="Rectangle 1"/>
          <p:cNvSpPr/>
          <p:nvPr/>
        </p:nvSpPr>
        <p:spPr>
          <a:xfrm>
            <a:off x="5034804" y="4127636"/>
            <a:ext cx="2686954" cy="923330"/>
          </a:xfrm>
          <a:prstGeom prst="rect">
            <a:avLst/>
          </a:prstGeom>
        </p:spPr>
        <p:txBody>
          <a:bodyPr wrap="none">
            <a:spAutoFit/>
          </a:bodyPr>
          <a:lstStyle/>
          <a:p>
            <a:r>
              <a:rPr lang="en-GB" sz="5400" b="1" kern="0">
                <a:solidFill>
                  <a:srgbClr val="EE6000"/>
                </a:solidFill>
                <a:ea typeface="Century Gothic"/>
                <a:cs typeface="Century Gothic"/>
                <a:sym typeface="Century Gothic"/>
              </a:rPr>
              <a:t>parece</a:t>
            </a:r>
            <a:endParaRPr lang="en-GB" sz="5400" b="1"/>
          </a:p>
        </p:txBody>
      </p:sp>
    </p:spTree>
    <p:extLst>
      <p:ext uri="{BB962C8B-B14F-4D97-AF65-F5344CB8AC3E}">
        <p14:creationId xmlns:p14="http://schemas.microsoft.com/office/powerpoint/2010/main" val="3636463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7"/>
                                        </p:tgtEl>
                                        <p:attrNameLst>
                                          <p:attrName>style.visibility</p:attrName>
                                        </p:attrNameLst>
                                      </p:cBhvr>
                                      <p:to>
                                        <p:strVal val="visible"/>
                                      </p:to>
                                    </p:set>
                                    <p:animEffect transition="in" filter="fade">
                                      <p:cBhvr>
                                        <p:cTn id="17" dur="500"/>
                                        <p:tgtEl>
                                          <p:spTgt spid="7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0"/>
                                        </p:tgtEl>
                                        <p:attrNameLst>
                                          <p:attrName>style.visibility</p:attrName>
                                        </p:attrNameLst>
                                      </p:cBhvr>
                                      <p:to>
                                        <p:strVal val="visible"/>
                                      </p:to>
                                    </p:set>
                                    <p:animEffect transition="in" filter="fade">
                                      <p:cBhvr>
                                        <p:cTn id="22" dur="500"/>
                                        <p:tgtEl>
                                          <p:spTgt spid="8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9"/>
                                        </p:tgtEl>
                                        <p:attrNameLst>
                                          <p:attrName>style.visibility</p:attrName>
                                        </p:attrNameLst>
                                      </p:cBhvr>
                                      <p:to>
                                        <p:strVal val="visible"/>
                                      </p:to>
                                    </p:set>
                                    <p:animEffect transition="in" filter="fade">
                                      <p:cBhvr>
                                        <p:cTn id="32" dur="500"/>
                                        <p:tgtEl>
                                          <p:spTgt spid="79"/>
                                        </p:tgtEl>
                                      </p:cBhvr>
                                    </p:animEffect>
                                  </p:childTnLst>
                                  <p:subTnLst>
                                    <p:audio>
                                      <p:cMediaNode>
                                        <p:cTn display="0" masterRel="sameClick">
                                          <p:stCondLst>
                                            <p:cond evt="begin" delay="0">
                                              <p:tn val="30"/>
                                            </p:cond>
                                          </p:stCondLst>
                                          <p:endCondLst>
                                            <p:cond evt="onStopAudio" delay="0">
                                              <p:tgtEl>
                                                <p:sldTgt/>
                                              </p:tgtEl>
                                            </p:cond>
                                          </p:endCondLst>
                                        </p:cTn>
                                        <p:tgtEl>
                                          <p:sndTgt r:embed="rId3" name="la falda beep barata.wav"/>
                                        </p:tgtEl>
                                      </p:cMediaNode>
                                    </p:audio>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La falda parece barat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250080" y="3316083"/>
            <a:ext cx="648927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a:ea typeface="+mn-ea"/>
                <a:cs typeface="+mn-cs"/>
              </a:rPr>
              <a:t>Mi</a:t>
            </a:r>
            <a:r>
              <a:rPr kumimoji="0" lang="en-US" sz="2400" b="0" i="0" u="none" strike="noStrike" kern="1200" cap="none" spc="0" normalizeH="0" noProof="0" dirty="0">
                <a:ln>
                  <a:noFill/>
                </a:ln>
                <a:solidFill>
                  <a:srgbClr val="002060"/>
                </a:solidFill>
                <a:effectLst/>
                <a:uLnTx/>
                <a:uFillTx/>
                <a:latin typeface="Century Gothic"/>
                <a:ea typeface="+mn-ea"/>
                <a:cs typeface="+mn-cs"/>
              </a:rPr>
              <a:t> </a:t>
            </a:r>
            <a:r>
              <a:rPr kumimoji="0" lang="en-US" sz="2400" b="0" i="0" u="none" strike="noStrike" kern="1200" cap="none" spc="0" normalizeH="0" noProof="0" dirty="0" err="1">
                <a:ln>
                  <a:noFill/>
                </a:ln>
                <a:solidFill>
                  <a:srgbClr val="002060"/>
                </a:solidFill>
                <a:effectLst/>
                <a:uLnTx/>
                <a:uFillTx/>
                <a:latin typeface="Century Gothic"/>
                <a:ea typeface="+mn-ea"/>
                <a:cs typeface="+mn-cs"/>
              </a:rPr>
              <a:t>reloj</a:t>
            </a:r>
            <a:r>
              <a:rPr kumimoji="0" lang="en-US" sz="2400" b="0" i="0" u="none" strike="noStrike" kern="1200" cap="none" spc="0" normalizeH="0" noProof="0" dirty="0">
                <a:ln>
                  <a:noFill/>
                </a:ln>
                <a:solidFill>
                  <a:srgbClr val="002060"/>
                </a:solidFill>
                <a:effectLst/>
                <a:uLnTx/>
                <a:uFillTx/>
                <a:latin typeface="Century Gothic"/>
                <a:ea typeface="+mn-ea"/>
                <a:cs typeface="+mn-cs"/>
              </a:rPr>
              <a:t> es </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___________________ el </a:t>
            </a: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otro</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reloj</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 </a:t>
            </a:r>
          </a:p>
        </p:txBody>
      </p:sp>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8096514" cy="1325563"/>
          </a:xfrm>
        </p:spPr>
        <p:txBody>
          <a:bodyPr>
            <a:normAutofit/>
          </a:bodyPr>
          <a:lstStyle/>
          <a:p>
            <a:r>
              <a:rPr lang="en-GB" sz="2600" b="1">
                <a:solidFill>
                  <a:schemeClr val="bg1"/>
                </a:solidFill>
              </a:rPr>
              <a:t>Comparing things </a:t>
            </a:r>
            <a:br>
              <a:rPr lang="en-GB" sz="2600" b="1">
                <a:solidFill>
                  <a:schemeClr val="bg1"/>
                </a:solidFill>
              </a:rPr>
            </a:br>
            <a:r>
              <a:rPr lang="en-GB" sz="2600" b="1">
                <a:solidFill>
                  <a:schemeClr val="bg1"/>
                </a:solidFill>
              </a:rPr>
              <a:t>Regular comparatives [revisited]</a:t>
            </a:r>
            <a:endParaRPr lang="en-GB" sz="2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5"/>
          <p:cNvSpPr/>
          <p:nvPr/>
        </p:nvSpPr>
        <p:spPr>
          <a:xfrm>
            <a:off x="250080" y="1218920"/>
            <a:ext cx="10784503" cy="904863"/>
          </a:xfrm>
          <a:prstGeom prst="rect">
            <a:avLst/>
          </a:prstGeom>
        </p:spPr>
        <p:txBody>
          <a:bodyPr wrap="square">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a:ea typeface="+mn-ea"/>
                <a:cs typeface="+mn-cs"/>
              </a:rPr>
              <a:t>In English we often use ‘</a:t>
            </a:r>
            <a:r>
              <a:rPr kumimoji="0" lang="en-US" sz="2400" b="1" i="0" u="none" strike="noStrike" kern="1200" cap="none" spc="0" normalizeH="0" baseline="0" noProof="0" dirty="0">
                <a:ln>
                  <a:noFill/>
                </a:ln>
                <a:solidFill>
                  <a:srgbClr val="002060"/>
                </a:solidFill>
                <a:effectLst/>
                <a:uLnTx/>
                <a:uFillTx/>
                <a:latin typeface="Century Gothic"/>
                <a:ea typeface="+mn-ea"/>
                <a:cs typeface="+mn-cs"/>
              </a:rPr>
              <a:t>more </a:t>
            </a:r>
            <a:r>
              <a:rPr kumimoji="0" lang="is-IS" sz="2400" b="1" i="0" u="none" strike="noStrike" kern="1200" cap="none" spc="0" normalizeH="0" baseline="0" noProof="0" dirty="0">
                <a:ln>
                  <a:noFill/>
                </a:ln>
                <a:solidFill>
                  <a:srgbClr val="002060"/>
                </a:solidFill>
                <a:effectLst/>
                <a:uLnTx/>
                <a:uFillTx/>
                <a:latin typeface="Century Gothic"/>
                <a:ea typeface="+mn-ea"/>
                <a:cs typeface="+mn-cs"/>
              </a:rPr>
              <a:t>… than</a:t>
            </a:r>
            <a:r>
              <a:rPr kumimoji="0" lang="is-IS" sz="2400" b="0" i="0" u="none" strike="noStrike" kern="1200" cap="none" spc="0" normalizeH="0" baseline="0" noProof="0" dirty="0">
                <a:ln>
                  <a:noFill/>
                </a:ln>
                <a:solidFill>
                  <a:srgbClr val="002060"/>
                </a:solidFill>
                <a:effectLst/>
                <a:uLnTx/>
                <a:uFillTx/>
                <a:latin typeface="Century Gothic"/>
                <a:ea typeface="+mn-ea"/>
                <a:cs typeface="+mn-cs"/>
              </a:rPr>
              <a:t>’ or ‘</a:t>
            </a:r>
            <a:r>
              <a:rPr kumimoji="0" lang="is-IS" sz="2400" b="1" i="0" u="none" strike="noStrike" kern="1200" cap="none" spc="0" normalizeH="0" baseline="0" noProof="0" dirty="0">
                <a:ln>
                  <a:noFill/>
                </a:ln>
                <a:solidFill>
                  <a:srgbClr val="002060"/>
                </a:solidFill>
                <a:effectLst/>
                <a:uLnTx/>
                <a:uFillTx/>
                <a:latin typeface="Century Gothic"/>
                <a:ea typeface="+mn-ea"/>
                <a:cs typeface="+mn-cs"/>
              </a:rPr>
              <a:t>less ... than</a:t>
            </a:r>
            <a:r>
              <a:rPr kumimoji="0" lang="is-IS" sz="2400" b="0" i="0" u="none" strike="noStrike" kern="1200" cap="none" spc="0" normalizeH="0" baseline="0" noProof="0" dirty="0">
                <a:ln>
                  <a:noFill/>
                </a:ln>
                <a:solidFill>
                  <a:srgbClr val="002060"/>
                </a:solidFill>
                <a:effectLst/>
                <a:uLnTx/>
                <a:uFillTx/>
                <a:latin typeface="Century Gothic"/>
                <a:ea typeface="+mn-ea"/>
                <a:cs typeface="+mn-cs"/>
              </a:rPr>
              <a:t>’ with an adjective to make comparisons. </a:t>
            </a:r>
            <a:endParaRPr kumimoji="0" lang="en-GB"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9" name="Rectangle 8"/>
          <p:cNvSpPr/>
          <p:nvPr/>
        </p:nvSpPr>
        <p:spPr>
          <a:xfrm>
            <a:off x="220726" y="2358044"/>
            <a:ext cx="1128523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a:ea typeface="+mn-ea"/>
                <a:cs typeface="+mn-cs"/>
              </a:rPr>
              <a:t>To say ‘</a:t>
            </a:r>
            <a:r>
              <a:rPr kumimoji="0" lang="en-US" sz="2400" b="1" i="0" u="none" strike="noStrike" kern="1200" cap="none" spc="0" normalizeH="0" baseline="0" noProof="0" dirty="0">
                <a:ln>
                  <a:noFill/>
                </a:ln>
                <a:solidFill>
                  <a:srgbClr val="002060"/>
                </a:solidFill>
                <a:effectLst/>
                <a:uLnTx/>
                <a:uFillTx/>
                <a:latin typeface="Century Gothic"/>
                <a:ea typeface="+mn-ea"/>
                <a:cs typeface="+mn-cs"/>
              </a:rPr>
              <a:t>more … than</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 in Spanish, </a:t>
            </a:r>
            <a:r>
              <a:rPr kumimoji="0" lang="en-US" sz="2400" b="0" i="0" u="none" strike="noStrike" kern="1200" cap="none" spc="0" normalizeH="0" baseline="0" noProof="0">
                <a:ln>
                  <a:noFill/>
                </a:ln>
                <a:solidFill>
                  <a:srgbClr val="002060"/>
                </a:solidFill>
                <a:effectLst/>
                <a:uLnTx/>
                <a:uFillTx/>
                <a:latin typeface="Century Gothic"/>
                <a:ea typeface="+mn-ea"/>
                <a:cs typeface="+mn-cs"/>
              </a:rPr>
              <a:t>use </a:t>
            </a:r>
            <a:r>
              <a:rPr kumimoji="0" lang="en-GB" sz="2400" b="0" i="0" u="none" strike="noStrike" kern="1200" cap="none" spc="0" normalizeH="0" baseline="0" noProof="0">
                <a:ln>
                  <a:noFill/>
                </a:ln>
                <a:solidFill>
                  <a:srgbClr val="002060"/>
                </a:solidFill>
                <a:effectLst/>
                <a:uLnTx/>
                <a:uFillTx/>
                <a:latin typeface="Century Gothic"/>
                <a:ea typeface="+mn-ea"/>
                <a:cs typeface="+mn-cs"/>
              </a:rPr>
              <a:t>_____</a:t>
            </a:r>
            <a:r>
              <a:rPr kumimoji="0" lang="en-GB" sz="2400" b="0" i="0" u="none" strike="noStrike" kern="1200" cap="none" spc="0" normalizeH="0" noProof="0">
                <a:ln>
                  <a:noFill/>
                </a:ln>
                <a:solidFill>
                  <a:srgbClr val="002060"/>
                </a:solidFill>
                <a:effectLst/>
                <a:uLnTx/>
                <a:uFillTx/>
                <a:latin typeface="Century Gothic"/>
                <a:ea typeface="+mn-ea"/>
                <a:cs typeface="+mn-cs"/>
              </a:rPr>
              <a:t> + __________ + _____.</a:t>
            </a:r>
            <a:endParaRPr kumimoji="0" lang="en-US"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1" name="Rectangle 10"/>
          <p:cNvSpPr/>
          <p:nvPr/>
        </p:nvSpPr>
        <p:spPr>
          <a:xfrm>
            <a:off x="220726" y="5580965"/>
            <a:ext cx="600196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a:ea typeface="+mn-ea"/>
                <a:cs typeface="+mn-cs"/>
              </a:rPr>
              <a:t>La </a:t>
            </a: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bici</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 es __________________ el </a:t>
            </a: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coche</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 </a:t>
            </a:r>
          </a:p>
        </p:txBody>
      </p:sp>
      <p:sp>
        <p:nvSpPr>
          <p:cNvPr id="12" name="Rectangle 11"/>
          <p:cNvSpPr/>
          <p:nvPr/>
        </p:nvSpPr>
        <p:spPr>
          <a:xfrm>
            <a:off x="185822" y="5006644"/>
            <a:ext cx="747317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a:ea typeface="+mn-ea"/>
                <a:cs typeface="+mn-cs"/>
              </a:rPr>
              <a:t>The bike is </a:t>
            </a:r>
            <a:r>
              <a:rPr kumimoji="0" lang="en-US" sz="2400" b="1" i="0" u="none" strike="noStrike" kern="1200" cap="none" spc="0" normalizeH="0" baseline="0" noProof="0" dirty="0">
                <a:ln>
                  <a:noFill/>
                </a:ln>
                <a:solidFill>
                  <a:srgbClr val="F66400"/>
                </a:solidFill>
                <a:effectLst/>
                <a:uLnTx/>
                <a:uFillTx/>
                <a:latin typeface="Century Gothic"/>
                <a:ea typeface="+mn-ea"/>
                <a:cs typeface="+mn-cs"/>
              </a:rPr>
              <a:t>less expensive than </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the car. </a:t>
            </a:r>
          </a:p>
        </p:txBody>
      </p:sp>
      <p:sp>
        <p:nvSpPr>
          <p:cNvPr id="14" name="Rectangle 13"/>
          <p:cNvSpPr/>
          <p:nvPr/>
        </p:nvSpPr>
        <p:spPr>
          <a:xfrm>
            <a:off x="185821" y="4447064"/>
            <a:ext cx="11742321" cy="461665"/>
          </a:xfrm>
          <a:prstGeom prst="rect">
            <a:avLst/>
          </a:prstGeom>
        </p:spPr>
        <p:txBody>
          <a:bodyPr wrap="square">
            <a:spAutoFit/>
          </a:bodyPr>
          <a:lstStyle/>
          <a:p>
            <a:pPr lvl="0">
              <a:defRPr/>
            </a:pPr>
            <a:r>
              <a:rPr kumimoji="0" lang="en-US" sz="2400" b="0" i="0" u="none" strike="noStrike" kern="1200" cap="none" spc="0" normalizeH="0" baseline="0" noProof="0" dirty="0">
                <a:ln>
                  <a:noFill/>
                </a:ln>
                <a:solidFill>
                  <a:srgbClr val="002060"/>
                </a:solidFill>
                <a:effectLst/>
                <a:uLnTx/>
                <a:uFillTx/>
                <a:latin typeface="Century Gothic"/>
                <a:ea typeface="+mn-ea"/>
                <a:cs typeface="+mn-cs"/>
              </a:rPr>
              <a:t>To say ‘</a:t>
            </a:r>
            <a:r>
              <a:rPr kumimoji="0" lang="en-US" sz="2400" b="1" i="0" u="none" strike="noStrike" kern="1200" cap="none" spc="0" normalizeH="0" baseline="0" noProof="0" dirty="0">
                <a:ln>
                  <a:noFill/>
                </a:ln>
                <a:solidFill>
                  <a:srgbClr val="002060"/>
                </a:solidFill>
                <a:effectLst/>
                <a:uLnTx/>
                <a:uFillTx/>
                <a:latin typeface="Century Gothic"/>
                <a:ea typeface="+mn-ea"/>
                <a:cs typeface="+mn-cs"/>
              </a:rPr>
              <a:t>less … than</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 in Spanish, use the </a:t>
            </a:r>
            <a:r>
              <a:rPr kumimoji="0" lang="en-US" sz="2400" b="0" i="0" u="none" strike="noStrike" kern="1200" cap="none" spc="0" normalizeH="0" baseline="0" noProof="0">
                <a:ln>
                  <a:noFill/>
                </a:ln>
                <a:solidFill>
                  <a:srgbClr val="002060"/>
                </a:solidFill>
                <a:effectLst/>
                <a:uLnTx/>
                <a:uFillTx/>
                <a:latin typeface="Century Gothic"/>
                <a:ea typeface="+mn-ea"/>
                <a:cs typeface="+mn-cs"/>
              </a:rPr>
              <a:t>words </a:t>
            </a:r>
            <a:r>
              <a:rPr lang="en-US" sz="2400">
                <a:solidFill>
                  <a:srgbClr val="002060"/>
                </a:solidFill>
              </a:rPr>
              <a:t>use  </a:t>
            </a:r>
            <a:r>
              <a:rPr lang="en-GB" sz="2400">
                <a:solidFill>
                  <a:srgbClr val="002060"/>
                </a:solidFill>
              </a:rPr>
              <a:t>_______ + __________ + _____.</a:t>
            </a:r>
            <a:endParaRPr lang="en-US" sz="2400" dirty="0">
              <a:solidFill>
                <a:srgbClr val="002060"/>
              </a:solidFill>
            </a:endParaRPr>
          </a:p>
        </p:txBody>
      </p:sp>
      <p:sp>
        <p:nvSpPr>
          <p:cNvPr id="15" name="Rectangle 14"/>
          <p:cNvSpPr/>
          <p:nvPr/>
        </p:nvSpPr>
        <p:spPr>
          <a:xfrm>
            <a:off x="6828714" y="2340614"/>
            <a:ext cx="166056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Century Gothic"/>
                <a:ea typeface="+mn-ea"/>
                <a:cs typeface="+mn-cs"/>
              </a:rPr>
              <a:t>adjective</a:t>
            </a:r>
            <a:endParaRPr kumimoji="0" lang="en-US" sz="24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6" name="Rectangle 15"/>
          <p:cNvSpPr/>
          <p:nvPr/>
        </p:nvSpPr>
        <p:spPr>
          <a:xfrm>
            <a:off x="5706497" y="2340614"/>
            <a:ext cx="81144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Century Gothic"/>
                <a:ea typeface="+mn-ea"/>
                <a:cs typeface="+mn-cs"/>
              </a:rPr>
              <a:t>más</a:t>
            </a:r>
            <a:endParaRPr kumimoji="0" lang="en-US" sz="24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3" name="Rectangle 2"/>
          <p:cNvSpPr/>
          <p:nvPr/>
        </p:nvSpPr>
        <p:spPr>
          <a:xfrm>
            <a:off x="1821325" y="5566224"/>
            <a:ext cx="264687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66400"/>
                </a:solidFill>
                <a:effectLst/>
                <a:uLnTx/>
                <a:uFillTx/>
                <a:latin typeface="Century Gothic"/>
                <a:ea typeface="+mn-ea"/>
                <a:cs typeface="+mn-cs"/>
              </a:rPr>
              <a:t>menos cara que</a:t>
            </a:r>
            <a:endParaRPr kumimoji="0" lang="en-GB" sz="2400" b="0" i="0" u="none" strike="noStrike" kern="1200" cap="none" spc="0" normalizeH="0" baseline="0" noProof="0">
              <a:ln>
                <a:noFill/>
              </a:ln>
              <a:solidFill>
                <a:prstClr val="black"/>
              </a:solidFill>
              <a:effectLst/>
              <a:uLnTx/>
              <a:uFillTx/>
              <a:latin typeface="Century Gothic"/>
              <a:ea typeface="+mn-ea"/>
              <a:cs typeface="+mn-cs"/>
            </a:endParaRPr>
          </a:p>
        </p:txBody>
      </p:sp>
      <p:sp>
        <p:nvSpPr>
          <p:cNvPr id="10" name="Rectangle 9"/>
          <p:cNvSpPr/>
          <p:nvPr/>
        </p:nvSpPr>
        <p:spPr>
          <a:xfrm>
            <a:off x="1864883" y="3306000"/>
            <a:ext cx="291938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66400"/>
                </a:solidFill>
                <a:effectLst/>
                <a:uLnTx/>
                <a:uFillTx/>
                <a:latin typeface="Century Gothic"/>
                <a:ea typeface="+mn-ea"/>
                <a:cs typeface="+mn-cs"/>
              </a:rPr>
              <a:t>mas práctico que </a:t>
            </a:r>
            <a:endParaRPr kumimoji="0" lang="en-GB" sz="2400" b="0" i="0" u="none" strike="noStrike" kern="1200" cap="none" spc="0" normalizeH="0" baseline="0" noProof="0">
              <a:ln>
                <a:noFill/>
              </a:ln>
              <a:solidFill>
                <a:prstClr val="black"/>
              </a:solidFill>
              <a:effectLst/>
              <a:uLnTx/>
              <a:uFillTx/>
              <a:latin typeface="Century Gothic"/>
              <a:ea typeface="+mn-ea"/>
              <a:cs typeface="+mn-cs"/>
            </a:endParaRPr>
          </a:p>
        </p:txBody>
      </p:sp>
      <p:sp>
        <p:nvSpPr>
          <p:cNvPr id="22" name="Rounded Rectangular Callout 21"/>
          <p:cNvSpPr/>
          <p:nvPr/>
        </p:nvSpPr>
        <p:spPr>
          <a:xfrm>
            <a:off x="7509365" y="3413630"/>
            <a:ext cx="4247793" cy="1045029"/>
          </a:xfrm>
          <a:prstGeom prst="wedgeRoundRectCallout">
            <a:avLst>
              <a:gd name="adj1" fmla="val -22123"/>
              <a:gd name="adj2" fmla="val -66274"/>
              <a:gd name="adj3" fmla="val 166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203864"/>
                </a:solidFill>
                <a:effectLst/>
                <a:uLnTx/>
                <a:uFillTx/>
                <a:latin typeface="Century Gothic"/>
                <a:ea typeface="+mn-ea"/>
                <a:cs typeface="+mn-cs"/>
              </a:rPr>
              <a:t>In English we sometimes add –er to mean ‘more’ (e.g. small</a:t>
            </a:r>
            <a:r>
              <a:rPr kumimoji="0" lang="en-GB" sz="2000" b="1" i="0" u="none" strike="noStrike" kern="1200" cap="none" spc="0" normalizeH="0" baseline="0" noProof="0">
                <a:ln>
                  <a:noFill/>
                </a:ln>
                <a:solidFill>
                  <a:srgbClr val="203864"/>
                </a:solidFill>
                <a:effectLst/>
                <a:uLnTx/>
                <a:uFillTx/>
                <a:latin typeface="Century Gothic"/>
                <a:ea typeface="+mn-ea"/>
                <a:cs typeface="+mn-cs"/>
              </a:rPr>
              <a:t>er</a:t>
            </a:r>
            <a:r>
              <a:rPr kumimoji="0" lang="en-GB" sz="2000" b="0" i="0" u="none" strike="noStrike" kern="1200" cap="none" spc="0" normalizeH="0" baseline="0" noProof="0">
                <a:ln>
                  <a:noFill/>
                </a:ln>
                <a:solidFill>
                  <a:srgbClr val="203864"/>
                </a:solidFill>
                <a:effectLst/>
                <a:uLnTx/>
                <a:uFillTx/>
                <a:latin typeface="Century Gothic"/>
                <a:ea typeface="+mn-ea"/>
                <a:cs typeface="+mn-cs"/>
              </a:rPr>
              <a:t>).</a:t>
            </a:r>
            <a:endParaRPr kumimoji="0" lang="en-GB" sz="2000" b="0" i="0" u="none" strike="noStrike" kern="1200" cap="none" spc="0" normalizeH="0" baseline="0" noProof="0" dirty="0">
              <a:ln>
                <a:noFill/>
              </a:ln>
              <a:solidFill>
                <a:srgbClr val="203864"/>
              </a:solidFill>
              <a:effectLst/>
              <a:uLnTx/>
              <a:uFillTx/>
              <a:latin typeface="Century Gothic"/>
              <a:ea typeface="+mn-ea"/>
              <a:cs typeface="+mn-cs"/>
            </a:endParaRPr>
          </a:p>
        </p:txBody>
      </p:sp>
      <p:sp>
        <p:nvSpPr>
          <p:cNvPr id="17" name="Rectangle 16"/>
          <p:cNvSpPr/>
          <p:nvPr/>
        </p:nvSpPr>
        <p:spPr>
          <a:xfrm>
            <a:off x="220726" y="2817885"/>
            <a:ext cx="8688357"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a:ea typeface="+mn-ea"/>
                <a:cs typeface="+mn-cs"/>
              </a:rPr>
              <a:t>My watch is </a:t>
            </a:r>
            <a:r>
              <a:rPr kumimoji="0" lang="en-US" sz="2400" b="1" i="0" u="none" strike="noStrike" kern="1200" cap="none" spc="0" normalizeH="0" baseline="0" noProof="0" dirty="0">
                <a:ln>
                  <a:noFill/>
                </a:ln>
                <a:solidFill>
                  <a:srgbClr val="F66400"/>
                </a:solidFill>
                <a:effectLst/>
                <a:uLnTx/>
                <a:uFillTx/>
                <a:latin typeface="Century Gothic"/>
                <a:ea typeface="+mn-ea"/>
                <a:cs typeface="+mn-cs"/>
              </a:rPr>
              <a:t>more practical / useful than </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the other watch.</a:t>
            </a:r>
          </a:p>
        </p:txBody>
      </p:sp>
      <p:sp>
        <p:nvSpPr>
          <p:cNvPr id="18" name="Rectangle 17"/>
          <p:cNvSpPr/>
          <p:nvPr/>
        </p:nvSpPr>
        <p:spPr>
          <a:xfrm>
            <a:off x="8701421" y="2344557"/>
            <a:ext cx="86413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Century Gothic"/>
                <a:ea typeface="+mn-ea"/>
                <a:cs typeface="+mn-cs"/>
              </a:rPr>
              <a:t>que</a:t>
            </a:r>
            <a:endParaRPr kumimoji="0" lang="en-US" sz="24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9" name="Rectangle 18"/>
          <p:cNvSpPr/>
          <p:nvPr/>
        </p:nvSpPr>
        <p:spPr>
          <a:xfrm>
            <a:off x="9061483" y="4445676"/>
            <a:ext cx="166056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Century Gothic"/>
                <a:ea typeface="+mn-ea"/>
                <a:cs typeface="+mn-cs"/>
              </a:rPr>
              <a:t>adjective</a:t>
            </a:r>
            <a:endParaRPr kumimoji="0" lang="en-US" sz="24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0" name="Rectangle 19"/>
          <p:cNvSpPr/>
          <p:nvPr/>
        </p:nvSpPr>
        <p:spPr>
          <a:xfrm>
            <a:off x="7543267" y="4433063"/>
            <a:ext cx="1186543"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Century Gothic"/>
                <a:ea typeface="+mn-ea"/>
                <a:cs typeface="+mn-cs"/>
              </a:rPr>
              <a:t>menos</a:t>
            </a:r>
            <a:endParaRPr kumimoji="0" lang="en-US" sz="24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1" name="Rectangle 20"/>
          <p:cNvSpPr/>
          <p:nvPr/>
        </p:nvSpPr>
        <p:spPr>
          <a:xfrm>
            <a:off x="10893027" y="4433062"/>
            <a:ext cx="86413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Century Gothic"/>
                <a:ea typeface="+mn-ea"/>
                <a:cs typeface="+mn-cs"/>
              </a:rPr>
              <a:t>que</a:t>
            </a:r>
            <a:endParaRPr kumimoji="0" lang="en-US" sz="2400" b="1" i="0" u="none" strike="noStrike" kern="1200" cap="none" spc="0" normalizeH="0" baseline="0" noProof="0" dirty="0">
              <a:ln>
                <a:noFill/>
              </a:ln>
              <a:solidFill>
                <a:srgbClr val="002060"/>
              </a:solidFill>
              <a:effectLst/>
              <a:uLnTx/>
              <a:uFillTx/>
              <a:latin typeface="Century Gothic"/>
              <a:ea typeface="+mn-ea"/>
              <a:cs typeface="+mn-cs"/>
            </a:endParaRPr>
          </a:p>
        </p:txBody>
      </p:sp>
    </p:spTree>
    <p:extLst>
      <p:ext uri="{BB962C8B-B14F-4D97-AF65-F5344CB8AC3E}">
        <p14:creationId xmlns:p14="http://schemas.microsoft.com/office/powerpoint/2010/main" val="505814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6" grpId="0"/>
      <p:bldP spid="9" grpId="0"/>
      <p:bldP spid="11" grpId="0"/>
      <p:bldP spid="12" grpId="0"/>
      <p:bldP spid="14" grpId="0"/>
      <p:bldP spid="15" grpId="0"/>
      <p:bldP spid="16" grpId="0"/>
      <p:bldP spid="3" grpId="0"/>
      <p:bldP spid="10" grpId="0"/>
      <p:bldP spid="22" grpId="0" animBg="1"/>
      <p:bldP spid="17" grpId="0"/>
      <p:bldP spid="18" grpId="0"/>
      <p:bldP spid="19" grpId="0"/>
      <p:bldP spid="20" grpId="0"/>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400" b="1">
                <a:solidFill>
                  <a:schemeClr val="bg1"/>
                </a:solidFill>
              </a:rPr>
              <a:t>Distinguishing </a:t>
            </a:r>
            <a:r>
              <a:rPr lang="en-GB" sz="2400" b="1" dirty="0">
                <a:solidFill>
                  <a:schemeClr val="bg1"/>
                </a:solidFill>
              </a:rPr>
              <a:t>one thing </a:t>
            </a:r>
            <a:r>
              <a:rPr lang="en-GB" sz="2400" b="1">
                <a:solidFill>
                  <a:schemeClr val="bg1"/>
                </a:solidFill>
              </a:rPr>
              <a:t>from another</a:t>
            </a:r>
            <a:br>
              <a:rPr lang="en-GB" sz="2400" b="1">
                <a:solidFill>
                  <a:schemeClr val="bg1"/>
                </a:solidFill>
              </a:rPr>
            </a:br>
            <a:r>
              <a:rPr lang="en-GB" sz="2400" b="1">
                <a:solidFill>
                  <a:schemeClr val="bg1"/>
                </a:solidFill>
              </a:rPr>
              <a:t>Demonstratives ‘este’ and ‘esta’</a:t>
            </a:r>
            <a:endParaRPr lang="en-GB" sz="24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7" name="TextBox 6">
            <a:extLst>
              <a:ext uri="{FF2B5EF4-FFF2-40B4-BE49-F238E27FC236}">
                <a16:creationId xmlns:a16="http://schemas.microsoft.com/office/drawing/2014/main" id="{3CC80B4A-8FB9-5141-8C3B-F7B756E6597D}"/>
              </a:ext>
            </a:extLst>
          </p:cNvPr>
          <p:cNvSpPr txBox="1"/>
          <p:nvPr/>
        </p:nvSpPr>
        <p:spPr>
          <a:xfrm>
            <a:off x="204189" y="1223428"/>
            <a:ext cx="11516096" cy="830997"/>
          </a:xfrm>
          <a:prstGeom prst="rect">
            <a:avLst/>
          </a:prstGeom>
          <a:noFill/>
        </p:spPr>
        <p:txBody>
          <a:bodyPr wrap="square" rtlCol="0">
            <a:spAutoFit/>
          </a:bodyPr>
          <a:lstStyle/>
          <a:p>
            <a:r>
              <a:rPr lang="en-US" sz="2400" dirty="0">
                <a:solidFill>
                  <a:srgbClr val="002060"/>
                </a:solidFill>
              </a:rPr>
              <a:t>Demonstrative adjectives (e.g. ‘this’) are used to distinguish one thing from another.</a:t>
            </a:r>
          </a:p>
        </p:txBody>
      </p:sp>
      <p:pic>
        <p:nvPicPr>
          <p:cNvPr id="3" name="Picture 2" descr="price.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189" y="4232396"/>
            <a:ext cx="1794657" cy="1191738"/>
          </a:xfrm>
          <a:prstGeom prst="rect">
            <a:avLst/>
          </a:prstGeom>
        </p:spPr>
      </p:pic>
      <p:pic>
        <p:nvPicPr>
          <p:cNvPr id="6" name="Picture 5" descr="skirt.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46157" y="3873042"/>
            <a:ext cx="1472485" cy="1779312"/>
          </a:xfrm>
          <a:prstGeom prst="rect">
            <a:avLst/>
          </a:prstGeom>
        </p:spPr>
      </p:pic>
      <p:sp>
        <p:nvSpPr>
          <p:cNvPr id="8" name="TextBox 7"/>
          <p:cNvSpPr txBox="1"/>
          <p:nvPr/>
        </p:nvSpPr>
        <p:spPr>
          <a:xfrm>
            <a:off x="2211007" y="4184075"/>
            <a:ext cx="4076097" cy="461665"/>
          </a:xfrm>
          <a:prstGeom prst="rect">
            <a:avLst/>
          </a:prstGeom>
          <a:noFill/>
        </p:spPr>
        <p:txBody>
          <a:bodyPr wrap="square" rtlCol="0">
            <a:spAutoFit/>
          </a:bodyPr>
          <a:lstStyle/>
          <a:p>
            <a:r>
              <a:rPr lang="en-US" sz="2400" dirty="0">
                <a:solidFill>
                  <a:srgbClr val="002060"/>
                </a:solidFill>
              </a:rPr>
              <a:t>This price is very high.</a:t>
            </a:r>
          </a:p>
        </p:txBody>
      </p:sp>
      <p:sp>
        <p:nvSpPr>
          <p:cNvPr id="9" name="TextBox 8"/>
          <p:cNvSpPr txBox="1"/>
          <p:nvPr/>
        </p:nvSpPr>
        <p:spPr>
          <a:xfrm>
            <a:off x="2208139" y="4890650"/>
            <a:ext cx="4513941" cy="461665"/>
          </a:xfrm>
          <a:prstGeom prst="rect">
            <a:avLst/>
          </a:prstGeom>
          <a:noFill/>
        </p:spPr>
        <p:txBody>
          <a:bodyPr wrap="square" rtlCol="0">
            <a:spAutoFit/>
          </a:bodyPr>
          <a:lstStyle/>
          <a:p>
            <a:r>
              <a:rPr lang="en-US" sz="2400" dirty="0">
                <a:solidFill>
                  <a:srgbClr val="002060"/>
                </a:solidFill>
              </a:rPr>
              <a:t>Est</a:t>
            </a:r>
            <a:r>
              <a:rPr lang="en-US" sz="2400" dirty="0">
                <a:solidFill>
                  <a:srgbClr val="F66400"/>
                </a:solidFill>
              </a:rPr>
              <a:t>e</a:t>
            </a:r>
            <a:r>
              <a:rPr lang="en-US" sz="2400" dirty="0">
                <a:solidFill>
                  <a:srgbClr val="002060"/>
                </a:solidFill>
              </a:rPr>
              <a:t> </a:t>
            </a:r>
            <a:r>
              <a:rPr lang="en-US" sz="2400" dirty="0" err="1">
                <a:solidFill>
                  <a:srgbClr val="002060"/>
                </a:solidFill>
              </a:rPr>
              <a:t>preci</a:t>
            </a:r>
            <a:r>
              <a:rPr lang="en-US" sz="2400" dirty="0" err="1">
                <a:solidFill>
                  <a:srgbClr val="F66400"/>
                </a:solidFill>
              </a:rPr>
              <a:t>o</a:t>
            </a:r>
            <a:r>
              <a:rPr lang="en-US" sz="2400" dirty="0">
                <a:solidFill>
                  <a:srgbClr val="002060"/>
                </a:solidFill>
              </a:rPr>
              <a:t> </a:t>
            </a:r>
            <a:r>
              <a:rPr lang="en-US" sz="2400" dirty="0" err="1">
                <a:solidFill>
                  <a:srgbClr val="002060"/>
                </a:solidFill>
              </a:rPr>
              <a:t>es</a:t>
            </a:r>
            <a:r>
              <a:rPr lang="en-US" sz="2400" dirty="0">
                <a:solidFill>
                  <a:srgbClr val="002060"/>
                </a:solidFill>
              </a:rPr>
              <a:t> </a:t>
            </a:r>
            <a:r>
              <a:rPr lang="en-US" sz="2400" dirty="0" err="1">
                <a:solidFill>
                  <a:srgbClr val="002060"/>
                </a:solidFill>
              </a:rPr>
              <a:t>muy</a:t>
            </a:r>
            <a:r>
              <a:rPr lang="en-US" sz="2400" dirty="0">
                <a:solidFill>
                  <a:srgbClr val="002060"/>
                </a:solidFill>
              </a:rPr>
              <a:t> alt</a:t>
            </a:r>
            <a:r>
              <a:rPr lang="en-US" sz="2400" dirty="0">
                <a:solidFill>
                  <a:srgbClr val="F66400"/>
                </a:solidFill>
              </a:rPr>
              <a:t>o</a:t>
            </a:r>
            <a:r>
              <a:rPr lang="en-US" sz="2400" dirty="0">
                <a:solidFill>
                  <a:srgbClr val="002060"/>
                </a:solidFill>
              </a:rPr>
              <a:t>.</a:t>
            </a:r>
          </a:p>
        </p:txBody>
      </p:sp>
      <p:sp>
        <p:nvSpPr>
          <p:cNvPr id="10" name="TextBox 9"/>
          <p:cNvSpPr txBox="1"/>
          <p:nvPr/>
        </p:nvSpPr>
        <p:spPr>
          <a:xfrm>
            <a:off x="8439454" y="4890650"/>
            <a:ext cx="3822096" cy="461665"/>
          </a:xfrm>
          <a:prstGeom prst="rect">
            <a:avLst/>
          </a:prstGeom>
          <a:noFill/>
        </p:spPr>
        <p:txBody>
          <a:bodyPr wrap="square" rtlCol="0">
            <a:spAutoFit/>
          </a:bodyPr>
          <a:lstStyle/>
          <a:p>
            <a:r>
              <a:rPr lang="en-US" sz="2400" dirty="0" err="1">
                <a:solidFill>
                  <a:srgbClr val="002060"/>
                </a:solidFill>
              </a:rPr>
              <a:t>Est</a:t>
            </a:r>
            <a:r>
              <a:rPr lang="en-US" sz="2400" dirty="0" err="1">
                <a:solidFill>
                  <a:srgbClr val="F66400"/>
                </a:solidFill>
              </a:rPr>
              <a:t>a</a:t>
            </a:r>
            <a:r>
              <a:rPr lang="en-US" sz="2400" dirty="0">
                <a:solidFill>
                  <a:srgbClr val="002060"/>
                </a:solidFill>
              </a:rPr>
              <a:t> </a:t>
            </a:r>
            <a:r>
              <a:rPr lang="en-US" sz="2400" dirty="0" err="1">
                <a:solidFill>
                  <a:srgbClr val="002060"/>
                </a:solidFill>
              </a:rPr>
              <a:t>fald</a:t>
            </a:r>
            <a:r>
              <a:rPr lang="en-US" sz="2400" dirty="0" err="1">
                <a:solidFill>
                  <a:srgbClr val="F66400"/>
                </a:solidFill>
              </a:rPr>
              <a:t>a</a:t>
            </a:r>
            <a:r>
              <a:rPr lang="en-US" sz="2400" dirty="0">
                <a:solidFill>
                  <a:srgbClr val="002060"/>
                </a:solidFill>
              </a:rPr>
              <a:t> </a:t>
            </a:r>
            <a:r>
              <a:rPr lang="en-US" sz="2400" dirty="0" err="1">
                <a:solidFill>
                  <a:srgbClr val="002060"/>
                </a:solidFill>
              </a:rPr>
              <a:t>es</a:t>
            </a:r>
            <a:r>
              <a:rPr lang="en-US" sz="2400" dirty="0">
                <a:solidFill>
                  <a:srgbClr val="002060"/>
                </a:solidFill>
              </a:rPr>
              <a:t> </a:t>
            </a:r>
            <a:r>
              <a:rPr lang="en-US" sz="2400" dirty="0" err="1">
                <a:solidFill>
                  <a:srgbClr val="002060"/>
                </a:solidFill>
              </a:rPr>
              <a:t>car</a:t>
            </a:r>
            <a:r>
              <a:rPr lang="en-US" sz="2400" dirty="0" err="1">
                <a:solidFill>
                  <a:srgbClr val="F66400"/>
                </a:solidFill>
              </a:rPr>
              <a:t>a</a:t>
            </a:r>
            <a:r>
              <a:rPr lang="en-US" sz="2400" dirty="0">
                <a:solidFill>
                  <a:srgbClr val="002060"/>
                </a:solidFill>
              </a:rPr>
              <a:t>.</a:t>
            </a:r>
          </a:p>
        </p:txBody>
      </p:sp>
      <p:sp>
        <p:nvSpPr>
          <p:cNvPr id="12" name="TextBox 11"/>
          <p:cNvSpPr txBox="1"/>
          <p:nvPr/>
        </p:nvSpPr>
        <p:spPr>
          <a:xfrm>
            <a:off x="8401351" y="4184074"/>
            <a:ext cx="3790649" cy="461665"/>
          </a:xfrm>
          <a:prstGeom prst="rect">
            <a:avLst/>
          </a:prstGeom>
          <a:noFill/>
        </p:spPr>
        <p:txBody>
          <a:bodyPr wrap="square" rtlCol="0">
            <a:spAutoFit/>
          </a:bodyPr>
          <a:lstStyle/>
          <a:p>
            <a:r>
              <a:rPr lang="en-US" sz="2400" dirty="0">
                <a:solidFill>
                  <a:srgbClr val="002060"/>
                </a:solidFill>
              </a:rPr>
              <a:t>This skirt is expensive.</a:t>
            </a:r>
          </a:p>
        </p:txBody>
      </p:sp>
      <p:sp>
        <p:nvSpPr>
          <p:cNvPr id="11" name="TextBox 10"/>
          <p:cNvSpPr txBox="1"/>
          <p:nvPr/>
        </p:nvSpPr>
        <p:spPr>
          <a:xfrm>
            <a:off x="233989" y="2100073"/>
            <a:ext cx="11650133" cy="461665"/>
          </a:xfrm>
          <a:prstGeom prst="rect">
            <a:avLst/>
          </a:prstGeom>
          <a:noFill/>
        </p:spPr>
        <p:txBody>
          <a:bodyPr wrap="square" rtlCol="0">
            <a:spAutoFit/>
          </a:bodyPr>
          <a:lstStyle/>
          <a:p>
            <a:r>
              <a:rPr lang="en-US" sz="2400" dirty="0">
                <a:solidFill>
                  <a:srgbClr val="002060"/>
                </a:solidFill>
              </a:rPr>
              <a:t>In Spanish, to say ‘this’ for a </a:t>
            </a:r>
            <a:r>
              <a:rPr lang="en-US" sz="2400" b="1" dirty="0">
                <a:solidFill>
                  <a:srgbClr val="002060"/>
                </a:solidFill>
              </a:rPr>
              <a:t>singular masculine </a:t>
            </a:r>
            <a:r>
              <a:rPr lang="en-US" sz="2400" dirty="0">
                <a:solidFill>
                  <a:srgbClr val="002060"/>
                </a:solidFill>
              </a:rPr>
              <a:t>noun, use </a:t>
            </a:r>
            <a:r>
              <a:rPr lang="en-US" sz="2400" b="1" dirty="0" err="1">
                <a:solidFill>
                  <a:srgbClr val="002060"/>
                </a:solidFill>
              </a:rPr>
              <a:t>est</a:t>
            </a:r>
            <a:r>
              <a:rPr lang="en-US" sz="2400" b="1" dirty="0" err="1">
                <a:solidFill>
                  <a:srgbClr val="F66400"/>
                </a:solidFill>
              </a:rPr>
              <a:t>e</a:t>
            </a:r>
            <a:r>
              <a:rPr lang="en-US" sz="2400" dirty="0">
                <a:solidFill>
                  <a:srgbClr val="002060"/>
                </a:solidFill>
              </a:rPr>
              <a:t>.</a:t>
            </a:r>
          </a:p>
        </p:txBody>
      </p:sp>
      <p:sp>
        <p:nvSpPr>
          <p:cNvPr id="13" name="TextBox 12"/>
          <p:cNvSpPr txBox="1"/>
          <p:nvPr/>
        </p:nvSpPr>
        <p:spPr>
          <a:xfrm>
            <a:off x="233989" y="2703546"/>
            <a:ext cx="11379199" cy="461665"/>
          </a:xfrm>
          <a:prstGeom prst="rect">
            <a:avLst/>
          </a:prstGeom>
          <a:noFill/>
        </p:spPr>
        <p:txBody>
          <a:bodyPr wrap="square" rtlCol="0">
            <a:spAutoFit/>
          </a:bodyPr>
          <a:lstStyle/>
          <a:p>
            <a:r>
              <a:rPr lang="en-US" sz="2400" dirty="0">
                <a:solidFill>
                  <a:srgbClr val="002060"/>
                </a:solidFill>
              </a:rPr>
              <a:t>To say ‘this’ for </a:t>
            </a:r>
            <a:r>
              <a:rPr lang="en-US" sz="2400" b="1" dirty="0">
                <a:solidFill>
                  <a:srgbClr val="002060"/>
                </a:solidFill>
              </a:rPr>
              <a:t>singular feminine </a:t>
            </a:r>
            <a:r>
              <a:rPr lang="en-US" sz="2400" dirty="0">
                <a:solidFill>
                  <a:srgbClr val="002060"/>
                </a:solidFill>
              </a:rPr>
              <a:t>noun, use </a:t>
            </a:r>
            <a:r>
              <a:rPr lang="en-US" sz="2400" b="1" dirty="0" err="1">
                <a:solidFill>
                  <a:srgbClr val="002060"/>
                </a:solidFill>
              </a:rPr>
              <a:t>est</a:t>
            </a:r>
            <a:r>
              <a:rPr lang="en-US" sz="2400" b="1" dirty="0" err="1">
                <a:solidFill>
                  <a:srgbClr val="F66400"/>
                </a:solidFill>
              </a:rPr>
              <a:t>a</a:t>
            </a:r>
            <a:r>
              <a:rPr lang="en-US" sz="2400" dirty="0">
                <a:solidFill>
                  <a:srgbClr val="002060"/>
                </a:solidFill>
              </a:rPr>
              <a:t>.</a:t>
            </a:r>
          </a:p>
        </p:txBody>
      </p:sp>
      <p:sp>
        <p:nvSpPr>
          <p:cNvPr id="15" name="TextBox 14"/>
          <p:cNvSpPr txBox="1"/>
          <p:nvPr/>
        </p:nvSpPr>
        <p:spPr>
          <a:xfrm>
            <a:off x="233989" y="3301531"/>
            <a:ext cx="2556933" cy="461665"/>
          </a:xfrm>
          <a:prstGeom prst="rect">
            <a:avLst/>
          </a:prstGeom>
          <a:noFill/>
        </p:spPr>
        <p:txBody>
          <a:bodyPr wrap="square" rtlCol="0">
            <a:spAutoFit/>
          </a:bodyPr>
          <a:lstStyle/>
          <a:p>
            <a:r>
              <a:rPr lang="en-US" sz="2400" b="1" dirty="0" err="1">
                <a:solidFill>
                  <a:srgbClr val="002060"/>
                </a:solidFill>
              </a:rPr>
              <a:t>Ejemplos</a:t>
            </a:r>
            <a:r>
              <a:rPr lang="en-US" sz="2400" b="1" dirty="0">
                <a:solidFill>
                  <a:srgbClr val="002060"/>
                </a:solidFill>
              </a:rPr>
              <a:t>:</a:t>
            </a:r>
          </a:p>
        </p:txBody>
      </p:sp>
      <p:sp>
        <p:nvSpPr>
          <p:cNvPr id="16" name="Rounded Rectangular Callout 15"/>
          <p:cNvSpPr/>
          <p:nvPr/>
        </p:nvSpPr>
        <p:spPr>
          <a:xfrm>
            <a:off x="7835139" y="2583850"/>
            <a:ext cx="4047715" cy="1365797"/>
          </a:xfrm>
          <a:prstGeom prst="wedgeRoundRectCallout">
            <a:avLst>
              <a:gd name="adj1" fmla="val -56501"/>
              <a:gd name="adj2" fmla="val -23438"/>
              <a:gd name="adj3" fmla="val 166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002060"/>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7" name="TextBox 16"/>
          <p:cNvSpPr txBox="1"/>
          <p:nvPr/>
        </p:nvSpPr>
        <p:spPr>
          <a:xfrm>
            <a:off x="8051521" y="3024453"/>
            <a:ext cx="889687" cy="400110"/>
          </a:xfrm>
          <a:prstGeom prst="rect">
            <a:avLst/>
          </a:prstGeom>
          <a:noFill/>
        </p:spPr>
        <p:txBody>
          <a:bodyPr wrap="square" rtlCol="0">
            <a:spAutoFit/>
          </a:bodyPr>
          <a:lstStyle/>
          <a:p>
            <a:r>
              <a:rPr lang="en-GB" sz="2000">
                <a:solidFill>
                  <a:srgbClr val="002060"/>
                </a:solidFill>
              </a:rPr>
              <a:t>est</a:t>
            </a:r>
            <a:r>
              <a:rPr lang="en-GB" sz="2000" b="1">
                <a:solidFill>
                  <a:srgbClr val="002060"/>
                </a:solidFill>
              </a:rPr>
              <a:t>a</a:t>
            </a:r>
            <a:endParaRPr lang="en-GB" sz="2000" b="1" dirty="0">
              <a:solidFill>
                <a:srgbClr val="002060"/>
              </a:solidFill>
            </a:endParaRPr>
          </a:p>
        </p:txBody>
      </p:sp>
      <p:sp>
        <p:nvSpPr>
          <p:cNvPr id="18" name="TextBox 17"/>
          <p:cNvSpPr txBox="1"/>
          <p:nvPr/>
        </p:nvSpPr>
        <p:spPr>
          <a:xfrm>
            <a:off x="8051522" y="3446025"/>
            <a:ext cx="889687" cy="400110"/>
          </a:xfrm>
          <a:prstGeom prst="rect">
            <a:avLst/>
          </a:prstGeom>
          <a:noFill/>
        </p:spPr>
        <p:txBody>
          <a:bodyPr wrap="square" rtlCol="0">
            <a:spAutoFit/>
          </a:bodyPr>
          <a:lstStyle/>
          <a:p>
            <a:r>
              <a:rPr lang="en-GB" sz="2000">
                <a:solidFill>
                  <a:srgbClr val="002060"/>
                </a:solidFill>
              </a:rPr>
              <a:t>est</a:t>
            </a:r>
            <a:r>
              <a:rPr lang="en-GB" sz="2000" b="1">
                <a:solidFill>
                  <a:srgbClr val="002060"/>
                </a:solidFill>
              </a:rPr>
              <a:t>á</a:t>
            </a:r>
            <a:endParaRPr lang="en-GB" sz="2000" b="1" dirty="0">
              <a:solidFill>
                <a:srgbClr val="002060"/>
              </a:solidFill>
            </a:endParaRPr>
          </a:p>
        </p:txBody>
      </p:sp>
      <p:sp>
        <p:nvSpPr>
          <p:cNvPr id="19" name="TextBox 18"/>
          <p:cNvSpPr txBox="1"/>
          <p:nvPr/>
        </p:nvSpPr>
        <p:spPr>
          <a:xfrm>
            <a:off x="9089594" y="3041216"/>
            <a:ext cx="2188390" cy="400110"/>
          </a:xfrm>
          <a:prstGeom prst="rect">
            <a:avLst/>
          </a:prstGeom>
          <a:noFill/>
        </p:spPr>
        <p:txBody>
          <a:bodyPr wrap="square" rtlCol="0">
            <a:spAutoFit/>
          </a:bodyPr>
          <a:lstStyle/>
          <a:p>
            <a:r>
              <a:rPr lang="en-GB" sz="2000">
                <a:solidFill>
                  <a:srgbClr val="002060"/>
                </a:solidFill>
              </a:rPr>
              <a:t>this (f)</a:t>
            </a:r>
            <a:endParaRPr lang="en-GB" sz="2000" b="1" dirty="0">
              <a:solidFill>
                <a:srgbClr val="002060"/>
              </a:solidFill>
            </a:endParaRPr>
          </a:p>
        </p:txBody>
      </p:sp>
      <p:sp>
        <p:nvSpPr>
          <p:cNvPr id="20" name="TextBox 19"/>
          <p:cNvSpPr txBox="1"/>
          <p:nvPr/>
        </p:nvSpPr>
        <p:spPr>
          <a:xfrm>
            <a:off x="9089594" y="3412344"/>
            <a:ext cx="3004393" cy="400110"/>
          </a:xfrm>
          <a:prstGeom prst="rect">
            <a:avLst/>
          </a:prstGeom>
          <a:noFill/>
        </p:spPr>
        <p:txBody>
          <a:bodyPr wrap="square" rtlCol="0">
            <a:spAutoFit/>
          </a:bodyPr>
          <a:lstStyle/>
          <a:p>
            <a:r>
              <a:rPr lang="en-GB" sz="2000">
                <a:solidFill>
                  <a:srgbClr val="002060"/>
                </a:solidFill>
              </a:rPr>
              <a:t>s/he is, it is (for state)</a:t>
            </a:r>
            <a:endParaRPr lang="en-GB" sz="2000" b="1" dirty="0">
              <a:solidFill>
                <a:srgbClr val="002060"/>
              </a:solidFill>
            </a:endParaRPr>
          </a:p>
        </p:txBody>
      </p:sp>
      <p:sp>
        <p:nvSpPr>
          <p:cNvPr id="21" name="Rectangle 20"/>
          <p:cNvSpPr/>
          <p:nvPr/>
        </p:nvSpPr>
        <p:spPr>
          <a:xfrm>
            <a:off x="8051521" y="2653325"/>
            <a:ext cx="3561667" cy="400110"/>
          </a:xfrm>
          <a:prstGeom prst="rect">
            <a:avLst/>
          </a:prstGeom>
        </p:spPr>
        <p:txBody>
          <a:bodyPr wrap="square">
            <a:spAutoFit/>
          </a:bodyPr>
          <a:lstStyle/>
          <a:p>
            <a:pPr lvl="0" algn="ctr">
              <a:defRPr/>
            </a:pPr>
            <a:r>
              <a:rPr lang="en-GB" sz="2000" b="1" i="1" dirty="0">
                <a:solidFill>
                  <a:srgbClr val="002060"/>
                </a:solidFill>
              </a:rPr>
              <a:t>¡</a:t>
            </a:r>
            <a:r>
              <a:rPr lang="en-GB" sz="2000" b="1" i="1" dirty="0" err="1">
                <a:solidFill>
                  <a:srgbClr val="002060"/>
                </a:solidFill>
              </a:rPr>
              <a:t>Atención</a:t>
            </a:r>
            <a:r>
              <a:rPr lang="en-GB" sz="2000" b="1" i="1" dirty="0">
                <a:solidFill>
                  <a:srgbClr val="002060"/>
                </a:solidFill>
              </a:rPr>
              <a:t>! </a:t>
            </a:r>
            <a:r>
              <a:rPr lang="en-GB" sz="2000" i="1" dirty="0">
                <a:solidFill>
                  <a:srgbClr val="002060"/>
                </a:solidFill>
              </a:rPr>
              <a:t>Accents matter! </a:t>
            </a:r>
          </a:p>
        </p:txBody>
      </p:sp>
    </p:spTree>
    <p:extLst>
      <p:ext uri="{BB962C8B-B14F-4D97-AF65-F5344CB8AC3E}">
        <p14:creationId xmlns:p14="http://schemas.microsoft.com/office/powerpoint/2010/main" val="63784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p:bldP spid="11" grpId="0"/>
      <p:bldP spid="13" grpId="0"/>
      <p:bldP spid="15" grpId="0"/>
      <p:bldP spid="16" grpId="0" animBg="1"/>
      <p:bldP spid="17" grpId="0"/>
      <p:bldP spid="18" grpId="0"/>
      <p:bldP spid="19" grpId="0"/>
      <p:bldP spid="20" grpId="0"/>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54" y="149076"/>
            <a:ext cx="10041428" cy="641048"/>
          </a:xfrm>
        </p:spPr>
        <p:txBody>
          <a:bodyPr>
            <a:normAutofit/>
          </a:bodyPr>
          <a:lstStyle/>
          <a:p>
            <a:r>
              <a:rPr lang="en-GB" sz="2000" b="1" dirty="0">
                <a:solidFill>
                  <a:srgbClr val="002060"/>
                </a:solidFill>
              </a:rPr>
              <a:t>¡Lucía y Nadia van de </a:t>
            </a:r>
            <a:r>
              <a:rPr lang="en-GB" sz="2000" b="1" dirty="0" err="1">
                <a:solidFill>
                  <a:srgbClr val="002060"/>
                </a:solidFill>
              </a:rPr>
              <a:t>compras</a:t>
            </a:r>
            <a:r>
              <a:rPr lang="en-GB" sz="2000" b="1" dirty="0">
                <a:solidFill>
                  <a:srgbClr val="002060"/>
                </a:solidFill>
              </a:rPr>
              <a:t>! </a:t>
            </a:r>
            <a:r>
              <a:rPr lang="en-GB" sz="2000" b="1" dirty="0" err="1">
                <a:solidFill>
                  <a:srgbClr val="002060"/>
                </a:solidFill>
              </a:rPr>
              <a:t>Están</a:t>
            </a:r>
            <a:r>
              <a:rPr lang="en-GB" sz="2000" b="1" dirty="0">
                <a:solidFill>
                  <a:srgbClr val="002060"/>
                </a:solidFill>
              </a:rPr>
              <a:t> </a:t>
            </a:r>
            <a:r>
              <a:rPr lang="en-GB" sz="2000" b="1" dirty="0" err="1">
                <a:solidFill>
                  <a:srgbClr val="002060"/>
                </a:solidFill>
              </a:rPr>
              <a:t>en</a:t>
            </a:r>
            <a:r>
              <a:rPr lang="en-GB" sz="2000" b="1" dirty="0">
                <a:solidFill>
                  <a:srgbClr val="002060"/>
                </a:solidFill>
              </a:rPr>
              <a:t> una tienda de </a:t>
            </a:r>
            <a:r>
              <a:rPr lang="en-GB" sz="2000" b="1" dirty="0" err="1">
                <a:solidFill>
                  <a:srgbClr val="002060"/>
                </a:solidFill>
              </a:rPr>
              <a:t>ropa</a:t>
            </a:r>
            <a:r>
              <a:rPr lang="en-GB" sz="2000" b="1" dirty="0">
                <a:solidFill>
                  <a:srgbClr val="002060"/>
                </a:solidFill>
              </a:rPr>
              <a:t>. </a:t>
            </a:r>
            <a:br>
              <a:rPr lang="en-GB" sz="2000" b="1" dirty="0">
                <a:solidFill>
                  <a:srgbClr val="002060"/>
                </a:solidFill>
              </a:rPr>
            </a:br>
            <a:r>
              <a:rPr lang="en-GB" sz="2000" b="1" dirty="0">
                <a:solidFill>
                  <a:srgbClr val="002060"/>
                </a:solidFill>
              </a:rPr>
              <a:t>Lee la </a:t>
            </a:r>
            <a:r>
              <a:rPr lang="en-GB" sz="2000" b="1" dirty="0" err="1">
                <a:solidFill>
                  <a:srgbClr val="002060"/>
                </a:solidFill>
              </a:rPr>
              <a:t>conversación</a:t>
            </a:r>
            <a:r>
              <a:rPr lang="en-GB" sz="2000" b="1" dirty="0">
                <a:solidFill>
                  <a:srgbClr val="002060"/>
                </a:solidFill>
              </a:rPr>
              <a:t>. Escribe 1-9 y ‘</a:t>
            </a:r>
            <a:r>
              <a:rPr lang="en-GB" sz="2000" b="1" dirty="0" err="1">
                <a:solidFill>
                  <a:srgbClr val="002060"/>
                </a:solidFill>
              </a:rPr>
              <a:t>este</a:t>
            </a:r>
            <a:r>
              <a:rPr lang="en-GB" sz="2000" b="1" dirty="0">
                <a:solidFill>
                  <a:srgbClr val="002060"/>
                </a:solidFill>
              </a:rPr>
              <a:t>’ o ‘</a:t>
            </a:r>
            <a:r>
              <a:rPr lang="en-GB" sz="2000" b="1" dirty="0" err="1">
                <a:solidFill>
                  <a:srgbClr val="002060"/>
                </a:solidFill>
              </a:rPr>
              <a:t>esta</a:t>
            </a:r>
            <a:r>
              <a:rPr lang="en-GB" sz="2000" b="1" dirty="0">
                <a:solidFill>
                  <a:srgbClr val="002060"/>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7" name="TextBox 6">
            <a:extLst>
              <a:ext uri="{FF2B5EF4-FFF2-40B4-BE49-F238E27FC236}">
                <a16:creationId xmlns:a16="http://schemas.microsoft.com/office/drawing/2014/main" id="{955C1F40-282D-9A45-ABA7-965FD9383203}"/>
              </a:ext>
            </a:extLst>
          </p:cNvPr>
          <p:cNvSpPr txBox="1"/>
          <p:nvPr/>
        </p:nvSpPr>
        <p:spPr>
          <a:xfrm>
            <a:off x="112469" y="790124"/>
            <a:ext cx="6493049" cy="5481244"/>
          </a:xfrm>
          <a:prstGeom prst="rect">
            <a:avLst/>
          </a:prstGeom>
          <a:noFill/>
        </p:spPr>
        <p:txBody>
          <a:bodyPr wrap="square" rtlCol="0">
            <a:spAutoFit/>
          </a:bodyPr>
          <a:lstStyle/>
          <a:p>
            <a:pPr>
              <a:lnSpc>
                <a:spcPct val="110000"/>
              </a:lnSpc>
            </a:pPr>
            <a:r>
              <a:rPr lang="en-US" sz="2000" b="1" dirty="0">
                <a:solidFill>
                  <a:srgbClr val="002060"/>
                </a:solidFill>
              </a:rPr>
              <a:t>Lucía</a:t>
            </a:r>
            <a:r>
              <a:rPr lang="en-US" sz="2000" dirty="0">
                <a:solidFill>
                  <a:srgbClr val="002060"/>
                </a:solidFill>
              </a:rPr>
              <a:t>:  </a:t>
            </a:r>
            <a:r>
              <a:rPr lang="en-US" sz="2000" b="1" dirty="0">
                <a:solidFill>
                  <a:srgbClr val="002060"/>
                </a:solidFill>
              </a:rPr>
              <a:t>(1) Este / </a:t>
            </a:r>
            <a:r>
              <a:rPr lang="en-US" sz="2000" b="1" dirty="0" err="1">
                <a:solidFill>
                  <a:srgbClr val="002060"/>
                </a:solidFill>
              </a:rPr>
              <a:t>Esta</a:t>
            </a:r>
            <a:r>
              <a:rPr lang="en-US" sz="2000" dirty="0">
                <a:solidFill>
                  <a:srgbClr val="002060"/>
                </a:solidFill>
              </a:rPr>
              <a:t> tienda es </a:t>
            </a:r>
            <a:r>
              <a:rPr lang="en-US" sz="2000" dirty="0" err="1">
                <a:solidFill>
                  <a:srgbClr val="002060"/>
                </a:solidFill>
              </a:rPr>
              <a:t>muy</a:t>
            </a:r>
            <a:r>
              <a:rPr lang="en-US" sz="2000" dirty="0">
                <a:solidFill>
                  <a:srgbClr val="002060"/>
                </a:solidFill>
              </a:rPr>
              <a:t> </a:t>
            </a:r>
            <a:r>
              <a:rPr lang="en-US" sz="2000" dirty="0" err="1">
                <a:solidFill>
                  <a:srgbClr val="002060"/>
                </a:solidFill>
              </a:rPr>
              <a:t>buena</a:t>
            </a:r>
            <a:r>
              <a:rPr lang="en-US" sz="2000" dirty="0">
                <a:solidFill>
                  <a:srgbClr val="002060"/>
                </a:solidFill>
              </a:rPr>
              <a:t>. Creo que es </a:t>
            </a:r>
            <a:r>
              <a:rPr lang="en-US" sz="2000" dirty="0" err="1">
                <a:solidFill>
                  <a:srgbClr val="002060"/>
                </a:solidFill>
              </a:rPr>
              <a:t>mejor</a:t>
            </a:r>
            <a:r>
              <a:rPr lang="en-US" sz="2000" dirty="0">
                <a:solidFill>
                  <a:srgbClr val="002060"/>
                </a:solidFill>
              </a:rPr>
              <a:t> que la tienda </a:t>
            </a:r>
            <a:r>
              <a:rPr lang="en-US" sz="2000" dirty="0" err="1">
                <a:solidFill>
                  <a:srgbClr val="002060"/>
                </a:solidFill>
              </a:rPr>
              <a:t>en</a:t>
            </a:r>
            <a:r>
              <a:rPr lang="en-US" sz="2000" dirty="0">
                <a:solidFill>
                  <a:srgbClr val="002060"/>
                </a:solidFill>
              </a:rPr>
              <a:t> el </a:t>
            </a:r>
            <a:r>
              <a:rPr lang="en-US" sz="2000" dirty="0" err="1">
                <a:solidFill>
                  <a:srgbClr val="002060"/>
                </a:solidFill>
              </a:rPr>
              <a:t>centro</a:t>
            </a:r>
            <a:r>
              <a:rPr lang="en-US" sz="2000" dirty="0">
                <a:solidFill>
                  <a:srgbClr val="002060"/>
                </a:solidFill>
              </a:rPr>
              <a:t>.</a:t>
            </a:r>
          </a:p>
          <a:p>
            <a:pPr>
              <a:lnSpc>
                <a:spcPct val="110000"/>
              </a:lnSpc>
            </a:pPr>
            <a:r>
              <a:rPr lang="en-US" sz="2000" b="1" dirty="0">
                <a:solidFill>
                  <a:srgbClr val="002060"/>
                </a:solidFill>
              </a:rPr>
              <a:t>Nadia: </a:t>
            </a:r>
            <a:r>
              <a:rPr lang="en-US" sz="2000" dirty="0" err="1">
                <a:solidFill>
                  <a:srgbClr val="002060"/>
                </a:solidFill>
              </a:rPr>
              <a:t>Sí</a:t>
            </a:r>
            <a:r>
              <a:rPr lang="en-US" sz="2000" dirty="0">
                <a:solidFill>
                  <a:srgbClr val="002060"/>
                </a:solidFill>
              </a:rPr>
              <a:t>, es </a:t>
            </a:r>
            <a:r>
              <a:rPr lang="en-US" sz="2000" dirty="0" err="1">
                <a:solidFill>
                  <a:srgbClr val="002060"/>
                </a:solidFill>
              </a:rPr>
              <a:t>verdad</a:t>
            </a:r>
            <a:r>
              <a:rPr lang="en-US" sz="2000" dirty="0">
                <a:solidFill>
                  <a:srgbClr val="002060"/>
                </a:solidFill>
              </a:rPr>
              <a:t>. ¿</a:t>
            </a:r>
            <a:r>
              <a:rPr lang="en-US" sz="2000" dirty="0" err="1">
                <a:solidFill>
                  <a:srgbClr val="002060"/>
                </a:solidFill>
              </a:rPr>
              <a:t>Te</a:t>
            </a:r>
            <a:r>
              <a:rPr lang="en-US" sz="2000" dirty="0">
                <a:solidFill>
                  <a:srgbClr val="002060"/>
                </a:solidFill>
              </a:rPr>
              <a:t> </a:t>
            </a:r>
            <a:r>
              <a:rPr lang="en-US" sz="2000" dirty="0" err="1">
                <a:solidFill>
                  <a:srgbClr val="002060"/>
                </a:solidFill>
              </a:rPr>
              <a:t>gusta</a:t>
            </a:r>
            <a:r>
              <a:rPr lang="en-US" sz="2000" dirty="0">
                <a:solidFill>
                  <a:srgbClr val="002060"/>
                </a:solidFill>
              </a:rPr>
              <a:t>  </a:t>
            </a:r>
            <a:r>
              <a:rPr lang="en-US" sz="2000" b="1" dirty="0">
                <a:solidFill>
                  <a:srgbClr val="002060"/>
                </a:solidFill>
              </a:rPr>
              <a:t>(2)</a:t>
            </a:r>
            <a:r>
              <a:rPr lang="en-US" sz="2000" dirty="0">
                <a:solidFill>
                  <a:srgbClr val="002060"/>
                </a:solidFill>
              </a:rPr>
              <a:t> </a:t>
            </a:r>
            <a:r>
              <a:rPr lang="en-US" sz="2000" b="1" dirty="0" err="1">
                <a:solidFill>
                  <a:srgbClr val="002060"/>
                </a:solidFill>
              </a:rPr>
              <a:t>este</a:t>
            </a:r>
            <a:r>
              <a:rPr lang="en-US" sz="2000" b="1" dirty="0">
                <a:solidFill>
                  <a:srgbClr val="002060"/>
                </a:solidFill>
              </a:rPr>
              <a:t> / </a:t>
            </a:r>
            <a:r>
              <a:rPr lang="en-US" sz="2000" b="1" dirty="0" err="1">
                <a:solidFill>
                  <a:srgbClr val="002060"/>
                </a:solidFill>
              </a:rPr>
              <a:t>esta</a:t>
            </a:r>
            <a:r>
              <a:rPr lang="en-US" sz="2000" dirty="0">
                <a:solidFill>
                  <a:srgbClr val="002060"/>
                </a:solidFill>
              </a:rPr>
              <a:t> </a:t>
            </a:r>
            <a:r>
              <a:rPr lang="en-US" sz="2000" dirty="0" err="1">
                <a:solidFill>
                  <a:srgbClr val="002060"/>
                </a:solidFill>
              </a:rPr>
              <a:t>vestido</a:t>
            </a:r>
            <a:r>
              <a:rPr lang="en-US" sz="2000" dirty="0">
                <a:solidFill>
                  <a:srgbClr val="002060"/>
                </a:solidFill>
              </a:rPr>
              <a:t> </a:t>
            </a:r>
            <a:r>
              <a:rPr lang="en-US" sz="2000" dirty="0" err="1">
                <a:solidFill>
                  <a:srgbClr val="002060"/>
                </a:solidFill>
              </a:rPr>
              <a:t>azul</a:t>
            </a:r>
            <a:r>
              <a:rPr lang="en-US" sz="2000" dirty="0">
                <a:solidFill>
                  <a:srgbClr val="002060"/>
                </a:solidFill>
              </a:rPr>
              <a:t>? </a:t>
            </a:r>
          </a:p>
          <a:p>
            <a:pPr>
              <a:lnSpc>
                <a:spcPct val="110000"/>
              </a:lnSpc>
            </a:pPr>
            <a:r>
              <a:rPr lang="en-US" sz="2000" b="1" dirty="0" err="1">
                <a:solidFill>
                  <a:srgbClr val="002060"/>
                </a:solidFill>
              </a:rPr>
              <a:t>Lucía</a:t>
            </a:r>
            <a:r>
              <a:rPr lang="en-US" sz="2000" b="1" dirty="0">
                <a:solidFill>
                  <a:srgbClr val="002060"/>
                </a:solidFill>
              </a:rPr>
              <a:t>: </a:t>
            </a:r>
            <a:r>
              <a:rPr lang="en-US" sz="2000" dirty="0">
                <a:solidFill>
                  <a:srgbClr val="002060"/>
                </a:solidFill>
              </a:rPr>
              <a:t>¿</a:t>
            </a:r>
            <a:r>
              <a:rPr lang="en-US" sz="2000" dirty="0" err="1">
                <a:solidFill>
                  <a:srgbClr val="002060"/>
                </a:solidFill>
              </a:rPr>
              <a:t>Cuánto</a:t>
            </a:r>
            <a:r>
              <a:rPr lang="en-US" sz="2000" dirty="0">
                <a:solidFill>
                  <a:srgbClr val="002060"/>
                </a:solidFill>
              </a:rPr>
              <a:t> </a:t>
            </a:r>
            <a:r>
              <a:rPr lang="en-US" sz="2000" dirty="0" err="1">
                <a:solidFill>
                  <a:srgbClr val="002060"/>
                </a:solidFill>
              </a:rPr>
              <a:t>es</a:t>
            </a:r>
            <a:r>
              <a:rPr lang="en-US" sz="2000" dirty="0">
                <a:solidFill>
                  <a:srgbClr val="002060"/>
                </a:solidFill>
              </a:rPr>
              <a:t>?</a:t>
            </a:r>
          </a:p>
          <a:p>
            <a:pPr>
              <a:lnSpc>
                <a:spcPct val="110000"/>
              </a:lnSpc>
            </a:pPr>
            <a:r>
              <a:rPr lang="en-US" sz="2000" b="1" dirty="0">
                <a:solidFill>
                  <a:srgbClr val="002060"/>
                </a:solidFill>
              </a:rPr>
              <a:t>Nadia: </a:t>
            </a:r>
            <a:r>
              <a:rPr lang="en-US" sz="2000" dirty="0">
                <a:solidFill>
                  <a:srgbClr val="002060"/>
                </a:solidFill>
              </a:rPr>
              <a:t>30 euros. Es </a:t>
            </a:r>
            <a:r>
              <a:rPr lang="en-US" sz="2000" dirty="0" err="1">
                <a:solidFill>
                  <a:srgbClr val="002060"/>
                </a:solidFill>
              </a:rPr>
              <a:t>más</a:t>
            </a:r>
            <a:r>
              <a:rPr lang="en-US" sz="2000" dirty="0">
                <a:solidFill>
                  <a:srgbClr val="002060"/>
                </a:solidFill>
              </a:rPr>
              <a:t> bonito que el </a:t>
            </a:r>
            <a:r>
              <a:rPr lang="en-US" sz="2000" dirty="0" err="1">
                <a:solidFill>
                  <a:srgbClr val="002060"/>
                </a:solidFill>
              </a:rPr>
              <a:t>vestido</a:t>
            </a:r>
            <a:r>
              <a:rPr lang="en-US" sz="2000" dirty="0">
                <a:solidFill>
                  <a:srgbClr val="002060"/>
                </a:solidFill>
              </a:rPr>
              <a:t> </a:t>
            </a:r>
            <a:r>
              <a:rPr lang="en-US" sz="2000" dirty="0" err="1">
                <a:solidFill>
                  <a:srgbClr val="002060"/>
                </a:solidFill>
              </a:rPr>
              <a:t>rojo</a:t>
            </a:r>
            <a:r>
              <a:rPr lang="en-US" sz="2000" dirty="0">
                <a:solidFill>
                  <a:srgbClr val="002060"/>
                </a:solidFill>
              </a:rPr>
              <a:t> y </a:t>
            </a:r>
            <a:r>
              <a:rPr lang="en-US" sz="2000" dirty="0" err="1">
                <a:solidFill>
                  <a:srgbClr val="002060"/>
                </a:solidFill>
              </a:rPr>
              <a:t>menos</a:t>
            </a:r>
            <a:r>
              <a:rPr lang="en-US" sz="2000" dirty="0">
                <a:solidFill>
                  <a:srgbClr val="002060"/>
                </a:solidFill>
              </a:rPr>
              <a:t> </a:t>
            </a:r>
            <a:r>
              <a:rPr lang="en-US" sz="2000" dirty="0" err="1">
                <a:solidFill>
                  <a:srgbClr val="002060"/>
                </a:solidFill>
              </a:rPr>
              <a:t>caro</a:t>
            </a:r>
            <a:r>
              <a:rPr lang="en-US" sz="2000" dirty="0">
                <a:solidFill>
                  <a:srgbClr val="002060"/>
                </a:solidFill>
              </a:rPr>
              <a:t> que el </a:t>
            </a:r>
            <a:r>
              <a:rPr lang="en-US" sz="2000" dirty="0" err="1">
                <a:solidFill>
                  <a:srgbClr val="002060"/>
                </a:solidFill>
              </a:rPr>
              <a:t>vestido</a:t>
            </a:r>
            <a:r>
              <a:rPr lang="en-US" sz="2000" dirty="0">
                <a:solidFill>
                  <a:srgbClr val="002060"/>
                </a:solidFill>
              </a:rPr>
              <a:t> al </a:t>
            </a:r>
            <a:r>
              <a:rPr lang="en-US" sz="2000" dirty="0" err="1">
                <a:solidFill>
                  <a:srgbClr val="002060"/>
                </a:solidFill>
              </a:rPr>
              <a:t>lado</a:t>
            </a:r>
            <a:r>
              <a:rPr lang="en-US" sz="2000" dirty="0">
                <a:solidFill>
                  <a:srgbClr val="002060"/>
                </a:solidFill>
              </a:rPr>
              <a:t> de la </a:t>
            </a:r>
            <a:r>
              <a:rPr lang="en-US" sz="2000" dirty="0" err="1">
                <a:solidFill>
                  <a:srgbClr val="002060"/>
                </a:solidFill>
              </a:rPr>
              <a:t>puerta</a:t>
            </a:r>
            <a:r>
              <a:rPr lang="en-US" sz="2000" dirty="0">
                <a:solidFill>
                  <a:srgbClr val="002060"/>
                </a:solidFill>
              </a:rPr>
              <a:t>.</a:t>
            </a:r>
          </a:p>
          <a:p>
            <a:pPr>
              <a:lnSpc>
                <a:spcPct val="110000"/>
              </a:lnSpc>
            </a:pPr>
            <a:r>
              <a:rPr lang="en-US" sz="2000" b="1" dirty="0" err="1">
                <a:solidFill>
                  <a:srgbClr val="002060"/>
                </a:solidFill>
              </a:rPr>
              <a:t>Lucía</a:t>
            </a:r>
            <a:r>
              <a:rPr lang="en-US" sz="2000" b="1" dirty="0">
                <a:solidFill>
                  <a:srgbClr val="002060"/>
                </a:solidFill>
              </a:rPr>
              <a:t>: </a:t>
            </a:r>
            <a:r>
              <a:rPr lang="en-US" sz="2000" dirty="0">
                <a:solidFill>
                  <a:srgbClr val="002060"/>
                </a:solidFill>
              </a:rPr>
              <a:t>Me </a:t>
            </a:r>
            <a:r>
              <a:rPr lang="en-US" sz="2000" dirty="0" err="1">
                <a:solidFill>
                  <a:srgbClr val="002060"/>
                </a:solidFill>
              </a:rPr>
              <a:t>gusta</a:t>
            </a:r>
            <a:r>
              <a:rPr lang="en-US" sz="2000" dirty="0">
                <a:solidFill>
                  <a:srgbClr val="002060"/>
                </a:solidFill>
              </a:rPr>
              <a:t> mucho. Y </a:t>
            </a:r>
            <a:r>
              <a:rPr lang="en-US" sz="2000" b="1" dirty="0">
                <a:solidFill>
                  <a:srgbClr val="002060"/>
                </a:solidFill>
              </a:rPr>
              <a:t>(3) </a:t>
            </a:r>
            <a:r>
              <a:rPr lang="en-US" sz="2000" b="1" dirty="0" err="1">
                <a:solidFill>
                  <a:srgbClr val="002060"/>
                </a:solidFill>
              </a:rPr>
              <a:t>este</a:t>
            </a:r>
            <a:r>
              <a:rPr lang="en-US" sz="2000" b="1" dirty="0">
                <a:solidFill>
                  <a:srgbClr val="002060"/>
                </a:solidFill>
              </a:rPr>
              <a:t> / </a:t>
            </a:r>
            <a:r>
              <a:rPr lang="en-US" sz="2000" b="1" dirty="0" err="1">
                <a:solidFill>
                  <a:srgbClr val="002060"/>
                </a:solidFill>
              </a:rPr>
              <a:t>esta</a:t>
            </a:r>
            <a:r>
              <a:rPr lang="en-US" sz="2000" b="1" dirty="0">
                <a:solidFill>
                  <a:srgbClr val="002060"/>
                </a:solidFill>
              </a:rPr>
              <a:t> </a:t>
            </a:r>
            <a:r>
              <a:rPr lang="en-US" sz="2000" dirty="0" err="1">
                <a:solidFill>
                  <a:srgbClr val="002060"/>
                </a:solidFill>
              </a:rPr>
              <a:t>marca</a:t>
            </a:r>
            <a:r>
              <a:rPr lang="en-US" sz="2000" dirty="0">
                <a:solidFill>
                  <a:srgbClr val="002060"/>
                </a:solidFill>
              </a:rPr>
              <a:t> es </a:t>
            </a:r>
            <a:r>
              <a:rPr lang="en-US" sz="2000" dirty="0" err="1">
                <a:solidFill>
                  <a:srgbClr val="002060"/>
                </a:solidFill>
              </a:rPr>
              <a:t>muy</a:t>
            </a:r>
            <a:r>
              <a:rPr lang="en-US" sz="2000" dirty="0">
                <a:solidFill>
                  <a:srgbClr val="002060"/>
                </a:solidFill>
              </a:rPr>
              <a:t> </a:t>
            </a:r>
            <a:r>
              <a:rPr lang="en-US" sz="2000" dirty="0" err="1">
                <a:solidFill>
                  <a:srgbClr val="002060"/>
                </a:solidFill>
              </a:rPr>
              <a:t>conocida</a:t>
            </a:r>
            <a:r>
              <a:rPr lang="en-US" sz="2000" dirty="0">
                <a:solidFill>
                  <a:srgbClr val="002060"/>
                </a:solidFill>
              </a:rPr>
              <a:t> </a:t>
            </a:r>
            <a:r>
              <a:rPr lang="en-US" sz="2000" dirty="0" err="1">
                <a:solidFill>
                  <a:srgbClr val="002060"/>
                </a:solidFill>
              </a:rPr>
              <a:t>también</a:t>
            </a:r>
            <a:r>
              <a:rPr lang="en-US" sz="2000" dirty="0">
                <a:solidFill>
                  <a:srgbClr val="002060"/>
                </a:solidFill>
              </a:rPr>
              <a:t>.</a:t>
            </a:r>
          </a:p>
          <a:p>
            <a:pPr>
              <a:lnSpc>
                <a:spcPct val="110000"/>
              </a:lnSpc>
            </a:pPr>
            <a:r>
              <a:rPr lang="en-US" sz="2000" b="1" dirty="0">
                <a:solidFill>
                  <a:srgbClr val="002060"/>
                </a:solidFill>
              </a:rPr>
              <a:t>Nadia: </a:t>
            </a:r>
            <a:r>
              <a:rPr lang="en-US" sz="2000" dirty="0">
                <a:solidFill>
                  <a:srgbClr val="002060"/>
                </a:solidFill>
              </a:rPr>
              <a:t>Claro. </a:t>
            </a:r>
            <a:r>
              <a:rPr lang="en-US" sz="2000" dirty="0" err="1">
                <a:solidFill>
                  <a:srgbClr val="002060"/>
                </a:solidFill>
              </a:rPr>
              <a:t>Además</a:t>
            </a:r>
            <a:r>
              <a:rPr lang="en-US" sz="2000" dirty="0">
                <a:solidFill>
                  <a:srgbClr val="002060"/>
                </a:solidFill>
              </a:rPr>
              <a:t>, </a:t>
            </a:r>
            <a:r>
              <a:rPr lang="en-US" sz="2000" dirty="0" err="1">
                <a:solidFill>
                  <a:srgbClr val="002060"/>
                </a:solidFill>
              </a:rPr>
              <a:t>según</a:t>
            </a:r>
            <a:r>
              <a:rPr lang="en-US" sz="2000" dirty="0">
                <a:solidFill>
                  <a:srgbClr val="002060"/>
                </a:solidFill>
              </a:rPr>
              <a:t> una amiga, </a:t>
            </a:r>
          </a:p>
          <a:p>
            <a:pPr>
              <a:lnSpc>
                <a:spcPct val="110000"/>
              </a:lnSpc>
            </a:pPr>
            <a:r>
              <a:rPr lang="en-US" sz="2000" dirty="0">
                <a:solidFill>
                  <a:srgbClr val="002060"/>
                </a:solidFill>
              </a:rPr>
              <a:t>el color </a:t>
            </a:r>
            <a:r>
              <a:rPr lang="en-US" sz="2000" dirty="0" err="1">
                <a:solidFill>
                  <a:srgbClr val="002060"/>
                </a:solidFill>
              </a:rPr>
              <a:t>azul</a:t>
            </a:r>
            <a:r>
              <a:rPr lang="en-US" sz="2000" dirty="0">
                <a:solidFill>
                  <a:srgbClr val="002060"/>
                </a:solidFill>
              </a:rPr>
              <a:t> es </a:t>
            </a:r>
            <a:r>
              <a:rPr lang="en-US" sz="2000" dirty="0" err="1">
                <a:solidFill>
                  <a:srgbClr val="002060"/>
                </a:solidFill>
              </a:rPr>
              <a:t>más</a:t>
            </a:r>
            <a:r>
              <a:rPr lang="en-US" sz="2000" dirty="0">
                <a:solidFill>
                  <a:srgbClr val="002060"/>
                </a:solidFill>
              </a:rPr>
              <a:t> popular que el </a:t>
            </a:r>
            <a:r>
              <a:rPr lang="en-US" sz="2000" dirty="0" err="1">
                <a:solidFill>
                  <a:srgbClr val="002060"/>
                </a:solidFill>
              </a:rPr>
              <a:t>amarillo</a:t>
            </a:r>
            <a:r>
              <a:rPr lang="en-US" sz="2000" dirty="0">
                <a:solidFill>
                  <a:srgbClr val="002060"/>
                </a:solidFill>
              </a:rPr>
              <a:t> o el </a:t>
            </a:r>
            <a:r>
              <a:rPr lang="en-US" sz="2000" dirty="0" err="1">
                <a:solidFill>
                  <a:srgbClr val="002060"/>
                </a:solidFill>
              </a:rPr>
              <a:t>rojo</a:t>
            </a:r>
            <a:r>
              <a:rPr lang="en-US" sz="2000" dirty="0">
                <a:solidFill>
                  <a:srgbClr val="002060"/>
                </a:solidFill>
              </a:rPr>
              <a:t> </a:t>
            </a:r>
            <a:r>
              <a:rPr lang="en-US" sz="2000" b="1" dirty="0">
                <a:solidFill>
                  <a:srgbClr val="002060"/>
                </a:solidFill>
              </a:rPr>
              <a:t>(4) </a:t>
            </a:r>
            <a:r>
              <a:rPr lang="en-US" sz="2000" b="1" dirty="0" err="1">
                <a:solidFill>
                  <a:srgbClr val="002060"/>
                </a:solidFill>
              </a:rPr>
              <a:t>este</a:t>
            </a:r>
            <a:r>
              <a:rPr lang="en-US" sz="2000" b="1" dirty="0">
                <a:solidFill>
                  <a:srgbClr val="002060"/>
                </a:solidFill>
              </a:rPr>
              <a:t> / </a:t>
            </a:r>
            <a:r>
              <a:rPr lang="en-US" sz="2000" b="1" dirty="0" err="1">
                <a:solidFill>
                  <a:srgbClr val="002060"/>
                </a:solidFill>
              </a:rPr>
              <a:t>esta</a:t>
            </a:r>
            <a:r>
              <a:rPr lang="en-US" sz="2000" dirty="0">
                <a:solidFill>
                  <a:srgbClr val="002060"/>
                </a:solidFill>
              </a:rPr>
              <a:t> </a:t>
            </a:r>
            <a:r>
              <a:rPr lang="en-US" sz="2000" dirty="0" err="1">
                <a:solidFill>
                  <a:srgbClr val="002060"/>
                </a:solidFill>
              </a:rPr>
              <a:t>año</a:t>
            </a:r>
            <a:r>
              <a:rPr lang="en-US" sz="2000" dirty="0">
                <a:solidFill>
                  <a:srgbClr val="002060"/>
                </a:solidFill>
              </a:rPr>
              <a:t>.</a:t>
            </a:r>
          </a:p>
          <a:p>
            <a:pPr>
              <a:lnSpc>
                <a:spcPct val="110000"/>
              </a:lnSpc>
            </a:pPr>
            <a:r>
              <a:rPr lang="en-US" sz="2000" b="1" dirty="0">
                <a:solidFill>
                  <a:srgbClr val="002060"/>
                </a:solidFill>
              </a:rPr>
              <a:t>Lucía: </a:t>
            </a:r>
            <a:r>
              <a:rPr lang="en-US" sz="2000" dirty="0">
                <a:solidFill>
                  <a:srgbClr val="002060"/>
                </a:solidFill>
              </a:rPr>
              <a:t>¡Mira!</a:t>
            </a:r>
            <a:r>
              <a:rPr lang="en-US" sz="2000" b="1" dirty="0">
                <a:solidFill>
                  <a:srgbClr val="002060"/>
                </a:solidFill>
              </a:rPr>
              <a:t> (5)</a:t>
            </a:r>
            <a:r>
              <a:rPr lang="en-US" sz="2000" dirty="0">
                <a:solidFill>
                  <a:srgbClr val="002060"/>
                </a:solidFill>
              </a:rPr>
              <a:t> </a:t>
            </a:r>
            <a:r>
              <a:rPr lang="en-US" sz="2000" b="1" dirty="0">
                <a:solidFill>
                  <a:srgbClr val="002060"/>
                </a:solidFill>
              </a:rPr>
              <a:t>Este / </a:t>
            </a:r>
            <a:r>
              <a:rPr lang="en-US" sz="2000" b="1" dirty="0" err="1">
                <a:solidFill>
                  <a:srgbClr val="002060"/>
                </a:solidFill>
              </a:rPr>
              <a:t>Esta</a:t>
            </a:r>
            <a:r>
              <a:rPr lang="en-US" sz="2000" dirty="0">
                <a:solidFill>
                  <a:srgbClr val="002060"/>
                </a:solidFill>
              </a:rPr>
              <a:t> </a:t>
            </a:r>
            <a:r>
              <a:rPr lang="en-US" sz="2000" dirty="0" err="1">
                <a:solidFill>
                  <a:srgbClr val="002060"/>
                </a:solidFill>
              </a:rPr>
              <a:t>falda</a:t>
            </a:r>
            <a:r>
              <a:rPr lang="en-US" sz="2000" dirty="0">
                <a:solidFill>
                  <a:srgbClr val="002060"/>
                </a:solidFill>
              </a:rPr>
              <a:t> es </a:t>
            </a:r>
            <a:r>
              <a:rPr lang="en-US" sz="2000" dirty="0" err="1">
                <a:solidFill>
                  <a:srgbClr val="002060"/>
                </a:solidFill>
              </a:rPr>
              <a:t>preciosa</a:t>
            </a:r>
            <a:r>
              <a:rPr lang="en-US" sz="2000" dirty="0">
                <a:solidFill>
                  <a:srgbClr val="002060"/>
                </a:solidFill>
              </a:rPr>
              <a:t> </a:t>
            </a:r>
            <a:r>
              <a:rPr lang="en-US" sz="2000" dirty="0" err="1">
                <a:solidFill>
                  <a:srgbClr val="002060"/>
                </a:solidFill>
              </a:rPr>
              <a:t>también</a:t>
            </a:r>
            <a:r>
              <a:rPr lang="en-US" sz="2000" dirty="0">
                <a:solidFill>
                  <a:srgbClr val="002060"/>
                </a:solidFill>
              </a:rPr>
              <a:t>, y ¡</a:t>
            </a:r>
            <a:r>
              <a:rPr lang="en-US" sz="2000" dirty="0" err="1">
                <a:solidFill>
                  <a:srgbClr val="002060"/>
                </a:solidFill>
              </a:rPr>
              <a:t>está</a:t>
            </a:r>
            <a:r>
              <a:rPr lang="en-US" sz="2000" dirty="0">
                <a:solidFill>
                  <a:srgbClr val="002060"/>
                </a:solidFill>
              </a:rPr>
              <a:t> a </a:t>
            </a:r>
            <a:r>
              <a:rPr lang="en-US" sz="2000" dirty="0" err="1">
                <a:solidFill>
                  <a:srgbClr val="002060"/>
                </a:solidFill>
              </a:rPr>
              <a:t>mitad</a:t>
            </a:r>
            <a:r>
              <a:rPr lang="en-US" sz="2000" dirty="0">
                <a:solidFill>
                  <a:srgbClr val="002060"/>
                </a:solidFill>
              </a:rPr>
              <a:t> de </a:t>
            </a:r>
            <a:r>
              <a:rPr lang="en-US" sz="2000" dirty="0" err="1">
                <a:solidFill>
                  <a:srgbClr val="002060"/>
                </a:solidFill>
              </a:rPr>
              <a:t>precio</a:t>
            </a:r>
            <a:r>
              <a:rPr lang="en-US" sz="2000" dirty="0">
                <a:solidFill>
                  <a:srgbClr val="002060"/>
                </a:solidFill>
              </a:rPr>
              <a:t>!</a:t>
            </a:r>
          </a:p>
          <a:p>
            <a:pPr>
              <a:lnSpc>
                <a:spcPct val="110000"/>
              </a:lnSpc>
            </a:pPr>
            <a:r>
              <a:rPr lang="en-US" sz="2000" b="1" dirty="0">
                <a:solidFill>
                  <a:srgbClr val="002060"/>
                </a:solidFill>
              </a:rPr>
              <a:t>Nadia: </a:t>
            </a:r>
            <a:r>
              <a:rPr lang="en-US" sz="2000" dirty="0">
                <a:solidFill>
                  <a:srgbClr val="002060"/>
                </a:solidFill>
              </a:rPr>
              <a:t>¡</a:t>
            </a:r>
            <a:r>
              <a:rPr lang="en-US" sz="2000" dirty="0" err="1">
                <a:solidFill>
                  <a:srgbClr val="002060"/>
                </a:solidFill>
              </a:rPr>
              <a:t>Qué</a:t>
            </a:r>
            <a:r>
              <a:rPr lang="en-US" sz="2000" dirty="0">
                <a:solidFill>
                  <a:srgbClr val="002060"/>
                </a:solidFill>
              </a:rPr>
              <a:t> bien!* El </a:t>
            </a:r>
            <a:r>
              <a:rPr lang="en-US" sz="2000" dirty="0" err="1">
                <a:solidFill>
                  <a:srgbClr val="002060"/>
                </a:solidFill>
              </a:rPr>
              <a:t>precio</a:t>
            </a:r>
            <a:r>
              <a:rPr lang="en-US" sz="2000" dirty="0">
                <a:solidFill>
                  <a:srgbClr val="002060"/>
                </a:solidFill>
              </a:rPr>
              <a:t> de la </a:t>
            </a:r>
            <a:r>
              <a:rPr lang="en-US" sz="2000" dirty="0" err="1">
                <a:solidFill>
                  <a:srgbClr val="002060"/>
                </a:solidFill>
              </a:rPr>
              <a:t>falda</a:t>
            </a:r>
            <a:r>
              <a:rPr lang="en-US" sz="2000" dirty="0">
                <a:solidFill>
                  <a:srgbClr val="002060"/>
                </a:solidFill>
              </a:rPr>
              <a:t> </a:t>
            </a:r>
            <a:r>
              <a:rPr lang="en-US" sz="2000" dirty="0" err="1">
                <a:solidFill>
                  <a:srgbClr val="002060"/>
                </a:solidFill>
              </a:rPr>
              <a:t>en</a:t>
            </a:r>
            <a:r>
              <a:rPr lang="en-US" sz="2000" dirty="0">
                <a:solidFill>
                  <a:srgbClr val="002060"/>
                </a:solidFill>
              </a:rPr>
              <a:t> </a:t>
            </a:r>
            <a:r>
              <a:rPr lang="en-US" sz="2000" b="1" dirty="0">
                <a:solidFill>
                  <a:srgbClr val="002060"/>
                </a:solidFill>
              </a:rPr>
              <a:t>(6)</a:t>
            </a:r>
            <a:r>
              <a:rPr lang="en-US" sz="2000" dirty="0">
                <a:solidFill>
                  <a:srgbClr val="002060"/>
                </a:solidFill>
              </a:rPr>
              <a:t> </a:t>
            </a:r>
            <a:r>
              <a:rPr lang="en-US" sz="2000" b="1" dirty="0" err="1">
                <a:solidFill>
                  <a:srgbClr val="002060"/>
                </a:solidFill>
              </a:rPr>
              <a:t>este</a:t>
            </a:r>
            <a:r>
              <a:rPr lang="en-US" sz="2000" b="1" dirty="0">
                <a:solidFill>
                  <a:srgbClr val="002060"/>
                </a:solidFill>
              </a:rPr>
              <a:t> / </a:t>
            </a:r>
            <a:r>
              <a:rPr lang="en-US" sz="2000" b="1" dirty="0" err="1">
                <a:solidFill>
                  <a:srgbClr val="002060"/>
                </a:solidFill>
              </a:rPr>
              <a:t>esta</a:t>
            </a:r>
            <a:r>
              <a:rPr lang="en-US" sz="2000" dirty="0">
                <a:solidFill>
                  <a:srgbClr val="002060"/>
                </a:solidFill>
              </a:rPr>
              <a:t> tienda es </a:t>
            </a:r>
            <a:r>
              <a:rPr lang="en-US" sz="2000" dirty="0" err="1">
                <a:solidFill>
                  <a:srgbClr val="002060"/>
                </a:solidFill>
              </a:rPr>
              <a:t>más</a:t>
            </a:r>
            <a:r>
              <a:rPr lang="en-US" sz="2000" dirty="0">
                <a:solidFill>
                  <a:srgbClr val="002060"/>
                </a:solidFill>
              </a:rPr>
              <a:t> bajo que </a:t>
            </a:r>
            <a:r>
              <a:rPr lang="en-US" sz="2000" dirty="0" err="1">
                <a:solidFill>
                  <a:srgbClr val="002060"/>
                </a:solidFill>
              </a:rPr>
              <a:t>en</a:t>
            </a:r>
            <a:r>
              <a:rPr lang="en-US" sz="2000" dirty="0">
                <a:solidFill>
                  <a:srgbClr val="002060"/>
                </a:solidFill>
              </a:rPr>
              <a:t> </a:t>
            </a:r>
            <a:r>
              <a:rPr lang="en-US" sz="2000" dirty="0" err="1">
                <a:solidFill>
                  <a:srgbClr val="002060"/>
                </a:solidFill>
              </a:rPr>
              <a:t>otros</a:t>
            </a:r>
            <a:r>
              <a:rPr lang="en-US" sz="2000" dirty="0">
                <a:solidFill>
                  <a:srgbClr val="002060"/>
                </a:solidFill>
              </a:rPr>
              <a:t> </a:t>
            </a:r>
            <a:r>
              <a:rPr lang="en-US" sz="2000" dirty="0" err="1">
                <a:solidFill>
                  <a:srgbClr val="002060"/>
                </a:solidFill>
              </a:rPr>
              <a:t>lugares</a:t>
            </a:r>
            <a:r>
              <a:rPr lang="en-US" sz="2000" dirty="0">
                <a:solidFill>
                  <a:srgbClr val="002060"/>
                </a:solidFill>
              </a:rPr>
              <a:t>.</a:t>
            </a:r>
            <a:endParaRPr lang="en-US" sz="2000" b="1" dirty="0">
              <a:solidFill>
                <a:srgbClr val="002060"/>
              </a:solidFill>
            </a:endParaRPr>
          </a:p>
        </p:txBody>
      </p:sp>
      <p:sp>
        <p:nvSpPr>
          <p:cNvPr id="21" name="Rounded Rectangle 20"/>
          <p:cNvSpPr/>
          <p:nvPr/>
        </p:nvSpPr>
        <p:spPr>
          <a:xfrm>
            <a:off x="10930904" y="1881645"/>
            <a:ext cx="690084" cy="309595"/>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90597" y="1951206"/>
            <a:ext cx="5337546" cy="3002370"/>
          </a:xfrm>
          <a:prstGeom prst="rect">
            <a:avLst/>
          </a:prstGeom>
        </p:spPr>
      </p:pic>
      <p:pic>
        <p:nvPicPr>
          <p:cNvPr id="26" name="Picture 25"/>
          <p:cNvPicPr>
            <a:picLocks noChangeAspect="1"/>
          </p:cNvPicPr>
          <p:nvPr/>
        </p:nvPicPr>
        <p:blipFill rotWithShape="1">
          <a:blip r:embed="rId6" cstate="print">
            <a:extLst>
              <a:ext uri="{28A0092B-C50C-407E-A947-70E740481C1C}">
                <a14:useLocalDpi xmlns:a14="http://schemas.microsoft.com/office/drawing/2010/main" val="0"/>
              </a:ext>
            </a:extLst>
          </a:blip>
          <a:srcRect l="42709" r="29079"/>
          <a:stretch/>
        </p:blipFill>
        <p:spPr>
          <a:xfrm>
            <a:off x="9894098" y="2878933"/>
            <a:ext cx="960900" cy="1915890"/>
          </a:xfrm>
          <a:prstGeom prst="rect">
            <a:avLst/>
          </a:prstGeom>
        </p:spPr>
      </p:pic>
      <p:pic>
        <p:nvPicPr>
          <p:cNvPr id="27" name="Picture 26"/>
          <p:cNvPicPr>
            <a:picLocks noChangeAspect="1"/>
          </p:cNvPicPr>
          <p:nvPr/>
        </p:nvPicPr>
        <p:blipFill rotWithShape="1">
          <a:blip r:embed="rId7" cstate="print">
            <a:extLst>
              <a:ext uri="{28A0092B-C50C-407E-A947-70E740481C1C}">
                <a14:useLocalDpi xmlns:a14="http://schemas.microsoft.com/office/drawing/2010/main" val="0"/>
              </a:ext>
            </a:extLst>
          </a:blip>
          <a:srcRect l="26996" r="46311"/>
          <a:stretch/>
        </p:blipFill>
        <p:spPr>
          <a:xfrm>
            <a:off x="7962181" y="2782481"/>
            <a:ext cx="942817" cy="1986819"/>
          </a:xfrm>
          <a:prstGeom prst="rect">
            <a:avLst/>
          </a:prstGeom>
        </p:spPr>
      </p:pic>
      <p:sp>
        <p:nvSpPr>
          <p:cNvPr id="28" name="Cloud Callout 27"/>
          <p:cNvSpPr/>
          <p:nvPr/>
        </p:nvSpPr>
        <p:spPr>
          <a:xfrm>
            <a:off x="8152011" y="1951206"/>
            <a:ext cx="981101" cy="1054937"/>
          </a:xfrm>
          <a:prstGeom prst="cloudCallout">
            <a:avLst>
              <a:gd name="adj1" fmla="val -29153"/>
              <a:gd name="adj2" fmla="val 63452"/>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0" name="Picture 2" descr="baby girl dress clipart&#10;"/>
          <p:cNvPicPr>
            <a:picLocks noChangeAspect="1" noChangeArrowheads="1"/>
          </p:cNvPicPr>
          <p:nvPr/>
        </p:nvPicPr>
        <p:blipFill rotWithShape="1">
          <a:blip r:embed="rId8" cstate="print">
            <a:clrChange>
              <a:clrFrom>
                <a:srgbClr val="FEFEFE"/>
              </a:clrFrom>
              <a:clrTo>
                <a:srgbClr val="FEFEFE">
                  <a:alpha val="0"/>
                </a:srgbClr>
              </a:clrTo>
            </a:clrChange>
            <a:extLst>
              <a:ext uri="{28A0092B-C50C-407E-A947-70E740481C1C}">
                <a14:useLocalDpi xmlns:a14="http://schemas.microsoft.com/office/drawing/2010/main" val="0"/>
              </a:ext>
            </a:extLst>
          </a:blip>
          <a:srcRect l="8922" t="7802" r="7882" b="15368"/>
          <a:stretch/>
        </p:blipFill>
        <p:spPr bwMode="auto">
          <a:xfrm>
            <a:off x="8332971" y="2143726"/>
            <a:ext cx="619179" cy="596663"/>
          </a:xfrm>
          <a:prstGeom prst="rect">
            <a:avLst/>
          </a:prstGeom>
          <a:noFill/>
          <a:extLst>
            <a:ext uri="{909E8E84-426E-40DD-AFC4-6F175D3DCCD1}">
              <a14:hiddenFill xmlns:a14="http://schemas.microsoft.com/office/drawing/2010/main">
                <a:solidFill>
                  <a:srgbClr val="FFFFFF"/>
                </a:solidFill>
              </a14:hiddenFill>
            </a:ext>
          </a:extLst>
        </p:spPr>
      </p:pic>
      <p:sp>
        <p:nvSpPr>
          <p:cNvPr id="31" name="Cloud Callout 30"/>
          <p:cNvSpPr/>
          <p:nvPr/>
        </p:nvSpPr>
        <p:spPr>
          <a:xfrm>
            <a:off x="10466412" y="1951206"/>
            <a:ext cx="981101" cy="1054937"/>
          </a:xfrm>
          <a:prstGeom prst="cloudCallout">
            <a:avLst>
              <a:gd name="adj1" fmla="val -41444"/>
              <a:gd name="adj2" fmla="val 62500"/>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2" name="Picture 4" descr="cute skirts"/>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01350" y="2186109"/>
            <a:ext cx="585129" cy="585129"/>
          </a:xfrm>
          <a:prstGeom prst="rect">
            <a:avLst/>
          </a:prstGeom>
          <a:noFill/>
          <a:extLst>
            <a:ext uri="{909E8E84-426E-40DD-AFC4-6F175D3DCCD1}">
              <a14:hiddenFill xmlns:a14="http://schemas.microsoft.com/office/drawing/2010/main">
                <a:solidFill>
                  <a:srgbClr val="FFFFFF"/>
                </a:solidFill>
              </a14:hiddenFill>
            </a:ext>
          </a:extLst>
        </p:spPr>
      </p:pic>
      <p:sp>
        <p:nvSpPr>
          <p:cNvPr id="29" name="Oval 28"/>
          <p:cNvSpPr/>
          <p:nvPr/>
        </p:nvSpPr>
        <p:spPr>
          <a:xfrm>
            <a:off x="2090057" y="808002"/>
            <a:ext cx="673240" cy="381265"/>
          </a:xfrm>
          <a:prstGeom prst="ellipse">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p:cNvSpPr/>
          <p:nvPr/>
        </p:nvSpPr>
        <p:spPr>
          <a:xfrm>
            <a:off x="4410528" y="1500380"/>
            <a:ext cx="673240" cy="381265"/>
          </a:xfrm>
          <a:prstGeom prst="ellipse">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p:cNvSpPr/>
          <p:nvPr/>
        </p:nvSpPr>
        <p:spPr>
          <a:xfrm>
            <a:off x="4578208" y="3149480"/>
            <a:ext cx="655726" cy="381265"/>
          </a:xfrm>
          <a:prstGeom prst="ellipse">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p:cNvSpPr/>
          <p:nvPr/>
        </p:nvSpPr>
        <p:spPr>
          <a:xfrm>
            <a:off x="1103523" y="4552022"/>
            <a:ext cx="626516" cy="337748"/>
          </a:xfrm>
          <a:prstGeom prst="ellipse">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p:cNvSpPr/>
          <p:nvPr/>
        </p:nvSpPr>
        <p:spPr>
          <a:xfrm>
            <a:off x="2803184" y="4838394"/>
            <a:ext cx="626516" cy="337748"/>
          </a:xfrm>
          <a:prstGeom prst="ellipse">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p:cNvSpPr/>
          <p:nvPr/>
        </p:nvSpPr>
        <p:spPr>
          <a:xfrm>
            <a:off x="333662" y="5871472"/>
            <a:ext cx="626516" cy="337748"/>
          </a:xfrm>
          <a:prstGeom prst="ellipse">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GB"/>
          </a:p>
        </p:txBody>
      </p:sp>
      <p:pic>
        <p:nvPicPr>
          <p:cNvPr id="3" name="Lucía y Nadia van de compras.wav" descr="Lucía y Nadia van de compras.wav">
            <a:hlinkClick r:id="" action="ppaction://media"/>
            <a:extLst>
              <a:ext uri="{FF2B5EF4-FFF2-40B4-BE49-F238E27FC236}">
                <a16:creationId xmlns:a16="http://schemas.microsoft.com/office/drawing/2014/main" id="{BCAFAB0B-FB8E-0D4E-AE85-E07794699BA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719883" y="258167"/>
            <a:ext cx="864174" cy="864174"/>
          </a:xfrm>
          <a:prstGeom prst="rect">
            <a:avLst/>
          </a:prstGeom>
        </p:spPr>
      </p:pic>
      <p:sp>
        <p:nvSpPr>
          <p:cNvPr id="6" name="Rectangle 5"/>
          <p:cNvSpPr/>
          <p:nvPr/>
        </p:nvSpPr>
        <p:spPr>
          <a:xfrm>
            <a:off x="8952150" y="5881303"/>
            <a:ext cx="3156963" cy="400110"/>
          </a:xfrm>
          <a:prstGeom prst="rect">
            <a:avLst/>
          </a:prstGeom>
        </p:spPr>
        <p:txBody>
          <a:bodyPr wrap="square">
            <a:spAutoFit/>
          </a:bodyPr>
          <a:lstStyle/>
          <a:p>
            <a:r>
              <a:rPr lang="en-US" sz="2000" b="1">
                <a:solidFill>
                  <a:srgbClr val="002060"/>
                </a:solidFill>
              </a:rPr>
              <a:t>¡Qué bien! </a:t>
            </a:r>
            <a:r>
              <a:rPr lang="en-US" sz="2000">
                <a:solidFill>
                  <a:srgbClr val="002060"/>
                </a:solidFill>
              </a:rPr>
              <a:t>That’s great! </a:t>
            </a:r>
            <a:endParaRPr lang="en-GB" sz="2000"/>
          </a:p>
        </p:txBody>
      </p:sp>
    </p:spTree>
    <p:extLst>
      <p:ext uri="{BB962C8B-B14F-4D97-AF65-F5344CB8AC3E}">
        <p14:creationId xmlns:p14="http://schemas.microsoft.com/office/powerpoint/2010/main" val="1761014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
                </p:tgtEl>
              </p:cMediaNode>
            </p:audio>
          </p:childTnLst>
        </p:cTn>
      </p:par>
    </p:tnLst>
    <p:bldLst>
      <p:bldP spid="29" grpId="0" animBg="1"/>
      <p:bldP spid="34" grpId="0" animBg="1"/>
      <p:bldP spid="35" grpId="0" animBg="1"/>
      <p:bldP spid="37" grpId="0" animBg="1"/>
      <p:bldP spid="38" grpId="0" animBg="1"/>
      <p:bldP spid="3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841" y="235751"/>
            <a:ext cx="10585715" cy="846667"/>
          </a:xfrm>
        </p:spPr>
        <p:txBody>
          <a:bodyPr>
            <a:normAutofit/>
          </a:bodyPr>
          <a:lstStyle/>
          <a:p>
            <a:r>
              <a:rPr lang="en-GB" sz="2400" b="1" dirty="0" err="1">
                <a:solidFill>
                  <a:srgbClr val="002060"/>
                </a:solidFill>
              </a:rPr>
              <a:t>Ahora</a:t>
            </a:r>
            <a:r>
              <a:rPr lang="en-GB" sz="2400" b="1" dirty="0">
                <a:solidFill>
                  <a:srgbClr val="002060"/>
                </a:solidFill>
              </a:rPr>
              <a:t> traduce las </a:t>
            </a:r>
            <a:r>
              <a:rPr lang="en-GB" sz="2400" b="1" dirty="0" err="1">
                <a:solidFill>
                  <a:srgbClr val="002060"/>
                </a:solidFill>
              </a:rPr>
              <a:t>frases</a:t>
            </a:r>
            <a:r>
              <a:rPr lang="en-GB" sz="2400" b="1" dirty="0">
                <a:solidFill>
                  <a:srgbClr val="002060"/>
                </a:solidFill>
              </a:rPr>
              <a:t> </a:t>
            </a:r>
            <a:r>
              <a:rPr lang="en-GB" sz="2400" b="1" dirty="0" err="1">
                <a:solidFill>
                  <a:srgbClr val="002060"/>
                </a:solidFill>
              </a:rPr>
              <a:t>comparativas</a:t>
            </a:r>
            <a:r>
              <a:rPr lang="en-GB" sz="2400" b="1" dirty="0">
                <a:solidFill>
                  <a:srgbClr val="002060"/>
                </a:solidFill>
              </a:rPr>
              <a:t> del </a:t>
            </a:r>
            <a:r>
              <a:rPr lang="en-GB" sz="2400" b="1" dirty="0" err="1">
                <a:solidFill>
                  <a:srgbClr val="002060"/>
                </a:solidFill>
              </a:rPr>
              <a:t>texto</a:t>
            </a:r>
            <a:r>
              <a:rPr lang="en-GB" sz="2400" b="1" dirty="0">
                <a:solidFill>
                  <a:srgbClr val="002060"/>
                </a:solidFill>
              </a:rPr>
              <a:t> al </a:t>
            </a:r>
            <a:r>
              <a:rPr lang="en-GB" sz="2400" b="1" dirty="0" err="1">
                <a:solidFill>
                  <a:srgbClr val="002060"/>
                </a:solidFill>
              </a:rPr>
              <a:t>inglés</a:t>
            </a:r>
            <a:r>
              <a:rPr lang="en-GB" sz="2400" b="1" dirty="0">
                <a:solidFill>
                  <a:srgbClr val="002060"/>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7" name="TextBox 6">
            <a:extLst>
              <a:ext uri="{FF2B5EF4-FFF2-40B4-BE49-F238E27FC236}">
                <a16:creationId xmlns:a16="http://schemas.microsoft.com/office/drawing/2014/main" id="{955C1F40-282D-9A45-ABA7-965FD9383203}"/>
              </a:ext>
            </a:extLst>
          </p:cNvPr>
          <p:cNvSpPr txBox="1"/>
          <p:nvPr/>
        </p:nvSpPr>
        <p:spPr>
          <a:xfrm>
            <a:off x="250219" y="859633"/>
            <a:ext cx="10657337" cy="4662815"/>
          </a:xfrm>
          <a:prstGeom prst="rect">
            <a:avLst/>
          </a:prstGeom>
          <a:noFill/>
        </p:spPr>
        <p:txBody>
          <a:bodyPr wrap="square" rtlCol="0">
            <a:spAutoFit/>
          </a:bodyPr>
          <a:lstStyle/>
          <a:p>
            <a:pPr>
              <a:lnSpc>
                <a:spcPct val="150000"/>
              </a:lnSpc>
            </a:pPr>
            <a:r>
              <a:rPr lang="en-US" sz="2200" dirty="0">
                <a:solidFill>
                  <a:srgbClr val="002060"/>
                </a:solidFill>
              </a:rPr>
              <a:t>1. </a:t>
            </a:r>
            <a:r>
              <a:rPr lang="en-US" sz="2200" dirty="0" err="1">
                <a:solidFill>
                  <a:srgbClr val="002060"/>
                </a:solidFill>
              </a:rPr>
              <a:t>Esta</a:t>
            </a:r>
            <a:r>
              <a:rPr lang="en-US" sz="2200" dirty="0">
                <a:solidFill>
                  <a:srgbClr val="002060"/>
                </a:solidFill>
              </a:rPr>
              <a:t> tienda es </a:t>
            </a:r>
            <a:r>
              <a:rPr lang="en-US" sz="2200" dirty="0" err="1">
                <a:solidFill>
                  <a:srgbClr val="002060"/>
                </a:solidFill>
              </a:rPr>
              <a:t>mejor</a:t>
            </a:r>
            <a:r>
              <a:rPr lang="en-US" sz="2200" dirty="0">
                <a:solidFill>
                  <a:srgbClr val="002060"/>
                </a:solidFill>
              </a:rPr>
              <a:t> que la tienda en el </a:t>
            </a:r>
            <a:r>
              <a:rPr lang="en-US" sz="2200" dirty="0" err="1">
                <a:solidFill>
                  <a:srgbClr val="002060"/>
                </a:solidFill>
              </a:rPr>
              <a:t>centro</a:t>
            </a:r>
            <a:r>
              <a:rPr lang="en-US" sz="2200" dirty="0">
                <a:solidFill>
                  <a:srgbClr val="002060"/>
                </a:solidFill>
              </a:rPr>
              <a:t>.</a:t>
            </a:r>
          </a:p>
          <a:p>
            <a:pPr>
              <a:lnSpc>
                <a:spcPct val="150000"/>
              </a:lnSpc>
            </a:pPr>
            <a:endParaRPr lang="en-US" sz="2200" dirty="0">
              <a:solidFill>
                <a:srgbClr val="002060"/>
              </a:solidFill>
            </a:endParaRPr>
          </a:p>
          <a:p>
            <a:pPr>
              <a:lnSpc>
                <a:spcPct val="150000"/>
              </a:lnSpc>
            </a:pPr>
            <a:r>
              <a:rPr lang="en-US" sz="2200" dirty="0">
                <a:solidFill>
                  <a:srgbClr val="002060"/>
                </a:solidFill>
              </a:rPr>
              <a:t>2. Este </a:t>
            </a:r>
            <a:r>
              <a:rPr lang="en-US" sz="2200" dirty="0" err="1">
                <a:solidFill>
                  <a:srgbClr val="002060"/>
                </a:solidFill>
              </a:rPr>
              <a:t>vestido</a:t>
            </a:r>
            <a:r>
              <a:rPr lang="en-US" sz="2200" dirty="0">
                <a:solidFill>
                  <a:srgbClr val="002060"/>
                </a:solidFill>
              </a:rPr>
              <a:t> es </a:t>
            </a:r>
            <a:r>
              <a:rPr lang="en-US" sz="2200" dirty="0" err="1">
                <a:solidFill>
                  <a:srgbClr val="002060"/>
                </a:solidFill>
              </a:rPr>
              <a:t>más</a:t>
            </a:r>
            <a:r>
              <a:rPr lang="en-US" sz="2200" dirty="0">
                <a:solidFill>
                  <a:srgbClr val="002060"/>
                </a:solidFill>
              </a:rPr>
              <a:t> bonito que el </a:t>
            </a:r>
            <a:r>
              <a:rPr lang="en-US" sz="2200" dirty="0" err="1">
                <a:solidFill>
                  <a:srgbClr val="002060"/>
                </a:solidFill>
              </a:rPr>
              <a:t>vestido</a:t>
            </a:r>
            <a:r>
              <a:rPr lang="en-US" sz="2200" dirty="0">
                <a:solidFill>
                  <a:srgbClr val="002060"/>
                </a:solidFill>
              </a:rPr>
              <a:t> </a:t>
            </a:r>
            <a:r>
              <a:rPr lang="en-US" sz="2200" dirty="0" err="1">
                <a:solidFill>
                  <a:srgbClr val="002060"/>
                </a:solidFill>
              </a:rPr>
              <a:t>rojo</a:t>
            </a:r>
            <a:r>
              <a:rPr lang="en-US" sz="2200" dirty="0">
                <a:solidFill>
                  <a:srgbClr val="002060"/>
                </a:solidFill>
              </a:rPr>
              <a:t>.</a:t>
            </a:r>
          </a:p>
          <a:p>
            <a:pPr>
              <a:lnSpc>
                <a:spcPct val="150000"/>
              </a:lnSpc>
            </a:pPr>
            <a:endParaRPr lang="en-US" sz="2200" dirty="0">
              <a:solidFill>
                <a:srgbClr val="002060"/>
              </a:solidFill>
            </a:endParaRPr>
          </a:p>
          <a:p>
            <a:pPr>
              <a:lnSpc>
                <a:spcPct val="150000"/>
              </a:lnSpc>
            </a:pPr>
            <a:r>
              <a:rPr lang="en-US" sz="2200" dirty="0">
                <a:solidFill>
                  <a:srgbClr val="002060"/>
                </a:solidFill>
              </a:rPr>
              <a:t>3. Este </a:t>
            </a:r>
            <a:r>
              <a:rPr lang="en-US" sz="2200" dirty="0" err="1">
                <a:solidFill>
                  <a:srgbClr val="002060"/>
                </a:solidFill>
              </a:rPr>
              <a:t>vestido</a:t>
            </a:r>
            <a:r>
              <a:rPr lang="en-US" sz="2200" dirty="0">
                <a:solidFill>
                  <a:srgbClr val="002060"/>
                </a:solidFill>
              </a:rPr>
              <a:t> es </a:t>
            </a:r>
            <a:r>
              <a:rPr lang="en-US" sz="2200" dirty="0" err="1">
                <a:solidFill>
                  <a:srgbClr val="002060"/>
                </a:solidFill>
              </a:rPr>
              <a:t>menos</a:t>
            </a:r>
            <a:r>
              <a:rPr lang="en-US" sz="2200" dirty="0">
                <a:solidFill>
                  <a:srgbClr val="002060"/>
                </a:solidFill>
              </a:rPr>
              <a:t> </a:t>
            </a:r>
            <a:r>
              <a:rPr lang="en-US" sz="2200" dirty="0" err="1">
                <a:solidFill>
                  <a:srgbClr val="002060"/>
                </a:solidFill>
              </a:rPr>
              <a:t>caro</a:t>
            </a:r>
            <a:r>
              <a:rPr lang="en-US" sz="2200" dirty="0">
                <a:solidFill>
                  <a:srgbClr val="002060"/>
                </a:solidFill>
              </a:rPr>
              <a:t> que el </a:t>
            </a:r>
            <a:r>
              <a:rPr lang="en-US" sz="2200" dirty="0" err="1">
                <a:solidFill>
                  <a:srgbClr val="002060"/>
                </a:solidFill>
              </a:rPr>
              <a:t>vestido</a:t>
            </a:r>
            <a:r>
              <a:rPr lang="en-US" sz="2200" dirty="0">
                <a:solidFill>
                  <a:srgbClr val="002060"/>
                </a:solidFill>
              </a:rPr>
              <a:t> al </a:t>
            </a:r>
            <a:r>
              <a:rPr lang="en-US" sz="2200" dirty="0" err="1">
                <a:solidFill>
                  <a:srgbClr val="002060"/>
                </a:solidFill>
              </a:rPr>
              <a:t>lado</a:t>
            </a:r>
            <a:r>
              <a:rPr lang="en-US" sz="2200" dirty="0">
                <a:solidFill>
                  <a:srgbClr val="002060"/>
                </a:solidFill>
              </a:rPr>
              <a:t> de la </a:t>
            </a:r>
            <a:r>
              <a:rPr lang="en-US" sz="2200" dirty="0" err="1">
                <a:solidFill>
                  <a:srgbClr val="002060"/>
                </a:solidFill>
              </a:rPr>
              <a:t>puerta</a:t>
            </a:r>
            <a:r>
              <a:rPr lang="en-US" sz="2200" dirty="0">
                <a:solidFill>
                  <a:srgbClr val="002060"/>
                </a:solidFill>
              </a:rPr>
              <a:t>.</a:t>
            </a:r>
          </a:p>
          <a:p>
            <a:pPr>
              <a:lnSpc>
                <a:spcPct val="150000"/>
              </a:lnSpc>
            </a:pPr>
            <a:endParaRPr lang="en-US" sz="2200" dirty="0">
              <a:solidFill>
                <a:srgbClr val="002060"/>
              </a:solidFill>
            </a:endParaRPr>
          </a:p>
          <a:p>
            <a:pPr>
              <a:lnSpc>
                <a:spcPct val="150000"/>
              </a:lnSpc>
            </a:pPr>
            <a:r>
              <a:rPr lang="en-US" sz="2200" dirty="0">
                <a:solidFill>
                  <a:srgbClr val="002060"/>
                </a:solidFill>
              </a:rPr>
              <a:t>4. El color </a:t>
            </a:r>
            <a:r>
              <a:rPr lang="en-US" sz="2200" dirty="0" err="1">
                <a:solidFill>
                  <a:srgbClr val="002060"/>
                </a:solidFill>
              </a:rPr>
              <a:t>azul</a:t>
            </a:r>
            <a:r>
              <a:rPr lang="en-US" sz="2200" dirty="0">
                <a:solidFill>
                  <a:srgbClr val="002060"/>
                </a:solidFill>
              </a:rPr>
              <a:t> es </a:t>
            </a:r>
            <a:r>
              <a:rPr lang="en-US" sz="2200" dirty="0" err="1">
                <a:solidFill>
                  <a:srgbClr val="002060"/>
                </a:solidFill>
              </a:rPr>
              <a:t>más</a:t>
            </a:r>
            <a:r>
              <a:rPr lang="en-US" sz="2200" dirty="0">
                <a:solidFill>
                  <a:srgbClr val="002060"/>
                </a:solidFill>
              </a:rPr>
              <a:t> popular que el </a:t>
            </a:r>
            <a:r>
              <a:rPr lang="en-US" sz="2200" dirty="0" err="1">
                <a:solidFill>
                  <a:srgbClr val="002060"/>
                </a:solidFill>
              </a:rPr>
              <a:t>amarillo</a:t>
            </a:r>
            <a:r>
              <a:rPr lang="en-US" sz="2200" dirty="0">
                <a:solidFill>
                  <a:srgbClr val="002060"/>
                </a:solidFill>
              </a:rPr>
              <a:t> o el </a:t>
            </a:r>
            <a:r>
              <a:rPr lang="en-US" sz="2200" dirty="0" err="1">
                <a:solidFill>
                  <a:srgbClr val="002060"/>
                </a:solidFill>
              </a:rPr>
              <a:t>rojo</a:t>
            </a:r>
            <a:r>
              <a:rPr lang="en-US" sz="2200" dirty="0">
                <a:solidFill>
                  <a:srgbClr val="002060"/>
                </a:solidFill>
              </a:rPr>
              <a:t>.</a:t>
            </a:r>
          </a:p>
          <a:p>
            <a:pPr>
              <a:lnSpc>
                <a:spcPct val="150000"/>
              </a:lnSpc>
            </a:pPr>
            <a:endParaRPr lang="en-US" sz="2200" dirty="0">
              <a:solidFill>
                <a:srgbClr val="002060"/>
              </a:solidFill>
            </a:endParaRPr>
          </a:p>
          <a:p>
            <a:pPr>
              <a:lnSpc>
                <a:spcPct val="150000"/>
              </a:lnSpc>
            </a:pPr>
            <a:r>
              <a:rPr lang="en-US" sz="2200" dirty="0">
                <a:solidFill>
                  <a:srgbClr val="002060"/>
                </a:solidFill>
              </a:rPr>
              <a:t>5. El </a:t>
            </a:r>
            <a:r>
              <a:rPr lang="en-US" sz="2200" dirty="0" err="1">
                <a:solidFill>
                  <a:srgbClr val="002060"/>
                </a:solidFill>
              </a:rPr>
              <a:t>precio</a:t>
            </a:r>
            <a:r>
              <a:rPr lang="en-US" sz="2200" dirty="0">
                <a:solidFill>
                  <a:srgbClr val="002060"/>
                </a:solidFill>
              </a:rPr>
              <a:t> de </a:t>
            </a:r>
            <a:r>
              <a:rPr lang="en-US" sz="2200" dirty="0" err="1">
                <a:solidFill>
                  <a:srgbClr val="002060"/>
                </a:solidFill>
              </a:rPr>
              <a:t>este</a:t>
            </a:r>
            <a:r>
              <a:rPr lang="en-US" sz="2200" dirty="0">
                <a:solidFill>
                  <a:srgbClr val="002060"/>
                </a:solidFill>
              </a:rPr>
              <a:t> </a:t>
            </a:r>
            <a:r>
              <a:rPr lang="en-US" sz="2200" dirty="0" err="1">
                <a:solidFill>
                  <a:srgbClr val="002060"/>
                </a:solidFill>
              </a:rPr>
              <a:t>vestido</a:t>
            </a:r>
            <a:r>
              <a:rPr lang="en-US" sz="2200" dirty="0">
                <a:solidFill>
                  <a:srgbClr val="002060"/>
                </a:solidFill>
              </a:rPr>
              <a:t> </a:t>
            </a:r>
            <a:r>
              <a:rPr lang="en-US" sz="2200" dirty="0" err="1">
                <a:solidFill>
                  <a:srgbClr val="002060"/>
                </a:solidFill>
              </a:rPr>
              <a:t>es</a:t>
            </a:r>
            <a:r>
              <a:rPr lang="en-US" sz="2200" dirty="0">
                <a:solidFill>
                  <a:srgbClr val="002060"/>
                </a:solidFill>
              </a:rPr>
              <a:t> </a:t>
            </a:r>
            <a:r>
              <a:rPr lang="en-US" sz="2200" dirty="0" err="1">
                <a:solidFill>
                  <a:srgbClr val="002060"/>
                </a:solidFill>
              </a:rPr>
              <a:t>menos</a:t>
            </a:r>
            <a:r>
              <a:rPr lang="en-US" sz="2200" dirty="0">
                <a:solidFill>
                  <a:srgbClr val="002060"/>
                </a:solidFill>
              </a:rPr>
              <a:t> </a:t>
            </a:r>
            <a:r>
              <a:rPr lang="en-US" sz="2200" dirty="0" err="1">
                <a:solidFill>
                  <a:srgbClr val="002060"/>
                </a:solidFill>
              </a:rPr>
              <a:t>caro</a:t>
            </a:r>
            <a:r>
              <a:rPr lang="en-US" sz="2200" dirty="0">
                <a:solidFill>
                  <a:srgbClr val="002060"/>
                </a:solidFill>
              </a:rPr>
              <a:t> </a:t>
            </a:r>
            <a:r>
              <a:rPr lang="en-US" sz="2200" dirty="0" err="1">
                <a:solidFill>
                  <a:srgbClr val="002060"/>
                </a:solidFill>
              </a:rPr>
              <a:t>que</a:t>
            </a:r>
            <a:r>
              <a:rPr lang="en-US" sz="2200" dirty="0">
                <a:solidFill>
                  <a:srgbClr val="002060"/>
                </a:solidFill>
              </a:rPr>
              <a:t> el </a:t>
            </a:r>
            <a:r>
              <a:rPr lang="en-US" sz="2200" dirty="0" err="1">
                <a:solidFill>
                  <a:srgbClr val="002060"/>
                </a:solidFill>
              </a:rPr>
              <a:t>precio</a:t>
            </a:r>
            <a:r>
              <a:rPr lang="en-US" sz="2200" dirty="0">
                <a:solidFill>
                  <a:srgbClr val="002060"/>
                </a:solidFill>
              </a:rPr>
              <a:t> de </a:t>
            </a:r>
            <a:r>
              <a:rPr lang="en-US" sz="2200" dirty="0" err="1">
                <a:solidFill>
                  <a:srgbClr val="002060"/>
                </a:solidFill>
              </a:rPr>
              <a:t>esta</a:t>
            </a:r>
            <a:r>
              <a:rPr lang="en-US" sz="2200" dirty="0">
                <a:solidFill>
                  <a:srgbClr val="002060"/>
                </a:solidFill>
              </a:rPr>
              <a:t> </a:t>
            </a:r>
            <a:r>
              <a:rPr lang="en-US" sz="2200" dirty="0" err="1">
                <a:solidFill>
                  <a:srgbClr val="002060"/>
                </a:solidFill>
              </a:rPr>
              <a:t>falda</a:t>
            </a:r>
            <a:r>
              <a:rPr lang="en-US" sz="2200" dirty="0">
                <a:solidFill>
                  <a:srgbClr val="002060"/>
                </a:solidFill>
              </a:rPr>
              <a:t>. </a:t>
            </a:r>
          </a:p>
        </p:txBody>
      </p:sp>
      <p:sp>
        <p:nvSpPr>
          <p:cNvPr id="3" name="TextBox 2"/>
          <p:cNvSpPr txBox="1"/>
          <p:nvPr/>
        </p:nvSpPr>
        <p:spPr>
          <a:xfrm>
            <a:off x="522384" y="1342984"/>
            <a:ext cx="7559338" cy="430887"/>
          </a:xfrm>
          <a:prstGeom prst="rect">
            <a:avLst/>
          </a:prstGeom>
          <a:noFill/>
        </p:spPr>
        <p:txBody>
          <a:bodyPr wrap="square" rtlCol="0">
            <a:spAutoFit/>
          </a:bodyPr>
          <a:lstStyle/>
          <a:p>
            <a:r>
              <a:rPr lang="en-US" sz="2200" i="1" dirty="0">
                <a:solidFill>
                  <a:srgbClr val="002060"/>
                </a:solidFill>
              </a:rPr>
              <a:t>This shop is better than the shop in the centre.</a:t>
            </a:r>
          </a:p>
        </p:txBody>
      </p:sp>
      <p:sp>
        <p:nvSpPr>
          <p:cNvPr id="8" name="TextBox 7"/>
          <p:cNvSpPr txBox="1"/>
          <p:nvPr/>
        </p:nvSpPr>
        <p:spPr>
          <a:xfrm>
            <a:off x="554825" y="2401376"/>
            <a:ext cx="6033599" cy="430887"/>
          </a:xfrm>
          <a:prstGeom prst="rect">
            <a:avLst/>
          </a:prstGeom>
          <a:noFill/>
        </p:spPr>
        <p:txBody>
          <a:bodyPr wrap="square" rtlCol="0">
            <a:spAutoFit/>
          </a:bodyPr>
          <a:lstStyle/>
          <a:p>
            <a:r>
              <a:rPr lang="en-US" sz="2200" i="1" dirty="0">
                <a:solidFill>
                  <a:srgbClr val="002060"/>
                </a:solidFill>
              </a:rPr>
              <a:t>This dress </a:t>
            </a:r>
            <a:r>
              <a:rPr lang="en-US" sz="2200" i="1">
                <a:solidFill>
                  <a:srgbClr val="002060"/>
                </a:solidFill>
              </a:rPr>
              <a:t>is prettier </a:t>
            </a:r>
            <a:r>
              <a:rPr lang="en-US" sz="2200" i="1" dirty="0">
                <a:solidFill>
                  <a:srgbClr val="002060"/>
                </a:solidFill>
              </a:rPr>
              <a:t>than the red dress.</a:t>
            </a:r>
          </a:p>
        </p:txBody>
      </p:sp>
      <p:sp>
        <p:nvSpPr>
          <p:cNvPr id="9" name="TextBox 8"/>
          <p:cNvSpPr txBox="1"/>
          <p:nvPr/>
        </p:nvSpPr>
        <p:spPr>
          <a:xfrm>
            <a:off x="554825" y="3369786"/>
            <a:ext cx="8072541" cy="430887"/>
          </a:xfrm>
          <a:prstGeom prst="rect">
            <a:avLst/>
          </a:prstGeom>
          <a:noFill/>
        </p:spPr>
        <p:txBody>
          <a:bodyPr wrap="square" rtlCol="0">
            <a:spAutoFit/>
          </a:bodyPr>
          <a:lstStyle/>
          <a:p>
            <a:r>
              <a:rPr lang="en-US" sz="2200" i="1" dirty="0">
                <a:solidFill>
                  <a:srgbClr val="002060"/>
                </a:solidFill>
              </a:rPr>
              <a:t>This dress is less expensive than the dress next to the door.</a:t>
            </a:r>
          </a:p>
        </p:txBody>
      </p:sp>
      <p:sp>
        <p:nvSpPr>
          <p:cNvPr id="10" name="TextBox 9"/>
          <p:cNvSpPr txBox="1"/>
          <p:nvPr/>
        </p:nvSpPr>
        <p:spPr>
          <a:xfrm>
            <a:off x="554825" y="4368827"/>
            <a:ext cx="7143228" cy="430887"/>
          </a:xfrm>
          <a:prstGeom prst="rect">
            <a:avLst/>
          </a:prstGeom>
          <a:noFill/>
        </p:spPr>
        <p:txBody>
          <a:bodyPr wrap="square" rtlCol="0">
            <a:spAutoFit/>
          </a:bodyPr>
          <a:lstStyle/>
          <a:p>
            <a:r>
              <a:rPr lang="en-US" sz="2200" i="1">
                <a:solidFill>
                  <a:srgbClr val="002060"/>
                </a:solidFill>
              </a:rPr>
              <a:t>The colour blue is more popular than yellow or red.</a:t>
            </a:r>
            <a:endParaRPr lang="en-US" sz="2200" i="1" dirty="0">
              <a:solidFill>
                <a:srgbClr val="002060"/>
              </a:solidFill>
            </a:endParaRPr>
          </a:p>
        </p:txBody>
      </p:sp>
      <p:sp>
        <p:nvSpPr>
          <p:cNvPr id="11" name="TextBox 10"/>
          <p:cNvSpPr txBox="1"/>
          <p:nvPr/>
        </p:nvSpPr>
        <p:spPr>
          <a:xfrm>
            <a:off x="554825" y="5396403"/>
            <a:ext cx="11664960" cy="430887"/>
          </a:xfrm>
          <a:prstGeom prst="rect">
            <a:avLst/>
          </a:prstGeom>
          <a:noFill/>
        </p:spPr>
        <p:txBody>
          <a:bodyPr wrap="square" rtlCol="0">
            <a:spAutoFit/>
          </a:bodyPr>
          <a:lstStyle/>
          <a:p>
            <a:r>
              <a:rPr lang="en-US" sz="2200" i="1" dirty="0">
                <a:solidFill>
                  <a:schemeClr val="accent5">
                    <a:lumMod val="50000"/>
                  </a:schemeClr>
                </a:solidFill>
              </a:rPr>
              <a:t>The price of this dress is less expensive than the price of this skirt.</a:t>
            </a:r>
          </a:p>
        </p:txBody>
      </p:sp>
      <p:sp>
        <p:nvSpPr>
          <p:cNvPr id="5" name="Rounded Rectangle 4"/>
          <p:cNvSpPr/>
          <p:nvPr/>
        </p:nvSpPr>
        <p:spPr>
          <a:xfrm>
            <a:off x="582093" y="1404896"/>
            <a:ext cx="6312093" cy="430887"/>
          </a:xfrm>
          <a:prstGeom prst="roundRect">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rgbClr val="002060"/>
                </a:solidFill>
              </a:rPr>
              <a:t>?</a:t>
            </a:r>
          </a:p>
        </p:txBody>
      </p:sp>
      <p:sp>
        <p:nvSpPr>
          <p:cNvPr id="12" name="Rounded Rectangle 11"/>
          <p:cNvSpPr/>
          <p:nvPr/>
        </p:nvSpPr>
        <p:spPr>
          <a:xfrm>
            <a:off x="582093" y="2443825"/>
            <a:ext cx="6312093" cy="430887"/>
          </a:xfrm>
          <a:prstGeom prst="roundRect">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rgbClr val="002060"/>
                </a:solidFill>
              </a:rPr>
              <a:t>?</a:t>
            </a:r>
          </a:p>
        </p:txBody>
      </p:sp>
      <p:sp>
        <p:nvSpPr>
          <p:cNvPr id="13" name="Rounded Rectangle 12"/>
          <p:cNvSpPr/>
          <p:nvPr/>
        </p:nvSpPr>
        <p:spPr>
          <a:xfrm>
            <a:off x="554825" y="3445455"/>
            <a:ext cx="8629843" cy="430887"/>
          </a:xfrm>
          <a:prstGeom prst="roundRect">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rgbClr val="002060"/>
                </a:solidFill>
              </a:rPr>
              <a:t>?</a:t>
            </a:r>
          </a:p>
        </p:txBody>
      </p:sp>
      <p:sp>
        <p:nvSpPr>
          <p:cNvPr id="14" name="Rounded Rectangle 13"/>
          <p:cNvSpPr/>
          <p:nvPr/>
        </p:nvSpPr>
        <p:spPr>
          <a:xfrm>
            <a:off x="582093" y="4420929"/>
            <a:ext cx="8629843" cy="430887"/>
          </a:xfrm>
          <a:prstGeom prst="roundRect">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rgbClr val="002060"/>
                </a:solidFill>
              </a:rPr>
              <a:t>?</a:t>
            </a:r>
          </a:p>
        </p:txBody>
      </p:sp>
      <p:sp>
        <p:nvSpPr>
          <p:cNvPr id="15" name="Rounded Rectangle 14"/>
          <p:cNvSpPr/>
          <p:nvPr/>
        </p:nvSpPr>
        <p:spPr>
          <a:xfrm>
            <a:off x="582093" y="5477856"/>
            <a:ext cx="8629843" cy="430887"/>
          </a:xfrm>
          <a:prstGeom prst="roundRect">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rgbClr val="002060"/>
                </a:solidFill>
              </a:rPr>
              <a:t>?</a:t>
            </a:r>
          </a:p>
        </p:txBody>
      </p:sp>
      <p:sp>
        <p:nvSpPr>
          <p:cNvPr id="16" name="Rounded Rectangular Callout 15"/>
          <p:cNvSpPr/>
          <p:nvPr/>
        </p:nvSpPr>
        <p:spPr>
          <a:xfrm>
            <a:off x="7337725" y="1206752"/>
            <a:ext cx="3848105" cy="733156"/>
          </a:xfrm>
          <a:prstGeom prst="wedgeRoundRectCallout">
            <a:avLst>
              <a:gd name="adj1" fmla="val -54281"/>
              <a:gd name="adj2" fmla="val -23067"/>
              <a:gd name="adj3" fmla="val 16667"/>
            </a:avLst>
          </a:prstGeom>
          <a:solidFill>
            <a:srgbClr val="002060"/>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p:cNvSpPr txBox="1"/>
          <p:nvPr/>
        </p:nvSpPr>
        <p:spPr>
          <a:xfrm>
            <a:off x="7420053" y="1235374"/>
            <a:ext cx="3768184" cy="707886"/>
          </a:xfrm>
          <a:prstGeom prst="rect">
            <a:avLst/>
          </a:prstGeom>
          <a:noFill/>
        </p:spPr>
        <p:txBody>
          <a:bodyPr wrap="square" rtlCol="0">
            <a:spAutoFit/>
          </a:bodyPr>
          <a:lstStyle/>
          <a:p>
            <a:r>
              <a:rPr lang="en-GB" sz="2000">
                <a:solidFill>
                  <a:schemeClr val="bg1"/>
                </a:solidFill>
              </a:rPr>
              <a:t>¿Cómo se dice ‘</a:t>
            </a:r>
            <a:r>
              <a:rPr lang="en-GB" sz="2000" b="1">
                <a:solidFill>
                  <a:schemeClr val="bg1"/>
                </a:solidFill>
              </a:rPr>
              <a:t>worse than</a:t>
            </a:r>
            <a:r>
              <a:rPr lang="en-GB" sz="2000">
                <a:solidFill>
                  <a:schemeClr val="bg1"/>
                </a:solidFill>
              </a:rPr>
              <a:t>’ en español?</a:t>
            </a:r>
            <a:endParaRPr lang="en-GB" sz="2000" dirty="0">
              <a:solidFill>
                <a:schemeClr val="bg1"/>
              </a:solidFill>
            </a:endParaRPr>
          </a:p>
        </p:txBody>
      </p:sp>
      <p:sp>
        <p:nvSpPr>
          <p:cNvPr id="18" name="TextBox 17"/>
          <p:cNvSpPr txBox="1"/>
          <p:nvPr/>
        </p:nvSpPr>
        <p:spPr>
          <a:xfrm>
            <a:off x="9010945" y="1506245"/>
            <a:ext cx="2654300" cy="400110"/>
          </a:xfrm>
          <a:prstGeom prst="rect">
            <a:avLst/>
          </a:prstGeom>
          <a:noFill/>
        </p:spPr>
        <p:txBody>
          <a:bodyPr wrap="square" rtlCol="0">
            <a:spAutoFit/>
          </a:bodyPr>
          <a:lstStyle/>
          <a:p>
            <a:r>
              <a:rPr lang="en-GB" sz="2000" b="1">
                <a:solidFill>
                  <a:schemeClr val="bg1"/>
                </a:solidFill>
              </a:rPr>
              <a:t>peor que</a:t>
            </a:r>
            <a:endParaRPr lang="en-GB" sz="2000" b="1" dirty="0">
              <a:solidFill>
                <a:schemeClr val="bg1"/>
              </a:solidFill>
            </a:endParaRPr>
          </a:p>
        </p:txBody>
      </p:sp>
      <p:pic>
        <p:nvPicPr>
          <p:cNvPr id="1026" name="Picture 2" descr="baby girl clipart - Clip Art Library">
            <a:extLst>
              <a:ext uri="{FF2B5EF4-FFF2-40B4-BE49-F238E27FC236}">
                <a16:creationId xmlns:a16="http://schemas.microsoft.com/office/drawing/2014/main" id="{02809ABF-86B6-664F-9F2B-3D5B3A05AB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43809" y="2350155"/>
            <a:ext cx="2503812" cy="2076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4081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3" grpId="0" animBg="1"/>
      <p:bldP spid="14" grpId="0" animBg="1"/>
      <p:bldP spid="15" grpId="0" animBg="1"/>
      <p:bldP spid="16" grpId="0" animBg="1"/>
      <p:bldP spid="17" grpId="0"/>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19" y="47398"/>
            <a:ext cx="10355904" cy="762000"/>
          </a:xfrm>
        </p:spPr>
        <p:txBody>
          <a:bodyPr>
            <a:noAutofit/>
          </a:bodyPr>
          <a:lstStyle/>
          <a:p>
            <a:r>
              <a:rPr lang="en-GB" sz="2200" b="1" dirty="0">
                <a:solidFill>
                  <a:srgbClr val="002060"/>
                </a:solidFill>
              </a:rPr>
              <a:t>Daniel y Hugo van de </a:t>
            </a:r>
            <a:r>
              <a:rPr lang="en-GB" sz="2200" b="1" dirty="0" err="1">
                <a:solidFill>
                  <a:srgbClr val="002060"/>
                </a:solidFill>
              </a:rPr>
              <a:t>compras</a:t>
            </a:r>
            <a:r>
              <a:rPr lang="en-GB" sz="2200" b="1" dirty="0">
                <a:solidFill>
                  <a:srgbClr val="002060"/>
                </a:solidFill>
              </a:rPr>
              <a:t> </a:t>
            </a:r>
            <a:r>
              <a:rPr lang="en-GB" sz="2200" b="1" dirty="0" err="1">
                <a:solidFill>
                  <a:srgbClr val="002060"/>
                </a:solidFill>
              </a:rPr>
              <a:t>también</a:t>
            </a:r>
            <a:r>
              <a:rPr lang="en-GB" sz="2200" b="1" dirty="0">
                <a:solidFill>
                  <a:srgbClr val="002060"/>
                </a:solidFill>
              </a:rPr>
              <a:t>. ¿</a:t>
            </a:r>
            <a:r>
              <a:rPr lang="en-GB" sz="2200" b="1" dirty="0" err="1">
                <a:solidFill>
                  <a:srgbClr val="002060"/>
                </a:solidFill>
              </a:rPr>
              <a:t>Qué</a:t>
            </a:r>
            <a:r>
              <a:rPr lang="en-GB" sz="2200" b="1" dirty="0">
                <a:solidFill>
                  <a:srgbClr val="002060"/>
                </a:solidFill>
              </a:rPr>
              <a:t> </a:t>
            </a:r>
            <a:r>
              <a:rPr lang="en-GB" sz="2200" b="1" dirty="0" err="1">
                <a:solidFill>
                  <a:srgbClr val="002060"/>
                </a:solidFill>
              </a:rPr>
              <a:t>dicen</a:t>
            </a:r>
            <a:r>
              <a:rPr lang="en-GB" sz="2200" b="1" dirty="0">
                <a:solidFill>
                  <a:srgbClr val="002060"/>
                </a:solidFill>
              </a:rPr>
              <a:t>? </a:t>
            </a:r>
            <a:r>
              <a:rPr lang="en-GB" sz="2200" b="1" dirty="0" err="1">
                <a:solidFill>
                  <a:srgbClr val="002060"/>
                </a:solidFill>
              </a:rPr>
              <a:t>Escucha</a:t>
            </a:r>
            <a:r>
              <a:rPr lang="en-GB" sz="2200" b="1" dirty="0">
                <a:solidFill>
                  <a:srgbClr val="002060"/>
                </a:solidFill>
              </a:rPr>
              <a:t> y escribe ‘</a:t>
            </a:r>
            <a:r>
              <a:rPr lang="en-GB" sz="2200" b="1" dirty="0" err="1">
                <a:solidFill>
                  <a:srgbClr val="002060"/>
                </a:solidFill>
              </a:rPr>
              <a:t>este</a:t>
            </a:r>
            <a:r>
              <a:rPr lang="en-GB" sz="2200" b="1" dirty="0">
                <a:solidFill>
                  <a:srgbClr val="002060"/>
                </a:solidFill>
              </a:rPr>
              <a:t>’ o </a:t>
            </a:r>
            <a:r>
              <a:rPr lang="en-GB" sz="2200" b="1" dirty="0" err="1">
                <a:solidFill>
                  <a:srgbClr val="002060"/>
                </a:solidFill>
              </a:rPr>
              <a:t>esta</a:t>
            </a:r>
            <a:r>
              <a:rPr lang="en-GB" sz="2200" b="1" dirty="0">
                <a:solidFill>
                  <a:srgbClr val="002060"/>
                </a:solidFill>
              </a:rPr>
              <a:t>’. </a:t>
            </a:r>
            <a:r>
              <a:rPr lang="en-GB" sz="2200" b="1" dirty="0" err="1">
                <a:solidFill>
                  <a:srgbClr val="002060"/>
                </a:solidFill>
              </a:rPr>
              <a:t>Completa</a:t>
            </a:r>
            <a:r>
              <a:rPr lang="en-GB" sz="2200" b="1" dirty="0">
                <a:solidFill>
                  <a:srgbClr val="002060"/>
                </a:solidFill>
              </a:rPr>
              <a:t> la </a:t>
            </a:r>
            <a:r>
              <a:rPr lang="en-GB" sz="2200" b="1" dirty="0" err="1">
                <a:solidFill>
                  <a:srgbClr val="002060"/>
                </a:solidFill>
              </a:rPr>
              <a:t>frase</a:t>
            </a:r>
            <a:r>
              <a:rPr lang="en-GB" sz="2200" b="1" dirty="0">
                <a:solidFill>
                  <a:srgbClr val="002060"/>
                </a:solidFill>
              </a:rPr>
              <a:t> en </a:t>
            </a:r>
            <a:r>
              <a:rPr lang="en-GB" sz="2200" b="1" dirty="0" err="1">
                <a:solidFill>
                  <a:srgbClr val="002060"/>
                </a:solidFill>
              </a:rPr>
              <a:t>inglés</a:t>
            </a:r>
            <a:r>
              <a:rPr lang="en-GB" sz="2200" b="1" dirty="0">
                <a:solidFill>
                  <a:srgbClr val="002060"/>
                </a:solidFill>
              </a:rPr>
              <a:t> con el </a:t>
            </a:r>
            <a:r>
              <a:rPr lang="en-GB" sz="2200" b="1" dirty="0" err="1">
                <a:solidFill>
                  <a:srgbClr val="002060"/>
                </a:solidFill>
              </a:rPr>
              <a:t>comparativo</a:t>
            </a:r>
            <a:r>
              <a:rPr lang="en-GB" sz="2200" b="1" dirty="0">
                <a:solidFill>
                  <a:srgbClr val="002060"/>
                </a:solidFill>
              </a:rPr>
              <a:t> </a:t>
            </a:r>
            <a:r>
              <a:rPr lang="en-GB" sz="2200" b="1" dirty="0" err="1">
                <a:solidFill>
                  <a:srgbClr val="002060"/>
                </a:solidFill>
              </a:rPr>
              <a:t>correcto</a:t>
            </a:r>
            <a:r>
              <a:rPr lang="en-GB" sz="2200" b="1" dirty="0">
                <a:solidFill>
                  <a:srgbClr val="002060"/>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escucha</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t>
            </a:r>
          </a:p>
        </p:txBody>
      </p:sp>
      <p:graphicFrame>
        <p:nvGraphicFramePr>
          <p:cNvPr id="3" name="Table 2"/>
          <p:cNvGraphicFramePr>
            <a:graphicFrameLocks noGrp="1"/>
          </p:cNvGraphicFramePr>
          <p:nvPr>
            <p:extLst>
              <p:ext uri="{D42A27DB-BD31-4B8C-83A1-F6EECF244321}">
                <p14:modId xmlns:p14="http://schemas.microsoft.com/office/powerpoint/2010/main" val="3841815068"/>
              </p:ext>
            </p:extLst>
          </p:nvPr>
        </p:nvGraphicFramePr>
        <p:xfrm>
          <a:off x="169332" y="828522"/>
          <a:ext cx="11578577" cy="5427134"/>
        </p:xfrm>
        <a:graphic>
          <a:graphicData uri="http://schemas.openxmlformats.org/drawingml/2006/table">
            <a:tbl>
              <a:tblPr firstRow="1" bandRow="1">
                <a:tableStyleId>{5DA37D80-6434-44D0-A028-1B22A696006F}</a:tableStyleId>
              </a:tblPr>
              <a:tblGrid>
                <a:gridCol w="725538">
                  <a:extLst>
                    <a:ext uri="{9D8B030D-6E8A-4147-A177-3AD203B41FA5}">
                      <a16:colId xmlns:a16="http://schemas.microsoft.com/office/drawing/2014/main" val="20000"/>
                    </a:ext>
                  </a:extLst>
                </a:gridCol>
                <a:gridCol w="1211045">
                  <a:extLst>
                    <a:ext uri="{9D8B030D-6E8A-4147-A177-3AD203B41FA5}">
                      <a16:colId xmlns:a16="http://schemas.microsoft.com/office/drawing/2014/main" val="20001"/>
                    </a:ext>
                  </a:extLst>
                </a:gridCol>
                <a:gridCol w="1161949">
                  <a:extLst>
                    <a:ext uri="{9D8B030D-6E8A-4147-A177-3AD203B41FA5}">
                      <a16:colId xmlns:a16="http://schemas.microsoft.com/office/drawing/2014/main" val="3113690902"/>
                    </a:ext>
                  </a:extLst>
                </a:gridCol>
                <a:gridCol w="8480045">
                  <a:extLst>
                    <a:ext uri="{9D8B030D-6E8A-4147-A177-3AD203B41FA5}">
                      <a16:colId xmlns:a16="http://schemas.microsoft.com/office/drawing/2014/main" val="20002"/>
                    </a:ext>
                  </a:extLst>
                </a:gridCol>
              </a:tblGrid>
              <a:tr h="606444">
                <a:tc>
                  <a:txBody>
                    <a:bodyPr/>
                    <a:lstStyle/>
                    <a:p>
                      <a:endParaRPr lang="en-US" sz="2000" dirty="0">
                        <a:solidFill>
                          <a:srgbClr val="002060"/>
                        </a:solidFill>
                      </a:endParaRPr>
                    </a:p>
                  </a:txBody>
                  <a:tcPr/>
                </a:tc>
                <a:tc>
                  <a:txBody>
                    <a:bodyPr/>
                    <a:lstStyle/>
                    <a:p>
                      <a:pPr algn="ctr"/>
                      <a:r>
                        <a:rPr lang="en-US" sz="2000" dirty="0" err="1">
                          <a:solidFill>
                            <a:srgbClr val="002060"/>
                          </a:solidFill>
                        </a:rPr>
                        <a:t>este</a:t>
                      </a:r>
                      <a:endParaRPr lang="en-US" sz="2000" dirty="0">
                        <a:solidFill>
                          <a:srgbClr val="002060"/>
                        </a:solidFill>
                      </a:endParaRPr>
                    </a:p>
                  </a:txBody>
                  <a:tcPr anchor="ctr"/>
                </a:tc>
                <a:tc>
                  <a:txBody>
                    <a:bodyPr/>
                    <a:lstStyle/>
                    <a:p>
                      <a:pPr algn="ctr"/>
                      <a:r>
                        <a:rPr lang="en-US" sz="2000">
                          <a:solidFill>
                            <a:srgbClr val="002060"/>
                          </a:solidFill>
                        </a:rPr>
                        <a:t>esta</a:t>
                      </a:r>
                      <a:endParaRPr lang="en-US" sz="2000" dirty="0">
                        <a:solidFill>
                          <a:srgbClr val="002060"/>
                        </a:solidFill>
                      </a:endParaRPr>
                    </a:p>
                  </a:txBody>
                  <a:tcPr anchor="ctr"/>
                </a:tc>
                <a:tc>
                  <a:txBody>
                    <a:bodyPr/>
                    <a:lstStyle/>
                    <a:p>
                      <a:pPr algn="ctr"/>
                      <a:r>
                        <a:rPr lang="en-US" sz="2000" dirty="0" err="1">
                          <a:solidFill>
                            <a:srgbClr val="002060"/>
                          </a:solidFill>
                        </a:rPr>
                        <a:t>Completa</a:t>
                      </a:r>
                      <a:r>
                        <a:rPr lang="en-US" sz="2000" dirty="0">
                          <a:solidFill>
                            <a:srgbClr val="002060"/>
                          </a:solidFill>
                        </a:rPr>
                        <a:t> la </a:t>
                      </a:r>
                      <a:r>
                        <a:rPr lang="en-US" sz="2000" dirty="0" err="1">
                          <a:solidFill>
                            <a:srgbClr val="002060"/>
                          </a:solidFill>
                        </a:rPr>
                        <a:t>frase</a:t>
                      </a:r>
                      <a:r>
                        <a:rPr lang="en-US" sz="2000" dirty="0">
                          <a:solidFill>
                            <a:srgbClr val="002060"/>
                          </a:solidFill>
                        </a:rPr>
                        <a:t> en </a:t>
                      </a:r>
                      <a:r>
                        <a:rPr lang="en-US" sz="2000" dirty="0" err="1">
                          <a:solidFill>
                            <a:srgbClr val="002060"/>
                          </a:solidFill>
                        </a:rPr>
                        <a:t>inglés</a:t>
                      </a:r>
                      <a:r>
                        <a:rPr lang="en-US" sz="2000" dirty="0">
                          <a:solidFill>
                            <a:srgbClr val="002060"/>
                          </a:solidFill>
                        </a:rPr>
                        <a:t>.</a:t>
                      </a:r>
                    </a:p>
                  </a:txBody>
                  <a:tcPr anchor="ctr"/>
                </a:tc>
                <a:extLst>
                  <a:ext uri="{0D108BD9-81ED-4DB2-BD59-A6C34878D82A}">
                    <a16:rowId xmlns:a16="http://schemas.microsoft.com/office/drawing/2014/main" val="10000"/>
                  </a:ext>
                </a:extLst>
              </a:tr>
              <a:tr h="575582">
                <a:tc>
                  <a:txBody>
                    <a:bodyPr/>
                    <a:lstStyle/>
                    <a:p>
                      <a:endParaRPr lang="en-US" dirty="0">
                        <a:solidFill>
                          <a:srgbClr val="002060"/>
                        </a:solidFill>
                      </a:endParaRPr>
                    </a:p>
                  </a:txBody>
                  <a:tcPr/>
                </a:tc>
                <a:tc>
                  <a:txBody>
                    <a:bodyPr/>
                    <a:lstStyle/>
                    <a:p>
                      <a:pPr algn="l"/>
                      <a:endParaRPr lang="en-US" sz="2000" dirty="0">
                        <a:solidFill>
                          <a:srgbClr val="002060"/>
                        </a:solidFill>
                      </a:endParaRPr>
                    </a:p>
                  </a:txBody>
                  <a:tcPr anchor="ctr"/>
                </a:tc>
                <a:tc>
                  <a:txBody>
                    <a:bodyPr/>
                    <a:lstStyle/>
                    <a:p>
                      <a:endParaRPr lang="en-US" dirty="0">
                        <a:solidFill>
                          <a:srgbClr val="002060"/>
                        </a:solidFill>
                      </a:endParaRPr>
                    </a:p>
                  </a:txBody>
                  <a:tcPr/>
                </a:tc>
                <a:tc>
                  <a:txBody>
                    <a:bodyPr/>
                    <a:lstStyle/>
                    <a:p>
                      <a:endParaRPr lang="en-US" sz="2000" dirty="0">
                        <a:solidFill>
                          <a:srgbClr val="002060"/>
                        </a:solidFill>
                      </a:endParaRPr>
                    </a:p>
                  </a:txBody>
                  <a:tcPr/>
                </a:tc>
                <a:extLst>
                  <a:ext uri="{0D108BD9-81ED-4DB2-BD59-A6C34878D82A}">
                    <a16:rowId xmlns:a16="http://schemas.microsoft.com/office/drawing/2014/main" val="10001"/>
                  </a:ext>
                </a:extLst>
              </a:tr>
              <a:tr h="606444">
                <a:tc>
                  <a:txBody>
                    <a:bodyPr/>
                    <a:lstStyle/>
                    <a:p>
                      <a:endParaRPr lang="en-US">
                        <a:solidFill>
                          <a:srgbClr val="002060"/>
                        </a:solidFill>
                      </a:endParaRPr>
                    </a:p>
                  </a:txBody>
                  <a:tcPr/>
                </a:tc>
                <a:tc>
                  <a:txBody>
                    <a:bodyPr/>
                    <a:lstStyle/>
                    <a:p>
                      <a:pPr algn="l"/>
                      <a:endParaRPr lang="en-US" sz="2000" dirty="0">
                        <a:solidFill>
                          <a:srgbClr val="002060"/>
                        </a:solidFill>
                      </a:endParaRPr>
                    </a:p>
                  </a:txBody>
                  <a:tcPr anchor="ctr"/>
                </a:tc>
                <a:tc>
                  <a:txBody>
                    <a:bodyPr/>
                    <a:lstStyle/>
                    <a:p>
                      <a:endParaRPr lang="en-US" dirty="0">
                        <a:solidFill>
                          <a:srgbClr val="002060"/>
                        </a:solidFill>
                      </a:endParaRPr>
                    </a:p>
                  </a:txBody>
                  <a:tcPr/>
                </a:tc>
                <a:tc>
                  <a:txBody>
                    <a:bodyPr/>
                    <a:lstStyle/>
                    <a:p>
                      <a:endParaRPr lang="en-US" sz="2000" dirty="0">
                        <a:solidFill>
                          <a:srgbClr val="002060"/>
                        </a:solidFill>
                      </a:endParaRPr>
                    </a:p>
                  </a:txBody>
                  <a:tcPr/>
                </a:tc>
                <a:extLst>
                  <a:ext uri="{0D108BD9-81ED-4DB2-BD59-A6C34878D82A}">
                    <a16:rowId xmlns:a16="http://schemas.microsoft.com/office/drawing/2014/main" val="10002"/>
                  </a:ext>
                </a:extLst>
              </a:tr>
              <a:tr h="606444">
                <a:tc>
                  <a:txBody>
                    <a:bodyPr/>
                    <a:lstStyle/>
                    <a:p>
                      <a:endParaRPr lang="en-US">
                        <a:solidFill>
                          <a:srgbClr val="002060"/>
                        </a:solidFill>
                      </a:endParaRPr>
                    </a:p>
                  </a:txBody>
                  <a:tcPr/>
                </a:tc>
                <a:tc>
                  <a:txBody>
                    <a:bodyPr/>
                    <a:lstStyle/>
                    <a:p>
                      <a:pPr algn="l"/>
                      <a:endParaRPr lang="en-US" sz="2000" dirty="0">
                        <a:solidFill>
                          <a:srgbClr val="002060"/>
                        </a:solidFill>
                      </a:endParaRPr>
                    </a:p>
                  </a:txBody>
                  <a:tcPr anchor="ctr"/>
                </a:tc>
                <a:tc>
                  <a:txBody>
                    <a:bodyPr/>
                    <a:lstStyle/>
                    <a:p>
                      <a:endParaRPr lang="en-US" dirty="0">
                        <a:solidFill>
                          <a:srgbClr val="002060"/>
                        </a:solidFill>
                      </a:endParaRPr>
                    </a:p>
                  </a:txBody>
                  <a:tcPr/>
                </a:tc>
                <a:tc>
                  <a:txBody>
                    <a:bodyPr/>
                    <a:lstStyle/>
                    <a:p>
                      <a:endParaRPr lang="en-US" sz="2000" dirty="0">
                        <a:solidFill>
                          <a:srgbClr val="002060"/>
                        </a:solidFill>
                      </a:endParaRPr>
                    </a:p>
                  </a:txBody>
                  <a:tcPr/>
                </a:tc>
                <a:extLst>
                  <a:ext uri="{0D108BD9-81ED-4DB2-BD59-A6C34878D82A}">
                    <a16:rowId xmlns:a16="http://schemas.microsoft.com/office/drawing/2014/main" val="10003"/>
                  </a:ext>
                </a:extLst>
              </a:tr>
              <a:tr h="606444">
                <a:tc>
                  <a:txBody>
                    <a:bodyPr/>
                    <a:lstStyle/>
                    <a:p>
                      <a:endParaRPr lang="en-US">
                        <a:solidFill>
                          <a:srgbClr val="002060"/>
                        </a:solidFill>
                      </a:endParaRPr>
                    </a:p>
                  </a:txBody>
                  <a:tcPr/>
                </a:tc>
                <a:tc>
                  <a:txBody>
                    <a:bodyPr/>
                    <a:lstStyle/>
                    <a:p>
                      <a:pPr algn="l"/>
                      <a:endParaRPr lang="en-US" sz="2000" dirty="0">
                        <a:solidFill>
                          <a:srgbClr val="002060"/>
                        </a:solidFill>
                      </a:endParaRPr>
                    </a:p>
                  </a:txBody>
                  <a:tcPr anchor="ctr"/>
                </a:tc>
                <a:tc>
                  <a:txBody>
                    <a:bodyPr/>
                    <a:lstStyle/>
                    <a:p>
                      <a:endParaRPr lang="en-US" dirty="0">
                        <a:solidFill>
                          <a:srgbClr val="002060"/>
                        </a:solidFill>
                      </a:endParaRPr>
                    </a:p>
                  </a:txBody>
                  <a:tcPr/>
                </a:tc>
                <a:tc>
                  <a:txBody>
                    <a:bodyPr/>
                    <a:lstStyle/>
                    <a:p>
                      <a:endParaRPr lang="en-US" sz="2000" dirty="0">
                        <a:solidFill>
                          <a:srgbClr val="002060"/>
                        </a:solidFill>
                      </a:endParaRPr>
                    </a:p>
                  </a:txBody>
                  <a:tcPr/>
                </a:tc>
                <a:extLst>
                  <a:ext uri="{0D108BD9-81ED-4DB2-BD59-A6C34878D82A}">
                    <a16:rowId xmlns:a16="http://schemas.microsoft.com/office/drawing/2014/main" val="10004"/>
                  </a:ext>
                </a:extLst>
              </a:tr>
              <a:tr h="606444">
                <a:tc>
                  <a:txBody>
                    <a:bodyPr/>
                    <a:lstStyle/>
                    <a:p>
                      <a:endParaRPr lang="en-US">
                        <a:solidFill>
                          <a:srgbClr val="002060"/>
                        </a:solidFill>
                      </a:endParaRPr>
                    </a:p>
                  </a:txBody>
                  <a:tcPr/>
                </a:tc>
                <a:tc>
                  <a:txBody>
                    <a:bodyPr/>
                    <a:lstStyle/>
                    <a:p>
                      <a:pPr algn="l"/>
                      <a:endParaRPr lang="en-US" sz="2000" dirty="0">
                        <a:solidFill>
                          <a:srgbClr val="002060"/>
                        </a:solidFill>
                      </a:endParaRPr>
                    </a:p>
                  </a:txBody>
                  <a:tcPr anchor="ctr"/>
                </a:tc>
                <a:tc>
                  <a:txBody>
                    <a:bodyPr/>
                    <a:lstStyle/>
                    <a:p>
                      <a:endParaRPr lang="en-US" dirty="0">
                        <a:solidFill>
                          <a:srgbClr val="002060"/>
                        </a:solidFill>
                      </a:endParaRPr>
                    </a:p>
                  </a:txBody>
                  <a:tcPr/>
                </a:tc>
                <a:tc>
                  <a:txBody>
                    <a:bodyPr/>
                    <a:lstStyle/>
                    <a:p>
                      <a:endParaRPr lang="en-US" sz="2000" dirty="0">
                        <a:solidFill>
                          <a:srgbClr val="002060"/>
                        </a:solidFill>
                      </a:endParaRPr>
                    </a:p>
                  </a:txBody>
                  <a:tcPr/>
                </a:tc>
                <a:extLst>
                  <a:ext uri="{0D108BD9-81ED-4DB2-BD59-A6C34878D82A}">
                    <a16:rowId xmlns:a16="http://schemas.microsoft.com/office/drawing/2014/main" val="10005"/>
                  </a:ext>
                </a:extLst>
              </a:tr>
              <a:tr h="606444">
                <a:tc>
                  <a:txBody>
                    <a:bodyPr/>
                    <a:lstStyle/>
                    <a:p>
                      <a:endParaRPr lang="en-US">
                        <a:solidFill>
                          <a:srgbClr val="002060"/>
                        </a:solidFill>
                      </a:endParaRPr>
                    </a:p>
                  </a:txBody>
                  <a:tcPr/>
                </a:tc>
                <a:tc>
                  <a:txBody>
                    <a:bodyPr/>
                    <a:lstStyle/>
                    <a:p>
                      <a:pPr algn="l"/>
                      <a:endParaRPr lang="en-US" sz="2000" dirty="0">
                        <a:solidFill>
                          <a:srgbClr val="002060"/>
                        </a:solidFill>
                      </a:endParaRPr>
                    </a:p>
                  </a:txBody>
                  <a:tcPr anchor="ctr"/>
                </a:tc>
                <a:tc>
                  <a:txBody>
                    <a:bodyPr/>
                    <a:lstStyle/>
                    <a:p>
                      <a:endParaRPr lang="en-US" dirty="0">
                        <a:solidFill>
                          <a:srgbClr val="002060"/>
                        </a:solidFill>
                      </a:endParaRPr>
                    </a:p>
                  </a:txBody>
                  <a:tcPr/>
                </a:tc>
                <a:tc>
                  <a:txBody>
                    <a:bodyPr/>
                    <a:lstStyle/>
                    <a:p>
                      <a:endParaRPr lang="en-US" sz="2000" dirty="0">
                        <a:solidFill>
                          <a:srgbClr val="002060"/>
                        </a:solidFill>
                      </a:endParaRPr>
                    </a:p>
                  </a:txBody>
                  <a:tcPr/>
                </a:tc>
                <a:extLst>
                  <a:ext uri="{0D108BD9-81ED-4DB2-BD59-A6C34878D82A}">
                    <a16:rowId xmlns:a16="http://schemas.microsoft.com/office/drawing/2014/main" val="10006"/>
                  </a:ext>
                </a:extLst>
              </a:tr>
              <a:tr h="606444">
                <a:tc>
                  <a:txBody>
                    <a:bodyPr/>
                    <a:lstStyle/>
                    <a:p>
                      <a:endParaRPr lang="en-US">
                        <a:solidFill>
                          <a:srgbClr val="002060"/>
                        </a:solidFill>
                      </a:endParaRPr>
                    </a:p>
                  </a:txBody>
                  <a:tcPr/>
                </a:tc>
                <a:tc>
                  <a:txBody>
                    <a:bodyPr/>
                    <a:lstStyle/>
                    <a:p>
                      <a:pPr algn="l"/>
                      <a:endParaRPr lang="en-US" sz="2000">
                        <a:solidFill>
                          <a:srgbClr val="002060"/>
                        </a:solidFill>
                      </a:endParaRPr>
                    </a:p>
                  </a:txBody>
                  <a:tcPr anchor="ctr"/>
                </a:tc>
                <a:tc>
                  <a:txBody>
                    <a:bodyPr/>
                    <a:lstStyle/>
                    <a:p>
                      <a:endParaRPr lang="en-US" dirty="0">
                        <a:solidFill>
                          <a:srgbClr val="002060"/>
                        </a:solidFill>
                      </a:endParaRPr>
                    </a:p>
                  </a:txBody>
                  <a:tcPr/>
                </a:tc>
                <a:tc>
                  <a:txBody>
                    <a:bodyPr/>
                    <a:lstStyle/>
                    <a:p>
                      <a:endParaRPr lang="en-US" sz="2000" dirty="0">
                        <a:solidFill>
                          <a:srgbClr val="002060"/>
                        </a:solidFill>
                      </a:endParaRPr>
                    </a:p>
                  </a:txBody>
                  <a:tcPr/>
                </a:tc>
                <a:extLst>
                  <a:ext uri="{0D108BD9-81ED-4DB2-BD59-A6C34878D82A}">
                    <a16:rowId xmlns:a16="http://schemas.microsoft.com/office/drawing/2014/main" val="10007"/>
                  </a:ext>
                </a:extLst>
              </a:tr>
              <a:tr h="606444">
                <a:tc>
                  <a:txBody>
                    <a:bodyPr/>
                    <a:lstStyle/>
                    <a:p>
                      <a:endParaRPr lang="en-US">
                        <a:solidFill>
                          <a:srgbClr val="002060"/>
                        </a:solidFill>
                      </a:endParaRPr>
                    </a:p>
                  </a:txBody>
                  <a:tcPr/>
                </a:tc>
                <a:tc>
                  <a:txBody>
                    <a:bodyPr/>
                    <a:lstStyle/>
                    <a:p>
                      <a:pPr algn="l"/>
                      <a:endParaRPr lang="en-US" sz="2000" dirty="0">
                        <a:solidFill>
                          <a:srgbClr val="002060"/>
                        </a:solidFill>
                      </a:endParaRPr>
                    </a:p>
                  </a:txBody>
                  <a:tcPr anchor="ctr"/>
                </a:tc>
                <a:tc>
                  <a:txBody>
                    <a:bodyPr/>
                    <a:lstStyle/>
                    <a:p>
                      <a:endParaRPr lang="en-US" dirty="0">
                        <a:solidFill>
                          <a:srgbClr val="002060"/>
                        </a:solidFill>
                      </a:endParaRPr>
                    </a:p>
                  </a:txBody>
                  <a:tcPr/>
                </a:tc>
                <a:tc>
                  <a:txBody>
                    <a:bodyPr/>
                    <a:lstStyle/>
                    <a:p>
                      <a:endParaRPr lang="en-US" sz="2000" dirty="0">
                        <a:solidFill>
                          <a:srgbClr val="002060"/>
                        </a:solidFill>
                      </a:endParaRPr>
                    </a:p>
                  </a:txBody>
                  <a:tcPr/>
                </a:tc>
                <a:extLst>
                  <a:ext uri="{0D108BD9-81ED-4DB2-BD59-A6C34878D82A}">
                    <a16:rowId xmlns:a16="http://schemas.microsoft.com/office/drawing/2014/main" val="10008"/>
                  </a:ext>
                </a:extLst>
              </a:tr>
            </a:tbl>
          </a:graphicData>
        </a:graphic>
      </p:graphicFrame>
      <p:sp>
        <p:nvSpPr>
          <p:cNvPr id="8" name="Action Button: Custom 16">
            <a:hlinkClick r:id="" action="ppaction://noaction" highlightClick="1">
              <a:snd r:embed="rId3" name="[Beep] marca es menos conocida en Espan%CC%83a que en Inglaterra.wav"/>
            </a:hlinkClick>
            <a:extLst>
              <a:ext uri="{FF2B5EF4-FFF2-40B4-BE49-F238E27FC236}">
                <a16:creationId xmlns:a16="http://schemas.microsoft.com/office/drawing/2014/main" id="{30030AF8-564D-734B-84B9-DB4C7A3A6A53}"/>
              </a:ext>
            </a:extLst>
          </p:cNvPr>
          <p:cNvSpPr/>
          <p:nvPr/>
        </p:nvSpPr>
        <p:spPr>
          <a:xfrm>
            <a:off x="264399" y="1516010"/>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9" name="Action Button: Custom 16">
            <a:hlinkClick r:id="" action="ppaction://noaction" highlightClick="1">
              <a:snd r:embed="rId4" name="[Beep] libro parece peor que el otro.wav"/>
            </a:hlinkClick>
            <a:extLst>
              <a:ext uri="{FF2B5EF4-FFF2-40B4-BE49-F238E27FC236}">
                <a16:creationId xmlns:a16="http://schemas.microsoft.com/office/drawing/2014/main" id="{30030AF8-564D-734B-84B9-DB4C7A3A6A53}"/>
              </a:ext>
            </a:extLst>
          </p:cNvPr>
          <p:cNvSpPr/>
          <p:nvPr/>
        </p:nvSpPr>
        <p:spPr>
          <a:xfrm>
            <a:off x="264399" y="2114000"/>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2</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Action Button: Custom 16">
            <a:hlinkClick r:id="" action="ppaction://noaction" highlightClick="1">
              <a:snd r:embed="rId5" name="[Beep] fruta es ma%CC%81s rica que la comida en casa.wav"/>
            </a:hlinkClick>
            <a:extLst>
              <a:ext uri="{FF2B5EF4-FFF2-40B4-BE49-F238E27FC236}">
                <a16:creationId xmlns:a16="http://schemas.microsoft.com/office/drawing/2014/main" id="{30030AF8-564D-734B-84B9-DB4C7A3A6A53}"/>
              </a:ext>
            </a:extLst>
          </p:cNvPr>
          <p:cNvSpPr/>
          <p:nvPr/>
        </p:nvSpPr>
        <p:spPr>
          <a:xfrm>
            <a:off x="276494" y="2706666"/>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3</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Action Button: Custom 16">
            <a:hlinkClick r:id="" action="ppaction://noaction" highlightClick="1">
              <a:snd r:embed="rId6" name="[Beep] precio parece mucho ma%CC%81s alto que en otros pueblos.wav"/>
            </a:hlinkClick>
            <a:extLst>
              <a:ext uri="{FF2B5EF4-FFF2-40B4-BE49-F238E27FC236}">
                <a16:creationId xmlns:a16="http://schemas.microsoft.com/office/drawing/2014/main" id="{30030AF8-564D-734B-84B9-DB4C7A3A6A53}"/>
              </a:ext>
            </a:extLst>
          </p:cNvPr>
          <p:cNvSpPr/>
          <p:nvPr/>
        </p:nvSpPr>
        <p:spPr>
          <a:xfrm>
            <a:off x="262677" y="3305144"/>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4</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Action Button: Custom 16">
            <a:hlinkClick r:id="" action="ppaction://noaction" highlightClick="1">
              <a:snd r:embed="rId7" name="[Beep] camisa es menos pra%CC%81ctica que otros tipos de ropa.wav"/>
            </a:hlinkClick>
            <a:extLst>
              <a:ext uri="{FF2B5EF4-FFF2-40B4-BE49-F238E27FC236}">
                <a16:creationId xmlns:a16="http://schemas.microsoft.com/office/drawing/2014/main" id="{30030AF8-564D-734B-84B9-DB4C7A3A6A53}"/>
              </a:ext>
            </a:extLst>
          </p:cNvPr>
          <p:cNvSpPr/>
          <p:nvPr/>
        </p:nvSpPr>
        <p:spPr>
          <a:xfrm>
            <a:off x="262677" y="3924095"/>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5</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Action Button: Custom 16">
            <a:hlinkClick r:id="" action="ppaction://noaction" highlightClick="1">
              <a:snd r:embed="rId8" name="[Beep] tienda es mejor que el mercado.wav"/>
            </a:hlinkClick>
            <a:extLst>
              <a:ext uri="{FF2B5EF4-FFF2-40B4-BE49-F238E27FC236}">
                <a16:creationId xmlns:a16="http://schemas.microsoft.com/office/drawing/2014/main" id="{30030AF8-564D-734B-84B9-DB4C7A3A6A53}"/>
              </a:ext>
            </a:extLst>
          </p:cNvPr>
          <p:cNvSpPr/>
          <p:nvPr/>
        </p:nvSpPr>
        <p:spPr>
          <a:xfrm>
            <a:off x="276494" y="4516098"/>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6</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Action Button: Custom 16">
            <a:hlinkClick r:id="" action="ppaction://noaction" highlightClick="1">
              <a:snd r:embed="rId9" name="[Beep] hombre es menos tonto que mi novio.wav"/>
            </a:hlinkClick>
            <a:extLst>
              <a:ext uri="{FF2B5EF4-FFF2-40B4-BE49-F238E27FC236}">
                <a16:creationId xmlns:a16="http://schemas.microsoft.com/office/drawing/2014/main" id="{30030AF8-564D-734B-84B9-DB4C7A3A6A53}"/>
              </a:ext>
            </a:extLst>
          </p:cNvPr>
          <p:cNvSpPr/>
          <p:nvPr/>
        </p:nvSpPr>
        <p:spPr>
          <a:xfrm>
            <a:off x="276494" y="5135049"/>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7</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Action Button: Custom 16">
            <a:hlinkClick r:id="" action="ppaction://noaction" highlightClick="1">
              <a:snd r:embed="rId10" name="[Beep] falda es ma%CC%81s ligera que el pantalo%CC%81n.wav"/>
            </a:hlinkClick>
            <a:extLst>
              <a:ext uri="{FF2B5EF4-FFF2-40B4-BE49-F238E27FC236}">
                <a16:creationId xmlns:a16="http://schemas.microsoft.com/office/drawing/2014/main" id="{30030AF8-564D-734B-84B9-DB4C7A3A6A53}"/>
              </a:ext>
            </a:extLst>
          </p:cNvPr>
          <p:cNvSpPr/>
          <p:nvPr/>
        </p:nvSpPr>
        <p:spPr>
          <a:xfrm>
            <a:off x="283179" y="5727052"/>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8</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TextBox 23"/>
          <p:cNvSpPr txBox="1"/>
          <p:nvPr/>
        </p:nvSpPr>
        <p:spPr>
          <a:xfrm>
            <a:off x="3286295" y="1504661"/>
            <a:ext cx="8533337" cy="400110"/>
          </a:xfrm>
          <a:prstGeom prst="rect">
            <a:avLst/>
          </a:prstGeom>
          <a:noFill/>
        </p:spPr>
        <p:txBody>
          <a:bodyPr wrap="square" rtlCol="0">
            <a:spAutoFit/>
          </a:bodyPr>
          <a:lstStyle/>
          <a:p>
            <a:r>
              <a:rPr lang="en-US" sz="2000" dirty="0">
                <a:solidFill>
                  <a:srgbClr val="002060"/>
                </a:solidFill>
              </a:rPr>
              <a:t>This _________ is  _____________________________ in England.</a:t>
            </a:r>
          </a:p>
        </p:txBody>
      </p:sp>
      <p:sp>
        <p:nvSpPr>
          <p:cNvPr id="25" name="TextBox 24"/>
          <p:cNvSpPr txBox="1"/>
          <p:nvPr/>
        </p:nvSpPr>
        <p:spPr>
          <a:xfrm>
            <a:off x="3286295" y="2096533"/>
            <a:ext cx="8285238" cy="400110"/>
          </a:xfrm>
          <a:prstGeom prst="rect">
            <a:avLst/>
          </a:prstGeom>
          <a:noFill/>
        </p:spPr>
        <p:txBody>
          <a:bodyPr wrap="square" rtlCol="0">
            <a:spAutoFit/>
          </a:bodyPr>
          <a:lstStyle/>
          <a:p>
            <a:r>
              <a:rPr lang="en-US" sz="2000" dirty="0">
                <a:solidFill>
                  <a:srgbClr val="002060"/>
                </a:solidFill>
              </a:rPr>
              <a:t>This _________ seems _____________ the other (one).</a:t>
            </a:r>
          </a:p>
        </p:txBody>
      </p:sp>
      <p:sp>
        <p:nvSpPr>
          <p:cNvPr id="5" name="Rectangle 4"/>
          <p:cNvSpPr/>
          <p:nvPr/>
        </p:nvSpPr>
        <p:spPr>
          <a:xfrm>
            <a:off x="3983046" y="1492264"/>
            <a:ext cx="944489" cy="400110"/>
          </a:xfrm>
          <a:prstGeom prst="rect">
            <a:avLst/>
          </a:prstGeom>
        </p:spPr>
        <p:txBody>
          <a:bodyPr wrap="none">
            <a:spAutoFit/>
          </a:bodyPr>
          <a:lstStyle/>
          <a:p>
            <a:r>
              <a:rPr lang="en-US" sz="2000">
                <a:solidFill>
                  <a:srgbClr val="F66400"/>
                </a:solidFill>
              </a:rPr>
              <a:t>brand</a:t>
            </a:r>
            <a:endParaRPr lang="en-GB" sz="2000">
              <a:solidFill>
                <a:srgbClr val="F66400"/>
              </a:solidFill>
            </a:endParaRPr>
          </a:p>
        </p:txBody>
      </p:sp>
      <p:sp>
        <p:nvSpPr>
          <p:cNvPr id="38" name="TextBox 37"/>
          <p:cNvSpPr txBox="1"/>
          <p:nvPr/>
        </p:nvSpPr>
        <p:spPr>
          <a:xfrm>
            <a:off x="5381381" y="1508487"/>
            <a:ext cx="3749919" cy="400110"/>
          </a:xfrm>
          <a:prstGeom prst="rect">
            <a:avLst/>
          </a:prstGeom>
          <a:noFill/>
        </p:spPr>
        <p:txBody>
          <a:bodyPr wrap="square" rtlCol="0">
            <a:spAutoFit/>
          </a:bodyPr>
          <a:lstStyle/>
          <a:p>
            <a:r>
              <a:rPr lang="en-US" sz="2000">
                <a:solidFill>
                  <a:srgbClr val="F66400"/>
                </a:solidFill>
              </a:rPr>
              <a:t>less well-known in Spain than</a:t>
            </a:r>
            <a:endParaRPr lang="en-US" sz="2000" dirty="0">
              <a:solidFill>
                <a:srgbClr val="F66400"/>
              </a:solidFill>
            </a:endParaRPr>
          </a:p>
        </p:txBody>
      </p:sp>
      <p:sp>
        <p:nvSpPr>
          <p:cNvPr id="42" name="Rectangle 41"/>
          <p:cNvSpPr/>
          <p:nvPr/>
        </p:nvSpPr>
        <p:spPr>
          <a:xfrm>
            <a:off x="4000239" y="2075300"/>
            <a:ext cx="824265" cy="400110"/>
          </a:xfrm>
          <a:prstGeom prst="rect">
            <a:avLst/>
          </a:prstGeom>
        </p:spPr>
        <p:txBody>
          <a:bodyPr wrap="none">
            <a:spAutoFit/>
          </a:bodyPr>
          <a:lstStyle/>
          <a:p>
            <a:r>
              <a:rPr lang="en-US" sz="2000">
                <a:solidFill>
                  <a:srgbClr val="F66400"/>
                </a:solidFill>
              </a:rPr>
              <a:t>book</a:t>
            </a:r>
            <a:endParaRPr lang="en-GB" sz="2000">
              <a:solidFill>
                <a:srgbClr val="F66400"/>
              </a:solidFill>
            </a:endParaRPr>
          </a:p>
        </p:txBody>
      </p:sp>
      <p:sp>
        <p:nvSpPr>
          <p:cNvPr id="43" name="TextBox 42"/>
          <p:cNvSpPr txBox="1"/>
          <p:nvPr/>
        </p:nvSpPr>
        <p:spPr>
          <a:xfrm>
            <a:off x="5963967" y="2088325"/>
            <a:ext cx="1630633" cy="400110"/>
          </a:xfrm>
          <a:prstGeom prst="rect">
            <a:avLst/>
          </a:prstGeom>
          <a:noFill/>
        </p:spPr>
        <p:txBody>
          <a:bodyPr wrap="square" rtlCol="0">
            <a:spAutoFit/>
          </a:bodyPr>
          <a:lstStyle/>
          <a:p>
            <a:r>
              <a:rPr lang="en-US" sz="2000">
                <a:solidFill>
                  <a:srgbClr val="F66400"/>
                </a:solidFill>
              </a:rPr>
              <a:t>worse than</a:t>
            </a:r>
            <a:endParaRPr lang="en-US" sz="2000" dirty="0">
              <a:solidFill>
                <a:srgbClr val="F66400"/>
              </a:solidFill>
            </a:endParaRPr>
          </a:p>
        </p:txBody>
      </p:sp>
      <p:sp>
        <p:nvSpPr>
          <p:cNvPr id="44" name="TextBox 43"/>
          <p:cNvSpPr txBox="1"/>
          <p:nvPr/>
        </p:nvSpPr>
        <p:spPr>
          <a:xfrm>
            <a:off x="3286295" y="2713979"/>
            <a:ext cx="8750061" cy="400110"/>
          </a:xfrm>
          <a:prstGeom prst="rect">
            <a:avLst/>
          </a:prstGeom>
          <a:noFill/>
        </p:spPr>
        <p:txBody>
          <a:bodyPr wrap="square" rtlCol="0">
            <a:spAutoFit/>
          </a:bodyPr>
          <a:lstStyle/>
          <a:p>
            <a:r>
              <a:rPr lang="en-US" sz="2000">
                <a:solidFill>
                  <a:srgbClr val="002060"/>
                </a:solidFill>
              </a:rPr>
              <a:t>This _________  is _____________ the food at home.</a:t>
            </a:r>
            <a:endParaRPr lang="en-US" sz="2000" dirty="0">
              <a:solidFill>
                <a:srgbClr val="002060"/>
              </a:solidFill>
            </a:endParaRPr>
          </a:p>
        </p:txBody>
      </p:sp>
      <p:sp>
        <p:nvSpPr>
          <p:cNvPr id="45" name="TextBox 44"/>
          <p:cNvSpPr txBox="1"/>
          <p:nvPr/>
        </p:nvSpPr>
        <p:spPr>
          <a:xfrm>
            <a:off x="5403557" y="2712472"/>
            <a:ext cx="1654399" cy="400110"/>
          </a:xfrm>
          <a:prstGeom prst="rect">
            <a:avLst/>
          </a:prstGeom>
          <a:noFill/>
        </p:spPr>
        <p:txBody>
          <a:bodyPr wrap="square" rtlCol="0">
            <a:spAutoFit/>
          </a:bodyPr>
          <a:lstStyle/>
          <a:p>
            <a:r>
              <a:rPr lang="en-US" sz="2000">
                <a:solidFill>
                  <a:srgbClr val="F66400"/>
                </a:solidFill>
              </a:rPr>
              <a:t>tastier than</a:t>
            </a:r>
            <a:endParaRPr lang="en-US" sz="2000" dirty="0">
              <a:solidFill>
                <a:srgbClr val="F66400"/>
              </a:solidFill>
            </a:endParaRPr>
          </a:p>
        </p:txBody>
      </p:sp>
      <p:sp>
        <p:nvSpPr>
          <p:cNvPr id="46" name="Rectangle 45"/>
          <p:cNvSpPr/>
          <p:nvPr/>
        </p:nvSpPr>
        <p:spPr>
          <a:xfrm>
            <a:off x="4064054" y="2694979"/>
            <a:ext cx="635110" cy="400110"/>
          </a:xfrm>
          <a:prstGeom prst="rect">
            <a:avLst/>
          </a:prstGeom>
        </p:spPr>
        <p:txBody>
          <a:bodyPr wrap="none">
            <a:spAutoFit/>
          </a:bodyPr>
          <a:lstStyle/>
          <a:p>
            <a:r>
              <a:rPr lang="en-US" sz="2000">
                <a:solidFill>
                  <a:srgbClr val="F66400"/>
                </a:solidFill>
              </a:rPr>
              <a:t>fruit</a:t>
            </a:r>
            <a:endParaRPr lang="en-GB" sz="2000">
              <a:solidFill>
                <a:srgbClr val="F66400"/>
              </a:solidFill>
            </a:endParaRPr>
          </a:p>
        </p:txBody>
      </p:sp>
      <p:sp>
        <p:nvSpPr>
          <p:cNvPr id="47" name="TextBox 46"/>
          <p:cNvSpPr txBox="1"/>
          <p:nvPr/>
        </p:nvSpPr>
        <p:spPr>
          <a:xfrm>
            <a:off x="3286295" y="3307864"/>
            <a:ext cx="8750061" cy="400110"/>
          </a:xfrm>
          <a:prstGeom prst="rect">
            <a:avLst/>
          </a:prstGeom>
          <a:noFill/>
        </p:spPr>
        <p:txBody>
          <a:bodyPr wrap="square" rtlCol="0">
            <a:spAutoFit/>
          </a:bodyPr>
          <a:lstStyle/>
          <a:p>
            <a:r>
              <a:rPr lang="en-US" sz="2000">
                <a:solidFill>
                  <a:srgbClr val="002060"/>
                </a:solidFill>
              </a:rPr>
              <a:t>This _________  seems ___________________ in other towns.</a:t>
            </a:r>
            <a:endParaRPr lang="en-US" sz="2000" dirty="0">
              <a:solidFill>
                <a:srgbClr val="002060"/>
              </a:solidFill>
            </a:endParaRPr>
          </a:p>
        </p:txBody>
      </p:sp>
      <p:sp>
        <p:nvSpPr>
          <p:cNvPr id="48" name="Rectangle 47"/>
          <p:cNvSpPr/>
          <p:nvPr/>
        </p:nvSpPr>
        <p:spPr>
          <a:xfrm>
            <a:off x="4000841" y="3263195"/>
            <a:ext cx="821059" cy="400110"/>
          </a:xfrm>
          <a:prstGeom prst="rect">
            <a:avLst/>
          </a:prstGeom>
        </p:spPr>
        <p:txBody>
          <a:bodyPr wrap="none">
            <a:spAutoFit/>
          </a:bodyPr>
          <a:lstStyle/>
          <a:p>
            <a:r>
              <a:rPr lang="en-US" sz="2000">
                <a:solidFill>
                  <a:srgbClr val="F66400"/>
                </a:solidFill>
              </a:rPr>
              <a:t>price</a:t>
            </a:r>
            <a:endParaRPr lang="en-GB" sz="2000">
              <a:solidFill>
                <a:srgbClr val="F66400"/>
              </a:solidFill>
            </a:endParaRPr>
          </a:p>
        </p:txBody>
      </p:sp>
      <p:sp>
        <p:nvSpPr>
          <p:cNvPr id="49" name="TextBox 48"/>
          <p:cNvSpPr txBox="1"/>
          <p:nvPr/>
        </p:nvSpPr>
        <p:spPr>
          <a:xfrm>
            <a:off x="5963967" y="3303960"/>
            <a:ext cx="2392633" cy="400110"/>
          </a:xfrm>
          <a:prstGeom prst="rect">
            <a:avLst/>
          </a:prstGeom>
          <a:noFill/>
        </p:spPr>
        <p:txBody>
          <a:bodyPr wrap="square" rtlCol="0">
            <a:spAutoFit/>
          </a:bodyPr>
          <a:lstStyle/>
          <a:p>
            <a:r>
              <a:rPr lang="en-US" sz="2000">
                <a:solidFill>
                  <a:srgbClr val="F66400"/>
                </a:solidFill>
              </a:rPr>
              <a:t>much higher than</a:t>
            </a:r>
            <a:endParaRPr lang="en-US" sz="2000" dirty="0">
              <a:solidFill>
                <a:srgbClr val="F66400"/>
              </a:solidFill>
            </a:endParaRPr>
          </a:p>
        </p:txBody>
      </p:sp>
      <p:sp>
        <p:nvSpPr>
          <p:cNvPr id="50" name="TextBox 49"/>
          <p:cNvSpPr txBox="1"/>
          <p:nvPr/>
        </p:nvSpPr>
        <p:spPr>
          <a:xfrm>
            <a:off x="3286295" y="3922554"/>
            <a:ext cx="9842261" cy="400110"/>
          </a:xfrm>
          <a:prstGeom prst="rect">
            <a:avLst/>
          </a:prstGeom>
          <a:noFill/>
        </p:spPr>
        <p:txBody>
          <a:bodyPr wrap="square" rtlCol="0">
            <a:spAutoFit/>
          </a:bodyPr>
          <a:lstStyle/>
          <a:p>
            <a:r>
              <a:rPr lang="en-US" sz="2000">
                <a:solidFill>
                  <a:srgbClr val="002060"/>
                </a:solidFill>
              </a:rPr>
              <a:t>This _________ is ___________________________ other types of clothing.</a:t>
            </a:r>
            <a:endParaRPr lang="en-US" sz="2000" dirty="0">
              <a:solidFill>
                <a:srgbClr val="002060"/>
              </a:solidFill>
            </a:endParaRPr>
          </a:p>
        </p:txBody>
      </p:sp>
      <p:sp>
        <p:nvSpPr>
          <p:cNvPr id="51" name="TextBox 50"/>
          <p:cNvSpPr txBox="1"/>
          <p:nvPr/>
        </p:nvSpPr>
        <p:spPr>
          <a:xfrm>
            <a:off x="5357495" y="3889718"/>
            <a:ext cx="3484088" cy="400110"/>
          </a:xfrm>
          <a:prstGeom prst="rect">
            <a:avLst/>
          </a:prstGeom>
          <a:noFill/>
        </p:spPr>
        <p:txBody>
          <a:bodyPr wrap="square" rtlCol="0">
            <a:spAutoFit/>
          </a:bodyPr>
          <a:lstStyle/>
          <a:p>
            <a:r>
              <a:rPr lang="en-US" sz="2000">
                <a:solidFill>
                  <a:srgbClr val="F66400"/>
                </a:solidFill>
              </a:rPr>
              <a:t>less practical / useful than </a:t>
            </a:r>
            <a:endParaRPr lang="en-US" sz="2000" dirty="0">
              <a:solidFill>
                <a:srgbClr val="F66400"/>
              </a:solidFill>
            </a:endParaRPr>
          </a:p>
        </p:txBody>
      </p:sp>
      <p:sp>
        <p:nvSpPr>
          <p:cNvPr id="53" name="TextBox 52"/>
          <p:cNvSpPr txBox="1"/>
          <p:nvPr/>
        </p:nvSpPr>
        <p:spPr>
          <a:xfrm>
            <a:off x="3286295" y="4514042"/>
            <a:ext cx="6111705" cy="400110"/>
          </a:xfrm>
          <a:prstGeom prst="rect">
            <a:avLst/>
          </a:prstGeom>
          <a:noFill/>
        </p:spPr>
        <p:txBody>
          <a:bodyPr wrap="square" rtlCol="0">
            <a:spAutoFit/>
          </a:bodyPr>
          <a:lstStyle/>
          <a:p>
            <a:r>
              <a:rPr lang="en-US" sz="2000">
                <a:solidFill>
                  <a:srgbClr val="002060"/>
                </a:solidFill>
              </a:rPr>
              <a:t>This _________ is ______________ the market.</a:t>
            </a:r>
            <a:endParaRPr lang="en-US" sz="2000" dirty="0">
              <a:solidFill>
                <a:srgbClr val="002060"/>
              </a:solidFill>
            </a:endParaRPr>
          </a:p>
        </p:txBody>
      </p:sp>
      <p:sp>
        <p:nvSpPr>
          <p:cNvPr id="54" name="Rectangle 53"/>
          <p:cNvSpPr/>
          <p:nvPr/>
        </p:nvSpPr>
        <p:spPr>
          <a:xfrm>
            <a:off x="4094746" y="3909346"/>
            <a:ext cx="655949" cy="400110"/>
          </a:xfrm>
          <a:prstGeom prst="rect">
            <a:avLst/>
          </a:prstGeom>
        </p:spPr>
        <p:txBody>
          <a:bodyPr wrap="none">
            <a:spAutoFit/>
          </a:bodyPr>
          <a:lstStyle/>
          <a:p>
            <a:r>
              <a:rPr lang="en-US" sz="2000">
                <a:solidFill>
                  <a:srgbClr val="F66400"/>
                </a:solidFill>
              </a:rPr>
              <a:t>shirt</a:t>
            </a:r>
            <a:endParaRPr lang="en-GB" sz="2000">
              <a:solidFill>
                <a:srgbClr val="F66400"/>
              </a:solidFill>
            </a:endParaRPr>
          </a:p>
        </p:txBody>
      </p:sp>
      <p:pic>
        <p:nvPicPr>
          <p:cNvPr id="3074" name="Picture 2" descr="Tick Clip Ar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430997" y="1458686"/>
            <a:ext cx="503102" cy="524285"/>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Tick Clip Ar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269333" y="2034445"/>
            <a:ext cx="503102" cy="524285"/>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Tick Clip Ar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430997" y="2687264"/>
            <a:ext cx="503102" cy="524285"/>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Tick Clip Ar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269333" y="3246993"/>
            <a:ext cx="503102" cy="524285"/>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Tick Clip Ar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425319" y="3897927"/>
            <a:ext cx="503102" cy="524285"/>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Tick Clip Ar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420492" y="4481390"/>
            <a:ext cx="503102" cy="524285"/>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Tick Clip Ar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270172" y="5068851"/>
            <a:ext cx="503102" cy="524285"/>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 descr="Tick Clip Ar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420492" y="5660644"/>
            <a:ext cx="503102" cy="524285"/>
          </a:xfrm>
          <a:prstGeom prst="rect">
            <a:avLst/>
          </a:prstGeom>
          <a:noFill/>
          <a:extLst>
            <a:ext uri="{909E8E84-426E-40DD-AFC4-6F175D3DCCD1}">
              <a14:hiddenFill xmlns:a14="http://schemas.microsoft.com/office/drawing/2010/main">
                <a:solidFill>
                  <a:srgbClr val="FFFFFF"/>
                </a:solidFill>
              </a14:hiddenFill>
            </a:ext>
          </a:extLst>
        </p:spPr>
      </p:pic>
      <p:sp>
        <p:nvSpPr>
          <p:cNvPr id="63" name="Rectangle 62"/>
          <p:cNvSpPr/>
          <p:nvPr/>
        </p:nvSpPr>
        <p:spPr>
          <a:xfrm>
            <a:off x="4067577" y="4478509"/>
            <a:ext cx="784189" cy="400110"/>
          </a:xfrm>
          <a:prstGeom prst="rect">
            <a:avLst/>
          </a:prstGeom>
        </p:spPr>
        <p:txBody>
          <a:bodyPr wrap="none">
            <a:spAutoFit/>
          </a:bodyPr>
          <a:lstStyle/>
          <a:p>
            <a:r>
              <a:rPr lang="en-US" sz="2000">
                <a:solidFill>
                  <a:srgbClr val="F66400"/>
                </a:solidFill>
              </a:rPr>
              <a:t>shop</a:t>
            </a:r>
            <a:endParaRPr lang="en-GB" sz="2000">
              <a:solidFill>
                <a:srgbClr val="F66400"/>
              </a:solidFill>
            </a:endParaRPr>
          </a:p>
        </p:txBody>
      </p:sp>
      <p:sp>
        <p:nvSpPr>
          <p:cNvPr id="64" name="TextBox 63"/>
          <p:cNvSpPr txBox="1"/>
          <p:nvPr/>
        </p:nvSpPr>
        <p:spPr>
          <a:xfrm>
            <a:off x="5456813" y="4504756"/>
            <a:ext cx="1957705" cy="400110"/>
          </a:xfrm>
          <a:prstGeom prst="rect">
            <a:avLst/>
          </a:prstGeom>
          <a:noFill/>
        </p:spPr>
        <p:txBody>
          <a:bodyPr wrap="square" rtlCol="0">
            <a:spAutoFit/>
          </a:bodyPr>
          <a:lstStyle/>
          <a:p>
            <a:r>
              <a:rPr lang="en-US" sz="2000">
                <a:solidFill>
                  <a:srgbClr val="F66400"/>
                </a:solidFill>
              </a:rPr>
              <a:t>better than </a:t>
            </a:r>
            <a:endParaRPr lang="en-US" sz="2000" dirty="0">
              <a:solidFill>
                <a:srgbClr val="F66400"/>
              </a:solidFill>
            </a:endParaRPr>
          </a:p>
        </p:txBody>
      </p:sp>
      <p:sp>
        <p:nvSpPr>
          <p:cNvPr id="65" name="TextBox 64"/>
          <p:cNvSpPr txBox="1"/>
          <p:nvPr/>
        </p:nvSpPr>
        <p:spPr>
          <a:xfrm>
            <a:off x="3327489" y="5130939"/>
            <a:ext cx="6070511" cy="400110"/>
          </a:xfrm>
          <a:prstGeom prst="rect">
            <a:avLst/>
          </a:prstGeom>
          <a:noFill/>
        </p:spPr>
        <p:txBody>
          <a:bodyPr wrap="square" rtlCol="0">
            <a:spAutoFit/>
          </a:bodyPr>
          <a:lstStyle/>
          <a:p>
            <a:r>
              <a:rPr lang="en-US" sz="2000">
                <a:solidFill>
                  <a:srgbClr val="002060"/>
                </a:solidFill>
              </a:rPr>
              <a:t>This _________ is ______________ my boyfriend.</a:t>
            </a:r>
            <a:endParaRPr lang="en-US" sz="2000" dirty="0">
              <a:solidFill>
                <a:srgbClr val="002060"/>
              </a:solidFill>
            </a:endParaRPr>
          </a:p>
        </p:txBody>
      </p:sp>
      <p:sp>
        <p:nvSpPr>
          <p:cNvPr id="66" name="Rectangle 65"/>
          <p:cNvSpPr/>
          <p:nvPr/>
        </p:nvSpPr>
        <p:spPr>
          <a:xfrm>
            <a:off x="4082755" y="5097506"/>
            <a:ext cx="756938" cy="400110"/>
          </a:xfrm>
          <a:prstGeom prst="rect">
            <a:avLst/>
          </a:prstGeom>
        </p:spPr>
        <p:txBody>
          <a:bodyPr wrap="none">
            <a:spAutoFit/>
          </a:bodyPr>
          <a:lstStyle/>
          <a:p>
            <a:r>
              <a:rPr lang="en-US" sz="2000">
                <a:solidFill>
                  <a:srgbClr val="F66400"/>
                </a:solidFill>
              </a:rPr>
              <a:t>man</a:t>
            </a:r>
            <a:endParaRPr lang="en-GB" sz="2000">
              <a:solidFill>
                <a:srgbClr val="F66400"/>
              </a:solidFill>
            </a:endParaRPr>
          </a:p>
        </p:txBody>
      </p:sp>
      <p:sp>
        <p:nvSpPr>
          <p:cNvPr id="67" name="TextBox 66"/>
          <p:cNvSpPr txBox="1"/>
          <p:nvPr/>
        </p:nvSpPr>
        <p:spPr>
          <a:xfrm>
            <a:off x="5403557" y="5094007"/>
            <a:ext cx="1810043" cy="400110"/>
          </a:xfrm>
          <a:prstGeom prst="rect">
            <a:avLst/>
          </a:prstGeom>
          <a:noFill/>
        </p:spPr>
        <p:txBody>
          <a:bodyPr wrap="square" rtlCol="0">
            <a:spAutoFit/>
          </a:bodyPr>
          <a:lstStyle/>
          <a:p>
            <a:r>
              <a:rPr lang="en-US" sz="2000">
                <a:solidFill>
                  <a:srgbClr val="F66400"/>
                </a:solidFill>
              </a:rPr>
              <a:t>less silly than</a:t>
            </a:r>
            <a:endParaRPr lang="en-US" sz="2000" dirty="0">
              <a:solidFill>
                <a:srgbClr val="F66400"/>
              </a:solidFill>
            </a:endParaRPr>
          </a:p>
        </p:txBody>
      </p:sp>
      <p:sp>
        <p:nvSpPr>
          <p:cNvPr id="68" name="TextBox 67"/>
          <p:cNvSpPr txBox="1"/>
          <p:nvPr/>
        </p:nvSpPr>
        <p:spPr>
          <a:xfrm>
            <a:off x="3317215" y="5747836"/>
            <a:ext cx="5814085" cy="400110"/>
          </a:xfrm>
          <a:prstGeom prst="rect">
            <a:avLst/>
          </a:prstGeom>
          <a:noFill/>
        </p:spPr>
        <p:txBody>
          <a:bodyPr wrap="square" rtlCol="0">
            <a:spAutoFit/>
          </a:bodyPr>
          <a:lstStyle/>
          <a:p>
            <a:r>
              <a:rPr lang="en-US" sz="2000">
                <a:solidFill>
                  <a:srgbClr val="002060"/>
                </a:solidFill>
              </a:rPr>
              <a:t>This _________ is ______________ the trousers.</a:t>
            </a:r>
            <a:endParaRPr lang="en-US" sz="2000" dirty="0">
              <a:solidFill>
                <a:srgbClr val="002060"/>
              </a:solidFill>
            </a:endParaRPr>
          </a:p>
        </p:txBody>
      </p:sp>
      <p:sp>
        <p:nvSpPr>
          <p:cNvPr id="69" name="Rectangle 68"/>
          <p:cNvSpPr/>
          <p:nvPr/>
        </p:nvSpPr>
        <p:spPr>
          <a:xfrm>
            <a:off x="4147676" y="5714403"/>
            <a:ext cx="627095" cy="400110"/>
          </a:xfrm>
          <a:prstGeom prst="rect">
            <a:avLst/>
          </a:prstGeom>
        </p:spPr>
        <p:txBody>
          <a:bodyPr wrap="none">
            <a:spAutoFit/>
          </a:bodyPr>
          <a:lstStyle/>
          <a:p>
            <a:r>
              <a:rPr lang="en-US" sz="2000">
                <a:solidFill>
                  <a:srgbClr val="F66400"/>
                </a:solidFill>
              </a:rPr>
              <a:t>skirt</a:t>
            </a:r>
            <a:endParaRPr lang="en-GB" sz="2000">
              <a:solidFill>
                <a:srgbClr val="F66400"/>
              </a:solidFill>
            </a:endParaRPr>
          </a:p>
        </p:txBody>
      </p:sp>
      <p:sp>
        <p:nvSpPr>
          <p:cNvPr id="70" name="TextBox 69"/>
          <p:cNvSpPr txBox="1"/>
          <p:nvPr/>
        </p:nvSpPr>
        <p:spPr>
          <a:xfrm>
            <a:off x="5456813" y="5714403"/>
            <a:ext cx="1810043" cy="400110"/>
          </a:xfrm>
          <a:prstGeom prst="rect">
            <a:avLst/>
          </a:prstGeom>
          <a:noFill/>
        </p:spPr>
        <p:txBody>
          <a:bodyPr wrap="square" rtlCol="0">
            <a:spAutoFit/>
          </a:bodyPr>
          <a:lstStyle/>
          <a:p>
            <a:r>
              <a:rPr lang="en-US" sz="2000">
                <a:solidFill>
                  <a:srgbClr val="F66400"/>
                </a:solidFill>
              </a:rPr>
              <a:t>lighter than</a:t>
            </a:r>
            <a:endParaRPr lang="en-US" sz="2000" dirty="0">
              <a:solidFill>
                <a:srgbClr val="F66400"/>
              </a:solidFill>
            </a:endParaRPr>
          </a:p>
        </p:txBody>
      </p:sp>
      <p:pic>
        <p:nvPicPr>
          <p:cNvPr id="7" name="Picture 6"/>
          <p:cNvPicPr>
            <a:picLocks noChangeAspect="1"/>
          </p:cNvPicPr>
          <p:nvPr/>
        </p:nvPicPr>
        <p:blipFill rotWithShape="1">
          <a:blip r:embed="rId12" cstate="print">
            <a:extLst>
              <a:ext uri="{28A0092B-C50C-407E-A947-70E740481C1C}">
                <a14:useLocalDpi xmlns:a14="http://schemas.microsoft.com/office/drawing/2010/main" val="0"/>
              </a:ext>
            </a:extLst>
          </a:blip>
          <a:srcRect l="48106" r="25920"/>
          <a:stretch/>
        </p:blipFill>
        <p:spPr>
          <a:xfrm>
            <a:off x="11095250" y="4343483"/>
            <a:ext cx="934591" cy="2023979"/>
          </a:xfrm>
          <a:prstGeom prst="rect">
            <a:avLst/>
          </a:prstGeom>
        </p:spPr>
      </p:pic>
      <p:pic>
        <p:nvPicPr>
          <p:cNvPr id="23" name="Picture 22"/>
          <p:cNvPicPr>
            <a:picLocks noChangeAspect="1"/>
          </p:cNvPicPr>
          <p:nvPr/>
        </p:nvPicPr>
        <p:blipFill rotWithShape="1">
          <a:blip r:embed="rId13" cstate="print">
            <a:extLst>
              <a:ext uri="{28A0092B-C50C-407E-A947-70E740481C1C}">
                <a14:useLocalDpi xmlns:a14="http://schemas.microsoft.com/office/drawing/2010/main" val="0"/>
              </a:ext>
            </a:extLst>
          </a:blip>
          <a:srcRect l="23490" r="49187"/>
          <a:stretch/>
        </p:blipFill>
        <p:spPr>
          <a:xfrm>
            <a:off x="10194324" y="4322039"/>
            <a:ext cx="988542" cy="2035121"/>
          </a:xfrm>
          <a:prstGeom prst="rect">
            <a:avLst/>
          </a:prstGeom>
        </p:spPr>
      </p:pic>
    </p:spTree>
    <p:extLst>
      <p:ext uri="{BB962C8B-B14F-4D97-AF65-F5344CB8AC3E}">
        <p14:creationId xmlns:p14="http://schemas.microsoft.com/office/powerpoint/2010/main" val="1123611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6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67"/>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6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69"/>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8" grpId="0"/>
      <p:bldP spid="42" grpId="0"/>
      <p:bldP spid="43" grpId="0"/>
      <p:bldP spid="45" grpId="0"/>
      <p:bldP spid="46" grpId="0"/>
      <p:bldP spid="48" grpId="0"/>
      <p:bldP spid="49" grpId="0"/>
      <p:bldP spid="51" grpId="0"/>
      <p:bldP spid="54" grpId="0"/>
      <p:bldP spid="63" grpId="0"/>
      <p:bldP spid="64" grpId="0"/>
      <p:bldP spid="66" grpId="0"/>
      <p:bldP spid="67" grpId="0"/>
      <p:bldP spid="69" grpId="0"/>
      <p:bldP spid="7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75816" y="74145"/>
            <a:ext cx="6497524" cy="1185333"/>
          </a:xfrm>
        </p:spPr>
        <p:txBody>
          <a:bodyPr>
            <a:normAutofit/>
          </a:bodyPr>
          <a:lstStyle/>
          <a:p>
            <a:r>
              <a:rPr lang="en-GB" sz="3200" b="1">
                <a:solidFill>
                  <a:schemeClr val="bg1"/>
                </a:solidFill>
              </a:rPr>
              <a:t>¡Vamos de tiendas!</a:t>
            </a:r>
            <a:endParaRPr lang="en-GB" sz="32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69084" y="258166"/>
            <a:ext cx="2559060"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7" name="Table 6"/>
          <p:cNvGraphicFramePr>
            <a:graphicFrameLocks noGrp="1"/>
          </p:cNvGraphicFramePr>
          <p:nvPr>
            <p:extLst>
              <p:ext uri="{D42A27DB-BD31-4B8C-83A1-F6EECF244321}">
                <p14:modId xmlns:p14="http://schemas.microsoft.com/office/powerpoint/2010/main" val="4054088922"/>
              </p:ext>
            </p:extLst>
          </p:nvPr>
        </p:nvGraphicFramePr>
        <p:xfrm>
          <a:off x="506793" y="1696890"/>
          <a:ext cx="9615715" cy="4052720"/>
        </p:xfrm>
        <a:graphic>
          <a:graphicData uri="http://schemas.openxmlformats.org/drawingml/2006/table">
            <a:tbl>
              <a:tblPr firstRow="1" bandRow="1">
                <a:tableStyleId>{9DCAF9ED-07DC-4A11-8D7F-57B35C25682E}</a:tableStyleId>
              </a:tblPr>
              <a:tblGrid>
                <a:gridCol w="1657048">
                  <a:extLst>
                    <a:ext uri="{9D8B030D-6E8A-4147-A177-3AD203B41FA5}">
                      <a16:colId xmlns:a16="http://schemas.microsoft.com/office/drawing/2014/main" val="1762966847"/>
                    </a:ext>
                  </a:extLst>
                </a:gridCol>
                <a:gridCol w="2019905">
                  <a:extLst>
                    <a:ext uri="{9D8B030D-6E8A-4147-A177-3AD203B41FA5}">
                      <a16:colId xmlns:a16="http://schemas.microsoft.com/office/drawing/2014/main" val="1567036272"/>
                    </a:ext>
                  </a:extLst>
                </a:gridCol>
                <a:gridCol w="2830228">
                  <a:extLst>
                    <a:ext uri="{9D8B030D-6E8A-4147-A177-3AD203B41FA5}">
                      <a16:colId xmlns:a16="http://schemas.microsoft.com/office/drawing/2014/main" val="1394414563"/>
                    </a:ext>
                  </a:extLst>
                </a:gridCol>
                <a:gridCol w="3108534">
                  <a:extLst>
                    <a:ext uri="{9D8B030D-6E8A-4147-A177-3AD203B41FA5}">
                      <a16:colId xmlns:a16="http://schemas.microsoft.com/office/drawing/2014/main" val="4211997099"/>
                    </a:ext>
                  </a:extLst>
                </a:gridCol>
              </a:tblGrid>
              <a:tr h="506590">
                <a:tc>
                  <a:txBody>
                    <a:bodyPr/>
                    <a:lstStyle/>
                    <a:p>
                      <a:r>
                        <a:rPr lang="en-GB" sz="2000" b="0" dirty="0">
                          <a:solidFill>
                            <a:srgbClr val="002060"/>
                          </a:solidFill>
                        </a:rPr>
                        <a:t>This brand</a:t>
                      </a:r>
                    </a:p>
                  </a:txBody>
                  <a:tcPr>
                    <a:solidFill>
                      <a:schemeClr val="bg1"/>
                    </a:solidFill>
                  </a:tcPr>
                </a:tc>
                <a:tc>
                  <a:txBody>
                    <a:bodyPr/>
                    <a:lstStyle/>
                    <a:p>
                      <a:r>
                        <a:rPr lang="en-GB" sz="2000" b="0" dirty="0">
                          <a:solidFill>
                            <a:srgbClr val="002060"/>
                          </a:solidFill>
                        </a:rPr>
                        <a:t>is</a:t>
                      </a:r>
                    </a:p>
                  </a:txBody>
                  <a:tcPr>
                    <a:solidFill>
                      <a:schemeClr val="bg1"/>
                    </a:solidFill>
                  </a:tcPr>
                </a:tc>
                <a:tc>
                  <a:txBody>
                    <a:bodyPr/>
                    <a:lstStyle/>
                    <a:p>
                      <a:r>
                        <a:rPr lang="en-GB" sz="2000" b="0" dirty="0">
                          <a:solidFill>
                            <a:srgbClr val="002060"/>
                          </a:solidFill>
                        </a:rPr>
                        <a:t>cheaper than</a:t>
                      </a:r>
                    </a:p>
                  </a:txBody>
                  <a:tcPr>
                    <a:solidFill>
                      <a:schemeClr val="bg1"/>
                    </a:solidFill>
                  </a:tcPr>
                </a:tc>
                <a:tc>
                  <a:txBody>
                    <a:bodyPr/>
                    <a:lstStyle/>
                    <a:p>
                      <a:r>
                        <a:rPr lang="en-US" sz="2000" b="0">
                          <a:solidFill>
                            <a:srgbClr val="002060"/>
                          </a:solidFill>
                        </a:rPr>
                        <a:t>the shops</a:t>
                      </a:r>
                      <a:endParaRPr lang="en-US" sz="2000" b="0" dirty="0">
                        <a:solidFill>
                          <a:srgbClr val="002060"/>
                        </a:solidFill>
                      </a:endParaRPr>
                    </a:p>
                  </a:txBody>
                  <a:tcPr>
                    <a:solidFill>
                      <a:schemeClr val="bg1"/>
                    </a:solidFill>
                  </a:tcPr>
                </a:tc>
                <a:extLst>
                  <a:ext uri="{0D108BD9-81ED-4DB2-BD59-A6C34878D82A}">
                    <a16:rowId xmlns:a16="http://schemas.microsoft.com/office/drawing/2014/main" val="557404602"/>
                  </a:ext>
                </a:extLst>
              </a:tr>
              <a:tr h="506590">
                <a:tc>
                  <a:txBody>
                    <a:bodyPr/>
                    <a:lstStyle/>
                    <a:p>
                      <a:r>
                        <a:rPr lang="en-GB" sz="2000" dirty="0">
                          <a:solidFill>
                            <a:srgbClr val="002060"/>
                          </a:solidFill>
                        </a:rPr>
                        <a:t>This dress</a:t>
                      </a:r>
                    </a:p>
                  </a:txBody>
                  <a:tcPr/>
                </a:tc>
                <a:tc>
                  <a:txBody>
                    <a:bodyPr/>
                    <a:lstStyle/>
                    <a:p>
                      <a:r>
                        <a:rPr lang="en-GB" sz="2000" dirty="0">
                          <a:solidFill>
                            <a:srgbClr val="002060"/>
                          </a:solidFill>
                        </a:rPr>
                        <a:t>isn’t</a:t>
                      </a:r>
                    </a:p>
                  </a:txBody>
                  <a:tcPr/>
                </a:tc>
                <a:tc>
                  <a:txBody>
                    <a:bodyPr/>
                    <a:lstStyle/>
                    <a:p>
                      <a:r>
                        <a:rPr lang="en-GB" sz="2000">
                          <a:solidFill>
                            <a:srgbClr val="002060"/>
                          </a:solidFill>
                        </a:rPr>
                        <a:t>more expensive </a:t>
                      </a:r>
                      <a:r>
                        <a:rPr lang="en-GB" sz="2000" baseline="0">
                          <a:solidFill>
                            <a:srgbClr val="002060"/>
                          </a:solidFill>
                        </a:rPr>
                        <a:t>than</a:t>
                      </a:r>
                      <a:endParaRPr lang="en-GB" sz="2000" dirty="0">
                        <a:solidFill>
                          <a:srgbClr val="002060"/>
                        </a:solidFill>
                      </a:endParaRPr>
                    </a:p>
                  </a:txBody>
                  <a:tcPr/>
                </a:tc>
                <a:tc>
                  <a:txBody>
                    <a:bodyPr/>
                    <a:lstStyle/>
                    <a:p>
                      <a:r>
                        <a:rPr lang="en-US" sz="2000" dirty="0">
                          <a:solidFill>
                            <a:srgbClr val="002060"/>
                          </a:solidFill>
                        </a:rPr>
                        <a:t>the blue dress</a:t>
                      </a:r>
                    </a:p>
                  </a:txBody>
                  <a:tcPr/>
                </a:tc>
                <a:extLst>
                  <a:ext uri="{0D108BD9-81ED-4DB2-BD59-A6C34878D82A}">
                    <a16:rowId xmlns:a16="http://schemas.microsoft.com/office/drawing/2014/main" val="3277847966"/>
                  </a:ext>
                </a:extLst>
              </a:tr>
              <a:tr h="506590">
                <a:tc>
                  <a:txBody>
                    <a:bodyPr/>
                    <a:lstStyle/>
                    <a:p>
                      <a:r>
                        <a:rPr lang="en-US" sz="2000">
                          <a:solidFill>
                            <a:srgbClr val="002060"/>
                          </a:solidFill>
                        </a:rPr>
                        <a:t>This market</a:t>
                      </a:r>
                      <a:endParaRPr lang="en-US" sz="2000" dirty="0">
                        <a:solidFill>
                          <a:srgbClr val="002060"/>
                        </a:solidFill>
                      </a:endParaRPr>
                    </a:p>
                  </a:txBody>
                  <a:tcPr/>
                </a:tc>
                <a:tc>
                  <a:txBody>
                    <a:bodyPr/>
                    <a:lstStyle/>
                    <a:p>
                      <a:r>
                        <a:rPr lang="en-US" sz="2000" dirty="0">
                          <a:solidFill>
                            <a:srgbClr val="002060"/>
                          </a:solidFill>
                        </a:rPr>
                        <a:t>seems</a:t>
                      </a:r>
                    </a:p>
                  </a:txBody>
                  <a:tcPr/>
                </a:tc>
                <a:tc>
                  <a:txBody>
                    <a:bodyPr/>
                    <a:lstStyle/>
                    <a:p>
                      <a:r>
                        <a:rPr lang="en-GB" sz="2000" dirty="0">
                          <a:solidFill>
                            <a:srgbClr val="002060"/>
                          </a:solidFill>
                        </a:rPr>
                        <a:t>less beautiful</a:t>
                      </a:r>
                      <a:r>
                        <a:rPr lang="en-GB" sz="2000" baseline="0" dirty="0">
                          <a:solidFill>
                            <a:srgbClr val="002060"/>
                          </a:solidFill>
                        </a:rPr>
                        <a:t> than</a:t>
                      </a:r>
                      <a:endParaRPr lang="en-GB" sz="2000" dirty="0">
                        <a:solidFill>
                          <a:srgbClr val="002060"/>
                        </a:solidFill>
                      </a:endParaRPr>
                    </a:p>
                  </a:txBody>
                  <a:tcPr/>
                </a:tc>
                <a:tc>
                  <a:txBody>
                    <a:bodyPr/>
                    <a:lstStyle/>
                    <a:p>
                      <a:r>
                        <a:rPr lang="en-US" sz="2000" dirty="0">
                          <a:solidFill>
                            <a:srgbClr val="002060"/>
                          </a:solidFill>
                        </a:rPr>
                        <a:t>the</a:t>
                      </a:r>
                      <a:r>
                        <a:rPr lang="en-US" sz="2000" baseline="0" dirty="0">
                          <a:solidFill>
                            <a:srgbClr val="002060"/>
                          </a:solidFill>
                        </a:rPr>
                        <a:t> red skirt</a:t>
                      </a:r>
                      <a:endParaRPr lang="en-US" sz="2000" dirty="0">
                        <a:solidFill>
                          <a:srgbClr val="002060"/>
                        </a:solidFill>
                      </a:endParaRPr>
                    </a:p>
                  </a:txBody>
                  <a:tcPr/>
                </a:tc>
                <a:extLst>
                  <a:ext uri="{0D108BD9-81ED-4DB2-BD59-A6C34878D82A}">
                    <a16:rowId xmlns:a16="http://schemas.microsoft.com/office/drawing/2014/main" val="4240493344"/>
                  </a:ext>
                </a:extLst>
              </a:tr>
              <a:tr h="506590">
                <a:tc>
                  <a:txBody>
                    <a:bodyPr/>
                    <a:lstStyle/>
                    <a:p>
                      <a:r>
                        <a:rPr lang="en-GB" sz="2000" dirty="0">
                          <a:solidFill>
                            <a:srgbClr val="002060"/>
                          </a:solidFill>
                        </a:rPr>
                        <a:t>This skirt</a:t>
                      </a:r>
                    </a:p>
                  </a:txBody>
                  <a:tcPr/>
                </a:tc>
                <a:tc>
                  <a:txBody>
                    <a:bodyPr/>
                    <a:lstStyle/>
                    <a:p>
                      <a:r>
                        <a:rPr lang="en-US" sz="2000" dirty="0">
                          <a:solidFill>
                            <a:srgbClr val="002060"/>
                          </a:solidFill>
                        </a:rPr>
                        <a:t>doesn’t seem</a:t>
                      </a:r>
                    </a:p>
                  </a:txBody>
                  <a:tcPr/>
                </a:tc>
                <a:tc>
                  <a:txBody>
                    <a:bodyPr/>
                    <a:lstStyle/>
                    <a:p>
                      <a:r>
                        <a:rPr lang="en-GB" sz="2000">
                          <a:solidFill>
                            <a:srgbClr val="002060"/>
                          </a:solidFill>
                        </a:rPr>
                        <a:t>prettier </a:t>
                      </a:r>
                      <a:r>
                        <a:rPr lang="en-GB" sz="2000" dirty="0">
                          <a:solidFill>
                            <a:srgbClr val="002060"/>
                          </a:solidFill>
                        </a:rPr>
                        <a:t>than</a:t>
                      </a:r>
                    </a:p>
                  </a:txBody>
                  <a:tcPr/>
                </a:tc>
                <a:tc>
                  <a:txBody>
                    <a:bodyPr/>
                    <a:lstStyle/>
                    <a:p>
                      <a:r>
                        <a:rPr lang="en-US" sz="2000">
                          <a:solidFill>
                            <a:srgbClr val="002060"/>
                          </a:solidFill>
                        </a:rPr>
                        <a:t>the red shirt</a:t>
                      </a:r>
                      <a:endParaRPr lang="en-US" sz="2000" dirty="0">
                        <a:solidFill>
                          <a:srgbClr val="002060"/>
                        </a:solidFill>
                      </a:endParaRPr>
                    </a:p>
                  </a:txBody>
                  <a:tcPr/>
                </a:tc>
                <a:extLst>
                  <a:ext uri="{0D108BD9-81ED-4DB2-BD59-A6C34878D82A}">
                    <a16:rowId xmlns:a16="http://schemas.microsoft.com/office/drawing/2014/main" val="2101809067"/>
                  </a:ext>
                </a:extLst>
              </a:tr>
              <a:tr h="506590">
                <a:tc>
                  <a:txBody>
                    <a:bodyPr/>
                    <a:lstStyle/>
                    <a:p>
                      <a:r>
                        <a:rPr lang="en-GB" sz="2000" dirty="0">
                          <a:solidFill>
                            <a:srgbClr val="002060"/>
                          </a:solidFill>
                        </a:rPr>
                        <a:t>This price</a:t>
                      </a:r>
                    </a:p>
                  </a:txBody>
                  <a:tcPr/>
                </a:tc>
                <a:tc>
                  <a:txBody>
                    <a:bodyPr/>
                    <a:lstStyle/>
                    <a:p>
                      <a:endParaRPr lang="en-GB" sz="2000" dirty="0">
                        <a:solidFill>
                          <a:srgbClr val="002060"/>
                        </a:solidFill>
                      </a:endParaRPr>
                    </a:p>
                  </a:txBody>
                  <a:tcPr/>
                </a:tc>
                <a:tc>
                  <a:txBody>
                    <a:bodyPr/>
                    <a:lstStyle/>
                    <a:p>
                      <a:r>
                        <a:rPr lang="en-US" sz="2000" dirty="0">
                          <a:solidFill>
                            <a:srgbClr val="002060"/>
                          </a:solidFill>
                        </a:rPr>
                        <a:t>lighte</a:t>
                      </a:r>
                      <a:r>
                        <a:rPr lang="en-US" sz="2000" baseline="0" dirty="0">
                          <a:solidFill>
                            <a:srgbClr val="002060"/>
                          </a:solidFill>
                        </a:rPr>
                        <a:t>r than</a:t>
                      </a:r>
                      <a:endParaRPr lang="en-US" sz="2000" dirty="0">
                        <a:solidFill>
                          <a:srgbClr val="002060"/>
                        </a:solidFill>
                      </a:endParaRPr>
                    </a:p>
                  </a:txBody>
                  <a:tcPr/>
                </a:tc>
                <a:tc>
                  <a:txBody>
                    <a:bodyPr/>
                    <a:lstStyle/>
                    <a:p>
                      <a:r>
                        <a:rPr lang="en-US" sz="2000" dirty="0">
                          <a:solidFill>
                            <a:srgbClr val="002060"/>
                          </a:solidFill>
                        </a:rPr>
                        <a:t>the price</a:t>
                      </a:r>
                      <a:r>
                        <a:rPr lang="en-US" sz="2000" baseline="0" dirty="0">
                          <a:solidFill>
                            <a:srgbClr val="002060"/>
                          </a:solidFill>
                        </a:rPr>
                        <a:t> in the shop</a:t>
                      </a:r>
                      <a:endParaRPr lang="en-US" sz="2000" dirty="0">
                        <a:solidFill>
                          <a:srgbClr val="002060"/>
                        </a:solidFill>
                      </a:endParaRPr>
                    </a:p>
                  </a:txBody>
                  <a:tcPr/>
                </a:tc>
                <a:extLst>
                  <a:ext uri="{0D108BD9-81ED-4DB2-BD59-A6C34878D82A}">
                    <a16:rowId xmlns:a16="http://schemas.microsoft.com/office/drawing/2014/main" val="79272676"/>
                  </a:ext>
                </a:extLst>
              </a:tr>
              <a:tr h="506590">
                <a:tc>
                  <a:txBody>
                    <a:bodyPr/>
                    <a:lstStyle/>
                    <a:p>
                      <a:r>
                        <a:rPr lang="en-GB" sz="2000">
                          <a:solidFill>
                            <a:srgbClr val="002060"/>
                          </a:solidFill>
                        </a:rPr>
                        <a:t>This shop</a:t>
                      </a:r>
                      <a:endParaRPr lang="en-GB" sz="2000" dirty="0">
                        <a:solidFill>
                          <a:srgbClr val="002060"/>
                        </a:solidFill>
                      </a:endParaRPr>
                    </a:p>
                  </a:txBody>
                  <a:tcPr/>
                </a:tc>
                <a:tc>
                  <a:txBody>
                    <a:bodyPr/>
                    <a:lstStyle/>
                    <a:p>
                      <a:endParaRPr lang="en-GB" sz="2000" dirty="0">
                        <a:solidFill>
                          <a:srgbClr val="002060"/>
                        </a:solidFill>
                      </a:endParaRPr>
                    </a:p>
                  </a:txBody>
                  <a:tcPr/>
                </a:tc>
                <a:tc>
                  <a:txBody>
                    <a:bodyPr/>
                    <a:lstStyle/>
                    <a:p>
                      <a:r>
                        <a:rPr lang="en-US" sz="2000" dirty="0">
                          <a:solidFill>
                            <a:srgbClr val="002060"/>
                          </a:solidFill>
                        </a:rPr>
                        <a:t>less well-known than</a:t>
                      </a:r>
                    </a:p>
                  </a:txBody>
                  <a:tcPr/>
                </a:tc>
                <a:tc>
                  <a:txBody>
                    <a:bodyPr/>
                    <a:lstStyle/>
                    <a:p>
                      <a:r>
                        <a:rPr lang="en-US" sz="2000" dirty="0">
                          <a:solidFill>
                            <a:srgbClr val="002060"/>
                          </a:solidFill>
                        </a:rPr>
                        <a:t>the price in my town</a:t>
                      </a:r>
                    </a:p>
                  </a:txBody>
                  <a:tcPr/>
                </a:tc>
                <a:extLst>
                  <a:ext uri="{0D108BD9-81ED-4DB2-BD59-A6C34878D82A}">
                    <a16:rowId xmlns:a16="http://schemas.microsoft.com/office/drawing/2014/main" val="1636445569"/>
                  </a:ext>
                </a:extLst>
              </a:tr>
              <a:tr h="506590">
                <a:tc>
                  <a:txBody>
                    <a:bodyPr/>
                    <a:lstStyle/>
                    <a:p>
                      <a:r>
                        <a:rPr lang="en-GB" sz="2000">
                          <a:solidFill>
                            <a:srgbClr val="002060"/>
                          </a:solidFill>
                        </a:rPr>
                        <a:t>This shirt</a:t>
                      </a:r>
                      <a:endParaRPr lang="en-GB" sz="2000" dirty="0">
                        <a:solidFill>
                          <a:srgbClr val="002060"/>
                        </a:solidFill>
                      </a:endParaRPr>
                    </a:p>
                  </a:txBody>
                  <a:tcPr/>
                </a:tc>
                <a:tc>
                  <a:txBody>
                    <a:bodyPr/>
                    <a:lstStyle/>
                    <a:p>
                      <a:endParaRPr lang="en-GB" sz="2000" dirty="0">
                        <a:solidFill>
                          <a:srgbClr val="002060"/>
                        </a:solidFill>
                      </a:endParaRPr>
                    </a:p>
                  </a:txBody>
                  <a:tcPr/>
                </a:tc>
                <a:tc>
                  <a:txBody>
                    <a:bodyPr/>
                    <a:lstStyle/>
                    <a:p>
                      <a:r>
                        <a:rPr lang="en-US" sz="2000" dirty="0">
                          <a:solidFill>
                            <a:srgbClr val="002060"/>
                          </a:solidFill>
                        </a:rPr>
                        <a:t>better than</a:t>
                      </a:r>
                    </a:p>
                  </a:txBody>
                  <a:tcPr/>
                </a:tc>
                <a:tc>
                  <a:txBody>
                    <a:bodyPr/>
                    <a:lstStyle/>
                    <a:p>
                      <a:r>
                        <a:rPr lang="en-US" sz="2000">
                          <a:solidFill>
                            <a:srgbClr val="002060"/>
                          </a:solidFill>
                        </a:rPr>
                        <a:t>the</a:t>
                      </a:r>
                      <a:r>
                        <a:rPr lang="en-US" sz="2000" baseline="0">
                          <a:solidFill>
                            <a:srgbClr val="002060"/>
                          </a:solidFill>
                        </a:rPr>
                        <a:t> other brands</a:t>
                      </a:r>
                      <a:endParaRPr lang="en-US" sz="2000" dirty="0">
                        <a:solidFill>
                          <a:srgbClr val="002060"/>
                        </a:solidFill>
                      </a:endParaRPr>
                    </a:p>
                  </a:txBody>
                  <a:tcPr/>
                </a:tc>
                <a:extLst>
                  <a:ext uri="{0D108BD9-81ED-4DB2-BD59-A6C34878D82A}">
                    <a16:rowId xmlns:a16="http://schemas.microsoft.com/office/drawing/2014/main" val="852416707"/>
                  </a:ext>
                </a:extLst>
              </a:tr>
              <a:tr h="506590">
                <a:tc>
                  <a:txBody>
                    <a:bodyPr/>
                    <a:lstStyle/>
                    <a:p>
                      <a:endParaRPr lang="en-GB" sz="2000" dirty="0">
                        <a:solidFill>
                          <a:srgbClr val="002060"/>
                        </a:solidFill>
                      </a:endParaRPr>
                    </a:p>
                  </a:txBody>
                  <a:tcPr/>
                </a:tc>
                <a:tc>
                  <a:txBody>
                    <a:bodyPr/>
                    <a:lstStyle/>
                    <a:p>
                      <a:endParaRPr lang="en-GB" sz="2000" dirty="0">
                        <a:solidFill>
                          <a:srgbClr val="002060"/>
                        </a:solidFill>
                      </a:endParaRPr>
                    </a:p>
                  </a:txBody>
                  <a:tcPr/>
                </a:tc>
                <a:tc>
                  <a:txBody>
                    <a:bodyPr/>
                    <a:lstStyle/>
                    <a:p>
                      <a:r>
                        <a:rPr lang="en-US" sz="2000" dirty="0">
                          <a:solidFill>
                            <a:srgbClr val="002060"/>
                          </a:solidFill>
                        </a:rPr>
                        <a:t>worse than</a:t>
                      </a:r>
                    </a:p>
                  </a:txBody>
                  <a:tcPr/>
                </a:tc>
                <a:tc>
                  <a:txBody>
                    <a:bodyPr/>
                    <a:lstStyle/>
                    <a:p>
                      <a:r>
                        <a:rPr lang="en-US" sz="2000" dirty="0">
                          <a:solidFill>
                            <a:srgbClr val="002060"/>
                          </a:solidFill>
                        </a:rPr>
                        <a:t>the other one</a:t>
                      </a:r>
                    </a:p>
                  </a:txBody>
                  <a:tcPr/>
                </a:tc>
                <a:extLst>
                  <a:ext uri="{0D108BD9-81ED-4DB2-BD59-A6C34878D82A}">
                    <a16:rowId xmlns:a16="http://schemas.microsoft.com/office/drawing/2014/main" val="2133767159"/>
                  </a:ext>
                </a:extLst>
              </a:tr>
            </a:tbl>
          </a:graphicData>
        </a:graphic>
      </p:graphicFrame>
      <p:sp>
        <p:nvSpPr>
          <p:cNvPr id="8" name="Rounded Rectangle 7"/>
          <p:cNvSpPr/>
          <p:nvPr/>
        </p:nvSpPr>
        <p:spPr>
          <a:xfrm>
            <a:off x="7029754" y="2718144"/>
            <a:ext cx="3068563" cy="499534"/>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13" name="Rounded Rectangle 12"/>
          <p:cNvSpPr/>
          <p:nvPr/>
        </p:nvSpPr>
        <p:spPr>
          <a:xfrm>
            <a:off x="474134" y="3202025"/>
            <a:ext cx="1660359" cy="499534"/>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29" name="Rounded Rectangle 28"/>
          <p:cNvSpPr/>
          <p:nvPr/>
        </p:nvSpPr>
        <p:spPr>
          <a:xfrm>
            <a:off x="4193182" y="3740269"/>
            <a:ext cx="2784564" cy="499534"/>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39" name="Rounded Rectangle 38"/>
          <p:cNvSpPr/>
          <p:nvPr/>
        </p:nvSpPr>
        <p:spPr>
          <a:xfrm>
            <a:off x="2173820" y="2726351"/>
            <a:ext cx="1985736" cy="499534"/>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pic>
        <p:nvPicPr>
          <p:cNvPr id="3" name="Picture 2" descr="clothes rack.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6301" y="1418978"/>
            <a:ext cx="1487030" cy="1173402"/>
          </a:xfrm>
          <a:prstGeom prst="rect">
            <a:avLst/>
          </a:prstGeom>
        </p:spPr>
      </p:pic>
      <p:pic>
        <p:nvPicPr>
          <p:cNvPr id="6" name="Picture 5" descr="clothes shopping 2.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77161" y="3100546"/>
            <a:ext cx="1315515" cy="1151076"/>
          </a:xfrm>
          <a:prstGeom prst="rect">
            <a:avLst/>
          </a:prstGeom>
        </p:spPr>
      </p:pic>
      <p:sp>
        <p:nvSpPr>
          <p:cNvPr id="45" name="Rounded Rectangle 44"/>
          <p:cNvSpPr/>
          <p:nvPr/>
        </p:nvSpPr>
        <p:spPr>
          <a:xfrm>
            <a:off x="483810" y="1697377"/>
            <a:ext cx="1660359" cy="499534"/>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46" name="Rounded Rectangle 45"/>
          <p:cNvSpPr/>
          <p:nvPr/>
        </p:nvSpPr>
        <p:spPr>
          <a:xfrm>
            <a:off x="2162584" y="1699329"/>
            <a:ext cx="1985736" cy="499534"/>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48" name="Rounded Rectangle 47"/>
          <p:cNvSpPr/>
          <p:nvPr/>
        </p:nvSpPr>
        <p:spPr>
          <a:xfrm>
            <a:off x="4199986" y="4234748"/>
            <a:ext cx="2784564" cy="499534"/>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49" name="Rounded Rectangle 48"/>
          <p:cNvSpPr/>
          <p:nvPr/>
        </p:nvSpPr>
        <p:spPr>
          <a:xfrm>
            <a:off x="7024916" y="4725832"/>
            <a:ext cx="3068563" cy="499534"/>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16" name="TextBox 15"/>
          <p:cNvSpPr txBox="1"/>
          <p:nvPr/>
        </p:nvSpPr>
        <p:spPr>
          <a:xfrm>
            <a:off x="355600" y="5805097"/>
            <a:ext cx="10600266" cy="523220"/>
          </a:xfrm>
          <a:prstGeom prst="rect">
            <a:avLst/>
          </a:prstGeom>
          <a:noFill/>
        </p:spPr>
        <p:txBody>
          <a:bodyPr wrap="square" rtlCol="0">
            <a:spAutoFit/>
          </a:bodyPr>
          <a:lstStyle/>
          <a:p>
            <a:r>
              <a:rPr lang="en-US" sz="2800" dirty="0" err="1">
                <a:solidFill>
                  <a:srgbClr val="002060"/>
                </a:solidFill>
              </a:rPr>
              <a:t>Esta</a:t>
            </a:r>
            <a:r>
              <a:rPr lang="en-US" sz="2800" dirty="0">
                <a:solidFill>
                  <a:srgbClr val="002060"/>
                </a:solidFill>
              </a:rPr>
              <a:t> </a:t>
            </a:r>
            <a:r>
              <a:rPr lang="en-US" sz="2800" dirty="0" err="1">
                <a:solidFill>
                  <a:srgbClr val="002060"/>
                </a:solidFill>
              </a:rPr>
              <a:t>falda</a:t>
            </a:r>
            <a:r>
              <a:rPr lang="en-US" sz="2800" dirty="0">
                <a:solidFill>
                  <a:srgbClr val="002060"/>
                </a:solidFill>
              </a:rPr>
              <a:t> </a:t>
            </a:r>
            <a:r>
              <a:rPr lang="en-US" sz="2800" dirty="0" err="1">
                <a:solidFill>
                  <a:srgbClr val="002060"/>
                </a:solidFill>
              </a:rPr>
              <a:t>parece</a:t>
            </a:r>
            <a:r>
              <a:rPr lang="en-US" sz="2800" dirty="0">
                <a:solidFill>
                  <a:srgbClr val="002060"/>
                </a:solidFill>
              </a:rPr>
              <a:t> </a:t>
            </a:r>
            <a:r>
              <a:rPr lang="en-US" sz="2800" dirty="0" err="1">
                <a:solidFill>
                  <a:srgbClr val="002060"/>
                </a:solidFill>
              </a:rPr>
              <a:t>más</a:t>
            </a:r>
            <a:r>
              <a:rPr lang="en-US" sz="2800" dirty="0">
                <a:solidFill>
                  <a:srgbClr val="002060"/>
                </a:solidFill>
              </a:rPr>
              <a:t> </a:t>
            </a:r>
            <a:r>
              <a:rPr lang="en-US" sz="2800" dirty="0" err="1">
                <a:solidFill>
                  <a:srgbClr val="002060"/>
                </a:solidFill>
              </a:rPr>
              <a:t>ligera</a:t>
            </a:r>
            <a:r>
              <a:rPr lang="en-US" sz="2800" dirty="0">
                <a:solidFill>
                  <a:srgbClr val="002060"/>
                </a:solidFill>
              </a:rPr>
              <a:t> </a:t>
            </a:r>
            <a:r>
              <a:rPr lang="en-US" sz="2800" dirty="0" err="1">
                <a:solidFill>
                  <a:srgbClr val="002060"/>
                </a:solidFill>
              </a:rPr>
              <a:t>que</a:t>
            </a:r>
            <a:r>
              <a:rPr lang="en-US" sz="2800" dirty="0">
                <a:solidFill>
                  <a:srgbClr val="002060"/>
                </a:solidFill>
              </a:rPr>
              <a:t> la </a:t>
            </a:r>
            <a:r>
              <a:rPr lang="en-US" sz="2800" dirty="0" err="1">
                <a:solidFill>
                  <a:srgbClr val="002060"/>
                </a:solidFill>
              </a:rPr>
              <a:t>falda</a:t>
            </a:r>
            <a:r>
              <a:rPr lang="en-US" sz="2800" dirty="0">
                <a:solidFill>
                  <a:srgbClr val="002060"/>
                </a:solidFill>
              </a:rPr>
              <a:t> </a:t>
            </a:r>
            <a:r>
              <a:rPr lang="en-US" sz="2800" dirty="0" err="1">
                <a:solidFill>
                  <a:srgbClr val="002060"/>
                </a:solidFill>
              </a:rPr>
              <a:t>roja</a:t>
            </a:r>
            <a:r>
              <a:rPr lang="en-US" sz="2800" dirty="0">
                <a:solidFill>
                  <a:srgbClr val="002060"/>
                </a:solidFill>
              </a:rPr>
              <a:t>.</a:t>
            </a:r>
          </a:p>
        </p:txBody>
      </p:sp>
      <p:sp>
        <p:nvSpPr>
          <p:cNvPr id="18" name="TextBox 17"/>
          <p:cNvSpPr txBox="1"/>
          <p:nvPr/>
        </p:nvSpPr>
        <p:spPr>
          <a:xfrm>
            <a:off x="355600" y="5800604"/>
            <a:ext cx="11582400" cy="523220"/>
          </a:xfrm>
          <a:prstGeom prst="rect">
            <a:avLst/>
          </a:prstGeom>
          <a:noFill/>
        </p:spPr>
        <p:txBody>
          <a:bodyPr wrap="square" rtlCol="0">
            <a:spAutoFit/>
          </a:bodyPr>
          <a:lstStyle/>
          <a:p>
            <a:r>
              <a:rPr lang="en-US" sz="2800" dirty="0" err="1">
                <a:solidFill>
                  <a:srgbClr val="002060"/>
                </a:solidFill>
              </a:rPr>
              <a:t>Esta</a:t>
            </a:r>
            <a:r>
              <a:rPr lang="en-US" sz="2800" dirty="0">
                <a:solidFill>
                  <a:srgbClr val="002060"/>
                </a:solidFill>
              </a:rPr>
              <a:t> </a:t>
            </a:r>
            <a:r>
              <a:rPr lang="en-US" sz="2800" dirty="0" err="1">
                <a:solidFill>
                  <a:srgbClr val="002060"/>
                </a:solidFill>
              </a:rPr>
              <a:t>marca</a:t>
            </a:r>
            <a:r>
              <a:rPr lang="en-US" sz="2800" dirty="0">
                <a:solidFill>
                  <a:srgbClr val="002060"/>
                </a:solidFill>
              </a:rPr>
              <a:t> </a:t>
            </a:r>
            <a:r>
              <a:rPr lang="en-US" sz="2800" dirty="0" err="1">
                <a:solidFill>
                  <a:srgbClr val="002060"/>
                </a:solidFill>
              </a:rPr>
              <a:t>es</a:t>
            </a:r>
            <a:r>
              <a:rPr lang="en-US" sz="2800" dirty="0">
                <a:solidFill>
                  <a:srgbClr val="002060"/>
                </a:solidFill>
              </a:rPr>
              <a:t> </a:t>
            </a:r>
            <a:r>
              <a:rPr lang="en-US" sz="2800" dirty="0" err="1">
                <a:solidFill>
                  <a:srgbClr val="002060"/>
                </a:solidFill>
              </a:rPr>
              <a:t>menos</a:t>
            </a:r>
            <a:r>
              <a:rPr lang="en-US" sz="2800" dirty="0">
                <a:solidFill>
                  <a:srgbClr val="002060"/>
                </a:solidFill>
              </a:rPr>
              <a:t> </a:t>
            </a:r>
            <a:r>
              <a:rPr lang="en-US" sz="2800" dirty="0" err="1">
                <a:solidFill>
                  <a:srgbClr val="002060"/>
                </a:solidFill>
              </a:rPr>
              <a:t>conocida</a:t>
            </a:r>
            <a:r>
              <a:rPr lang="en-US" sz="2800" dirty="0">
                <a:solidFill>
                  <a:srgbClr val="002060"/>
                </a:solidFill>
              </a:rPr>
              <a:t> </a:t>
            </a:r>
            <a:r>
              <a:rPr lang="en-US" sz="2800" err="1">
                <a:solidFill>
                  <a:srgbClr val="002060"/>
                </a:solidFill>
              </a:rPr>
              <a:t>que</a:t>
            </a:r>
            <a:r>
              <a:rPr lang="en-US" sz="2800">
                <a:solidFill>
                  <a:srgbClr val="002060"/>
                </a:solidFill>
              </a:rPr>
              <a:t> las otras marcas.</a:t>
            </a:r>
            <a:endParaRPr lang="en-US" sz="2800" dirty="0">
              <a:solidFill>
                <a:srgbClr val="002060"/>
              </a:solidFill>
            </a:endParaRPr>
          </a:p>
        </p:txBody>
      </p:sp>
      <p:sp>
        <p:nvSpPr>
          <p:cNvPr id="50" name="Rounded Rectangle 49"/>
          <p:cNvSpPr/>
          <p:nvPr/>
        </p:nvSpPr>
        <p:spPr>
          <a:xfrm>
            <a:off x="508001" y="3710025"/>
            <a:ext cx="1660359" cy="499534"/>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51" name="Rounded Rectangle 50"/>
          <p:cNvSpPr/>
          <p:nvPr/>
        </p:nvSpPr>
        <p:spPr>
          <a:xfrm>
            <a:off x="2179517" y="2190396"/>
            <a:ext cx="1985736" cy="499534"/>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52" name="Rounded Rectangle 51"/>
          <p:cNvSpPr/>
          <p:nvPr/>
        </p:nvSpPr>
        <p:spPr>
          <a:xfrm>
            <a:off x="4193182" y="2199336"/>
            <a:ext cx="2784564" cy="499534"/>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53" name="Rounded Rectangle 52"/>
          <p:cNvSpPr/>
          <p:nvPr/>
        </p:nvSpPr>
        <p:spPr>
          <a:xfrm>
            <a:off x="7029754" y="4225211"/>
            <a:ext cx="3068563" cy="499534"/>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19" name="TextBox 18"/>
          <p:cNvSpPr txBox="1"/>
          <p:nvPr/>
        </p:nvSpPr>
        <p:spPr>
          <a:xfrm>
            <a:off x="355600" y="5795499"/>
            <a:ext cx="11904133" cy="523220"/>
          </a:xfrm>
          <a:prstGeom prst="rect">
            <a:avLst/>
          </a:prstGeom>
          <a:noFill/>
        </p:spPr>
        <p:txBody>
          <a:bodyPr wrap="square" rtlCol="0">
            <a:spAutoFit/>
          </a:bodyPr>
          <a:lstStyle/>
          <a:p>
            <a:r>
              <a:rPr lang="en-US" sz="2800" dirty="0">
                <a:solidFill>
                  <a:srgbClr val="002060"/>
                </a:solidFill>
              </a:rPr>
              <a:t>Este </a:t>
            </a:r>
            <a:r>
              <a:rPr lang="en-US" sz="2800" dirty="0" err="1">
                <a:solidFill>
                  <a:srgbClr val="002060"/>
                </a:solidFill>
              </a:rPr>
              <a:t>precio</a:t>
            </a:r>
            <a:r>
              <a:rPr lang="en-US" sz="2800" dirty="0">
                <a:solidFill>
                  <a:srgbClr val="002060"/>
                </a:solidFill>
              </a:rPr>
              <a:t> no </a:t>
            </a:r>
            <a:r>
              <a:rPr lang="en-US" sz="2800" dirty="0" err="1">
                <a:solidFill>
                  <a:srgbClr val="002060"/>
                </a:solidFill>
              </a:rPr>
              <a:t>es</a:t>
            </a:r>
            <a:r>
              <a:rPr lang="en-US" sz="2800" dirty="0">
                <a:solidFill>
                  <a:srgbClr val="002060"/>
                </a:solidFill>
              </a:rPr>
              <a:t> </a:t>
            </a:r>
            <a:r>
              <a:rPr lang="en-US" sz="2800" err="1">
                <a:solidFill>
                  <a:srgbClr val="002060"/>
                </a:solidFill>
              </a:rPr>
              <a:t>más</a:t>
            </a:r>
            <a:r>
              <a:rPr lang="en-US" sz="2800">
                <a:solidFill>
                  <a:srgbClr val="002060"/>
                </a:solidFill>
              </a:rPr>
              <a:t> caro </a:t>
            </a:r>
            <a:r>
              <a:rPr lang="en-US" sz="2800" dirty="0" err="1">
                <a:solidFill>
                  <a:srgbClr val="002060"/>
                </a:solidFill>
              </a:rPr>
              <a:t>que</a:t>
            </a:r>
            <a:r>
              <a:rPr lang="en-US" sz="2800" dirty="0">
                <a:solidFill>
                  <a:srgbClr val="002060"/>
                </a:solidFill>
              </a:rPr>
              <a:t> el </a:t>
            </a:r>
            <a:r>
              <a:rPr lang="en-US" sz="2800" dirty="0" err="1">
                <a:solidFill>
                  <a:srgbClr val="002060"/>
                </a:solidFill>
              </a:rPr>
              <a:t>precio</a:t>
            </a:r>
            <a:r>
              <a:rPr lang="en-US" sz="2800" dirty="0">
                <a:solidFill>
                  <a:srgbClr val="002060"/>
                </a:solidFill>
              </a:rPr>
              <a:t> en </a:t>
            </a:r>
            <a:r>
              <a:rPr lang="en-US" sz="2800">
                <a:solidFill>
                  <a:srgbClr val="002060"/>
                </a:solidFill>
              </a:rPr>
              <a:t>mi pueblo.</a:t>
            </a:r>
            <a:r>
              <a:rPr lang="en-US" sz="2000">
                <a:solidFill>
                  <a:srgbClr val="002060"/>
                </a:solidFill>
              </a:rPr>
              <a:t> </a:t>
            </a:r>
            <a:endParaRPr lang="en-US" sz="2000" dirty="0">
              <a:solidFill>
                <a:srgbClr val="002060"/>
              </a:solidFill>
            </a:endParaRPr>
          </a:p>
        </p:txBody>
      </p:sp>
      <p:sp>
        <p:nvSpPr>
          <p:cNvPr id="54" name="Rounded Rectangle 53"/>
          <p:cNvSpPr/>
          <p:nvPr/>
        </p:nvSpPr>
        <p:spPr>
          <a:xfrm>
            <a:off x="474089" y="2690754"/>
            <a:ext cx="1660359" cy="499534"/>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55" name="Rounded Rectangle 54"/>
          <p:cNvSpPr/>
          <p:nvPr/>
        </p:nvSpPr>
        <p:spPr>
          <a:xfrm>
            <a:off x="2190753" y="3217418"/>
            <a:ext cx="1985736" cy="499534"/>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56" name="Rounded Rectangle 55"/>
          <p:cNvSpPr/>
          <p:nvPr/>
        </p:nvSpPr>
        <p:spPr>
          <a:xfrm>
            <a:off x="4199986" y="5233815"/>
            <a:ext cx="2784564" cy="499534"/>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57" name="Rounded Rectangle 56"/>
          <p:cNvSpPr/>
          <p:nvPr/>
        </p:nvSpPr>
        <p:spPr>
          <a:xfrm>
            <a:off x="7029754" y="1685211"/>
            <a:ext cx="3068563" cy="499534"/>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25" name="TextBox 24"/>
          <p:cNvSpPr txBox="1"/>
          <p:nvPr/>
        </p:nvSpPr>
        <p:spPr>
          <a:xfrm>
            <a:off x="355600" y="5808810"/>
            <a:ext cx="9889067" cy="523220"/>
          </a:xfrm>
          <a:prstGeom prst="rect">
            <a:avLst/>
          </a:prstGeom>
          <a:noFill/>
        </p:spPr>
        <p:txBody>
          <a:bodyPr wrap="square" rtlCol="0">
            <a:spAutoFit/>
          </a:bodyPr>
          <a:lstStyle/>
          <a:p>
            <a:r>
              <a:rPr lang="en-US" sz="2800">
                <a:solidFill>
                  <a:srgbClr val="002060"/>
                </a:solidFill>
              </a:rPr>
              <a:t>Este mercado no parece peor que las tiendas.</a:t>
            </a:r>
            <a:endParaRPr lang="en-US" sz="2800" dirty="0">
              <a:solidFill>
                <a:srgbClr val="002060"/>
              </a:solidFill>
            </a:endParaRPr>
          </a:p>
        </p:txBody>
      </p:sp>
      <p:sp>
        <p:nvSpPr>
          <p:cNvPr id="58" name="Rounded Rectangle 57"/>
          <p:cNvSpPr/>
          <p:nvPr/>
        </p:nvSpPr>
        <p:spPr>
          <a:xfrm>
            <a:off x="508001" y="2202958"/>
            <a:ext cx="1660359" cy="499534"/>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60" name="Rounded Rectangle 59"/>
          <p:cNvSpPr/>
          <p:nvPr/>
        </p:nvSpPr>
        <p:spPr>
          <a:xfrm>
            <a:off x="4210115" y="3215336"/>
            <a:ext cx="2784564" cy="499534"/>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61" name="Rounded Rectangle 60"/>
          <p:cNvSpPr/>
          <p:nvPr/>
        </p:nvSpPr>
        <p:spPr>
          <a:xfrm>
            <a:off x="6995887" y="2193211"/>
            <a:ext cx="3097592" cy="499534"/>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26" name="TextBox 25"/>
          <p:cNvSpPr txBox="1"/>
          <p:nvPr/>
        </p:nvSpPr>
        <p:spPr>
          <a:xfrm>
            <a:off x="355600" y="5800089"/>
            <a:ext cx="8873067" cy="523220"/>
          </a:xfrm>
          <a:prstGeom prst="rect">
            <a:avLst/>
          </a:prstGeom>
          <a:noFill/>
        </p:spPr>
        <p:txBody>
          <a:bodyPr wrap="square" rtlCol="0">
            <a:spAutoFit/>
          </a:bodyPr>
          <a:lstStyle/>
          <a:p>
            <a:r>
              <a:rPr lang="en-US" sz="2800" dirty="0">
                <a:solidFill>
                  <a:srgbClr val="002060"/>
                </a:solidFill>
              </a:rPr>
              <a:t>Este </a:t>
            </a:r>
            <a:r>
              <a:rPr lang="en-US" sz="2800" dirty="0" err="1">
                <a:solidFill>
                  <a:srgbClr val="002060"/>
                </a:solidFill>
              </a:rPr>
              <a:t>vestido</a:t>
            </a:r>
            <a:r>
              <a:rPr lang="en-US" sz="2800" dirty="0">
                <a:solidFill>
                  <a:srgbClr val="002060"/>
                </a:solidFill>
              </a:rPr>
              <a:t> </a:t>
            </a:r>
            <a:r>
              <a:rPr lang="en-US" sz="2800" dirty="0" err="1">
                <a:solidFill>
                  <a:srgbClr val="002060"/>
                </a:solidFill>
              </a:rPr>
              <a:t>es</a:t>
            </a:r>
            <a:r>
              <a:rPr lang="en-US" sz="2800" dirty="0">
                <a:solidFill>
                  <a:srgbClr val="002060"/>
                </a:solidFill>
              </a:rPr>
              <a:t> </a:t>
            </a:r>
            <a:r>
              <a:rPr lang="en-US" sz="2800" err="1">
                <a:solidFill>
                  <a:srgbClr val="002060"/>
                </a:solidFill>
              </a:rPr>
              <a:t>más</a:t>
            </a:r>
            <a:r>
              <a:rPr lang="en-US" sz="2800">
                <a:solidFill>
                  <a:srgbClr val="002060"/>
                </a:solidFill>
              </a:rPr>
              <a:t> bonito </a:t>
            </a:r>
            <a:r>
              <a:rPr lang="en-US" sz="2800" dirty="0" err="1">
                <a:solidFill>
                  <a:srgbClr val="002060"/>
                </a:solidFill>
              </a:rPr>
              <a:t>que</a:t>
            </a:r>
            <a:r>
              <a:rPr lang="en-US" sz="2800" dirty="0">
                <a:solidFill>
                  <a:srgbClr val="002060"/>
                </a:solidFill>
              </a:rPr>
              <a:t> el </a:t>
            </a:r>
            <a:r>
              <a:rPr lang="en-US" sz="2800" dirty="0" err="1">
                <a:solidFill>
                  <a:srgbClr val="002060"/>
                </a:solidFill>
              </a:rPr>
              <a:t>vestido</a:t>
            </a:r>
            <a:r>
              <a:rPr lang="en-US" sz="2800" dirty="0">
                <a:solidFill>
                  <a:srgbClr val="002060"/>
                </a:solidFill>
              </a:rPr>
              <a:t> </a:t>
            </a:r>
            <a:r>
              <a:rPr lang="en-US" sz="2800" dirty="0" err="1">
                <a:solidFill>
                  <a:srgbClr val="002060"/>
                </a:solidFill>
              </a:rPr>
              <a:t>azul</a:t>
            </a:r>
            <a:r>
              <a:rPr lang="en-US" sz="2800" dirty="0">
                <a:solidFill>
                  <a:srgbClr val="002060"/>
                </a:solidFill>
              </a:rPr>
              <a:t>.</a:t>
            </a:r>
          </a:p>
        </p:txBody>
      </p:sp>
      <p:sp>
        <p:nvSpPr>
          <p:cNvPr id="62" name="Rounded Rectangle 61"/>
          <p:cNvSpPr/>
          <p:nvPr/>
        </p:nvSpPr>
        <p:spPr>
          <a:xfrm>
            <a:off x="491068" y="4692159"/>
            <a:ext cx="1660359" cy="499534"/>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64" name="Rounded Rectangle 63"/>
          <p:cNvSpPr/>
          <p:nvPr/>
        </p:nvSpPr>
        <p:spPr>
          <a:xfrm>
            <a:off x="2190754" y="2726351"/>
            <a:ext cx="1985736" cy="499534"/>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65" name="Rounded Rectangle 64"/>
          <p:cNvSpPr/>
          <p:nvPr/>
        </p:nvSpPr>
        <p:spPr>
          <a:xfrm>
            <a:off x="4166119" y="4742749"/>
            <a:ext cx="2784564" cy="499534"/>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66" name="Rounded Rectangle 65"/>
          <p:cNvSpPr/>
          <p:nvPr/>
        </p:nvSpPr>
        <p:spPr>
          <a:xfrm>
            <a:off x="7029754" y="3192277"/>
            <a:ext cx="3068563" cy="499534"/>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27" name="TextBox 26"/>
          <p:cNvSpPr txBox="1"/>
          <p:nvPr/>
        </p:nvSpPr>
        <p:spPr>
          <a:xfrm>
            <a:off x="355600" y="5822889"/>
            <a:ext cx="11006666" cy="523220"/>
          </a:xfrm>
          <a:prstGeom prst="rect">
            <a:avLst/>
          </a:prstGeom>
          <a:noFill/>
        </p:spPr>
        <p:txBody>
          <a:bodyPr wrap="square" rtlCol="0">
            <a:spAutoFit/>
          </a:bodyPr>
          <a:lstStyle/>
          <a:p>
            <a:r>
              <a:rPr lang="en-US" sz="2800">
                <a:solidFill>
                  <a:srgbClr val="002060"/>
                </a:solidFill>
              </a:rPr>
              <a:t>Esta camisa parece </a:t>
            </a:r>
            <a:r>
              <a:rPr lang="en-US" sz="2800" dirty="0" err="1">
                <a:solidFill>
                  <a:srgbClr val="002060"/>
                </a:solidFill>
              </a:rPr>
              <a:t>mejor</a:t>
            </a:r>
            <a:r>
              <a:rPr lang="en-US" sz="2800" dirty="0">
                <a:solidFill>
                  <a:srgbClr val="002060"/>
                </a:solidFill>
              </a:rPr>
              <a:t> </a:t>
            </a:r>
            <a:r>
              <a:rPr lang="en-US" sz="2800" err="1">
                <a:solidFill>
                  <a:srgbClr val="002060"/>
                </a:solidFill>
              </a:rPr>
              <a:t>que</a:t>
            </a:r>
            <a:r>
              <a:rPr lang="en-US" sz="2800">
                <a:solidFill>
                  <a:srgbClr val="002060"/>
                </a:solidFill>
              </a:rPr>
              <a:t> la camisa roja.</a:t>
            </a:r>
            <a:endParaRPr lang="en-US" sz="2800" dirty="0">
              <a:solidFill>
                <a:srgbClr val="002060"/>
              </a:solidFill>
            </a:endParaRPr>
          </a:p>
        </p:txBody>
      </p:sp>
      <p:sp>
        <p:nvSpPr>
          <p:cNvPr id="9" name="TextBox 8"/>
          <p:cNvSpPr txBox="1"/>
          <p:nvPr/>
        </p:nvSpPr>
        <p:spPr>
          <a:xfrm>
            <a:off x="355600" y="1184746"/>
            <a:ext cx="11602463" cy="461665"/>
          </a:xfrm>
          <a:prstGeom prst="rect">
            <a:avLst/>
          </a:prstGeom>
          <a:noFill/>
        </p:spPr>
        <p:txBody>
          <a:bodyPr wrap="square" rtlCol="0">
            <a:spAutoFit/>
          </a:bodyPr>
          <a:lstStyle/>
          <a:p>
            <a:r>
              <a:rPr lang="en-GB" sz="2400" dirty="0" err="1">
                <a:solidFill>
                  <a:srgbClr val="002060"/>
                </a:solidFill>
              </a:rPr>
              <a:t>Usa</a:t>
            </a:r>
            <a:r>
              <a:rPr lang="en-GB" sz="2400" dirty="0">
                <a:solidFill>
                  <a:srgbClr val="002060"/>
                </a:solidFill>
              </a:rPr>
              <a:t> las palabras para </a:t>
            </a:r>
            <a:r>
              <a:rPr lang="en-GB" sz="2400" dirty="0" err="1">
                <a:solidFill>
                  <a:srgbClr val="002060"/>
                </a:solidFill>
              </a:rPr>
              <a:t>hacer</a:t>
            </a:r>
            <a:r>
              <a:rPr lang="en-GB" sz="2400" dirty="0">
                <a:solidFill>
                  <a:srgbClr val="002060"/>
                </a:solidFill>
              </a:rPr>
              <a:t> una </a:t>
            </a:r>
            <a:r>
              <a:rPr lang="en-GB" sz="2400" dirty="0" err="1">
                <a:solidFill>
                  <a:srgbClr val="002060"/>
                </a:solidFill>
              </a:rPr>
              <a:t>frase</a:t>
            </a:r>
            <a:r>
              <a:rPr lang="en-GB" sz="2400" dirty="0">
                <a:solidFill>
                  <a:srgbClr val="002060"/>
                </a:solidFill>
              </a:rPr>
              <a:t> </a:t>
            </a:r>
            <a:r>
              <a:rPr lang="en-GB" sz="2400" dirty="0" err="1">
                <a:solidFill>
                  <a:srgbClr val="002060"/>
                </a:solidFill>
              </a:rPr>
              <a:t>en</a:t>
            </a:r>
            <a:r>
              <a:rPr lang="en-GB" sz="2400" dirty="0">
                <a:solidFill>
                  <a:srgbClr val="002060"/>
                </a:solidFill>
              </a:rPr>
              <a:t> </a:t>
            </a:r>
            <a:r>
              <a:rPr lang="en-GB" sz="2400" dirty="0" err="1">
                <a:solidFill>
                  <a:srgbClr val="002060"/>
                </a:solidFill>
              </a:rPr>
              <a:t>español</a:t>
            </a:r>
            <a:r>
              <a:rPr lang="en-GB" sz="2400" dirty="0">
                <a:solidFill>
                  <a:srgbClr val="002060"/>
                </a:solidFill>
              </a:rPr>
              <a:t>. </a:t>
            </a:r>
          </a:p>
        </p:txBody>
      </p:sp>
      <p:sp>
        <p:nvSpPr>
          <p:cNvPr id="40" name="Rounded Rectangle 39"/>
          <p:cNvSpPr/>
          <p:nvPr/>
        </p:nvSpPr>
        <p:spPr>
          <a:xfrm>
            <a:off x="2159894" y="1699244"/>
            <a:ext cx="1985736" cy="499534"/>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pic>
        <p:nvPicPr>
          <p:cNvPr id="41" name="Picture 40"/>
          <p:cNvPicPr>
            <a:picLocks noChangeAspect="1"/>
          </p:cNvPicPr>
          <p:nvPr/>
        </p:nvPicPr>
        <p:blipFill rotWithShape="1">
          <a:blip r:embed="rId6" cstate="print">
            <a:extLst>
              <a:ext uri="{28A0092B-C50C-407E-A947-70E740481C1C}">
                <a14:useLocalDpi xmlns:a14="http://schemas.microsoft.com/office/drawing/2010/main" val="0"/>
              </a:ext>
            </a:extLst>
          </a:blip>
          <a:srcRect l="23490" r="49187"/>
          <a:stretch/>
        </p:blipFill>
        <p:spPr>
          <a:xfrm>
            <a:off x="10702324" y="4449918"/>
            <a:ext cx="761542" cy="1567794"/>
          </a:xfrm>
          <a:prstGeom prst="rect">
            <a:avLst/>
          </a:prstGeom>
        </p:spPr>
      </p:pic>
      <p:sp>
        <p:nvSpPr>
          <p:cNvPr id="10" name="Rounded Rectangle 9"/>
          <p:cNvSpPr/>
          <p:nvPr/>
        </p:nvSpPr>
        <p:spPr>
          <a:xfrm>
            <a:off x="474089" y="5804317"/>
            <a:ext cx="9619390" cy="51440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Tree>
    <p:extLst>
      <p:ext uri="{BB962C8B-B14F-4D97-AF65-F5344CB8AC3E}">
        <p14:creationId xmlns:p14="http://schemas.microsoft.com/office/powerpoint/2010/main" val="4058890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3"/>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39"/>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29"/>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8"/>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18"/>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45"/>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40"/>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48"/>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49"/>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1" nodeType="clickEffect">
                                  <p:stCondLst>
                                    <p:cond delay="0"/>
                                  </p:stCondLst>
                                  <p:childTnLst>
                                    <p:set>
                                      <p:cBhvr>
                                        <p:cTn id="74" dur="1" fill="hold">
                                          <p:stCondLst>
                                            <p:cond delay="0"/>
                                          </p:stCondLst>
                                        </p:cTn>
                                        <p:tgtEl>
                                          <p:spTgt spid="19"/>
                                        </p:tgtEl>
                                        <p:attrNameLst>
                                          <p:attrName>style.visibility</p:attrName>
                                        </p:attrNameLst>
                                      </p:cBhvr>
                                      <p:to>
                                        <p:strVal val="hidden"/>
                                      </p:to>
                                    </p:set>
                                  </p:childTnLst>
                                </p:cTn>
                              </p:par>
                              <p:par>
                                <p:cTn id="75" presetID="1" presetClass="exit" presetSubtype="0" fill="hold" grpId="1" nodeType="withEffect">
                                  <p:stCondLst>
                                    <p:cond delay="0"/>
                                  </p:stCondLst>
                                  <p:childTnLst>
                                    <p:set>
                                      <p:cBhvr>
                                        <p:cTn id="76" dur="1" fill="hold">
                                          <p:stCondLst>
                                            <p:cond delay="0"/>
                                          </p:stCondLst>
                                        </p:cTn>
                                        <p:tgtEl>
                                          <p:spTgt spid="50"/>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51"/>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52"/>
                                        </p:tgtEl>
                                        <p:attrNameLst>
                                          <p:attrName>style.visibility</p:attrName>
                                        </p:attrNameLst>
                                      </p:cBhvr>
                                      <p:to>
                                        <p:strVal val="hidden"/>
                                      </p:to>
                                    </p:set>
                                  </p:childTnLst>
                                </p:cTn>
                              </p:par>
                              <p:par>
                                <p:cTn id="81" presetID="1" presetClass="exit" presetSubtype="0" fill="hold" grpId="1" nodeType="withEffect">
                                  <p:stCondLst>
                                    <p:cond delay="0"/>
                                  </p:stCondLst>
                                  <p:childTnLst>
                                    <p:set>
                                      <p:cBhvr>
                                        <p:cTn id="82" dur="1" fill="hold">
                                          <p:stCondLst>
                                            <p:cond delay="0"/>
                                          </p:stCondLst>
                                        </p:cTn>
                                        <p:tgtEl>
                                          <p:spTgt spid="53"/>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4"/>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55"/>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56"/>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57"/>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xit" presetSubtype="0" fill="hold" grpId="0" nodeType="clickEffect">
                                  <p:stCondLst>
                                    <p:cond delay="0"/>
                                  </p:stCondLst>
                                  <p:childTnLst>
                                    <p:set>
                                      <p:cBhvr>
                                        <p:cTn id="100" dur="1" fill="hold">
                                          <p:stCondLst>
                                            <p:cond delay="0"/>
                                          </p:stCondLst>
                                        </p:cTn>
                                        <p:tgtEl>
                                          <p:spTgt spid="25">
                                            <p:txEl>
                                              <p:pRg st="0" end="0"/>
                                            </p:txEl>
                                          </p:spTgt>
                                        </p:tgtEl>
                                        <p:attrNameLst>
                                          <p:attrName>style.visibility</p:attrName>
                                        </p:attrNameLst>
                                      </p:cBhvr>
                                      <p:to>
                                        <p:strVal val="hidden"/>
                                      </p:to>
                                    </p:set>
                                  </p:childTnLst>
                                </p:cTn>
                              </p:par>
                              <p:par>
                                <p:cTn id="101" presetID="1" presetClass="exit" presetSubtype="0" fill="hold" grpId="1" nodeType="withEffect">
                                  <p:stCondLst>
                                    <p:cond delay="0"/>
                                  </p:stCondLst>
                                  <p:childTnLst>
                                    <p:set>
                                      <p:cBhvr>
                                        <p:cTn id="102" dur="1" fill="hold">
                                          <p:stCondLst>
                                            <p:cond delay="0"/>
                                          </p:stCondLst>
                                        </p:cTn>
                                        <p:tgtEl>
                                          <p:spTgt spid="54"/>
                                        </p:tgtEl>
                                        <p:attrNameLst>
                                          <p:attrName>style.visibility</p:attrName>
                                        </p:attrNameLst>
                                      </p:cBhvr>
                                      <p:to>
                                        <p:strVal val="hidden"/>
                                      </p:to>
                                    </p:set>
                                  </p:childTnLst>
                                </p:cTn>
                              </p:par>
                              <p:par>
                                <p:cTn id="103" presetID="1" presetClass="exit" presetSubtype="0" fill="hold" grpId="1" nodeType="withEffect">
                                  <p:stCondLst>
                                    <p:cond delay="0"/>
                                  </p:stCondLst>
                                  <p:childTnLst>
                                    <p:set>
                                      <p:cBhvr>
                                        <p:cTn id="104" dur="1" fill="hold">
                                          <p:stCondLst>
                                            <p:cond delay="0"/>
                                          </p:stCondLst>
                                        </p:cTn>
                                        <p:tgtEl>
                                          <p:spTgt spid="55"/>
                                        </p:tgtEl>
                                        <p:attrNameLst>
                                          <p:attrName>style.visibility</p:attrName>
                                        </p:attrNameLst>
                                      </p:cBhvr>
                                      <p:to>
                                        <p:strVal val="hidden"/>
                                      </p:to>
                                    </p:set>
                                  </p:childTnLst>
                                </p:cTn>
                              </p:par>
                              <p:par>
                                <p:cTn id="105" presetID="1" presetClass="exit" presetSubtype="0" fill="hold" grpId="1" nodeType="withEffect">
                                  <p:stCondLst>
                                    <p:cond delay="0"/>
                                  </p:stCondLst>
                                  <p:childTnLst>
                                    <p:set>
                                      <p:cBhvr>
                                        <p:cTn id="106" dur="1" fill="hold">
                                          <p:stCondLst>
                                            <p:cond delay="0"/>
                                          </p:stCondLst>
                                        </p:cTn>
                                        <p:tgtEl>
                                          <p:spTgt spid="56"/>
                                        </p:tgtEl>
                                        <p:attrNameLst>
                                          <p:attrName>style.visibility</p:attrName>
                                        </p:attrNameLst>
                                      </p:cBhvr>
                                      <p:to>
                                        <p:strVal val="hidden"/>
                                      </p:to>
                                    </p:set>
                                  </p:childTnLst>
                                </p:cTn>
                              </p:par>
                              <p:par>
                                <p:cTn id="107" presetID="1" presetClass="exit" presetSubtype="0" fill="hold" grpId="1" nodeType="withEffect">
                                  <p:stCondLst>
                                    <p:cond delay="0"/>
                                  </p:stCondLst>
                                  <p:childTnLst>
                                    <p:set>
                                      <p:cBhvr>
                                        <p:cTn id="108" dur="1" fill="hold">
                                          <p:stCondLst>
                                            <p:cond delay="0"/>
                                          </p:stCondLst>
                                        </p:cTn>
                                        <p:tgtEl>
                                          <p:spTgt spid="57"/>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58"/>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46"/>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60"/>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61"/>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26"/>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1" nodeType="clickEffect">
                                  <p:stCondLst>
                                    <p:cond delay="0"/>
                                  </p:stCondLst>
                                  <p:childTnLst>
                                    <p:set>
                                      <p:cBhvr>
                                        <p:cTn id="126" dur="1" fill="hold">
                                          <p:stCondLst>
                                            <p:cond delay="0"/>
                                          </p:stCondLst>
                                        </p:cTn>
                                        <p:tgtEl>
                                          <p:spTgt spid="26"/>
                                        </p:tgtEl>
                                        <p:attrNameLst>
                                          <p:attrName>style.visibility</p:attrName>
                                        </p:attrNameLst>
                                      </p:cBhvr>
                                      <p:to>
                                        <p:strVal val="hidden"/>
                                      </p:to>
                                    </p:set>
                                  </p:childTnLst>
                                </p:cTn>
                              </p:par>
                              <p:par>
                                <p:cTn id="127" presetID="1" presetClass="exit" presetSubtype="0" fill="hold" grpId="1" nodeType="withEffect">
                                  <p:stCondLst>
                                    <p:cond delay="0"/>
                                  </p:stCondLst>
                                  <p:childTnLst>
                                    <p:set>
                                      <p:cBhvr>
                                        <p:cTn id="128" dur="1" fill="hold">
                                          <p:stCondLst>
                                            <p:cond delay="0"/>
                                          </p:stCondLst>
                                        </p:cTn>
                                        <p:tgtEl>
                                          <p:spTgt spid="60"/>
                                        </p:tgtEl>
                                        <p:attrNameLst>
                                          <p:attrName>style.visibility</p:attrName>
                                        </p:attrNameLst>
                                      </p:cBhvr>
                                      <p:to>
                                        <p:strVal val="hidden"/>
                                      </p:to>
                                    </p:set>
                                  </p:childTnLst>
                                </p:cTn>
                              </p:par>
                              <p:par>
                                <p:cTn id="129" presetID="1" presetClass="exit" presetSubtype="0" fill="hold" grpId="1" nodeType="withEffect">
                                  <p:stCondLst>
                                    <p:cond delay="0"/>
                                  </p:stCondLst>
                                  <p:childTnLst>
                                    <p:set>
                                      <p:cBhvr>
                                        <p:cTn id="130" dur="1" fill="hold">
                                          <p:stCondLst>
                                            <p:cond delay="0"/>
                                          </p:stCondLst>
                                        </p:cTn>
                                        <p:tgtEl>
                                          <p:spTgt spid="46"/>
                                        </p:tgtEl>
                                        <p:attrNameLst>
                                          <p:attrName>style.visibility</p:attrName>
                                        </p:attrNameLst>
                                      </p:cBhvr>
                                      <p:to>
                                        <p:strVal val="hidden"/>
                                      </p:to>
                                    </p:set>
                                  </p:childTnLst>
                                </p:cTn>
                              </p:par>
                              <p:par>
                                <p:cTn id="131" presetID="1" presetClass="exit" presetSubtype="0" fill="hold" grpId="1" nodeType="withEffect">
                                  <p:stCondLst>
                                    <p:cond delay="0"/>
                                  </p:stCondLst>
                                  <p:childTnLst>
                                    <p:set>
                                      <p:cBhvr>
                                        <p:cTn id="132" dur="1" fill="hold">
                                          <p:stCondLst>
                                            <p:cond delay="0"/>
                                          </p:stCondLst>
                                        </p:cTn>
                                        <p:tgtEl>
                                          <p:spTgt spid="61"/>
                                        </p:tgtEl>
                                        <p:attrNameLst>
                                          <p:attrName>style.visibility</p:attrName>
                                        </p:attrNameLst>
                                      </p:cBhvr>
                                      <p:to>
                                        <p:strVal val="hidden"/>
                                      </p:to>
                                    </p:set>
                                  </p:childTnLst>
                                </p:cTn>
                              </p:par>
                              <p:par>
                                <p:cTn id="133" presetID="1" presetClass="exit" presetSubtype="0" fill="hold" grpId="1" nodeType="withEffect">
                                  <p:stCondLst>
                                    <p:cond delay="0"/>
                                  </p:stCondLst>
                                  <p:childTnLst>
                                    <p:set>
                                      <p:cBhvr>
                                        <p:cTn id="134" dur="1" fill="hold">
                                          <p:stCondLst>
                                            <p:cond delay="0"/>
                                          </p:stCondLst>
                                        </p:cTn>
                                        <p:tgtEl>
                                          <p:spTgt spid="58"/>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62"/>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64"/>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65"/>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66"/>
                                        </p:tgtEl>
                                        <p:attrNameLst>
                                          <p:attrName>style.visibility</p:attrName>
                                        </p:attrNameLst>
                                      </p:cBhvr>
                                      <p:to>
                                        <p:strVal val="visible"/>
                                      </p:to>
                                    </p:set>
                                  </p:childTnLst>
                                </p:cTn>
                              </p:par>
                            </p:childTnLst>
                          </p:cTn>
                        </p:par>
                      </p:childTnLst>
                    </p:cTn>
                  </p:par>
                  <p:par>
                    <p:cTn id="145" fill="hold">
                      <p:stCondLst>
                        <p:cond delay="indefinite"/>
                      </p:stCondLst>
                      <p:childTnLst>
                        <p:par>
                          <p:cTn id="146" fill="hold">
                            <p:stCondLst>
                              <p:cond delay="0"/>
                            </p:stCondLst>
                            <p:childTnLst>
                              <p:par>
                                <p:cTn id="147" presetID="1" presetClass="entr" presetSubtype="0" fill="hold" grpId="0" nodeType="clickEffect">
                                  <p:stCondLst>
                                    <p:cond delay="0"/>
                                  </p:stCondLst>
                                  <p:childTnLst>
                                    <p:set>
                                      <p:cBhvr>
                                        <p:cTn id="148" dur="1" fill="hold">
                                          <p:stCondLst>
                                            <p:cond delay="0"/>
                                          </p:stCondLst>
                                        </p:cTn>
                                        <p:tgtEl>
                                          <p:spTgt spid="27"/>
                                        </p:tgtEl>
                                        <p:attrNameLst>
                                          <p:attrName>style.visibility</p:attrName>
                                        </p:attrNameLst>
                                      </p:cBhvr>
                                      <p:to>
                                        <p:strVal val="visible"/>
                                      </p:to>
                                    </p:set>
                                  </p:childTnLst>
                                </p:cTn>
                              </p:par>
                            </p:childTnLst>
                          </p:cTn>
                        </p:par>
                      </p:childTnLst>
                    </p:cTn>
                  </p:par>
                  <p:par>
                    <p:cTn id="149" fill="hold">
                      <p:stCondLst>
                        <p:cond delay="indefinite"/>
                      </p:stCondLst>
                      <p:childTnLst>
                        <p:par>
                          <p:cTn id="150" fill="hold">
                            <p:stCondLst>
                              <p:cond delay="0"/>
                            </p:stCondLst>
                            <p:childTnLst>
                              <p:par>
                                <p:cTn id="151" presetID="1" presetClass="exit" presetSubtype="0" fill="hold" grpId="1" nodeType="clickEffect">
                                  <p:stCondLst>
                                    <p:cond delay="0"/>
                                  </p:stCondLst>
                                  <p:childTnLst>
                                    <p:set>
                                      <p:cBhvr>
                                        <p:cTn id="152" dur="1" fill="hold">
                                          <p:stCondLst>
                                            <p:cond delay="0"/>
                                          </p:stCondLst>
                                        </p:cTn>
                                        <p:tgtEl>
                                          <p:spTgt spid="27"/>
                                        </p:tgtEl>
                                        <p:attrNameLst>
                                          <p:attrName>style.visibility</p:attrName>
                                        </p:attrNameLst>
                                      </p:cBhvr>
                                      <p:to>
                                        <p:strVal val="hidden"/>
                                      </p:to>
                                    </p:set>
                                  </p:childTnLst>
                                </p:cTn>
                              </p:par>
                              <p:par>
                                <p:cTn id="153" presetID="1" presetClass="exit" presetSubtype="0" fill="hold" grpId="1" nodeType="withEffect">
                                  <p:stCondLst>
                                    <p:cond delay="0"/>
                                  </p:stCondLst>
                                  <p:childTnLst>
                                    <p:set>
                                      <p:cBhvr>
                                        <p:cTn id="154" dur="1" fill="hold">
                                          <p:stCondLst>
                                            <p:cond delay="0"/>
                                          </p:stCondLst>
                                        </p:cTn>
                                        <p:tgtEl>
                                          <p:spTgt spid="64"/>
                                        </p:tgtEl>
                                        <p:attrNameLst>
                                          <p:attrName>style.visibility</p:attrName>
                                        </p:attrNameLst>
                                      </p:cBhvr>
                                      <p:to>
                                        <p:strVal val="hidden"/>
                                      </p:to>
                                    </p:set>
                                  </p:childTnLst>
                                </p:cTn>
                              </p:par>
                              <p:par>
                                <p:cTn id="155" presetID="1" presetClass="exit" presetSubtype="0" fill="hold" grpId="1" nodeType="withEffect">
                                  <p:stCondLst>
                                    <p:cond delay="0"/>
                                  </p:stCondLst>
                                  <p:childTnLst>
                                    <p:set>
                                      <p:cBhvr>
                                        <p:cTn id="156" dur="1" fill="hold">
                                          <p:stCondLst>
                                            <p:cond delay="0"/>
                                          </p:stCondLst>
                                        </p:cTn>
                                        <p:tgtEl>
                                          <p:spTgt spid="62"/>
                                        </p:tgtEl>
                                        <p:attrNameLst>
                                          <p:attrName>style.visibility</p:attrName>
                                        </p:attrNameLst>
                                      </p:cBhvr>
                                      <p:to>
                                        <p:strVal val="hidden"/>
                                      </p:to>
                                    </p:set>
                                  </p:childTnLst>
                                </p:cTn>
                              </p:par>
                              <p:par>
                                <p:cTn id="157" presetID="1" presetClass="exit" presetSubtype="0" fill="hold" grpId="1" nodeType="withEffect">
                                  <p:stCondLst>
                                    <p:cond delay="0"/>
                                  </p:stCondLst>
                                  <p:childTnLst>
                                    <p:set>
                                      <p:cBhvr>
                                        <p:cTn id="158" dur="1" fill="hold">
                                          <p:stCondLst>
                                            <p:cond delay="0"/>
                                          </p:stCondLst>
                                        </p:cTn>
                                        <p:tgtEl>
                                          <p:spTgt spid="65"/>
                                        </p:tgtEl>
                                        <p:attrNameLst>
                                          <p:attrName>style.visibility</p:attrName>
                                        </p:attrNameLst>
                                      </p:cBhvr>
                                      <p:to>
                                        <p:strVal val="hidden"/>
                                      </p:to>
                                    </p:set>
                                  </p:childTnLst>
                                </p:cTn>
                              </p:par>
                              <p:par>
                                <p:cTn id="159" presetID="1" presetClass="exit" presetSubtype="0" fill="hold" grpId="1" nodeType="withEffect">
                                  <p:stCondLst>
                                    <p:cond delay="0"/>
                                  </p:stCondLst>
                                  <p:childTnLst>
                                    <p:set>
                                      <p:cBhvr>
                                        <p:cTn id="160" dur="1" fill="hold">
                                          <p:stCondLst>
                                            <p:cond delay="0"/>
                                          </p:stCondLst>
                                        </p:cTn>
                                        <p:tgtEl>
                                          <p:spTgt spid="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3" grpId="0" animBg="1"/>
      <p:bldP spid="13" grpId="1" animBg="1"/>
      <p:bldP spid="29" grpId="0" animBg="1"/>
      <p:bldP spid="29" grpId="1" animBg="1"/>
      <p:bldP spid="39" grpId="0" animBg="1"/>
      <p:bldP spid="39" grpId="1" animBg="1"/>
      <p:bldP spid="45" grpId="0" animBg="1"/>
      <p:bldP spid="45" grpId="1" animBg="1"/>
      <p:bldP spid="46" grpId="0" animBg="1"/>
      <p:bldP spid="46" grpId="1" animBg="1"/>
      <p:bldP spid="48" grpId="0" animBg="1"/>
      <p:bldP spid="48" grpId="1" animBg="1"/>
      <p:bldP spid="49" grpId="0" animBg="1"/>
      <p:bldP spid="49" grpId="1" animBg="1"/>
      <p:bldP spid="16" grpId="0"/>
      <p:bldP spid="16" grpId="1"/>
      <p:bldP spid="18" grpId="0"/>
      <p:bldP spid="18" grpId="1"/>
      <p:bldP spid="50" grpId="0" animBg="1"/>
      <p:bldP spid="50" grpId="1" animBg="1"/>
      <p:bldP spid="51" grpId="0" animBg="1"/>
      <p:bldP spid="51" grpId="1" animBg="1"/>
      <p:bldP spid="52" grpId="0" animBg="1"/>
      <p:bldP spid="52" grpId="1" animBg="1"/>
      <p:bldP spid="53" grpId="0" animBg="1"/>
      <p:bldP spid="53" grpId="1" animBg="1"/>
      <p:bldP spid="19" grpId="0"/>
      <p:bldP spid="19" grpId="1"/>
      <p:bldP spid="54" grpId="0" animBg="1"/>
      <p:bldP spid="54" grpId="1" animBg="1"/>
      <p:bldP spid="55" grpId="0" animBg="1"/>
      <p:bldP spid="55" grpId="1" animBg="1"/>
      <p:bldP spid="56" grpId="0" animBg="1"/>
      <p:bldP spid="56" grpId="1" animBg="1"/>
      <p:bldP spid="57" grpId="0" animBg="1"/>
      <p:bldP spid="57" grpId="1" animBg="1"/>
      <p:bldP spid="25" grpId="0" build="allAtOnce"/>
      <p:bldP spid="58" grpId="0" animBg="1"/>
      <p:bldP spid="58" grpId="1" animBg="1"/>
      <p:bldP spid="60" grpId="0" animBg="1"/>
      <p:bldP spid="60" grpId="1" animBg="1"/>
      <p:bldP spid="61" grpId="0" animBg="1"/>
      <p:bldP spid="61" grpId="1" animBg="1"/>
      <p:bldP spid="26" grpId="0"/>
      <p:bldP spid="26" grpId="1"/>
      <p:bldP spid="62" grpId="0" animBg="1"/>
      <p:bldP spid="62" grpId="1" animBg="1"/>
      <p:bldP spid="64" grpId="0" animBg="1"/>
      <p:bldP spid="64" grpId="1" animBg="1"/>
      <p:bldP spid="65" grpId="0" animBg="1"/>
      <p:bldP spid="65" grpId="1" animBg="1"/>
      <p:bldP spid="66" grpId="0" animBg="1"/>
      <p:bldP spid="66" grpId="1" animBg="1"/>
      <p:bldP spid="27" grpId="0"/>
      <p:bldP spid="27" grpId="1"/>
      <p:bldP spid="40" grpId="0" animBg="1"/>
      <p:bldP spid="40" grpId="1"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latin typeface="Century Gothic" panose="020F0302020204030204"/>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latin typeface="Century Gothic" panose="020F0302020204030204"/>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F0302020204030204"/>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F0302020204030204"/>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2173557"/>
            <a:ext cx="8005919" cy="879475"/>
          </a:xfrm>
        </p:spPr>
        <p:txBody>
          <a:bodyPr>
            <a:normAutofit/>
          </a:bodyPr>
          <a:lstStyle/>
          <a:p>
            <a:pPr algn="l"/>
            <a:r>
              <a:rPr lang="en-GB" sz="4000" b="1" dirty="0">
                <a:solidFill>
                  <a:prstClr val="white"/>
                </a:solidFill>
                <a:latin typeface="Century Gothic"/>
                <a:cs typeface="Century Gothic"/>
              </a:rPr>
              <a:t>Asking about things (shopping)</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214816" y="3053032"/>
            <a:ext cx="7407096" cy="567626"/>
          </a:xfrm>
        </p:spPr>
        <p:txBody>
          <a:bodyPr>
            <a:noAutofit/>
          </a:bodyPr>
          <a:lstStyle/>
          <a:p>
            <a:pPr algn="l"/>
            <a:r>
              <a:rPr lang="en-GB" sz="2600">
                <a:solidFill>
                  <a:prstClr val="white"/>
                </a:solidFill>
                <a:latin typeface="Century Gothic"/>
                <a:cs typeface="Century Gothic"/>
              </a:rPr>
              <a:t>Demonstrative adjectives </a:t>
            </a:r>
            <a:r>
              <a:rPr lang="en-GB" sz="2600" dirty="0">
                <a:solidFill>
                  <a:prstClr val="white"/>
                </a:solidFill>
                <a:latin typeface="Century Gothic"/>
                <a:cs typeface="Century Gothic"/>
              </a:rPr>
              <a:t>‘</a:t>
            </a:r>
            <a:r>
              <a:rPr lang="en-GB" sz="2600" dirty="0" err="1">
                <a:solidFill>
                  <a:prstClr val="white"/>
                </a:solidFill>
                <a:latin typeface="Century Gothic"/>
                <a:cs typeface="Century Gothic"/>
              </a:rPr>
              <a:t>estos</a:t>
            </a:r>
            <a:r>
              <a:rPr lang="en-GB" sz="2600" dirty="0">
                <a:solidFill>
                  <a:prstClr val="white"/>
                </a:solidFill>
                <a:latin typeface="Century Gothic"/>
                <a:cs typeface="Century Gothic"/>
              </a:rPr>
              <a:t>’ and ‘</a:t>
            </a:r>
            <a:r>
              <a:rPr lang="en-GB" sz="2600" dirty="0" err="1">
                <a:solidFill>
                  <a:prstClr val="white"/>
                </a:solidFill>
                <a:latin typeface="Century Gothic"/>
                <a:cs typeface="Century Gothic"/>
              </a:rPr>
              <a:t>estas</a:t>
            </a:r>
            <a:r>
              <a:rPr lang="en-GB" sz="2600" dirty="0">
                <a:solidFill>
                  <a:prstClr val="white"/>
                </a:solidFill>
                <a:latin typeface="Century Gothic"/>
                <a:cs typeface="Century Gothic"/>
              </a:rPr>
              <a:t>’</a:t>
            </a:r>
          </a:p>
          <a:p>
            <a:pPr algn="l"/>
            <a:r>
              <a:rPr lang="en-GB" sz="2600">
                <a:solidFill>
                  <a:prstClr val="white"/>
                </a:solidFill>
                <a:latin typeface="Century Gothic"/>
                <a:cs typeface="Century Gothic"/>
              </a:rPr>
              <a:t>Question words [revisited]</a:t>
            </a:r>
            <a:endParaRPr lang="en-GB" sz="2600" dirty="0">
              <a:solidFill>
                <a:prstClr val="white"/>
              </a:solidFill>
              <a:latin typeface="Century Gothic"/>
              <a:cs typeface="Century Gothic"/>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14817" y="4934421"/>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2200" b="1" dirty="0">
                <a:solidFill>
                  <a:prstClr val="white"/>
                </a:solidFill>
                <a:latin typeface="Century Gothic" panose="020B0502020202020204" pitchFamily="34" charset="0"/>
              </a:rPr>
              <a:t>Y8 Spanish</a:t>
            </a:r>
          </a:p>
          <a:p>
            <a:pPr>
              <a:defRPr/>
            </a:pPr>
            <a:r>
              <a:rPr lang="en-GB" sz="2200">
                <a:solidFill>
                  <a:prstClr val="white"/>
                </a:solidFill>
                <a:latin typeface="Century Gothic" panose="020B0502020202020204" pitchFamily="34" charset="0"/>
              </a:rPr>
              <a:t>Term 3.1 – </a:t>
            </a:r>
            <a:r>
              <a:rPr lang="en-GB" sz="2200" dirty="0">
                <a:solidFill>
                  <a:prstClr val="white"/>
                </a:solidFill>
                <a:latin typeface="Century Gothic" panose="020B0502020202020204" pitchFamily="34" charset="0"/>
              </a:rPr>
              <a:t>Week 4 – Lesson 56</a:t>
            </a:r>
          </a:p>
        </p:txBody>
      </p:sp>
      <p:sp>
        <p:nvSpPr>
          <p:cNvPr id="16" name="Title 3">
            <a:extLst>
              <a:ext uri="{FF2B5EF4-FFF2-40B4-BE49-F238E27FC236}">
                <a16:creationId xmlns:a16="http://schemas.microsoft.com/office/drawing/2014/main" id="{0CE3410D-ACFA-3647-856D-BF2E84254AD9}"/>
              </a:ext>
            </a:extLst>
          </p:cNvPr>
          <p:cNvSpPr txBox="1">
            <a:spLocks/>
          </p:cNvSpPr>
          <p:nvPr/>
        </p:nvSpPr>
        <p:spPr>
          <a:xfrm>
            <a:off x="214816" y="5780283"/>
            <a:ext cx="4509583"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Pete Watson / Nick Avery / Mollie Bentley-Smith</a:t>
            </a:r>
            <a:br>
              <a:rPr lang="en-GB" sz="1400" dirty="0">
                <a:solidFill>
                  <a:prstClr val="white"/>
                </a:solidFill>
                <a:latin typeface="Century Gothic" panose="020B0502020202020204" pitchFamily="34" charset="0"/>
              </a:rPr>
            </a:br>
            <a:r>
              <a:rPr lang="en-GB" sz="1400" dirty="0">
                <a:solidFill>
                  <a:prstClr val="white"/>
                </a:solidFill>
                <a:latin typeface="Century Gothic" panose="020B0502020202020204" pitchFamily="34" charset="0"/>
              </a:rPr>
              <a:t>Artwork: Mark Davies</a:t>
            </a:r>
          </a:p>
          <a:p>
            <a:pPr>
              <a:defRPr/>
            </a:pPr>
            <a:endParaRPr lang="en-GB" sz="1600" dirty="0">
              <a:solidFill>
                <a:prstClr val="white"/>
              </a:solidFill>
              <a:latin typeface="Century Gothic" panose="020B0502020202020204" pitchFamily="34" charset="0"/>
            </a:endParaRPr>
          </a:p>
          <a:p>
            <a:pPr>
              <a:defRPr/>
            </a:pPr>
            <a:r>
              <a:rPr lang="en-GB" sz="1400" dirty="0">
                <a:solidFill>
                  <a:prstClr val="white"/>
                </a:solidFill>
                <a:latin typeface="Century Gothic" panose="020B0502020202020204" pitchFamily="34" charset="0"/>
              </a:rPr>
              <a:t>Date updated: 28/04/21</a:t>
            </a: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456864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6649156" cy="867128"/>
          </a:xfrm>
          <a:prstGeom prst="rect">
            <a:avLst/>
          </a:prstGeom>
        </p:spPr>
      </p:pic>
      <p:sp>
        <p:nvSpPr>
          <p:cNvPr id="2" name="Title 1"/>
          <p:cNvSpPr>
            <a:spLocks noGrp="1"/>
          </p:cNvSpPr>
          <p:nvPr>
            <p:ph type="title"/>
          </p:nvPr>
        </p:nvSpPr>
        <p:spPr>
          <a:xfrm>
            <a:off x="82287" y="1"/>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47201" y="258167"/>
            <a:ext cx="2580944" cy="419166"/>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lIns="91438" tIns="45719" rIns="91438" bIns="45719" rtlCol="0" anchor="ctr"/>
          <a:lstStyle/>
          <a:p>
            <a:pPr algn="ctr"/>
            <a:r>
              <a:rPr lang="en-GB" sz="2000" b="1" dirty="0" err="1">
                <a:solidFill>
                  <a:prstClr val="white"/>
                </a:solidFill>
                <a:latin typeface="Century Gothic" panose="020B0502020202020204" pitchFamily="34" charset="0"/>
              </a:rPr>
              <a:t>escuchar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
        <p:nvSpPr>
          <p:cNvPr id="6" name="TextBox 5">
            <a:extLst>
              <a:ext uri="{FF2B5EF4-FFF2-40B4-BE49-F238E27FC236}">
                <a16:creationId xmlns:a16="http://schemas.microsoft.com/office/drawing/2014/main" id="{A86967C1-D850-467D-9B82-31FAA04A8E10}"/>
              </a:ext>
            </a:extLst>
          </p:cNvPr>
          <p:cNvSpPr txBox="1"/>
          <p:nvPr/>
        </p:nvSpPr>
        <p:spPr>
          <a:xfrm>
            <a:off x="218074" y="1142396"/>
            <a:ext cx="10832985" cy="400108"/>
          </a:xfrm>
          <a:prstGeom prst="rect">
            <a:avLst/>
          </a:prstGeom>
          <a:noFill/>
        </p:spPr>
        <p:txBody>
          <a:bodyPr wrap="square" lIns="91438" tIns="45719" rIns="91438" bIns="45719" rtlCol="0">
            <a:spAutoFit/>
          </a:bodyPr>
          <a:lstStyle/>
          <a:p>
            <a:r>
              <a:rPr lang="en-US" sz="2000" b="1" dirty="0" err="1">
                <a:solidFill>
                  <a:srgbClr val="002060"/>
                </a:solidFill>
              </a:rPr>
              <a:t>Escucha</a:t>
            </a:r>
            <a:r>
              <a:rPr lang="en-US" sz="2000" b="1" dirty="0">
                <a:solidFill>
                  <a:srgbClr val="002060"/>
                </a:solidFill>
              </a:rPr>
              <a:t> y </a:t>
            </a:r>
            <a:r>
              <a:rPr lang="en-US" sz="2000" b="1" dirty="0" err="1">
                <a:solidFill>
                  <a:srgbClr val="002060"/>
                </a:solidFill>
              </a:rPr>
              <a:t>escribe</a:t>
            </a:r>
            <a:r>
              <a:rPr lang="en-US" sz="2000" b="1" dirty="0">
                <a:solidFill>
                  <a:srgbClr val="002060"/>
                </a:solidFill>
              </a:rPr>
              <a:t> la </a:t>
            </a:r>
            <a:r>
              <a:rPr lang="en-US" sz="2000" b="1" dirty="0" err="1">
                <a:solidFill>
                  <a:srgbClr val="002060"/>
                </a:solidFill>
              </a:rPr>
              <a:t>palabra</a:t>
            </a:r>
            <a:r>
              <a:rPr lang="en-US" sz="2000" b="1" dirty="0">
                <a:solidFill>
                  <a:srgbClr val="002060"/>
                </a:solidFill>
              </a:rPr>
              <a:t>.</a:t>
            </a:r>
          </a:p>
        </p:txBody>
      </p:sp>
      <p:sp>
        <p:nvSpPr>
          <p:cNvPr id="7" name="CuadroTexto 15">
            <a:extLst>
              <a:ext uri="{FF2B5EF4-FFF2-40B4-BE49-F238E27FC236}">
                <a16:creationId xmlns:a16="http://schemas.microsoft.com/office/drawing/2014/main" id="{3283F635-A705-4B81-B37F-216B1C31396C}"/>
              </a:ext>
            </a:extLst>
          </p:cNvPr>
          <p:cNvSpPr txBox="1"/>
          <p:nvPr/>
        </p:nvSpPr>
        <p:spPr>
          <a:xfrm>
            <a:off x="1317424" y="2171097"/>
            <a:ext cx="2087496" cy="584775"/>
          </a:xfrm>
          <a:prstGeom prst="rect">
            <a:avLst/>
          </a:prstGeom>
          <a:noFill/>
        </p:spPr>
        <p:txBody>
          <a:bodyPr wrap="square" lIns="91438" tIns="45719" rIns="91438" bIns="45719" rtlCol="0">
            <a:spAutoFit/>
          </a:bodyPr>
          <a:lstStyle/>
          <a:p>
            <a:r>
              <a:rPr lang="en-GB" sz="3200" dirty="0" err="1">
                <a:solidFill>
                  <a:srgbClr val="002060"/>
                </a:solidFill>
              </a:rPr>
              <a:t>leng</a:t>
            </a:r>
            <a:r>
              <a:rPr lang="en-GB" sz="3200" b="1" u="sng" dirty="0" err="1">
                <a:solidFill>
                  <a:srgbClr val="E25B00"/>
                </a:solidFill>
              </a:rPr>
              <a:t>ua</a:t>
            </a:r>
            <a:endParaRPr lang="x-none" sz="3200" dirty="0">
              <a:solidFill>
                <a:schemeClr val="accent5">
                  <a:lumMod val="50000"/>
                </a:schemeClr>
              </a:solidFill>
            </a:endParaRPr>
          </a:p>
        </p:txBody>
      </p:sp>
      <p:sp>
        <p:nvSpPr>
          <p:cNvPr id="15" name="CuadroTexto 6">
            <a:extLst>
              <a:ext uri="{FF2B5EF4-FFF2-40B4-BE49-F238E27FC236}">
                <a16:creationId xmlns:a16="http://schemas.microsoft.com/office/drawing/2014/main" id="{EBA43EFE-07BB-49E9-AF50-2F8726EA631C}"/>
              </a:ext>
            </a:extLst>
          </p:cNvPr>
          <p:cNvSpPr txBox="1"/>
          <p:nvPr/>
        </p:nvSpPr>
        <p:spPr>
          <a:xfrm>
            <a:off x="10134768" y="2544047"/>
            <a:ext cx="1283270" cy="523218"/>
          </a:xfrm>
          <a:prstGeom prst="rect">
            <a:avLst/>
          </a:prstGeom>
          <a:noFill/>
        </p:spPr>
        <p:txBody>
          <a:bodyPr wrap="none" lIns="91438" tIns="45719" rIns="91438" bIns="45719" rtlCol="0">
            <a:spAutoFit/>
          </a:bodyPr>
          <a:lstStyle/>
          <a:p>
            <a:pPr algn="l"/>
            <a:r>
              <a:rPr lang="x-none" sz="2800" b="1" dirty="0">
                <a:solidFill>
                  <a:schemeClr val="bg1"/>
                </a:solidFill>
              </a:rPr>
              <a:t>a, e, o</a:t>
            </a:r>
          </a:p>
        </p:txBody>
      </p:sp>
      <p:sp>
        <p:nvSpPr>
          <p:cNvPr id="16" name="CuadroTexto 40">
            <a:extLst>
              <a:ext uri="{FF2B5EF4-FFF2-40B4-BE49-F238E27FC236}">
                <a16:creationId xmlns:a16="http://schemas.microsoft.com/office/drawing/2014/main" id="{DDAE0455-269F-4EBD-921E-836BCAB05E85}"/>
              </a:ext>
            </a:extLst>
          </p:cNvPr>
          <p:cNvSpPr txBox="1"/>
          <p:nvPr/>
        </p:nvSpPr>
        <p:spPr>
          <a:xfrm>
            <a:off x="1310909" y="3183998"/>
            <a:ext cx="1631172" cy="584773"/>
          </a:xfrm>
          <a:prstGeom prst="rect">
            <a:avLst/>
          </a:prstGeom>
          <a:noFill/>
        </p:spPr>
        <p:txBody>
          <a:bodyPr wrap="none" lIns="91438" tIns="45719" rIns="91438" bIns="45719" rtlCol="0">
            <a:spAutoFit/>
          </a:bodyPr>
          <a:lstStyle/>
          <a:p>
            <a:r>
              <a:rPr lang="en-GB" sz="3200" dirty="0" err="1">
                <a:solidFill>
                  <a:srgbClr val="002060"/>
                </a:solidFill>
              </a:rPr>
              <a:t>c</a:t>
            </a:r>
            <a:r>
              <a:rPr lang="en-GB" sz="3200" b="1" u="sng" dirty="0" err="1">
                <a:solidFill>
                  <a:srgbClr val="E25B00"/>
                </a:solidFill>
              </a:rPr>
              <a:t>ue</a:t>
            </a:r>
            <a:r>
              <a:rPr lang="en-GB" sz="3200" dirty="0" err="1">
                <a:solidFill>
                  <a:srgbClr val="002060"/>
                </a:solidFill>
              </a:rPr>
              <a:t>rpo</a:t>
            </a:r>
            <a:endParaRPr lang="x-none" sz="3200" dirty="0">
              <a:solidFill>
                <a:srgbClr val="002060"/>
              </a:solidFill>
            </a:endParaRPr>
          </a:p>
        </p:txBody>
      </p:sp>
      <p:sp>
        <p:nvSpPr>
          <p:cNvPr id="17" name="CuadroTexto 41">
            <a:extLst>
              <a:ext uri="{FF2B5EF4-FFF2-40B4-BE49-F238E27FC236}">
                <a16:creationId xmlns:a16="http://schemas.microsoft.com/office/drawing/2014/main" id="{FF355A82-261E-4BD4-BE17-26328ABF540D}"/>
              </a:ext>
            </a:extLst>
          </p:cNvPr>
          <p:cNvSpPr txBox="1"/>
          <p:nvPr/>
        </p:nvSpPr>
        <p:spPr>
          <a:xfrm>
            <a:off x="1328695" y="4184459"/>
            <a:ext cx="2403583" cy="584775"/>
          </a:xfrm>
          <a:prstGeom prst="rect">
            <a:avLst/>
          </a:prstGeom>
          <a:noFill/>
        </p:spPr>
        <p:txBody>
          <a:bodyPr wrap="square" lIns="91438" tIns="45719" rIns="91438" bIns="45719" rtlCol="0">
            <a:spAutoFit/>
          </a:bodyPr>
          <a:lstStyle/>
          <a:p>
            <a:r>
              <a:rPr lang="en-GB" sz="3200" dirty="0">
                <a:solidFill>
                  <a:srgbClr val="002060"/>
                </a:solidFill>
              </a:rPr>
              <a:t>rec</a:t>
            </a:r>
            <a:r>
              <a:rPr lang="en-GB" sz="3200" b="1" u="sng" dirty="0">
                <a:solidFill>
                  <a:srgbClr val="E25B00"/>
                </a:solidFill>
              </a:rPr>
              <a:t>ue</a:t>
            </a:r>
            <a:r>
              <a:rPr lang="en-GB" sz="3200" dirty="0">
                <a:solidFill>
                  <a:srgbClr val="002060"/>
                </a:solidFill>
              </a:rPr>
              <a:t>rdo</a:t>
            </a:r>
            <a:endParaRPr lang="x-none" sz="3200" dirty="0">
              <a:solidFill>
                <a:srgbClr val="002060"/>
              </a:solidFill>
            </a:endParaRPr>
          </a:p>
        </p:txBody>
      </p:sp>
      <p:sp>
        <p:nvSpPr>
          <p:cNvPr id="18" name="CuadroTexto 42">
            <a:extLst>
              <a:ext uri="{FF2B5EF4-FFF2-40B4-BE49-F238E27FC236}">
                <a16:creationId xmlns:a16="http://schemas.microsoft.com/office/drawing/2014/main" id="{77026C98-EB57-49F6-AD4C-647D7FEBCAFE}"/>
              </a:ext>
            </a:extLst>
          </p:cNvPr>
          <p:cNvSpPr txBox="1"/>
          <p:nvPr/>
        </p:nvSpPr>
        <p:spPr>
          <a:xfrm>
            <a:off x="1317423" y="5190980"/>
            <a:ext cx="2087497" cy="584775"/>
          </a:xfrm>
          <a:prstGeom prst="rect">
            <a:avLst/>
          </a:prstGeom>
          <a:noFill/>
        </p:spPr>
        <p:txBody>
          <a:bodyPr wrap="square" lIns="91438" tIns="45719" rIns="91438" bIns="45719" rtlCol="0">
            <a:spAutoFit/>
          </a:bodyPr>
          <a:lstStyle/>
          <a:p>
            <a:r>
              <a:rPr lang="en-GB" sz="3200" dirty="0" err="1">
                <a:solidFill>
                  <a:srgbClr val="002060"/>
                </a:solidFill>
              </a:rPr>
              <a:t>g</a:t>
            </a:r>
            <a:r>
              <a:rPr lang="en-GB" sz="3200" b="1" u="sng" dirty="0" err="1">
                <a:solidFill>
                  <a:srgbClr val="E25B00"/>
                </a:solidFill>
              </a:rPr>
              <a:t>ua</a:t>
            </a:r>
            <a:r>
              <a:rPr lang="en-GB" sz="3200" dirty="0" err="1">
                <a:solidFill>
                  <a:srgbClr val="002060"/>
                </a:solidFill>
              </a:rPr>
              <a:t>rdar</a:t>
            </a:r>
            <a:endParaRPr lang="x-none" sz="3200" dirty="0">
              <a:solidFill>
                <a:srgbClr val="002060"/>
              </a:solidFill>
            </a:endParaRPr>
          </a:p>
        </p:txBody>
      </p:sp>
      <p:sp>
        <p:nvSpPr>
          <p:cNvPr id="21" name="CuadroTexto 45">
            <a:extLst>
              <a:ext uri="{FF2B5EF4-FFF2-40B4-BE49-F238E27FC236}">
                <a16:creationId xmlns:a16="http://schemas.microsoft.com/office/drawing/2014/main" id="{7921A84E-2AF0-4C97-99F9-50AAF6451C56}"/>
              </a:ext>
            </a:extLst>
          </p:cNvPr>
          <p:cNvSpPr txBox="1"/>
          <p:nvPr/>
        </p:nvSpPr>
        <p:spPr>
          <a:xfrm>
            <a:off x="5370464" y="4185846"/>
            <a:ext cx="966927" cy="584773"/>
          </a:xfrm>
          <a:prstGeom prst="rect">
            <a:avLst/>
          </a:prstGeom>
          <a:noFill/>
        </p:spPr>
        <p:txBody>
          <a:bodyPr wrap="none" lIns="91438" tIns="45719" rIns="91438" bIns="45719" rtlCol="0">
            <a:spAutoFit/>
          </a:bodyPr>
          <a:lstStyle/>
          <a:p>
            <a:r>
              <a:rPr lang="en-GB" sz="3200" dirty="0" err="1">
                <a:solidFill>
                  <a:srgbClr val="002060"/>
                </a:solidFill>
              </a:rPr>
              <a:t>j</a:t>
            </a:r>
            <a:r>
              <a:rPr lang="en-GB" sz="3200" b="1" u="sng" dirty="0" err="1">
                <a:solidFill>
                  <a:srgbClr val="E25B00"/>
                </a:solidFill>
              </a:rPr>
              <a:t>ue</a:t>
            </a:r>
            <a:r>
              <a:rPr lang="en-GB" sz="3200" dirty="0" err="1">
                <a:solidFill>
                  <a:srgbClr val="002060"/>
                </a:solidFill>
              </a:rPr>
              <a:t>z</a:t>
            </a:r>
            <a:endParaRPr lang="x-none" sz="3200" dirty="0">
              <a:solidFill>
                <a:srgbClr val="002060"/>
              </a:solidFill>
            </a:endParaRPr>
          </a:p>
        </p:txBody>
      </p:sp>
      <p:sp>
        <p:nvSpPr>
          <p:cNvPr id="22" name="CuadroTexto 46">
            <a:extLst>
              <a:ext uri="{FF2B5EF4-FFF2-40B4-BE49-F238E27FC236}">
                <a16:creationId xmlns:a16="http://schemas.microsoft.com/office/drawing/2014/main" id="{712DDFFF-6E74-4E8A-9FC2-B085EA1565FC}"/>
              </a:ext>
            </a:extLst>
          </p:cNvPr>
          <p:cNvSpPr txBox="1"/>
          <p:nvPr/>
        </p:nvSpPr>
        <p:spPr>
          <a:xfrm>
            <a:off x="5334293" y="3169023"/>
            <a:ext cx="2823272" cy="584775"/>
          </a:xfrm>
          <a:prstGeom prst="rect">
            <a:avLst/>
          </a:prstGeom>
          <a:noFill/>
        </p:spPr>
        <p:txBody>
          <a:bodyPr wrap="square" lIns="91438" tIns="45719" rIns="91438" bIns="45719" rtlCol="0">
            <a:spAutoFit/>
          </a:bodyPr>
          <a:lstStyle/>
          <a:p>
            <a:r>
              <a:rPr lang="en-GB" sz="3200" dirty="0">
                <a:solidFill>
                  <a:srgbClr val="002060"/>
                </a:solidFill>
              </a:rPr>
              <a:t>de</a:t>
            </a:r>
            <a:r>
              <a:rPr lang="en-GB" sz="3200" dirty="0">
                <a:solidFill>
                  <a:schemeClr val="accent5">
                    <a:lumMod val="50000"/>
                  </a:schemeClr>
                </a:solidFill>
              </a:rPr>
              <a:t> </a:t>
            </a:r>
            <a:r>
              <a:rPr lang="en-GB" sz="3200" dirty="0">
                <a:solidFill>
                  <a:srgbClr val="002060"/>
                </a:solidFill>
              </a:rPr>
              <a:t>ac</a:t>
            </a:r>
            <a:r>
              <a:rPr lang="en-GB" sz="3200" b="1" u="sng" dirty="0">
                <a:solidFill>
                  <a:srgbClr val="E25B00"/>
                </a:solidFill>
              </a:rPr>
              <a:t>ue</a:t>
            </a:r>
            <a:r>
              <a:rPr lang="en-GB" sz="3200" dirty="0">
                <a:solidFill>
                  <a:srgbClr val="002060"/>
                </a:solidFill>
              </a:rPr>
              <a:t>rdo</a:t>
            </a:r>
            <a:endParaRPr lang="x-none" sz="3200" dirty="0">
              <a:solidFill>
                <a:srgbClr val="002060"/>
              </a:solidFill>
            </a:endParaRPr>
          </a:p>
        </p:txBody>
      </p:sp>
      <p:sp>
        <p:nvSpPr>
          <p:cNvPr id="23" name="CuadroTexto 47">
            <a:extLst>
              <a:ext uri="{FF2B5EF4-FFF2-40B4-BE49-F238E27FC236}">
                <a16:creationId xmlns:a16="http://schemas.microsoft.com/office/drawing/2014/main" id="{BB7B3301-9C89-49B9-AAAA-7411CDD9EC54}"/>
              </a:ext>
            </a:extLst>
          </p:cNvPr>
          <p:cNvSpPr txBox="1"/>
          <p:nvPr/>
        </p:nvSpPr>
        <p:spPr>
          <a:xfrm>
            <a:off x="5339748" y="2145934"/>
            <a:ext cx="3999873" cy="584775"/>
          </a:xfrm>
          <a:prstGeom prst="rect">
            <a:avLst/>
          </a:prstGeom>
          <a:noFill/>
        </p:spPr>
        <p:txBody>
          <a:bodyPr wrap="square" lIns="91438" tIns="45719" rIns="91438" bIns="45719" rtlCol="0">
            <a:spAutoFit/>
          </a:bodyPr>
          <a:lstStyle/>
          <a:p>
            <a:r>
              <a:rPr lang="en-GB" sz="3200" dirty="0" err="1">
                <a:solidFill>
                  <a:srgbClr val="002060"/>
                </a:solidFill>
              </a:rPr>
              <a:t>individ</a:t>
            </a:r>
            <a:r>
              <a:rPr lang="en-GB" sz="3200" b="1" u="sng" dirty="0" err="1">
                <a:solidFill>
                  <a:srgbClr val="E25B00"/>
                </a:solidFill>
              </a:rPr>
              <a:t>uo</a:t>
            </a:r>
            <a:endParaRPr lang="x-none" sz="3200" dirty="0">
              <a:solidFill>
                <a:schemeClr val="accent5">
                  <a:lumMod val="50000"/>
                </a:schemeClr>
              </a:solidFill>
            </a:endParaRPr>
          </a:p>
        </p:txBody>
      </p:sp>
      <p:sp>
        <p:nvSpPr>
          <p:cNvPr id="24" name="CuadroTexto 48">
            <a:extLst>
              <a:ext uri="{FF2B5EF4-FFF2-40B4-BE49-F238E27FC236}">
                <a16:creationId xmlns:a16="http://schemas.microsoft.com/office/drawing/2014/main" id="{1A11D75C-0AD4-4C4F-9E72-8D601B22B98E}"/>
              </a:ext>
            </a:extLst>
          </p:cNvPr>
          <p:cNvSpPr txBox="1"/>
          <p:nvPr/>
        </p:nvSpPr>
        <p:spPr>
          <a:xfrm>
            <a:off x="5334293" y="5158528"/>
            <a:ext cx="2082617" cy="584773"/>
          </a:xfrm>
          <a:prstGeom prst="rect">
            <a:avLst/>
          </a:prstGeom>
          <a:noFill/>
        </p:spPr>
        <p:txBody>
          <a:bodyPr wrap="none" lIns="91438" tIns="45719" rIns="91438" bIns="45719" rtlCol="0">
            <a:spAutoFit/>
          </a:bodyPr>
          <a:lstStyle/>
          <a:p>
            <a:r>
              <a:rPr lang="en-GB" sz="3200" dirty="0" err="1">
                <a:solidFill>
                  <a:srgbClr val="002060"/>
                </a:solidFill>
              </a:rPr>
              <a:t>contin</a:t>
            </a:r>
            <a:r>
              <a:rPr lang="en-GB" sz="3200" b="1" u="sng" dirty="0" err="1">
                <a:solidFill>
                  <a:srgbClr val="E25B00"/>
                </a:solidFill>
              </a:rPr>
              <a:t>ua</a:t>
            </a:r>
            <a:r>
              <a:rPr lang="en-GB" sz="3200" dirty="0" err="1">
                <a:solidFill>
                  <a:srgbClr val="002060"/>
                </a:solidFill>
              </a:rPr>
              <a:t>r</a:t>
            </a:r>
            <a:endParaRPr lang="x-none" sz="3200" dirty="0">
              <a:solidFill>
                <a:srgbClr val="002060"/>
              </a:solidFill>
            </a:endParaRPr>
          </a:p>
        </p:txBody>
      </p:sp>
      <p:sp>
        <p:nvSpPr>
          <p:cNvPr id="40" name="TextBox 5">
            <a:extLst>
              <a:ext uri="{FF2B5EF4-FFF2-40B4-BE49-F238E27FC236}">
                <a16:creationId xmlns:a16="http://schemas.microsoft.com/office/drawing/2014/main" id="{9A5C272B-7B4F-439A-80A2-8CB029C80B37}"/>
              </a:ext>
            </a:extLst>
          </p:cNvPr>
          <p:cNvSpPr txBox="1"/>
          <p:nvPr/>
        </p:nvSpPr>
        <p:spPr>
          <a:xfrm>
            <a:off x="218076" y="1612013"/>
            <a:ext cx="10832985" cy="400108"/>
          </a:xfrm>
          <a:prstGeom prst="rect">
            <a:avLst/>
          </a:prstGeom>
          <a:noFill/>
        </p:spPr>
        <p:txBody>
          <a:bodyPr wrap="square" lIns="91438" tIns="45719" rIns="91438" bIns="45719" rtlCol="0">
            <a:spAutoFit/>
          </a:bodyPr>
          <a:lstStyle/>
          <a:p>
            <a:r>
              <a:rPr lang="en-US" sz="2000" b="1" dirty="0">
                <a:solidFill>
                  <a:srgbClr val="002060"/>
                </a:solidFill>
              </a:rPr>
              <a:t>Ahora pronuncia las palabras con un compañero.</a:t>
            </a:r>
          </a:p>
        </p:txBody>
      </p:sp>
      <p:sp>
        <p:nvSpPr>
          <p:cNvPr id="8" name="CuadroTexto 15">
            <a:extLst>
              <a:ext uri="{FF2B5EF4-FFF2-40B4-BE49-F238E27FC236}">
                <a16:creationId xmlns:a16="http://schemas.microsoft.com/office/drawing/2014/main" id="{AB437D09-19F5-472E-A9CC-6DBF0C775CFF}"/>
              </a:ext>
            </a:extLst>
          </p:cNvPr>
          <p:cNvSpPr txBox="1"/>
          <p:nvPr/>
        </p:nvSpPr>
        <p:spPr>
          <a:xfrm>
            <a:off x="1310909" y="2678382"/>
            <a:ext cx="3435228" cy="400108"/>
          </a:xfrm>
          <a:prstGeom prst="rect">
            <a:avLst/>
          </a:prstGeom>
          <a:noFill/>
        </p:spPr>
        <p:txBody>
          <a:bodyPr wrap="square" lIns="91438" tIns="45719" rIns="91438" bIns="45719" rtlCol="0">
            <a:spAutoFit/>
          </a:bodyPr>
          <a:lstStyle/>
          <a:p>
            <a:r>
              <a:rPr lang="en-GB" sz="2000" dirty="0">
                <a:solidFill>
                  <a:srgbClr val="002060"/>
                </a:solidFill>
              </a:rPr>
              <a:t>[language, tongue]</a:t>
            </a:r>
            <a:endParaRPr lang="x-none" sz="2000" dirty="0">
              <a:solidFill>
                <a:srgbClr val="002060"/>
              </a:solidFill>
            </a:endParaRPr>
          </a:p>
        </p:txBody>
      </p:sp>
      <p:sp>
        <p:nvSpPr>
          <p:cNvPr id="25" name="CuadroTexto 15">
            <a:extLst>
              <a:ext uri="{FF2B5EF4-FFF2-40B4-BE49-F238E27FC236}">
                <a16:creationId xmlns:a16="http://schemas.microsoft.com/office/drawing/2014/main" id="{38C9FE16-8883-4B60-AAA3-35F286A5B6CF}"/>
              </a:ext>
            </a:extLst>
          </p:cNvPr>
          <p:cNvSpPr txBox="1"/>
          <p:nvPr/>
        </p:nvSpPr>
        <p:spPr>
          <a:xfrm>
            <a:off x="1322353" y="3718172"/>
            <a:ext cx="1238435" cy="400108"/>
          </a:xfrm>
          <a:prstGeom prst="rect">
            <a:avLst/>
          </a:prstGeom>
          <a:noFill/>
        </p:spPr>
        <p:txBody>
          <a:bodyPr wrap="square" lIns="91438" tIns="45719" rIns="91438" bIns="45719" rtlCol="0">
            <a:spAutoFit/>
          </a:bodyPr>
          <a:lstStyle/>
          <a:p>
            <a:r>
              <a:rPr lang="en-GB" sz="2000" dirty="0">
                <a:solidFill>
                  <a:srgbClr val="002060"/>
                </a:solidFill>
              </a:rPr>
              <a:t>[body]</a:t>
            </a:r>
            <a:endParaRPr lang="x-none" sz="2000" dirty="0">
              <a:solidFill>
                <a:srgbClr val="002060"/>
              </a:solidFill>
            </a:endParaRPr>
          </a:p>
        </p:txBody>
      </p:sp>
      <p:sp>
        <p:nvSpPr>
          <p:cNvPr id="26" name="CuadroTexto 15">
            <a:extLst>
              <a:ext uri="{FF2B5EF4-FFF2-40B4-BE49-F238E27FC236}">
                <a16:creationId xmlns:a16="http://schemas.microsoft.com/office/drawing/2014/main" id="{4C56A478-D9A8-4BC9-BBCA-C3786C8C2ED0}"/>
              </a:ext>
            </a:extLst>
          </p:cNvPr>
          <p:cNvSpPr txBox="1"/>
          <p:nvPr/>
        </p:nvSpPr>
        <p:spPr>
          <a:xfrm>
            <a:off x="1331824" y="4731331"/>
            <a:ext cx="2662435" cy="400108"/>
          </a:xfrm>
          <a:prstGeom prst="rect">
            <a:avLst/>
          </a:prstGeom>
          <a:noFill/>
        </p:spPr>
        <p:txBody>
          <a:bodyPr wrap="square" lIns="91438" tIns="45719" rIns="91438" bIns="45719" rtlCol="0">
            <a:spAutoFit/>
          </a:bodyPr>
          <a:lstStyle/>
          <a:p>
            <a:r>
              <a:rPr lang="en-GB" sz="2000">
                <a:solidFill>
                  <a:srgbClr val="002060"/>
                </a:solidFill>
              </a:rPr>
              <a:t>[memory, souvenir]</a:t>
            </a:r>
            <a:endParaRPr lang="x-none" sz="2000" dirty="0">
              <a:solidFill>
                <a:srgbClr val="002060"/>
              </a:solidFill>
            </a:endParaRPr>
          </a:p>
        </p:txBody>
      </p:sp>
      <p:sp>
        <p:nvSpPr>
          <p:cNvPr id="27" name="CuadroTexto 15">
            <a:extLst>
              <a:ext uri="{FF2B5EF4-FFF2-40B4-BE49-F238E27FC236}">
                <a16:creationId xmlns:a16="http://schemas.microsoft.com/office/drawing/2014/main" id="{EDF3378E-B18D-4F93-86B2-342AA3293B72}"/>
              </a:ext>
            </a:extLst>
          </p:cNvPr>
          <p:cNvSpPr txBox="1"/>
          <p:nvPr/>
        </p:nvSpPr>
        <p:spPr>
          <a:xfrm>
            <a:off x="1328695" y="5703667"/>
            <a:ext cx="2662435" cy="400108"/>
          </a:xfrm>
          <a:prstGeom prst="rect">
            <a:avLst/>
          </a:prstGeom>
          <a:noFill/>
        </p:spPr>
        <p:txBody>
          <a:bodyPr wrap="square" lIns="91438" tIns="45719" rIns="91438" bIns="45719" rtlCol="0">
            <a:spAutoFit/>
          </a:bodyPr>
          <a:lstStyle/>
          <a:p>
            <a:r>
              <a:rPr lang="en-GB" sz="2000" dirty="0">
                <a:solidFill>
                  <a:srgbClr val="002060"/>
                </a:solidFill>
              </a:rPr>
              <a:t>[</a:t>
            </a:r>
            <a:r>
              <a:rPr lang="en-GB" sz="2000">
                <a:solidFill>
                  <a:srgbClr val="002060"/>
                </a:solidFill>
              </a:rPr>
              <a:t>to keep, keeping]</a:t>
            </a:r>
            <a:endParaRPr lang="x-none" sz="2000" dirty="0">
              <a:solidFill>
                <a:srgbClr val="002060"/>
              </a:solidFill>
            </a:endParaRPr>
          </a:p>
        </p:txBody>
      </p:sp>
      <p:sp>
        <p:nvSpPr>
          <p:cNvPr id="28" name="CuadroTexto 15">
            <a:extLst>
              <a:ext uri="{FF2B5EF4-FFF2-40B4-BE49-F238E27FC236}">
                <a16:creationId xmlns:a16="http://schemas.microsoft.com/office/drawing/2014/main" id="{15067D1F-C11A-4ED6-8745-3979EED31C88}"/>
              </a:ext>
            </a:extLst>
          </p:cNvPr>
          <p:cNvSpPr txBox="1"/>
          <p:nvPr/>
        </p:nvSpPr>
        <p:spPr>
          <a:xfrm>
            <a:off x="5300268" y="2651887"/>
            <a:ext cx="3090161" cy="400108"/>
          </a:xfrm>
          <a:prstGeom prst="rect">
            <a:avLst/>
          </a:prstGeom>
          <a:noFill/>
        </p:spPr>
        <p:txBody>
          <a:bodyPr wrap="square" lIns="91438" tIns="45719" rIns="91438" bIns="45719" rtlCol="0">
            <a:spAutoFit/>
          </a:bodyPr>
          <a:lstStyle/>
          <a:p>
            <a:r>
              <a:rPr lang="en-GB" sz="2000" dirty="0">
                <a:solidFill>
                  <a:srgbClr val="002060"/>
                </a:solidFill>
              </a:rPr>
              <a:t>[individual, person]</a:t>
            </a:r>
            <a:endParaRPr lang="x-none" sz="2000" dirty="0">
              <a:solidFill>
                <a:srgbClr val="002060"/>
              </a:solidFill>
            </a:endParaRPr>
          </a:p>
        </p:txBody>
      </p:sp>
      <p:sp>
        <p:nvSpPr>
          <p:cNvPr id="29" name="CuadroTexto 15">
            <a:extLst>
              <a:ext uri="{FF2B5EF4-FFF2-40B4-BE49-F238E27FC236}">
                <a16:creationId xmlns:a16="http://schemas.microsoft.com/office/drawing/2014/main" id="{AC37A7F6-BF68-4697-8AE6-C8013C53606B}"/>
              </a:ext>
            </a:extLst>
          </p:cNvPr>
          <p:cNvSpPr txBox="1"/>
          <p:nvPr/>
        </p:nvSpPr>
        <p:spPr>
          <a:xfrm>
            <a:off x="5362013" y="3673573"/>
            <a:ext cx="4965781" cy="400108"/>
          </a:xfrm>
          <a:prstGeom prst="rect">
            <a:avLst/>
          </a:prstGeom>
          <a:noFill/>
        </p:spPr>
        <p:txBody>
          <a:bodyPr wrap="square" lIns="91438" tIns="45719" rIns="91438" bIns="45719" rtlCol="0">
            <a:spAutoFit/>
          </a:bodyPr>
          <a:lstStyle/>
          <a:p>
            <a:r>
              <a:rPr lang="en-GB" sz="2000" dirty="0">
                <a:solidFill>
                  <a:srgbClr val="002060"/>
                </a:solidFill>
              </a:rPr>
              <a:t>[ok, in agreement]</a:t>
            </a:r>
            <a:endParaRPr lang="x-none" sz="2000" dirty="0">
              <a:solidFill>
                <a:srgbClr val="002060"/>
              </a:solidFill>
            </a:endParaRPr>
          </a:p>
        </p:txBody>
      </p:sp>
      <p:sp>
        <p:nvSpPr>
          <p:cNvPr id="30" name="CuadroTexto 15">
            <a:extLst>
              <a:ext uri="{FF2B5EF4-FFF2-40B4-BE49-F238E27FC236}">
                <a16:creationId xmlns:a16="http://schemas.microsoft.com/office/drawing/2014/main" id="{5ED2F304-A195-4785-AE68-EE7BE1E048DB}"/>
              </a:ext>
            </a:extLst>
          </p:cNvPr>
          <p:cNvSpPr txBox="1"/>
          <p:nvPr/>
        </p:nvSpPr>
        <p:spPr>
          <a:xfrm>
            <a:off x="5334712" y="4738024"/>
            <a:ext cx="2355387" cy="400108"/>
          </a:xfrm>
          <a:prstGeom prst="rect">
            <a:avLst/>
          </a:prstGeom>
          <a:noFill/>
        </p:spPr>
        <p:txBody>
          <a:bodyPr wrap="square" lIns="91438" tIns="45719" rIns="91438" bIns="45719" rtlCol="0">
            <a:spAutoFit/>
          </a:bodyPr>
          <a:lstStyle/>
          <a:p>
            <a:r>
              <a:rPr lang="en-GB" sz="2000" dirty="0">
                <a:solidFill>
                  <a:srgbClr val="002060"/>
                </a:solidFill>
              </a:rPr>
              <a:t>[judge]</a:t>
            </a:r>
            <a:endParaRPr lang="x-none" sz="2000" dirty="0">
              <a:solidFill>
                <a:srgbClr val="002060"/>
              </a:solidFill>
            </a:endParaRPr>
          </a:p>
        </p:txBody>
      </p:sp>
      <p:sp>
        <p:nvSpPr>
          <p:cNvPr id="31" name="CuadroTexto 15">
            <a:extLst>
              <a:ext uri="{FF2B5EF4-FFF2-40B4-BE49-F238E27FC236}">
                <a16:creationId xmlns:a16="http://schemas.microsoft.com/office/drawing/2014/main" id="{E86AB153-FBB4-40C0-B527-09AAA762338C}"/>
              </a:ext>
            </a:extLst>
          </p:cNvPr>
          <p:cNvSpPr txBox="1"/>
          <p:nvPr/>
        </p:nvSpPr>
        <p:spPr>
          <a:xfrm>
            <a:off x="5362013" y="5686553"/>
            <a:ext cx="3313374" cy="400108"/>
          </a:xfrm>
          <a:prstGeom prst="rect">
            <a:avLst/>
          </a:prstGeom>
          <a:noFill/>
        </p:spPr>
        <p:txBody>
          <a:bodyPr wrap="square" lIns="91438" tIns="45719" rIns="91438" bIns="45719" rtlCol="0">
            <a:spAutoFit/>
          </a:bodyPr>
          <a:lstStyle/>
          <a:p>
            <a:r>
              <a:rPr lang="en-GB" sz="2000" dirty="0">
                <a:solidFill>
                  <a:srgbClr val="002060"/>
                </a:solidFill>
              </a:rPr>
              <a:t>[</a:t>
            </a:r>
            <a:r>
              <a:rPr lang="en-GB" sz="2000">
                <a:solidFill>
                  <a:srgbClr val="002060"/>
                </a:solidFill>
              </a:rPr>
              <a:t>to continue, continuing]</a:t>
            </a:r>
            <a:endParaRPr lang="x-none" sz="2000" dirty="0">
              <a:solidFill>
                <a:srgbClr val="002060"/>
              </a:solidFill>
            </a:endParaRPr>
          </a:p>
        </p:txBody>
      </p:sp>
      <p:sp>
        <p:nvSpPr>
          <p:cNvPr id="36" name="CuadroTexto 62">
            <a:extLst>
              <a:ext uri="{FF2B5EF4-FFF2-40B4-BE49-F238E27FC236}">
                <a16:creationId xmlns:a16="http://schemas.microsoft.com/office/drawing/2014/main" id="{D9F6EEF0-CE98-4B52-B2CC-A515B769AE6E}"/>
              </a:ext>
            </a:extLst>
          </p:cNvPr>
          <p:cNvSpPr txBox="1"/>
          <p:nvPr/>
        </p:nvSpPr>
        <p:spPr>
          <a:xfrm>
            <a:off x="10332480" y="1422165"/>
            <a:ext cx="597423" cy="446274"/>
          </a:xfrm>
          <a:prstGeom prst="rect">
            <a:avLst/>
          </a:prstGeom>
          <a:noFill/>
        </p:spPr>
        <p:txBody>
          <a:bodyPr wrap="none" lIns="91438" tIns="45719" rIns="91438" bIns="45719" rtlCol="0">
            <a:spAutoFit/>
          </a:bodyPr>
          <a:lstStyle/>
          <a:p>
            <a:pPr algn="l"/>
            <a:r>
              <a:rPr lang="x-none" sz="2300" b="1" dirty="0">
                <a:solidFill>
                  <a:schemeClr val="bg1"/>
                </a:solidFill>
              </a:rPr>
              <a:t>i, u</a:t>
            </a:r>
          </a:p>
        </p:txBody>
      </p:sp>
      <p:pic>
        <p:nvPicPr>
          <p:cNvPr id="41" name="Imagen 8">
            <a:extLst>
              <a:ext uri="{FF2B5EF4-FFF2-40B4-BE49-F238E27FC236}">
                <a16:creationId xmlns:a16="http://schemas.microsoft.com/office/drawing/2014/main" id="{C6955C4D-0F68-44AB-978B-02DCB9221DF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11279" y="1782320"/>
            <a:ext cx="2422192" cy="1360465"/>
          </a:xfrm>
          <a:prstGeom prst="rect">
            <a:avLst/>
          </a:prstGeom>
        </p:spPr>
      </p:pic>
      <p:sp>
        <p:nvSpPr>
          <p:cNvPr id="43" name="CuadroTexto 24">
            <a:extLst>
              <a:ext uri="{FF2B5EF4-FFF2-40B4-BE49-F238E27FC236}">
                <a16:creationId xmlns:a16="http://schemas.microsoft.com/office/drawing/2014/main" id="{4E19BBA6-C13B-4352-B3DB-DA62145AA9E0}"/>
              </a:ext>
            </a:extLst>
          </p:cNvPr>
          <p:cNvSpPr txBox="1"/>
          <p:nvPr/>
        </p:nvSpPr>
        <p:spPr>
          <a:xfrm>
            <a:off x="10469129" y="3728853"/>
            <a:ext cx="1283270" cy="523218"/>
          </a:xfrm>
          <a:prstGeom prst="rect">
            <a:avLst/>
          </a:prstGeom>
          <a:noFill/>
        </p:spPr>
        <p:txBody>
          <a:bodyPr wrap="none" lIns="91438" tIns="45719" rIns="91438" bIns="45719" rtlCol="0">
            <a:spAutoFit/>
          </a:bodyPr>
          <a:lstStyle/>
          <a:p>
            <a:pPr algn="l"/>
            <a:r>
              <a:rPr lang="x-none" sz="2800" b="1" dirty="0">
                <a:solidFill>
                  <a:schemeClr val="bg1"/>
                </a:solidFill>
              </a:rPr>
              <a:t>a, e, o</a:t>
            </a:r>
          </a:p>
        </p:txBody>
      </p:sp>
      <p:sp>
        <p:nvSpPr>
          <p:cNvPr id="45" name="Rounded Rectangular Callout 44"/>
          <p:cNvSpPr/>
          <p:nvPr/>
        </p:nvSpPr>
        <p:spPr>
          <a:xfrm>
            <a:off x="8675387" y="3421075"/>
            <a:ext cx="2961091" cy="1915580"/>
          </a:xfrm>
          <a:prstGeom prst="wedgeRoundRectCallout">
            <a:avLst>
              <a:gd name="adj1" fmla="val -5891"/>
              <a:gd name="adj2" fmla="val -68386"/>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GB" sz="2000" dirty="0">
                <a:solidFill>
                  <a:srgbClr val="002060"/>
                </a:solidFill>
              </a:rPr>
              <a:t>Remember, [u] is a ‘weak’ vowel. It merges with [a], [e] and [o] to make a single syllable.</a:t>
            </a:r>
            <a:endParaRPr lang="x-none" sz="2000" dirty="0">
              <a:solidFill>
                <a:srgbClr val="002060"/>
              </a:solidFill>
            </a:endParaRPr>
          </a:p>
        </p:txBody>
      </p:sp>
      <p:sp>
        <p:nvSpPr>
          <p:cNvPr id="37" name="Action Button: Custom 20">
            <a:hlinkClick r:id="" action="ppaction://noaction" highlightClick="1">
              <a:snd r:embed="rId5" name="lengua.wav"/>
            </a:hlinkClick>
            <a:extLst>
              <a:ext uri="{FF2B5EF4-FFF2-40B4-BE49-F238E27FC236}">
                <a16:creationId xmlns:a16="http://schemas.microsoft.com/office/drawing/2014/main" id="{B1F38183-0EA7-D546-8E70-183B0916547C}"/>
              </a:ext>
            </a:extLst>
          </p:cNvPr>
          <p:cNvSpPr/>
          <p:nvPr/>
        </p:nvSpPr>
        <p:spPr>
          <a:xfrm>
            <a:off x="400153" y="2278489"/>
            <a:ext cx="684075" cy="610635"/>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GB" b="1" dirty="0">
                <a:latin typeface="Century Gothic" panose="020B0502020202020204" pitchFamily="34" charset="0"/>
              </a:rPr>
              <a:t>1</a:t>
            </a:r>
          </a:p>
        </p:txBody>
      </p:sp>
      <p:sp>
        <p:nvSpPr>
          <p:cNvPr id="38" name="Action Button: Custom 20">
            <a:hlinkClick r:id="" action="ppaction://noaction" highlightClick="1">
              <a:snd r:embed="rId6" name="cuerpo.wav"/>
            </a:hlinkClick>
            <a:extLst>
              <a:ext uri="{FF2B5EF4-FFF2-40B4-BE49-F238E27FC236}">
                <a16:creationId xmlns:a16="http://schemas.microsoft.com/office/drawing/2014/main" id="{50D1CB4B-5082-B845-B3AE-5313CAA152FE}"/>
              </a:ext>
            </a:extLst>
          </p:cNvPr>
          <p:cNvSpPr/>
          <p:nvPr/>
        </p:nvSpPr>
        <p:spPr>
          <a:xfrm>
            <a:off x="400153" y="3317060"/>
            <a:ext cx="684075" cy="610635"/>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GB" b="1" dirty="0">
                <a:latin typeface="Century Gothic" panose="020B0502020202020204" pitchFamily="34" charset="0"/>
              </a:rPr>
              <a:t>2</a:t>
            </a:r>
          </a:p>
        </p:txBody>
      </p:sp>
      <p:sp>
        <p:nvSpPr>
          <p:cNvPr id="39" name="Action Button: Custom 20">
            <a:hlinkClick r:id="" action="ppaction://noaction" highlightClick="1">
              <a:snd r:embed="rId7" name="recuerdo.wav"/>
            </a:hlinkClick>
            <a:extLst>
              <a:ext uri="{FF2B5EF4-FFF2-40B4-BE49-F238E27FC236}">
                <a16:creationId xmlns:a16="http://schemas.microsoft.com/office/drawing/2014/main" id="{5C2316EC-EAE9-5647-B349-F2BCEED38D65}"/>
              </a:ext>
            </a:extLst>
          </p:cNvPr>
          <p:cNvSpPr/>
          <p:nvPr/>
        </p:nvSpPr>
        <p:spPr>
          <a:xfrm>
            <a:off x="400153" y="4323864"/>
            <a:ext cx="684075" cy="610635"/>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GB" b="1" dirty="0">
                <a:latin typeface="Century Gothic" panose="020B0502020202020204" pitchFamily="34" charset="0"/>
              </a:rPr>
              <a:t>3</a:t>
            </a:r>
          </a:p>
        </p:txBody>
      </p:sp>
      <p:sp>
        <p:nvSpPr>
          <p:cNvPr id="44" name="Action Button: Custom 20">
            <a:hlinkClick r:id="" action="ppaction://noaction" highlightClick="1">
              <a:snd r:embed="rId8" name="guardar.wav"/>
            </a:hlinkClick>
            <a:extLst>
              <a:ext uri="{FF2B5EF4-FFF2-40B4-BE49-F238E27FC236}">
                <a16:creationId xmlns:a16="http://schemas.microsoft.com/office/drawing/2014/main" id="{036EC95A-669B-0344-8CB6-68E55DBB884F}"/>
              </a:ext>
            </a:extLst>
          </p:cNvPr>
          <p:cNvSpPr/>
          <p:nvPr/>
        </p:nvSpPr>
        <p:spPr>
          <a:xfrm>
            <a:off x="400153" y="5357851"/>
            <a:ext cx="684075" cy="610635"/>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GB" b="1" dirty="0">
                <a:latin typeface="Century Gothic" panose="020B0502020202020204" pitchFamily="34" charset="0"/>
              </a:rPr>
              <a:t>4</a:t>
            </a:r>
          </a:p>
        </p:txBody>
      </p:sp>
      <p:sp>
        <p:nvSpPr>
          <p:cNvPr id="46" name="Action Button: Custom 20">
            <a:hlinkClick r:id="" action="ppaction://noaction" highlightClick="1">
              <a:snd r:embed="rId9" name="individuo.wav"/>
            </a:hlinkClick>
            <a:extLst>
              <a:ext uri="{FF2B5EF4-FFF2-40B4-BE49-F238E27FC236}">
                <a16:creationId xmlns:a16="http://schemas.microsoft.com/office/drawing/2014/main" id="{A52AEF77-FF6D-D44B-A06D-8F286447AED5}"/>
              </a:ext>
            </a:extLst>
          </p:cNvPr>
          <p:cNvSpPr/>
          <p:nvPr/>
        </p:nvSpPr>
        <p:spPr>
          <a:xfrm>
            <a:off x="4413027" y="2278489"/>
            <a:ext cx="684075" cy="610635"/>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GB" b="1" dirty="0">
                <a:latin typeface="Century Gothic" panose="020B0502020202020204" pitchFamily="34" charset="0"/>
              </a:rPr>
              <a:t>5</a:t>
            </a:r>
          </a:p>
        </p:txBody>
      </p:sp>
      <p:sp>
        <p:nvSpPr>
          <p:cNvPr id="47" name="Action Button: Custom 20">
            <a:hlinkClick r:id="" action="ppaction://noaction" highlightClick="1">
              <a:snd r:embed="rId10" name="de acuerdo.wav"/>
            </a:hlinkClick>
            <a:extLst>
              <a:ext uri="{FF2B5EF4-FFF2-40B4-BE49-F238E27FC236}">
                <a16:creationId xmlns:a16="http://schemas.microsoft.com/office/drawing/2014/main" id="{C3EEDC6E-F1A1-EF4F-863A-CEC55C390E9B}"/>
              </a:ext>
            </a:extLst>
          </p:cNvPr>
          <p:cNvSpPr/>
          <p:nvPr/>
        </p:nvSpPr>
        <p:spPr>
          <a:xfrm>
            <a:off x="4413024" y="3310586"/>
            <a:ext cx="684075" cy="593695"/>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GB" b="1" dirty="0">
                <a:latin typeface="Century Gothic" panose="020B0502020202020204" pitchFamily="34" charset="0"/>
              </a:rPr>
              <a:t>6</a:t>
            </a:r>
          </a:p>
        </p:txBody>
      </p:sp>
      <p:sp>
        <p:nvSpPr>
          <p:cNvPr id="48" name="Action Button: Custom 20">
            <a:hlinkClick r:id="" action="ppaction://noaction" highlightClick="1">
              <a:snd r:embed="rId11" name="juez.wav"/>
            </a:hlinkClick>
            <a:extLst>
              <a:ext uri="{FF2B5EF4-FFF2-40B4-BE49-F238E27FC236}">
                <a16:creationId xmlns:a16="http://schemas.microsoft.com/office/drawing/2014/main" id="{2B6B44D5-ECA7-FF45-8424-A8EDB5CEAA6F}"/>
              </a:ext>
            </a:extLst>
          </p:cNvPr>
          <p:cNvSpPr/>
          <p:nvPr/>
        </p:nvSpPr>
        <p:spPr>
          <a:xfrm>
            <a:off x="4413023" y="4332334"/>
            <a:ext cx="684075" cy="593695"/>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GB" b="1" dirty="0">
                <a:latin typeface="Century Gothic" panose="020B0502020202020204" pitchFamily="34" charset="0"/>
              </a:rPr>
              <a:t>7</a:t>
            </a:r>
          </a:p>
        </p:txBody>
      </p:sp>
      <p:sp>
        <p:nvSpPr>
          <p:cNvPr id="49" name="Action Button: Custom 20">
            <a:hlinkClick r:id="" action="ppaction://noaction" highlightClick="1">
              <a:snd r:embed="rId12" name="continuar.wav"/>
            </a:hlinkClick>
            <a:extLst>
              <a:ext uri="{FF2B5EF4-FFF2-40B4-BE49-F238E27FC236}">
                <a16:creationId xmlns:a16="http://schemas.microsoft.com/office/drawing/2014/main" id="{43DDB9CC-2F7B-0A49-ADFC-8455AE791697}"/>
              </a:ext>
            </a:extLst>
          </p:cNvPr>
          <p:cNvSpPr/>
          <p:nvPr/>
        </p:nvSpPr>
        <p:spPr>
          <a:xfrm>
            <a:off x="4413024" y="5336655"/>
            <a:ext cx="684075" cy="63183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GB" b="1" dirty="0">
                <a:latin typeface="Century Gothic" panose="020B0502020202020204" pitchFamily="34" charset="0"/>
              </a:rPr>
              <a:t>8</a:t>
            </a:r>
          </a:p>
        </p:txBody>
      </p:sp>
    </p:spTree>
    <p:extLst>
      <p:ext uri="{BB962C8B-B14F-4D97-AF65-F5344CB8AC3E}">
        <p14:creationId xmlns:p14="http://schemas.microsoft.com/office/powerpoint/2010/main" val="3983286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P spid="17" grpId="0"/>
      <p:bldP spid="18" grpId="0"/>
      <p:bldP spid="21" grpId="0"/>
      <p:bldP spid="22" grpId="0"/>
      <p:bldP spid="23" grpId="0"/>
      <p:bldP spid="24" grpId="0"/>
      <p:bldP spid="8" grpId="0"/>
      <p:bldP spid="25" grpId="0"/>
      <p:bldP spid="27" grpId="0"/>
      <p:bldP spid="28" grpId="0"/>
      <p:bldP spid="29" grpId="0"/>
      <p:bldP spid="30" grpId="0"/>
      <p:bldP spid="31" grpId="0"/>
      <p:bldP spid="4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661967" y="258166"/>
            <a:ext cx="126617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Rounded Rectangle 1">
            <a:extLst>
              <a:ext uri="{FF2B5EF4-FFF2-40B4-BE49-F238E27FC236}">
                <a16:creationId xmlns:a16="http://schemas.microsoft.com/office/drawing/2014/main" id="{849B6EEA-EFE5-4CA5-A098-60664365E47F}"/>
              </a:ext>
            </a:extLst>
          </p:cNvPr>
          <p:cNvSpPr/>
          <p:nvPr/>
        </p:nvSpPr>
        <p:spPr>
          <a:xfrm>
            <a:off x="1006833" y="187709"/>
            <a:ext cx="1969093" cy="181934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B908D301-847B-4C4E-9F42-87033038A32A}"/>
              </a:ext>
            </a:extLst>
          </p:cNvPr>
          <p:cNvSpPr txBox="1"/>
          <p:nvPr/>
        </p:nvSpPr>
        <p:spPr>
          <a:xfrm>
            <a:off x="1005227" y="620326"/>
            <a:ext cx="1969094"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cry, crying]</a:t>
            </a:r>
          </a:p>
        </p:txBody>
      </p:sp>
      <p:sp>
        <p:nvSpPr>
          <p:cNvPr id="34" name="Rounded Rectangle 2">
            <a:extLst>
              <a:ext uri="{FF2B5EF4-FFF2-40B4-BE49-F238E27FC236}">
                <a16:creationId xmlns:a16="http://schemas.microsoft.com/office/drawing/2014/main" id="{83383291-ED30-4EDE-81E2-7C031C566722}"/>
              </a:ext>
            </a:extLst>
          </p:cNvPr>
          <p:cNvSpPr/>
          <p:nvPr/>
        </p:nvSpPr>
        <p:spPr>
          <a:xfrm>
            <a:off x="980953" y="160214"/>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A</a:t>
            </a:r>
          </a:p>
        </p:txBody>
      </p:sp>
      <p:sp>
        <p:nvSpPr>
          <p:cNvPr id="43" name="Rounded Rectangle 1">
            <a:extLst>
              <a:ext uri="{FF2B5EF4-FFF2-40B4-BE49-F238E27FC236}">
                <a16:creationId xmlns:a16="http://schemas.microsoft.com/office/drawing/2014/main" id="{D0762602-DC30-422E-804A-A83043D3A5F5}"/>
              </a:ext>
            </a:extLst>
          </p:cNvPr>
          <p:cNvSpPr/>
          <p:nvPr/>
        </p:nvSpPr>
        <p:spPr>
          <a:xfrm>
            <a:off x="3362647" y="187711"/>
            <a:ext cx="1969093" cy="181934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4" name="Rounded Rectangle 1">
            <a:extLst>
              <a:ext uri="{FF2B5EF4-FFF2-40B4-BE49-F238E27FC236}">
                <a16:creationId xmlns:a16="http://schemas.microsoft.com/office/drawing/2014/main" id="{D353DD39-AFEB-4A4F-8288-C7489332354B}"/>
              </a:ext>
            </a:extLst>
          </p:cNvPr>
          <p:cNvSpPr/>
          <p:nvPr/>
        </p:nvSpPr>
        <p:spPr>
          <a:xfrm>
            <a:off x="5713444" y="187710"/>
            <a:ext cx="1969093" cy="181934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5" name="Rounded Rectangle 1">
            <a:extLst>
              <a:ext uri="{FF2B5EF4-FFF2-40B4-BE49-F238E27FC236}">
                <a16:creationId xmlns:a16="http://schemas.microsoft.com/office/drawing/2014/main" id="{E9E96F5A-44CD-4CB5-B03D-B26157C31906}"/>
              </a:ext>
            </a:extLst>
          </p:cNvPr>
          <p:cNvSpPr/>
          <p:nvPr/>
        </p:nvSpPr>
        <p:spPr>
          <a:xfrm>
            <a:off x="8064241" y="187709"/>
            <a:ext cx="1969093" cy="181934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6" name="Rounded Rectangle 1">
            <a:extLst>
              <a:ext uri="{FF2B5EF4-FFF2-40B4-BE49-F238E27FC236}">
                <a16:creationId xmlns:a16="http://schemas.microsoft.com/office/drawing/2014/main" id="{DC883E77-91C0-43BD-B68B-9B5796A1EFD5}"/>
              </a:ext>
            </a:extLst>
          </p:cNvPr>
          <p:cNvSpPr/>
          <p:nvPr/>
        </p:nvSpPr>
        <p:spPr>
          <a:xfrm>
            <a:off x="1006833" y="2281035"/>
            <a:ext cx="1969093" cy="181934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7" name="Rounded Rectangle 1">
            <a:extLst>
              <a:ext uri="{FF2B5EF4-FFF2-40B4-BE49-F238E27FC236}">
                <a16:creationId xmlns:a16="http://schemas.microsoft.com/office/drawing/2014/main" id="{0AF8C1C9-DC2D-41BF-9BD7-8E7782E8D317}"/>
              </a:ext>
            </a:extLst>
          </p:cNvPr>
          <p:cNvSpPr/>
          <p:nvPr/>
        </p:nvSpPr>
        <p:spPr>
          <a:xfrm>
            <a:off x="3361753" y="2281035"/>
            <a:ext cx="1969093" cy="181934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8" name="Rounded Rectangle 1">
            <a:extLst>
              <a:ext uri="{FF2B5EF4-FFF2-40B4-BE49-F238E27FC236}">
                <a16:creationId xmlns:a16="http://schemas.microsoft.com/office/drawing/2014/main" id="{5D78838D-5862-4854-9770-931E565E3DD2}"/>
              </a:ext>
            </a:extLst>
          </p:cNvPr>
          <p:cNvSpPr/>
          <p:nvPr/>
        </p:nvSpPr>
        <p:spPr>
          <a:xfrm>
            <a:off x="5716673" y="2281035"/>
            <a:ext cx="1969093" cy="181934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9" name="Rounded Rectangle 1">
            <a:extLst>
              <a:ext uri="{FF2B5EF4-FFF2-40B4-BE49-F238E27FC236}">
                <a16:creationId xmlns:a16="http://schemas.microsoft.com/office/drawing/2014/main" id="{AF2C16FD-BC80-4CB8-A0F6-38165CDA1C22}"/>
              </a:ext>
            </a:extLst>
          </p:cNvPr>
          <p:cNvSpPr/>
          <p:nvPr/>
        </p:nvSpPr>
        <p:spPr>
          <a:xfrm>
            <a:off x="8071593" y="2281035"/>
            <a:ext cx="1969093" cy="181934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0" name="Rounded Rectangle 1">
            <a:extLst>
              <a:ext uri="{FF2B5EF4-FFF2-40B4-BE49-F238E27FC236}">
                <a16:creationId xmlns:a16="http://schemas.microsoft.com/office/drawing/2014/main" id="{788B0553-E194-4AE8-8ED6-37071D63E5CB}"/>
              </a:ext>
            </a:extLst>
          </p:cNvPr>
          <p:cNvSpPr/>
          <p:nvPr/>
        </p:nvSpPr>
        <p:spPr>
          <a:xfrm>
            <a:off x="1006833" y="4374366"/>
            <a:ext cx="1969093" cy="181934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1" name="Rounded Rectangle 1">
            <a:extLst>
              <a:ext uri="{FF2B5EF4-FFF2-40B4-BE49-F238E27FC236}">
                <a16:creationId xmlns:a16="http://schemas.microsoft.com/office/drawing/2014/main" id="{F5D6E62C-ABE3-4A41-A750-E56532D6D36B}"/>
              </a:ext>
            </a:extLst>
          </p:cNvPr>
          <p:cNvSpPr/>
          <p:nvPr/>
        </p:nvSpPr>
        <p:spPr>
          <a:xfrm>
            <a:off x="3362647" y="4374365"/>
            <a:ext cx="1969093" cy="181934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2" name="Rounded Rectangle 1">
            <a:extLst>
              <a:ext uri="{FF2B5EF4-FFF2-40B4-BE49-F238E27FC236}">
                <a16:creationId xmlns:a16="http://schemas.microsoft.com/office/drawing/2014/main" id="{6EA8E0D2-105E-4395-8DF7-C4891E2AA973}"/>
              </a:ext>
            </a:extLst>
          </p:cNvPr>
          <p:cNvSpPr/>
          <p:nvPr/>
        </p:nvSpPr>
        <p:spPr>
          <a:xfrm>
            <a:off x="5718461" y="4374364"/>
            <a:ext cx="1969093" cy="181934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3" name="Rounded Rectangle 1">
            <a:extLst>
              <a:ext uri="{FF2B5EF4-FFF2-40B4-BE49-F238E27FC236}">
                <a16:creationId xmlns:a16="http://schemas.microsoft.com/office/drawing/2014/main" id="{7596D2F6-9242-4784-B72D-280B73B29C76}"/>
              </a:ext>
            </a:extLst>
          </p:cNvPr>
          <p:cNvSpPr/>
          <p:nvPr/>
        </p:nvSpPr>
        <p:spPr>
          <a:xfrm>
            <a:off x="8074275" y="4374363"/>
            <a:ext cx="1969093" cy="181934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4" name="TextBox 53">
            <a:extLst>
              <a:ext uri="{FF2B5EF4-FFF2-40B4-BE49-F238E27FC236}">
                <a16:creationId xmlns:a16="http://schemas.microsoft.com/office/drawing/2014/main" id="{D8F5E245-8C62-402A-9B14-47923E328E52}"/>
              </a:ext>
            </a:extLst>
          </p:cNvPr>
          <p:cNvSpPr txBox="1"/>
          <p:nvPr/>
        </p:nvSpPr>
        <p:spPr>
          <a:xfrm>
            <a:off x="3249678" y="633106"/>
            <a:ext cx="2191979"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a:t>
            </a:r>
            <a:r>
              <a:rPr kumimoji="0" lang="en-GB" sz="26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wait for, waiting for]</a:t>
            </a:r>
            <a:endPar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5" name="TextBox 54">
            <a:extLst>
              <a:ext uri="{FF2B5EF4-FFF2-40B4-BE49-F238E27FC236}">
                <a16:creationId xmlns:a16="http://schemas.microsoft.com/office/drawing/2014/main" id="{C99B1F8C-D8E5-4F0F-864A-B000EA6EF5C7}"/>
              </a:ext>
            </a:extLst>
          </p:cNvPr>
          <p:cNvSpPr txBox="1"/>
          <p:nvPr/>
        </p:nvSpPr>
        <p:spPr>
          <a:xfrm>
            <a:off x="5716489" y="615139"/>
            <a:ext cx="196604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return, returning]</a:t>
            </a:r>
          </a:p>
        </p:txBody>
      </p:sp>
      <p:sp>
        <p:nvSpPr>
          <p:cNvPr id="56" name="TextBox 55">
            <a:extLst>
              <a:ext uri="{FF2B5EF4-FFF2-40B4-BE49-F238E27FC236}">
                <a16:creationId xmlns:a16="http://schemas.microsoft.com/office/drawing/2014/main" id="{FC228397-9431-413B-A733-BA29BED64B9D}"/>
              </a:ext>
            </a:extLst>
          </p:cNvPr>
          <p:cNvSpPr txBox="1"/>
          <p:nvPr/>
        </p:nvSpPr>
        <p:spPr>
          <a:xfrm>
            <a:off x="8089571" y="615138"/>
            <a:ext cx="194376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find, finding]</a:t>
            </a:r>
          </a:p>
        </p:txBody>
      </p:sp>
      <p:sp>
        <p:nvSpPr>
          <p:cNvPr id="57" name="TextBox 56">
            <a:extLst>
              <a:ext uri="{FF2B5EF4-FFF2-40B4-BE49-F238E27FC236}">
                <a16:creationId xmlns:a16="http://schemas.microsoft.com/office/drawing/2014/main" id="{E69F160C-5DD2-43AB-AE09-EBB5645113D0}"/>
              </a:ext>
            </a:extLst>
          </p:cNvPr>
          <p:cNvSpPr txBox="1"/>
          <p:nvPr/>
        </p:nvSpPr>
        <p:spPr>
          <a:xfrm>
            <a:off x="1005227" y="2710190"/>
            <a:ext cx="196909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shout, shouting]</a:t>
            </a:r>
          </a:p>
        </p:txBody>
      </p:sp>
      <p:sp>
        <p:nvSpPr>
          <p:cNvPr id="58" name="TextBox 57">
            <a:extLst>
              <a:ext uri="{FF2B5EF4-FFF2-40B4-BE49-F238E27FC236}">
                <a16:creationId xmlns:a16="http://schemas.microsoft.com/office/drawing/2014/main" id="{C4727779-4959-48FA-94BD-6015ACFC2786}"/>
              </a:ext>
            </a:extLst>
          </p:cNvPr>
          <p:cNvSpPr txBox="1"/>
          <p:nvPr/>
        </p:nvSpPr>
        <p:spPr>
          <a:xfrm>
            <a:off x="3360674" y="2710190"/>
            <a:ext cx="196998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want, to love]</a:t>
            </a:r>
          </a:p>
        </p:txBody>
      </p:sp>
      <p:sp>
        <p:nvSpPr>
          <p:cNvPr id="59" name="TextBox 58">
            <a:extLst>
              <a:ext uri="{FF2B5EF4-FFF2-40B4-BE49-F238E27FC236}">
                <a16:creationId xmlns:a16="http://schemas.microsoft.com/office/drawing/2014/main" id="{2F35C646-7DC6-4FB0-9797-C507DFCA4F29}"/>
              </a:ext>
            </a:extLst>
          </p:cNvPr>
          <p:cNvSpPr txBox="1"/>
          <p:nvPr/>
        </p:nvSpPr>
        <p:spPr>
          <a:xfrm>
            <a:off x="5712549" y="2925633"/>
            <a:ext cx="196998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[story]</a:t>
            </a:r>
          </a:p>
        </p:txBody>
      </p:sp>
      <p:sp>
        <p:nvSpPr>
          <p:cNvPr id="60" name="TextBox 59">
            <a:extLst>
              <a:ext uri="{FF2B5EF4-FFF2-40B4-BE49-F238E27FC236}">
                <a16:creationId xmlns:a16="http://schemas.microsoft.com/office/drawing/2014/main" id="{91C6FE03-AAB5-49F6-B22F-626DD9257D86}"/>
              </a:ext>
            </a:extLst>
          </p:cNvPr>
          <p:cNvSpPr txBox="1"/>
          <p:nvPr/>
        </p:nvSpPr>
        <p:spPr>
          <a:xfrm>
            <a:off x="8063346" y="2943519"/>
            <a:ext cx="196998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[month]</a:t>
            </a:r>
          </a:p>
        </p:txBody>
      </p:sp>
      <p:sp>
        <p:nvSpPr>
          <p:cNvPr id="61" name="TextBox 60">
            <a:extLst>
              <a:ext uri="{FF2B5EF4-FFF2-40B4-BE49-F238E27FC236}">
                <a16:creationId xmlns:a16="http://schemas.microsoft.com/office/drawing/2014/main" id="{8A696113-7380-422C-BC45-FBA113A11984}"/>
              </a:ext>
            </a:extLst>
          </p:cNvPr>
          <p:cNvSpPr txBox="1"/>
          <p:nvPr/>
        </p:nvSpPr>
        <p:spPr>
          <a:xfrm>
            <a:off x="1016495" y="4800054"/>
            <a:ext cx="196998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4472C4">
                    <a:lumMod val="50000"/>
                  </a:srgbClr>
                </a:solidFill>
                <a:latin typeface="Century Gothic" panose="020F0302020204030204"/>
              </a:rPr>
              <a:t>[Dad (informal)</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2" name="TextBox 61">
            <a:extLst>
              <a:ext uri="{FF2B5EF4-FFF2-40B4-BE49-F238E27FC236}">
                <a16:creationId xmlns:a16="http://schemas.microsoft.com/office/drawing/2014/main" id="{C9598A40-72E5-489F-8BFF-F4DE641B2C34}"/>
              </a:ext>
            </a:extLst>
          </p:cNvPr>
          <p:cNvSpPr txBox="1"/>
          <p:nvPr/>
        </p:nvSpPr>
        <p:spPr>
          <a:xfrm>
            <a:off x="3346456" y="4806980"/>
            <a:ext cx="196998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[Mum (informal)]</a:t>
            </a:r>
          </a:p>
        </p:txBody>
      </p:sp>
      <p:sp>
        <p:nvSpPr>
          <p:cNvPr id="63" name="TextBox 62">
            <a:extLst>
              <a:ext uri="{FF2B5EF4-FFF2-40B4-BE49-F238E27FC236}">
                <a16:creationId xmlns:a16="http://schemas.microsoft.com/office/drawing/2014/main" id="{49B246AF-0DCA-4C24-A184-96C94AD0CD90}"/>
              </a:ext>
            </a:extLst>
          </p:cNvPr>
          <p:cNvSpPr txBox="1"/>
          <p:nvPr/>
        </p:nvSpPr>
        <p:spPr>
          <a:xfrm>
            <a:off x="5737510" y="5022423"/>
            <a:ext cx="196998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[cold]</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4" name="TextBox 63">
            <a:extLst>
              <a:ext uri="{FF2B5EF4-FFF2-40B4-BE49-F238E27FC236}">
                <a16:creationId xmlns:a16="http://schemas.microsoft.com/office/drawing/2014/main" id="{299AB619-49B5-4D7E-AB8F-872337EAC1BB}"/>
              </a:ext>
            </a:extLst>
          </p:cNvPr>
          <p:cNvSpPr txBox="1"/>
          <p:nvPr/>
        </p:nvSpPr>
        <p:spPr>
          <a:xfrm>
            <a:off x="8059892" y="4821304"/>
            <a:ext cx="196998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800" dirty="0">
                <a:solidFill>
                  <a:srgbClr val="4472C4">
                    <a:lumMod val="50000"/>
                  </a:srgbClr>
                </a:solidFill>
                <a:latin typeface="Century Gothic" panose="020F0302020204030204"/>
              </a:rPr>
              <a:t>to seem, seeming</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6" name="Rounded Rectangle 2">
            <a:extLst>
              <a:ext uri="{FF2B5EF4-FFF2-40B4-BE49-F238E27FC236}">
                <a16:creationId xmlns:a16="http://schemas.microsoft.com/office/drawing/2014/main" id="{10BAC3AE-F80C-431A-87D3-9EAB9FA93CFD}"/>
              </a:ext>
            </a:extLst>
          </p:cNvPr>
          <p:cNvSpPr/>
          <p:nvPr/>
        </p:nvSpPr>
        <p:spPr>
          <a:xfrm>
            <a:off x="3328980" y="181562"/>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B</a:t>
            </a:r>
          </a:p>
        </p:txBody>
      </p:sp>
      <p:sp>
        <p:nvSpPr>
          <p:cNvPr id="67" name="Rounded Rectangle 2">
            <a:extLst>
              <a:ext uri="{FF2B5EF4-FFF2-40B4-BE49-F238E27FC236}">
                <a16:creationId xmlns:a16="http://schemas.microsoft.com/office/drawing/2014/main" id="{6A9E2E9B-5A86-464C-AC24-711456193718}"/>
              </a:ext>
            </a:extLst>
          </p:cNvPr>
          <p:cNvSpPr/>
          <p:nvPr/>
        </p:nvSpPr>
        <p:spPr>
          <a:xfrm>
            <a:off x="5677007" y="153298"/>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srgbClr val="115076"/>
                </a:solidFill>
                <a:latin typeface="Century Gothic" panose="020F0302020204030204"/>
              </a:rPr>
              <a:t>C</a:t>
            </a:r>
            <a:endPar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68" name="Rounded Rectangle 2">
            <a:extLst>
              <a:ext uri="{FF2B5EF4-FFF2-40B4-BE49-F238E27FC236}">
                <a16:creationId xmlns:a16="http://schemas.microsoft.com/office/drawing/2014/main" id="{03B41B14-0197-4FE1-9AAB-34A7ECFA0C2B}"/>
              </a:ext>
            </a:extLst>
          </p:cNvPr>
          <p:cNvSpPr/>
          <p:nvPr/>
        </p:nvSpPr>
        <p:spPr>
          <a:xfrm>
            <a:off x="8027804" y="162444"/>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noProof="0" dirty="0">
                <a:solidFill>
                  <a:srgbClr val="115076"/>
                </a:solidFill>
                <a:latin typeface="Century Gothic" panose="020F0302020204030204"/>
              </a:rPr>
              <a:t>D</a:t>
            </a:r>
            <a:endPar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69" name="Rounded Rectangle 2">
            <a:extLst>
              <a:ext uri="{FF2B5EF4-FFF2-40B4-BE49-F238E27FC236}">
                <a16:creationId xmlns:a16="http://schemas.microsoft.com/office/drawing/2014/main" id="{1205FCBE-E8A1-4172-98A7-DD08E066C996}"/>
              </a:ext>
            </a:extLst>
          </p:cNvPr>
          <p:cNvSpPr/>
          <p:nvPr/>
        </p:nvSpPr>
        <p:spPr>
          <a:xfrm>
            <a:off x="969237" y="2248350"/>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E</a:t>
            </a:r>
          </a:p>
        </p:txBody>
      </p:sp>
      <p:sp>
        <p:nvSpPr>
          <p:cNvPr id="70" name="Rounded Rectangle 2">
            <a:extLst>
              <a:ext uri="{FF2B5EF4-FFF2-40B4-BE49-F238E27FC236}">
                <a16:creationId xmlns:a16="http://schemas.microsoft.com/office/drawing/2014/main" id="{5A821554-B0B8-4D2E-9861-8C31CEBCF5E6}"/>
              </a:ext>
            </a:extLst>
          </p:cNvPr>
          <p:cNvSpPr/>
          <p:nvPr/>
        </p:nvSpPr>
        <p:spPr>
          <a:xfrm>
            <a:off x="3329663" y="2248350"/>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F</a:t>
            </a:r>
          </a:p>
        </p:txBody>
      </p:sp>
      <p:sp>
        <p:nvSpPr>
          <p:cNvPr id="71" name="Rounded Rectangle 2">
            <a:extLst>
              <a:ext uri="{FF2B5EF4-FFF2-40B4-BE49-F238E27FC236}">
                <a16:creationId xmlns:a16="http://schemas.microsoft.com/office/drawing/2014/main" id="{2A611EAB-7FDD-4FBC-8053-23BEC107CEFE}"/>
              </a:ext>
            </a:extLst>
          </p:cNvPr>
          <p:cNvSpPr/>
          <p:nvPr/>
        </p:nvSpPr>
        <p:spPr>
          <a:xfrm>
            <a:off x="5677007" y="2248350"/>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G</a:t>
            </a:r>
          </a:p>
        </p:txBody>
      </p:sp>
      <p:sp>
        <p:nvSpPr>
          <p:cNvPr id="72" name="Rounded Rectangle 2">
            <a:extLst>
              <a:ext uri="{FF2B5EF4-FFF2-40B4-BE49-F238E27FC236}">
                <a16:creationId xmlns:a16="http://schemas.microsoft.com/office/drawing/2014/main" id="{8C38A5B9-4832-45CA-B626-D8FEE0770F19}"/>
              </a:ext>
            </a:extLst>
          </p:cNvPr>
          <p:cNvSpPr/>
          <p:nvPr/>
        </p:nvSpPr>
        <p:spPr>
          <a:xfrm>
            <a:off x="8024351" y="2248350"/>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H</a:t>
            </a:r>
          </a:p>
        </p:txBody>
      </p:sp>
      <p:sp>
        <p:nvSpPr>
          <p:cNvPr id="73" name="Rounded Rectangle 2">
            <a:extLst>
              <a:ext uri="{FF2B5EF4-FFF2-40B4-BE49-F238E27FC236}">
                <a16:creationId xmlns:a16="http://schemas.microsoft.com/office/drawing/2014/main" id="{97F917C0-66A3-47BB-839C-3158D1B43754}"/>
              </a:ext>
            </a:extLst>
          </p:cNvPr>
          <p:cNvSpPr/>
          <p:nvPr/>
        </p:nvSpPr>
        <p:spPr>
          <a:xfrm>
            <a:off x="980953" y="4336486"/>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I</a:t>
            </a:r>
          </a:p>
        </p:txBody>
      </p:sp>
      <p:sp>
        <p:nvSpPr>
          <p:cNvPr id="74" name="Rounded Rectangle 2">
            <a:extLst>
              <a:ext uri="{FF2B5EF4-FFF2-40B4-BE49-F238E27FC236}">
                <a16:creationId xmlns:a16="http://schemas.microsoft.com/office/drawing/2014/main" id="{4947FB0C-AEB0-4EE7-A2B7-176A3EC2B8B8}"/>
              </a:ext>
            </a:extLst>
          </p:cNvPr>
          <p:cNvSpPr/>
          <p:nvPr/>
        </p:nvSpPr>
        <p:spPr>
          <a:xfrm>
            <a:off x="3329663" y="4336485"/>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J</a:t>
            </a:r>
          </a:p>
        </p:txBody>
      </p:sp>
      <p:sp>
        <p:nvSpPr>
          <p:cNvPr id="75" name="Rounded Rectangle 2">
            <a:extLst>
              <a:ext uri="{FF2B5EF4-FFF2-40B4-BE49-F238E27FC236}">
                <a16:creationId xmlns:a16="http://schemas.microsoft.com/office/drawing/2014/main" id="{B8CB0E72-71A7-48C4-BAFA-BBDF6864B3B5}"/>
              </a:ext>
            </a:extLst>
          </p:cNvPr>
          <p:cNvSpPr/>
          <p:nvPr/>
        </p:nvSpPr>
        <p:spPr>
          <a:xfrm>
            <a:off x="5677006" y="4345140"/>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K</a:t>
            </a:r>
          </a:p>
        </p:txBody>
      </p:sp>
      <p:sp>
        <p:nvSpPr>
          <p:cNvPr id="76" name="Rounded Rectangle 2">
            <a:extLst>
              <a:ext uri="{FF2B5EF4-FFF2-40B4-BE49-F238E27FC236}">
                <a16:creationId xmlns:a16="http://schemas.microsoft.com/office/drawing/2014/main" id="{D2D2FA9D-7AE0-4A55-A132-96D5CE081FF9}"/>
              </a:ext>
            </a:extLst>
          </p:cNvPr>
          <p:cNvSpPr/>
          <p:nvPr/>
        </p:nvSpPr>
        <p:spPr>
          <a:xfrm>
            <a:off x="8024350" y="4315921"/>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L</a:t>
            </a:r>
          </a:p>
        </p:txBody>
      </p:sp>
      <p:sp>
        <p:nvSpPr>
          <p:cNvPr id="2" name="Title 1">
            <a:extLst>
              <a:ext uri="{FF2B5EF4-FFF2-40B4-BE49-F238E27FC236}">
                <a16:creationId xmlns:a16="http://schemas.microsoft.com/office/drawing/2014/main" id="{78A36391-E38E-4083-AACB-72C23E46921D}"/>
              </a:ext>
            </a:extLst>
          </p:cNvPr>
          <p:cNvSpPr>
            <a:spLocks noGrp="1"/>
          </p:cNvSpPr>
          <p:nvPr>
            <p:ph type="title"/>
          </p:nvPr>
        </p:nvSpPr>
        <p:spPr>
          <a:xfrm>
            <a:off x="10720834" y="284144"/>
            <a:ext cx="1148441" cy="348962"/>
          </a:xfrm>
        </p:spPr>
        <p:txBody>
          <a:bodyPr>
            <a:normAutofit fontScale="90000"/>
          </a:bodyPr>
          <a:lstStyle/>
          <a:p>
            <a:pPr algn="ctr"/>
            <a:r>
              <a:rPr lang="en-GB" sz="2200" b="1">
                <a:solidFill>
                  <a:schemeClr val="bg1"/>
                </a:solidFill>
              </a:rPr>
              <a:t>hablar</a:t>
            </a:r>
            <a:endParaRPr lang="en-GB" sz="1800" b="1" dirty="0">
              <a:solidFill>
                <a:schemeClr val="bg1"/>
              </a:solidFill>
            </a:endParaRPr>
          </a:p>
        </p:txBody>
      </p:sp>
    </p:spTree>
    <p:extLst>
      <p:ext uri="{BB962C8B-B14F-4D97-AF65-F5344CB8AC3E}">
        <p14:creationId xmlns:p14="http://schemas.microsoft.com/office/powerpoint/2010/main" val="3873512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p:cTn id="6" dur="3000"/>
                                        <p:tgtEl>
                                          <p:spTgt spid="34"/>
                                        </p:tgtEl>
                                        <p:attrNameLst>
                                          <p:attrName>style.opacity</p:attrName>
                                        </p:attrNameLst>
                                      </p:cBhvr>
                                      <p:to>
                                        <p:strVal val="0"/>
                                      </p:to>
                                    </p:set>
                                    <p:animEffect filter="image" prLst="opacity: 0">
                                      <p:cBhvr rctx="IE">
                                        <p:cTn id="7" dur="30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mph" presetSubtype="0" grpId="0" nodeType="clickEffect">
                                  <p:stCondLst>
                                    <p:cond delay="0"/>
                                  </p:stCondLst>
                                  <p:childTnLst>
                                    <p:set>
                                      <p:cBhvr>
                                        <p:cTn id="11" dur="3000"/>
                                        <p:tgtEl>
                                          <p:spTgt spid="70"/>
                                        </p:tgtEl>
                                        <p:attrNameLst>
                                          <p:attrName>style.opacity</p:attrName>
                                        </p:attrNameLst>
                                      </p:cBhvr>
                                      <p:to>
                                        <p:strVal val="0"/>
                                      </p:to>
                                    </p:set>
                                    <p:animEffect filter="image" prLst="opacity: 0">
                                      <p:cBhvr rctx="IE">
                                        <p:cTn id="12" dur="3000"/>
                                        <p:tgtEl>
                                          <p:spTgt spid="7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mph" presetSubtype="0" grpId="0" nodeType="clickEffect">
                                  <p:stCondLst>
                                    <p:cond delay="0"/>
                                  </p:stCondLst>
                                  <p:childTnLst>
                                    <p:set>
                                      <p:cBhvr>
                                        <p:cTn id="16" dur="3000"/>
                                        <p:tgtEl>
                                          <p:spTgt spid="76"/>
                                        </p:tgtEl>
                                        <p:attrNameLst>
                                          <p:attrName>style.opacity</p:attrName>
                                        </p:attrNameLst>
                                      </p:cBhvr>
                                      <p:to>
                                        <p:strVal val="0"/>
                                      </p:to>
                                    </p:set>
                                    <p:animEffect filter="image" prLst="opacity: 0">
                                      <p:cBhvr rctx="IE">
                                        <p:cTn id="17" dur="3000"/>
                                        <p:tgtEl>
                                          <p:spTgt spid="7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mph" presetSubtype="0" grpId="0" nodeType="clickEffect">
                                  <p:stCondLst>
                                    <p:cond delay="0"/>
                                  </p:stCondLst>
                                  <p:childTnLst>
                                    <p:set>
                                      <p:cBhvr>
                                        <p:cTn id="21" dur="3000"/>
                                        <p:tgtEl>
                                          <p:spTgt spid="71"/>
                                        </p:tgtEl>
                                        <p:attrNameLst>
                                          <p:attrName>style.opacity</p:attrName>
                                        </p:attrNameLst>
                                      </p:cBhvr>
                                      <p:to>
                                        <p:strVal val="0"/>
                                      </p:to>
                                    </p:set>
                                    <p:animEffect filter="image" prLst="opacity: 0">
                                      <p:cBhvr rctx="IE">
                                        <p:cTn id="22" dur="3000"/>
                                        <p:tgtEl>
                                          <p:spTgt spid="71"/>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mph" presetSubtype="0" grpId="0" nodeType="clickEffect">
                                  <p:stCondLst>
                                    <p:cond delay="0"/>
                                  </p:stCondLst>
                                  <p:childTnLst>
                                    <p:set>
                                      <p:cBhvr>
                                        <p:cTn id="26" dur="3000"/>
                                        <p:tgtEl>
                                          <p:spTgt spid="73"/>
                                        </p:tgtEl>
                                        <p:attrNameLst>
                                          <p:attrName>style.opacity</p:attrName>
                                        </p:attrNameLst>
                                      </p:cBhvr>
                                      <p:to>
                                        <p:strVal val="0"/>
                                      </p:to>
                                    </p:set>
                                    <p:animEffect filter="image" prLst="opacity: 0">
                                      <p:cBhvr rctx="IE">
                                        <p:cTn id="27" dur="3000"/>
                                        <p:tgtEl>
                                          <p:spTgt spid="73"/>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mph" presetSubtype="0" grpId="0" nodeType="clickEffect">
                                  <p:stCondLst>
                                    <p:cond delay="0"/>
                                  </p:stCondLst>
                                  <p:childTnLst>
                                    <p:set>
                                      <p:cBhvr>
                                        <p:cTn id="31" dur="3000"/>
                                        <p:tgtEl>
                                          <p:spTgt spid="67"/>
                                        </p:tgtEl>
                                        <p:attrNameLst>
                                          <p:attrName>style.opacity</p:attrName>
                                        </p:attrNameLst>
                                      </p:cBhvr>
                                      <p:to>
                                        <p:strVal val="0"/>
                                      </p:to>
                                    </p:set>
                                    <p:animEffect filter="image" prLst="opacity: 0">
                                      <p:cBhvr rctx="IE">
                                        <p:cTn id="32" dur="3000"/>
                                        <p:tgtEl>
                                          <p:spTgt spid="67"/>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mph" presetSubtype="0" grpId="0" nodeType="clickEffect">
                                  <p:stCondLst>
                                    <p:cond delay="0"/>
                                  </p:stCondLst>
                                  <p:childTnLst>
                                    <p:set>
                                      <p:cBhvr>
                                        <p:cTn id="36" dur="3000"/>
                                        <p:tgtEl>
                                          <p:spTgt spid="72"/>
                                        </p:tgtEl>
                                        <p:attrNameLst>
                                          <p:attrName>style.opacity</p:attrName>
                                        </p:attrNameLst>
                                      </p:cBhvr>
                                      <p:to>
                                        <p:strVal val="0"/>
                                      </p:to>
                                    </p:set>
                                    <p:animEffect filter="image" prLst="opacity: 0">
                                      <p:cBhvr rctx="IE">
                                        <p:cTn id="37" dur="3000"/>
                                        <p:tgtEl>
                                          <p:spTgt spid="72"/>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mph" presetSubtype="0" grpId="0" nodeType="clickEffect">
                                  <p:stCondLst>
                                    <p:cond delay="0"/>
                                  </p:stCondLst>
                                  <p:childTnLst>
                                    <p:set>
                                      <p:cBhvr>
                                        <p:cTn id="41" dur="3000"/>
                                        <p:tgtEl>
                                          <p:spTgt spid="74"/>
                                        </p:tgtEl>
                                        <p:attrNameLst>
                                          <p:attrName>style.opacity</p:attrName>
                                        </p:attrNameLst>
                                      </p:cBhvr>
                                      <p:to>
                                        <p:strVal val="0"/>
                                      </p:to>
                                    </p:set>
                                    <p:animEffect filter="image" prLst="opacity: 0">
                                      <p:cBhvr rctx="IE">
                                        <p:cTn id="42" dur="3000"/>
                                        <p:tgtEl>
                                          <p:spTgt spid="74"/>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mph" presetSubtype="0" grpId="0" nodeType="clickEffect">
                                  <p:stCondLst>
                                    <p:cond delay="0"/>
                                  </p:stCondLst>
                                  <p:childTnLst>
                                    <p:set>
                                      <p:cBhvr>
                                        <p:cTn id="46" dur="3000"/>
                                        <p:tgtEl>
                                          <p:spTgt spid="69"/>
                                        </p:tgtEl>
                                        <p:attrNameLst>
                                          <p:attrName>style.opacity</p:attrName>
                                        </p:attrNameLst>
                                      </p:cBhvr>
                                      <p:to>
                                        <p:strVal val="0"/>
                                      </p:to>
                                    </p:set>
                                    <p:animEffect filter="image" prLst="opacity: 0">
                                      <p:cBhvr rctx="IE">
                                        <p:cTn id="47" dur="3000"/>
                                        <p:tgtEl>
                                          <p:spTgt spid="69"/>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mph" presetSubtype="0" grpId="0" nodeType="clickEffect">
                                  <p:stCondLst>
                                    <p:cond delay="0"/>
                                  </p:stCondLst>
                                  <p:childTnLst>
                                    <p:set>
                                      <p:cBhvr>
                                        <p:cTn id="51" dur="3000"/>
                                        <p:tgtEl>
                                          <p:spTgt spid="68"/>
                                        </p:tgtEl>
                                        <p:attrNameLst>
                                          <p:attrName>style.opacity</p:attrName>
                                        </p:attrNameLst>
                                      </p:cBhvr>
                                      <p:to>
                                        <p:strVal val="0"/>
                                      </p:to>
                                    </p:set>
                                    <p:animEffect filter="image" prLst="opacity: 0">
                                      <p:cBhvr rctx="IE">
                                        <p:cTn id="52" dur="3000"/>
                                        <p:tgtEl>
                                          <p:spTgt spid="68"/>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mph" presetSubtype="0" grpId="0" nodeType="clickEffect">
                                  <p:stCondLst>
                                    <p:cond delay="0"/>
                                  </p:stCondLst>
                                  <p:childTnLst>
                                    <p:set>
                                      <p:cBhvr>
                                        <p:cTn id="56" dur="3000"/>
                                        <p:tgtEl>
                                          <p:spTgt spid="75"/>
                                        </p:tgtEl>
                                        <p:attrNameLst>
                                          <p:attrName>style.opacity</p:attrName>
                                        </p:attrNameLst>
                                      </p:cBhvr>
                                      <p:to>
                                        <p:strVal val="0"/>
                                      </p:to>
                                    </p:set>
                                    <p:animEffect filter="image" prLst="opacity: 0">
                                      <p:cBhvr rctx="IE">
                                        <p:cTn id="57" dur="3000"/>
                                        <p:tgtEl>
                                          <p:spTgt spid="75"/>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mph" presetSubtype="0" grpId="0" nodeType="clickEffect">
                                  <p:stCondLst>
                                    <p:cond delay="0"/>
                                  </p:stCondLst>
                                  <p:childTnLst>
                                    <p:set>
                                      <p:cBhvr>
                                        <p:cTn id="61" dur="3000"/>
                                        <p:tgtEl>
                                          <p:spTgt spid="66"/>
                                        </p:tgtEl>
                                        <p:attrNameLst>
                                          <p:attrName>style.opacity</p:attrName>
                                        </p:attrNameLst>
                                      </p:cBhvr>
                                      <p:to>
                                        <p:strVal val="0"/>
                                      </p:to>
                                    </p:set>
                                    <p:animEffect filter="image" prLst="opacity: 0">
                                      <p:cBhvr rctx="IE">
                                        <p:cTn id="62" dur="30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9384355" y="258166"/>
            <a:ext cx="2543788"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000" b="1" dirty="0">
              <a:solidFill>
                <a:prstClr val="white"/>
              </a:solidFill>
              <a:latin typeface="Century Gothic" panose="020B0502020202020204" pitchFamily="34" charset="0"/>
            </a:endParaRPr>
          </a:p>
        </p:txBody>
      </p:sp>
      <p:sp>
        <p:nvSpPr>
          <p:cNvPr id="6" name="TextBox 5">
            <a:extLst>
              <a:ext uri="{FF2B5EF4-FFF2-40B4-BE49-F238E27FC236}">
                <a16:creationId xmlns:a16="http://schemas.microsoft.com/office/drawing/2014/main" id="{518FFBB4-AB8F-401F-BB4B-B47B5B9F5B22}"/>
              </a:ext>
            </a:extLst>
          </p:cNvPr>
          <p:cNvSpPr txBox="1"/>
          <p:nvPr/>
        </p:nvSpPr>
        <p:spPr>
          <a:xfrm>
            <a:off x="140839" y="647688"/>
            <a:ext cx="11785515" cy="707886"/>
          </a:xfrm>
          <a:prstGeom prst="rect">
            <a:avLst/>
          </a:prstGeom>
          <a:noFill/>
        </p:spPr>
        <p:txBody>
          <a:bodyPr wrap="square" rtlCol="0">
            <a:spAutoFit/>
          </a:bodyPr>
          <a:lstStyle/>
          <a:p>
            <a:r>
              <a:rPr lang="en-US" sz="2000" b="1" dirty="0">
                <a:solidFill>
                  <a:srgbClr val="002060"/>
                </a:solidFill>
              </a:rPr>
              <a:t>Escucha las frases. ¿Es IA, IE o IO? Escribe las palabras. Si </a:t>
            </a:r>
            <a:r>
              <a:rPr lang="en-US" sz="2000" b="1" dirty="0" err="1">
                <a:solidFill>
                  <a:srgbClr val="002060"/>
                </a:solidFill>
              </a:rPr>
              <a:t>ya</a:t>
            </a:r>
            <a:r>
              <a:rPr lang="en-US" sz="2000" b="1" dirty="0">
                <a:solidFill>
                  <a:srgbClr val="002060"/>
                </a:solidFill>
              </a:rPr>
              <a:t> </a:t>
            </a:r>
            <a:r>
              <a:rPr lang="en-US" sz="2000" b="1" dirty="0" err="1">
                <a:solidFill>
                  <a:srgbClr val="002060"/>
                </a:solidFill>
              </a:rPr>
              <a:t>conoces</a:t>
            </a:r>
            <a:r>
              <a:rPr lang="en-US" sz="2000" b="1" dirty="0">
                <a:solidFill>
                  <a:srgbClr val="002060"/>
                </a:solidFill>
              </a:rPr>
              <a:t> la palabra, escribe la </a:t>
            </a:r>
            <a:r>
              <a:rPr lang="en-US" sz="2000" b="1" dirty="0" err="1">
                <a:solidFill>
                  <a:srgbClr val="002060"/>
                </a:solidFill>
              </a:rPr>
              <a:t>traducción</a:t>
            </a:r>
            <a:r>
              <a:rPr lang="en-US" sz="2000" b="1" dirty="0">
                <a:solidFill>
                  <a:srgbClr val="002060"/>
                </a:solidFill>
              </a:rPr>
              <a:t> </a:t>
            </a:r>
            <a:r>
              <a:rPr lang="en-US" sz="2000" b="1" dirty="0" err="1">
                <a:solidFill>
                  <a:srgbClr val="002060"/>
                </a:solidFill>
              </a:rPr>
              <a:t>en</a:t>
            </a:r>
            <a:r>
              <a:rPr lang="en-US" sz="2000" b="1" dirty="0">
                <a:solidFill>
                  <a:srgbClr val="002060"/>
                </a:solidFill>
              </a:rPr>
              <a:t> </a:t>
            </a:r>
            <a:r>
              <a:rPr lang="en-US" sz="2000" b="1" dirty="0" err="1">
                <a:solidFill>
                  <a:srgbClr val="002060"/>
                </a:solidFill>
              </a:rPr>
              <a:t>inglés</a:t>
            </a:r>
            <a:r>
              <a:rPr lang="en-US" sz="2000" b="1" dirty="0">
                <a:solidFill>
                  <a:srgbClr val="002060"/>
                </a:solidFill>
              </a:rPr>
              <a:t>.</a:t>
            </a:r>
          </a:p>
        </p:txBody>
      </p:sp>
      <p:graphicFrame>
        <p:nvGraphicFramePr>
          <p:cNvPr id="7" name="Tabla 9">
            <a:extLst>
              <a:ext uri="{FF2B5EF4-FFF2-40B4-BE49-F238E27FC236}">
                <a16:creationId xmlns:a16="http://schemas.microsoft.com/office/drawing/2014/main" id="{CB754E2F-3EF5-4341-9EE7-C214191D4C4D}"/>
              </a:ext>
            </a:extLst>
          </p:cNvPr>
          <p:cNvGraphicFramePr>
            <a:graphicFrameLocks noGrp="1"/>
          </p:cNvGraphicFramePr>
          <p:nvPr>
            <p:extLst>
              <p:ext uri="{D42A27DB-BD31-4B8C-83A1-F6EECF244321}">
                <p14:modId xmlns:p14="http://schemas.microsoft.com/office/powerpoint/2010/main" val="1935336213"/>
              </p:ext>
            </p:extLst>
          </p:nvPr>
        </p:nvGraphicFramePr>
        <p:xfrm>
          <a:off x="152210" y="1344721"/>
          <a:ext cx="2820841" cy="4906986"/>
        </p:xfrm>
        <a:graphic>
          <a:graphicData uri="http://schemas.openxmlformats.org/drawingml/2006/table">
            <a:tbl>
              <a:tblPr firstRow="1" bandRow="1">
                <a:tableStyleId>{5DA37D80-6434-44D0-A028-1B22A696006F}</a:tableStyleId>
              </a:tblPr>
              <a:tblGrid>
                <a:gridCol w="727356">
                  <a:extLst>
                    <a:ext uri="{9D8B030D-6E8A-4147-A177-3AD203B41FA5}">
                      <a16:colId xmlns:a16="http://schemas.microsoft.com/office/drawing/2014/main" val="3386188039"/>
                    </a:ext>
                  </a:extLst>
                </a:gridCol>
                <a:gridCol w="696685">
                  <a:extLst>
                    <a:ext uri="{9D8B030D-6E8A-4147-A177-3AD203B41FA5}">
                      <a16:colId xmlns:a16="http://schemas.microsoft.com/office/drawing/2014/main" val="1851239200"/>
                    </a:ext>
                  </a:extLst>
                </a:gridCol>
                <a:gridCol w="698400">
                  <a:extLst>
                    <a:ext uri="{9D8B030D-6E8A-4147-A177-3AD203B41FA5}">
                      <a16:colId xmlns:a16="http://schemas.microsoft.com/office/drawing/2014/main" val="3636185913"/>
                    </a:ext>
                  </a:extLst>
                </a:gridCol>
                <a:gridCol w="698400">
                  <a:extLst>
                    <a:ext uri="{9D8B030D-6E8A-4147-A177-3AD203B41FA5}">
                      <a16:colId xmlns:a16="http://schemas.microsoft.com/office/drawing/2014/main" val="773392270"/>
                    </a:ext>
                  </a:extLst>
                </a:gridCol>
              </a:tblGrid>
              <a:tr h="700998">
                <a:tc>
                  <a:txBody>
                    <a:bodyPr/>
                    <a:lstStyle/>
                    <a:p>
                      <a:endParaRPr lang="x-none" dirty="0"/>
                    </a:p>
                  </a:txBody>
                  <a:tcPr/>
                </a:tc>
                <a:tc>
                  <a:txBody>
                    <a:bodyPr/>
                    <a:lstStyle/>
                    <a:p>
                      <a:pPr algn="ctr"/>
                      <a:r>
                        <a:rPr lang="x-none" sz="2200" dirty="0">
                          <a:solidFill>
                            <a:srgbClr val="002060"/>
                          </a:solidFill>
                        </a:rPr>
                        <a:t>IA</a:t>
                      </a:r>
                    </a:p>
                  </a:txBody>
                  <a:tcPr anchor="ctr"/>
                </a:tc>
                <a:tc>
                  <a:txBody>
                    <a:bodyPr/>
                    <a:lstStyle/>
                    <a:p>
                      <a:pPr algn="ctr"/>
                      <a:r>
                        <a:rPr lang="x-none" sz="2200" dirty="0">
                          <a:solidFill>
                            <a:srgbClr val="002060"/>
                          </a:solidFill>
                        </a:rPr>
                        <a:t>I</a:t>
                      </a:r>
                      <a:r>
                        <a:rPr lang="en-GB" sz="2200" dirty="0">
                          <a:solidFill>
                            <a:srgbClr val="002060"/>
                          </a:solidFill>
                        </a:rPr>
                        <a:t>E</a:t>
                      </a:r>
                      <a:endParaRPr lang="x-none" sz="2200" dirty="0">
                        <a:solidFill>
                          <a:srgbClr val="002060"/>
                        </a:solidFill>
                      </a:endParaRPr>
                    </a:p>
                  </a:txBody>
                  <a:tcPr anchor="ctr"/>
                </a:tc>
                <a:tc>
                  <a:txBody>
                    <a:bodyPr/>
                    <a:lstStyle/>
                    <a:p>
                      <a:pPr algn="ctr"/>
                      <a:r>
                        <a:rPr lang="x-none" sz="2200" dirty="0">
                          <a:solidFill>
                            <a:srgbClr val="002060"/>
                          </a:solidFill>
                        </a:rPr>
                        <a:t>I</a:t>
                      </a:r>
                      <a:r>
                        <a:rPr lang="en-GB" sz="2200" dirty="0">
                          <a:solidFill>
                            <a:srgbClr val="002060"/>
                          </a:solidFill>
                        </a:rPr>
                        <a:t>O</a:t>
                      </a:r>
                      <a:endParaRPr lang="x-none" sz="2200" dirty="0">
                        <a:solidFill>
                          <a:srgbClr val="002060"/>
                        </a:solidFill>
                      </a:endParaRPr>
                    </a:p>
                  </a:txBody>
                  <a:tcPr anchor="ctr"/>
                </a:tc>
                <a:extLst>
                  <a:ext uri="{0D108BD9-81ED-4DB2-BD59-A6C34878D82A}">
                    <a16:rowId xmlns:a16="http://schemas.microsoft.com/office/drawing/2014/main" val="1571604190"/>
                  </a:ext>
                </a:extLst>
              </a:tr>
              <a:tr h="700998">
                <a:tc>
                  <a:txBody>
                    <a:bodyPr/>
                    <a:lstStyle/>
                    <a:p>
                      <a:endParaRPr lang="x-none" dirty="0"/>
                    </a:p>
                  </a:txBody>
                  <a:tcPr/>
                </a:tc>
                <a:tc>
                  <a:txBody>
                    <a:bodyPr/>
                    <a:lstStyle/>
                    <a:p>
                      <a:endParaRPr lang="x-none" dirty="0">
                        <a:solidFill>
                          <a:srgbClr val="002060"/>
                        </a:solidFill>
                      </a:endParaRPr>
                    </a:p>
                  </a:txBody>
                  <a:tcPr/>
                </a:tc>
                <a:tc>
                  <a:txBody>
                    <a:bodyPr/>
                    <a:lstStyle/>
                    <a:p>
                      <a:endParaRPr lang="x-none">
                        <a:solidFill>
                          <a:srgbClr val="002060"/>
                        </a:solidFill>
                      </a:endParaRPr>
                    </a:p>
                  </a:txBody>
                  <a:tcPr/>
                </a:tc>
                <a:tc>
                  <a:txBody>
                    <a:bodyPr/>
                    <a:lstStyle/>
                    <a:p>
                      <a:endParaRPr lang="x-none" dirty="0">
                        <a:solidFill>
                          <a:srgbClr val="002060"/>
                        </a:solidFill>
                      </a:endParaRPr>
                    </a:p>
                  </a:txBody>
                  <a:tcPr/>
                </a:tc>
                <a:extLst>
                  <a:ext uri="{0D108BD9-81ED-4DB2-BD59-A6C34878D82A}">
                    <a16:rowId xmlns:a16="http://schemas.microsoft.com/office/drawing/2014/main" val="4148442341"/>
                  </a:ext>
                </a:extLst>
              </a:tr>
              <a:tr h="700998">
                <a:tc>
                  <a:txBody>
                    <a:bodyPr/>
                    <a:lstStyle/>
                    <a:p>
                      <a:endParaRPr lang="x-none"/>
                    </a:p>
                  </a:txBody>
                  <a:tcPr/>
                </a:tc>
                <a:tc>
                  <a:txBody>
                    <a:bodyPr/>
                    <a:lstStyle/>
                    <a:p>
                      <a:endParaRPr lang="x-none">
                        <a:solidFill>
                          <a:srgbClr val="002060"/>
                        </a:solidFill>
                      </a:endParaRPr>
                    </a:p>
                  </a:txBody>
                  <a:tcPr/>
                </a:tc>
                <a:tc>
                  <a:txBody>
                    <a:bodyPr/>
                    <a:lstStyle/>
                    <a:p>
                      <a:endParaRPr lang="x-none" dirty="0">
                        <a:solidFill>
                          <a:srgbClr val="002060"/>
                        </a:solidFill>
                      </a:endParaRPr>
                    </a:p>
                  </a:txBody>
                  <a:tcPr/>
                </a:tc>
                <a:tc>
                  <a:txBody>
                    <a:bodyPr/>
                    <a:lstStyle/>
                    <a:p>
                      <a:endParaRPr lang="x-none">
                        <a:solidFill>
                          <a:srgbClr val="002060"/>
                        </a:solidFill>
                      </a:endParaRPr>
                    </a:p>
                  </a:txBody>
                  <a:tcPr/>
                </a:tc>
                <a:extLst>
                  <a:ext uri="{0D108BD9-81ED-4DB2-BD59-A6C34878D82A}">
                    <a16:rowId xmlns:a16="http://schemas.microsoft.com/office/drawing/2014/main" val="100426871"/>
                  </a:ext>
                </a:extLst>
              </a:tr>
              <a:tr h="700998">
                <a:tc>
                  <a:txBody>
                    <a:bodyPr/>
                    <a:lstStyle/>
                    <a:p>
                      <a:endParaRPr lang="x-none"/>
                    </a:p>
                  </a:txBody>
                  <a:tcPr/>
                </a:tc>
                <a:tc>
                  <a:txBody>
                    <a:bodyPr/>
                    <a:lstStyle/>
                    <a:p>
                      <a:endParaRPr lang="x-none">
                        <a:solidFill>
                          <a:srgbClr val="002060"/>
                        </a:solidFill>
                      </a:endParaRPr>
                    </a:p>
                  </a:txBody>
                  <a:tcPr/>
                </a:tc>
                <a:tc>
                  <a:txBody>
                    <a:bodyPr/>
                    <a:lstStyle/>
                    <a:p>
                      <a:endParaRPr lang="x-none">
                        <a:solidFill>
                          <a:srgbClr val="002060"/>
                        </a:solidFill>
                      </a:endParaRPr>
                    </a:p>
                  </a:txBody>
                  <a:tcPr/>
                </a:tc>
                <a:tc>
                  <a:txBody>
                    <a:bodyPr/>
                    <a:lstStyle/>
                    <a:p>
                      <a:endParaRPr lang="x-none">
                        <a:solidFill>
                          <a:srgbClr val="002060"/>
                        </a:solidFill>
                      </a:endParaRPr>
                    </a:p>
                  </a:txBody>
                  <a:tcPr/>
                </a:tc>
                <a:extLst>
                  <a:ext uri="{0D108BD9-81ED-4DB2-BD59-A6C34878D82A}">
                    <a16:rowId xmlns:a16="http://schemas.microsoft.com/office/drawing/2014/main" val="579477802"/>
                  </a:ext>
                </a:extLst>
              </a:tr>
              <a:tr h="700998">
                <a:tc>
                  <a:txBody>
                    <a:bodyPr/>
                    <a:lstStyle/>
                    <a:p>
                      <a:endParaRPr lang="x-none"/>
                    </a:p>
                  </a:txBody>
                  <a:tcPr/>
                </a:tc>
                <a:tc>
                  <a:txBody>
                    <a:bodyPr/>
                    <a:lstStyle/>
                    <a:p>
                      <a:endParaRPr lang="x-none">
                        <a:solidFill>
                          <a:srgbClr val="002060"/>
                        </a:solidFill>
                      </a:endParaRPr>
                    </a:p>
                  </a:txBody>
                  <a:tcPr/>
                </a:tc>
                <a:tc>
                  <a:txBody>
                    <a:bodyPr/>
                    <a:lstStyle/>
                    <a:p>
                      <a:endParaRPr lang="x-none">
                        <a:solidFill>
                          <a:srgbClr val="002060"/>
                        </a:solidFill>
                      </a:endParaRPr>
                    </a:p>
                  </a:txBody>
                  <a:tcPr/>
                </a:tc>
                <a:tc>
                  <a:txBody>
                    <a:bodyPr/>
                    <a:lstStyle/>
                    <a:p>
                      <a:endParaRPr lang="x-none" dirty="0">
                        <a:solidFill>
                          <a:srgbClr val="002060"/>
                        </a:solidFill>
                      </a:endParaRPr>
                    </a:p>
                  </a:txBody>
                  <a:tcPr/>
                </a:tc>
                <a:extLst>
                  <a:ext uri="{0D108BD9-81ED-4DB2-BD59-A6C34878D82A}">
                    <a16:rowId xmlns:a16="http://schemas.microsoft.com/office/drawing/2014/main" val="2533808554"/>
                  </a:ext>
                </a:extLst>
              </a:tr>
              <a:tr h="700998">
                <a:tc>
                  <a:txBody>
                    <a:bodyPr/>
                    <a:lstStyle/>
                    <a:p>
                      <a:endParaRPr lang="x-none"/>
                    </a:p>
                  </a:txBody>
                  <a:tcPr/>
                </a:tc>
                <a:tc>
                  <a:txBody>
                    <a:bodyPr/>
                    <a:lstStyle/>
                    <a:p>
                      <a:endParaRPr lang="x-none">
                        <a:solidFill>
                          <a:srgbClr val="002060"/>
                        </a:solidFill>
                      </a:endParaRPr>
                    </a:p>
                  </a:txBody>
                  <a:tcPr/>
                </a:tc>
                <a:tc>
                  <a:txBody>
                    <a:bodyPr/>
                    <a:lstStyle/>
                    <a:p>
                      <a:endParaRPr lang="x-none">
                        <a:solidFill>
                          <a:srgbClr val="002060"/>
                        </a:solidFill>
                      </a:endParaRPr>
                    </a:p>
                  </a:txBody>
                  <a:tcPr/>
                </a:tc>
                <a:tc>
                  <a:txBody>
                    <a:bodyPr/>
                    <a:lstStyle/>
                    <a:p>
                      <a:endParaRPr lang="x-none" dirty="0">
                        <a:solidFill>
                          <a:srgbClr val="002060"/>
                        </a:solidFill>
                      </a:endParaRPr>
                    </a:p>
                  </a:txBody>
                  <a:tcPr/>
                </a:tc>
                <a:extLst>
                  <a:ext uri="{0D108BD9-81ED-4DB2-BD59-A6C34878D82A}">
                    <a16:rowId xmlns:a16="http://schemas.microsoft.com/office/drawing/2014/main" val="3758992066"/>
                  </a:ext>
                </a:extLst>
              </a:tr>
              <a:tr h="700998">
                <a:tc>
                  <a:txBody>
                    <a:bodyPr/>
                    <a:lstStyle/>
                    <a:p>
                      <a:endParaRPr lang="x-none"/>
                    </a:p>
                  </a:txBody>
                  <a:tcPr/>
                </a:tc>
                <a:tc>
                  <a:txBody>
                    <a:bodyPr/>
                    <a:lstStyle/>
                    <a:p>
                      <a:endParaRPr lang="x-none" dirty="0">
                        <a:solidFill>
                          <a:srgbClr val="002060"/>
                        </a:solidFill>
                      </a:endParaRPr>
                    </a:p>
                  </a:txBody>
                  <a:tcPr/>
                </a:tc>
                <a:tc>
                  <a:txBody>
                    <a:bodyPr/>
                    <a:lstStyle/>
                    <a:p>
                      <a:endParaRPr lang="x-none" dirty="0">
                        <a:solidFill>
                          <a:srgbClr val="002060"/>
                        </a:solidFill>
                      </a:endParaRPr>
                    </a:p>
                  </a:txBody>
                  <a:tcPr/>
                </a:tc>
                <a:tc>
                  <a:txBody>
                    <a:bodyPr/>
                    <a:lstStyle/>
                    <a:p>
                      <a:endParaRPr lang="x-none" dirty="0">
                        <a:solidFill>
                          <a:srgbClr val="002060"/>
                        </a:solidFill>
                      </a:endParaRPr>
                    </a:p>
                  </a:txBody>
                  <a:tcPr/>
                </a:tc>
                <a:extLst>
                  <a:ext uri="{0D108BD9-81ED-4DB2-BD59-A6C34878D82A}">
                    <a16:rowId xmlns:a16="http://schemas.microsoft.com/office/drawing/2014/main" val="4039549746"/>
                  </a:ext>
                </a:extLst>
              </a:tr>
            </a:tbl>
          </a:graphicData>
        </a:graphic>
      </p:graphicFrame>
      <p:sp>
        <p:nvSpPr>
          <p:cNvPr id="8" name="Action Button: Custom 20">
            <a:hlinkClick r:id="" action="ppaction://noaction" highlightClick="1">
              <a:snd r:embed="rId3" name="la biblioteca del palacio es preciosa.wav"/>
            </a:hlinkClick>
            <a:extLst>
              <a:ext uri="{FF2B5EF4-FFF2-40B4-BE49-F238E27FC236}">
                <a16:creationId xmlns:a16="http://schemas.microsoft.com/office/drawing/2014/main" id="{A73B74B9-C9BA-4409-B4DD-C430A9F5330D}"/>
              </a:ext>
            </a:extLst>
          </p:cNvPr>
          <p:cNvSpPr/>
          <p:nvPr/>
        </p:nvSpPr>
        <p:spPr>
          <a:xfrm>
            <a:off x="236479" y="2157667"/>
            <a:ext cx="531096" cy="461665"/>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1</a:t>
            </a:r>
          </a:p>
        </p:txBody>
      </p:sp>
      <p:sp>
        <p:nvSpPr>
          <p:cNvPr id="9" name="Action Button: Custom 20">
            <a:hlinkClick r:id="" action="ppaction://noaction" highlightClick="1">
              <a:snd r:embed="rId4" name="nadie tiene miedo de los ingenieros.wav"/>
            </a:hlinkClick>
            <a:extLst>
              <a:ext uri="{FF2B5EF4-FFF2-40B4-BE49-F238E27FC236}">
                <a16:creationId xmlns:a16="http://schemas.microsoft.com/office/drawing/2014/main" id="{E9A4B8C0-0B96-4442-BC69-1B975C7952C3}"/>
              </a:ext>
            </a:extLst>
          </p:cNvPr>
          <p:cNvSpPr/>
          <p:nvPr/>
        </p:nvSpPr>
        <p:spPr>
          <a:xfrm>
            <a:off x="239967" y="2862915"/>
            <a:ext cx="531096" cy="461665"/>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2</a:t>
            </a:r>
          </a:p>
        </p:txBody>
      </p:sp>
      <p:sp>
        <p:nvSpPr>
          <p:cNvPr id="10" name="Action Button: Custom 20">
            <a:hlinkClick r:id="" action="ppaction://noaction" highlightClick="1">
              <a:snd r:embed="rId5" name="mi colegio nunca gano%CC%81 el premio literario.wav"/>
            </a:hlinkClick>
            <a:extLst>
              <a:ext uri="{FF2B5EF4-FFF2-40B4-BE49-F238E27FC236}">
                <a16:creationId xmlns:a16="http://schemas.microsoft.com/office/drawing/2014/main" id="{39F9062D-1C61-4BCA-B4B7-ECCCCECB5591}"/>
              </a:ext>
            </a:extLst>
          </p:cNvPr>
          <p:cNvSpPr/>
          <p:nvPr/>
        </p:nvSpPr>
        <p:spPr>
          <a:xfrm>
            <a:off x="239785" y="3537388"/>
            <a:ext cx="531096" cy="461665"/>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3</a:t>
            </a:r>
          </a:p>
        </p:txBody>
      </p:sp>
      <p:sp>
        <p:nvSpPr>
          <p:cNvPr id="11" name="Action Button: Custom 20">
            <a:hlinkClick r:id="" action="ppaction://noaction" highlightClick="1">
              <a:snd r:embed="rId6" name="debe anunciar la victoria inmediatamente.wav"/>
            </a:hlinkClick>
            <a:extLst>
              <a:ext uri="{FF2B5EF4-FFF2-40B4-BE49-F238E27FC236}">
                <a16:creationId xmlns:a16="http://schemas.microsoft.com/office/drawing/2014/main" id="{09A42FFC-8044-41FF-9969-43A9CC4ACFB9}"/>
              </a:ext>
            </a:extLst>
          </p:cNvPr>
          <p:cNvSpPr/>
          <p:nvPr/>
        </p:nvSpPr>
        <p:spPr>
          <a:xfrm>
            <a:off x="236479" y="4243459"/>
            <a:ext cx="531096" cy="461665"/>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4</a:t>
            </a:r>
          </a:p>
        </p:txBody>
      </p:sp>
      <p:sp>
        <p:nvSpPr>
          <p:cNvPr id="12" name="Action Button: Custom 20">
            <a:hlinkClick r:id="" action="ppaction://noaction" highlightClick="1">
              <a:snd r:embed="rId7" name="La historia de Ayaymama%CC%81 es especialmente interesante.wav"/>
            </a:hlinkClick>
            <a:extLst>
              <a:ext uri="{FF2B5EF4-FFF2-40B4-BE49-F238E27FC236}">
                <a16:creationId xmlns:a16="http://schemas.microsoft.com/office/drawing/2014/main" id="{42988D13-C040-44CF-B03E-26BCB84D3F0D}"/>
              </a:ext>
            </a:extLst>
          </p:cNvPr>
          <p:cNvSpPr/>
          <p:nvPr/>
        </p:nvSpPr>
        <p:spPr>
          <a:xfrm>
            <a:off x="236479" y="4949984"/>
            <a:ext cx="531096" cy="461665"/>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5</a:t>
            </a:r>
          </a:p>
        </p:txBody>
      </p:sp>
      <p:pic>
        <p:nvPicPr>
          <p:cNvPr id="13" name="Picture 8" descr="green checkmark">
            <a:extLst>
              <a:ext uri="{FF2B5EF4-FFF2-40B4-BE49-F238E27FC236}">
                <a16:creationId xmlns:a16="http://schemas.microsoft.com/office/drawing/2014/main" id="{281925C7-8AD4-412A-8C69-5B0EE8F98F09}"/>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702172" y="5720578"/>
            <a:ext cx="449548" cy="468280"/>
          </a:xfrm>
          <a:prstGeom prst="rect">
            <a:avLst/>
          </a:prstGeom>
        </p:spPr>
      </p:pic>
      <p:sp>
        <p:nvSpPr>
          <p:cNvPr id="18" name="Action Button: Custom 20">
            <a:hlinkClick r:id="" action="ppaction://noaction" highlightClick="1">
              <a:snd r:embed="rId9" name="El descubrimiento de una piedra vieja es aburrido.wav"/>
            </a:hlinkClick>
            <a:extLst>
              <a:ext uri="{FF2B5EF4-FFF2-40B4-BE49-F238E27FC236}">
                <a16:creationId xmlns:a16="http://schemas.microsoft.com/office/drawing/2014/main" id="{902D1B73-FBA8-4512-BED1-6EDFF004D96B}"/>
              </a:ext>
            </a:extLst>
          </p:cNvPr>
          <p:cNvSpPr/>
          <p:nvPr/>
        </p:nvSpPr>
        <p:spPr>
          <a:xfrm>
            <a:off x="239570" y="5665614"/>
            <a:ext cx="531096" cy="461665"/>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6</a:t>
            </a:r>
          </a:p>
        </p:txBody>
      </p:sp>
      <p:pic>
        <p:nvPicPr>
          <p:cNvPr id="27" name="Picture 8" descr="green checkmark">
            <a:extLst>
              <a:ext uri="{FF2B5EF4-FFF2-40B4-BE49-F238E27FC236}">
                <a16:creationId xmlns:a16="http://schemas.microsoft.com/office/drawing/2014/main" id="{5209E132-EFA9-4D3E-9BA1-966764F7DC2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397255" y="2189762"/>
            <a:ext cx="449548" cy="468280"/>
          </a:xfrm>
          <a:prstGeom prst="rect">
            <a:avLst/>
          </a:prstGeom>
        </p:spPr>
      </p:pic>
      <p:pic>
        <p:nvPicPr>
          <p:cNvPr id="28" name="Picture 8" descr="green checkmark">
            <a:extLst>
              <a:ext uri="{FF2B5EF4-FFF2-40B4-BE49-F238E27FC236}">
                <a16:creationId xmlns:a16="http://schemas.microsoft.com/office/drawing/2014/main" id="{2E58FA62-B281-453A-A2EE-770DFBBF8042}"/>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724263" y="2913214"/>
            <a:ext cx="449548" cy="468280"/>
          </a:xfrm>
          <a:prstGeom prst="rect">
            <a:avLst/>
          </a:prstGeom>
        </p:spPr>
      </p:pic>
      <p:pic>
        <p:nvPicPr>
          <p:cNvPr id="29" name="Picture 8" descr="green checkmark">
            <a:extLst>
              <a:ext uri="{FF2B5EF4-FFF2-40B4-BE49-F238E27FC236}">
                <a16:creationId xmlns:a16="http://schemas.microsoft.com/office/drawing/2014/main" id="{017D7CD9-A436-466A-A0F8-6299E25976E8}"/>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397255" y="3611847"/>
            <a:ext cx="449548" cy="468280"/>
          </a:xfrm>
          <a:prstGeom prst="rect">
            <a:avLst/>
          </a:prstGeom>
        </p:spPr>
      </p:pic>
      <p:pic>
        <p:nvPicPr>
          <p:cNvPr id="30" name="Picture 8" descr="green checkmark">
            <a:extLst>
              <a:ext uri="{FF2B5EF4-FFF2-40B4-BE49-F238E27FC236}">
                <a16:creationId xmlns:a16="http://schemas.microsoft.com/office/drawing/2014/main" id="{3AFFC7B2-ADC3-4CDB-964E-032CA610991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08529" y="4333461"/>
            <a:ext cx="449548" cy="468280"/>
          </a:xfrm>
          <a:prstGeom prst="rect">
            <a:avLst/>
          </a:prstGeom>
        </p:spPr>
      </p:pic>
      <p:pic>
        <p:nvPicPr>
          <p:cNvPr id="31" name="Picture 8" descr="green checkmark">
            <a:extLst>
              <a:ext uri="{FF2B5EF4-FFF2-40B4-BE49-F238E27FC236}">
                <a16:creationId xmlns:a16="http://schemas.microsoft.com/office/drawing/2014/main" id="{C34583A6-925A-4FC3-99B8-639E08213268}"/>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08161" y="4949984"/>
            <a:ext cx="449548" cy="468280"/>
          </a:xfrm>
          <a:prstGeom prst="rect">
            <a:avLst/>
          </a:prstGeom>
        </p:spPr>
      </p:pic>
      <p:graphicFrame>
        <p:nvGraphicFramePr>
          <p:cNvPr id="32" name="Tabla 9">
            <a:extLst>
              <a:ext uri="{FF2B5EF4-FFF2-40B4-BE49-F238E27FC236}">
                <a16:creationId xmlns:a16="http://schemas.microsoft.com/office/drawing/2014/main" id="{90BD3BEF-87BD-40CC-8442-BB8B2C717233}"/>
              </a:ext>
            </a:extLst>
          </p:cNvPr>
          <p:cNvGraphicFramePr>
            <a:graphicFrameLocks noGrp="1"/>
          </p:cNvGraphicFramePr>
          <p:nvPr>
            <p:extLst>
              <p:ext uri="{D42A27DB-BD31-4B8C-83A1-F6EECF244321}">
                <p14:modId xmlns:p14="http://schemas.microsoft.com/office/powerpoint/2010/main" val="2246147416"/>
              </p:ext>
            </p:extLst>
          </p:nvPr>
        </p:nvGraphicFramePr>
        <p:xfrm>
          <a:off x="3093650" y="1344722"/>
          <a:ext cx="8945473" cy="4906986"/>
        </p:xfrm>
        <a:graphic>
          <a:graphicData uri="http://schemas.openxmlformats.org/drawingml/2006/table">
            <a:tbl>
              <a:tblPr firstRow="1" bandRow="1">
                <a:tableStyleId>{5DA37D80-6434-44D0-A028-1B22A696006F}</a:tableStyleId>
              </a:tblPr>
              <a:tblGrid>
                <a:gridCol w="8945473">
                  <a:extLst>
                    <a:ext uri="{9D8B030D-6E8A-4147-A177-3AD203B41FA5}">
                      <a16:colId xmlns:a16="http://schemas.microsoft.com/office/drawing/2014/main" val="3386188039"/>
                    </a:ext>
                  </a:extLst>
                </a:gridCol>
              </a:tblGrid>
              <a:tr h="700998">
                <a:tc>
                  <a:txBody>
                    <a:bodyPr/>
                    <a:lstStyle/>
                    <a:p>
                      <a:pPr marL="0" algn="ctr" defTabSz="914400" rtl="0" eaLnBrk="1" latinLnBrk="0" hangingPunct="1"/>
                      <a:r>
                        <a:rPr lang="en-GB" sz="2200" b="1" kern="1200" dirty="0">
                          <a:solidFill>
                            <a:srgbClr val="002060"/>
                          </a:solidFill>
                          <a:latin typeface="+mn-lt"/>
                          <a:ea typeface="+mn-ea"/>
                          <a:cs typeface="+mn-cs"/>
                        </a:rPr>
                        <a:t>palabra(s) con IA, IE, IO</a:t>
                      </a:r>
                      <a:endParaRPr lang="x-none" sz="2200" b="1" kern="1200" dirty="0">
                        <a:solidFill>
                          <a:srgbClr val="002060"/>
                        </a:solidFill>
                        <a:latin typeface="+mn-lt"/>
                        <a:ea typeface="+mn-ea"/>
                        <a:cs typeface="+mn-cs"/>
                      </a:endParaRPr>
                    </a:p>
                  </a:txBody>
                  <a:tcPr anchor="ctr"/>
                </a:tc>
                <a:extLst>
                  <a:ext uri="{0D108BD9-81ED-4DB2-BD59-A6C34878D82A}">
                    <a16:rowId xmlns:a16="http://schemas.microsoft.com/office/drawing/2014/main" val="1571604190"/>
                  </a:ext>
                </a:extLst>
              </a:tr>
              <a:tr h="700998">
                <a:tc>
                  <a:txBody>
                    <a:bodyPr/>
                    <a:lstStyle/>
                    <a:p>
                      <a:endParaRPr lang="x-none" dirty="0"/>
                    </a:p>
                  </a:txBody>
                  <a:tcPr/>
                </a:tc>
                <a:extLst>
                  <a:ext uri="{0D108BD9-81ED-4DB2-BD59-A6C34878D82A}">
                    <a16:rowId xmlns:a16="http://schemas.microsoft.com/office/drawing/2014/main" val="4148442341"/>
                  </a:ext>
                </a:extLst>
              </a:tr>
              <a:tr h="700998">
                <a:tc>
                  <a:txBody>
                    <a:bodyPr/>
                    <a:lstStyle/>
                    <a:p>
                      <a:endParaRPr lang="x-none" dirty="0"/>
                    </a:p>
                  </a:txBody>
                  <a:tcPr/>
                </a:tc>
                <a:extLst>
                  <a:ext uri="{0D108BD9-81ED-4DB2-BD59-A6C34878D82A}">
                    <a16:rowId xmlns:a16="http://schemas.microsoft.com/office/drawing/2014/main" val="100426871"/>
                  </a:ext>
                </a:extLst>
              </a:tr>
              <a:tr h="700998">
                <a:tc>
                  <a:txBody>
                    <a:bodyPr/>
                    <a:lstStyle/>
                    <a:p>
                      <a:endParaRPr lang="x-none" dirty="0"/>
                    </a:p>
                  </a:txBody>
                  <a:tcPr/>
                </a:tc>
                <a:extLst>
                  <a:ext uri="{0D108BD9-81ED-4DB2-BD59-A6C34878D82A}">
                    <a16:rowId xmlns:a16="http://schemas.microsoft.com/office/drawing/2014/main" val="579477802"/>
                  </a:ext>
                </a:extLst>
              </a:tr>
              <a:tr h="700998">
                <a:tc>
                  <a:txBody>
                    <a:bodyPr/>
                    <a:lstStyle/>
                    <a:p>
                      <a:endParaRPr lang="x-none"/>
                    </a:p>
                  </a:txBody>
                  <a:tcPr/>
                </a:tc>
                <a:extLst>
                  <a:ext uri="{0D108BD9-81ED-4DB2-BD59-A6C34878D82A}">
                    <a16:rowId xmlns:a16="http://schemas.microsoft.com/office/drawing/2014/main" val="2533808554"/>
                  </a:ext>
                </a:extLst>
              </a:tr>
              <a:tr h="700998">
                <a:tc>
                  <a:txBody>
                    <a:bodyPr/>
                    <a:lstStyle/>
                    <a:p>
                      <a:endParaRPr lang="x-none" dirty="0"/>
                    </a:p>
                  </a:txBody>
                  <a:tcPr/>
                </a:tc>
                <a:extLst>
                  <a:ext uri="{0D108BD9-81ED-4DB2-BD59-A6C34878D82A}">
                    <a16:rowId xmlns:a16="http://schemas.microsoft.com/office/drawing/2014/main" val="3758992066"/>
                  </a:ext>
                </a:extLst>
              </a:tr>
              <a:tr h="700998">
                <a:tc>
                  <a:txBody>
                    <a:bodyPr/>
                    <a:lstStyle/>
                    <a:p>
                      <a:endParaRPr lang="x-none" dirty="0"/>
                    </a:p>
                  </a:txBody>
                  <a:tcPr/>
                </a:tc>
                <a:extLst>
                  <a:ext uri="{0D108BD9-81ED-4DB2-BD59-A6C34878D82A}">
                    <a16:rowId xmlns:a16="http://schemas.microsoft.com/office/drawing/2014/main" val="4039549746"/>
                  </a:ext>
                </a:extLst>
              </a:tr>
            </a:tbl>
          </a:graphicData>
        </a:graphic>
      </p:graphicFrame>
      <p:sp>
        <p:nvSpPr>
          <p:cNvPr id="16" name="TextBox 15">
            <a:extLst>
              <a:ext uri="{FF2B5EF4-FFF2-40B4-BE49-F238E27FC236}">
                <a16:creationId xmlns:a16="http://schemas.microsoft.com/office/drawing/2014/main" id="{8AB8FCAE-AC96-4939-B236-E62A4B7DC087}"/>
              </a:ext>
            </a:extLst>
          </p:cNvPr>
          <p:cNvSpPr txBox="1"/>
          <p:nvPr/>
        </p:nvSpPr>
        <p:spPr>
          <a:xfrm>
            <a:off x="3042168" y="2206611"/>
            <a:ext cx="1739579" cy="400110"/>
          </a:xfrm>
          <a:prstGeom prst="rect">
            <a:avLst/>
          </a:prstGeom>
          <a:noFill/>
        </p:spPr>
        <p:txBody>
          <a:bodyPr wrap="none" rtlCol="0">
            <a:spAutoFit/>
          </a:bodyPr>
          <a:lstStyle/>
          <a:p>
            <a:r>
              <a:rPr lang="en-GB" sz="2000" b="1">
                <a:solidFill>
                  <a:srgbClr val="002060"/>
                </a:solidFill>
              </a:rPr>
              <a:t>1. </a:t>
            </a:r>
            <a:r>
              <a:rPr lang="en-GB" sz="2000">
                <a:solidFill>
                  <a:srgbClr val="002060"/>
                </a:solidFill>
              </a:rPr>
              <a:t>bibl</a:t>
            </a:r>
            <a:r>
              <a:rPr lang="en-GB" sz="2000" b="1">
                <a:solidFill>
                  <a:srgbClr val="002060"/>
                </a:solidFill>
              </a:rPr>
              <a:t>io</a:t>
            </a:r>
            <a:r>
              <a:rPr lang="en-GB" sz="2000">
                <a:solidFill>
                  <a:srgbClr val="002060"/>
                </a:solidFill>
              </a:rPr>
              <a:t>teca</a:t>
            </a:r>
            <a:endParaRPr lang="en-GB" sz="2000" dirty="0">
              <a:solidFill>
                <a:srgbClr val="002060"/>
              </a:solidFill>
            </a:endParaRPr>
          </a:p>
        </p:txBody>
      </p:sp>
      <p:sp>
        <p:nvSpPr>
          <p:cNvPr id="33" name="TextBox 32">
            <a:extLst>
              <a:ext uri="{FF2B5EF4-FFF2-40B4-BE49-F238E27FC236}">
                <a16:creationId xmlns:a16="http://schemas.microsoft.com/office/drawing/2014/main" id="{32CF3010-8B3A-4DD0-B54F-C11E32027223}"/>
              </a:ext>
            </a:extLst>
          </p:cNvPr>
          <p:cNvSpPr txBox="1"/>
          <p:nvPr/>
        </p:nvSpPr>
        <p:spPr>
          <a:xfrm>
            <a:off x="6154092" y="2211800"/>
            <a:ext cx="1435008" cy="400110"/>
          </a:xfrm>
          <a:prstGeom prst="rect">
            <a:avLst/>
          </a:prstGeom>
          <a:noFill/>
        </p:spPr>
        <p:txBody>
          <a:bodyPr wrap="none" rtlCol="0">
            <a:spAutoFit/>
          </a:bodyPr>
          <a:lstStyle/>
          <a:p>
            <a:r>
              <a:rPr lang="en-GB" sz="2000" b="1">
                <a:solidFill>
                  <a:srgbClr val="002060"/>
                </a:solidFill>
              </a:rPr>
              <a:t>2. </a:t>
            </a:r>
            <a:r>
              <a:rPr lang="en-GB" sz="2000">
                <a:solidFill>
                  <a:srgbClr val="002060"/>
                </a:solidFill>
              </a:rPr>
              <a:t>palac</a:t>
            </a:r>
            <a:r>
              <a:rPr lang="en-GB" sz="2000" b="1">
                <a:solidFill>
                  <a:srgbClr val="002060"/>
                </a:solidFill>
              </a:rPr>
              <a:t>io</a:t>
            </a:r>
            <a:endParaRPr lang="en-GB" sz="2000" b="1" dirty="0">
              <a:solidFill>
                <a:srgbClr val="002060"/>
              </a:solidFill>
            </a:endParaRPr>
          </a:p>
        </p:txBody>
      </p:sp>
      <p:sp>
        <p:nvSpPr>
          <p:cNvPr id="34" name="TextBox 33">
            <a:extLst>
              <a:ext uri="{FF2B5EF4-FFF2-40B4-BE49-F238E27FC236}">
                <a16:creationId xmlns:a16="http://schemas.microsoft.com/office/drawing/2014/main" id="{961A6DAF-7B43-413A-B9C3-B58876B437E8}"/>
              </a:ext>
            </a:extLst>
          </p:cNvPr>
          <p:cNvSpPr txBox="1"/>
          <p:nvPr/>
        </p:nvSpPr>
        <p:spPr>
          <a:xfrm>
            <a:off x="9217239" y="2204737"/>
            <a:ext cx="1552028" cy="400110"/>
          </a:xfrm>
          <a:prstGeom prst="rect">
            <a:avLst/>
          </a:prstGeom>
          <a:noFill/>
        </p:spPr>
        <p:txBody>
          <a:bodyPr wrap="none" rtlCol="0">
            <a:spAutoFit/>
          </a:bodyPr>
          <a:lstStyle/>
          <a:p>
            <a:r>
              <a:rPr lang="en-GB" sz="2000" b="1">
                <a:solidFill>
                  <a:srgbClr val="002060"/>
                </a:solidFill>
              </a:rPr>
              <a:t>3. </a:t>
            </a:r>
            <a:r>
              <a:rPr lang="en-GB" sz="2000">
                <a:solidFill>
                  <a:srgbClr val="002060"/>
                </a:solidFill>
              </a:rPr>
              <a:t>prec</a:t>
            </a:r>
            <a:r>
              <a:rPr lang="en-GB" sz="2000" b="1">
                <a:solidFill>
                  <a:srgbClr val="002060"/>
                </a:solidFill>
              </a:rPr>
              <a:t>io</a:t>
            </a:r>
            <a:r>
              <a:rPr lang="en-GB" sz="2000">
                <a:solidFill>
                  <a:srgbClr val="002060"/>
                </a:solidFill>
              </a:rPr>
              <a:t>sa</a:t>
            </a:r>
            <a:endParaRPr lang="en-GB" sz="2000" dirty="0">
              <a:solidFill>
                <a:srgbClr val="002060"/>
              </a:solidFill>
            </a:endParaRPr>
          </a:p>
        </p:txBody>
      </p:sp>
      <p:sp>
        <p:nvSpPr>
          <p:cNvPr id="17" name="TextBox 16">
            <a:extLst>
              <a:ext uri="{FF2B5EF4-FFF2-40B4-BE49-F238E27FC236}">
                <a16:creationId xmlns:a16="http://schemas.microsoft.com/office/drawing/2014/main" id="{939DB2D9-3D48-4110-9623-E73E069B9ABB}"/>
              </a:ext>
            </a:extLst>
          </p:cNvPr>
          <p:cNvSpPr txBox="1"/>
          <p:nvPr/>
        </p:nvSpPr>
        <p:spPr>
          <a:xfrm>
            <a:off x="4719116" y="2202248"/>
            <a:ext cx="1117614" cy="400110"/>
          </a:xfrm>
          <a:prstGeom prst="rect">
            <a:avLst/>
          </a:prstGeom>
          <a:noFill/>
        </p:spPr>
        <p:txBody>
          <a:bodyPr wrap="none" rtlCol="0">
            <a:spAutoFit/>
          </a:bodyPr>
          <a:lstStyle/>
          <a:p>
            <a:r>
              <a:rPr lang="en-GB" sz="2000">
                <a:solidFill>
                  <a:srgbClr val="002060"/>
                </a:solidFill>
              </a:rPr>
              <a:t>(library)</a:t>
            </a:r>
            <a:endParaRPr lang="en-GB" sz="2000" dirty="0">
              <a:solidFill>
                <a:srgbClr val="002060"/>
              </a:solidFill>
            </a:endParaRPr>
          </a:p>
        </p:txBody>
      </p:sp>
      <p:sp>
        <p:nvSpPr>
          <p:cNvPr id="35" name="TextBox 34">
            <a:extLst>
              <a:ext uri="{FF2B5EF4-FFF2-40B4-BE49-F238E27FC236}">
                <a16:creationId xmlns:a16="http://schemas.microsoft.com/office/drawing/2014/main" id="{767DF04D-C71D-492B-80AB-7B2C358F944B}"/>
              </a:ext>
            </a:extLst>
          </p:cNvPr>
          <p:cNvSpPr txBox="1"/>
          <p:nvPr/>
        </p:nvSpPr>
        <p:spPr>
          <a:xfrm>
            <a:off x="10634363" y="2211800"/>
            <a:ext cx="1470274" cy="400110"/>
          </a:xfrm>
          <a:prstGeom prst="rect">
            <a:avLst/>
          </a:prstGeom>
          <a:noFill/>
        </p:spPr>
        <p:txBody>
          <a:bodyPr wrap="none" rtlCol="0">
            <a:spAutoFit/>
          </a:bodyPr>
          <a:lstStyle/>
          <a:p>
            <a:r>
              <a:rPr lang="en-GB" sz="2000">
                <a:solidFill>
                  <a:srgbClr val="002060"/>
                </a:solidFill>
              </a:rPr>
              <a:t>(beautiful)</a:t>
            </a:r>
            <a:endParaRPr lang="en-GB" sz="2000" dirty="0">
              <a:solidFill>
                <a:srgbClr val="002060"/>
              </a:solidFill>
            </a:endParaRPr>
          </a:p>
        </p:txBody>
      </p:sp>
      <p:sp>
        <p:nvSpPr>
          <p:cNvPr id="37" name="TextBox 36">
            <a:extLst>
              <a:ext uri="{FF2B5EF4-FFF2-40B4-BE49-F238E27FC236}">
                <a16:creationId xmlns:a16="http://schemas.microsoft.com/office/drawing/2014/main" id="{C945752F-0F00-4957-A21D-FEB0A04A26FB}"/>
              </a:ext>
            </a:extLst>
          </p:cNvPr>
          <p:cNvSpPr txBox="1"/>
          <p:nvPr/>
        </p:nvSpPr>
        <p:spPr>
          <a:xfrm>
            <a:off x="3042062" y="2911751"/>
            <a:ext cx="1200970" cy="400110"/>
          </a:xfrm>
          <a:prstGeom prst="rect">
            <a:avLst/>
          </a:prstGeom>
          <a:noFill/>
        </p:spPr>
        <p:txBody>
          <a:bodyPr wrap="none" rtlCol="0">
            <a:spAutoFit/>
          </a:bodyPr>
          <a:lstStyle/>
          <a:p>
            <a:r>
              <a:rPr lang="en-GB" sz="2000" b="1">
                <a:solidFill>
                  <a:srgbClr val="002060"/>
                </a:solidFill>
              </a:rPr>
              <a:t>1. </a:t>
            </a:r>
            <a:r>
              <a:rPr lang="en-GB" sz="2000">
                <a:solidFill>
                  <a:srgbClr val="002060"/>
                </a:solidFill>
              </a:rPr>
              <a:t>nad</a:t>
            </a:r>
            <a:r>
              <a:rPr lang="en-GB" sz="2000" b="1">
                <a:solidFill>
                  <a:srgbClr val="002060"/>
                </a:solidFill>
              </a:rPr>
              <a:t>ie</a:t>
            </a:r>
            <a:endParaRPr lang="en-GB" sz="2000" b="1" dirty="0">
              <a:solidFill>
                <a:srgbClr val="002060"/>
              </a:solidFill>
            </a:endParaRPr>
          </a:p>
        </p:txBody>
      </p:sp>
      <p:sp>
        <p:nvSpPr>
          <p:cNvPr id="38" name="TextBox 37">
            <a:extLst>
              <a:ext uri="{FF2B5EF4-FFF2-40B4-BE49-F238E27FC236}">
                <a16:creationId xmlns:a16="http://schemas.microsoft.com/office/drawing/2014/main" id="{0C0BF9F2-DC9C-4773-9484-81DFBD682851}"/>
              </a:ext>
            </a:extLst>
          </p:cNvPr>
          <p:cNvSpPr txBox="1"/>
          <p:nvPr/>
        </p:nvSpPr>
        <p:spPr>
          <a:xfrm>
            <a:off x="5486122" y="2909214"/>
            <a:ext cx="1103187" cy="400110"/>
          </a:xfrm>
          <a:prstGeom prst="rect">
            <a:avLst/>
          </a:prstGeom>
          <a:noFill/>
        </p:spPr>
        <p:txBody>
          <a:bodyPr wrap="none" rtlCol="0">
            <a:spAutoFit/>
          </a:bodyPr>
          <a:lstStyle/>
          <a:p>
            <a:r>
              <a:rPr lang="en-GB" sz="2000" b="1">
                <a:solidFill>
                  <a:srgbClr val="002060"/>
                </a:solidFill>
              </a:rPr>
              <a:t>2.</a:t>
            </a:r>
            <a:r>
              <a:rPr lang="en-GB" sz="2000">
                <a:solidFill>
                  <a:srgbClr val="002060"/>
                </a:solidFill>
              </a:rPr>
              <a:t> t</a:t>
            </a:r>
            <a:r>
              <a:rPr lang="en-GB" sz="2000" b="1">
                <a:solidFill>
                  <a:srgbClr val="002060"/>
                </a:solidFill>
              </a:rPr>
              <a:t>ie</a:t>
            </a:r>
            <a:r>
              <a:rPr lang="en-GB" sz="2000">
                <a:solidFill>
                  <a:srgbClr val="002060"/>
                </a:solidFill>
              </a:rPr>
              <a:t>ne</a:t>
            </a:r>
            <a:endParaRPr lang="en-GB" sz="2000" dirty="0">
              <a:solidFill>
                <a:srgbClr val="002060"/>
              </a:solidFill>
            </a:endParaRPr>
          </a:p>
        </p:txBody>
      </p:sp>
      <p:sp>
        <p:nvSpPr>
          <p:cNvPr id="39" name="TextBox 38">
            <a:extLst>
              <a:ext uri="{FF2B5EF4-FFF2-40B4-BE49-F238E27FC236}">
                <a16:creationId xmlns:a16="http://schemas.microsoft.com/office/drawing/2014/main" id="{D3D9E693-673A-4CBB-B57F-20C16A748399}"/>
              </a:ext>
            </a:extLst>
          </p:cNvPr>
          <p:cNvSpPr txBox="1"/>
          <p:nvPr/>
        </p:nvSpPr>
        <p:spPr>
          <a:xfrm>
            <a:off x="6505647" y="2900422"/>
            <a:ext cx="987771" cy="400110"/>
          </a:xfrm>
          <a:prstGeom prst="rect">
            <a:avLst/>
          </a:prstGeom>
          <a:noFill/>
        </p:spPr>
        <p:txBody>
          <a:bodyPr wrap="none" rtlCol="0">
            <a:spAutoFit/>
          </a:bodyPr>
          <a:lstStyle/>
          <a:p>
            <a:r>
              <a:rPr lang="en-GB" sz="2000" dirty="0" err="1">
                <a:solidFill>
                  <a:srgbClr val="002060"/>
                </a:solidFill>
              </a:rPr>
              <a:t>m</a:t>
            </a:r>
            <a:r>
              <a:rPr lang="en-GB" sz="2000" b="1" dirty="0" err="1">
                <a:solidFill>
                  <a:srgbClr val="002060"/>
                </a:solidFill>
              </a:rPr>
              <a:t>ie</a:t>
            </a:r>
            <a:r>
              <a:rPr lang="en-GB" sz="2000" dirty="0" err="1">
                <a:solidFill>
                  <a:srgbClr val="002060"/>
                </a:solidFill>
              </a:rPr>
              <a:t>do</a:t>
            </a:r>
            <a:endParaRPr lang="en-GB" sz="2000" dirty="0">
              <a:solidFill>
                <a:srgbClr val="002060"/>
              </a:solidFill>
            </a:endParaRPr>
          </a:p>
        </p:txBody>
      </p:sp>
      <p:sp>
        <p:nvSpPr>
          <p:cNvPr id="40" name="TextBox 39">
            <a:extLst>
              <a:ext uri="{FF2B5EF4-FFF2-40B4-BE49-F238E27FC236}">
                <a16:creationId xmlns:a16="http://schemas.microsoft.com/office/drawing/2014/main" id="{13BE366E-5DA1-49C4-B414-9EC8933187CA}"/>
              </a:ext>
            </a:extLst>
          </p:cNvPr>
          <p:cNvSpPr txBox="1"/>
          <p:nvPr/>
        </p:nvSpPr>
        <p:spPr>
          <a:xfrm>
            <a:off x="8968210" y="2918519"/>
            <a:ext cx="1780975" cy="400110"/>
          </a:xfrm>
          <a:prstGeom prst="rect">
            <a:avLst/>
          </a:prstGeom>
          <a:noFill/>
        </p:spPr>
        <p:txBody>
          <a:bodyPr wrap="square" rtlCol="0">
            <a:spAutoFit/>
          </a:bodyPr>
          <a:lstStyle/>
          <a:p>
            <a:r>
              <a:rPr lang="en-GB" sz="2000" b="1">
                <a:solidFill>
                  <a:srgbClr val="002060"/>
                </a:solidFill>
              </a:rPr>
              <a:t>3. </a:t>
            </a:r>
            <a:r>
              <a:rPr lang="en-GB" sz="2000">
                <a:solidFill>
                  <a:srgbClr val="002060"/>
                </a:solidFill>
              </a:rPr>
              <a:t>ingen</a:t>
            </a:r>
            <a:r>
              <a:rPr lang="en-GB" sz="2000" b="1">
                <a:solidFill>
                  <a:srgbClr val="002060"/>
                </a:solidFill>
              </a:rPr>
              <a:t>ie</a:t>
            </a:r>
            <a:r>
              <a:rPr lang="en-GB" sz="2000">
                <a:solidFill>
                  <a:srgbClr val="002060"/>
                </a:solidFill>
              </a:rPr>
              <a:t>ros</a:t>
            </a:r>
            <a:endParaRPr lang="en-GB" sz="2000" dirty="0">
              <a:solidFill>
                <a:srgbClr val="002060"/>
              </a:solidFill>
            </a:endParaRPr>
          </a:p>
        </p:txBody>
      </p:sp>
      <p:sp>
        <p:nvSpPr>
          <p:cNvPr id="45" name="TextBox 44">
            <a:extLst>
              <a:ext uri="{FF2B5EF4-FFF2-40B4-BE49-F238E27FC236}">
                <a16:creationId xmlns:a16="http://schemas.microsoft.com/office/drawing/2014/main" id="{E22CD2E0-197D-45B3-B60F-F2BCDB4CD1DE}"/>
              </a:ext>
            </a:extLst>
          </p:cNvPr>
          <p:cNvSpPr txBox="1"/>
          <p:nvPr/>
        </p:nvSpPr>
        <p:spPr>
          <a:xfrm>
            <a:off x="10557415" y="2918519"/>
            <a:ext cx="1588897" cy="400110"/>
          </a:xfrm>
          <a:prstGeom prst="rect">
            <a:avLst/>
          </a:prstGeom>
          <a:noFill/>
        </p:spPr>
        <p:txBody>
          <a:bodyPr wrap="none" rtlCol="0">
            <a:spAutoFit/>
          </a:bodyPr>
          <a:lstStyle/>
          <a:p>
            <a:r>
              <a:rPr lang="en-GB" sz="2000">
                <a:solidFill>
                  <a:srgbClr val="002060"/>
                </a:solidFill>
              </a:rPr>
              <a:t>(engineers)</a:t>
            </a:r>
            <a:endParaRPr lang="en-GB" sz="2000" dirty="0">
              <a:solidFill>
                <a:srgbClr val="002060"/>
              </a:solidFill>
            </a:endParaRPr>
          </a:p>
        </p:txBody>
      </p:sp>
      <p:sp>
        <p:nvSpPr>
          <p:cNvPr id="50" name="TextBox 49">
            <a:extLst>
              <a:ext uri="{FF2B5EF4-FFF2-40B4-BE49-F238E27FC236}">
                <a16:creationId xmlns:a16="http://schemas.microsoft.com/office/drawing/2014/main" id="{0D03D847-B85C-4E5A-92BA-80E3A43DEDB2}"/>
              </a:ext>
            </a:extLst>
          </p:cNvPr>
          <p:cNvSpPr txBox="1"/>
          <p:nvPr/>
        </p:nvSpPr>
        <p:spPr>
          <a:xfrm>
            <a:off x="3060626" y="3608097"/>
            <a:ext cx="1418978" cy="400110"/>
          </a:xfrm>
          <a:prstGeom prst="rect">
            <a:avLst/>
          </a:prstGeom>
          <a:noFill/>
        </p:spPr>
        <p:txBody>
          <a:bodyPr wrap="none" rtlCol="0">
            <a:spAutoFit/>
          </a:bodyPr>
          <a:lstStyle/>
          <a:p>
            <a:r>
              <a:rPr lang="en-GB" sz="2000" b="1">
                <a:solidFill>
                  <a:srgbClr val="002060"/>
                </a:solidFill>
              </a:rPr>
              <a:t>1. </a:t>
            </a:r>
            <a:r>
              <a:rPr lang="en-GB" sz="2000">
                <a:solidFill>
                  <a:srgbClr val="002060"/>
                </a:solidFill>
              </a:rPr>
              <a:t>coleg</a:t>
            </a:r>
            <a:r>
              <a:rPr lang="en-GB" sz="2000" b="1">
                <a:solidFill>
                  <a:srgbClr val="002060"/>
                </a:solidFill>
              </a:rPr>
              <a:t>io</a:t>
            </a:r>
            <a:endParaRPr lang="en-GB" sz="2000" b="1" dirty="0">
              <a:solidFill>
                <a:srgbClr val="002060"/>
              </a:solidFill>
            </a:endParaRPr>
          </a:p>
        </p:txBody>
      </p:sp>
      <p:sp>
        <p:nvSpPr>
          <p:cNvPr id="51" name="TextBox 50">
            <a:extLst>
              <a:ext uri="{FF2B5EF4-FFF2-40B4-BE49-F238E27FC236}">
                <a16:creationId xmlns:a16="http://schemas.microsoft.com/office/drawing/2014/main" id="{636023AD-98B3-4D01-AAD8-97180FC9A9BD}"/>
              </a:ext>
            </a:extLst>
          </p:cNvPr>
          <p:cNvSpPr txBox="1"/>
          <p:nvPr/>
        </p:nvSpPr>
        <p:spPr>
          <a:xfrm>
            <a:off x="5952493" y="3617376"/>
            <a:ext cx="1351652" cy="400110"/>
          </a:xfrm>
          <a:prstGeom prst="rect">
            <a:avLst/>
          </a:prstGeom>
          <a:noFill/>
        </p:spPr>
        <p:txBody>
          <a:bodyPr wrap="none" rtlCol="0">
            <a:spAutoFit/>
          </a:bodyPr>
          <a:lstStyle/>
          <a:p>
            <a:r>
              <a:rPr lang="en-GB" sz="2000" b="1">
                <a:solidFill>
                  <a:srgbClr val="002060"/>
                </a:solidFill>
              </a:rPr>
              <a:t>2. </a:t>
            </a:r>
            <a:r>
              <a:rPr lang="en-GB" sz="2000">
                <a:solidFill>
                  <a:srgbClr val="002060"/>
                </a:solidFill>
              </a:rPr>
              <a:t>prem</a:t>
            </a:r>
            <a:r>
              <a:rPr lang="en-GB" sz="2000" b="1">
                <a:solidFill>
                  <a:srgbClr val="002060"/>
                </a:solidFill>
              </a:rPr>
              <a:t>io</a:t>
            </a:r>
            <a:endParaRPr lang="en-GB" sz="2000" b="1" dirty="0">
              <a:solidFill>
                <a:srgbClr val="002060"/>
              </a:solidFill>
            </a:endParaRPr>
          </a:p>
        </p:txBody>
      </p:sp>
      <p:sp>
        <p:nvSpPr>
          <p:cNvPr id="52" name="TextBox 51">
            <a:extLst>
              <a:ext uri="{FF2B5EF4-FFF2-40B4-BE49-F238E27FC236}">
                <a16:creationId xmlns:a16="http://schemas.microsoft.com/office/drawing/2014/main" id="{3BD21DDD-706C-4FE2-8697-21A43C06DDCD}"/>
              </a:ext>
            </a:extLst>
          </p:cNvPr>
          <p:cNvSpPr txBox="1"/>
          <p:nvPr/>
        </p:nvSpPr>
        <p:spPr>
          <a:xfrm>
            <a:off x="9417649" y="3618986"/>
            <a:ext cx="1377300" cy="400110"/>
          </a:xfrm>
          <a:prstGeom prst="rect">
            <a:avLst/>
          </a:prstGeom>
          <a:noFill/>
        </p:spPr>
        <p:txBody>
          <a:bodyPr wrap="none" rtlCol="0">
            <a:spAutoFit/>
          </a:bodyPr>
          <a:lstStyle/>
          <a:p>
            <a:r>
              <a:rPr lang="en-GB" sz="2000" b="1">
                <a:solidFill>
                  <a:srgbClr val="002060"/>
                </a:solidFill>
              </a:rPr>
              <a:t>3. </a:t>
            </a:r>
            <a:r>
              <a:rPr lang="en-GB" sz="2000">
                <a:solidFill>
                  <a:srgbClr val="002060"/>
                </a:solidFill>
              </a:rPr>
              <a:t>literar</a:t>
            </a:r>
            <a:r>
              <a:rPr lang="en-GB" sz="2000" b="1">
                <a:solidFill>
                  <a:srgbClr val="002060"/>
                </a:solidFill>
              </a:rPr>
              <a:t>io</a:t>
            </a:r>
            <a:endParaRPr lang="en-GB" sz="2000" b="1" dirty="0">
              <a:solidFill>
                <a:srgbClr val="002060"/>
              </a:solidFill>
            </a:endParaRPr>
          </a:p>
        </p:txBody>
      </p:sp>
      <p:sp>
        <p:nvSpPr>
          <p:cNvPr id="54" name="TextBox 53">
            <a:extLst>
              <a:ext uri="{FF2B5EF4-FFF2-40B4-BE49-F238E27FC236}">
                <a16:creationId xmlns:a16="http://schemas.microsoft.com/office/drawing/2014/main" id="{3E62A510-5CF2-4D1E-890E-5CBBC53EDFBE}"/>
              </a:ext>
            </a:extLst>
          </p:cNvPr>
          <p:cNvSpPr txBox="1"/>
          <p:nvPr/>
        </p:nvSpPr>
        <p:spPr>
          <a:xfrm>
            <a:off x="7299846" y="3604211"/>
            <a:ext cx="952505" cy="400110"/>
          </a:xfrm>
          <a:prstGeom prst="rect">
            <a:avLst/>
          </a:prstGeom>
          <a:noFill/>
        </p:spPr>
        <p:txBody>
          <a:bodyPr wrap="none" rtlCol="0">
            <a:spAutoFit/>
          </a:bodyPr>
          <a:lstStyle/>
          <a:p>
            <a:r>
              <a:rPr lang="en-GB" sz="2000">
                <a:solidFill>
                  <a:srgbClr val="002060"/>
                </a:solidFill>
              </a:rPr>
              <a:t>(prize)</a:t>
            </a:r>
            <a:endParaRPr lang="en-GB" sz="2000" dirty="0">
              <a:solidFill>
                <a:srgbClr val="002060"/>
              </a:solidFill>
            </a:endParaRPr>
          </a:p>
        </p:txBody>
      </p:sp>
      <p:sp>
        <p:nvSpPr>
          <p:cNvPr id="55" name="TextBox 54">
            <a:extLst>
              <a:ext uri="{FF2B5EF4-FFF2-40B4-BE49-F238E27FC236}">
                <a16:creationId xmlns:a16="http://schemas.microsoft.com/office/drawing/2014/main" id="{D583C3A3-AC1C-4596-84FD-295C8E3E54D5}"/>
              </a:ext>
            </a:extLst>
          </p:cNvPr>
          <p:cNvSpPr txBox="1"/>
          <p:nvPr/>
        </p:nvSpPr>
        <p:spPr>
          <a:xfrm>
            <a:off x="10764086" y="3606164"/>
            <a:ext cx="1196161" cy="400110"/>
          </a:xfrm>
          <a:prstGeom prst="rect">
            <a:avLst/>
          </a:prstGeom>
          <a:noFill/>
        </p:spPr>
        <p:txBody>
          <a:bodyPr wrap="none" rtlCol="0">
            <a:spAutoFit/>
          </a:bodyPr>
          <a:lstStyle/>
          <a:p>
            <a:r>
              <a:rPr lang="en-GB" sz="2000">
                <a:solidFill>
                  <a:srgbClr val="002060"/>
                </a:solidFill>
              </a:rPr>
              <a:t>(literary)</a:t>
            </a:r>
            <a:endParaRPr lang="en-GB" sz="2000" dirty="0">
              <a:solidFill>
                <a:srgbClr val="002060"/>
              </a:solidFill>
            </a:endParaRPr>
          </a:p>
        </p:txBody>
      </p:sp>
      <p:sp>
        <p:nvSpPr>
          <p:cNvPr id="56" name="TextBox 55">
            <a:extLst>
              <a:ext uri="{FF2B5EF4-FFF2-40B4-BE49-F238E27FC236}">
                <a16:creationId xmlns:a16="http://schemas.microsoft.com/office/drawing/2014/main" id="{915E1619-6569-485B-B452-D0D793551FA5}"/>
              </a:ext>
            </a:extLst>
          </p:cNvPr>
          <p:cNvSpPr txBox="1"/>
          <p:nvPr/>
        </p:nvSpPr>
        <p:spPr>
          <a:xfrm>
            <a:off x="3066560" y="4224919"/>
            <a:ext cx="1587294" cy="400110"/>
          </a:xfrm>
          <a:prstGeom prst="rect">
            <a:avLst/>
          </a:prstGeom>
          <a:noFill/>
        </p:spPr>
        <p:txBody>
          <a:bodyPr wrap="none" rtlCol="0">
            <a:spAutoFit/>
          </a:bodyPr>
          <a:lstStyle/>
          <a:p>
            <a:r>
              <a:rPr lang="en-GB" sz="2000" b="1">
                <a:solidFill>
                  <a:srgbClr val="002060"/>
                </a:solidFill>
              </a:rPr>
              <a:t>1. </a:t>
            </a:r>
            <a:r>
              <a:rPr lang="en-GB" sz="2000">
                <a:solidFill>
                  <a:srgbClr val="002060"/>
                </a:solidFill>
              </a:rPr>
              <a:t>anunc</a:t>
            </a:r>
            <a:r>
              <a:rPr lang="en-GB" sz="2000" b="1">
                <a:solidFill>
                  <a:srgbClr val="002060"/>
                </a:solidFill>
              </a:rPr>
              <a:t>ia</a:t>
            </a:r>
            <a:r>
              <a:rPr lang="en-GB" sz="2000">
                <a:solidFill>
                  <a:srgbClr val="002060"/>
                </a:solidFill>
              </a:rPr>
              <a:t>r</a:t>
            </a:r>
            <a:endParaRPr lang="en-GB" sz="2000" dirty="0">
              <a:solidFill>
                <a:srgbClr val="002060"/>
              </a:solidFill>
            </a:endParaRPr>
          </a:p>
        </p:txBody>
      </p:sp>
      <p:sp>
        <p:nvSpPr>
          <p:cNvPr id="57" name="TextBox 56">
            <a:extLst>
              <a:ext uri="{FF2B5EF4-FFF2-40B4-BE49-F238E27FC236}">
                <a16:creationId xmlns:a16="http://schemas.microsoft.com/office/drawing/2014/main" id="{1C37BB26-BBBC-402B-B579-2F7340FFB7C4}"/>
              </a:ext>
            </a:extLst>
          </p:cNvPr>
          <p:cNvSpPr txBox="1"/>
          <p:nvPr/>
        </p:nvSpPr>
        <p:spPr>
          <a:xfrm>
            <a:off x="6690008" y="4191656"/>
            <a:ext cx="1391728" cy="400110"/>
          </a:xfrm>
          <a:prstGeom prst="rect">
            <a:avLst/>
          </a:prstGeom>
          <a:noFill/>
        </p:spPr>
        <p:txBody>
          <a:bodyPr wrap="none" rtlCol="0">
            <a:spAutoFit/>
          </a:bodyPr>
          <a:lstStyle/>
          <a:p>
            <a:r>
              <a:rPr lang="en-GB" sz="2000" b="1">
                <a:solidFill>
                  <a:srgbClr val="002060"/>
                </a:solidFill>
              </a:rPr>
              <a:t>2. </a:t>
            </a:r>
            <a:r>
              <a:rPr lang="en-GB" sz="2000">
                <a:solidFill>
                  <a:srgbClr val="002060"/>
                </a:solidFill>
              </a:rPr>
              <a:t>victor</a:t>
            </a:r>
            <a:r>
              <a:rPr lang="en-GB" sz="2000" b="1">
                <a:solidFill>
                  <a:srgbClr val="002060"/>
                </a:solidFill>
              </a:rPr>
              <a:t>ia</a:t>
            </a:r>
            <a:endParaRPr lang="en-GB" sz="2000" b="1" dirty="0">
              <a:solidFill>
                <a:srgbClr val="002060"/>
              </a:solidFill>
            </a:endParaRPr>
          </a:p>
        </p:txBody>
      </p:sp>
      <p:sp>
        <p:nvSpPr>
          <p:cNvPr id="58" name="TextBox 57">
            <a:extLst>
              <a:ext uri="{FF2B5EF4-FFF2-40B4-BE49-F238E27FC236}">
                <a16:creationId xmlns:a16="http://schemas.microsoft.com/office/drawing/2014/main" id="{6165BA59-611B-45EC-9CC9-3EB82A3E342A}"/>
              </a:ext>
            </a:extLst>
          </p:cNvPr>
          <p:cNvSpPr txBox="1"/>
          <p:nvPr/>
        </p:nvSpPr>
        <p:spPr>
          <a:xfrm>
            <a:off x="9464218" y="4172522"/>
            <a:ext cx="2569934" cy="400110"/>
          </a:xfrm>
          <a:prstGeom prst="rect">
            <a:avLst/>
          </a:prstGeom>
          <a:noFill/>
        </p:spPr>
        <p:txBody>
          <a:bodyPr wrap="none" rtlCol="0">
            <a:spAutoFit/>
          </a:bodyPr>
          <a:lstStyle/>
          <a:p>
            <a:r>
              <a:rPr lang="en-GB" sz="2000" b="1">
                <a:solidFill>
                  <a:srgbClr val="002060"/>
                </a:solidFill>
              </a:rPr>
              <a:t>3. </a:t>
            </a:r>
            <a:r>
              <a:rPr lang="en-GB" sz="2000">
                <a:solidFill>
                  <a:srgbClr val="002060"/>
                </a:solidFill>
              </a:rPr>
              <a:t>inmed</a:t>
            </a:r>
            <a:r>
              <a:rPr lang="en-GB" sz="2000" b="1">
                <a:solidFill>
                  <a:srgbClr val="002060"/>
                </a:solidFill>
              </a:rPr>
              <a:t>ia</a:t>
            </a:r>
            <a:r>
              <a:rPr lang="en-GB" sz="2000">
                <a:solidFill>
                  <a:srgbClr val="002060"/>
                </a:solidFill>
              </a:rPr>
              <a:t>tamente</a:t>
            </a:r>
            <a:endParaRPr lang="en-GB" sz="2000" dirty="0">
              <a:solidFill>
                <a:srgbClr val="002060"/>
              </a:solidFill>
            </a:endParaRPr>
          </a:p>
        </p:txBody>
      </p:sp>
      <p:sp>
        <p:nvSpPr>
          <p:cNvPr id="59" name="TextBox 58">
            <a:extLst>
              <a:ext uri="{FF2B5EF4-FFF2-40B4-BE49-F238E27FC236}">
                <a16:creationId xmlns:a16="http://schemas.microsoft.com/office/drawing/2014/main" id="{DEE1250F-0FD8-482A-A9C7-BE6B225C3C59}"/>
              </a:ext>
            </a:extLst>
          </p:cNvPr>
          <p:cNvSpPr txBox="1"/>
          <p:nvPr/>
        </p:nvSpPr>
        <p:spPr>
          <a:xfrm>
            <a:off x="4553419" y="4218309"/>
            <a:ext cx="2002471" cy="400110"/>
          </a:xfrm>
          <a:prstGeom prst="rect">
            <a:avLst/>
          </a:prstGeom>
          <a:noFill/>
        </p:spPr>
        <p:txBody>
          <a:bodyPr wrap="none" rtlCol="0">
            <a:spAutoFit/>
          </a:bodyPr>
          <a:lstStyle/>
          <a:p>
            <a:r>
              <a:rPr lang="en-GB" sz="2000">
                <a:solidFill>
                  <a:srgbClr val="002060"/>
                </a:solidFill>
              </a:rPr>
              <a:t>(to announce)</a:t>
            </a:r>
            <a:endParaRPr lang="en-GB" sz="2000" dirty="0">
              <a:solidFill>
                <a:srgbClr val="002060"/>
              </a:solidFill>
            </a:endParaRPr>
          </a:p>
        </p:txBody>
      </p:sp>
      <p:sp>
        <p:nvSpPr>
          <p:cNvPr id="60" name="TextBox 59">
            <a:extLst>
              <a:ext uri="{FF2B5EF4-FFF2-40B4-BE49-F238E27FC236}">
                <a16:creationId xmlns:a16="http://schemas.microsoft.com/office/drawing/2014/main" id="{833BC181-8360-47EF-B271-809E1AB90BDA}"/>
              </a:ext>
            </a:extLst>
          </p:cNvPr>
          <p:cNvSpPr txBox="1"/>
          <p:nvPr/>
        </p:nvSpPr>
        <p:spPr>
          <a:xfrm>
            <a:off x="7973184" y="4191656"/>
            <a:ext cx="1204176" cy="400110"/>
          </a:xfrm>
          <a:prstGeom prst="rect">
            <a:avLst/>
          </a:prstGeom>
          <a:noFill/>
        </p:spPr>
        <p:txBody>
          <a:bodyPr wrap="none" rtlCol="0">
            <a:spAutoFit/>
          </a:bodyPr>
          <a:lstStyle/>
          <a:p>
            <a:r>
              <a:rPr lang="en-GB" sz="2000">
                <a:solidFill>
                  <a:srgbClr val="002060"/>
                </a:solidFill>
              </a:rPr>
              <a:t>(victory)</a:t>
            </a:r>
            <a:endParaRPr lang="en-GB" sz="2000" dirty="0">
              <a:solidFill>
                <a:srgbClr val="002060"/>
              </a:solidFill>
            </a:endParaRPr>
          </a:p>
        </p:txBody>
      </p:sp>
      <p:sp>
        <p:nvSpPr>
          <p:cNvPr id="61" name="TextBox 60">
            <a:extLst>
              <a:ext uri="{FF2B5EF4-FFF2-40B4-BE49-F238E27FC236}">
                <a16:creationId xmlns:a16="http://schemas.microsoft.com/office/drawing/2014/main" id="{D8D5D7C2-4662-4644-B346-5FF2191ABD97}"/>
              </a:ext>
            </a:extLst>
          </p:cNvPr>
          <p:cNvSpPr txBox="1"/>
          <p:nvPr/>
        </p:nvSpPr>
        <p:spPr>
          <a:xfrm>
            <a:off x="10219070" y="4476308"/>
            <a:ext cx="1917513" cy="400110"/>
          </a:xfrm>
          <a:prstGeom prst="rect">
            <a:avLst/>
          </a:prstGeom>
          <a:noFill/>
        </p:spPr>
        <p:txBody>
          <a:bodyPr wrap="none" rtlCol="0">
            <a:spAutoFit/>
          </a:bodyPr>
          <a:lstStyle/>
          <a:p>
            <a:r>
              <a:rPr lang="en-GB" sz="2000">
                <a:solidFill>
                  <a:srgbClr val="002060"/>
                </a:solidFill>
              </a:rPr>
              <a:t>(immediately)</a:t>
            </a:r>
            <a:endParaRPr lang="en-GB" sz="2000" dirty="0">
              <a:solidFill>
                <a:srgbClr val="002060"/>
              </a:solidFill>
            </a:endParaRPr>
          </a:p>
        </p:txBody>
      </p:sp>
      <p:sp>
        <p:nvSpPr>
          <p:cNvPr id="63" name="TextBox 62">
            <a:extLst>
              <a:ext uri="{FF2B5EF4-FFF2-40B4-BE49-F238E27FC236}">
                <a16:creationId xmlns:a16="http://schemas.microsoft.com/office/drawing/2014/main" id="{02AEFCF0-9586-41D9-86B8-A55264EA4FD5}"/>
              </a:ext>
            </a:extLst>
          </p:cNvPr>
          <p:cNvSpPr txBox="1"/>
          <p:nvPr/>
        </p:nvSpPr>
        <p:spPr>
          <a:xfrm>
            <a:off x="3079575" y="4989001"/>
            <a:ext cx="1338828" cy="400110"/>
          </a:xfrm>
          <a:prstGeom prst="rect">
            <a:avLst/>
          </a:prstGeom>
          <a:noFill/>
        </p:spPr>
        <p:txBody>
          <a:bodyPr wrap="none" rtlCol="0">
            <a:spAutoFit/>
          </a:bodyPr>
          <a:lstStyle/>
          <a:p>
            <a:r>
              <a:rPr lang="en-GB" sz="2000" b="1">
                <a:solidFill>
                  <a:srgbClr val="002060"/>
                </a:solidFill>
              </a:rPr>
              <a:t>1. </a:t>
            </a:r>
            <a:r>
              <a:rPr lang="en-GB" sz="2000">
                <a:solidFill>
                  <a:srgbClr val="002060"/>
                </a:solidFill>
              </a:rPr>
              <a:t>histor</a:t>
            </a:r>
            <a:r>
              <a:rPr lang="en-GB" sz="2000" b="1">
                <a:solidFill>
                  <a:srgbClr val="002060"/>
                </a:solidFill>
              </a:rPr>
              <a:t>ia</a:t>
            </a:r>
            <a:endParaRPr lang="en-GB" sz="2000" b="1" dirty="0">
              <a:solidFill>
                <a:srgbClr val="002060"/>
              </a:solidFill>
            </a:endParaRPr>
          </a:p>
        </p:txBody>
      </p:sp>
      <p:sp>
        <p:nvSpPr>
          <p:cNvPr id="65" name="TextBox 64">
            <a:extLst>
              <a:ext uri="{FF2B5EF4-FFF2-40B4-BE49-F238E27FC236}">
                <a16:creationId xmlns:a16="http://schemas.microsoft.com/office/drawing/2014/main" id="{B7B35EBB-6D36-411E-8648-8EDFC921B90B}"/>
              </a:ext>
            </a:extLst>
          </p:cNvPr>
          <p:cNvSpPr txBox="1"/>
          <p:nvPr/>
        </p:nvSpPr>
        <p:spPr>
          <a:xfrm>
            <a:off x="6140017" y="5008594"/>
            <a:ext cx="2342308" cy="400110"/>
          </a:xfrm>
          <a:prstGeom prst="rect">
            <a:avLst/>
          </a:prstGeom>
          <a:noFill/>
        </p:spPr>
        <p:txBody>
          <a:bodyPr wrap="none" rtlCol="0">
            <a:spAutoFit/>
          </a:bodyPr>
          <a:lstStyle/>
          <a:p>
            <a:r>
              <a:rPr lang="en-GB" sz="2000" b="1">
                <a:solidFill>
                  <a:srgbClr val="002060"/>
                </a:solidFill>
              </a:rPr>
              <a:t>2. </a:t>
            </a:r>
            <a:r>
              <a:rPr lang="en-GB" sz="2000">
                <a:solidFill>
                  <a:srgbClr val="002060"/>
                </a:solidFill>
              </a:rPr>
              <a:t>espec</a:t>
            </a:r>
            <a:r>
              <a:rPr lang="en-GB" sz="2000" b="1">
                <a:solidFill>
                  <a:srgbClr val="002060"/>
                </a:solidFill>
              </a:rPr>
              <a:t>ia</a:t>
            </a:r>
            <a:r>
              <a:rPr lang="en-GB" sz="2000">
                <a:solidFill>
                  <a:srgbClr val="002060"/>
                </a:solidFill>
              </a:rPr>
              <a:t>lmente</a:t>
            </a:r>
            <a:endParaRPr lang="en-GB" sz="2000" dirty="0">
              <a:solidFill>
                <a:srgbClr val="002060"/>
              </a:solidFill>
            </a:endParaRPr>
          </a:p>
        </p:txBody>
      </p:sp>
      <p:sp>
        <p:nvSpPr>
          <p:cNvPr id="66" name="TextBox 65">
            <a:extLst>
              <a:ext uri="{FF2B5EF4-FFF2-40B4-BE49-F238E27FC236}">
                <a16:creationId xmlns:a16="http://schemas.microsoft.com/office/drawing/2014/main" id="{0D7DDA05-9B44-4DC8-8845-EECAEE54E6FA}"/>
              </a:ext>
            </a:extLst>
          </p:cNvPr>
          <p:cNvSpPr txBox="1"/>
          <p:nvPr/>
        </p:nvSpPr>
        <p:spPr>
          <a:xfrm>
            <a:off x="4339477" y="4989001"/>
            <a:ext cx="1861407" cy="400110"/>
          </a:xfrm>
          <a:prstGeom prst="rect">
            <a:avLst/>
          </a:prstGeom>
          <a:noFill/>
        </p:spPr>
        <p:txBody>
          <a:bodyPr wrap="none" rtlCol="0">
            <a:spAutoFit/>
          </a:bodyPr>
          <a:lstStyle/>
          <a:p>
            <a:r>
              <a:rPr lang="en-GB" sz="2000">
                <a:solidFill>
                  <a:srgbClr val="002060"/>
                </a:solidFill>
              </a:rPr>
              <a:t>(story, history)</a:t>
            </a:r>
            <a:endParaRPr lang="en-GB" sz="2000" dirty="0">
              <a:solidFill>
                <a:srgbClr val="002060"/>
              </a:solidFill>
            </a:endParaRPr>
          </a:p>
        </p:txBody>
      </p:sp>
      <p:sp>
        <p:nvSpPr>
          <p:cNvPr id="68" name="TextBox 67">
            <a:extLst>
              <a:ext uri="{FF2B5EF4-FFF2-40B4-BE49-F238E27FC236}">
                <a16:creationId xmlns:a16="http://schemas.microsoft.com/office/drawing/2014/main" id="{A3A20EA9-7A91-45B6-A7E2-68E71A79B491}"/>
              </a:ext>
            </a:extLst>
          </p:cNvPr>
          <p:cNvSpPr txBox="1"/>
          <p:nvPr/>
        </p:nvSpPr>
        <p:spPr>
          <a:xfrm>
            <a:off x="8371619" y="4998007"/>
            <a:ext cx="1614545" cy="400110"/>
          </a:xfrm>
          <a:prstGeom prst="rect">
            <a:avLst/>
          </a:prstGeom>
          <a:noFill/>
        </p:spPr>
        <p:txBody>
          <a:bodyPr wrap="none" rtlCol="0">
            <a:spAutoFit/>
          </a:bodyPr>
          <a:lstStyle/>
          <a:p>
            <a:r>
              <a:rPr lang="en-GB" sz="2000">
                <a:solidFill>
                  <a:srgbClr val="002060"/>
                </a:solidFill>
              </a:rPr>
              <a:t>(especially)</a:t>
            </a:r>
            <a:endParaRPr lang="en-GB" sz="2000" dirty="0">
              <a:solidFill>
                <a:srgbClr val="002060"/>
              </a:solidFill>
            </a:endParaRPr>
          </a:p>
        </p:txBody>
      </p:sp>
      <p:sp>
        <p:nvSpPr>
          <p:cNvPr id="70" name="TextBox 69">
            <a:extLst>
              <a:ext uri="{FF2B5EF4-FFF2-40B4-BE49-F238E27FC236}">
                <a16:creationId xmlns:a16="http://schemas.microsoft.com/office/drawing/2014/main" id="{878556BA-158E-4156-8C8D-1923538A9DE1}"/>
              </a:ext>
            </a:extLst>
          </p:cNvPr>
          <p:cNvSpPr txBox="1"/>
          <p:nvPr/>
        </p:nvSpPr>
        <p:spPr>
          <a:xfrm>
            <a:off x="3094997" y="5720578"/>
            <a:ext cx="2412840" cy="400110"/>
          </a:xfrm>
          <a:prstGeom prst="rect">
            <a:avLst/>
          </a:prstGeom>
          <a:noFill/>
        </p:spPr>
        <p:txBody>
          <a:bodyPr wrap="none" rtlCol="0">
            <a:spAutoFit/>
          </a:bodyPr>
          <a:lstStyle/>
          <a:p>
            <a:r>
              <a:rPr lang="es-ES" sz="2000" b="1">
                <a:solidFill>
                  <a:srgbClr val="002060"/>
                </a:solidFill>
              </a:rPr>
              <a:t>1. </a:t>
            </a:r>
            <a:r>
              <a:rPr lang="es-ES" sz="2000">
                <a:solidFill>
                  <a:srgbClr val="002060"/>
                </a:solidFill>
              </a:rPr>
              <a:t>descubrim</a:t>
            </a:r>
            <a:r>
              <a:rPr lang="es-ES" sz="2000" b="1">
                <a:solidFill>
                  <a:srgbClr val="002060"/>
                </a:solidFill>
              </a:rPr>
              <a:t>ie</a:t>
            </a:r>
            <a:r>
              <a:rPr lang="es-ES" sz="2000">
                <a:solidFill>
                  <a:srgbClr val="002060"/>
                </a:solidFill>
              </a:rPr>
              <a:t>nto</a:t>
            </a:r>
            <a:endParaRPr lang="es-ES" sz="2000" dirty="0">
              <a:solidFill>
                <a:srgbClr val="002060"/>
              </a:solidFill>
            </a:endParaRPr>
          </a:p>
        </p:txBody>
      </p:sp>
      <p:sp>
        <p:nvSpPr>
          <p:cNvPr id="71" name="TextBox 70">
            <a:extLst>
              <a:ext uri="{FF2B5EF4-FFF2-40B4-BE49-F238E27FC236}">
                <a16:creationId xmlns:a16="http://schemas.microsoft.com/office/drawing/2014/main" id="{2773B120-4993-4FF6-A95B-7FCB49C96321}"/>
              </a:ext>
            </a:extLst>
          </p:cNvPr>
          <p:cNvSpPr txBox="1"/>
          <p:nvPr/>
        </p:nvSpPr>
        <p:spPr>
          <a:xfrm>
            <a:off x="7206318" y="5726605"/>
            <a:ext cx="1295547" cy="400110"/>
          </a:xfrm>
          <a:prstGeom prst="rect">
            <a:avLst/>
          </a:prstGeom>
          <a:noFill/>
        </p:spPr>
        <p:txBody>
          <a:bodyPr wrap="none" rtlCol="0">
            <a:spAutoFit/>
          </a:bodyPr>
          <a:lstStyle/>
          <a:p>
            <a:r>
              <a:rPr lang="en-GB" sz="2000" b="1">
                <a:solidFill>
                  <a:srgbClr val="002060"/>
                </a:solidFill>
              </a:rPr>
              <a:t>2. </a:t>
            </a:r>
            <a:r>
              <a:rPr lang="en-GB" sz="2000">
                <a:solidFill>
                  <a:srgbClr val="002060"/>
                </a:solidFill>
              </a:rPr>
              <a:t>p</a:t>
            </a:r>
            <a:r>
              <a:rPr lang="en-GB" sz="2000" b="1">
                <a:solidFill>
                  <a:srgbClr val="002060"/>
                </a:solidFill>
              </a:rPr>
              <a:t>ie</a:t>
            </a:r>
            <a:r>
              <a:rPr lang="en-GB" sz="2000">
                <a:solidFill>
                  <a:srgbClr val="002060"/>
                </a:solidFill>
              </a:rPr>
              <a:t>dra</a:t>
            </a:r>
            <a:endParaRPr lang="en-GB" sz="2000" dirty="0">
              <a:solidFill>
                <a:srgbClr val="002060"/>
              </a:solidFill>
            </a:endParaRPr>
          </a:p>
        </p:txBody>
      </p:sp>
      <p:sp>
        <p:nvSpPr>
          <p:cNvPr id="72" name="TextBox 71">
            <a:extLst>
              <a:ext uri="{FF2B5EF4-FFF2-40B4-BE49-F238E27FC236}">
                <a16:creationId xmlns:a16="http://schemas.microsoft.com/office/drawing/2014/main" id="{BF54FDD9-E8DB-45FF-8C0D-F1EA54B21F1F}"/>
              </a:ext>
            </a:extLst>
          </p:cNvPr>
          <p:cNvSpPr txBox="1"/>
          <p:nvPr/>
        </p:nvSpPr>
        <p:spPr>
          <a:xfrm>
            <a:off x="10344362" y="5727169"/>
            <a:ext cx="1063112" cy="400110"/>
          </a:xfrm>
          <a:prstGeom prst="rect">
            <a:avLst/>
          </a:prstGeom>
          <a:noFill/>
        </p:spPr>
        <p:txBody>
          <a:bodyPr wrap="none" rtlCol="0">
            <a:spAutoFit/>
          </a:bodyPr>
          <a:lstStyle/>
          <a:p>
            <a:r>
              <a:rPr lang="en-GB" sz="2000" b="1">
                <a:solidFill>
                  <a:srgbClr val="002060"/>
                </a:solidFill>
              </a:rPr>
              <a:t>3. </a:t>
            </a:r>
            <a:r>
              <a:rPr lang="en-GB" sz="2000">
                <a:solidFill>
                  <a:srgbClr val="002060"/>
                </a:solidFill>
              </a:rPr>
              <a:t>v</a:t>
            </a:r>
            <a:r>
              <a:rPr lang="en-GB" sz="2000" b="1">
                <a:solidFill>
                  <a:srgbClr val="002060"/>
                </a:solidFill>
              </a:rPr>
              <a:t>ie</a:t>
            </a:r>
            <a:r>
              <a:rPr lang="en-GB" sz="2000">
                <a:solidFill>
                  <a:srgbClr val="002060"/>
                </a:solidFill>
              </a:rPr>
              <a:t>ja</a:t>
            </a:r>
            <a:endParaRPr lang="en-GB" sz="2000" dirty="0">
              <a:solidFill>
                <a:srgbClr val="002060"/>
              </a:solidFill>
            </a:endParaRPr>
          </a:p>
        </p:txBody>
      </p:sp>
      <p:sp>
        <p:nvSpPr>
          <p:cNvPr id="73" name="TextBox 72">
            <a:extLst>
              <a:ext uri="{FF2B5EF4-FFF2-40B4-BE49-F238E27FC236}">
                <a16:creationId xmlns:a16="http://schemas.microsoft.com/office/drawing/2014/main" id="{F7442EAA-0C37-48E1-8C5F-063909DC1B9B}"/>
              </a:ext>
            </a:extLst>
          </p:cNvPr>
          <p:cNvSpPr txBox="1"/>
          <p:nvPr/>
        </p:nvSpPr>
        <p:spPr>
          <a:xfrm>
            <a:off x="5443467" y="5725353"/>
            <a:ext cx="1560042" cy="400110"/>
          </a:xfrm>
          <a:prstGeom prst="rect">
            <a:avLst/>
          </a:prstGeom>
          <a:noFill/>
        </p:spPr>
        <p:txBody>
          <a:bodyPr wrap="none" rtlCol="0">
            <a:spAutoFit/>
          </a:bodyPr>
          <a:lstStyle/>
          <a:p>
            <a:r>
              <a:rPr lang="en-GB" sz="2000">
                <a:solidFill>
                  <a:srgbClr val="002060"/>
                </a:solidFill>
              </a:rPr>
              <a:t>(discovery)</a:t>
            </a:r>
            <a:endParaRPr lang="en-GB" sz="2000" dirty="0">
              <a:solidFill>
                <a:srgbClr val="002060"/>
              </a:solidFill>
            </a:endParaRPr>
          </a:p>
        </p:txBody>
      </p:sp>
      <p:sp>
        <p:nvSpPr>
          <p:cNvPr id="74" name="TextBox 73">
            <a:extLst>
              <a:ext uri="{FF2B5EF4-FFF2-40B4-BE49-F238E27FC236}">
                <a16:creationId xmlns:a16="http://schemas.microsoft.com/office/drawing/2014/main" id="{54D89675-4F33-4FB4-8992-9E845C260FCC}"/>
              </a:ext>
            </a:extLst>
          </p:cNvPr>
          <p:cNvSpPr txBox="1"/>
          <p:nvPr/>
        </p:nvSpPr>
        <p:spPr>
          <a:xfrm>
            <a:off x="8378467" y="5726605"/>
            <a:ext cx="1733167" cy="400110"/>
          </a:xfrm>
          <a:prstGeom prst="rect">
            <a:avLst/>
          </a:prstGeom>
          <a:noFill/>
        </p:spPr>
        <p:txBody>
          <a:bodyPr wrap="none" rtlCol="0">
            <a:spAutoFit/>
          </a:bodyPr>
          <a:lstStyle/>
          <a:p>
            <a:r>
              <a:rPr lang="en-GB" sz="2000">
                <a:solidFill>
                  <a:srgbClr val="002060"/>
                </a:solidFill>
              </a:rPr>
              <a:t>(stone, rock)</a:t>
            </a:r>
            <a:endParaRPr lang="en-GB" sz="2000" dirty="0">
              <a:solidFill>
                <a:srgbClr val="002060"/>
              </a:solidFill>
            </a:endParaRPr>
          </a:p>
        </p:txBody>
      </p:sp>
      <p:sp>
        <p:nvSpPr>
          <p:cNvPr id="75" name="TextBox 74">
            <a:extLst>
              <a:ext uri="{FF2B5EF4-FFF2-40B4-BE49-F238E27FC236}">
                <a16:creationId xmlns:a16="http://schemas.microsoft.com/office/drawing/2014/main" id="{D8BC1AF2-20AD-4F87-B8F8-77C714AEBC12}"/>
              </a:ext>
            </a:extLst>
          </p:cNvPr>
          <p:cNvSpPr txBox="1"/>
          <p:nvPr/>
        </p:nvSpPr>
        <p:spPr>
          <a:xfrm>
            <a:off x="11302384" y="5727169"/>
            <a:ext cx="769763" cy="400110"/>
          </a:xfrm>
          <a:prstGeom prst="rect">
            <a:avLst/>
          </a:prstGeom>
          <a:noFill/>
        </p:spPr>
        <p:txBody>
          <a:bodyPr wrap="none" rtlCol="0">
            <a:spAutoFit/>
          </a:bodyPr>
          <a:lstStyle/>
          <a:p>
            <a:r>
              <a:rPr lang="en-GB" sz="2000">
                <a:solidFill>
                  <a:srgbClr val="002060"/>
                </a:solidFill>
              </a:rPr>
              <a:t>(old)</a:t>
            </a:r>
            <a:endParaRPr lang="en-GB" sz="2000" dirty="0">
              <a:solidFill>
                <a:srgbClr val="002060"/>
              </a:solidFill>
            </a:endParaRPr>
          </a:p>
        </p:txBody>
      </p:sp>
      <p:sp>
        <p:nvSpPr>
          <p:cNvPr id="62" name="TextBox 61">
            <a:extLst>
              <a:ext uri="{FF2B5EF4-FFF2-40B4-BE49-F238E27FC236}">
                <a16:creationId xmlns:a16="http://schemas.microsoft.com/office/drawing/2014/main" id="{518FFBB4-AB8F-401F-BB4B-B47B5B9F5B22}"/>
              </a:ext>
            </a:extLst>
          </p:cNvPr>
          <p:cNvSpPr txBox="1"/>
          <p:nvPr/>
        </p:nvSpPr>
        <p:spPr>
          <a:xfrm>
            <a:off x="152210" y="193935"/>
            <a:ext cx="9121917" cy="400110"/>
          </a:xfrm>
          <a:prstGeom prst="rect">
            <a:avLst/>
          </a:prstGeom>
          <a:noFill/>
        </p:spPr>
        <p:txBody>
          <a:bodyPr wrap="square" rtlCol="0">
            <a:spAutoFit/>
          </a:bodyPr>
          <a:lstStyle/>
          <a:p>
            <a:r>
              <a:rPr lang="en-US" sz="2000" b="1" dirty="0">
                <a:solidFill>
                  <a:srgbClr val="002060"/>
                </a:solidFill>
              </a:rPr>
              <a:t>Remember, the vowel [i] merges with [a], [e] or [o] to make one syllable.</a:t>
            </a:r>
          </a:p>
        </p:txBody>
      </p:sp>
      <p:sp>
        <p:nvSpPr>
          <p:cNvPr id="2" name="Title 1"/>
          <p:cNvSpPr>
            <a:spLocks noGrp="1"/>
          </p:cNvSpPr>
          <p:nvPr>
            <p:ph type="title"/>
          </p:nvPr>
        </p:nvSpPr>
        <p:spPr>
          <a:xfrm>
            <a:off x="8780831" y="221586"/>
            <a:ext cx="3750835" cy="533149"/>
          </a:xfrm>
        </p:spPr>
        <p:txBody>
          <a:bodyPr>
            <a:normAutofit/>
          </a:bodyPr>
          <a:lstStyle/>
          <a:p>
            <a:pPr algn="ctr"/>
            <a:r>
              <a:rPr lang="en-GB" sz="2000" b="1" dirty="0" err="1">
                <a:solidFill>
                  <a:prstClr val="white"/>
                </a:solidFill>
              </a:rPr>
              <a:t>escuchar</a:t>
            </a:r>
            <a:r>
              <a:rPr lang="en-GB" sz="2000" b="1" dirty="0">
                <a:solidFill>
                  <a:prstClr val="white"/>
                </a:solidFill>
              </a:rPr>
              <a:t> / </a:t>
            </a:r>
            <a:r>
              <a:rPr lang="en-GB" sz="2000" b="1" dirty="0" err="1">
                <a:solidFill>
                  <a:prstClr val="white"/>
                </a:solidFill>
              </a:rPr>
              <a:t>escribir</a:t>
            </a:r>
            <a:endParaRPr lang="en-GB" sz="2000" b="1" dirty="0">
              <a:solidFill>
                <a:prstClr val="white"/>
              </a:solidFill>
            </a:endParaRPr>
          </a:p>
        </p:txBody>
      </p:sp>
      <p:sp>
        <p:nvSpPr>
          <p:cNvPr id="69" name="TextBox 68">
            <a:extLst>
              <a:ext uri="{FF2B5EF4-FFF2-40B4-BE49-F238E27FC236}">
                <a16:creationId xmlns:a16="http://schemas.microsoft.com/office/drawing/2014/main" id="{939DB2D9-3D48-4110-9623-E73E069B9ABB}"/>
              </a:ext>
            </a:extLst>
          </p:cNvPr>
          <p:cNvSpPr txBox="1"/>
          <p:nvPr/>
        </p:nvSpPr>
        <p:spPr>
          <a:xfrm>
            <a:off x="7563432" y="2204149"/>
            <a:ext cx="1282723" cy="400110"/>
          </a:xfrm>
          <a:prstGeom prst="rect">
            <a:avLst/>
          </a:prstGeom>
          <a:noFill/>
        </p:spPr>
        <p:txBody>
          <a:bodyPr wrap="none" rtlCol="0">
            <a:spAutoFit/>
          </a:bodyPr>
          <a:lstStyle/>
          <a:p>
            <a:r>
              <a:rPr lang="en-GB" sz="2000">
                <a:solidFill>
                  <a:srgbClr val="002060"/>
                </a:solidFill>
              </a:rPr>
              <a:t>(palace)</a:t>
            </a:r>
            <a:endParaRPr lang="en-GB" sz="2000" dirty="0">
              <a:solidFill>
                <a:srgbClr val="002060"/>
              </a:solidFill>
            </a:endParaRPr>
          </a:p>
        </p:txBody>
      </p:sp>
      <p:sp>
        <p:nvSpPr>
          <p:cNvPr id="76" name="TextBox 75">
            <a:extLst>
              <a:ext uri="{FF2B5EF4-FFF2-40B4-BE49-F238E27FC236}">
                <a16:creationId xmlns:a16="http://schemas.microsoft.com/office/drawing/2014/main" id="{939DB2D9-3D48-4110-9623-E73E069B9ABB}"/>
              </a:ext>
            </a:extLst>
          </p:cNvPr>
          <p:cNvSpPr txBox="1"/>
          <p:nvPr/>
        </p:nvSpPr>
        <p:spPr>
          <a:xfrm>
            <a:off x="4113425" y="2901271"/>
            <a:ext cx="1356462" cy="400110"/>
          </a:xfrm>
          <a:prstGeom prst="rect">
            <a:avLst/>
          </a:prstGeom>
          <a:noFill/>
        </p:spPr>
        <p:txBody>
          <a:bodyPr wrap="none" rtlCol="0">
            <a:spAutoFit/>
          </a:bodyPr>
          <a:lstStyle/>
          <a:p>
            <a:r>
              <a:rPr lang="en-GB" sz="2000" dirty="0">
                <a:solidFill>
                  <a:srgbClr val="002060"/>
                </a:solidFill>
              </a:rPr>
              <a:t>(nobody)</a:t>
            </a:r>
          </a:p>
        </p:txBody>
      </p:sp>
      <p:sp>
        <p:nvSpPr>
          <p:cNvPr id="77" name="TextBox 76">
            <a:extLst>
              <a:ext uri="{FF2B5EF4-FFF2-40B4-BE49-F238E27FC236}">
                <a16:creationId xmlns:a16="http://schemas.microsoft.com/office/drawing/2014/main" id="{939DB2D9-3D48-4110-9623-E73E069B9ABB}"/>
              </a:ext>
            </a:extLst>
          </p:cNvPr>
          <p:cNvSpPr txBox="1"/>
          <p:nvPr/>
        </p:nvSpPr>
        <p:spPr>
          <a:xfrm>
            <a:off x="7353324" y="2904089"/>
            <a:ext cx="1455848" cy="400110"/>
          </a:xfrm>
          <a:prstGeom prst="rect">
            <a:avLst/>
          </a:prstGeom>
          <a:noFill/>
        </p:spPr>
        <p:txBody>
          <a:bodyPr wrap="none" rtlCol="0">
            <a:spAutoFit/>
          </a:bodyPr>
          <a:lstStyle/>
          <a:p>
            <a:r>
              <a:rPr lang="en-GB" sz="2000">
                <a:solidFill>
                  <a:srgbClr val="002060"/>
                </a:solidFill>
              </a:rPr>
              <a:t>(is scared)</a:t>
            </a:r>
            <a:endParaRPr lang="en-GB" sz="2000" dirty="0">
              <a:solidFill>
                <a:srgbClr val="002060"/>
              </a:solidFill>
            </a:endParaRPr>
          </a:p>
        </p:txBody>
      </p:sp>
      <p:sp>
        <p:nvSpPr>
          <p:cNvPr id="79" name="TextBox 78">
            <a:extLst>
              <a:ext uri="{FF2B5EF4-FFF2-40B4-BE49-F238E27FC236}">
                <a16:creationId xmlns:a16="http://schemas.microsoft.com/office/drawing/2014/main" id="{939DB2D9-3D48-4110-9623-E73E069B9ABB}"/>
              </a:ext>
            </a:extLst>
          </p:cNvPr>
          <p:cNvSpPr txBox="1"/>
          <p:nvPr/>
        </p:nvSpPr>
        <p:spPr>
          <a:xfrm>
            <a:off x="4355129" y="3617376"/>
            <a:ext cx="1184940" cy="400110"/>
          </a:xfrm>
          <a:prstGeom prst="rect">
            <a:avLst/>
          </a:prstGeom>
          <a:noFill/>
        </p:spPr>
        <p:txBody>
          <a:bodyPr wrap="none" rtlCol="0">
            <a:spAutoFit/>
          </a:bodyPr>
          <a:lstStyle/>
          <a:p>
            <a:r>
              <a:rPr lang="en-GB" sz="2000">
                <a:solidFill>
                  <a:srgbClr val="002060"/>
                </a:solidFill>
              </a:rPr>
              <a:t>(school)</a:t>
            </a:r>
            <a:endParaRPr lang="en-GB" sz="2000" dirty="0">
              <a:solidFill>
                <a:srgbClr val="002060"/>
              </a:solidFill>
            </a:endParaRPr>
          </a:p>
        </p:txBody>
      </p:sp>
    </p:spTree>
    <p:extLst>
      <p:ext uri="{BB962C8B-B14F-4D97-AF65-F5344CB8AC3E}">
        <p14:creationId xmlns:p14="http://schemas.microsoft.com/office/powerpoint/2010/main" val="3907675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7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3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6"/>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59"/>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57"/>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60"/>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58"/>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61"/>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31"/>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63"/>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66"/>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65"/>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68"/>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13"/>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70"/>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73"/>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71"/>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74"/>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72"/>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3" grpId="0"/>
      <p:bldP spid="34" grpId="0"/>
      <p:bldP spid="17" grpId="0"/>
      <p:bldP spid="35" grpId="0"/>
      <p:bldP spid="37" grpId="0"/>
      <p:bldP spid="38" grpId="0"/>
      <p:bldP spid="39" grpId="0"/>
      <p:bldP spid="40" grpId="0"/>
      <p:bldP spid="45" grpId="0"/>
      <p:bldP spid="50" grpId="0"/>
      <p:bldP spid="51" grpId="0"/>
      <p:bldP spid="52" grpId="0"/>
      <p:bldP spid="54" grpId="0"/>
      <p:bldP spid="55" grpId="0"/>
      <p:bldP spid="56" grpId="0"/>
      <p:bldP spid="57" grpId="0"/>
      <p:bldP spid="58" grpId="0"/>
      <p:bldP spid="59" grpId="0"/>
      <p:bldP spid="60" grpId="0"/>
      <p:bldP spid="61" grpId="0"/>
      <p:bldP spid="63" grpId="0"/>
      <p:bldP spid="65" grpId="0"/>
      <p:bldP spid="66" grpId="0"/>
      <p:bldP spid="68" grpId="0"/>
      <p:bldP spid="70" grpId="0"/>
      <p:bldP spid="71" grpId="0"/>
      <p:bldP spid="72" grpId="0"/>
      <p:bldP spid="73" grpId="0"/>
      <p:bldP spid="74" grpId="0"/>
      <p:bldP spid="75" grpId="0"/>
      <p:bldP spid="69" grpId="0"/>
      <p:bldP spid="76" grpId="0"/>
      <p:bldP spid="77" grpId="0"/>
      <p:bldP spid="7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clker.com/cliparts/w/d/u/B/w/V/stamp1-md.png"/>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rot="1745032">
            <a:off x="5025531" y="2353009"/>
            <a:ext cx="2332069" cy="2112950"/>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Box 7"/>
          <p:cNvSpPr txBox="1"/>
          <p:nvPr/>
        </p:nvSpPr>
        <p:spPr>
          <a:xfrm rot="21349562">
            <a:off x="5158962" y="2988748"/>
            <a:ext cx="2065204" cy="707886"/>
          </a:xfrm>
          <a:prstGeom prst="rect">
            <a:avLst/>
          </a:prstGeom>
          <a:noFill/>
        </p:spPr>
        <p:txBody>
          <a:bodyPr wrap="square" rtlCol="0">
            <a:spAutoFit/>
          </a:bodyPr>
          <a:lstStyle/>
          <a:p>
            <a:pPr algn="ctr"/>
            <a:r>
              <a:rPr lang="en-GB" sz="4000" b="1" dirty="0">
                <a:solidFill>
                  <a:srgbClr val="4472C4">
                    <a:lumMod val="50000"/>
                  </a:srgbClr>
                </a:solidFill>
                <a:latin typeface="Century Gothic" panose="020B0502020202020204" pitchFamily="34" charset="0"/>
                <a:cs typeface="Calibri" panose="020F0502020204030204" pitchFamily="34" charset="0"/>
              </a:rPr>
              <a:t>where?</a:t>
            </a:r>
          </a:p>
        </p:txBody>
      </p:sp>
      <p:sp>
        <p:nvSpPr>
          <p:cNvPr id="9" name="TextBox 8"/>
          <p:cNvSpPr txBox="1"/>
          <p:nvPr/>
        </p:nvSpPr>
        <p:spPr>
          <a:xfrm>
            <a:off x="104707" y="493592"/>
            <a:ext cx="12192000" cy="2215991"/>
          </a:xfrm>
          <a:prstGeom prst="rect">
            <a:avLst/>
          </a:prstGeom>
          <a:noFill/>
        </p:spPr>
        <p:txBody>
          <a:bodyPr wrap="square" rtlCol="0">
            <a:spAutoFit/>
          </a:bodyPr>
          <a:lstStyle/>
          <a:p>
            <a:pPr algn="ctr"/>
            <a:r>
              <a:rPr lang="en-GB" sz="13800" b="1" dirty="0">
                <a:solidFill>
                  <a:srgbClr val="002060"/>
                </a:solidFill>
                <a:latin typeface="Century Gothic" panose="020B0502020202020204" pitchFamily="34" charset="0"/>
              </a:rPr>
              <a:t>¿dónde?</a:t>
            </a:r>
          </a:p>
        </p:txBody>
      </p:sp>
      <p:sp>
        <p:nvSpPr>
          <p:cNvPr id="10" name="Action Button: Help 9">
            <a:hlinkClick r:id="" action="ppaction://noaction" highlightClick="1"/>
          </p:cNvPr>
          <p:cNvSpPr/>
          <p:nvPr/>
        </p:nvSpPr>
        <p:spPr>
          <a:xfrm>
            <a:off x="2106031" y="3350800"/>
            <a:ext cx="542518" cy="478022"/>
          </a:xfrm>
          <a:prstGeom prst="actionButtonHelp">
            <a:avLst/>
          </a:prstGeom>
          <a:solidFill>
            <a:srgbClr val="EB6E19"/>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TextBox 10"/>
          <p:cNvSpPr txBox="1"/>
          <p:nvPr/>
        </p:nvSpPr>
        <p:spPr>
          <a:xfrm>
            <a:off x="0" y="4239030"/>
            <a:ext cx="12192000" cy="923330"/>
          </a:xfrm>
          <a:prstGeom prst="rect">
            <a:avLst/>
          </a:prstGeom>
          <a:noFill/>
        </p:spPr>
        <p:txBody>
          <a:bodyPr wrap="square" rtlCol="0">
            <a:spAutoFit/>
          </a:bodyPr>
          <a:lstStyle/>
          <a:p>
            <a:pPr algn="ctr"/>
            <a:r>
              <a:rPr lang="es-ES" sz="5400" dirty="0">
                <a:solidFill>
                  <a:srgbClr val="002060"/>
                </a:solidFill>
                <a:latin typeface="Century Gothic" panose="020B0502020202020204" pitchFamily="34" charset="0"/>
                <a:cs typeface="Calibri" panose="020F0502020204030204" pitchFamily="34" charset="0"/>
              </a:rPr>
              <a:t>¿ _______ guardas los euros?</a:t>
            </a:r>
            <a:endParaRPr lang="fr-FR" sz="5400" dirty="0">
              <a:solidFill>
                <a:srgbClr val="002060"/>
              </a:solidFill>
              <a:latin typeface="Century Gothic" panose="020B0502020202020204" pitchFamily="34" charset="0"/>
              <a:cs typeface="Calibri" panose="020F0502020204030204" pitchFamily="34" charset="0"/>
            </a:endParaRPr>
          </a:p>
        </p:txBody>
      </p:sp>
      <p:sp>
        <p:nvSpPr>
          <p:cNvPr id="12" name="TextBox 11"/>
          <p:cNvSpPr txBox="1"/>
          <p:nvPr/>
        </p:nvSpPr>
        <p:spPr>
          <a:xfrm>
            <a:off x="2377290" y="5420610"/>
            <a:ext cx="8574499" cy="584775"/>
          </a:xfrm>
          <a:prstGeom prst="rect">
            <a:avLst/>
          </a:prstGeom>
          <a:solidFill>
            <a:schemeClr val="bg1"/>
          </a:solidFill>
        </p:spPr>
        <p:txBody>
          <a:bodyPr wrap="square" rtlCol="0">
            <a:spAutoFit/>
          </a:bodyPr>
          <a:lstStyle/>
          <a:p>
            <a:pPr algn="ctr"/>
            <a:r>
              <a:rPr lang="en-GB" sz="3200" dirty="0">
                <a:solidFill>
                  <a:srgbClr val="002060"/>
                </a:solidFill>
                <a:latin typeface="Century Gothic" panose="020B0502020202020204" pitchFamily="34" charset="0"/>
              </a:rPr>
              <a:t>[</a:t>
            </a:r>
            <a:r>
              <a:rPr lang="en-HK" sz="3200" b="1" dirty="0">
                <a:solidFill>
                  <a:srgbClr val="002060"/>
                </a:solidFill>
                <a:latin typeface="Century Gothic" panose="020B0502020202020204" pitchFamily="34" charset="0"/>
                <a:cs typeface="Calibri" panose="020F0502020204030204" pitchFamily="34" charset="0"/>
              </a:rPr>
              <a:t>Where </a:t>
            </a:r>
            <a:r>
              <a:rPr lang="en-HK" sz="3200" dirty="0">
                <a:solidFill>
                  <a:srgbClr val="002060"/>
                </a:solidFill>
                <a:latin typeface="Century Gothic" panose="020B0502020202020204" pitchFamily="34" charset="0"/>
              </a:rPr>
              <a:t>do you keep the euros?</a:t>
            </a:r>
            <a:r>
              <a:rPr lang="en-GB" sz="3200" dirty="0">
                <a:solidFill>
                  <a:srgbClr val="002060"/>
                </a:solidFill>
                <a:latin typeface="Century Gothic" panose="020B0502020202020204" pitchFamily="34" charset="0"/>
              </a:rPr>
              <a:t>]</a:t>
            </a:r>
          </a:p>
        </p:txBody>
      </p:sp>
      <p:sp>
        <p:nvSpPr>
          <p:cNvPr id="2" name="Rectangle 1"/>
          <p:cNvSpPr/>
          <p:nvPr/>
        </p:nvSpPr>
        <p:spPr>
          <a:xfrm>
            <a:off x="2036182" y="4239030"/>
            <a:ext cx="2622834" cy="923330"/>
          </a:xfrm>
          <a:prstGeom prst="rect">
            <a:avLst/>
          </a:prstGeom>
        </p:spPr>
        <p:txBody>
          <a:bodyPr wrap="none">
            <a:spAutoFit/>
          </a:bodyPr>
          <a:lstStyle/>
          <a:p>
            <a:r>
              <a:rPr lang="es-ES" sz="5400" b="1" dirty="0">
                <a:solidFill>
                  <a:srgbClr val="EA5F00"/>
                </a:solidFill>
                <a:latin typeface="Century Gothic" panose="020B0502020202020204" pitchFamily="34" charset="0"/>
                <a:cs typeface="Calibri" panose="020F0502020204030204" pitchFamily="34" charset="0"/>
              </a:rPr>
              <a:t>Dónde </a:t>
            </a:r>
            <a:endParaRPr lang="en-GB" dirty="0">
              <a:solidFill>
                <a:prstClr val="black"/>
              </a:solidFill>
            </a:endParaRPr>
          </a:p>
        </p:txBody>
      </p:sp>
      <p:sp>
        <p:nvSpPr>
          <p:cNvPr id="14" name="Action Button: Help 13">
            <a:hlinkClick r:id="" action="ppaction://noaction" highlightClick="1"/>
          </p:cNvPr>
          <p:cNvSpPr/>
          <p:nvPr/>
        </p:nvSpPr>
        <p:spPr>
          <a:xfrm>
            <a:off x="2106031" y="5473987"/>
            <a:ext cx="542518" cy="478022"/>
          </a:xfrm>
          <a:prstGeom prst="actionButtonHelp">
            <a:avLst/>
          </a:prstGeom>
          <a:solidFill>
            <a:srgbClr val="EB6E19"/>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91630"/>
            <a:ext cx="2164268" cy="2267909"/>
          </a:xfrm>
          <a:prstGeom prst="rect">
            <a:avLst/>
          </a:prstGeom>
        </p:spPr>
      </p:pic>
      <p:sp>
        <p:nvSpPr>
          <p:cNvPr id="3" name="Title 2"/>
          <p:cNvSpPr>
            <a:spLocks noGrp="1"/>
          </p:cNvSpPr>
          <p:nvPr>
            <p:ph type="title"/>
          </p:nvPr>
        </p:nvSpPr>
        <p:spPr>
          <a:xfrm>
            <a:off x="11684000" y="6858000"/>
            <a:ext cx="508000" cy="297543"/>
          </a:xfrm>
        </p:spPr>
        <p:txBody>
          <a:bodyPr>
            <a:normAutofit/>
          </a:bodyPr>
          <a:lstStyle/>
          <a:p>
            <a:r>
              <a:rPr lang="en-GB" sz="500" dirty="0">
                <a:solidFill>
                  <a:schemeClr val="bg1"/>
                </a:solidFill>
              </a:rPr>
              <a:t>dónde</a:t>
            </a:r>
          </a:p>
        </p:txBody>
      </p:sp>
      <p:sp>
        <p:nvSpPr>
          <p:cNvPr id="17" name="Rounded Rectangle 11">
            <a:extLst>
              <a:ext uri="{FF2B5EF4-FFF2-40B4-BE49-F238E27FC236}">
                <a16:creationId xmlns:a16="http://schemas.microsoft.com/office/drawing/2014/main" id="{A316DD52-7894-4A75-969C-CA0645DA2978}"/>
              </a:ext>
            </a:extLst>
          </p:cNvPr>
          <p:cNvSpPr/>
          <p:nvPr/>
        </p:nvSpPr>
        <p:spPr>
          <a:xfrm>
            <a:off x="10661967" y="258166"/>
            <a:ext cx="126617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Title 1">
            <a:extLst>
              <a:ext uri="{FF2B5EF4-FFF2-40B4-BE49-F238E27FC236}">
                <a16:creationId xmlns:a16="http://schemas.microsoft.com/office/drawing/2014/main" id="{78A36391-E38E-4083-AACB-72C23E46921D}"/>
              </a:ext>
            </a:extLst>
          </p:cNvPr>
          <p:cNvSpPr txBox="1">
            <a:spLocks/>
          </p:cNvSpPr>
          <p:nvPr/>
        </p:nvSpPr>
        <p:spPr>
          <a:xfrm>
            <a:off x="10720834" y="310123"/>
            <a:ext cx="1148441" cy="348962"/>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2200" b="1">
                <a:solidFill>
                  <a:schemeClr val="bg1"/>
                </a:solidFill>
              </a:rPr>
              <a:t>hablar</a:t>
            </a:r>
            <a:endParaRPr lang="en-GB" sz="1800" b="1" dirty="0">
              <a:solidFill>
                <a:schemeClr val="bg1"/>
              </a:solidFill>
            </a:endParaRPr>
          </a:p>
        </p:txBody>
      </p:sp>
    </p:spTree>
    <p:extLst>
      <p:ext uri="{BB962C8B-B14F-4D97-AF65-F5344CB8AC3E}">
        <p14:creationId xmlns:p14="http://schemas.microsoft.com/office/powerpoint/2010/main" val="106989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9" grpId="1"/>
      <p:bldP spid="10" grpId="0" animBg="1"/>
      <p:bldP spid="11" grpId="0"/>
      <p:bldP spid="12" grpId="0" animBg="1"/>
      <p:bldP spid="2" grpId="0"/>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clker.com/cliparts/w/d/u/B/w/V/stamp1-md.png"/>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rot="1745032">
            <a:off x="5025531" y="2353009"/>
            <a:ext cx="2332069" cy="2112950"/>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Box 7"/>
          <p:cNvSpPr txBox="1"/>
          <p:nvPr/>
        </p:nvSpPr>
        <p:spPr>
          <a:xfrm rot="21349562">
            <a:off x="5158962" y="2957971"/>
            <a:ext cx="2065204" cy="769441"/>
          </a:xfrm>
          <a:prstGeom prst="rect">
            <a:avLst/>
          </a:prstGeom>
          <a:noFill/>
        </p:spPr>
        <p:txBody>
          <a:bodyPr wrap="square" rtlCol="0">
            <a:spAutoFit/>
          </a:bodyPr>
          <a:lstStyle/>
          <a:p>
            <a:pPr algn="ctr"/>
            <a:r>
              <a:rPr lang="en-GB" sz="4400" b="1" dirty="0">
                <a:solidFill>
                  <a:srgbClr val="4472C4">
                    <a:lumMod val="50000"/>
                  </a:srgbClr>
                </a:solidFill>
                <a:latin typeface="Century Gothic" panose="020B0502020202020204" pitchFamily="34" charset="0"/>
                <a:cs typeface="Calibri" panose="020F0502020204030204" pitchFamily="34" charset="0"/>
              </a:rPr>
              <a:t>when?</a:t>
            </a:r>
          </a:p>
        </p:txBody>
      </p:sp>
      <p:sp>
        <p:nvSpPr>
          <p:cNvPr id="9" name="TextBox 8"/>
          <p:cNvSpPr txBox="1"/>
          <p:nvPr/>
        </p:nvSpPr>
        <p:spPr>
          <a:xfrm>
            <a:off x="104707" y="493592"/>
            <a:ext cx="12192000" cy="2215991"/>
          </a:xfrm>
          <a:prstGeom prst="rect">
            <a:avLst/>
          </a:prstGeom>
          <a:noFill/>
        </p:spPr>
        <p:txBody>
          <a:bodyPr wrap="square" rtlCol="0">
            <a:spAutoFit/>
          </a:bodyPr>
          <a:lstStyle/>
          <a:p>
            <a:pPr algn="ctr"/>
            <a:r>
              <a:rPr lang="en-GB" sz="13800" b="1" dirty="0">
                <a:solidFill>
                  <a:srgbClr val="002060"/>
                </a:solidFill>
                <a:latin typeface="Century Gothic" panose="020B0502020202020204" pitchFamily="34" charset="0"/>
              </a:rPr>
              <a:t>¿cuándo?</a:t>
            </a:r>
          </a:p>
        </p:txBody>
      </p:sp>
      <p:sp>
        <p:nvSpPr>
          <p:cNvPr id="10" name="Action Button: Help 9">
            <a:hlinkClick r:id="" action="ppaction://noaction" highlightClick="1"/>
          </p:cNvPr>
          <p:cNvSpPr/>
          <p:nvPr/>
        </p:nvSpPr>
        <p:spPr>
          <a:xfrm>
            <a:off x="1786990" y="3350054"/>
            <a:ext cx="542518" cy="478022"/>
          </a:xfrm>
          <a:prstGeom prst="actionButtonHelp">
            <a:avLst/>
          </a:prstGeom>
          <a:solidFill>
            <a:srgbClr val="EB6E19"/>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TextBox 10"/>
          <p:cNvSpPr txBox="1"/>
          <p:nvPr/>
        </p:nvSpPr>
        <p:spPr>
          <a:xfrm>
            <a:off x="0" y="4101107"/>
            <a:ext cx="12192000" cy="923330"/>
          </a:xfrm>
          <a:prstGeom prst="rect">
            <a:avLst/>
          </a:prstGeom>
          <a:noFill/>
        </p:spPr>
        <p:txBody>
          <a:bodyPr wrap="square" rtlCol="0">
            <a:spAutoFit/>
          </a:bodyPr>
          <a:lstStyle/>
          <a:p>
            <a:pPr algn="ctr"/>
            <a:r>
              <a:rPr lang="es-ES" sz="5400" dirty="0">
                <a:solidFill>
                  <a:srgbClr val="002060"/>
                </a:solidFill>
                <a:latin typeface="Century Gothic" panose="020B0502020202020204" pitchFamily="34" charset="0"/>
                <a:cs typeface="Calibri" panose="020F0502020204030204" pitchFamily="34" charset="0"/>
              </a:rPr>
              <a:t>¿ ________ llegas a la tienda?</a:t>
            </a:r>
            <a:endParaRPr lang="fr-FR" sz="5400" dirty="0">
              <a:solidFill>
                <a:srgbClr val="002060"/>
              </a:solidFill>
              <a:latin typeface="Century Gothic" panose="020B0502020202020204" pitchFamily="34" charset="0"/>
              <a:cs typeface="Calibri" panose="020F0502020204030204" pitchFamily="34" charset="0"/>
            </a:endParaRPr>
          </a:p>
        </p:txBody>
      </p:sp>
      <p:sp>
        <p:nvSpPr>
          <p:cNvPr id="12" name="TextBox 11"/>
          <p:cNvSpPr txBox="1"/>
          <p:nvPr/>
        </p:nvSpPr>
        <p:spPr>
          <a:xfrm>
            <a:off x="0" y="5320291"/>
            <a:ext cx="12192000" cy="584775"/>
          </a:xfrm>
          <a:prstGeom prst="rect">
            <a:avLst/>
          </a:prstGeom>
          <a:solidFill>
            <a:schemeClr val="bg1"/>
          </a:solidFill>
        </p:spPr>
        <p:txBody>
          <a:bodyPr wrap="square" rtlCol="0">
            <a:spAutoFit/>
          </a:bodyPr>
          <a:lstStyle/>
          <a:p>
            <a:pPr algn="ctr"/>
            <a:r>
              <a:rPr lang="en-GB" sz="3200" dirty="0">
                <a:solidFill>
                  <a:srgbClr val="002060"/>
                </a:solidFill>
                <a:latin typeface="Century Gothic" panose="020B0502020202020204" pitchFamily="34" charset="0"/>
              </a:rPr>
              <a:t>[</a:t>
            </a:r>
            <a:r>
              <a:rPr lang="en-HK" sz="3200" b="1" dirty="0">
                <a:solidFill>
                  <a:srgbClr val="002060"/>
                </a:solidFill>
                <a:latin typeface="Century Gothic" panose="020B0502020202020204" pitchFamily="34" charset="0"/>
                <a:cs typeface="Calibri" panose="020F0502020204030204" pitchFamily="34" charset="0"/>
              </a:rPr>
              <a:t>When </a:t>
            </a:r>
            <a:r>
              <a:rPr lang="en-HK" sz="3200" dirty="0">
                <a:solidFill>
                  <a:srgbClr val="002060"/>
                </a:solidFill>
                <a:latin typeface="Century Gothic" panose="020B0502020202020204" pitchFamily="34" charset="0"/>
              </a:rPr>
              <a:t>do you arrive at the shop?</a:t>
            </a:r>
            <a:r>
              <a:rPr lang="en-GB" sz="3200" dirty="0">
                <a:solidFill>
                  <a:srgbClr val="002060"/>
                </a:solidFill>
                <a:latin typeface="Century Gothic" panose="020B0502020202020204" pitchFamily="34" charset="0"/>
              </a:rPr>
              <a:t>]</a:t>
            </a:r>
          </a:p>
        </p:txBody>
      </p:sp>
      <p:sp>
        <p:nvSpPr>
          <p:cNvPr id="2" name="Rectangle 1"/>
          <p:cNvSpPr/>
          <p:nvPr/>
        </p:nvSpPr>
        <p:spPr>
          <a:xfrm>
            <a:off x="1835097" y="4101107"/>
            <a:ext cx="3106941" cy="923330"/>
          </a:xfrm>
          <a:prstGeom prst="rect">
            <a:avLst/>
          </a:prstGeom>
        </p:spPr>
        <p:txBody>
          <a:bodyPr wrap="none">
            <a:spAutoFit/>
          </a:bodyPr>
          <a:lstStyle/>
          <a:p>
            <a:r>
              <a:rPr lang="es-ES" sz="5400" b="1" dirty="0">
                <a:solidFill>
                  <a:srgbClr val="EA5F00"/>
                </a:solidFill>
                <a:latin typeface="Century Gothic" panose="020B0502020202020204" pitchFamily="34" charset="0"/>
                <a:cs typeface="Calibri" panose="020F0502020204030204" pitchFamily="34" charset="0"/>
              </a:rPr>
              <a:t>Cuándo </a:t>
            </a:r>
            <a:endParaRPr lang="en-GB" dirty="0">
              <a:solidFill>
                <a:prstClr val="black"/>
              </a:solidFill>
            </a:endParaRPr>
          </a:p>
        </p:txBody>
      </p:sp>
      <p:sp>
        <p:nvSpPr>
          <p:cNvPr id="14" name="Action Button: Help 13">
            <a:hlinkClick r:id="" action="ppaction://noaction" highlightClick="1"/>
          </p:cNvPr>
          <p:cNvSpPr/>
          <p:nvPr/>
        </p:nvSpPr>
        <p:spPr>
          <a:xfrm>
            <a:off x="1835097" y="5373668"/>
            <a:ext cx="542518" cy="478022"/>
          </a:xfrm>
          <a:prstGeom prst="actionButtonHelp">
            <a:avLst/>
          </a:prstGeom>
          <a:solidFill>
            <a:srgbClr val="EB6E19"/>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07" y="0"/>
            <a:ext cx="1997442" cy="1429391"/>
          </a:xfrm>
          <a:prstGeom prst="rect">
            <a:avLst/>
          </a:prstGeom>
        </p:spPr>
      </p:pic>
      <p:sp>
        <p:nvSpPr>
          <p:cNvPr id="3" name="Title 2"/>
          <p:cNvSpPr>
            <a:spLocks noGrp="1"/>
          </p:cNvSpPr>
          <p:nvPr>
            <p:ph type="title"/>
          </p:nvPr>
        </p:nvSpPr>
        <p:spPr>
          <a:xfrm>
            <a:off x="11019450" y="-465044"/>
            <a:ext cx="1796664" cy="1325563"/>
          </a:xfrm>
        </p:spPr>
        <p:txBody>
          <a:bodyPr>
            <a:normAutofit/>
          </a:bodyPr>
          <a:lstStyle/>
          <a:p>
            <a:r>
              <a:rPr lang="en-GB" sz="2000" dirty="0">
                <a:solidFill>
                  <a:schemeClr val="bg1"/>
                </a:solidFill>
              </a:rPr>
              <a:t>cuándo</a:t>
            </a:r>
          </a:p>
        </p:txBody>
      </p:sp>
      <p:sp>
        <p:nvSpPr>
          <p:cNvPr id="13" name="Rounded Rectangle 11">
            <a:extLst>
              <a:ext uri="{FF2B5EF4-FFF2-40B4-BE49-F238E27FC236}">
                <a16:creationId xmlns:a16="http://schemas.microsoft.com/office/drawing/2014/main" id="{A316DD52-7894-4A75-969C-CA0645DA2978}"/>
              </a:ext>
            </a:extLst>
          </p:cNvPr>
          <p:cNvSpPr/>
          <p:nvPr/>
        </p:nvSpPr>
        <p:spPr>
          <a:xfrm>
            <a:off x="10661967" y="258166"/>
            <a:ext cx="126617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Title 1">
            <a:extLst>
              <a:ext uri="{FF2B5EF4-FFF2-40B4-BE49-F238E27FC236}">
                <a16:creationId xmlns:a16="http://schemas.microsoft.com/office/drawing/2014/main" id="{78A36391-E38E-4083-AACB-72C23E46921D}"/>
              </a:ext>
            </a:extLst>
          </p:cNvPr>
          <p:cNvSpPr txBox="1">
            <a:spLocks/>
          </p:cNvSpPr>
          <p:nvPr/>
        </p:nvSpPr>
        <p:spPr>
          <a:xfrm>
            <a:off x="10720834" y="310123"/>
            <a:ext cx="1148441" cy="348962"/>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2200" b="1">
                <a:solidFill>
                  <a:schemeClr val="bg1"/>
                </a:solidFill>
              </a:rPr>
              <a:t>hablar</a:t>
            </a:r>
            <a:endParaRPr lang="en-GB" sz="1800" b="1" dirty="0">
              <a:solidFill>
                <a:schemeClr val="bg1"/>
              </a:solidFill>
            </a:endParaRPr>
          </a:p>
        </p:txBody>
      </p:sp>
    </p:spTree>
    <p:extLst>
      <p:ext uri="{BB962C8B-B14F-4D97-AF65-F5344CB8AC3E}">
        <p14:creationId xmlns:p14="http://schemas.microsoft.com/office/powerpoint/2010/main" val="1596061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9" grpId="1"/>
      <p:bldP spid="10" grpId="0" animBg="1"/>
      <p:bldP spid="11" grpId="0"/>
      <p:bldP spid="12" grpId="0" animBg="1"/>
      <p:bldP spid="2" grpId="0"/>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clker.com/cliparts/w/d/u/B/w/V/stamp1-md.png"/>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rot="1745032">
            <a:off x="5025531" y="2353009"/>
            <a:ext cx="2332069" cy="2112950"/>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Box 7"/>
          <p:cNvSpPr txBox="1"/>
          <p:nvPr/>
        </p:nvSpPr>
        <p:spPr>
          <a:xfrm rot="21349562">
            <a:off x="5158962" y="2927193"/>
            <a:ext cx="2065204" cy="830997"/>
          </a:xfrm>
          <a:prstGeom prst="rect">
            <a:avLst/>
          </a:prstGeom>
          <a:noFill/>
        </p:spPr>
        <p:txBody>
          <a:bodyPr wrap="square" rtlCol="0">
            <a:spAutoFit/>
          </a:bodyPr>
          <a:lstStyle/>
          <a:p>
            <a:pPr algn="ctr"/>
            <a:r>
              <a:rPr lang="en-GB" sz="4800" b="1" dirty="0">
                <a:solidFill>
                  <a:srgbClr val="4472C4">
                    <a:lumMod val="50000"/>
                  </a:srgbClr>
                </a:solidFill>
                <a:latin typeface="Century Gothic" panose="020B0502020202020204" pitchFamily="34" charset="0"/>
                <a:cs typeface="Calibri" panose="020F0502020204030204" pitchFamily="34" charset="0"/>
              </a:rPr>
              <a:t>what?</a:t>
            </a:r>
          </a:p>
        </p:txBody>
      </p:sp>
      <p:sp>
        <p:nvSpPr>
          <p:cNvPr id="9" name="TextBox 8"/>
          <p:cNvSpPr txBox="1"/>
          <p:nvPr/>
        </p:nvSpPr>
        <p:spPr>
          <a:xfrm>
            <a:off x="104707" y="493592"/>
            <a:ext cx="12192000" cy="2215991"/>
          </a:xfrm>
          <a:prstGeom prst="rect">
            <a:avLst/>
          </a:prstGeom>
          <a:noFill/>
        </p:spPr>
        <p:txBody>
          <a:bodyPr wrap="square" rtlCol="0">
            <a:spAutoFit/>
          </a:bodyPr>
          <a:lstStyle/>
          <a:p>
            <a:pPr algn="ctr"/>
            <a:r>
              <a:rPr lang="en-GB" sz="13800" b="1" dirty="0">
                <a:solidFill>
                  <a:srgbClr val="002060"/>
                </a:solidFill>
                <a:latin typeface="Century Gothic" panose="020B0502020202020204" pitchFamily="34" charset="0"/>
              </a:rPr>
              <a:t>¿qué?</a:t>
            </a:r>
          </a:p>
        </p:txBody>
      </p:sp>
      <p:sp>
        <p:nvSpPr>
          <p:cNvPr id="10" name="Action Button: Help 9">
            <a:hlinkClick r:id="" action="ppaction://noaction" highlightClick="1"/>
          </p:cNvPr>
          <p:cNvSpPr/>
          <p:nvPr/>
        </p:nvSpPr>
        <p:spPr>
          <a:xfrm>
            <a:off x="2106031" y="3350800"/>
            <a:ext cx="542518" cy="478022"/>
          </a:xfrm>
          <a:prstGeom prst="actionButtonHelp">
            <a:avLst/>
          </a:prstGeom>
          <a:solidFill>
            <a:srgbClr val="EB6E19"/>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TextBox 10"/>
          <p:cNvSpPr txBox="1"/>
          <p:nvPr/>
        </p:nvSpPr>
        <p:spPr>
          <a:xfrm>
            <a:off x="0" y="4101107"/>
            <a:ext cx="12192000" cy="923330"/>
          </a:xfrm>
          <a:prstGeom prst="rect">
            <a:avLst/>
          </a:prstGeom>
          <a:noFill/>
        </p:spPr>
        <p:txBody>
          <a:bodyPr wrap="square" rtlCol="0">
            <a:spAutoFit/>
          </a:bodyPr>
          <a:lstStyle/>
          <a:p>
            <a:pPr algn="ctr"/>
            <a:r>
              <a:rPr lang="es-ES" sz="5400" dirty="0">
                <a:solidFill>
                  <a:srgbClr val="002060"/>
                </a:solidFill>
                <a:latin typeface="Century Gothic" panose="020B0502020202020204" pitchFamily="34" charset="0"/>
                <a:cs typeface="Calibri" panose="020F0502020204030204" pitchFamily="34" charset="0"/>
              </a:rPr>
              <a:t>¿ ____ tipo de falda necesitas?</a:t>
            </a:r>
            <a:endParaRPr lang="fr-FR" sz="5400" dirty="0">
              <a:solidFill>
                <a:srgbClr val="002060"/>
              </a:solidFill>
              <a:latin typeface="Century Gothic" panose="020B0502020202020204" pitchFamily="34" charset="0"/>
              <a:cs typeface="Calibri" panose="020F0502020204030204" pitchFamily="34" charset="0"/>
            </a:endParaRPr>
          </a:p>
        </p:txBody>
      </p:sp>
      <p:sp>
        <p:nvSpPr>
          <p:cNvPr id="12" name="TextBox 11"/>
          <p:cNvSpPr txBox="1"/>
          <p:nvPr/>
        </p:nvSpPr>
        <p:spPr>
          <a:xfrm>
            <a:off x="1683834" y="5293298"/>
            <a:ext cx="9855200" cy="584775"/>
          </a:xfrm>
          <a:prstGeom prst="rect">
            <a:avLst/>
          </a:prstGeom>
          <a:solidFill>
            <a:schemeClr val="bg1"/>
          </a:solidFill>
        </p:spPr>
        <p:txBody>
          <a:bodyPr wrap="square" rtlCol="0">
            <a:spAutoFit/>
          </a:bodyPr>
          <a:lstStyle/>
          <a:p>
            <a:pPr algn="ctr"/>
            <a:r>
              <a:rPr lang="en-GB" sz="3200" dirty="0">
                <a:solidFill>
                  <a:srgbClr val="002060"/>
                </a:solidFill>
                <a:latin typeface="Century Gothic" panose="020B0502020202020204" pitchFamily="34" charset="0"/>
              </a:rPr>
              <a:t>[</a:t>
            </a:r>
            <a:r>
              <a:rPr lang="en-HK" sz="3200" b="1" dirty="0">
                <a:solidFill>
                  <a:srgbClr val="002060"/>
                </a:solidFill>
                <a:latin typeface="Century Gothic" panose="020B0502020202020204" pitchFamily="34" charset="0"/>
                <a:cs typeface="Calibri" panose="020F0502020204030204" pitchFamily="34" charset="0"/>
              </a:rPr>
              <a:t>What </a:t>
            </a:r>
            <a:r>
              <a:rPr lang="en-HK" sz="3200" dirty="0">
                <a:solidFill>
                  <a:srgbClr val="002060"/>
                </a:solidFill>
                <a:latin typeface="Century Gothic" panose="020B0502020202020204" pitchFamily="34" charset="0"/>
              </a:rPr>
              <a:t>type of skirt do you need?</a:t>
            </a:r>
            <a:r>
              <a:rPr lang="en-GB" sz="3200" dirty="0">
                <a:solidFill>
                  <a:srgbClr val="002060"/>
                </a:solidFill>
                <a:latin typeface="Century Gothic" panose="020B0502020202020204" pitchFamily="34" charset="0"/>
              </a:rPr>
              <a:t>]</a:t>
            </a:r>
          </a:p>
        </p:txBody>
      </p:sp>
      <p:sp>
        <p:nvSpPr>
          <p:cNvPr id="2" name="Rectangle 1"/>
          <p:cNvSpPr/>
          <p:nvPr/>
        </p:nvSpPr>
        <p:spPr>
          <a:xfrm>
            <a:off x="1467425" y="4089684"/>
            <a:ext cx="1819729" cy="923330"/>
          </a:xfrm>
          <a:prstGeom prst="rect">
            <a:avLst/>
          </a:prstGeom>
        </p:spPr>
        <p:txBody>
          <a:bodyPr wrap="none">
            <a:spAutoFit/>
          </a:bodyPr>
          <a:lstStyle/>
          <a:p>
            <a:r>
              <a:rPr lang="es-ES" sz="5400" b="1" dirty="0">
                <a:solidFill>
                  <a:srgbClr val="EA5F00"/>
                </a:solidFill>
                <a:latin typeface="Century Gothic" panose="020B0502020202020204" pitchFamily="34" charset="0"/>
                <a:cs typeface="Calibri" panose="020F0502020204030204" pitchFamily="34" charset="0"/>
              </a:rPr>
              <a:t>Qué </a:t>
            </a:r>
            <a:endParaRPr lang="en-GB" dirty="0">
              <a:solidFill>
                <a:prstClr val="black"/>
              </a:solidFill>
            </a:endParaRPr>
          </a:p>
        </p:txBody>
      </p:sp>
      <p:sp>
        <p:nvSpPr>
          <p:cNvPr id="14" name="Action Button: Help 13">
            <a:hlinkClick r:id="" action="ppaction://noaction" highlightClick="1"/>
          </p:cNvPr>
          <p:cNvSpPr/>
          <p:nvPr/>
        </p:nvSpPr>
        <p:spPr>
          <a:xfrm>
            <a:off x="2106031" y="5388628"/>
            <a:ext cx="542518" cy="478022"/>
          </a:xfrm>
          <a:prstGeom prst="actionButtonHelp">
            <a:avLst/>
          </a:prstGeom>
          <a:solidFill>
            <a:srgbClr val="EB6E19"/>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8746" y="57493"/>
            <a:ext cx="1495088" cy="1544094"/>
          </a:xfrm>
          <a:prstGeom prst="rect">
            <a:avLst/>
          </a:prstGeom>
        </p:spPr>
      </p:pic>
      <p:sp>
        <p:nvSpPr>
          <p:cNvPr id="3" name="Title 2"/>
          <p:cNvSpPr>
            <a:spLocks noGrp="1"/>
          </p:cNvSpPr>
          <p:nvPr>
            <p:ph type="title"/>
          </p:nvPr>
        </p:nvSpPr>
        <p:spPr>
          <a:xfrm>
            <a:off x="10894142" y="57493"/>
            <a:ext cx="2025445" cy="755546"/>
          </a:xfrm>
        </p:spPr>
        <p:txBody>
          <a:bodyPr/>
          <a:lstStyle/>
          <a:p>
            <a:r>
              <a:rPr lang="en-GB" dirty="0">
                <a:solidFill>
                  <a:schemeClr val="bg1"/>
                </a:solidFill>
              </a:rPr>
              <a:t>qué</a:t>
            </a:r>
          </a:p>
        </p:txBody>
      </p:sp>
      <p:sp>
        <p:nvSpPr>
          <p:cNvPr id="13" name="Rounded Rectangle 11">
            <a:extLst>
              <a:ext uri="{FF2B5EF4-FFF2-40B4-BE49-F238E27FC236}">
                <a16:creationId xmlns:a16="http://schemas.microsoft.com/office/drawing/2014/main" id="{A316DD52-7894-4A75-969C-CA0645DA2978}"/>
              </a:ext>
            </a:extLst>
          </p:cNvPr>
          <p:cNvSpPr/>
          <p:nvPr/>
        </p:nvSpPr>
        <p:spPr>
          <a:xfrm>
            <a:off x="10661967" y="258166"/>
            <a:ext cx="126617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Title 1">
            <a:extLst>
              <a:ext uri="{FF2B5EF4-FFF2-40B4-BE49-F238E27FC236}">
                <a16:creationId xmlns:a16="http://schemas.microsoft.com/office/drawing/2014/main" id="{78A36391-E38E-4083-AACB-72C23E46921D}"/>
              </a:ext>
            </a:extLst>
          </p:cNvPr>
          <p:cNvSpPr txBox="1">
            <a:spLocks/>
          </p:cNvSpPr>
          <p:nvPr/>
        </p:nvSpPr>
        <p:spPr>
          <a:xfrm>
            <a:off x="10720834" y="310123"/>
            <a:ext cx="1148441" cy="348962"/>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2200" b="1">
                <a:solidFill>
                  <a:schemeClr val="bg1"/>
                </a:solidFill>
              </a:rPr>
              <a:t>hablar</a:t>
            </a:r>
            <a:endParaRPr lang="en-GB" sz="1800" b="1" dirty="0">
              <a:solidFill>
                <a:schemeClr val="bg1"/>
              </a:solidFill>
            </a:endParaRPr>
          </a:p>
        </p:txBody>
      </p:sp>
    </p:spTree>
    <p:extLst>
      <p:ext uri="{BB962C8B-B14F-4D97-AF65-F5344CB8AC3E}">
        <p14:creationId xmlns:p14="http://schemas.microsoft.com/office/powerpoint/2010/main" val="1962941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9" grpId="1"/>
      <p:bldP spid="10" grpId="0" animBg="1"/>
      <p:bldP spid="11" grpId="0"/>
      <p:bldP spid="12" grpId="0" animBg="1"/>
      <p:bldP spid="2" grpId="0"/>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clker.com/cliparts/w/d/u/B/w/V/stamp1-md.png"/>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rot="1745032">
            <a:off x="5025531" y="2353009"/>
            <a:ext cx="2332069" cy="2112950"/>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Box 7"/>
          <p:cNvSpPr txBox="1"/>
          <p:nvPr/>
        </p:nvSpPr>
        <p:spPr>
          <a:xfrm rot="21349562">
            <a:off x="5158962" y="2927193"/>
            <a:ext cx="2065204" cy="830997"/>
          </a:xfrm>
          <a:prstGeom prst="rect">
            <a:avLst/>
          </a:prstGeom>
          <a:noFill/>
        </p:spPr>
        <p:txBody>
          <a:bodyPr wrap="square" rtlCol="0">
            <a:spAutoFit/>
          </a:bodyPr>
          <a:lstStyle/>
          <a:p>
            <a:pPr algn="ctr"/>
            <a:r>
              <a:rPr lang="en-GB" sz="4800" b="1" dirty="0">
                <a:solidFill>
                  <a:srgbClr val="4472C4">
                    <a:lumMod val="50000"/>
                  </a:srgbClr>
                </a:solidFill>
                <a:latin typeface="Century Gothic" panose="020B0502020202020204" pitchFamily="34" charset="0"/>
                <a:cs typeface="Calibri" panose="020F0502020204030204" pitchFamily="34" charset="0"/>
              </a:rPr>
              <a:t>who?</a:t>
            </a:r>
          </a:p>
        </p:txBody>
      </p:sp>
      <p:sp>
        <p:nvSpPr>
          <p:cNvPr id="9" name="TextBox 8"/>
          <p:cNvSpPr txBox="1"/>
          <p:nvPr/>
        </p:nvSpPr>
        <p:spPr>
          <a:xfrm>
            <a:off x="104707" y="493592"/>
            <a:ext cx="12192000" cy="2215991"/>
          </a:xfrm>
          <a:prstGeom prst="rect">
            <a:avLst/>
          </a:prstGeom>
          <a:noFill/>
        </p:spPr>
        <p:txBody>
          <a:bodyPr wrap="square" rtlCol="0">
            <a:spAutoFit/>
          </a:bodyPr>
          <a:lstStyle/>
          <a:p>
            <a:pPr algn="ctr"/>
            <a:r>
              <a:rPr lang="en-GB" sz="13800" b="1" dirty="0">
                <a:solidFill>
                  <a:srgbClr val="002060"/>
                </a:solidFill>
                <a:latin typeface="Century Gothic" panose="020B0502020202020204" pitchFamily="34" charset="0"/>
              </a:rPr>
              <a:t>¿quién?</a:t>
            </a:r>
          </a:p>
        </p:txBody>
      </p:sp>
      <p:sp>
        <p:nvSpPr>
          <p:cNvPr id="10" name="Action Button: Help 9">
            <a:hlinkClick r:id="" action="ppaction://noaction" highlightClick="1"/>
          </p:cNvPr>
          <p:cNvSpPr/>
          <p:nvPr/>
        </p:nvSpPr>
        <p:spPr>
          <a:xfrm>
            <a:off x="1883596" y="3357114"/>
            <a:ext cx="542518" cy="478022"/>
          </a:xfrm>
          <a:prstGeom prst="actionButtonHelp">
            <a:avLst/>
          </a:prstGeom>
          <a:solidFill>
            <a:srgbClr val="EB6E19"/>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TextBox 10"/>
          <p:cNvSpPr txBox="1"/>
          <p:nvPr/>
        </p:nvSpPr>
        <p:spPr>
          <a:xfrm>
            <a:off x="0" y="4101107"/>
            <a:ext cx="12192000" cy="923330"/>
          </a:xfrm>
          <a:prstGeom prst="rect">
            <a:avLst/>
          </a:prstGeom>
          <a:noFill/>
        </p:spPr>
        <p:txBody>
          <a:bodyPr wrap="square" rtlCol="0">
            <a:spAutoFit/>
          </a:bodyPr>
          <a:lstStyle/>
          <a:p>
            <a:pPr algn="ctr"/>
            <a:r>
              <a:rPr lang="es-ES" sz="5400" dirty="0">
                <a:solidFill>
                  <a:srgbClr val="002060"/>
                </a:solidFill>
                <a:latin typeface="Century Gothic" panose="020B0502020202020204" pitchFamily="34" charset="0"/>
                <a:cs typeface="Calibri" panose="020F0502020204030204" pitchFamily="34" charset="0"/>
              </a:rPr>
              <a:t>¿ ______ grita en la calle?</a:t>
            </a:r>
            <a:endParaRPr lang="fr-FR" sz="5400" dirty="0">
              <a:solidFill>
                <a:srgbClr val="002060"/>
              </a:solidFill>
              <a:latin typeface="Century Gothic" panose="020B0502020202020204" pitchFamily="34" charset="0"/>
              <a:cs typeface="Calibri" panose="020F0502020204030204" pitchFamily="34" charset="0"/>
            </a:endParaRPr>
          </a:p>
        </p:txBody>
      </p:sp>
      <p:sp>
        <p:nvSpPr>
          <p:cNvPr id="12" name="TextBox 11"/>
          <p:cNvSpPr txBox="1"/>
          <p:nvPr/>
        </p:nvSpPr>
        <p:spPr>
          <a:xfrm>
            <a:off x="761971" y="5352252"/>
            <a:ext cx="11274493" cy="584775"/>
          </a:xfrm>
          <a:prstGeom prst="rect">
            <a:avLst/>
          </a:prstGeom>
          <a:solidFill>
            <a:schemeClr val="bg1"/>
          </a:solidFill>
        </p:spPr>
        <p:txBody>
          <a:bodyPr wrap="square" rtlCol="0">
            <a:spAutoFit/>
          </a:bodyPr>
          <a:lstStyle/>
          <a:p>
            <a:pPr algn="ctr"/>
            <a:r>
              <a:rPr lang="en-GB" sz="3200" dirty="0">
                <a:solidFill>
                  <a:srgbClr val="002060"/>
                </a:solidFill>
                <a:latin typeface="Century Gothic" panose="020B0502020202020204" pitchFamily="34" charset="0"/>
              </a:rPr>
              <a:t>[</a:t>
            </a:r>
            <a:r>
              <a:rPr lang="en-HK" sz="3200" b="1" dirty="0">
                <a:solidFill>
                  <a:srgbClr val="002060"/>
                </a:solidFill>
                <a:latin typeface="Century Gothic" panose="020B0502020202020204" pitchFamily="34" charset="0"/>
                <a:cs typeface="Calibri" panose="020F0502020204030204" pitchFamily="34" charset="0"/>
              </a:rPr>
              <a:t>Who </a:t>
            </a:r>
            <a:r>
              <a:rPr lang="en-HK" sz="3200" dirty="0">
                <a:solidFill>
                  <a:srgbClr val="002060"/>
                </a:solidFill>
                <a:latin typeface="Century Gothic" panose="020B0502020202020204" pitchFamily="34" charset="0"/>
                <a:cs typeface="Calibri" panose="020F0502020204030204" pitchFamily="34" charset="0"/>
              </a:rPr>
              <a:t>shouts / </a:t>
            </a:r>
            <a:r>
              <a:rPr lang="en-HK" sz="3200" dirty="0">
                <a:solidFill>
                  <a:srgbClr val="002060"/>
                </a:solidFill>
                <a:latin typeface="Century Gothic" panose="020B0502020202020204" pitchFamily="34" charset="0"/>
              </a:rPr>
              <a:t>is shouting in the street?</a:t>
            </a:r>
            <a:r>
              <a:rPr lang="en-GB" sz="3200" dirty="0">
                <a:solidFill>
                  <a:srgbClr val="002060"/>
                </a:solidFill>
                <a:latin typeface="Century Gothic" panose="020B0502020202020204" pitchFamily="34" charset="0"/>
              </a:rPr>
              <a:t>]</a:t>
            </a:r>
          </a:p>
        </p:txBody>
      </p:sp>
      <p:sp>
        <p:nvSpPr>
          <p:cNvPr id="2" name="Rectangle 1"/>
          <p:cNvSpPr/>
          <p:nvPr/>
        </p:nvSpPr>
        <p:spPr>
          <a:xfrm>
            <a:off x="2377290" y="4091247"/>
            <a:ext cx="2401619" cy="923330"/>
          </a:xfrm>
          <a:prstGeom prst="rect">
            <a:avLst/>
          </a:prstGeom>
        </p:spPr>
        <p:txBody>
          <a:bodyPr wrap="none">
            <a:spAutoFit/>
          </a:bodyPr>
          <a:lstStyle/>
          <a:p>
            <a:r>
              <a:rPr lang="es-ES" sz="5400" b="1" dirty="0">
                <a:solidFill>
                  <a:srgbClr val="EA5F00"/>
                </a:solidFill>
                <a:latin typeface="Century Gothic" panose="020B0502020202020204" pitchFamily="34" charset="0"/>
                <a:cs typeface="Calibri" panose="020F0502020204030204" pitchFamily="34" charset="0"/>
              </a:rPr>
              <a:t>Quién </a:t>
            </a:r>
            <a:endParaRPr lang="en-GB" dirty="0">
              <a:solidFill>
                <a:prstClr val="black"/>
              </a:solidFill>
            </a:endParaRPr>
          </a:p>
        </p:txBody>
      </p:sp>
      <p:sp>
        <p:nvSpPr>
          <p:cNvPr id="14" name="Action Button: Help 13">
            <a:hlinkClick r:id="" action="ppaction://noaction" highlightClick="1"/>
          </p:cNvPr>
          <p:cNvSpPr/>
          <p:nvPr/>
        </p:nvSpPr>
        <p:spPr>
          <a:xfrm>
            <a:off x="1883596" y="5411943"/>
            <a:ext cx="542518" cy="478022"/>
          </a:xfrm>
          <a:prstGeom prst="actionButtonHelp">
            <a:avLst/>
          </a:prstGeom>
          <a:solidFill>
            <a:srgbClr val="EB6E19"/>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07" y="1"/>
            <a:ext cx="1314529" cy="1628078"/>
          </a:xfrm>
          <a:prstGeom prst="rect">
            <a:avLst/>
          </a:prstGeom>
        </p:spPr>
      </p:pic>
      <p:sp>
        <p:nvSpPr>
          <p:cNvPr id="3" name="Title 2"/>
          <p:cNvSpPr>
            <a:spLocks noGrp="1"/>
          </p:cNvSpPr>
          <p:nvPr>
            <p:ph type="title"/>
          </p:nvPr>
        </p:nvSpPr>
        <p:spPr>
          <a:xfrm>
            <a:off x="11071554" y="-45718"/>
            <a:ext cx="2240892" cy="806335"/>
          </a:xfrm>
        </p:spPr>
        <p:txBody>
          <a:bodyPr>
            <a:normAutofit/>
          </a:bodyPr>
          <a:lstStyle/>
          <a:p>
            <a:r>
              <a:rPr lang="en-GB" sz="2400" dirty="0">
                <a:solidFill>
                  <a:schemeClr val="bg1"/>
                </a:solidFill>
              </a:rPr>
              <a:t>quién</a:t>
            </a:r>
          </a:p>
        </p:txBody>
      </p:sp>
      <p:sp>
        <p:nvSpPr>
          <p:cNvPr id="4" name="Rounded Rectangular Callout 3"/>
          <p:cNvSpPr/>
          <p:nvPr/>
        </p:nvSpPr>
        <p:spPr>
          <a:xfrm>
            <a:off x="7720098" y="2507412"/>
            <a:ext cx="3934873" cy="1391524"/>
          </a:xfrm>
          <a:prstGeom prst="wedgeRoundRectCallout">
            <a:avLst>
              <a:gd name="adj1" fmla="val -20077"/>
              <a:gd name="adj2" fmla="val 70311"/>
              <a:gd name="adj3" fmla="val 166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chemeClr val="accent1">
                    <a:lumMod val="50000"/>
                  </a:schemeClr>
                </a:solidFill>
              </a:rPr>
              <a:t>Remember, use the ‘s/he’ form of the verb (e.g., ‘</a:t>
            </a:r>
            <a:r>
              <a:rPr lang="en-GB" sz="2000" b="1">
                <a:solidFill>
                  <a:schemeClr val="accent1">
                    <a:lumMod val="50000"/>
                  </a:schemeClr>
                </a:solidFill>
              </a:rPr>
              <a:t>-a</a:t>
            </a:r>
            <a:r>
              <a:rPr lang="en-GB" sz="2000">
                <a:solidFill>
                  <a:schemeClr val="accent1">
                    <a:lumMod val="50000"/>
                  </a:schemeClr>
                </a:solidFill>
              </a:rPr>
              <a:t>’) with ‘quién’.</a:t>
            </a:r>
          </a:p>
        </p:txBody>
      </p:sp>
      <p:sp>
        <p:nvSpPr>
          <p:cNvPr id="5" name="Oval 4"/>
          <p:cNvSpPr/>
          <p:nvPr/>
        </p:nvSpPr>
        <p:spPr>
          <a:xfrm>
            <a:off x="5631542" y="4310743"/>
            <a:ext cx="796703" cy="703834"/>
          </a:xfrm>
          <a:prstGeom prst="ellipse">
            <a:avLst/>
          </a:prstGeom>
          <a:no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ed Rectangle 11">
            <a:extLst>
              <a:ext uri="{FF2B5EF4-FFF2-40B4-BE49-F238E27FC236}">
                <a16:creationId xmlns:a16="http://schemas.microsoft.com/office/drawing/2014/main" id="{A316DD52-7894-4A75-969C-CA0645DA2978}"/>
              </a:ext>
            </a:extLst>
          </p:cNvPr>
          <p:cNvSpPr/>
          <p:nvPr/>
        </p:nvSpPr>
        <p:spPr>
          <a:xfrm>
            <a:off x="10661967" y="258166"/>
            <a:ext cx="126617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itle 1">
            <a:extLst>
              <a:ext uri="{FF2B5EF4-FFF2-40B4-BE49-F238E27FC236}">
                <a16:creationId xmlns:a16="http://schemas.microsoft.com/office/drawing/2014/main" id="{78A36391-E38E-4083-AACB-72C23E46921D}"/>
              </a:ext>
            </a:extLst>
          </p:cNvPr>
          <p:cNvSpPr txBox="1">
            <a:spLocks/>
          </p:cNvSpPr>
          <p:nvPr/>
        </p:nvSpPr>
        <p:spPr>
          <a:xfrm>
            <a:off x="10720834" y="310123"/>
            <a:ext cx="1148441" cy="348962"/>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2200" b="1">
                <a:solidFill>
                  <a:schemeClr val="bg1"/>
                </a:solidFill>
              </a:rPr>
              <a:t>hablar</a:t>
            </a:r>
            <a:endParaRPr lang="en-GB" sz="1800" b="1" dirty="0">
              <a:solidFill>
                <a:schemeClr val="bg1"/>
              </a:solidFill>
            </a:endParaRPr>
          </a:p>
        </p:txBody>
      </p:sp>
    </p:spTree>
    <p:extLst>
      <p:ext uri="{BB962C8B-B14F-4D97-AF65-F5344CB8AC3E}">
        <p14:creationId xmlns:p14="http://schemas.microsoft.com/office/powerpoint/2010/main" val="3467675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5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6" presetClass="emph" presetSubtype="0" repeatCount="5000" fill="hold" grpId="1" nodeType="clickEffect">
                                  <p:stCondLst>
                                    <p:cond delay="0"/>
                                  </p:stCondLst>
                                  <p:childTnLst>
                                    <p:animEffect transition="out" filter="fade">
                                      <p:cBhvr>
                                        <p:cTn id="54" dur="500" tmFilter="0, 0; .2, .5; .8, .5; 1, 0"/>
                                        <p:tgtEl>
                                          <p:spTgt spid="5"/>
                                        </p:tgtEl>
                                      </p:cBhvr>
                                    </p:animEffect>
                                    <p:animScale>
                                      <p:cBhvr>
                                        <p:cTn id="55"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9" grpId="1"/>
      <p:bldP spid="10" grpId="0" animBg="1"/>
      <p:bldP spid="11" grpId="0"/>
      <p:bldP spid="12" grpId="0" animBg="1"/>
      <p:bldP spid="2" grpId="0"/>
      <p:bldP spid="14" grpId="0" animBg="1"/>
      <p:bldP spid="4" grpId="0" animBg="1"/>
      <p:bldP spid="5" grpId="0" animBg="1"/>
      <p:bldP spid="5"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clker.com/cliparts/w/d/u/B/w/V/stamp1-md.png"/>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rot="1745032">
            <a:off x="5025531" y="2353009"/>
            <a:ext cx="2332069" cy="2112950"/>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Box 7"/>
          <p:cNvSpPr txBox="1"/>
          <p:nvPr/>
        </p:nvSpPr>
        <p:spPr>
          <a:xfrm rot="21349562">
            <a:off x="5158962" y="2927193"/>
            <a:ext cx="2065204" cy="830997"/>
          </a:xfrm>
          <a:prstGeom prst="rect">
            <a:avLst/>
          </a:prstGeom>
          <a:noFill/>
        </p:spPr>
        <p:txBody>
          <a:bodyPr wrap="square" rtlCol="0">
            <a:spAutoFit/>
          </a:bodyPr>
          <a:lstStyle/>
          <a:p>
            <a:pPr algn="ctr"/>
            <a:r>
              <a:rPr lang="en-GB" sz="4800" b="1" dirty="0">
                <a:solidFill>
                  <a:srgbClr val="4472C4">
                    <a:lumMod val="50000"/>
                  </a:srgbClr>
                </a:solidFill>
                <a:latin typeface="Century Gothic" panose="020B0502020202020204" pitchFamily="34" charset="0"/>
                <a:cs typeface="Calibri" panose="020F0502020204030204" pitchFamily="34" charset="0"/>
              </a:rPr>
              <a:t>why?</a:t>
            </a:r>
          </a:p>
        </p:txBody>
      </p:sp>
      <p:sp>
        <p:nvSpPr>
          <p:cNvPr id="9" name="TextBox 8"/>
          <p:cNvSpPr txBox="1"/>
          <p:nvPr/>
        </p:nvSpPr>
        <p:spPr>
          <a:xfrm>
            <a:off x="104707" y="493592"/>
            <a:ext cx="12192000" cy="2215991"/>
          </a:xfrm>
          <a:prstGeom prst="rect">
            <a:avLst/>
          </a:prstGeom>
          <a:noFill/>
        </p:spPr>
        <p:txBody>
          <a:bodyPr wrap="square" rtlCol="0">
            <a:spAutoFit/>
          </a:bodyPr>
          <a:lstStyle/>
          <a:p>
            <a:pPr algn="ctr"/>
            <a:r>
              <a:rPr lang="en-GB" sz="13800" b="1" dirty="0">
                <a:solidFill>
                  <a:srgbClr val="002060"/>
                </a:solidFill>
                <a:latin typeface="Century Gothic" panose="020B0502020202020204" pitchFamily="34" charset="0"/>
              </a:rPr>
              <a:t>¿por qué?</a:t>
            </a:r>
          </a:p>
        </p:txBody>
      </p:sp>
      <p:sp>
        <p:nvSpPr>
          <p:cNvPr id="10" name="Action Button: Help 9">
            <a:hlinkClick r:id="" action="ppaction://noaction" highlightClick="1"/>
          </p:cNvPr>
          <p:cNvSpPr/>
          <p:nvPr/>
        </p:nvSpPr>
        <p:spPr>
          <a:xfrm>
            <a:off x="1476679" y="3355684"/>
            <a:ext cx="542518" cy="478022"/>
          </a:xfrm>
          <a:prstGeom prst="actionButtonHelp">
            <a:avLst/>
          </a:prstGeom>
          <a:solidFill>
            <a:srgbClr val="EB6E19"/>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TextBox 10"/>
          <p:cNvSpPr txBox="1"/>
          <p:nvPr/>
        </p:nvSpPr>
        <p:spPr>
          <a:xfrm>
            <a:off x="0" y="4101107"/>
            <a:ext cx="12192000" cy="923330"/>
          </a:xfrm>
          <a:prstGeom prst="rect">
            <a:avLst/>
          </a:prstGeom>
          <a:noFill/>
        </p:spPr>
        <p:txBody>
          <a:bodyPr wrap="square" rtlCol="0">
            <a:spAutoFit/>
          </a:bodyPr>
          <a:lstStyle/>
          <a:p>
            <a:pPr algn="ctr"/>
            <a:r>
              <a:rPr lang="es-ES" sz="5400" dirty="0">
                <a:solidFill>
                  <a:srgbClr val="002060"/>
                </a:solidFill>
                <a:latin typeface="Century Gothic" panose="020B0502020202020204" pitchFamily="34" charset="0"/>
                <a:cs typeface="Calibri" panose="020F0502020204030204" pitchFamily="34" charset="0"/>
              </a:rPr>
              <a:t>¿ ___  ____ pagas en euros?</a:t>
            </a:r>
            <a:endParaRPr lang="fr-FR" sz="5400" dirty="0">
              <a:solidFill>
                <a:srgbClr val="002060"/>
              </a:solidFill>
              <a:latin typeface="Century Gothic" panose="020B0502020202020204" pitchFamily="34" charset="0"/>
              <a:cs typeface="Calibri" panose="020F0502020204030204" pitchFamily="34" charset="0"/>
            </a:endParaRPr>
          </a:p>
        </p:txBody>
      </p:sp>
      <p:sp>
        <p:nvSpPr>
          <p:cNvPr id="12" name="TextBox 11"/>
          <p:cNvSpPr txBox="1"/>
          <p:nvPr/>
        </p:nvSpPr>
        <p:spPr>
          <a:xfrm>
            <a:off x="2019197" y="5340136"/>
            <a:ext cx="9449986" cy="584775"/>
          </a:xfrm>
          <a:prstGeom prst="rect">
            <a:avLst/>
          </a:prstGeom>
          <a:solidFill>
            <a:schemeClr val="bg1"/>
          </a:solidFill>
        </p:spPr>
        <p:txBody>
          <a:bodyPr wrap="square" rtlCol="0">
            <a:spAutoFit/>
          </a:bodyPr>
          <a:lstStyle/>
          <a:p>
            <a:pPr algn="ctr"/>
            <a:r>
              <a:rPr lang="en-GB" sz="3200" dirty="0">
                <a:solidFill>
                  <a:srgbClr val="002060"/>
                </a:solidFill>
                <a:latin typeface="Century Gothic" panose="020B0502020202020204" pitchFamily="34" charset="0"/>
              </a:rPr>
              <a:t>[</a:t>
            </a:r>
            <a:r>
              <a:rPr lang="en-HK" sz="3200" b="1" dirty="0">
                <a:solidFill>
                  <a:srgbClr val="002060"/>
                </a:solidFill>
                <a:latin typeface="Century Gothic" panose="020B0502020202020204" pitchFamily="34" charset="0"/>
                <a:cs typeface="Calibri" panose="020F0502020204030204" pitchFamily="34" charset="0"/>
              </a:rPr>
              <a:t>Why </a:t>
            </a:r>
            <a:r>
              <a:rPr lang="en-HK" sz="3200" dirty="0">
                <a:solidFill>
                  <a:srgbClr val="002060"/>
                </a:solidFill>
                <a:latin typeface="Century Gothic" panose="020B0502020202020204" pitchFamily="34" charset="0"/>
              </a:rPr>
              <a:t>do you pay / are you paying in euros?</a:t>
            </a:r>
            <a:r>
              <a:rPr lang="en-GB" sz="3200" dirty="0">
                <a:solidFill>
                  <a:srgbClr val="002060"/>
                </a:solidFill>
                <a:latin typeface="Century Gothic" panose="020B0502020202020204" pitchFamily="34" charset="0"/>
              </a:rPr>
              <a:t>]</a:t>
            </a:r>
          </a:p>
        </p:txBody>
      </p:sp>
      <p:sp>
        <p:nvSpPr>
          <p:cNvPr id="2" name="Rectangle 1"/>
          <p:cNvSpPr/>
          <p:nvPr/>
        </p:nvSpPr>
        <p:spPr>
          <a:xfrm>
            <a:off x="2019197" y="4101107"/>
            <a:ext cx="3135795" cy="923330"/>
          </a:xfrm>
          <a:prstGeom prst="rect">
            <a:avLst/>
          </a:prstGeom>
        </p:spPr>
        <p:txBody>
          <a:bodyPr wrap="none">
            <a:spAutoFit/>
          </a:bodyPr>
          <a:lstStyle/>
          <a:p>
            <a:r>
              <a:rPr lang="es-ES" sz="5400" b="1" dirty="0">
                <a:solidFill>
                  <a:srgbClr val="EA5F00"/>
                </a:solidFill>
                <a:latin typeface="Century Gothic" panose="020B0502020202020204" pitchFamily="34" charset="0"/>
                <a:cs typeface="Calibri" panose="020F0502020204030204" pitchFamily="34" charset="0"/>
              </a:rPr>
              <a:t>Por  qué </a:t>
            </a:r>
            <a:endParaRPr lang="en-GB" dirty="0">
              <a:solidFill>
                <a:prstClr val="black"/>
              </a:solidFill>
            </a:endParaRPr>
          </a:p>
        </p:txBody>
      </p:sp>
      <p:sp>
        <p:nvSpPr>
          <p:cNvPr id="14" name="Action Button: Help 13">
            <a:hlinkClick r:id="" action="ppaction://noaction" highlightClick="1"/>
          </p:cNvPr>
          <p:cNvSpPr/>
          <p:nvPr/>
        </p:nvSpPr>
        <p:spPr>
          <a:xfrm>
            <a:off x="1476679" y="5446889"/>
            <a:ext cx="542518" cy="478022"/>
          </a:xfrm>
          <a:prstGeom prst="actionButtonHelp">
            <a:avLst/>
          </a:prstGeom>
          <a:solidFill>
            <a:srgbClr val="EB6E19"/>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8475"/>
            <a:ext cx="1808499" cy="1557490"/>
          </a:xfrm>
          <a:prstGeom prst="rect">
            <a:avLst/>
          </a:prstGeom>
        </p:spPr>
      </p:pic>
      <p:sp>
        <p:nvSpPr>
          <p:cNvPr id="3" name="Title 2"/>
          <p:cNvSpPr>
            <a:spLocks noGrp="1"/>
          </p:cNvSpPr>
          <p:nvPr>
            <p:ph type="title"/>
          </p:nvPr>
        </p:nvSpPr>
        <p:spPr>
          <a:xfrm>
            <a:off x="10803550" y="92857"/>
            <a:ext cx="1388450" cy="400735"/>
          </a:xfrm>
        </p:spPr>
        <p:txBody>
          <a:bodyPr>
            <a:normAutofit/>
          </a:bodyPr>
          <a:lstStyle/>
          <a:p>
            <a:r>
              <a:rPr lang="en-GB" sz="2000" dirty="0">
                <a:solidFill>
                  <a:schemeClr val="bg1"/>
                </a:solidFill>
              </a:rPr>
              <a:t>Por qué</a:t>
            </a:r>
          </a:p>
        </p:txBody>
      </p:sp>
      <p:sp>
        <p:nvSpPr>
          <p:cNvPr id="13" name="Rounded Rectangle 11">
            <a:extLst>
              <a:ext uri="{FF2B5EF4-FFF2-40B4-BE49-F238E27FC236}">
                <a16:creationId xmlns:a16="http://schemas.microsoft.com/office/drawing/2014/main" id="{A316DD52-7894-4A75-969C-CA0645DA2978}"/>
              </a:ext>
            </a:extLst>
          </p:cNvPr>
          <p:cNvSpPr/>
          <p:nvPr/>
        </p:nvSpPr>
        <p:spPr>
          <a:xfrm>
            <a:off x="10661967" y="258166"/>
            <a:ext cx="126617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Title 1">
            <a:extLst>
              <a:ext uri="{FF2B5EF4-FFF2-40B4-BE49-F238E27FC236}">
                <a16:creationId xmlns:a16="http://schemas.microsoft.com/office/drawing/2014/main" id="{78A36391-E38E-4083-AACB-72C23E46921D}"/>
              </a:ext>
            </a:extLst>
          </p:cNvPr>
          <p:cNvSpPr txBox="1">
            <a:spLocks/>
          </p:cNvSpPr>
          <p:nvPr/>
        </p:nvSpPr>
        <p:spPr>
          <a:xfrm>
            <a:off x="10720834" y="310123"/>
            <a:ext cx="1148441" cy="348962"/>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2200" b="1">
                <a:solidFill>
                  <a:schemeClr val="bg1"/>
                </a:solidFill>
              </a:rPr>
              <a:t>hablar</a:t>
            </a:r>
            <a:endParaRPr lang="en-GB" sz="1800" b="1" dirty="0">
              <a:solidFill>
                <a:schemeClr val="bg1"/>
              </a:solidFill>
            </a:endParaRPr>
          </a:p>
        </p:txBody>
      </p:sp>
    </p:spTree>
    <p:extLst>
      <p:ext uri="{BB962C8B-B14F-4D97-AF65-F5344CB8AC3E}">
        <p14:creationId xmlns:p14="http://schemas.microsoft.com/office/powerpoint/2010/main" val="2742862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9" grpId="1"/>
      <p:bldP spid="10" grpId="0" animBg="1"/>
      <p:bldP spid="11" grpId="0"/>
      <p:bldP spid="12" grpId="0" animBg="1"/>
      <p:bldP spid="2" grpId="0"/>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clker.com/cliparts/w/d/u/B/w/V/stamp1-md.png"/>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rot="1745032">
            <a:off x="5025531" y="2353009"/>
            <a:ext cx="2332069" cy="2112950"/>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Box 7"/>
          <p:cNvSpPr txBox="1"/>
          <p:nvPr/>
        </p:nvSpPr>
        <p:spPr>
          <a:xfrm rot="21349562">
            <a:off x="5158962" y="2988749"/>
            <a:ext cx="2065204" cy="707886"/>
          </a:xfrm>
          <a:prstGeom prst="rect">
            <a:avLst/>
          </a:prstGeom>
          <a:noFill/>
        </p:spPr>
        <p:txBody>
          <a:bodyPr wrap="square" rtlCol="0">
            <a:spAutoFit/>
          </a:bodyPr>
          <a:lstStyle/>
          <a:p>
            <a:pPr algn="ctr"/>
            <a:r>
              <a:rPr lang="en-GB" sz="4000" b="1" dirty="0">
                <a:solidFill>
                  <a:srgbClr val="4472C4">
                    <a:lumMod val="50000"/>
                  </a:srgbClr>
                </a:solidFill>
                <a:latin typeface="Century Gothic" panose="020B0502020202020204" pitchFamily="34" charset="0"/>
                <a:cs typeface="Calibri" panose="020F0502020204030204" pitchFamily="34" charset="0"/>
              </a:rPr>
              <a:t>which?</a:t>
            </a:r>
          </a:p>
        </p:txBody>
      </p:sp>
      <p:sp>
        <p:nvSpPr>
          <p:cNvPr id="9" name="TextBox 8"/>
          <p:cNvSpPr txBox="1"/>
          <p:nvPr/>
        </p:nvSpPr>
        <p:spPr>
          <a:xfrm>
            <a:off x="104707" y="493592"/>
            <a:ext cx="12192000" cy="2215991"/>
          </a:xfrm>
          <a:prstGeom prst="rect">
            <a:avLst/>
          </a:prstGeom>
          <a:noFill/>
        </p:spPr>
        <p:txBody>
          <a:bodyPr wrap="square" rtlCol="0">
            <a:spAutoFit/>
          </a:bodyPr>
          <a:lstStyle/>
          <a:p>
            <a:pPr algn="ctr"/>
            <a:r>
              <a:rPr lang="en-GB" sz="13800" b="1" dirty="0">
                <a:solidFill>
                  <a:srgbClr val="002060"/>
                </a:solidFill>
                <a:latin typeface="Century Gothic" panose="020B0502020202020204" pitchFamily="34" charset="0"/>
              </a:rPr>
              <a:t>¿cuál?</a:t>
            </a:r>
          </a:p>
        </p:txBody>
      </p:sp>
      <p:sp>
        <p:nvSpPr>
          <p:cNvPr id="10" name="Action Button: Help 9">
            <a:hlinkClick r:id="" action="ppaction://noaction" highlightClick="1"/>
          </p:cNvPr>
          <p:cNvSpPr/>
          <p:nvPr/>
        </p:nvSpPr>
        <p:spPr>
          <a:xfrm>
            <a:off x="1614965" y="3350800"/>
            <a:ext cx="542518" cy="478022"/>
          </a:xfrm>
          <a:prstGeom prst="actionButtonHelp">
            <a:avLst/>
          </a:prstGeom>
          <a:solidFill>
            <a:srgbClr val="EB6E19"/>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TextBox 10"/>
          <p:cNvSpPr txBox="1"/>
          <p:nvPr/>
        </p:nvSpPr>
        <p:spPr>
          <a:xfrm>
            <a:off x="0" y="4101107"/>
            <a:ext cx="12192000" cy="923330"/>
          </a:xfrm>
          <a:prstGeom prst="rect">
            <a:avLst/>
          </a:prstGeom>
          <a:noFill/>
        </p:spPr>
        <p:txBody>
          <a:bodyPr wrap="square" rtlCol="0">
            <a:spAutoFit/>
          </a:bodyPr>
          <a:lstStyle/>
          <a:p>
            <a:pPr algn="ctr"/>
            <a:r>
              <a:rPr lang="es-ES" sz="5400" dirty="0">
                <a:solidFill>
                  <a:srgbClr val="002060"/>
                </a:solidFill>
                <a:latin typeface="Century Gothic" panose="020B0502020202020204" pitchFamily="34" charset="0"/>
                <a:cs typeface="Calibri" panose="020F0502020204030204" pitchFamily="34" charset="0"/>
              </a:rPr>
              <a:t>¿ _____ es la marca conocida?</a:t>
            </a:r>
            <a:endParaRPr lang="fr-FR" sz="5400" dirty="0">
              <a:solidFill>
                <a:srgbClr val="002060"/>
              </a:solidFill>
              <a:latin typeface="Century Gothic" panose="020B0502020202020204" pitchFamily="34" charset="0"/>
              <a:cs typeface="Calibri" panose="020F0502020204030204" pitchFamily="34" charset="0"/>
            </a:endParaRPr>
          </a:p>
        </p:txBody>
      </p:sp>
      <p:sp>
        <p:nvSpPr>
          <p:cNvPr id="12" name="TextBox 11"/>
          <p:cNvSpPr txBox="1"/>
          <p:nvPr/>
        </p:nvSpPr>
        <p:spPr>
          <a:xfrm>
            <a:off x="333828" y="5296722"/>
            <a:ext cx="11669486" cy="584775"/>
          </a:xfrm>
          <a:prstGeom prst="rect">
            <a:avLst/>
          </a:prstGeom>
          <a:solidFill>
            <a:schemeClr val="bg1"/>
          </a:solidFill>
        </p:spPr>
        <p:txBody>
          <a:bodyPr wrap="square" rtlCol="0">
            <a:spAutoFit/>
          </a:bodyPr>
          <a:lstStyle/>
          <a:p>
            <a:pPr algn="ctr"/>
            <a:r>
              <a:rPr lang="en-GB" sz="3200" dirty="0">
                <a:solidFill>
                  <a:srgbClr val="002060"/>
                </a:solidFill>
                <a:latin typeface="Century Gothic" panose="020B0502020202020204" pitchFamily="34" charset="0"/>
              </a:rPr>
              <a:t>[</a:t>
            </a:r>
            <a:r>
              <a:rPr lang="en-HK" sz="3200" b="1" dirty="0">
                <a:solidFill>
                  <a:srgbClr val="002060"/>
                </a:solidFill>
                <a:latin typeface="Century Gothic" panose="020B0502020202020204" pitchFamily="34" charset="0"/>
                <a:cs typeface="Calibri" panose="020F0502020204030204" pitchFamily="34" charset="0"/>
              </a:rPr>
              <a:t>Which </a:t>
            </a:r>
            <a:r>
              <a:rPr lang="en-HK" sz="3200" dirty="0">
                <a:solidFill>
                  <a:srgbClr val="002060"/>
                </a:solidFill>
                <a:latin typeface="Century Gothic" panose="020B0502020202020204" pitchFamily="34" charset="0"/>
              </a:rPr>
              <a:t>is the well-known brand?</a:t>
            </a:r>
            <a:r>
              <a:rPr lang="en-GB" sz="3200" dirty="0">
                <a:solidFill>
                  <a:srgbClr val="002060"/>
                </a:solidFill>
                <a:latin typeface="Century Gothic" panose="020B0502020202020204" pitchFamily="34" charset="0"/>
              </a:rPr>
              <a:t>]</a:t>
            </a:r>
          </a:p>
        </p:txBody>
      </p:sp>
      <p:sp>
        <p:nvSpPr>
          <p:cNvPr id="2" name="Rectangle 1"/>
          <p:cNvSpPr/>
          <p:nvPr/>
        </p:nvSpPr>
        <p:spPr>
          <a:xfrm>
            <a:off x="1398496" y="4138124"/>
            <a:ext cx="1957587" cy="923330"/>
          </a:xfrm>
          <a:prstGeom prst="rect">
            <a:avLst/>
          </a:prstGeom>
        </p:spPr>
        <p:txBody>
          <a:bodyPr wrap="none">
            <a:spAutoFit/>
          </a:bodyPr>
          <a:lstStyle/>
          <a:p>
            <a:r>
              <a:rPr lang="es-ES" sz="5400" b="1" dirty="0">
                <a:solidFill>
                  <a:srgbClr val="EA5F00"/>
                </a:solidFill>
                <a:latin typeface="Century Gothic" panose="020B0502020202020204" pitchFamily="34" charset="0"/>
                <a:cs typeface="Calibri" panose="020F0502020204030204" pitchFamily="34" charset="0"/>
              </a:rPr>
              <a:t>Cuál </a:t>
            </a:r>
            <a:endParaRPr lang="en-GB" dirty="0">
              <a:solidFill>
                <a:prstClr val="black"/>
              </a:solidFill>
            </a:endParaRPr>
          </a:p>
        </p:txBody>
      </p:sp>
      <p:sp>
        <p:nvSpPr>
          <p:cNvPr id="14" name="Action Button: Help 13">
            <a:hlinkClick r:id="" action="ppaction://noaction" highlightClick="1"/>
          </p:cNvPr>
          <p:cNvSpPr/>
          <p:nvPr/>
        </p:nvSpPr>
        <p:spPr>
          <a:xfrm>
            <a:off x="1614965" y="5377502"/>
            <a:ext cx="542518" cy="478022"/>
          </a:xfrm>
          <a:prstGeom prst="actionButtonHelp">
            <a:avLst/>
          </a:prstGeom>
          <a:solidFill>
            <a:srgbClr val="EB6E19"/>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07" y="72165"/>
            <a:ext cx="1712804" cy="1573296"/>
          </a:xfrm>
          <a:prstGeom prst="rect">
            <a:avLst/>
          </a:prstGeom>
        </p:spPr>
      </p:pic>
      <p:sp>
        <p:nvSpPr>
          <p:cNvPr id="3" name="Title 2"/>
          <p:cNvSpPr>
            <a:spLocks noGrp="1"/>
          </p:cNvSpPr>
          <p:nvPr>
            <p:ph type="title"/>
          </p:nvPr>
        </p:nvSpPr>
        <p:spPr>
          <a:xfrm>
            <a:off x="10718800" y="-147625"/>
            <a:ext cx="2044700" cy="1325563"/>
          </a:xfrm>
        </p:spPr>
        <p:txBody>
          <a:bodyPr/>
          <a:lstStyle/>
          <a:p>
            <a:r>
              <a:rPr lang="en-GB" dirty="0">
                <a:solidFill>
                  <a:schemeClr val="bg1"/>
                </a:solidFill>
              </a:rPr>
              <a:t>cuál</a:t>
            </a:r>
          </a:p>
        </p:txBody>
      </p:sp>
      <p:sp>
        <p:nvSpPr>
          <p:cNvPr id="4" name="Oval Callout 3"/>
          <p:cNvSpPr/>
          <p:nvPr/>
        </p:nvSpPr>
        <p:spPr>
          <a:xfrm>
            <a:off x="2399500" y="229083"/>
            <a:ext cx="7857067" cy="2344438"/>
          </a:xfrm>
          <a:prstGeom prst="wedgeEllipseCallout">
            <a:avLst>
              <a:gd name="adj1" fmla="val -55744"/>
              <a:gd name="adj2" fmla="val -18873"/>
            </a:avLst>
          </a:prstGeom>
          <a:ln w="19050">
            <a:solidFill>
              <a:schemeClr val="accent1">
                <a:lumMod val="5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400" dirty="0"/>
              <a:t>Remember to use </a:t>
            </a:r>
            <a:r>
              <a:rPr lang="en-US" sz="2400" b="1" dirty="0" err="1"/>
              <a:t>cuáles</a:t>
            </a:r>
            <a:r>
              <a:rPr lang="en-US" sz="2400" b="1" dirty="0"/>
              <a:t> </a:t>
            </a:r>
            <a:r>
              <a:rPr lang="en-US" sz="2400" dirty="0"/>
              <a:t>if you are referring to more than </a:t>
            </a:r>
            <a:r>
              <a:rPr lang="en-US" sz="2400"/>
              <a:t>one thing.</a:t>
            </a:r>
            <a:endParaRPr lang="en-US" sz="2400" dirty="0"/>
          </a:p>
          <a:p>
            <a:pPr algn="ctr"/>
            <a:endParaRPr lang="en-US" sz="2400" dirty="0"/>
          </a:p>
          <a:p>
            <a:pPr algn="ctr"/>
            <a:r>
              <a:rPr lang="en-US" sz="2400" dirty="0" err="1"/>
              <a:t>Ejemplo</a:t>
            </a:r>
            <a:r>
              <a:rPr lang="en-US" sz="2400" dirty="0"/>
              <a:t>: </a:t>
            </a:r>
            <a:r>
              <a:rPr lang="en-US" sz="2400" b="1" dirty="0"/>
              <a:t>¿</a:t>
            </a:r>
            <a:r>
              <a:rPr lang="en-US" sz="2400" b="1" dirty="0" err="1"/>
              <a:t>Cuáles</a:t>
            </a:r>
            <a:r>
              <a:rPr lang="en-US" sz="2400" b="1" dirty="0"/>
              <a:t> son</a:t>
            </a:r>
            <a:r>
              <a:rPr lang="en-US" sz="2400" dirty="0"/>
              <a:t> </a:t>
            </a:r>
            <a:r>
              <a:rPr lang="en-US" sz="2400" err="1"/>
              <a:t>más</a:t>
            </a:r>
            <a:r>
              <a:rPr lang="en-US" sz="2400"/>
              <a:t> ligeros</a:t>
            </a:r>
            <a:r>
              <a:rPr lang="en-US" sz="2400" dirty="0"/>
              <a:t>?</a:t>
            </a:r>
          </a:p>
          <a:p>
            <a:pPr algn="ctr"/>
            <a:r>
              <a:rPr lang="en-US" sz="2400" dirty="0"/>
              <a:t>Which ones are </a:t>
            </a:r>
            <a:r>
              <a:rPr lang="en-US" sz="2400"/>
              <a:t>lighter?</a:t>
            </a:r>
            <a:endParaRPr lang="en-US" sz="2400" dirty="0"/>
          </a:p>
        </p:txBody>
      </p:sp>
      <p:sp>
        <p:nvSpPr>
          <p:cNvPr id="13" name="Rounded Rectangle 11">
            <a:extLst>
              <a:ext uri="{FF2B5EF4-FFF2-40B4-BE49-F238E27FC236}">
                <a16:creationId xmlns:a16="http://schemas.microsoft.com/office/drawing/2014/main" id="{A316DD52-7894-4A75-969C-CA0645DA2978}"/>
              </a:ext>
            </a:extLst>
          </p:cNvPr>
          <p:cNvSpPr/>
          <p:nvPr/>
        </p:nvSpPr>
        <p:spPr>
          <a:xfrm>
            <a:off x="10661967" y="258166"/>
            <a:ext cx="126617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Title 1">
            <a:extLst>
              <a:ext uri="{FF2B5EF4-FFF2-40B4-BE49-F238E27FC236}">
                <a16:creationId xmlns:a16="http://schemas.microsoft.com/office/drawing/2014/main" id="{78A36391-E38E-4083-AACB-72C23E46921D}"/>
              </a:ext>
            </a:extLst>
          </p:cNvPr>
          <p:cNvSpPr txBox="1">
            <a:spLocks/>
          </p:cNvSpPr>
          <p:nvPr/>
        </p:nvSpPr>
        <p:spPr>
          <a:xfrm>
            <a:off x="10720834" y="310123"/>
            <a:ext cx="1148441" cy="348962"/>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2200" b="1">
                <a:solidFill>
                  <a:schemeClr val="bg1"/>
                </a:solidFill>
              </a:rPr>
              <a:t>hablar</a:t>
            </a:r>
            <a:endParaRPr lang="en-GB" sz="1800" b="1" dirty="0">
              <a:solidFill>
                <a:schemeClr val="bg1"/>
              </a:solidFill>
            </a:endParaRPr>
          </a:p>
        </p:txBody>
      </p:sp>
    </p:spTree>
    <p:extLst>
      <p:ext uri="{BB962C8B-B14F-4D97-AF65-F5344CB8AC3E}">
        <p14:creationId xmlns:p14="http://schemas.microsoft.com/office/powerpoint/2010/main" val="67933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5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9" grpId="1"/>
      <p:bldP spid="10" grpId="0" animBg="1"/>
      <p:bldP spid="11" grpId="0"/>
      <p:bldP spid="12" grpId="0" animBg="1"/>
      <p:bldP spid="2" grpId="0"/>
      <p:bldP spid="14" grpId="0" animBg="1"/>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clker.com/cliparts/w/d/u/B/w/V/stamp1-md.png"/>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rot="1745032">
            <a:off x="5025531" y="2353009"/>
            <a:ext cx="2332069" cy="2112950"/>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Box 7"/>
          <p:cNvSpPr txBox="1"/>
          <p:nvPr/>
        </p:nvSpPr>
        <p:spPr>
          <a:xfrm rot="21349562">
            <a:off x="5158962" y="2680973"/>
            <a:ext cx="2065204" cy="1323439"/>
          </a:xfrm>
          <a:prstGeom prst="rect">
            <a:avLst/>
          </a:prstGeom>
          <a:noFill/>
        </p:spPr>
        <p:txBody>
          <a:bodyPr wrap="square" rtlCol="0">
            <a:spAutoFit/>
          </a:bodyPr>
          <a:lstStyle/>
          <a:p>
            <a:pPr algn="ctr"/>
            <a:r>
              <a:rPr lang="en-GB" sz="4000" b="1" dirty="0">
                <a:solidFill>
                  <a:srgbClr val="4472C4">
                    <a:lumMod val="50000"/>
                  </a:srgbClr>
                </a:solidFill>
                <a:latin typeface="Century Gothic" panose="020B0502020202020204" pitchFamily="34" charset="0"/>
                <a:cs typeface="Calibri" panose="020F0502020204030204" pitchFamily="34" charset="0"/>
              </a:rPr>
              <a:t>how much?</a:t>
            </a:r>
          </a:p>
        </p:txBody>
      </p:sp>
      <p:sp>
        <p:nvSpPr>
          <p:cNvPr id="9" name="TextBox 8"/>
          <p:cNvSpPr txBox="1"/>
          <p:nvPr/>
        </p:nvSpPr>
        <p:spPr>
          <a:xfrm>
            <a:off x="104707" y="493592"/>
            <a:ext cx="12192000" cy="2215991"/>
          </a:xfrm>
          <a:prstGeom prst="rect">
            <a:avLst/>
          </a:prstGeom>
          <a:noFill/>
        </p:spPr>
        <p:txBody>
          <a:bodyPr wrap="square" rtlCol="0">
            <a:spAutoFit/>
          </a:bodyPr>
          <a:lstStyle/>
          <a:p>
            <a:pPr algn="ctr"/>
            <a:r>
              <a:rPr lang="en-GB" sz="13800" b="1" dirty="0">
                <a:solidFill>
                  <a:srgbClr val="002060"/>
                </a:solidFill>
                <a:latin typeface="Century Gothic" panose="020B0502020202020204" pitchFamily="34" charset="0"/>
              </a:rPr>
              <a:t>¿</a:t>
            </a:r>
            <a:r>
              <a:rPr lang="en-GB" sz="13800" b="1" dirty="0" err="1">
                <a:solidFill>
                  <a:srgbClr val="002060"/>
                </a:solidFill>
                <a:latin typeface="Century Gothic" panose="020B0502020202020204" pitchFamily="34" charset="0"/>
              </a:rPr>
              <a:t>cuánto</a:t>
            </a:r>
            <a:r>
              <a:rPr lang="en-GB" sz="13800" b="1" dirty="0">
                <a:solidFill>
                  <a:srgbClr val="002060"/>
                </a:solidFill>
                <a:latin typeface="Century Gothic" panose="020B0502020202020204" pitchFamily="34" charset="0"/>
              </a:rPr>
              <a:t>?</a:t>
            </a:r>
          </a:p>
        </p:txBody>
      </p:sp>
      <p:sp>
        <p:nvSpPr>
          <p:cNvPr id="10" name="Action Button: Help 9">
            <a:hlinkClick r:id="" action="ppaction://noaction" highlightClick="1"/>
          </p:cNvPr>
          <p:cNvSpPr/>
          <p:nvPr/>
        </p:nvSpPr>
        <p:spPr>
          <a:xfrm>
            <a:off x="2106031" y="3350800"/>
            <a:ext cx="542518" cy="478022"/>
          </a:xfrm>
          <a:prstGeom prst="actionButtonHelp">
            <a:avLst/>
          </a:prstGeom>
          <a:solidFill>
            <a:srgbClr val="EB6E19"/>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TextBox 10"/>
          <p:cNvSpPr txBox="1"/>
          <p:nvPr/>
        </p:nvSpPr>
        <p:spPr>
          <a:xfrm>
            <a:off x="0" y="4101107"/>
            <a:ext cx="12192000" cy="923330"/>
          </a:xfrm>
          <a:prstGeom prst="rect">
            <a:avLst/>
          </a:prstGeom>
          <a:noFill/>
        </p:spPr>
        <p:txBody>
          <a:bodyPr wrap="square" rtlCol="0">
            <a:spAutoFit/>
          </a:bodyPr>
          <a:lstStyle/>
          <a:p>
            <a:pPr algn="ctr"/>
            <a:r>
              <a:rPr lang="es-ES" sz="5400" dirty="0">
                <a:solidFill>
                  <a:srgbClr val="002060"/>
                </a:solidFill>
                <a:latin typeface="Century Gothic" panose="020B0502020202020204" pitchFamily="34" charset="0"/>
                <a:cs typeface="Calibri" panose="020F0502020204030204" pitchFamily="34" charset="0"/>
              </a:rPr>
              <a:t>¿ _______ es el reloj?</a:t>
            </a:r>
            <a:endParaRPr lang="fr-FR" sz="5400" dirty="0">
              <a:solidFill>
                <a:srgbClr val="002060"/>
              </a:solidFill>
              <a:latin typeface="Century Gothic" panose="020B0502020202020204" pitchFamily="34" charset="0"/>
              <a:cs typeface="Calibri" panose="020F0502020204030204" pitchFamily="34" charset="0"/>
            </a:endParaRPr>
          </a:p>
        </p:txBody>
      </p:sp>
      <p:sp>
        <p:nvSpPr>
          <p:cNvPr id="12" name="TextBox 11"/>
          <p:cNvSpPr txBox="1"/>
          <p:nvPr/>
        </p:nvSpPr>
        <p:spPr>
          <a:xfrm>
            <a:off x="0" y="5335251"/>
            <a:ext cx="12192000" cy="584775"/>
          </a:xfrm>
          <a:prstGeom prst="rect">
            <a:avLst/>
          </a:prstGeom>
          <a:solidFill>
            <a:schemeClr val="bg1"/>
          </a:solidFill>
        </p:spPr>
        <p:txBody>
          <a:bodyPr wrap="square" rtlCol="0">
            <a:spAutoFit/>
          </a:bodyPr>
          <a:lstStyle/>
          <a:p>
            <a:pPr algn="ctr"/>
            <a:r>
              <a:rPr lang="en-GB" sz="3200" dirty="0">
                <a:solidFill>
                  <a:srgbClr val="002060"/>
                </a:solidFill>
                <a:latin typeface="Century Gothic" panose="020B0502020202020204" pitchFamily="34" charset="0"/>
              </a:rPr>
              <a:t>[</a:t>
            </a:r>
            <a:r>
              <a:rPr lang="en-HK" sz="3200" b="1" dirty="0">
                <a:solidFill>
                  <a:srgbClr val="002060"/>
                </a:solidFill>
                <a:latin typeface="Century Gothic" panose="020B0502020202020204" pitchFamily="34" charset="0"/>
                <a:cs typeface="Calibri" panose="020F0502020204030204" pitchFamily="34" charset="0"/>
              </a:rPr>
              <a:t>How much </a:t>
            </a:r>
            <a:r>
              <a:rPr lang="en-HK" sz="3200" dirty="0">
                <a:solidFill>
                  <a:srgbClr val="002060"/>
                </a:solidFill>
                <a:latin typeface="Century Gothic" panose="020B0502020202020204" pitchFamily="34" charset="0"/>
              </a:rPr>
              <a:t>is the watch?</a:t>
            </a:r>
            <a:r>
              <a:rPr lang="en-GB" sz="3200" dirty="0">
                <a:solidFill>
                  <a:srgbClr val="002060"/>
                </a:solidFill>
                <a:latin typeface="Century Gothic" panose="020B0502020202020204" pitchFamily="34" charset="0"/>
              </a:rPr>
              <a:t>]</a:t>
            </a:r>
          </a:p>
        </p:txBody>
      </p:sp>
      <p:sp>
        <p:nvSpPr>
          <p:cNvPr id="2" name="Rectangle 1"/>
          <p:cNvSpPr/>
          <p:nvPr/>
        </p:nvSpPr>
        <p:spPr>
          <a:xfrm>
            <a:off x="3237525" y="4104491"/>
            <a:ext cx="2858475" cy="923330"/>
          </a:xfrm>
          <a:prstGeom prst="rect">
            <a:avLst/>
          </a:prstGeom>
        </p:spPr>
        <p:txBody>
          <a:bodyPr wrap="none">
            <a:spAutoFit/>
          </a:bodyPr>
          <a:lstStyle/>
          <a:p>
            <a:r>
              <a:rPr lang="es-ES" sz="5400" b="1" dirty="0">
                <a:solidFill>
                  <a:srgbClr val="EA5F00"/>
                </a:solidFill>
                <a:latin typeface="Century Gothic" panose="020B0502020202020204" pitchFamily="34" charset="0"/>
                <a:cs typeface="Calibri" panose="020F0502020204030204" pitchFamily="34" charset="0"/>
              </a:rPr>
              <a:t>Cuánto </a:t>
            </a:r>
            <a:endParaRPr lang="en-GB" dirty="0">
              <a:solidFill>
                <a:prstClr val="black"/>
              </a:solidFill>
            </a:endParaRPr>
          </a:p>
        </p:txBody>
      </p:sp>
      <p:sp>
        <p:nvSpPr>
          <p:cNvPr id="14" name="Action Button: Help 13">
            <a:hlinkClick r:id="" action="ppaction://noaction" highlightClick="1"/>
          </p:cNvPr>
          <p:cNvSpPr/>
          <p:nvPr/>
        </p:nvSpPr>
        <p:spPr>
          <a:xfrm>
            <a:off x="1648831" y="5388628"/>
            <a:ext cx="542518" cy="478022"/>
          </a:xfrm>
          <a:prstGeom prst="actionButtonHelp">
            <a:avLst/>
          </a:prstGeom>
          <a:solidFill>
            <a:srgbClr val="EB6E19"/>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7058"/>
            <a:ext cx="2236018" cy="1504529"/>
          </a:xfrm>
          <a:prstGeom prst="rect">
            <a:avLst/>
          </a:prstGeom>
        </p:spPr>
      </p:pic>
      <p:sp>
        <p:nvSpPr>
          <p:cNvPr id="3" name="Title 2"/>
          <p:cNvSpPr>
            <a:spLocks noGrp="1"/>
          </p:cNvSpPr>
          <p:nvPr>
            <p:ph type="title"/>
          </p:nvPr>
        </p:nvSpPr>
        <p:spPr>
          <a:xfrm>
            <a:off x="11019663" y="0"/>
            <a:ext cx="1898051" cy="436953"/>
          </a:xfrm>
        </p:spPr>
        <p:txBody>
          <a:bodyPr>
            <a:normAutofit/>
          </a:bodyPr>
          <a:lstStyle/>
          <a:p>
            <a:r>
              <a:rPr lang="en-GB" sz="2000" dirty="0">
                <a:solidFill>
                  <a:schemeClr val="bg1"/>
                </a:solidFill>
              </a:rPr>
              <a:t>cuánto</a:t>
            </a:r>
          </a:p>
        </p:txBody>
      </p:sp>
      <p:sp>
        <p:nvSpPr>
          <p:cNvPr id="13" name="Rounded Rectangle 11">
            <a:extLst>
              <a:ext uri="{FF2B5EF4-FFF2-40B4-BE49-F238E27FC236}">
                <a16:creationId xmlns:a16="http://schemas.microsoft.com/office/drawing/2014/main" id="{A316DD52-7894-4A75-969C-CA0645DA2978}"/>
              </a:ext>
            </a:extLst>
          </p:cNvPr>
          <p:cNvSpPr/>
          <p:nvPr/>
        </p:nvSpPr>
        <p:spPr>
          <a:xfrm>
            <a:off x="10661967" y="258166"/>
            <a:ext cx="126617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Title 1">
            <a:extLst>
              <a:ext uri="{FF2B5EF4-FFF2-40B4-BE49-F238E27FC236}">
                <a16:creationId xmlns:a16="http://schemas.microsoft.com/office/drawing/2014/main" id="{78A36391-E38E-4083-AACB-72C23E46921D}"/>
              </a:ext>
            </a:extLst>
          </p:cNvPr>
          <p:cNvSpPr txBox="1">
            <a:spLocks/>
          </p:cNvSpPr>
          <p:nvPr/>
        </p:nvSpPr>
        <p:spPr>
          <a:xfrm>
            <a:off x="10720834" y="310123"/>
            <a:ext cx="1148441" cy="348962"/>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2200" b="1">
                <a:solidFill>
                  <a:schemeClr val="bg1"/>
                </a:solidFill>
              </a:rPr>
              <a:t>hablar</a:t>
            </a:r>
            <a:endParaRPr lang="en-GB" sz="1800" b="1" dirty="0">
              <a:solidFill>
                <a:schemeClr val="bg1"/>
              </a:solidFill>
            </a:endParaRPr>
          </a:p>
        </p:txBody>
      </p:sp>
    </p:spTree>
    <p:extLst>
      <p:ext uri="{BB962C8B-B14F-4D97-AF65-F5344CB8AC3E}">
        <p14:creationId xmlns:p14="http://schemas.microsoft.com/office/powerpoint/2010/main" val="144533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9" grpId="1"/>
      <p:bldP spid="10" grpId="0" animBg="1"/>
      <p:bldP spid="11" grpId="0"/>
      <p:bldP spid="12" grpId="0" animBg="1"/>
      <p:bldP spid="2" grpId="0"/>
      <p:bldP spid="1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clker.com/cliparts/w/d/u/B/w/V/stamp1-md.png"/>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rot="1745032">
            <a:off x="5025531" y="2353009"/>
            <a:ext cx="2332069" cy="2112950"/>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Box 7"/>
          <p:cNvSpPr txBox="1"/>
          <p:nvPr/>
        </p:nvSpPr>
        <p:spPr>
          <a:xfrm rot="21349562">
            <a:off x="5158962" y="2680973"/>
            <a:ext cx="2065204" cy="1323439"/>
          </a:xfrm>
          <a:prstGeom prst="rect">
            <a:avLst/>
          </a:prstGeom>
          <a:noFill/>
        </p:spPr>
        <p:txBody>
          <a:bodyPr wrap="square" rtlCol="0">
            <a:spAutoFit/>
          </a:bodyPr>
          <a:lstStyle/>
          <a:p>
            <a:pPr algn="ctr"/>
            <a:r>
              <a:rPr lang="en-GB" sz="4000" b="1" dirty="0">
                <a:solidFill>
                  <a:srgbClr val="4472C4">
                    <a:lumMod val="50000"/>
                  </a:srgbClr>
                </a:solidFill>
                <a:latin typeface="Century Gothic" panose="020B0502020202020204" pitchFamily="34" charset="0"/>
                <a:cs typeface="Calibri" panose="020F0502020204030204" pitchFamily="34" charset="0"/>
              </a:rPr>
              <a:t>how many?</a:t>
            </a:r>
          </a:p>
        </p:txBody>
      </p:sp>
      <p:sp>
        <p:nvSpPr>
          <p:cNvPr id="9" name="TextBox 8"/>
          <p:cNvSpPr txBox="1"/>
          <p:nvPr/>
        </p:nvSpPr>
        <p:spPr>
          <a:xfrm>
            <a:off x="104707" y="493592"/>
            <a:ext cx="12192000" cy="2215991"/>
          </a:xfrm>
          <a:prstGeom prst="rect">
            <a:avLst/>
          </a:prstGeom>
          <a:noFill/>
        </p:spPr>
        <p:txBody>
          <a:bodyPr wrap="square" rtlCol="0">
            <a:spAutoFit/>
          </a:bodyPr>
          <a:lstStyle/>
          <a:p>
            <a:pPr algn="ctr"/>
            <a:r>
              <a:rPr lang="en-GB" sz="13800" b="1" dirty="0">
                <a:solidFill>
                  <a:srgbClr val="002060"/>
                </a:solidFill>
                <a:latin typeface="Century Gothic" panose="020B0502020202020204" pitchFamily="34" charset="0"/>
              </a:rPr>
              <a:t>¿</a:t>
            </a:r>
            <a:r>
              <a:rPr lang="en-GB" sz="13800" b="1" dirty="0" err="1">
                <a:solidFill>
                  <a:srgbClr val="002060"/>
                </a:solidFill>
                <a:latin typeface="Century Gothic" panose="020B0502020202020204" pitchFamily="34" charset="0"/>
              </a:rPr>
              <a:t>cuántos</a:t>
            </a:r>
            <a:r>
              <a:rPr lang="en-GB" sz="13800" b="1" dirty="0">
                <a:solidFill>
                  <a:srgbClr val="002060"/>
                </a:solidFill>
                <a:latin typeface="Century Gothic" panose="020B0502020202020204" pitchFamily="34" charset="0"/>
              </a:rPr>
              <a:t>/as?</a:t>
            </a:r>
          </a:p>
        </p:txBody>
      </p:sp>
      <p:sp>
        <p:nvSpPr>
          <p:cNvPr id="10" name="Action Button: Help 9">
            <a:hlinkClick r:id="" action="ppaction://noaction" highlightClick="1"/>
          </p:cNvPr>
          <p:cNvSpPr/>
          <p:nvPr/>
        </p:nvSpPr>
        <p:spPr>
          <a:xfrm>
            <a:off x="2106031" y="3350800"/>
            <a:ext cx="542518" cy="478022"/>
          </a:xfrm>
          <a:prstGeom prst="actionButtonHelp">
            <a:avLst/>
          </a:prstGeom>
          <a:solidFill>
            <a:srgbClr val="EB6E19"/>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TextBox 10"/>
          <p:cNvSpPr txBox="1"/>
          <p:nvPr/>
        </p:nvSpPr>
        <p:spPr>
          <a:xfrm>
            <a:off x="0" y="4101107"/>
            <a:ext cx="12011186" cy="923330"/>
          </a:xfrm>
          <a:prstGeom prst="rect">
            <a:avLst/>
          </a:prstGeom>
          <a:noFill/>
        </p:spPr>
        <p:txBody>
          <a:bodyPr wrap="square" rtlCol="0">
            <a:spAutoFit/>
          </a:bodyPr>
          <a:lstStyle/>
          <a:p>
            <a:pPr algn="ctr"/>
            <a:r>
              <a:rPr lang="es-ES" sz="5400" dirty="0">
                <a:solidFill>
                  <a:srgbClr val="002060"/>
                </a:solidFill>
                <a:latin typeface="Century Gothic" panose="020B0502020202020204" pitchFamily="34" charset="0"/>
                <a:cs typeface="Calibri" panose="020F0502020204030204" pitchFamily="34" charset="0"/>
              </a:rPr>
              <a:t>¿ ________ marcas hay?</a:t>
            </a:r>
            <a:endParaRPr lang="fr-FR" sz="5400" dirty="0">
              <a:solidFill>
                <a:srgbClr val="002060"/>
              </a:solidFill>
              <a:latin typeface="Century Gothic" panose="020B0502020202020204" pitchFamily="34" charset="0"/>
              <a:cs typeface="Calibri" panose="020F0502020204030204" pitchFamily="34" charset="0"/>
            </a:endParaRPr>
          </a:p>
        </p:txBody>
      </p:sp>
      <p:sp>
        <p:nvSpPr>
          <p:cNvPr id="12" name="TextBox 11"/>
          <p:cNvSpPr txBox="1"/>
          <p:nvPr/>
        </p:nvSpPr>
        <p:spPr>
          <a:xfrm>
            <a:off x="0" y="5327620"/>
            <a:ext cx="12192000" cy="584775"/>
          </a:xfrm>
          <a:prstGeom prst="rect">
            <a:avLst/>
          </a:prstGeom>
          <a:solidFill>
            <a:schemeClr val="bg1"/>
          </a:solidFill>
        </p:spPr>
        <p:txBody>
          <a:bodyPr wrap="square" rtlCol="0">
            <a:spAutoFit/>
          </a:bodyPr>
          <a:lstStyle/>
          <a:p>
            <a:pPr algn="ctr"/>
            <a:r>
              <a:rPr lang="en-GB" sz="3200" dirty="0">
                <a:solidFill>
                  <a:srgbClr val="002060"/>
                </a:solidFill>
                <a:latin typeface="Century Gothic" panose="020B0502020202020204" pitchFamily="34" charset="0"/>
              </a:rPr>
              <a:t>[</a:t>
            </a:r>
            <a:r>
              <a:rPr lang="en-HK" sz="3200" b="1" dirty="0">
                <a:solidFill>
                  <a:srgbClr val="002060"/>
                </a:solidFill>
                <a:latin typeface="Century Gothic" panose="020B0502020202020204" pitchFamily="34" charset="0"/>
                <a:cs typeface="Calibri" panose="020F0502020204030204" pitchFamily="34" charset="0"/>
              </a:rPr>
              <a:t>How many </a:t>
            </a:r>
            <a:r>
              <a:rPr lang="en-HK" sz="3200" dirty="0">
                <a:solidFill>
                  <a:srgbClr val="002060"/>
                </a:solidFill>
                <a:latin typeface="Century Gothic" panose="020B0502020202020204" pitchFamily="34" charset="0"/>
              </a:rPr>
              <a:t>brands are there?</a:t>
            </a:r>
            <a:r>
              <a:rPr lang="en-GB" sz="3200" dirty="0">
                <a:solidFill>
                  <a:srgbClr val="002060"/>
                </a:solidFill>
                <a:latin typeface="Century Gothic" panose="020B0502020202020204" pitchFamily="34" charset="0"/>
              </a:rPr>
              <a:t>]</a:t>
            </a:r>
          </a:p>
        </p:txBody>
      </p:sp>
      <p:sp>
        <p:nvSpPr>
          <p:cNvPr id="2" name="Rectangle 1"/>
          <p:cNvSpPr/>
          <p:nvPr/>
        </p:nvSpPr>
        <p:spPr>
          <a:xfrm>
            <a:off x="2492539" y="4101107"/>
            <a:ext cx="2982382" cy="923330"/>
          </a:xfrm>
          <a:prstGeom prst="rect">
            <a:avLst/>
          </a:prstGeom>
        </p:spPr>
        <p:txBody>
          <a:bodyPr wrap="none">
            <a:spAutoFit/>
          </a:bodyPr>
          <a:lstStyle/>
          <a:p>
            <a:r>
              <a:rPr lang="es-ES" sz="5400" b="1" dirty="0">
                <a:solidFill>
                  <a:srgbClr val="EA5F00"/>
                </a:solidFill>
                <a:latin typeface="Century Gothic" panose="020B0502020202020204" pitchFamily="34" charset="0"/>
                <a:cs typeface="Calibri" panose="020F0502020204030204" pitchFamily="34" charset="0"/>
              </a:rPr>
              <a:t>Cuántas </a:t>
            </a:r>
            <a:endParaRPr lang="en-GB" dirty="0">
              <a:solidFill>
                <a:prstClr val="black"/>
              </a:solidFill>
            </a:endParaRPr>
          </a:p>
        </p:txBody>
      </p:sp>
      <p:sp>
        <p:nvSpPr>
          <p:cNvPr id="14" name="Action Button: Help 13">
            <a:hlinkClick r:id="" action="ppaction://noaction" highlightClick="1"/>
          </p:cNvPr>
          <p:cNvSpPr/>
          <p:nvPr/>
        </p:nvSpPr>
        <p:spPr>
          <a:xfrm>
            <a:off x="2106031" y="5380997"/>
            <a:ext cx="542518" cy="478022"/>
          </a:xfrm>
          <a:prstGeom prst="actionButtonHelp">
            <a:avLst/>
          </a:prstGeom>
          <a:solidFill>
            <a:srgbClr val="EB6E19"/>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907822" cy="1419031"/>
          </a:xfrm>
          <a:prstGeom prst="rect">
            <a:avLst/>
          </a:prstGeom>
        </p:spPr>
      </p:pic>
      <p:sp>
        <p:nvSpPr>
          <p:cNvPr id="13" name="Rounded Rectangular Callout 12"/>
          <p:cNvSpPr/>
          <p:nvPr/>
        </p:nvSpPr>
        <p:spPr>
          <a:xfrm>
            <a:off x="3109522" y="181785"/>
            <a:ext cx="7456878" cy="2122602"/>
          </a:xfrm>
          <a:prstGeom prst="wedgeRoundRectCallout">
            <a:avLst>
              <a:gd name="adj1" fmla="val -62875"/>
              <a:gd name="adj2" fmla="val -32822"/>
              <a:gd name="adj3" fmla="val 16667"/>
            </a:avLst>
          </a:prstGeom>
          <a:solidFill>
            <a:srgbClr val="F664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Remember that ‘cuánto’ also needs to agree with the </a:t>
            </a:r>
            <a:r>
              <a:rPr lang="en-GB" sz="2000" b="1" dirty="0">
                <a:solidFill>
                  <a:schemeClr val="bg1"/>
                </a:solidFill>
              </a:rPr>
              <a:t>gender</a:t>
            </a:r>
            <a:r>
              <a:rPr lang="en-GB" sz="2000" dirty="0">
                <a:solidFill>
                  <a:schemeClr val="bg1"/>
                </a:solidFill>
              </a:rPr>
              <a:t> of the noun.</a:t>
            </a:r>
          </a:p>
          <a:p>
            <a:pPr algn="ctr"/>
            <a:endParaRPr lang="en-GB" sz="2000" b="1" dirty="0">
              <a:solidFill>
                <a:schemeClr val="bg1"/>
              </a:solidFill>
            </a:endParaRPr>
          </a:p>
          <a:p>
            <a:pPr algn="ctr">
              <a:lnSpc>
                <a:spcPct val="150000"/>
              </a:lnSpc>
            </a:pPr>
            <a:r>
              <a:rPr lang="en-GB" sz="2000" dirty="0">
                <a:solidFill>
                  <a:schemeClr val="bg1"/>
                </a:solidFill>
              </a:rPr>
              <a:t>Use ‘</a:t>
            </a:r>
            <a:r>
              <a:rPr lang="en-GB" sz="2000" b="1" dirty="0">
                <a:solidFill>
                  <a:schemeClr val="bg1"/>
                </a:solidFill>
              </a:rPr>
              <a:t>cuántos</a:t>
            </a:r>
            <a:r>
              <a:rPr lang="en-GB" sz="2000" dirty="0">
                <a:solidFill>
                  <a:schemeClr val="bg1"/>
                </a:solidFill>
              </a:rPr>
              <a:t>’ for nouns that are plural and ____________.</a:t>
            </a:r>
          </a:p>
          <a:p>
            <a:pPr algn="ctr">
              <a:lnSpc>
                <a:spcPct val="150000"/>
              </a:lnSpc>
            </a:pPr>
            <a:r>
              <a:rPr lang="en-GB" sz="2000" dirty="0">
                <a:solidFill>
                  <a:schemeClr val="bg1"/>
                </a:solidFill>
              </a:rPr>
              <a:t>Use ‘</a:t>
            </a:r>
            <a:r>
              <a:rPr lang="en-GB" sz="2000" b="1" dirty="0">
                <a:solidFill>
                  <a:schemeClr val="bg1"/>
                </a:solidFill>
              </a:rPr>
              <a:t>cuántas</a:t>
            </a:r>
            <a:r>
              <a:rPr lang="en-GB" sz="2000" dirty="0">
                <a:solidFill>
                  <a:schemeClr val="bg1"/>
                </a:solidFill>
              </a:rPr>
              <a:t>’ for nouns that are plural and ____________.</a:t>
            </a:r>
          </a:p>
        </p:txBody>
      </p:sp>
      <p:sp>
        <p:nvSpPr>
          <p:cNvPr id="3" name="TextBox 2"/>
          <p:cNvSpPr txBox="1"/>
          <p:nvPr/>
        </p:nvSpPr>
        <p:spPr>
          <a:xfrm>
            <a:off x="8693614" y="1299924"/>
            <a:ext cx="2433918" cy="400110"/>
          </a:xfrm>
          <a:prstGeom prst="rect">
            <a:avLst/>
          </a:prstGeom>
          <a:noFill/>
        </p:spPr>
        <p:txBody>
          <a:bodyPr wrap="square" rtlCol="0">
            <a:spAutoFit/>
          </a:bodyPr>
          <a:lstStyle/>
          <a:p>
            <a:pPr algn="l"/>
            <a:r>
              <a:rPr lang="en-GB" sz="2000" b="1" dirty="0">
                <a:solidFill>
                  <a:schemeClr val="bg1"/>
                </a:solidFill>
              </a:rPr>
              <a:t>masculine</a:t>
            </a:r>
          </a:p>
        </p:txBody>
      </p:sp>
      <p:sp>
        <p:nvSpPr>
          <p:cNvPr id="16" name="TextBox 15"/>
          <p:cNvSpPr txBox="1"/>
          <p:nvPr/>
        </p:nvSpPr>
        <p:spPr>
          <a:xfrm>
            <a:off x="8826196" y="1759701"/>
            <a:ext cx="2433918" cy="400110"/>
          </a:xfrm>
          <a:prstGeom prst="rect">
            <a:avLst/>
          </a:prstGeom>
          <a:noFill/>
        </p:spPr>
        <p:txBody>
          <a:bodyPr wrap="square" rtlCol="0">
            <a:spAutoFit/>
          </a:bodyPr>
          <a:lstStyle/>
          <a:p>
            <a:pPr algn="l"/>
            <a:r>
              <a:rPr lang="en-GB" sz="2000" b="1" dirty="0">
                <a:solidFill>
                  <a:schemeClr val="bg1"/>
                </a:solidFill>
              </a:rPr>
              <a:t>feminine</a:t>
            </a:r>
          </a:p>
        </p:txBody>
      </p:sp>
      <p:sp>
        <p:nvSpPr>
          <p:cNvPr id="4" name="Title 3"/>
          <p:cNvSpPr>
            <a:spLocks noGrp="1"/>
          </p:cNvSpPr>
          <p:nvPr>
            <p:ph type="title"/>
          </p:nvPr>
        </p:nvSpPr>
        <p:spPr>
          <a:xfrm>
            <a:off x="10927132" y="-484054"/>
            <a:ext cx="1888982" cy="1325563"/>
          </a:xfrm>
        </p:spPr>
        <p:txBody>
          <a:bodyPr>
            <a:normAutofit/>
          </a:bodyPr>
          <a:lstStyle/>
          <a:p>
            <a:r>
              <a:rPr lang="en-GB" sz="2000" dirty="0">
                <a:solidFill>
                  <a:schemeClr val="bg1"/>
                </a:solidFill>
              </a:rPr>
              <a:t>cuántos</a:t>
            </a:r>
          </a:p>
        </p:txBody>
      </p:sp>
      <p:sp>
        <p:nvSpPr>
          <p:cNvPr id="17" name="Rounded Rectangle 11">
            <a:extLst>
              <a:ext uri="{FF2B5EF4-FFF2-40B4-BE49-F238E27FC236}">
                <a16:creationId xmlns:a16="http://schemas.microsoft.com/office/drawing/2014/main" id="{A316DD52-7894-4A75-969C-CA0645DA2978}"/>
              </a:ext>
            </a:extLst>
          </p:cNvPr>
          <p:cNvSpPr/>
          <p:nvPr/>
        </p:nvSpPr>
        <p:spPr>
          <a:xfrm>
            <a:off x="10661967" y="258166"/>
            <a:ext cx="126617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Title 1">
            <a:extLst>
              <a:ext uri="{FF2B5EF4-FFF2-40B4-BE49-F238E27FC236}">
                <a16:creationId xmlns:a16="http://schemas.microsoft.com/office/drawing/2014/main" id="{78A36391-E38E-4083-AACB-72C23E46921D}"/>
              </a:ext>
            </a:extLst>
          </p:cNvPr>
          <p:cNvSpPr txBox="1">
            <a:spLocks/>
          </p:cNvSpPr>
          <p:nvPr/>
        </p:nvSpPr>
        <p:spPr>
          <a:xfrm>
            <a:off x="10720834" y="310123"/>
            <a:ext cx="1148441" cy="348962"/>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2200" b="1">
                <a:solidFill>
                  <a:schemeClr val="bg1"/>
                </a:solidFill>
              </a:rPr>
              <a:t>hablar</a:t>
            </a:r>
            <a:endParaRPr lang="en-GB" sz="1800" b="1" dirty="0">
              <a:solidFill>
                <a:schemeClr val="bg1"/>
              </a:solidFill>
            </a:endParaRPr>
          </a:p>
        </p:txBody>
      </p:sp>
    </p:spTree>
    <p:extLst>
      <p:ext uri="{BB962C8B-B14F-4D97-AF65-F5344CB8AC3E}">
        <p14:creationId xmlns:p14="http://schemas.microsoft.com/office/powerpoint/2010/main" val="3578469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5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9" grpId="1"/>
      <p:bldP spid="10" grpId="0" animBg="1"/>
      <p:bldP spid="11" grpId="0"/>
      <p:bldP spid="12" grpId="0" animBg="1"/>
      <p:bldP spid="2" grpId="0"/>
      <p:bldP spid="14" grpId="0" animBg="1"/>
      <p:bldP spid="13" grpId="0" animBg="1"/>
      <p:bldP spid="3"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9">
            <a:extLst>
              <a:ext uri="{FF2B5EF4-FFF2-40B4-BE49-F238E27FC236}">
                <a16:creationId xmlns:a16="http://schemas.microsoft.com/office/drawing/2014/main" id="{884E2604-0954-47C3-BBAA-DE44F3F994C2}"/>
              </a:ext>
            </a:extLst>
          </p:cNvPr>
          <p:cNvSpPr/>
          <p:nvPr/>
        </p:nvSpPr>
        <p:spPr>
          <a:xfrm>
            <a:off x="9620729" y="4138608"/>
            <a:ext cx="103839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l_</a:t>
            </a:r>
          </a:p>
        </p:txBody>
      </p:sp>
      <p:sp>
        <p:nvSpPr>
          <p:cNvPr id="7" name="Rounded Rectangle 10">
            <a:extLst>
              <a:ext uri="{FF2B5EF4-FFF2-40B4-BE49-F238E27FC236}">
                <a16:creationId xmlns:a16="http://schemas.microsoft.com/office/drawing/2014/main" id="{2FA503E4-C37E-4831-BBEF-98EB550BD128}"/>
              </a:ext>
            </a:extLst>
          </p:cNvPr>
          <p:cNvSpPr/>
          <p:nvPr/>
        </p:nvSpPr>
        <p:spPr>
          <a:xfrm>
            <a:off x="1532873" y="4138608"/>
            <a:ext cx="103839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l_ </a:t>
            </a:r>
          </a:p>
        </p:txBody>
      </p:sp>
      <p:sp>
        <p:nvSpPr>
          <p:cNvPr id="8" name="Rounded Rectangle 11">
            <a:extLst>
              <a:ext uri="{FF2B5EF4-FFF2-40B4-BE49-F238E27FC236}">
                <a16:creationId xmlns:a16="http://schemas.microsoft.com/office/drawing/2014/main" id="{B35A493C-FDB3-4A5D-A6BD-CE74C87AB773}"/>
              </a:ext>
            </a:extLst>
          </p:cNvPr>
          <p:cNvSpPr/>
          <p:nvPr/>
        </p:nvSpPr>
        <p:spPr>
          <a:xfrm>
            <a:off x="1532874" y="186055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p_ _ _ _ </a:t>
            </a:r>
          </a:p>
        </p:txBody>
      </p:sp>
      <p:sp>
        <p:nvSpPr>
          <p:cNvPr id="9" name="Rounded Rectangle 12">
            <a:extLst>
              <a:ext uri="{FF2B5EF4-FFF2-40B4-BE49-F238E27FC236}">
                <a16:creationId xmlns:a16="http://schemas.microsoft.com/office/drawing/2014/main" id="{F23FEC9A-5FF3-4260-94AC-297FE94BE5A4}"/>
              </a:ext>
            </a:extLst>
          </p:cNvPr>
          <p:cNvSpPr/>
          <p:nvPr/>
        </p:nvSpPr>
        <p:spPr>
          <a:xfrm>
            <a:off x="2806196" y="484345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s_ _ _ </a:t>
            </a:r>
          </a:p>
        </p:txBody>
      </p:sp>
      <p:sp>
        <p:nvSpPr>
          <p:cNvPr id="10" name="Rounded Rectangle 13">
            <a:extLst>
              <a:ext uri="{FF2B5EF4-FFF2-40B4-BE49-F238E27FC236}">
                <a16:creationId xmlns:a16="http://schemas.microsoft.com/office/drawing/2014/main" id="{0974625F-3E51-49DD-8BDA-09BD1F3686A1}"/>
              </a:ext>
            </a:extLst>
          </p:cNvPr>
          <p:cNvSpPr/>
          <p:nvPr/>
        </p:nvSpPr>
        <p:spPr>
          <a:xfrm>
            <a:off x="7518904" y="488155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s_ _ _ _ _ </a:t>
            </a:r>
          </a:p>
        </p:txBody>
      </p:sp>
      <p:sp>
        <p:nvSpPr>
          <p:cNvPr id="11" name="Rounded Rectangle 14">
            <a:extLst>
              <a:ext uri="{FF2B5EF4-FFF2-40B4-BE49-F238E27FC236}">
                <a16:creationId xmlns:a16="http://schemas.microsoft.com/office/drawing/2014/main" id="{2922D721-BBD1-4494-8694-0AC748584993}"/>
              </a:ext>
            </a:extLst>
          </p:cNvPr>
          <p:cNvSpPr/>
          <p:nvPr/>
        </p:nvSpPr>
        <p:spPr>
          <a:xfrm>
            <a:off x="7518904" y="752484"/>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b_ _ _ _  </a:t>
            </a:r>
          </a:p>
        </p:txBody>
      </p:sp>
      <p:sp>
        <p:nvSpPr>
          <p:cNvPr id="12" name="Rounded Rectangle 15">
            <a:extLst>
              <a:ext uri="{FF2B5EF4-FFF2-40B4-BE49-F238E27FC236}">
                <a16:creationId xmlns:a16="http://schemas.microsoft.com/office/drawing/2014/main" id="{244BEE8F-CF5B-48AD-947C-88D1CB812F3A}"/>
              </a:ext>
            </a:extLst>
          </p:cNvPr>
          <p:cNvSpPr/>
          <p:nvPr/>
        </p:nvSpPr>
        <p:spPr>
          <a:xfrm>
            <a:off x="185043" y="3009900"/>
            <a:ext cx="2560575"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el p _ _ _ _ _ _ </a:t>
            </a:r>
          </a:p>
        </p:txBody>
      </p:sp>
      <p:sp>
        <p:nvSpPr>
          <p:cNvPr id="14" name="Rounded Rectangle 17">
            <a:extLst>
              <a:ext uri="{FF2B5EF4-FFF2-40B4-BE49-F238E27FC236}">
                <a16:creationId xmlns:a16="http://schemas.microsoft.com/office/drawing/2014/main" id="{58EDE091-4EA6-403E-9476-B240407A0940}"/>
              </a:ext>
            </a:extLst>
          </p:cNvPr>
          <p:cNvSpPr/>
          <p:nvPr/>
        </p:nvSpPr>
        <p:spPr>
          <a:xfrm>
            <a:off x="5162550" y="259459"/>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s_ _ _ _ _ _</a:t>
            </a:r>
          </a:p>
        </p:txBody>
      </p:sp>
      <p:sp>
        <p:nvSpPr>
          <p:cNvPr id="15" name="Rounded Rectangle 18">
            <a:extLst>
              <a:ext uri="{FF2B5EF4-FFF2-40B4-BE49-F238E27FC236}">
                <a16:creationId xmlns:a16="http://schemas.microsoft.com/office/drawing/2014/main" id="{5BFF07CB-59E0-4BF6-A115-B678CE9EBCAD}"/>
              </a:ext>
            </a:extLst>
          </p:cNvPr>
          <p:cNvSpPr/>
          <p:nvPr/>
        </p:nvSpPr>
        <p:spPr>
          <a:xfrm>
            <a:off x="8792227" y="1881192"/>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_ _  </a:t>
            </a:r>
          </a:p>
        </p:txBody>
      </p:sp>
      <p:sp>
        <p:nvSpPr>
          <p:cNvPr id="16" name="Rounded Rectangle 19">
            <a:extLst>
              <a:ext uri="{FF2B5EF4-FFF2-40B4-BE49-F238E27FC236}">
                <a16:creationId xmlns:a16="http://schemas.microsoft.com/office/drawing/2014/main" id="{969B360B-1EF5-439F-911F-599FA20C9A35}"/>
              </a:ext>
            </a:extLst>
          </p:cNvPr>
          <p:cNvSpPr/>
          <p:nvPr/>
        </p:nvSpPr>
        <p:spPr>
          <a:xfrm>
            <a:off x="4908021" y="5300650"/>
            <a:ext cx="237595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la p_ _ _ _ _ _</a:t>
            </a:r>
          </a:p>
        </p:txBody>
      </p:sp>
      <p:sp>
        <p:nvSpPr>
          <p:cNvPr id="17" name="Rounded Rectangle 20">
            <a:extLst>
              <a:ext uri="{FF2B5EF4-FFF2-40B4-BE49-F238E27FC236}">
                <a16:creationId xmlns:a16="http://schemas.microsoft.com/office/drawing/2014/main" id="{43CD9E74-F05C-4AE0-AF3B-81F26FAD218F}"/>
              </a:ext>
            </a:extLst>
          </p:cNvPr>
          <p:cNvSpPr/>
          <p:nvPr/>
        </p:nvSpPr>
        <p:spPr>
          <a:xfrm>
            <a:off x="9357616" y="3009900"/>
            <a:ext cx="264934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a_ _ _ _ _ _ _ _ </a:t>
            </a:r>
          </a:p>
        </p:txBody>
      </p:sp>
      <p:sp>
        <p:nvSpPr>
          <p:cNvPr id="19" name="Rounded Rectangle 24">
            <a:extLst>
              <a:ext uri="{FF2B5EF4-FFF2-40B4-BE49-F238E27FC236}">
                <a16:creationId xmlns:a16="http://schemas.microsoft.com/office/drawing/2014/main" id="{4F3DE595-1091-4131-B4BE-61E9388EAD59}"/>
              </a:ext>
            </a:extLst>
          </p:cNvPr>
          <p:cNvSpPr/>
          <p:nvPr/>
        </p:nvSpPr>
        <p:spPr>
          <a:xfrm>
            <a:off x="4908022" y="5300650"/>
            <a:ext cx="2375957" cy="8382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la policía</a:t>
            </a:r>
          </a:p>
        </p:txBody>
      </p:sp>
      <p:pic>
        <p:nvPicPr>
          <p:cNvPr id="21" name="Picture 20">
            <a:extLst>
              <a:ext uri="{FF2B5EF4-FFF2-40B4-BE49-F238E27FC236}">
                <a16:creationId xmlns:a16="http://schemas.microsoft.com/office/drawing/2014/main" id="{421CC8C7-0BB8-4E5E-8EE6-4AF739633AFF}"/>
              </a:ext>
            </a:extLst>
          </p:cNvPr>
          <p:cNvPicPr>
            <a:picLocks noChangeAspect="1"/>
          </p:cNvPicPr>
          <p:nvPr/>
        </p:nvPicPr>
        <p:blipFill>
          <a:blip r:embed="rId3">
            <a:clrChange>
              <a:clrFrom>
                <a:srgbClr val="F7F7F7"/>
              </a:clrFrom>
              <a:clrTo>
                <a:srgbClr val="F7F7F7">
                  <a:alpha val="0"/>
                </a:srgbClr>
              </a:clrTo>
            </a:clrChange>
          </a:blip>
          <a:stretch>
            <a:fillRect/>
          </a:stretch>
        </p:blipFill>
        <p:spPr>
          <a:xfrm>
            <a:off x="4908021" y="1392121"/>
            <a:ext cx="1988058" cy="2578439"/>
          </a:xfrm>
          <a:prstGeom prst="rect">
            <a:avLst/>
          </a:prstGeom>
        </p:spPr>
      </p:pic>
      <p:sp>
        <p:nvSpPr>
          <p:cNvPr id="4" name="TextBox 3"/>
          <p:cNvSpPr txBox="1"/>
          <p:nvPr/>
        </p:nvSpPr>
        <p:spPr>
          <a:xfrm>
            <a:off x="3186773" y="3772192"/>
            <a:ext cx="6316494" cy="707886"/>
          </a:xfrm>
          <a:prstGeom prst="rect">
            <a:avLst/>
          </a:prstGeom>
          <a:noFill/>
        </p:spPr>
        <p:txBody>
          <a:bodyPr wrap="square" rtlCol="0">
            <a:spAutoFit/>
          </a:bodyPr>
          <a:lstStyle/>
          <a:p>
            <a:r>
              <a:rPr lang="en-US" sz="4000" dirty="0">
                <a:solidFill>
                  <a:srgbClr val="002060"/>
                </a:solidFill>
              </a:rPr>
              <a:t>police, police officer (f)</a:t>
            </a:r>
          </a:p>
        </p:txBody>
      </p:sp>
      <p:sp>
        <p:nvSpPr>
          <p:cNvPr id="20" name="Rounded Rectangle 8">
            <a:extLst>
              <a:ext uri="{FF2B5EF4-FFF2-40B4-BE49-F238E27FC236}">
                <a16:creationId xmlns:a16="http://schemas.microsoft.com/office/drawing/2014/main" id="{1DC9B76E-89BC-47C4-94BF-52C7DD571E04}"/>
              </a:ext>
            </a:extLst>
          </p:cNvPr>
          <p:cNvSpPr/>
          <p:nvPr/>
        </p:nvSpPr>
        <p:spPr>
          <a:xfrm>
            <a:off x="2660952" y="750766"/>
            <a:ext cx="2012144"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la c_ _ _ _ _ </a:t>
            </a:r>
          </a:p>
        </p:txBody>
      </p:sp>
      <p:sp>
        <p:nvSpPr>
          <p:cNvPr id="22" name="Rounded Rectangle 11">
            <a:extLst>
              <a:ext uri="{FF2B5EF4-FFF2-40B4-BE49-F238E27FC236}">
                <a16:creationId xmlns:a16="http://schemas.microsoft.com/office/drawing/2014/main" id="{A316DD52-7894-4A75-969C-CA0645DA2978}"/>
              </a:ext>
            </a:extLst>
          </p:cNvPr>
          <p:cNvSpPr/>
          <p:nvPr/>
        </p:nvSpPr>
        <p:spPr>
          <a:xfrm>
            <a:off x="10833100" y="258166"/>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itle 4"/>
          <p:cNvSpPr>
            <a:spLocks noGrp="1"/>
          </p:cNvSpPr>
          <p:nvPr>
            <p:ph type="title"/>
          </p:nvPr>
        </p:nvSpPr>
        <p:spPr>
          <a:xfrm>
            <a:off x="11807477" y="6858000"/>
            <a:ext cx="536923" cy="228600"/>
          </a:xfrm>
        </p:spPr>
        <p:txBody>
          <a:bodyPr>
            <a:normAutofit/>
          </a:bodyPr>
          <a:lstStyle/>
          <a:p>
            <a:r>
              <a:rPr lang="en-US" sz="500" dirty="0">
                <a:solidFill>
                  <a:schemeClr val="bg1"/>
                </a:solidFill>
              </a:rPr>
              <a:t>vocabulary</a:t>
            </a:r>
          </a:p>
        </p:txBody>
      </p:sp>
    </p:spTree>
    <p:extLst>
      <p:ext uri="{BB962C8B-B14F-4D97-AF65-F5344CB8AC3E}">
        <p14:creationId xmlns:p14="http://schemas.microsoft.com/office/powerpoint/2010/main" val="3738517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clker.com/cliparts/w/d/u/B/w/V/stamp1-md.png"/>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rot="1745032">
            <a:off x="5025531" y="2353009"/>
            <a:ext cx="2332069" cy="2112950"/>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Box 7"/>
          <p:cNvSpPr txBox="1"/>
          <p:nvPr/>
        </p:nvSpPr>
        <p:spPr>
          <a:xfrm rot="21349562">
            <a:off x="5158962" y="2927192"/>
            <a:ext cx="2065204" cy="830997"/>
          </a:xfrm>
          <a:prstGeom prst="rect">
            <a:avLst/>
          </a:prstGeom>
          <a:noFill/>
        </p:spPr>
        <p:txBody>
          <a:bodyPr wrap="square" rtlCol="0">
            <a:spAutoFit/>
          </a:bodyPr>
          <a:lstStyle/>
          <a:p>
            <a:pPr algn="ctr"/>
            <a:r>
              <a:rPr lang="en-GB" sz="4800" b="1" dirty="0">
                <a:solidFill>
                  <a:srgbClr val="4472C4">
                    <a:lumMod val="50000"/>
                  </a:srgbClr>
                </a:solidFill>
                <a:latin typeface="Century Gothic" panose="020B0502020202020204" pitchFamily="34" charset="0"/>
                <a:cs typeface="Calibri" panose="020F0502020204030204" pitchFamily="34" charset="0"/>
              </a:rPr>
              <a:t>how?</a:t>
            </a:r>
          </a:p>
        </p:txBody>
      </p:sp>
      <p:sp>
        <p:nvSpPr>
          <p:cNvPr id="9" name="TextBox 8"/>
          <p:cNvSpPr txBox="1"/>
          <p:nvPr/>
        </p:nvSpPr>
        <p:spPr>
          <a:xfrm>
            <a:off x="104707" y="493592"/>
            <a:ext cx="12192000" cy="2215991"/>
          </a:xfrm>
          <a:prstGeom prst="rect">
            <a:avLst/>
          </a:prstGeom>
          <a:noFill/>
        </p:spPr>
        <p:txBody>
          <a:bodyPr wrap="square" rtlCol="0">
            <a:spAutoFit/>
          </a:bodyPr>
          <a:lstStyle/>
          <a:p>
            <a:pPr algn="ctr"/>
            <a:r>
              <a:rPr lang="en-GB" sz="13800" b="1" dirty="0">
                <a:solidFill>
                  <a:srgbClr val="002060"/>
                </a:solidFill>
                <a:latin typeface="Century Gothic" panose="020B0502020202020204" pitchFamily="34" charset="0"/>
              </a:rPr>
              <a:t>¿cómo?</a:t>
            </a:r>
          </a:p>
        </p:txBody>
      </p:sp>
      <p:sp>
        <p:nvSpPr>
          <p:cNvPr id="10" name="Action Button: Help 9">
            <a:hlinkClick r:id="" action="ppaction://noaction" highlightClick="1"/>
          </p:cNvPr>
          <p:cNvSpPr/>
          <p:nvPr/>
        </p:nvSpPr>
        <p:spPr>
          <a:xfrm>
            <a:off x="2106031" y="3350800"/>
            <a:ext cx="542518" cy="478022"/>
          </a:xfrm>
          <a:prstGeom prst="actionButtonHelp">
            <a:avLst/>
          </a:prstGeom>
          <a:solidFill>
            <a:srgbClr val="EB6E19"/>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TextBox 10"/>
          <p:cNvSpPr txBox="1"/>
          <p:nvPr/>
        </p:nvSpPr>
        <p:spPr>
          <a:xfrm>
            <a:off x="0" y="4271158"/>
            <a:ext cx="12192000" cy="923330"/>
          </a:xfrm>
          <a:prstGeom prst="rect">
            <a:avLst/>
          </a:prstGeom>
          <a:noFill/>
        </p:spPr>
        <p:txBody>
          <a:bodyPr wrap="square" rtlCol="0">
            <a:spAutoFit/>
          </a:bodyPr>
          <a:lstStyle/>
          <a:p>
            <a:pPr algn="ctr"/>
            <a:r>
              <a:rPr lang="es-ES" sz="5400" dirty="0">
                <a:solidFill>
                  <a:srgbClr val="002060"/>
                </a:solidFill>
                <a:latin typeface="Century Gothic" panose="020B0502020202020204" pitchFamily="34" charset="0"/>
                <a:cs typeface="Calibri" panose="020F0502020204030204" pitchFamily="34" charset="0"/>
              </a:rPr>
              <a:t>¿ ______ lavas el vestido?</a:t>
            </a:r>
            <a:endParaRPr lang="fr-FR" sz="5400" dirty="0">
              <a:solidFill>
                <a:srgbClr val="002060"/>
              </a:solidFill>
              <a:latin typeface="Century Gothic" panose="020B0502020202020204" pitchFamily="34" charset="0"/>
              <a:cs typeface="Calibri" panose="020F0502020204030204" pitchFamily="34" charset="0"/>
            </a:endParaRPr>
          </a:p>
        </p:txBody>
      </p:sp>
      <p:sp>
        <p:nvSpPr>
          <p:cNvPr id="12" name="TextBox 11"/>
          <p:cNvSpPr txBox="1"/>
          <p:nvPr/>
        </p:nvSpPr>
        <p:spPr>
          <a:xfrm>
            <a:off x="1330452" y="5341013"/>
            <a:ext cx="10383012" cy="584775"/>
          </a:xfrm>
          <a:prstGeom prst="rect">
            <a:avLst/>
          </a:prstGeom>
          <a:solidFill>
            <a:schemeClr val="bg1"/>
          </a:solidFill>
        </p:spPr>
        <p:txBody>
          <a:bodyPr wrap="square" rtlCol="0">
            <a:spAutoFit/>
          </a:bodyPr>
          <a:lstStyle/>
          <a:p>
            <a:pPr algn="ctr"/>
            <a:r>
              <a:rPr lang="en-GB" sz="3200" dirty="0">
                <a:solidFill>
                  <a:srgbClr val="002060"/>
                </a:solidFill>
                <a:latin typeface="Century Gothic" panose="020B0502020202020204" pitchFamily="34" charset="0"/>
              </a:rPr>
              <a:t>[</a:t>
            </a:r>
            <a:r>
              <a:rPr lang="en-HK" sz="3200" b="1" dirty="0">
                <a:solidFill>
                  <a:srgbClr val="002060"/>
                </a:solidFill>
                <a:latin typeface="Century Gothic" panose="020B0502020202020204" pitchFamily="34" charset="0"/>
                <a:cs typeface="Calibri" panose="020F0502020204030204" pitchFamily="34" charset="0"/>
              </a:rPr>
              <a:t>How </a:t>
            </a:r>
            <a:r>
              <a:rPr lang="en-HK" sz="3200" dirty="0">
                <a:solidFill>
                  <a:srgbClr val="002060"/>
                </a:solidFill>
                <a:latin typeface="Century Gothic" panose="020B0502020202020204" pitchFamily="34" charset="0"/>
              </a:rPr>
              <a:t>do you wash the dress?</a:t>
            </a:r>
            <a:r>
              <a:rPr lang="en-GB" sz="3200" dirty="0">
                <a:solidFill>
                  <a:srgbClr val="002060"/>
                </a:solidFill>
                <a:latin typeface="Century Gothic" panose="020B0502020202020204" pitchFamily="34" charset="0"/>
              </a:rPr>
              <a:t>]</a:t>
            </a:r>
          </a:p>
        </p:txBody>
      </p:sp>
      <p:sp>
        <p:nvSpPr>
          <p:cNvPr id="2" name="Rectangle 1"/>
          <p:cNvSpPr/>
          <p:nvPr/>
        </p:nvSpPr>
        <p:spPr>
          <a:xfrm>
            <a:off x="2424921" y="4267735"/>
            <a:ext cx="2457724" cy="923330"/>
          </a:xfrm>
          <a:prstGeom prst="rect">
            <a:avLst/>
          </a:prstGeom>
        </p:spPr>
        <p:txBody>
          <a:bodyPr wrap="none">
            <a:spAutoFit/>
          </a:bodyPr>
          <a:lstStyle/>
          <a:p>
            <a:r>
              <a:rPr lang="es-ES" sz="5400" b="1" dirty="0">
                <a:solidFill>
                  <a:srgbClr val="EA5F00"/>
                </a:solidFill>
                <a:latin typeface="Century Gothic" panose="020B0502020202020204" pitchFamily="34" charset="0"/>
                <a:cs typeface="Calibri" panose="020F0502020204030204" pitchFamily="34" charset="0"/>
              </a:rPr>
              <a:t>Cómo </a:t>
            </a:r>
            <a:endParaRPr lang="en-GB" dirty="0"/>
          </a:p>
        </p:txBody>
      </p:sp>
      <p:sp>
        <p:nvSpPr>
          <p:cNvPr id="14" name="Action Button: Help 13">
            <a:hlinkClick r:id="" action="ppaction://noaction" highlightClick="1"/>
          </p:cNvPr>
          <p:cNvSpPr/>
          <p:nvPr/>
        </p:nvSpPr>
        <p:spPr>
          <a:xfrm>
            <a:off x="2106031" y="5395258"/>
            <a:ext cx="542518" cy="478022"/>
          </a:xfrm>
          <a:prstGeom prst="actionButtonHelp">
            <a:avLst/>
          </a:prstGeom>
          <a:solidFill>
            <a:srgbClr val="EB6E19"/>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5" name="Picture 1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6888" y="68439"/>
            <a:ext cx="2167128" cy="2068082"/>
          </a:xfrm>
          <a:prstGeom prst="rect">
            <a:avLst/>
          </a:prstGeom>
        </p:spPr>
      </p:pic>
      <p:sp>
        <p:nvSpPr>
          <p:cNvPr id="3" name="Title 2"/>
          <p:cNvSpPr>
            <a:spLocks noGrp="1"/>
          </p:cNvSpPr>
          <p:nvPr>
            <p:ph type="title"/>
          </p:nvPr>
        </p:nvSpPr>
        <p:spPr>
          <a:xfrm>
            <a:off x="11405258" y="0"/>
            <a:ext cx="786742" cy="471098"/>
          </a:xfrm>
        </p:spPr>
        <p:txBody>
          <a:bodyPr>
            <a:normAutofit/>
          </a:bodyPr>
          <a:lstStyle/>
          <a:p>
            <a:r>
              <a:rPr lang="en-GB" sz="1200" dirty="0">
                <a:solidFill>
                  <a:schemeClr val="bg1"/>
                </a:solidFill>
              </a:rPr>
              <a:t>cómo</a:t>
            </a:r>
          </a:p>
        </p:txBody>
      </p:sp>
      <p:sp>
        <p:nvSpPr>
          <p:cNvPr id="13" name="Rounded Rectangle 11">
            <a:extLst>
              <a:ext uri="{FF2B5EF4-FFF2-40B4-BE49-F238E27FC236}">
                <a16:creationId xmlns:a16="http://schemas.microsoft.com/office/drawing/2014/main" id="{A316DD52-7894-4A75-969C-CA0645DA2978}"/>
              </a:ext>
            </a:extLst>
          </p:cNvPr>
          <p:cNvSpPr/>
          <p:nvPr/>
        </p:nvSpPr>
        <p:spPr>
          <a:xfrm>
            <a:off x="10661967" y="258166"/>
            <a:ext cx="126617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Title 1">
            <a:extLst>
              <a:ext uri="{FF2B5EF4-FFF2-40B4-BE49-F238E27FC236}">
                <a16:creationId xmlns:a16="http://schemas.microsoft.com/office/drawing/2014/main" id="{78A36391-E38E-4083-AACB-72C23E46921D}"/>
              </a:ext>
            </a:extLst>
          </p:cNvPr>
          <p:cNvSpPr txBox="1">
            <a:spLocks/>
          </p:cNvSpPr>
          <p:nvPr/>
        </p:nvSpPr>
        <p:spPr>
          <a:xfrm>
            <a:off x="10720834" y="310123"/>
            <a:ext cx="1148441" cy="348962"/>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2200" b="1">
                <a:solidFill>
                  <a:schemeClr val="bg1"/>
                </a:solidFill>
              </a:rPr>
              <a:t>hablar</a:t>
            </a:r>
            <a:endParaRPr lang="en-GB" sz="1800" b="1" dirty="0">
              <a:solidFill>
                <a:schemeClr val="bg1"/>
              </a:solidFill>
            </a:endParaRPr>
          </a:p>
        </p:txBody>
      </p:sp>
    </p:spTree>
    <p:extLst>
      <p:ext uri="{BB962C8B-B14F-4D97-AF65-F5344CB8AC3E}">
        <p14:creationId xmlns:p14="http://schemas.microsoft.com/office/powerpoint/2010/main" val="4009077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9" grpId="1"/>
      <p:bldP spid="10" grpId="0" animBg="1"/>
      <p:bldP spid="11" grpId="0"/>
      <p:bldP spid="12" grpId="0" animBg="1"/>
      <p:bldP spid="2" grpId="0"/>
      <p:bldP spid="1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clker.com/cliparts/w/d/u/B/w/V/stamp1-md.png"/>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rot="1745032">
            <a:off x="3991378" y="1422165"/>
            <a:ext cx="4095737" cy="3599764"/>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Box 7"/>
          <p:cNvSpPr txBox="1"/>
          <p:nvPr/>
        </p:nvSpPr>
        <p:spPr>
          <a:xfrm rot="21349562">
            <a:off x="4236604" y="2462454"/>
            <a:ext cx="3604629" cy="1569660"/>
          </a:xfrm>
          <a:prstGeom prst="rect">
            <a:avLst/>
          </a:prstGeom>
          <a:noFill/>
        </p:spPr>
        <p:txBody>
          <a:bodyPr wrap="square" rtlCol="0">
            <a:spAutoFit/>
          </a:bodyPr>
          <a:lstStyle/>
          <a:p>
            <a:pPr algn="ctr"/>
            <a:r>
              <a:rPr lang="en-GB" sz="4800" b="1" dirty="0">
                <a:solidFill>
                  <a:srgbClr val="4472C4">
                    <a:lumMod val="50000"/>
                  </a:srgbClr>
                </a:solidFill>
                <a:latin typeface="Century Gothic" panose="020B0502020202020204" pitchFamily="34" charset="0"/>
                <a:cs typeface="Calibri" panose="020F0502020204030204" pitchFamily="34" charset="0"/>
              </a:rPr>
              <a:t>What is it like?</a:t>
            </a:r>
          </a:p>
        </p:txBody>
      </p:sp>
      <p:sp>
        <p:nvSpPr>
          <p:cNvPr id="9" name="TextBox 8"/>
          <p:cNvSpPr txBox="1"/>
          <p:nvPr/>
        </p:nvSpPr>
        <p:spPr>
          <a:xfrm>
            <a:off x="0" y="307325"/>
            <a:ext cx="12192000" cy="2000548"/>
          </a:xfrm>
          <a:prstGeom prst="rect">
            <a:avLst/>
          </a:prstGeom>
          <a:noFill/>
        </p:spPr>
        <p:txBody>
          <a:bodyPr wrap="square" rtlCol="0">
            <a:spAutoFit/>
          </a:bodyPr>
          <a:lstStyle/>
          <a:p>
            <a:pPr algn="ctr"/>
            <a:r>
              <a:rPr lang="en-GB" sz="12400" b="1" dirty="0">
                <a:solidFill>
                  <a:srgbClr val="002060"/>
                </a:solidFill>
                <a:latin typeface="Century Gothic" panose="020B0502020202020204" pitchFamily="34" charset="0"/>
              </a:rPr>
              <a:t>¿</a:t>
            </a:r>
            <a:r>
              <a:rPr lang="en-GB" sz="12400" b="1" dirty="0" err="1">
                <a:solidFill>
                  <a:srgbClr val="002060"/>
                </a:solidFill>
                <a:latin typeface="Century Gothic" panose="020B0502020202020204" pitchFamily="34" charset="0"/>
              </a:rPr>
              <a:t>cómo</a:t>
            </a:r>
            <a:r>
              <a:rPr lang="en-GB" sz="12400" b="1" dirty="0">
                <a:solidFill>
                  <a:srgbClr val="002060"/>
                </a:solidFill>
                <a:latin typeface="Century Gothic" panose="020B0502020202020204" pitchFamily="34" charset="0"/>
              </a:rPr>
              <a:t> </a:t>
            </a:r>
            <a:r>
              <a:rPr lang="en-GB" sz="12400" b="1" dirty="0" err="1">
                <a:solidFill>
                  <a:srgbClr val="002060"/>
                </a:solidFill>
                <a:latin typeface="Century Gothic" panose="020B0502020202020204" pitchFamily="34" charset="0"/>
              </a:rPr>
              <a:t>es</a:t>
            </a:r>
            <a:r>
              <a:rPr lang="en-GB" sz="12400" b="1" dirty="0">
                <a:solidFill>
                  <a:srgbClr val="002060"/>
                </a:solidFill>
                <a:latin typeface="Century Gothic" panose="020B0502020202020204" pitchFamily="34" charset="0"/>
              </a:rPr>
              <a:t>/son?</a:t>
            </a:r>
          </a:p>
        </p:txBody>
      </p:sp>
      <p:sp>
        <p:nvSpPr>
          <p:cNvPr id="10" name="Action Button: Help 9">
            <a:hlinkClick r:id="" action="ppaction://noaction" highlightClick="1"/>
          </p:cNvPr>
          <p:cNvSpPr/>
          <p:nvPr/>
        </p:nvSpPr>
        <p:spPr>
          <a:xfrm>
            <a:off x="2106031" y="3350800"/>
            <a:ext cx="542518" cy="478022"/>
          </a:xfrm>
          <a:prstGeom prst="actionButtonHelp">
            <a:avLst/>
          </a:prstGeom>
          <a:solidFill>
            <a:srgbClr val="EB6E19"/>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TextBox 10"/>
          <p:cNvSpPr txBox="1"/>
          <p:nvPr/>
        </p:nvSpPr>
        <p:spPr>
          <a:xfrm>
            <a:off x="0" y="4271158"/>
            <a:ext cx="12192000" cy="923330"/>
          </a:xfrm>
          <a:prstGeom prst="rect">
            <a:avLst/>
          </a:prstGeom>
          <a:noFill/>
        </p:spPr>
        <p:txBody>
          <a:bodyPr wrap="square" rtlCol="0">
            <a:spAutoFit/>
          </a:bodyPr>
          <a:lstStyle/>
          <a:p>
            <a:pPr algn="ctr"/>
            <a:r>
              <a:rPr lang="es-ES" sz="5400" dirty="0">
                <a:solidFill>
                  <a:srgbClr val="002060"/>
                </a:solidFill>
                <a:latin typeface="Century Gothic" panose="020B0502020202020204" pitchFamily="34" charset="0"/>
                <a:cs typeface="Calibri" panose="020F0502020204030204" pitchFamily="34" charset="0"/>
              </a:rPr>
              <a:t>¿ ______ ____ ¿Muy ligero ?</a:t>
            </a:r>
            <a:endParaRPr lang="fr-FR" sz="5400" dirty="0">
              <a:solidFill>
                <a:srgbClr val="002060"/>
              </a:solidFill>
              <a:latin typeface="Century Gothic" panose="020B0502020202020204" pitchFamily="34" charset="0"/>
              <a:cs typeface="Calibri" panose="020F0502020204030204" pitchFamily="34" charset="0"/>
            </a:endParaRPr>
          </a:p>
        </p:txBody>
      </p:sp>
      <p:sp>
        <p:nvSpPr>
          <p:cNvPr id="12" name="TextBox 11"/>
          <p:cNvSpPr txBox="1"/>
          <p:nvPr/>
        </p:nvSpPr>
        <p:spPr>
          <a:xfrm>
            <a:off x="1330452" y="5341013"/>
            <a:ext cx="10383012" cy="584775"/>
          </a:xfrm>
          <a:prstGeom prst="rect">
            <a:avLst/>
          </a:prstGeom>
          <a:solidFill>
            <a:schemeClr val="bg1"/>
          </a:solidFill>
        </p:spPr>
        <p:txBody>
          <a:bodyPr wrap="square" rtlCol="0">
            <a:spAutoFit/>
          </a:bodyPr>
          <a:lstStyle/>
          <a:p>
            <a:pPr algn="ctr"/>
            <a:r>
              <a:rPr lang="en-GB" sz="3200" dirty="0">
                <a:solidFill>
                  <a:srgbClr val="002060"/>
                </a:solidFill>
                <a:latin typeface="Century Gothic" panose="020B0502020202020204" pitchFamily="34" charset="0"/>
              </a:rPr>
              <a:t>[</a:t>
            </a:r>
            <a:r>
              <a:rPr lang="en-HK" sz="3200" b="1" dirty="0">
                <a:solidFill>
                  <a:srgbClr val="002060"/>
                </a:solidFill>
                <a:latin typeface="Century Gothic" panose="020B0502020202020204" pitchFamily="34" charset="0"/>
                <a:cs typeface="Calibri" panose="020F0502020204030204" pitchFamily="34" charset="0"/>
              </a:rPr>
              <a:t>What is it like? </a:t>
            </a:r>
            <a:r>
              <a:rPr lang="en-HK" sz="3200" dirty="0">
                <a:solidFill>
                  <a:srgbClr val="002060"/>
                </a:solidFill>
                <a:latin typeface="Century Gothic" panose="020B0502020202020204" pitchFamily="34" charset="0"/>
                <a:cs typeface="Calibri" panose="020F0502020204030204" pitchFamily="34" charset="0"/>
              </a:rPr>
              <a:t>Very light</a:t>
            </a:r>
            <a:r>
              <a:rPr lang="en-HK" sz="3200" dirty="0">
                <a:solidFill>
                  <a:srgbClr val="002060"/>
                </a:solidFill>
                <a:latin typeface="Century Gothic" panose="020B0502020202020204" pitchFamily="34" charset="0"/>
              </a:rPr>
              <a:t>?</a:t>
            </a:r>
            <a:r>
              <a:rPr lang="en-GB" sz="3200" dirty="0">
                <a:solidFill>
                  <a:srgbClr val="002060"/>
                </a:solidFill>
                <a:latin typeface="Century Gothic" panose="020B0502020202020204" pitchFamily="34" charset="0"/>
              </a:rPr>
              <a:t>]</a:t>
            </a:r>
          </a:p>
        </p:txBody>
      </p:sp>
      <p:sp>
        <p:nvSpPr>
          <p:cNvPr id="2" name="Rectangle 1"/>
          <p:cNvSpPr/>
          <p:nvPr/>
        </p:nvSpPr>
        <p:spPr>
          <a:xfrm>
            <a:off x="2377290" y="4254456"/>
            <a:ext cx="3591698" cy="923330"/>
          </a:xfrm>
          <a:prstGeom prst="rect">
            <a:avLst/>
          </a:prstGeom>
        </p:spPr>
        <p:txBody>
          <a:bodyPr wrap="none">
            <a:spAutoFit/>
          </a:bodyPr>
          <a:lstStyle/>
          <a:p>
            <a:r>
              <a:rPr lang="es-ES" sz="5400" b="1" dirty="0">
                <a:solidFill>
                  <a:srgbClr val="EA5F00"/>
                </a:solidFill>
                <a:latin typeface="Century Gothic" panose="020B0502020202020204" pitchFamily="34" charset="0"/>
                <a:cs typeface="Calibri" panose="020F0502020204030204" pitchFamily="34" charset="0"/>
              </a:rPr>
              <a:t>Cómo es?</a:t>
            </a:r>
            <a:endParaRPr lang="en-GB" dirty="0"/>
          </a:p>
        </p:txBody>
      </p:sp>
      <p:sp>
        <p:nvSpPr>
          <p:cNvPr id="14" name="Action Button: Help 13">
            <a:hlinkClick r:id="" action="ppaction://noaction" highlightClick="1"/>
          </p:cNvPr>
          <p:cNvSpPr/>
          <p:nvPr/>
        </p:nvSpPr>
        <p:spPr>
          <a:xfrm>
            <a:off x="2106031" y="5395258"/>
            <a:ext cx="542518" cy="478022"/>
          </a:xfrm>
          <a:prstGeom prst="actionButtonHelp">
            <a:avLst/>
          </a:prstGeom>
          <a:solidFill>
            <a:srgbClr val="EB6E19"/>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5" name="Picture 1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2185106"/>
            <a:ext cx="2167128" cy="2068082"/>
          </a:xfrm>
          <a:prstGeom prst="rect">
            <a:avLst/>
          </a:prstGeom>
        </p:spPr>
      </p:pic>
      <p:sp>
        <p:nvSpPr>
          <p:cNvPr id="3" name="Title 2"/>
          <p:cNvSpPr>
            <a:spLocks noGrp="1"/>
          </p:cNvSpPr>
          <p:nvPr>
            <p:ph type="title"/>
          </p:nvPr>
        </p:nvSpPr>
        <p:spPr>
          <a:xfrm>
            <a:off x="11405258" y="0"/>
            <a:ext cx="786742" cy="471098"/>
          </a:xfrm>
        </p:spPr>
        <p:txBody>
          <a:bodyPr>
            <a:normAutofit/>
          </a:bodyPr>
          <a:lstStyle/>
          <a:p>
            <a:r>
              <a:rPr lang="en-GB" sz="1200" dirty="0">
                <a:solidFill>
                  <a:schemeClr val="bg1"/>
                </a:solidFill>
              </a:rPr>
              <a:t>cómo</a:t>
            </a:r>
          </a:p>
        </p:txBody>
      </p:sp>
      <p:sp>
        <p:nvSpPr>
          <p:cNvPr id="13" name="Rounded Rectangle 11">
            <a:extLst>
              <a:ext uri="{FF2B5EF4-FFF2-40B4-BE49-F238E27FC236}">
                <a16:creationId xmlns:a16="http://schemas.microsoft.com/office/drawing/2014/main" id="{A316DD52-7894-4A75-969C-CA0645DA2978}"/>
              </a:ext>
            </a:extLst>
          </p:cNvPr>
          <p:cNvSpPr/>
          <p:nvPr/>
        </p:nvSpPr>
        <p:spPr>
          <a:xfrm>
            <a:off x="10661967" y="258166"/>
            <a:ext cx="126617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Title 1">
            <a:extLst>
              <a:ext uri="{FF2B5EF4-FFF2-40B4-BE49-F238E27FC236}">
                <a16:creationId xmlns:a16="http://schemas.microsoft.com/office/drawing/2014/main" id="{78A36391-E38E-4083-AACB-72C23E46921D}"/>
              </a:ext>
            </a:extLst>
          </p:cNvPr>
          <p:cNvSpPr txBox="1">
            <a:spLocks/>
          </p:cNvSpPr>
          <p:nvPr/>
        </p:nvSpPr>
        <p:spPr>
          <a:xfrm>
            <a:off x="10720834" y="310123"/>
            <a:ext cx="1148441" cy="348962"/>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2200" b="1">
                <a:solidFill>
                  <a:schemeClr val="bg1"/>
                </a:solidFill>
              </a:rPr>
              <a:t>hablar</a:t>
            </a:r>
            <a:endParaRPr lang="en-GB" sz="1800" b="1" dirty="0">
              <a:solidFill>
                <a:schemeClr val="bg1"/>
              </a:solidFill>
            </a:endParaRPr>
          </a:p>
        </p:txBody>
      </p:sp>
    </p:spTree>
    <p:extLst>
      <p:ext uri="{BB962C8B-B14F-4D97-AF65-F5344CB8AC3E}">
        <p14:creationId xmlns:p14="http://schemas.microsoft.com/office/powerpoint/2010/main" val="3226625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9" grpId="1"/>
      <p:bldP spid="10" grpId="0" animBg="1"/>
      <p:bldP spid="11" grpId="0"/>
      <p:bldP spid="12" grpId="0" animBg="1"/>
      <p:bldP spid="2" grpId="0"/>
      <p:bldP spid="1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86266" y="1778000"/>
            <a:ext cx="11023601" cy="430887"/>
          </a:xfrm>
          <a:prstGeom prst="rect">
            <a:avLst/>
          </a:prstGeom>
          <a:noFill/>
        </p:spPr>
        <p:txBody>
          <a:bodyPr wrap="square" rtlCol="0">
            <a:spAutoFit/>
          </a:bodyPr>
          <a:lstStyle/>
          <a:p>
            <a:r>
              <a:rPr lang="en-US" sz="2200" dirty="0">
                <a:solidFill>
                  <a:schemeClr val="accent5">
                    <a:lumMod val="50000"/>
                  </a:schemeClr>
                </a:solidFill>
              </a:rPr>
              <a:t>To say ‘</a:t>
            </a:r>
            <a:r>
              <a:rPr lang="en-US" sz="2200" b="1" dirty="0">
                <a:solidFill>
                  <a:schemeClr val="accent5">
                    <a:lumMod val="50000"/>
                  </a:schemeClr>
                </a:solidFill>
              </a:rPr>
              <a:t>this</a:t>
            </a:r>
            <a:r>
              <a:rPr lang="en-US" sz="2200" dirty="0">
                <a:solidFill>
                  <a:schemeClr val="accent5">
                    <a:lumMod val="50000"/>
                  </a:schemeClr>
                </a:solidFill>
              </a:rPr>
              <a:t>’ with a single </a:t>
            </a:r>
            <a:r>
              <a:rPr lang="en-US" sz="2200" b="1" dirty="0">
                <a:solidFill>
                  <a:schemeClr val="accent5">
                    <a:lumMod val="50000"/>
                  </a:schemeClr>
                </a:solidFill>
              </a:rPr>
              <a:t>feminine</a:t>
            </a:r>
            <a:r>
              <a:rPr lang="en-US" sz="2200" dirty="0">
                <a:solidFill>
                  <a:schemeClr val="accent5">
                    <a:lumMod val="50000"/>
                  </a:schemeClr>
                </a:solidFill>
              </a:rPr>
              <a:t> noun in Spanish, use ______ .</a:t>
            </a:r>
          </a:p>
        </p:txBody>
      </p:sp>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500" b="1">
                <a:solidFill>
                  <a:schemeClr val="bg1"/>
                </a:solidFill>
              </a:rPr>
              <a:t>Distinguishing </a:t>
            </a:r>
            <a:r>
              <a:rPr lang="en-GB" sz="2500" b="1" dirty="0">
                <a:solidFill>
                  <a:schemeClr val="bg1"/>
                </a:solidFill>
              </a:rPr>
              <a:t>between </a:t>
            </a:r>
            <a:r>
              <a:rPr lang="en-GB" sz="2500" b="1">
                <a:solidFill>
                  <a:schemeClr val="bg1"/>
                </a:solidFill>
              </a:rPr>
              <a:t>different things</a:t>
            </a:r>
            <a:br>
              <a:rPr lang="en-GB" sz="2500" b="1">
                <a:solidFill>
                  <a:schemeClr val="bg1"/>
                </a:solidFill>
              </a:rPr>
            </a:br>
            <a:r>
              <a:rPr lang="en-GB" sz="2500" b="1">
                <a:solidFill>
                  <a:schemeClr val="bg1"/>
                </a:solidFill>
              </a:rPr>
              <a:t>Demonstratives: ‘estos and ‘estas’</a:t>
            </a:r>
            <a:endParaRPr lang="en-GB" sz="25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7" name="TextBox 6">
            <a:extLst>
              <a:ext uri="{FF2B5EF4-FFF2-40B4-BE49-F238E27FC236}">
                <a16:creationId xmlns:a16="http://schemas.microsoft.com/office/drawing/2014/main" id="{3CC80B4A-8FB9-5141-8C3B-F7B756E6597D}"/>
              </a:ext>
            </a:extLst>
          </p:cNvPr>
          <p:cNvSpPr txBox="1"/>
          <p:nvPr/>
        </p:nvSpPr>
        <p:spPr>
          <a:xfrm>
            <a:off x="179999" y="1245200"/>
            <a:ext cx="12012001" cy="430887"/>
          </a:xfrm>
          <a:prstGeom prst="rect">
            <a:avLst/>
          </a:prstGeom>
          <a:noFill/>
        </p:spPr>
        <p:txBody>
          <a:bodyPr wrap="square" rtlCol="0">
            <a:spAutoFit/>
          </a:bodyPr>
          <a:lstStyle/>
          <a:p>
            <a:r>
              <a:rPr lang="en-US" sz="2200" dirty="0">
                <a:solidFill>
                  <a:srgbClr val="002060"/>
                </a:solidFill>
              </a:rPr>
              <a:t>To say ‘</a:t>
            </a:r>
            <a:r>
              <a:rPr lang="en-US" sz="2200" b="1" dirty="0">
                <a:solidFill>
                  <a:srgbClr val="002060"/>
                </a:solidFill>
              </a:rPr>
              <a:t>this</a:t>
            </a:r>
            <a:r>
              <a:rPr lang="en-US" sz="2200" dirty="0">
                <a:solidFill>
                  <a:srgbClr val="002060"/>
                </a:solidFill>
              </a:rPr>
              <a:t>’ with a single </a:t>
            </a:r>
            <a:r>
              <a:rPr lang="en-US" sz="2200" b="1" dirty="0">
                <a:solidFill>
                  <a:srgbClr val="002060"/>
                </a:solidFill>
              </a:rPr>
              <a:t>masculine</a:t>
            </a:r>
            <a:r>
              <a:rPr lang="en-US" sz="2200" dirty="0">
                <a:solidFill>
                  <a:srgbClr val="002060"/>
                </a:solidFill>
              </a:rPr>
              <a:t> noun in Spanish, use ______.</a:t>
            </a:r>
          </a:p>
        </p:txBody>
      </p:sp>
      <p:sp>
        <p:nvSpPr>
          <p:cNvPr id="3" name="TextBox 2"/>
          <p:cNvSpPr txBox="1"/>
          <p:nvPr/>
        </p:nvSpPr>
        <p:spPr>
          <a:xfrm>
            <a:off x="7967133" y="1235819"/>
            <a:ext cx="931333" cy="430887"/>
          </a:xfrm>
          <a:prstGeom prst="rect">
            <a:avLst/>
          </a:prstGeom>
          <a:noFill/>
        </p:spPr>
        <p:txBody>
          <a:bodyPr wrap="square" rtlCol="0">
            <a:spAutoFit/>
          </a:bodyPr>
          <a:lstStyle/>
          <a:p>
            <a:r>
              <a:rPr lang="en-US" sz="2200" b="1" dirty="0" err="1">
                <a:solidFill>
                  <a:srgbClr val="EE6000"/>
                </a:solidFill>
              </a:rPr>
              <a:t>este</a:t>
            </a:r>
            <a:endParaRPr lang="en-US" sz="2200" b="1" dirty="0">
              <a:solidFill>
                <a:srgbClr val="EE6000"/>
              </a:solidFill>
            </a:endParaRPr>
          </a:p>
        </p:txBody>
      </p:sp>
      <p:sp>
        <p:nvSpPr>
          <p:cNvPr id="6" name="TextBox 5"/>
          <p:cNvSpPr txBox="1"/>
          <p:nvPr/>
        </p:nvSpPr>
        <p:spPr>
          <a:xfrm>
            <a:off x="7679267" y="1757889"/>
            <a:ext cx="897466" cy="430887"/>
          </a:xfrm>
          <a:prstGeom prst="rect">
            <a:avLst/>
          </a:prstGeom>
          <a:noFill/>
        </p:spPr>
        <p:txBody>
          <a:bodyPr wrap="square" rtlCol="0">
            <a:spAutoFit/>
          </a:bodyPr>
          <a:lstStyle/>
          <a:p>
            <a:r>
              <a:rPr lang="en-US" sz="2200" b="1" dirty="0" err="1">
                <a:solidFill>
                  <a:srgbClr val="EE6000"/>
                </a:solidFill>
              </a:rPr>
              <a:t>esta</a:t>
            </a:r>
            <a:endParaRPr lang="en-US" sz="2200" b="1" dirty="0">
              <a:solidFill>
                <a:srgbClr val="EE6000"/>
              </a:solidFill>
            </a:endParaRPr>
          </a:p>
        </p:txBody>
      </p:sp>
      <p:sp>
        <p:nvSpPr>
          <p:cNvPr id="8" name="TextBox 7"/>
          <p:cNvSpPr txBox="1"/>
          <p:nvPr/>
        </p:nvSpPr>
        <p:spPr>
          <a:xfrm>
            <a:off x="1998132" y="2677944"/>
            <a:ext cx="1879600" cy="430887"/>
          </a:xfrm>
          <a:prstGeom prst="rect">
            <a:avLst/>
          </a:prstGeom>
          <a:noFill/>
        </p:spPr>
        <p:txBody>
          <a:bodyPr wrap="square" rtlCol="0">
            <a:spAutoFit/>
          </a:bodyPr>
          <a:lstStyle/>
          <a:p>
            <a:r>
              <a:rPr lang="en-US" sz="2200" b="1" dirty="0" err="1">
                <a:solidFill>
                  <a:srgbClr val="EE6000"/>
                </a:solidFill>
              </a:rPr>
              <a:t>este</a:t>
            </a:r>
            <a:r>
              <a:rPr lang="en-US" sz="2200" dirty="0">
                <a:solidFill>
                  <a:schemeClr val="accent5">
                    <a:lumMod val="50000"/>
                  </a:schemeClr>
                </a:solidFill>
              </a:rPr>
              <a:t> </a:t>
            </a:r>
            <a:r>
              <a:rPr lang="en-US" sz="2200" dirty="0" err="1">
                <a:solidFill>
                  <a:srgbClr val="002060"/>
                </a:solidFill>
              </a:rPr>
              <a:t>precio</a:t>
            </a:r>
            <a:endParaRPr lang="en-US" sz="2200" dirty="0">
              <a:solidFill>
                <a:srgbClr val="002060"/>
              </a:solidFill>
            </a:endParaRPr>
          </a:p>
        </p:txBody>
      </p:sp>
      <p:sp>
        <p:nvSpPr>
          <p:cNvPr id="9" name="TextBox 8"/>
          <p:cNvSpPr txBox="1"/>
          <p:nvPr/>
        </p:nvSpPr>
        <p:spPr>
          <a:xfrm>
            <a:off x="4910664" y="2644075"/>
            <a:ext cx="1710267" cy="430887"/>
          </a:xfrm>
          <a:prstGeom prst="rect">
            <a:avLst/>
          </a:prstGeom>
          <a:noFill/>
        </p:spPr>
        <p:txBody>
          <a:bodyPr wrap="square" rtlCol="0">
            <a:spAutoFit/>
          </a:bodyPr>
          <a:lstStyle/>
          <a:p>
            <a:r>
              <a:rPr lang="en-US" sz="2200" dirty="0">
                <a:solidFill>
                  <a:srgbClr val="002060"/>
                </a:solidFill>
              </a:rPr>
              <a:t>this shirt </a:t>
            </a:r>
          </a:p>
        </p:txBody>
      </p:sp>
      <p:sp>
        <p:nvSpPr>
          <p:cNvPr id="10" name="TextBox 9"/>
          <p:cNvSpPr txBox="1"/>
          <p:nvPr/>
        </p:nvSpPr>
        <p:spPr>
          <a:xfrm>
            <a:off x="6502400" y="2644076"/>
            <a:ext cx="2235200" cy="430887"/>
          </a:xfrm>
          <a:prstGeom prst="rect">
            <a:avLst/>
          </a:prstGeom>
          <a:noFill/>
        </p:spPr>
        <p:txBody>
          <a:bodyPr wrap="square" rtlCol="0">
            <a:spAutoFit/>
          </a:bodyPr>
          <a:lstStyle/>
          <a:p>
            <a:r>
              <a:rPr lang="en-US" sz="2200" b="1" dirty="0" err="1">
                <a:solidFill>
                  <a:srgbClr val="EE6000"/>
                </a:solidFill>
              </a:rPr>
              <a:t>esta</a:t>
            </a:r>
            <a:r>
              <a:rPr lang="en-US" sz="2200" dirty="0">
                <a:solidFill>
                  <a:schemeClr val="accent5">
                    <a:lumMod val="50000"/>
                  </a:schemeClr>
                </a:solidFill>
              </a:rPr>
              <a:t> </a:t>
            </a:r>
            <a:r>
              <a:rPr lang="en-US" sz="2200" dirty="0" err="1">
                <a:solidFill>
                  <a:srgbClr val="002060"/>
                </a:solidFill>
              </a:rPr>
              <a:t>camisa</a:t>
            </a:r>
            <a:endParaRPr lang="en-US" sz="2200" dirty="0">
              <a:solidFill>
                <a:srgbClr val="002060"/>
              </a:solidFill>
            </a:endParaRPr>
          </a:p>
        </p:txBody>
      </p:sp>
      <p:pic>
        <p:nvPicPr>
          <p:cNvPr id="12" name="Picture 11" descr="shoes.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2028" y="5355951"/>
            <a:ext cx="1692550" cy="965230"/>
          </a:xfrm>
          <a:prstGeom prst="rect">
            <a:avLst/>
          </a:prstGeom>
        </p:spPr>
      </p:pic>
      <p:sp>
        <p:nvSpPr>
          <p:cNvPr id="14" name="TextBox 13"/>
          <p:cNvSpPr txBox="1"/>
          <p:nvPr/>
        </p:nvSpPr>
        <p:spPr>
          <a:xfrm>
            <a:off x="2283178" y="4827352"/>
            <a:ext cx="2082800" cy="430887"/>
          </a:xfrm>
          <a:prstGeom prst="rect">
            <a:avLst/>
          </a:prstGeom>
          <a:noFill/>
        </p:spPr>
        <p:txBody>
          <a:bodyPr wrap="square" rtlCol="0">
            <a:spAutoFit/>
          </a:bodyPr>
          <a:lstStyle/>
          <a:p>
            <a:r>
              <a:rPr lang="en-US" sz="2200" dirty="0">
                <a:solidFill>
                  <a:srgbClr val="002060"/>
                </a:solidFill>
              </a:rPr>
              <a:t>these shoes</a:t>
            </a:r>
          </a:p>
        </p:txBody>
      </p:sp>
      <p:sp>
        <p:nvSpPr>
          <p:cNvPr id="16" name="TextBox 15"/>
          <p:cNvSpPr txBox="1"/>
          <p:nvPr/>
        </p:nvSpPr>
        <p:spPr>
          <a:xfrm>
            <a:off x="179999" y="4835545"/>
            <a:ext cx="2150533" cy="430887"/>
          </a:xfrm>
          <a:prstGeom prst="rect">
            <a:avLst/>
          </a:prstGeom>
          <a:noFill/>
        </p:spPr>
        <p:txBody>
          <a:bodyPr wrap="square" rtlCol="0">
            <a:spAutoFit/>
          </a:bodyPr>
          <a:lstStyle/>
          <a:p>
            <a:r>
              <a:rPr lang="en-US" sz="2200" dirty="0" err="1">
                <a:solidFill>
                  <a:srgbClr val="EE6000"/>
                </a:solidFill>
              </a:rPr>
              <a:t>est</a:t>
            </a:r>
            <a:r>
              <a:rPr lang="en-US" sz="2200" b="1" dirty="0" err="1">
                <a:solidFill>
                  <a:srgbClr val="EE6000"/>
                </a:solidFill>
              </a:rPr>
              <a:t>os</a:t>
            </a:r>
            <a:r>
              <a:rPr lang="en-US" sz="2200" dirty="0">
                <a:solidFill>
                  <a:schemeClr val="accent5">
                    <a:lumMod val="50000"/>
                  </a:schemeClr>
                </a:solidFill>
              </a:rPr>
              <a:t> </a:t>
            </a:r>
            <a:r>
              <a:rPr lang="en-US" sz="2200" dirty="0" err="1">
                <a:solidFill>
                  <a:srgbClr val="002060"/>
                </a:solidFill>
              </a:rPr>
              <a:t>zapat</a:t>
            </a:r>
            <a:r>
              <a:rPr lang="en-US" sz="2200" b="1" dirty="0" err="1">
                <a:solidFill>
                  <a:srgbClr val="002060"/>
                </a:solidFill>
              </a:rPr>
              <a:t>os</a:t>
            </a:r>
            <a:endParaRPr lang="en-US" sz="2200" b="1" dirty="0">
              <a:solidFill>
                <a:srgbClr val="002060"/>
              </a:solidFill>
            </a:endParaRPr>
          </a:p>
        </p:txBody>
      </p:sp>
      <p:sp>
        <p:nvSpPr>
          <p:cNvPr id="17" name="TextBox 16"/>
          <p:cNvSpPr txBox="1"/>
          <p:nvPr/>
        </p:nvSpPr>
        <p:spPr>
          <a:xfrm>
            <a:off x="6925733" y="4835544"/>
            <a:ext cx="2082800" cy="430887"/>
          </a:xfrm>
          <a:prstGeom prst="rect">
            <a:avLst/>
          </a:prstGeom>
          <a:noFill/>
        </p:spPr>
        <p:txBody>
          <a:bodyPr wrap="square" rtlCol="0">
            <a:spAutoFit/>
          </a:bodyPr>
          <a:lstStyle/>
          <a:p>
            <a:r>
              <a:rPr lang="en-US" sz="2200" dirty="0">
                <a:solidFill>
                  <a:srgbClr val="002060"/>
                </a:solidFill>
              </a:rPr>
              <a:t>these s</a:t>
            </a:r>
            <a:r>
              <a:rPr lang="en-US" sz="2000" dirty="0">
                <a:solidFill>
                  <a:srgbClr val="002060"/>
                </a:solidFill>
              </a:rPr>
              <a:t>hirts</a:t>
            </a:r>
          </a:p>
        </p:txBody>
      </p:sp>
      <p:sp>
        <p:nvSpPr>
          <p:cNvPr id="18" name="TextBox 17"/>
          <p:cNvSpPr txBox="1"/>
          <p:nvPr/>
        </p:nvSpPr>
        <p:spPr>
          <a:xfrm>
            <a:off x="4750540" y="4835544"/>
            <a:ext cx="2150533" cy="430887"/>
          </a:xfrm>
          <a:prstGeom prst="rect">
            <a:avLst/>
          </a:prstGeom>
          <a:noFill/>
        </p:spPr>
        <p:txBody>
          <a:bodyPr wrap="square" rtlCol="0">
            <a:spAutoFit/>
          </a:bodyPr>
          <a:lstStyle/>
          <a:p>
            <a:r>
              <a:rPr lang="en-US" sz="2200" dirty="0" err="1">
                <a:solidFill>
                  <a:srgbClr val="EE6000"/>
                </a:solidFill>
              </a:rPr>
              <a:t>est</a:t>
            </a:r>
            <a:r>
              <a:rPr lang="en-US" sz="2200" b="1" dirty="0" err="1">
                <a:solidFill>
                  <a:srgbClr val="EE6000"/>
                </a:solidFill>
              </a:rPr>
              <a:t>as</a:t>
            </a:r>
            <a:r>
              <a:rPr lang="en-US" sz="2200" dirty="0">
                <a:solidFill>
                  <a:schemeClr val="accent5">
                    <a:lumMod val="50000"/>
                  </a:schemeClr>
                </a:solidFill>
              </a:rPr>
              <a:t> </a:t>
            </a:r>
            <a:r>
              <a:rPr lang="en-US" sz="2200" dirty="0" err="1">
                <a:solidFill>
                  <a:srgbClr val="002060"/>
                </a:solidFill>
              </a:rPr>
              <a:t>camisas</a:t>
            </a:r>
            <a:endParaRPr lang="en-US" sz="2200" dirty="0">
              <a:solidFill>
                <a:srgbClr val="002060"/>
              </a:solidFill>
            </a:endParaRPr>
          </a:p>
        </p:txBody>
      </p:sp>
      <p:sp>
        <p:nvSpPr>
          <p:cNvPr id="15" name="TextBox 14"/>
          <p:cNvSpPr txBox="1"/>
          <p:nvPr/>
        </p:nvSpPr>
        <p:spPr>
          <a:xfrm>
            <a:off x="169333" y="2302933"/>
            <a:ext cx="2607733" cy="430887"/>
          </a:xfrm>
          <a:prstGeom prst="rect">
            <a:avLst/>
          </a:prstGeom>
          <a:noFill/>
        </p:spPr>
        <p:txBody>
          <a:bodyPr wrap="square" rtlCol="0">
            <a:spAutoFit/>
          </a:bodyPr>
          <a:lstStyle/>
          <a:p>
            <a:r>
              <a:rPr lang="en-US" sz="2200" b="1" dirty="0" err="1">
                <a:solidFill>
                  <a:srgbClr val="002060"/>
                </a:solidFill>
              </a:rPr>
              <a:t>Ejemplos</a:t>
            </a:r>
            <a:r>
              <a:rPr lang="en-US" sz="2200" b="1" dirty="0">
                <a:solidFill>
                  <a:srgbClr val="002060"/>
                </a:solidFill>
              </a:rPr>
              <a:t>:</a:t>
            </a:r>
          </a:p>
        </p:txBody>
      </p:sp>
      <p:sp>
        <p:nvSpPr>
          <p:cNvPr id="19" name="TextBox 18"/>
          <p:cNvSpPr txBox="1"/>
          <p:nvPr/>
        </p:nvSpPr>
        <p:spPr>
          <a:xfrm>
            <a:off x="169333" y="2677943"/>
            <a:ext cx="2150533" cy="430887"/>
          </a:xfrm>
          <a:prstGeom prst="rect">
            <a:avLst/>
          </a:prstGeom>
          <a:noFill/>
        </p:spPr>
        <p:txBody>
          <a:bodyPr wrap="square" rtlCol="0">
            <a:spAutoFit/>
          </a:bodyPr>
          <a:lstStyle/>
          <a:p>
            <a:r>
              <a:rPr lang="en-US" sz="2200" dirty="0">
                <a:solidFill>
                  <a:srgbClr val="002060"/>
                </a:solidFill>
              </a:rPr>
              <a:t>this price</a:t>
            </a:r>
          </a:p>
        </p:txBody>
      </p:sp>
      <p:sp>
        <p:nvSpPr>
          <p:cNvPr id="20" name="TextBox 19"/>
          <p:cNvSpPr txBox="1"/>
          <p:nvPr/>
        </p:nvSpPr>
        <p:spPr>
          <a:xfrm>
            <a:off x="186265" y="3335867"/>
            <a:ext cx="11311467" cy="430887"/>
          </a:xfrm>
          <a:prstGeom prst="rect">
            <a:avLst/>
          </a:prstGeom>
          <a:noFill/>
        </p:spPr>
        <p:txBody>
          <a:bodyPr wrap="square" rtlCol="0">
            <a:spAutoFit/>
          </a:bodyPr>
          <a:lstStyle/>
          <a:p>
            <a:r>
              <a:rPr lang="en-US" sz="2200" dirty="0">
                <a:solidFill>
                  <a:srgbClr val="002060"/>
                </a:solidFill>
              </a:rPr>
              <a:t>To say ‘</a:t>
            </a:r>
            <a:r>
              <a:rPr lang="en-US" sz="2200" b="1" dirty="0">
                <a:solidFill>
                  <a:srgbClr val="002060"/>
                </a:solidFill>
              </a:rPr>
              <a:t>these</a:t>
            </a:r>
            <a:r>
              <a:rPr lang="en-US" sz="2200" dirty="0">
                <a:solidFill>
                  <a:srgbClr val="002060"/>
                </a:solidFill>
              </a:rPr>
              <a:t>’ with a plural </a:t>
            </a:r>
            <a:r>
              <a:rPr lang="en-US" sz="2200" b="1" dirty="0">
                <a:solidFill>
                  <a:srgbClr val="002060"/>
                </a:solidFill>
              </a:rPr>
              <a:t>masculine</a:t>
            </a:r>
            <a:r>
              <a:rPr lang="en-US" sz="2200" dirty="0">
                <a:solidFill>
                  <a:srgbClr val="002060"/>
                </a:solidFill>
              </a:rPr>
              <a:t> noun in Spanish, use </a:t>
            </a:r>
            <a:r>
              <a:rPr lang="en-US" sz="2200" b="1" dirty="0" err="1">
                <a:solidFill>
                  <a:srgbClr val="EE6000"/>
                </a:solidFill>
              </a:rPr>
              <a:t>estos</a:t>
            </a:r>
            <a:r>
              <a:rPr lang="en-US" sz="2200" dirty="0">
                <a:solidFill>
                  <a:schemeClr val="accent5">
                    <a:lumMod val="50000"/>
                  </a:schemeClr>
                </a:solidFill>
              </a:rPr>
              <a:t>.</a:t>
            </a:r>
          </a:p>
        </p:txBody>
      </p:sp>
      <p:sp>
        <p:nvSpPr>
          <p:cNvPr id="21" name="TextBox 20"/>
          <p:cNvSpPr txBox="1"/>
          <p:nvPr/>
        </p:nvSpPr>
        <p:spPr>
          <a:xfrm>
            <a:off x="169333" y="3864466"/>
            <a:ext cx="11260667" cy="430887"/>
          </a:xfrm>
          <a:prstGeom prst="rect">
            <a:avLst/>
          </a:prstGeom>
          <a:noFill/>
        </p:spPr>
        <p:txBody>
          <a:bodyPr wrap="square" rtlCol="0">
            <a:spAutoFit/>
          </a:bodyPr>
          <a:lstStyle/>
          <a:p>
            <a:r>
              <a:rPr lang="en-US" sz="2200" dirty="0">
                <a:solidFill>
                  <a:srgbClr val="002060"/>
                </a:solidFill>
              </a:rPr>
              <a:t>To say ‘</a:t>
            </a:r>
            <a:r>
              <a:rPr lang="en-US" sz="2200" b="1" dirty="0">
                <a:solidFill>
                  <a:srgbClr val="002060"/>
                </a:solidFill>
              </a:rPr>
              <a:t>these</a:t>
            </a:r>
            <a:r>
              <a:rPr lang="en-US" sz="2200" dirty="0">
                <a:solidFill>
                  <a:srgbClr val="002060"/>
                </a:solidFill>
              </a:rPr>
              <a:t>’ with a plural </a:t>
            </a:r>
            <a:r>
              <a:rPr lang="en-US" sz="2200" b="1" dirty="0">
                <a:solidFill>
                  <a:srgbClr val="002060"/>
                </a:solidFill>
              </a:rPr>
              <a:t>feminine</a:t>
            </a:r>
            <a:r>
              <a:rPr lang="en-US" sz="2200" dirty="0">
                <a:solidFill>
                  <a:srgbClr val="002060"/>
                </a:solidFill>
              </a:rPr>
              <a:t> noun in Spanish, use </a:t>
            </a:r>
            <a:r>
              <a:rPr lang="en-US" sz="2200" b="1" dirty="0" err="1">
                <a:solidFill>
                  <a:srgbClr val="EE6000"/>
                </a:solidFill>
              </a:rPr>
              <a:t>estas</a:t>
            </a:r>
            <a:r>
              <a:rPr lang="en-US" sz="2200" dirty="0">
                <a:solidFill>
                  <a:schemeClr val="accent5">
                    <a:lumMod val="50000"/>
                  </a:schemeClr>
                </a:solidFill>
              </a:rPr>
              <a:t>.</a:t>
            </a:r>
          </a:p>
        </p:txBody>
      </p:sp>
      <p:sp>
        <p:nvSpPr>
          <p:cNvPr id="22" name="TextBox 21"/>
          <p:cNvSpPr txBox="1"/>
          <p:nvPr/>
        </p:nvSpPr>
        <p:spPr>
          <a:xfrm>
            <a:off x="160867" y="4494813"/>
            <a:ext cx="2032000" cy="430887"/>
          </a:xfrm>
          <a:prstGeom prst="rect">
            <a:avLst/>
          </a:prstGeom>
          <a:noFill/>
        </p:spPr>
        <p:txBody>
          <a:bodyPr wrap="square" rtlCol="0">
            <a:spAutoFit/>
          </a:bodyPr>
          <a:lstStyle/>
          <a:p>
            <a:r>
              <a:rPr lang="en-US" sz="2200" b="1" dirty="0" err="1">
                <a:solidFill>
                  <a:srgbClr val="002060"/>
                </a:solidFill>
              </a:rPr>
              <a:t>Ejemplos</a:t>
            </a:r>
            <a:r>
              <a:rPr lang="en-US" sz="2200" b="1" dirty="0">
                <a:solidFill>
                  <a:srgbClr val="002060"/>
                </a:solidFill>
              </a:rPr>
              <a:t>:</a:t>
            </a:r>
          </a:p>
        </p:txBody>
      </p:sp>
      <p:pic>
        <p:nvPicPr>
          <p:cNvPr id="1026" name="Picture 2" descr="shirt clipart png&#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5657" y="5307509"/>
            <a:ext cx="1241425" cy="107693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shirt clipart png&#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49156" y="5306431"/>
            <a:ext cx="1215851" cy="1054750"/>
          </a:xfrm>
          <a:prstGeom prst="rect">
            <a:avLst/>
          </a:prstGeom>
          <a:noFill/>
          <a:extLst>
            <a:ext uri="{909E8E84-426E-40DD-AFC4-6F175D3DCCD1}">
              <a14:hiddenFill xmlns:a14="http://schemas.microsoft.com/office/drawing/2010/main">
                <a:solidFill>
                  <a:srgbClr val="FFFFFF"/>
                </a:solidFill>
              </a14:hiddenFill>
            </a:ext>
          </a:extLst>
        </p:spPr>
      </p:pic>
      <p:sp>
        <p:nvSpPr>
          <p:cNvPr id="25" name="Rounded Rectangular Callout 24"/>
          <p:cNvSpPr/>
          <p:nvPr/>
        </p:nvSpPr>
        <p:spPr>
          <a:xfrm>
            <a:off x="8700347" y="4623483"/>
            <a:ext cx="3408933" cy="1365797"/>
          </a:xfrm>
          <a:prstGeom prst="wedgeRoundRectCallout">
            <a:avLst>
              <a:gd name="adj1" fmla="val -54638"/>
              <a:gd name="adj2" fmla="val -21578"/>
              <a:gd name="adj3" fmla="val 166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002060"/>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6" name="TextBox 25"/>
          <p:cNvSpPr txBox="1"/>
          <p:nvPr/>
        </p:nvSpPr>
        <p:spPr>
          <a:xfrm>
            <a:off x="8701680" y="5089613"/>
            <a:ext cx="889687" cy="400110"/>
          </a:xfrm>
          <a:prstGeom prst="rect">
            <a:avLst/>
          </a:prstGeom>
          <a:noFill/>
        </p:spPr>
        <p:txBody>
          <a:bodyPr wrap="square" rtlCol="0">
            <a:spAutoFit/>
          </a:bodyPr>
          <a:lstStyle/>
          <a:p>
            <a:r>
              <a:rPr lang="en-GB" sz="2000">
                <a:solidFill>
                  <a:srgbClr val="002060"/>
                </a:solidFill>
              </a:rPr>
              <a:t>est</a:t>
            </a:r>
            <a:r>
              <a:rPr lang="en-GB" sz="2000" b="1">
                <a:solidFill>
                  <a:srgbClr val="002060"/>
                </a:solidFill>
              </a:rPr>
              <a:t>as</a:t>
            </a:r>
            <a:endParaRPr lang="en-GB" sz="2000" b="1" dirty="0">
              <a:solidFill>
                <a:srgbClr val="002060"/>
              </a:solidFill>
            </a:endParaRPr>
          </a:p>
        </p:txBody>
      </p:sp>
      <p:sp>
        <p:nvSpPr>
          <p:cNvPr id="27" name="TextBox 26"/>
          <p:cNvSpPr txBox="1"/>
          <p:nvPr/>
        </p:nvSpPr>
        <p:spPr>
          <a:xfrm>
            <a:off x="8701681" y="5511185"/>
            <a:ext cx="889687" cy="400110"/>
          </a:xfrm>
          <a:prstGeom prst="rect">
            <a:avLst/>
          </a:prstGeom>
          <a:noFill/>
        </p:spPr>
        <p:txBody>
          <a:bodyPr wrap="square" rtlCol="0">
            <a:spAutoFit/>
          </a:bodyPr>
          <a:lstStyle/>
          <a:p>
            <a:r>
              <a:rPr lang="en-GB" sz="2000">
                <a:solidFill>
                  <a:srgbClr val="002060"/>
                </a:solidFill>
              </a:rPr>
              <a:t>est</a:t>
            </a:r>
            <a:r>
              <a:rPr lang="en-GB" sz="2000" b="1">
                <a:solidFill>
                  <a:srgbClr val="002060"/>
                </a:solidFill>
              </a:rPr>
              <a:t>ás</a:t>
            </a:r>
            <a:endParaRPr lang="en-GB" sz="2000" b="1" dirty="0">
              <a:solidFill>
                <a:srgbClr val="002060"/>
              </a:solidFill>
            </a:endParaRPr>
          </a:p>
        </p:txBody>
      </p:sp>
      <p:sp>
        <p:nvSpPr>
          <p:cNvPr id="28" name="TextBox 27"/>
          <p:cNvSpPr txBox="1"/>
          <p:nvPr/>
        </p:nvSpPr>
        <p:spPr>
          <a:xfrm>
            <a:off x="9641598" y="5106376"/>
            <a:ext cx="2188390" cy="400110"/>
          </a:xfrm>
          <a:prstGeom prst="rect">
            <a:avLst/>
          </a:prstGeom>
          <a:noFill/>
        </p:spPr>
        <p:txBody>
          <a:bodyPr wrap="square" rtlCol="0">
            <a:spAutoFit/>
          </a:bodyPr>
          <a:lstStyle/>
          <a:p>
            <a:r>
              <a:rPr lang="en-GB" sz="2000">
                <a:solidFill>
                  <a:srgbClr val="002060"/>
                </a:solidFill>
              </a:rPr>
              <a:t>these (f)</a:t>
            </a:r>
            <a:endParaRPr lang="en-GB" sz="2000" b="1" dirty="0">
              <a:solidFill>
                <a:srgbClr val="002060"/>
              </a:solidFill>
            </a:endParaRPr>
          </a:p>
        </p:txBody>
      </p:sp>
      <p:sp>
        <p:nvSpPr>
          <p:cNvPr id="29" name="TextBox 28"/>
          <p:cNvSpPr txBox="1"/>
          <p:nvPr/>
        </p:nvSpPr>
        <p:spPr>
          <a:xfrm>
            <a:off x="9667739" y="5506486"/>
            <a:ext cx="3004393" cy="400110"/>
          </a:xfrm>
          <a:prstGeom prst="rect">
            <a:avLst/>
          </a:prstGeom>
          <a:noFill/>
        </p:spPr>
        <p:txBody>
          <a:bodyPr wrap="square" rtlCol="0">
            <a:spAutoFit/>
          </a:bodyPr>
          <a:lstStyle/>
          <a:p>
            <a:r>
              <a:rPr lang="en-GB" sz="2000">
                <a:solidFill>
                  <a:srgbClr val="002060"/>
                </a:solidFill>
              </a:rPr>
              <a:t>you are (for state)</a:t>
            </a:r>
            <a:endParaRPr lang="en-GB" sz="2000" b="1" dirty="0">
              <a:solidFill>
                <a:srgbClr val="002060"/>
              </a:solidFill>
            </a:endParaRPr>
          </a:p>
        </p:txBody>
      </p:sp>
      <p:sp>
        <p:nvSpPr>
          <p:cNvPr id="30" name="Rectangle 29"/>
          <p:cNvSpPr/>
          <p:nvPr/>
        </p:nvSpPr>
        <p:spPr>
          <a:xfrm>
            <a:off x="8623015" y="4678012"/>
            <a:ext cx="1752886" cy="400110"/>
          </a:xfrm>
          <a:prstGeom prst="rect">
            <a:avLst/>
          </a:prstGeom>
        </p:spPr>
        <p:txBody>
          <a:bodyPr wrap="square">
            <a:spAutoFit/>
          </a:bodyPr>
          <a:lstStyle/>
          <a:p>
            <a:pPr lvl="0" algn="ctr">
              <a:defRPr/>
            </a:pPr>
            <a:r>
              <a:rPr lang="en-GB" sz="2000" b="1" i="1">
                <a:solidFill>
                  <a:srgbClr val="002060"/>
                </a:solidFill>
              </a:rPr>
              <a:t>¡Atención! </a:t>
            </a:r>
            <a:endParaRPr lang="en-GB" sz="2000" i="1">
              <a:solidFill>
                <a:srgbClr val="002060"/>
              </a:solidFill>
            </a:endParaRPr>
          </a:p>
        </p:txBody>
      </p:sp>
    </p:spTree>
    <p:extLst>
      <p:ext uri="{BB962C8B-B14F-4D97-AF65-F5344CB8AC3E}">
        <p14:creationId xmlns:p14="http://schemas.microsoft.com/office/powerpoint/2010/main" val="3574390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026"/>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2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5"/>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6"/>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29"/>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P spid="6" grpId="0"/>
      <p:bldP spid="8" grpId="0"/>
      <p:bldP spid="10" grpId="0"/>
      <p:bldP spid="14" grpId="0"/>
      <p:bldP spid="16" grpId="0"/>
      <p:bldP spid="17" grpId="0"/>
      <p:bldP spid="18" grpId="0"/>
      <p:bldP spid="15" grpId="0"/>
      <p:bldP spid="19" grpId="0"/>
      <p:bldP spid="20" grpId="0"/>
      <p:bldP spid="21" grpId="0"/>
      <p:bldP spid="22" grpId="0"/>
      <p:bldP spid="25" grpId="0" animBg="1"/>
      <p:bldP spid="26" grpId="0"/>
      <p:bldP spid="27" grpId="0"/>
      <p:bldP spid="28" grpId="0"/>
      <p:bldP spid="29" grpId="0"/>
      <p:bldP spid="3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D578714D-3580-C545-B5C1-E2A9449A0E26}"/>
              </a:ext>
            </a:extLst>
          </p:cNvPr>
          <p:cNvSpPr/>
          <p:nvPr/>
        </p:nvSpPr>
        <p:spPr>
          <a:xfrm>
            <a:off x="9626599" y="241212"/>
            <a:ext cx="2341061" cy="387596"/>
          </a:xfrm>
          <a:prstGeom prst="roundRect">
            <a:avLst/>
          </a:prstGeom>
          <a:solidFill>
            <a:srgbClr val="F66400"/>
          </a:solidFill>
          <a:ln>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prstClr val="white"/>
              </a:solidFill>
              <a:latin typeface="Century Gothic" panose="020B0502020202020204" pitchFamily="34" charset="0"/>
            </a:endParaRPr>
          </a:p>
        </p:txBody>
      </p:sp>
      <p:graphicFrame>
        <p:nvGraphicFramePr>
          <p:cNvPr id="14" name="Google Shape;92;p5" descr="Table for exercises"/>
          <p:cNvGraphicFramePr/>
          <p:nvPr>
            <p:extLst>
              <p:ext uri="{D42A27DB-BD31-4B8C-83A1-F6EECF244321}">
                <p14:modId xmlns:p14="http://schemas.microsoft.com/office/powerpoint/2010/main" val="1565039582"/>
              </p:ext>
            </p:extLst>
          </p:nvPr>
        </p:nvGraphicFramePr>
        <p:xfrm>
          <a:off x="403558" y="1170931"/>
          <a:ext cx="7629950" cy="5015806"/>
        </p:xfrm>
        <a:graphic>
          <a:graphicData uri="http://schemas.openxmlformats.org/drawingml/2006/table">
            <a:tbl>
              <a:tblPr firstRow="1" bandRow="1">
                <a:noFill/>
              </a:tblPr>
              <a:tblGrid>
                <a:gridCol w="595355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tblGrid>
              <a:tr h="379152">
                <a:tc>
                  <a:txBody>
                    <a:bodyPr/>
                    <a:lstStyle/>
                    <a:p>
                      <a:pPr marL="0" marR="0" lvl="0" indent="0" algn="l" rtl="0">
                        <a:spcBef>
                          <a:spcPts val="0"/>
                        </a:spcBef>
                        <a:spcAft>
                          <a:spcPts val="0"/>
                        </a:spcAft>
                        <a:buNone/>
                      </a:pPr>
                      <a:r>
                        <a:rPr lang="en-GB" sz="2000" b="1">
                          <a:solidFill>
                            <a:srgbClr val="002060"/>
                          </a:solidFill>
                        </a:rPr>
                        <a:t>La pregunta</a:t>
                      </a:r>
                      <a:endParaRPr sz="2000" b="1" dirty="0">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r>
                        <a:rPr lang="en-GB" sz="2000" b="1" dirty="0" err="1">
                          <a:solidFill>
                            <a:srgbClr val="002060"/>
                          </a:solidFill>
                        </a:rPr>
                        <a:t>Objetos</a:t>
                      </a:r>
                      <a:endParaRPr sz="2000" b="1" dirty="0">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0"/>
                  </a:ext>
                </a:extLst>
              </a:tr>
              <a:tr h="711561">
                <a:tc>
                  <a:txBody>
                    <a:bodyPr/>
                    <a:lstStyle/>
                    <a:p>
                      <a:pPr marL="0" marR="0" lvl="0" indent="0" algn="l" rtl="0">
                        <a:spcBef>
                          <a:spcPts val="0"/>
                        </a:spcBef>
                        <a:spcAft>
                          <a:spcPts val="0"/>
                        </a:spcAft>
                        <a:buNone/>
                      </a:pPr>
                      <a:r>
                        <a:rPr lang="es-ES" sz="2000" b="1" dirty="0">
                          <a:solidFill>
                            <a:srgbClr val="002060"/>
                          </a:solidFill>
                        </a:rPr>
                        <a:t>1. </a:t>
                      </a:r>
                      <a:r>
                        <a:rPr lang="es-ES" sz="2000" dirty="0">
                          <a:solidFill>
                            <a:srgbClr val="002060"/>
                          </a:solidFill>
                        </a:rPr>
                        <a:t>¿Por</a:t>
                      </a:r>
                      <a:r>
                        <a:rPr lang="es-ES" sz="2000" baseline="0" dirty="0">
                          <a:solidFill>
                            <a:srgbClr val="002060"/>
                          </a:solidFill>
                        </a:rPr>
                        <a:t> qué no compras estas ______</a:t>
                      </a:r>
                      <a:r>
                        <a:rPr lang="es-ES" sz="2000" dirty="0">
                          <a:solidFill>
                            <a:srgbClr val="002060"/>
                          </a:solidFill>
                        </a:rPr>
                        <a:t>?</a:t>
                      </a:r>
                      <a:endParaRPr sz="2000" dirty="0">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l" rtl="0">
                        <a:lnSpc>
                          <a:spcPct val="100000"/>
                        </a:lnSpc>
                        <a:spcBef>
                          <a:spcPts val="0"/>
                        </a:spcBef>
                        <a:spcAft>
                          <a:spcPts val="0"/>
                        </a:spcAft>
                        <a:buNone/>
                      </a:pPr>
                      <a:r>
                        <a:rPr lang="en-GB" sz="2000">
                          <a:solidFill>
                            <a:srgbClr val="002060"/>
                          </a:solidFill>
                        </a:rPr>
                        <a:t>zapatos</a:t>
                      </a:r>
                    </a:p>
                    <a:p>
                      <a:pPr marL="0" marR="0" lvl="0" indent="0" algn="l" rtl="0">
                        <a:lnSpc>
                          <a:spcPct val="100000"/>
                        </a:lnSpc>
                        <a:spcBef>
                          <a:spcPts val="0"/>
                        </a:spcBef>
                        <a:spcAft>
                          <a:spcPts val="0"/>
                        </a:spcAft>
                        <a:buNone/>
                      </a:pPr>
                      <a:r>
                        <a:rPr lang="en-GB" sz="2000">
                          <a:solidFill>
                            <a:srgbClr val="002060"/>
                          </a:solidFill>
                        </a:rPr>
                        <a:t>bicicletas</a:t>
                      </a:r>
                      <a:endParaRPr sz="2000" dirty="0">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1"/>
                  </a:ext>
                </a:extLst>
              </a:tr>
              <a:tr h="794563">
                <a:tc>
                  <a:txBody>
                    <a:bodyPr/>
                    <a:lstStyle/>
                    <a:p>
                      <a:pPr marL="0" marR="0" lvl="0" indent="0" algn="l" rtl="0">
                        <a:spcBef>
                          <a:spcPts val="0"/>
                        </a:spcBef>
                        <a:spcAft>
                          <a:spcPts val="0"/>
                        </a:spcAft>
                        <a:buNone/>
                      </a:pPr>
                      <a:r>
                        <a:rPr lang="es-ES" sz="2000" b="1" dirty="0">
                          <a:solidFill>
                            <a:srgbClr val="002060"/>
                          </a:solidFill>
                        </a:rPr>
                        <a:t>2. </a:t>
                      </a:r>
                      <a:r>
                        <a:rPr lang="es-ES" sz="2000" dirty="0">
                          <a:solidFill>
                            <a:srgbClr val="002060"/>
                          </a:solidFill>
                        </a:rPr>
                        <a:t>¿Cuánto son estos ______?</a:t>
                      </a:r>
                      <a:endParaRPr sz="2000" dirty="0">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l" rtl="0">
                        <a:lnSpc>
                          <a:spcPct val="100000"/>
                        </a:lnSpc>
                        <a:spcBef>
                          <a:spcPts val="0"/>
                        </a:spcBef>
                        <a:spcAft>
                          <a:spcPts val="0"/>
                        </a:spcAft>
                        <a:buNone/>
                      </a:pPr>
                      <a:r>
                        <a:rPr lang="en-GB" sz="2000">
                          <a:solidFill>
                            <a:srgbClr val="002060"/>
                          </a:solidFill>
                        </a:rPr>
                        <a:t>bolsas </a:t>
                      </a:r>
                      <a:r>
                        <a:rPr lang="en-GB" sz="2000" dirty="0" err="1">
                          <a:solidFill>
                            <a:srgbClr val="002060"/>
                          </a:solidFill>
                        </a:rPr>
                        <a:t>espejos</a:t>
                      </a:r>
                      <a:endParaRPr sz="2000" dirty="0">
                        <a:solidFill>
                          <a:srgbClr val="002060"/>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2"/>
                  </a:ext>
                </a:extLst>
              </a:tr>
              <a:tr h="798286">
                <a:tc>
                  <a:txBody>
                    <a:bodyPr/>
                    <a:lstStyle/>
                    <a:p>
                      <a:pPr marL="0" marR="0" lvl="0" indent="0" algn="l" rtl="0">
                        <a:spcBef>
                          <a:spcPts val="0"/>
                        </a:spcBef>
                        <a:spcAft>
                          <a:spcPts val="0"/>
                        </a:spcAft>
                        <a:buNone/>
                      </a:pPr>
                      <a:r>
                        <a:rPr lang="es-ES" sz="2000" b="1" dirty="0">
                          <a:solidFill>
                            <a:srgbClr val="002060"/>
                          </a:solidFill>
                        </a:rPr>
                        <a:t>3. </a:t>
                      </a:r>
                      <a:r>
                        <a:rPr lang="es-ES" sz="2000" dirty="0">
                          <a:solidFill>
                            <a:srgbClr val="002060"/>
                          </a:solidFill>
                        </a:rPr>
                        <a:t>¿Quién necesita </a:t>
                      </a:r>
                      <a:r>
                        <a:rPr lang="es-ES" sz="2000" baseline="0" dirty="0">
                          <a:solidFill>
                            <a:srgbClr val="002060"/>
                          </a:solidFill>
                        </a:rPr>
                        <a:t>estas ______</a:t>
                      </a:r>
                      <a:r>
                        <a:rPr lang="es-ES" sz="2000" dirty="0">
                          <a:solidFill>
                            <a:srgbClr val="002060"/>
                          </a:solidFill>
                        </a:rPr>
                        <a:t>?</a:t>
                      </a:r>
                      <a:endParaRPr sz="2000" dirty="0">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l" rtl="0">
                        <a:lnSpc>
                          <a:spcPct val="100000"/>
                        </a:lnSpc>
                        <a:spcBef>
                          <a:spcPts val="0"/>
                        </a:spcBef>
                        <a:spcAft>
                          <a:spcPts val="0"/>
                        </a:spcAft>
                        <a:buNone/>
                      </a:pPr>
                      <a:r>
                        <a:rPr lang="en-GB" sz="2000">
                          <a:solidFill>
                            <a:srgbClr val="002060"/>
                          </a:solidFill>
                        </a:rPr>
                        <a:t>relojes</a:t>
                      </a:r>
                    </a:p>
                    <a:p>
                      <a:pPr marL="0" marR="0" lvl="0" indent="0" algn="l" rtl="0">
                        <a:lnSpc>
                          <a:spcPct val="100000"/>
                        </a:lnSpc>
                        <a:spcBef>
                          <a:spcPts val="0"/>
                        </a:spcBef>
                        <a:spcAft>
                          <a:spcPts val="0"/>
                        </a:spcAft>
                        <a:buNone/>
                      </a:pPr>
                      <a:r>
                        <a:rPr lang="en-GB" sz="2000">
                          <a:solidFill>
                            <a:srgbClr val="002060"/>
                          </a:solidFill>
                        </a:rPr>
                        <a:t>cosas</a:t>
                      </a:r>
                      <a:endParaRPr sz="2000" dirty="0">
                        <a:solidFill>
                          <a:srgbClr val="002060"/>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3"/>
                  </a:ext>
                </a:extLst>
              </a:tr>
              <a:tr h="740228">
                <a:tc>
                  <a:txBody>
                    <a:bodyPr/>
                    <a:lstStyle/>
                    <a:p>
                      <a:pPr marL="0" marR="0" lvl="0" indent="0" algn="l" rtl="0">
                        <a:spcBef>
                          <a:spcPts val="0"/>
                        </a:spcBef>
                        <a:spcAft>
                          <a:spcPts val="0"/>
                        </a:spcAft>
                        <a:buNone/>
                      </a:pPr>
                      <a:r>
                        <a:rPr lang="es-ES" sz="2000" b="1" dirty="0">
                          <a:solidFill>
                            <a:srgbClr val="002060"/>
                          </a:solidFill>
                        </a:rPr>
                        <a:t>4. </a:t>
                      </a:r>
                      <a:r>
                        <a:rPr lang="es-ES" sz="2000" dirty="0">
                          <a:solidFill>
                            <a:srgbClr val="002060"/>
                          </a:solidFill>
                        </a:rPr>
                        <a:t>¿Cómo son estos ______?</a:t>
                      </a:r>
                      <a:endParaRPr sz="2000" dirty="0">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l" rtl="0">
                        <a:lnSpc>
                          <a:spcPct val="100000"/>
                        </a:lnSpc>
                        <a:spcBef>
                          <a:spcPts val="0"/>
                        </a:spcBef>
                        <a:spcAft>
                          <a:spcPts val="0"/>
                        </a:spcAft>
                        <a:buNone/>
                      </a:pPr>
                      <a:r>
                        <a:rPr lang="en-GB" sz="2000" dirty="0" err="1">
                          <a:solidFill>
                            <a:srgbClr val="002060"/>
                          </a:solidFill>
                        </a:rPr>
                        <a:t>pantalones</a:t>
                      </a:r>
                      <a:r>
                        <a:rPr lang="en-GB" sz="2000" dirty="0">
                          <a:solidFill>
                            <a:srgbClr val="002060"/>
                          </a:solidFill>
                        </a:rPr>
                        <a:t> </a:t>
                      </a:r>
                      <a:r>
                        <a:rPr lang="en-GB" sz="2000" dirty="0" err="1">
                          <a:solidFill>
                            <a:srgbClr val="002060"/>
                          </a:solidFill>
                        </a:rPr>
                        <a:t>cajas</a:t>
                      </a:r>
                      <a:endParaRPr sz="2000" dirty="0">
                        <a:solidFill>
                          <a:srgbClr val="002060"/>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4"/>
                  </a:ext>
                </a:extLst>
              </a:tr>
              <a:tr h="787459">
                <a:tc>
                  <a:txBody>
                    <a:bodyPr/>
                    <a:lstStyle/>
                    <a:p>
                      <a:pPr marL="0" marR="0" lvl="0" indent="0" algn="l" rtl="0">
                        <a:spcBef>
                          <a:spcPts val="0"/>
                        </a:spcBef>
                        <a:spcAft>
                          <a:spcPts val="0"/>
                        </a:spcAft>
                        <a:buNone/>
                      </a:pPr>
                      <a:r>
                        <a:rPr lang="es-ES" sz="2000" b="1" dirty="0">
                          <a:solidFill>
                            <a:srgbClr val="002060"/>
                          </a:solidFill>
                        </a:rPr>
                        <a:t>5. </a:t>
                      </a:r>
                      <a:r>
                        <a:rPr lang="es-ES" sz="2000" dirty="0">
                          <a:solidFill>
                            <a:srgbClr val="002060"/>
                          </a:solidFill>
                        </a:rPr>
                        <a:t>¿</a:t>
                      </a:r>
                      <a:r>
                        <a:rPr lang="es-ES" sz="2000">
                          <a:solidFill>
                            <a:srgbClr val="002060"/>
                          </a:solidFill>
                        </a:rPr>
                        <a:t>Dónde guardas </a:t>
                      </a:r>
                      <a:r>
                        <a:rPr lang="es-ES" sz="2000" dirty="0">
                          <a:solidFill>
                            <a:srgbClr val="002060"/>
                          </a:solidFill>
                        </a:rPr>
                        <a:t>estas _______?</a:t>
                      </a:r>
                      <a:endParaRPr sz="2000" dirty="0">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l" rtl="0">
                        <a:lnSpc>
                          <a:spcPct val="100000"/>
                        </a:lnSpc>
                        <a:spcBef>
                          <a:spcPts val="0"/>
                        </a:spcBef>
                        <a:spcAft>
                          <a:spcPts val="0"/>
                        </a:spcAft>
                        <a:buNone/>
                      </a:pPr>
                      <a:r>
                        <a:rPr lang="en-GB" sz="2000" dirty="0" err="1">
                          <a:solidFill>
                            <a:srgbClr val="002060"/>
                          </a:solidFill>
                        </a:rPr>
                        <a:t>vestidos</a:t>
                      </a:r>
                      <a:r>
                        <a:rPr lang="en-GB" sz="2000" dirty="0">
                          <a:solidFill>
                            <a:srgbClr val="002060"/>
                          </a:solidFill>
                        </a:rPr>
                        <a:t> camisas</a:t>
                      </a:r>
                      <a:endParaRPr sz="2000" dirty="0">
                        <a:solidFill>
                          <a:srgbClr val="002060"/>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2212571357"/>
                  </a:ext>
                </a:extLst>
              </a:tr>
              <a:tr h="787459">
                <a:tc>
                  <a:txBody>
                    <a:bodyPr/>
                    <a:lstStyle/>
                    <a:p>
                      <a:pPr marL="0" marR="0" lvl="0" indent="0" algn="l" rtl="0">
                        <a:spcBef>
                          <a:spcPts val="0"/>
                        </a:spcBef>
                        <a:spcAft>
                          <a:spcPts val="0"/>
                        </a:spcAft>
                        <a:buNone/>
                      </a:pPr>
                      <a:r>
                        <a:rPr lang="es-ES" sz="2000" b="1" dirty="0">
                          <a:solidFill>
                            <a:srgbClr val="002060"/>
                          </a:solidFill>
                        </a:rPr>
                        <a:t>6. </a:t>
                      </a:r>
                      <a:r>
                        <a:rPr lang="es-ES" sz="2000">
                          <a:solidFill>
                            <a:srgbClr val="002060"/>
                          </a:solidFill>
                        </a:rPr>
                        <a:t>¿Cuáles son estas ________?</a:t>
                      </a:r>
                      <a:endParaRPr sz="2000" dirty="0">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l" rtl="0">
                        <a:lnSpc>
                          <a:spcPct val="100000"/>
                        </a:lnSpc>
                        <a:spcBef>
                          <a:spcPts val="0"/>
                        </a:spcBef>
                        <a:spcAft>
                          <a:spcPts val="0"/>
                        </a:spcAft>
                        <a:buNone/>
                      </a:pPr>
                      <a:r>
                        <a:rPr lang="en-GB" sz="2000" dirty="0" err="1">
                          <a:solidFill>
                            <a:srgbClr val="002060"/>
                          </a:solidFill>
                        </a:rPr>
                        <a:t>marcas</a:t>
                      </a:r>
                      <a:r>
                        <a:rPr lang="en-GB" sz="2000" baseline="0" dirty="0">
                          <a:solidFill>
                            <a:srgbClr val="002060"/>
                          </a:solidFill>
                        </a:rPr>
                        <a:t> </a:t>
                      </a:r>
                      <a:r>
                        <a:rPr lang="en-GB" sz="2000" baseline="0" dirty="0" err="1">
                          <a:solidFill>
                            <a:srgbClr val="002060"/>
                          </a:solidFill>
                        </a:rPr>
                        <a:t>libros</a:t>
                      </a:r>
                      <a:endParaRPr sz="2000" dirty="0">
                        <a:solidFill>
                          <a:srgbClr val="002060"/>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2980988508"/>
                  </a:ext>
                </a:extLst>
              </a:tr>
            </a:tbl>
          </a:graphicData>
        </a:graphic>
      </p:graphicFrame>
      <p:sp>
        <p:nvSpPr>
          <p:cNvPr id="23" name="TextBox 22">
            <a:extLst>
              <a:ext uri="{FF2B5EF4-FFF2-40B4-BE49-F238E27FC236}">
                <a16:creationId xmlns:a16="http://schemas.microsoft.com/office/drawing/2014/main" id="{6A500173-7AE1-4980-9C52-2DFAE38768EA}"/>
              </a:ext>
            </a:extLst>
          </p:cNvPr>
          <p:cNvSpPr txBox="1"/>
          <p:nvPr/>
        </p:nvSpPr>
        <p:spPr>
          <a:xfrm>
            <a:off x="361039" y="61680"/>
            <a:ext cx="9158581" cy="1384995"/>
          </a:xfrm>
          <a:prstGeom prst="rect">
            <a:avLst/>
          </a:prstGeom>
          <a:noFill/>
        </p:spPr>
        <p:txBody>
          <a:bodyPr wrap="square" rtlCol="0">
            <a:spAutoFit/>
          </a:bodyPr>
          <a:lstStyle/>
          <a:p>
            <a:pPr hangingPunct="0">
              <a:defRPr/>
            </a:pPr>
            <a:r>
              <a:rPr kumimoji="0" lang="en-US" sz="2100" i="0" u="none" strike="noStrike" kern="1200" cap="none" spc="0" normalizeH="0" noProof="0" dirty="0">
                <a:ln>
                  <a:noFill/>
                </a:ln>
                <a:solidFill>
                  <a:srgbClr val="002060"/>
                </a:solidFill>
                <a:effectLst/>
                <a:uLnTx/>
                <a:uFillTx/>
                <a:latin typeface="Century Gothic" panose="020B0502020202020204" pitchFamily="34" charset="0"/>
              </a:rPr>
              <a:t>Hugo y Daniel van de </a:t>
            </a:r>
            <a:r>
              <a:rPr kumimoji="0" lang="en-US" sz="2100" i="0" u="none" strike="noStrike" kern="1200" cap="none" spc="0" normalizeH="0" noProof="0" dirty="0" err="1">
                <a:ln>
                  <a:noFill/>
                </a:ln>
                <a:solidFill>
                  <a:srgbClr val="002060"/>
                </a:solidFill>
                <a:effectLst/>
                <a:uLnTx/>
                <a:uFillTx/>
                <a:latin typeface="Century Gothic" panose="020B0502020202020204" pitchFamily="34" charset="0"/>
              </a:rPr>
              <a:t>compras</a:t>
            </a:r>
            <a:r>
              <a:rPr kumimoji="0" lang="en-US" sz="2100" i="0" u="none" strike="noStrike" kern="1200" cap="none" spc="0" normalizeH="0" noProof="0" dirty="0">
                <a:ln>
                  <a:noFill/>
                </a:ln>
                <a:solidFill>
                  <a:srgbClr val="002060"/>
                </a:solidFill>
                <a:effectLst/>
                <a:uLnTx/>
                <a:uFillTx/>
                <a:latin typeface="Century Gothic" panose="020B0502020202020204" pitchFamily="34" charset="0"/>
              </a:rPr>
              <a:t>. </a:t>
            </a:r>
            <a:r>
              <a:rPr kumimoji="0" lang="en-US" sz="2100" b="1" i="0" u="none" strike="noStrike" kern="1200" cap="none" spc="0" normalizeH="0" noProof="0" dirty="0">
                <a:ln>
                  <a:noFill/>
                </a:ln>
                <a:solidFill>
                  <a:srgbClr val="002060"/>
                </a:solidFill>
                <a:effectLst/>
                <a:uLnTx/>
                <a:uFillTx/>
                <a:latin typeface="Century Gothic" panose="020B0502020202020204" pitchFamily="34" charset="0"/>
              </a:rPr>
              <a:t>Lee las </a:t>
            </a:r>
            <a:r>
              <a:rPr kumimoji="0" lang="en-US" sz="2100" b="1" i="0" u="none" strike="noStrike" kern="1200" cap="none" spc="0" normalizeH="0" noProof="0" dirty="0" err="1">
                <a:ln>
                  <a:noFill/>
                </a:ln>
                <a:solidFill>
                  <a:srgbClr val="002060"/>
                </a:solidFill>
                <a:effectLst/>
                <a:uLnTx/>
                <a:uFillTx/>
                <a:latin typeface="Century Gothic" panose="020B0502020202020204" pitchFamily="34" charset="0"/>
              </a:rPr>
              <a:t>preguntas</a:t>
            </a:r>
            <a:r>
              <a:rPr kumimoji="0" lang="en-US" sz="2100" i="0" u="none" strike="noStrike" kern="1200" cap="none" spc="0" normalizeH="0" noProof="0" dirty="0">
                <a:ln>
                  <a:noFill/>
                </a:ln>
                <a:solidFill>
                  <a:srgbClr val="002060"/>
                </a:solidFill>
                <a:effectLst/>
                <a:uLnTx/>
                <a:uFillTx/>
                <a:latin typeface="Century Gothic" panose="020B0502020202020204" pitchFamily="34" charset="0"/>
              </a:rPr>
              <a:t>. </a:t>
            </a:r>
            <a:r>
              <a:rPr lang="en-US" sz="2100" dirty="0" err="1">
                <a:solidFill>
                  <a:srgbClr val="002060"/>
                </a:solidFill>
                <a:latin typeface="Century Gothic" panose="020B0502020202020204" pitchFamily="34" charset="0"/>
              </a:rPr>
              <a:t>Completa</a:t>
            </a:r>
            <a:r>
              <a:rPr lang="en-US" sz="2100" dirty="0">
                <a:solidFill>
                  <a:srgbClr val="002060"/>
                </a:solidFill>
                <a:latin typeface="Century Gothic" panose="020B0502020202020204" pitchFamily="34" charset="0"/>
              </a:rPr>
              <a:t> la </a:t>
            </a:r>
            <a:r>
              <a:rPr lang="en-US" sz="2100" dirty="0" err="1">
                <a:solidFill>
                  <a:srgbClr val="002060"/>
                </a:solidFill>
                <a:latin typeface="Century Gothic" panose="020B0502020202020204" pitchFamily="34" charset="0"/>
              </a:rPr>
              <a:t>pregunta</a:t>
            </a:r>
            <a:r>
              <a:rPr lang="en-US" sz="2100" dirty="0">
                <a:solidFill>
                  <a:srgbClr val="002060"/>
                </a:solidFill>
                <a:latin typeface="Century Gothic" panose="020B0502020202020204" pitchFamily="34" charset="0"/>
              </a:rPr>
              <a:t> con la palabra </a:t>
            </a:r>
            <a:r>
              <a:rPr lang="en-US" sz="2100" dirty="0" err="1">
                <a:solidFill>
                  <a:srgbClr val="002060"/>
                </a:solidFill>
                <a:latin typeface="Century Gothic" panose="020B0502020202020204" pitchFamily="34" charset="0"/>
              </a:rPr>
              <a:t>correcta</a:t>
            </a:r>
            <a:r>
              <a:rPr lang="en-US" sz="2100" dirty="0">
                <a:solidFill>
                  <a:srgbClr val="002060"/>
                </a:solidFill>
                <a:latin typeface="Century Gothic" panose="020B0502020202020204" pitchFamily="34" charset="0"/>
              </a:rPr>
              <a:t>. </a:t>
            </a:r>
            <a:r>
              <a:rPr lang="en-US" sz="2100" dirty="0" err="1">
                <a:solidFill>
                  <a:srgbClr val="002060"/>
                </a:solidFill>
                <a:latin typeface="Century Gothic" panose="020B0502020202020204" pitchFamily="34" charset="0"/>
              </a:rPr>
              <a:t>Luego</a:t>
            </a:r>
            <a:r>
              <a:rPr lang="en-US" sz="2100" dirty="0">
                <a:solidFill>
                  <a:srgbClr val="002060"/>
                </a:solidFill>
                <a:latin typeface="Century Gothic" panose="020B0502020202020204" pitchFamily="34" charset="0"/>
              </a:rPr>
              <a:t> </a:t>
            </a:r>
            <a:r>
              <a:rPr lang="en-US" sz="2100" b="1" dirty="0" err="1">
                <a:solidFill>
                  <a:srgbClr val="002060"/>
                </a:solidFill>
                <a:latin typeface="Century Gothic" panose="020B0502020202020204" pitchFamily="34" charset="0"/>
              </a:rPr>
              <a:t>escucha</a:t>
            </a:r>
            <a:r>
              <a:rPr lang="en-US" sz="2100" b="1" dirty="0">
                <a:solidFill>
                  <a:srgbClr val="002060"/>
                </a:solidFill>
                <a:latin typeface="Century Gothic" panose="020B0502020202020204" pitchFamily="34" charset="0"/>
              </a:rPr>
              <a:t> las </a:t>
            </a:r>
            <a:r>
              <a:rPr lang="en-US" sz="2100" b="1" dirty="0" err="1">
                <a:solidFill>
                  <a:srgbClr val="002060"/>
                </a:solidFill>
                <a:latin typeface="Century Gothic" panose="020B0502020202020204" pitchFamily="34" charset="0"/>
              </a:rPr>
              <a:t>respuestas</a:t>
            </a:r>
            <a:r>
              <a:rPr lang="en-US" sz="2100" dirty="0">
                <a:solidFill>
                  <a:srgbClr val="002060"/>
                </a:solidFill>
                <a:latin typeface="Century Gothic" panose="020B0502020202020204" pitchFamily="34" charset="0"/>
              </a:rPr>
              <a:t>. </a:t>
            </a:r>
            <a:r>
              <a:rPr lang="en-US" sz="2100" dirty="0" err="1">
                <a:solidFill>
                  <a:srgbClr val="002060"/>
                </a:solidFill>
                <a:latin typeface="Century Gothic" panose="020B0502020202020204" pitchFamily="34" charset="0"/>
              </a:rPr>
              <a:t>Identifica</a:t>
            </a:r>
            <a:r>
              <a:rPr lang="en-US" sz="2100" dirty="0">
                <a:solidFill>
                  <a:srgbClr val="002060"/>
                </a:solidFill>
                <a:latin typeface="Century Gothic" panose="020B0502020202020204" pitchFamily="34" charset="0"/>
              </a:rPr>
              <a:t> la </a:t>
            </a:r>
            <a:r>
              <a:rPr lang="en-US" sz="2100" dirty="0" err="1">
                <a:solidFill>
                  <a:srgbClr val="002060"/>
                </a:solidFill>
                <a:latin typeface="Century Gothic" panose="020B0502020202020204" pitchFamily="34" charset="0"/>
              </a:rPr>
              <a:t>pregunta</a:t>
            </a:r>
            <a:r>
              <a:rPr lang="en-US" sz="2100" dirty="0">
                <a:solidFill>
                  <a:srgbClr val="002060"/>
                </a:solidFill>
                <a:latin typeface="Century Gothic" panose="020B0502020202020204" pitchFamily="34" charset="0"/>
              </a:rPr>
              <a:t> </a:t>
            </a:r>
            <a:r>
              <a:rPr lang="en-US" sz="2100" dirty="0" err="1">
                <a:solidFill>
                  <a:srgbClr val="002060"/>
                </a:solidFill>
                <a:latin typeface="Century Gothic" panose="020B0502020202020204" pitchFamily="34" charset="0"/>
              </a:rPr>
              <a:t>correcta</a:t>
            </a:r>
            <a:r>
              <a:rPr lang="en-US" sz="2100" dirty="0">
                <a:solidFill>
                  <a:srgbClr val="002060"/>
                </a:solidFill>
                <a:latin typeface="Century Gothic" panose="020B0502020202020204" pitchFamily="34" charset="0"/>
              </a:rPr>
              <a:t> (e.g. </a:t>
            </a:r>
            <a:r>
              <a:rPr lang="en-US" sz="2100" dirty="0" err="1">
                <a:solidFill>
                  <a:srgbClr val="002060"/>
                </a:solidFill>
                <a:latin typeface="Century Gothic" panose="020B0502020202020204" pitchFamily="34" charset="0"/>
              </a:rPr>
              <a:t>pregunta</a:t>
            </a:r>
            <a:r>
              <a:rPr lang="en-US" sz="2100" dirty="0">
                <a:solidFill>
                  <a:srgbClr val="002060"/>
                </a:solidFill>
                <a:latin typeface="Century Gothic" panose="020B0502020202020204" pitchFamily="34" charset="0"/>
              </a:rPr>
              <a:t> 3). </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21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 name="Title 1">
            <a:extLst>
              <a:ext uri="{FF2B5EF4-FFF2-40B4-BE49-F238E27FC236}">
                <a16:creationId xmlns:a16="http://schemas.microsoft.com/office/drawing/2014/main" id="{0C21955C-C002-4A4F-B04D-2337936F4F74}"/>
              </a:ext>
            </a:extLst>
          </p:cNvPr>
          <p:cNvSpPr>
            <a:spLocks noGrp="1"/>
          </p:cNvSpPr>
          <p:nvPr>
            <p:ph type="title"/>
          </p:nvPr>
        </p:nvSpPr>
        <p:spPr>
          <a:xfrm>
            <a:off x="9412641" y="251216"/>
            <a:ext cx="2804077" cy="400919"/>
          </a:xfrm>
        </p:spPr>
        <p:txBody>
          <a:bodyPr>
            <a:noAutofit/>
          </a:bodyPr>
          <a:lstStyle/>
          <a:p>
            <a:pPr algn="ctr"/>
            <a:r>
              <a:rPr lang="en-GB" sz="2000" b="1" dirty="0">
                <a:solidFill>
                  <a:prstClr val="white"/>
                </a:solidFill>
              </a:rPr>
              <a:t>leer / escuchar</a:t>
            </a:r>
            <a:endParaRPr lang="en-US" sz="2000" dirty="0"/>
          </a:p>
        </p:txBody>
      </p:sp>
      <p:graphicFrame>
        <p:nvGraphicFramePr>
          <p:cNvPr id="34" name="Google Shape;92;p5" descr="Table for exercises">
            <a:extLst>
              <a:ext uri="{FF2B5EF4-FFF2-40B4-BE49-F238E27FC236}">
                <a16:creationId xmlns:a16="http://schemas.microsoft.com/office/drawing/2014/main" id="{2FD3ED96-54FB-9845-8245-57490A1C740E}"/>
              </a:ext>
            </a:extLst>
          </p:cNvPr>
          <p:cNvGraphicFramePr/>
          <p:nvPr>
            <p:extLst>
              <p:ext uri="{D42A27DB-BD31-4B8C-83A1-F6EECF244321}">
                <p14:modId xmlns:p14="http://schemas.microsoft.com/office/powerpoint/2010/main" val="1180115654"/>
              </p:ext>
            </p:extLst>
          </p:nvPr>
        </p:nvGraphicFramePr>
        <p:xfrm>
          <a:off x="8515309" y="1170931"/>
          <a:ext cx="3260283" cy="5103910"/>
        </p:xfrm>
        <a:graphic>
          <a:graphicData uri="http://schemas.openxmlformats.org/drawingml/2006/table">
            <a:tbl>
              <a:tblPr firstRow="1" bandRow="1">
                <a:tableStyleId>{2D5ABB26-0587-4C30-8999-92F81FD0307C}</a:tableStyleId>
              </a:tblPr>
              <a:tblGrid>
                <a:gridCol w="3260283">
                  <a:extLst>
                    <a:ext uri="{9D8B030D-6E8A-4147-A177-3AD203B41FA5}">
                      <a16:colId xmlns:a16="http://schemas.microsoft.com/office/drawing/2014/main" val="20000"/>
                    </a:ext>
                  </a:extLst>
                </a:gridCol>
              </a:tblGrid>
              <a:tr h="439414">
                <a:tc>
                  <a:txBody>
                    <a:bodyPr/>
                    <a:lstStyle/>
                    <a:p>
                      <a:pPr marL="0" marR="0" lvl="0" indent="0" algn="l" rtl="0">
                        <a:spcBef>
                          <a:spcPts val="0"/>
                        </a:spcBef>
                        <a:spcAft>
                          <a:spcPts val="0"/>
                        </a:spcAft>
                        <a:buNone/>
                      </a:pPr>
                      <a:r>
                        <a:rPr lang="es-ES" sz="2000" b="1" dirty="0">
                          <a:solidFill>
                            <a:srgbClr val="002060"/>
                          </a:solidFill>
                        </a:rPr>
                        <a:t>Respuestas</a:t>
                      </a:r>
                      <a:endParaRPr sz="2000" b="1" dirty="0">
                        <a:solidFill>
                          <a:srgbClr val="002060"/>
                        </a:solidFill>
                      </a:endParaRPr>
                    </a:p>
                  </a:txBody>
                  <a:tcPr marL="91450" marR="91450" marT="45725" marB="45725" anchor="ctr"/>
                </a:tc>
                <a:extLst>
                  <a:ext uri="{0D108BD9-81ED-4DB2-BD59-A6C34878D82A}">
                    <a16:rowId xmlns:a16="http://schemas.microsoft.com/office/drawing/2014/main" val="10000"/>
                  </a:ext>
                </a:extLst>
              </a:tr>
              <a:tr h="777416">
                <a:tc>
                  <a:txBody>
                    <a:bodyPr/>
                    <a:lstStyle/>
                    <a:p>
                      <a:pPr marL="457200" marR="0" lvl="0" indent="-457200" algn="l" rtl="0">
                        <a:spcBef>
                          <a:spcPts val="0"/>
                        </a:spcBef>
                        <a:spcAft>
                          <a:spcPts val="0"/>
                        </a:spcAft>
                        <a:buAutoNum type="alphaLcParenR"/>
                      </a:pPr>
                      <a:endParaRPr lang="es-ES" sz="2000" dirty="0"/>
                    </a:p>
                  </a:txBody>
                  <a:tcPr marL="91450" marR="91450" marT="45725" marB="45725"/>
                </a:tc>
                <a:extLst>
                  <a:ext uri="{0D108BD9-81ED-4DB2-BD59-A6C34878D82A}">
                    <a16:rowId xmlns:a16="http://schemas.microsoft.com/office/drawing/2014/main" val="10001"/>
                  </a:ext>
                </a:extLst>
              </a:tr>
              <a:tr h="777416">
                <a:tc>
                  <a:txBody>
                    <a:bodyPr/>
                    <a:lstStyle/>
                    <a:p>
                      <a:pPr marL="0" marR="0" lvl="0" indent="0" algn="l" rtl="0">
                        <a:spcBef>
                          <a:spcPts val="0"/>
                        </a:spcBef>
                        <a:spcAft>
                          <a:spcPts val="0"/>
                        </a:spcAft>
                        <a:buNone/>
                      </a:pPr>
                      <a:endParaRPr sz="2000" dirty="0"/>
                    </a:p>
                  </a:txBody>
                  <a:tcPr marL="91450" marR="91450" marT="45725" marB="45725" anchor="ctr"/>
                </a:tc>
                <a:extLst>
                  <a:ext uri="{0D108BD9-81ED-4DB2-BD59-A6C34878D82A}">
                    <a16:rowId xmlns:a16="http://schemas.microsoft.com/office/drawing/2014/main" val="10002"/>
                  </a:ext>
                </a:extLst>
              </a:tr>
              <a:tr h="777416">
                <a:tc>
                  <a:txBody>
                    <a:bodyPr/>
                    <a:lstStyle/>
                    <a:p>
                      <a:pPr marL="0" marR="0" lvl="0" indent="0" algn="l" rtl="0">
                        <a:spcBef>
                          <a:spcPts val="0"/>
                        </a:spcBef>
                        <a:spcAft>
                          <a:spcPts val="0"/>
                        </a:spcAft>
                        <a:buNone/>
                      </a:pPr>
                      <a:endParaRPr sz="2000" dirty="0"/>
                    </a:p>
                  </a:txBody>
                  <a:tcPr marL="91450" marR="91450" marT="45725" marB="45725" anchor="ctr"/>
                </a:tc>
                <a:extLst>
                  <a:ext uri="{0D108BD9-81ED-4DB2-BD59-A6C34878D82A}">
                    <a16:rowId xmlns:a16="http://schemas.microsoft.com/office/drawing/2014/main" val="10003"/>
                  </a:ext>
                </a:extLst>
              </a:tr>
              <a:tr h="777416">
                <a:tc>
                  <a:txBody>
                    <a:bodyPr/>
                    <a:lstStyle/>
                    <a:p>
                      <a:pPr marL="0" marR="0" lvl="0" indent="0" algn="l" rtl="0">
                        <a:spcBef>
                          <a:spcPts val="0"/>
                        </a:spcBef>
                        <a:spcAft>
                          <a:spcPts val="0"/>
                        </a:spcAft>
                        <a:buNone/>
                      </a:pPr>
                      <a:endParaRPr sz="2000" dirty="0"/>
                    </a:p>
                  </a:txBody>
                  <a:tcPr marL="91450" marR="91450" marT="45725" marB="45725" anchor="ctr"/>
                </a:tc>
                <a:extLst>
                  <a:ext uri="{0D108BD9-81ED-4DB2-BD59-A6C34878D82A}">
                    <a16:rowId xmlns:a16="http://schemas.microsoft.com/office/drawing/2014/main" val="10004"/>
                  </a:ext>
                </a:extLst>
              </a:tr>
              <a:tr h="777416">
                <a:tc>
                  <a:txBody>
                    <a:bodyPr/>
                    <a:lstStyle/>
                    <a:p>
                      <a:pPr marL="0" marR="0" lvl="0" indent="0" algn="l" rtl="0">
                        <a:spcBef>
                          <a:spcPts val="0"/>
                        </a:spcBef>
                        <a:spcAft>
                          <a:spcPts val="0"/>
                        </a:spcAft>
                        <a:buNone/>
                      </a:pPr>
                      <a:endParaRPr sz="2000" dirty="0"/>
                    </a:p>
                  </a:txBody>
                  <a:tcPr marL="91450" marR="91450" marT="45725" marB="45725" anchor="ctr"/>
                </a:tc>
                <a:extLst>
                  <a:ext uri="{0D108BD9-81ED-4DB2-BD59-A6C34878D82A}">
                    <a16:rowId xmlns:a16="http://schemas.microsoft.com/office/drawing/2014/main" val="2212571357"/>
                  </a:ext>
                </a:extLst>
              </a:tr>
              <a:tr h="777416">
                <a:tc>
                  <a:txBody>
                    <a:bodyPr/>
                    <a:lstStyle/>
                    <a:p>
                      <a:pPr marL="0" marR="0" lvl="0" indent="0" algn="l" rtl="0">
                        <a:spcBef>
                          <a:spcPts val="0"/>
                        </a:spcBef>
                        <a:spcAft>
                          <a:spcPts val="0"/>
                        </a:spcAft>
                        <a:buNone/>
                      </a:pPr>
                      <a:endParaRPr sz="2000" dirty="0"/>
                    </a:p>
                  </a:txBody>
                  <a:tcPr marL="91450" marR="91450" marT="45725" marB="45725" anchor="ctr"/>
                </a:tc>
                <a:extLst>
                  <a:ext uri="{0D108BD9-81ED-4DB2-BD59-A6C34878D82A}">
                    <a16:rowId xmlns:a16="http://schemas.microsoft.com/office/drawing/2014/main" val="2980988508"/>
                  </a:ext>
                </a:extLst>
              </a:tr>
            </a:tbl>
          </a:graphicData>
        </a:graphic>
      </p:graphicFrame>
      <p:sp>
        <p:nvSpPr>
          <p:cNvPr id="37" name="Action Button: Custom 20">
            <a:hlinkClick r:id="" action="ppaction://noaction" highlightClick="1">
              <a:snd r:embed="rId3" name="Adidas y Nike, Son muy conocidas.wav"/>
            </a:hlinkClick>
            <a:extLst>
              <a:ext uri="{FF2B5EF4-FFF2-40B4-BE49-F238E27FC236}">
                <a16:creationId xmlns:a16="http://schemas.microsoft.com/office/drawing/2014/main" id="{36601F64-B6B8-584C-93C6-63DFEC8EBB61}"/>
              </a:ext>
            </a:extLst>
          </p:cNvPr>
          <p:cNvSpPr/>
          <p:nvPr/>
        </p:nvSpPr>
        <p:spPr>
          <a:xfrm>
            <a:off x="8642932" y="1814644"/>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A</a:t>
            </a:r>
          </a:p>
        </p:txBody>
      </p:sp>
      <p:sp>
        <p:nvSpPr>
          <p:cNvPr id="38" name="Action Button: Custom 20">
            <a:hlinkClick r:id="" action="ppaction://noaction" highlightClick="1">
              <a:snd r:embed="rId4" name="Veinticinco euros cada uno..wav"/>
            </a:hlinkClick>
            <a:extLst>
              <a:ext uri="{FF2B5EF4-FFF2-40B4-BE49-F238E27FC236}">
                <a16:creationId xmlns:a16="http://schemas.microsoft.com/office/drawing/2014/main" id="{F046C8FF-D4CA-1340-A1AE-46559BABB860}"/>
              </a:ext>
            </a:extLst>
          </p:cNvPr>
          <p:cNvSpPr/>
          <p:nvPr/>
        </p:nvSpPr>
        <p:spPr>
          <a:xfrm>
            <a:off x="8642932" y="2576413"/>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B</a:t>
            </a:r>
          </a:p>
        </p:txBody>
      </p:sp>
      <p:sp>
        <p:nvSpPr>
          <p:cNvPr id="40" name="Action Button: Custom 20">
            <a:hlinkClick r:id="" action="ppaction://noaction" highlightClick="1">
              <a:snd r:embed="rId5" name="Muy pra%CC%81cticos, pero no son ligeros.wav"/>
            </a:hlinkClick>
            <a:extLst>
              <a:ext uri="{FF2B5EF4-FFF2-40B4-BE49-F238E27FC236}">
                <a16:creationId xmlns:a16="http://schemas.microsoft.com/office/drawing/2014/main" id="{0DB9168F-DADD-BB49-A9CE-D403533D0AEF}"/>
              </a:ext>
            </a:extLst>
          </p:cNvPr>
          <p:cNvSpPr/>
          <p:nvPr/>
        </p:nvSpPr>
        <p:spPr>
          <a:xfrm>
            <a:off x="8642932" y="3347071"/>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C</a:t>
            </a:r>
          </a:p>
        </p:txBody>
      </p:sp>
      <p:sp>
        <p:nvSpPr>
          <p:cNvPr id="42" name="Action Button: Custom 20">
            <a:hlinkClick r:id="" action="ppaction://noaction" highlightClick="1">
              <a:snd r:embed="rId6" name="Porque son demasiado caras..wav"/>
            </a:hlinkClick>
            <a:extLst>
              <a:ext uri="{FF2B5EF4-FFF2-40B4-BE49-F238E27FC236}">
                <a16:creationId xmlns:a16="http://schemas.microsoft.com/office/drawing/2014/main" id="{BA818435-CE8E-7C42-866B-7B82A25BD8A6}"/>
              </a:ext>
            </a:extLst>
          </p:cNvPr>
          <p:cNvSpPr/>
          <p:nvPr/>
        </p:nvSpPr>
        <p:spPr>
          <a:xfrm>
            <a:off x="8642932" y="4125602"/>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D</a:t>
            </a:r>
          </a:p>
        </p:txBody>
      </p:sp>
      <p:sp>
        <p:nvSpPr>
          <p:cNvPr id="43" name="Action Button: Custom 20">
            <a:hlinkClick r:id="" action="ppaction://noaction" highlightClick="1">
              <a:snd r:embed="rId7" name="Diego, para ir al trabajo..wav"/>
            </a:hlinkClick>
            <a:extLst>
              <a:ext uri="{FF2B5EF4-FFF2-40B4-BE49-F238E27FC236}">
                <a16:creationId xmlns:a16="http://schemas.microsoft.com/office/drawing/2014/main" id="{9BBA83EF-2C1C-7C45-9EF3-3BDCB8982439}"/>
              </a:ext>
            </a:extLst>
          </p:cNvPr>
          <p:cNvSpPr/>
          <p:nvPr/>
        </p:nvSpPr>
        <p:spPr>
          <a:xfrm>
            <a:off x="8642932" y="4904133"/>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E</a:t>
            </a:r>
          </a:p>
        </p:txBody>
      </p:sp>
      <p:sp>
        <p:nvSpPr>
          <p:cNvPr id="44" name="Action Button: Custom 20">
            <a:hlinkClick r:id="" action="ppaction://noaction" highlightClick="1">
              <a:snd r:embed="rId8" name="En casa, debajo de la cama..wav"/>
            </a:hlinkClick>
            <a:extLst>
              <a:ext uri="{FF2B5EF4-FFF2-40B4-BE49-F238E27FC236}">
                <a16:creationId xmlns:a16="http://schemas.microsoft.com/office/drawing/2014/main" id="{49D9CE96-FA2B-DB4A-B493-60E74B3BFFAC}"/>
              </a:ext>
            </a:extLst>
          </p:cNvPr>
          <p:cNvSpPr/>
          <p:nvPr/>
        </p:nvSpPr>
        <p:spPr>
          <a:xfrm>
            <a:off x="8642932" y="5650490"/>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F</a:t>
            </a:r>
          </a:p>
        </p:txBody>
      </p:sp>
      <p:sp>
        <p:nvSpPr>
          <p:cNvPr id="5" name="CuadroTexto 4">
            <a:extLst>
              <a:ext uri="{FF2B5EF4-FFF2-40B4-BE49-F238E27FC236}">
                <a16:creationId xmlns:a16="http://schemas.microsoft.com/office/drawing/2014/main" id="{57586D40-37D6-4E44-9CDE-FF97BB4880B2}"/>
              </a:ext>
            </a:extLst>
          </p:cNvPr>
          <p:cNvSpPr txBox="1"/>
          <p:nvPr/>
        </p:nvSpPr>
        <p:spPr>
          <a:xfrm>
            <a:off x="9244235" y="1843250"/>
            <a:ext cx="2147455" cy="400110"/>
          </a:xfrm>
          <a:prstGeom prst="rect">
            <a:avLst/>
          </a:prstGeom>
          <a:noFill/>
        </p:spPr>
        <p:txBody>
          <a:bodyPr wrap="square" rtlCol="0">
            <a:spAutoFit/>
          </a:bodyPr>
          <a:lstStyle/>
          <a:p>
            <a:pPr algn="l"/>
            <a:r>
              <a:rPr lang="en-US" sz="2000" dirty="0">
                <a:solidFill>
                  <a:srgbClr val="002060"/>
                </a:solidFill>
              </a:rPr>
              <a:t>P</a:t>
            </a:r>
            <a:r>
              <a:rPr lang="x-none" sz="2000" dirty="0">
                <a:solidFill>
                  <a:srgbClr val="002060"/>
                </a:solidFill>
              </a:rPr>
              <a:t>regunta </a:t>
            </a:r>
            <a:r>
              <a:rPr lang="en-GB" sz="2000" dirty="0">
                <a:solidFill>
                  <a:srgbClr val="002060"/>
                </a:solidFill>
              </a:rPr>
              <a:t>6</a:t>
            </a:r>
            <a:endParaRPr lang="x-none" sz="2000" dirty="0">
              <a:solidFill>
                <a:srgbClr val="002060"/>
              </a:solidFill>
            </a:endParaRPr>
          </a:p>
        </p:txBody>
      </p:sp>
      <p:sp>
        <p:nvSpPr>
          <p:cNvPr id="45" name="CuadroTexto 44">
            <a:extLst>
              <a:ext uri="{FF2B5EF4-FFF2-40B4-BE49-F238E27FC236}">
                <a16:creationId xmlns:a16="http://schemas.microsoft.com/office/drawing/2014/main" id="{DEC42350-A8ED-8D4D-8965-0642A90570BD}"/>
              </a:ext>
            </a:extLst>
          </p:cNvPr>
          <p:cNvSpPr txBox="1"/>
          <p:nvPr/>
        </p:nvSpPr>
        <p:spPr>
          <a:xfrm>
            <a:off x="9244235" y="2596291"/>
            <a:ext cx="2147455" cy="400110"/>
          </a:xfrm>
          <a:prstGeom prst="rect">
            <a:avLst/>
          </a:prstGeom>
          <a:noFill/>
        </p:spPr>
        <p:txBody>
          <a:bodyPr wrap="square" rtlCol="0">
            <a:spAutoFit/>
          </a:bodyPr>
          <a:lstStyle/>
          <a:p>
            <a:pPr algn="l"/>
            <a:r>
              <a:rPr lang="en-US" sz="2000" dirty="0">
                <a:solidFill>
                  <a:srgbClr val="002060"/>
                </a:solidFill>
              </a:rPr>
              <a:t>P</a:t>
            </a:r>
            <a:r>
              <a:rPr lang="x-none" sz="2000" dirty="0">
                <a:solidFill>
                  <a:srgbClr val="002060"/>
                </a:solidFill>
              </a:rPr>
              <a:t>regunta </a:t>
            </a:r>
            <a:r>
              <a:rPr lang="en-GB" sz="2000" dirty="0">
                <a:solidFill>
                  <a:srgbClr val="002060"/>
                </a:solidFill>
              </a:rPr>
              <a:t>2</a:t>
            </a:r>
            <a:endParaRPr lang="x-none" sz="2000" dirty="0">
              <a:solidFill>
                <a:srgbClr val="002060"/>
              </a:solidFill>
            </a:endParaRPr>
          </a:p>
        </p:txBody>
      </p:sp>
      <p:sp>
        <p:nvSpPr>
          <p:cNvPr id="46" name="CuadroTexto 45">
            <a:extLst>
              <a:ext uri="{FF2B5EF4-FFF2-40B4-BE49-F238E27FC236}">
                <a16:creationId xmlns:a16="http://schemas.microsoft.com/office/drawing/2014/main" id="{E3E05FA7-F10C-7D42-9081-C85392D6BBA0}"/>
              </a:ext>
            </a:extLst>
          </p:cNvPr>
          <p:cNvSpPr txBox="1"/>
          <p:nvPr/>
        </p:nvSpPr>
        <p:spPr>
          <a:xfrm>
            <a:off x="9262631" y="5670368"/>
            <a:ext cx="2147455" cy="400110"/>
          </a:xfrm>
          <a:prstGeom prst="rect">
            <a:avLst/>
          </a:prstGeom>
          <a:noFill/>
        </p:spPr>
        <p:txBody>
          <a:bodyPr wrap="square" rtlCol="0">
            <a:spAutoFit/>
          </a:bodyPr>
          <a:lstStyle/>
          <a:p>
            <a:pPr algn="l"/>
            <a:r>
              <a:rPr lang="en-US" sz="2000" dirty="0">
                <a:solidFill>
                  <a:srgbClr val="002060"/>
                </a:solidFill>
              </a:rPr>
              <a:t>P</a:t>
            </a:r>
            <a:r>
              <a:rPr lang="x-none" sz="2000" dirty="0">
                <a:solidFill>
                  <a:srgbClr val="002060"/>
                </a:solidFill>
              </a:rPr>
              <a:t>regunta </a:t>
            </a:r>
            <a:r>
              <a:rPr lang="en-GB" sz="2000" dirty="0">
                <a:solidFill>
                  <a:srgbClr val="002060"/>
                </a:solidFill>
              </a:rPr>
              <a:t>5</a:t>
            </a:r>
            <a:endParaRPr lang="x-none" sz="2000" dirty="0">
              <a:solidFill>
                <a:srgbClr val="002060"/>
              </a:solidFill>
            </a:endParaRPr>
          </a:p>
        </p:txBody>
      </p:sp>
      <p:sp>
        <p:nvSpPr>
          <p:cNvPr id="47" name="CuadroTexto 46">
            <a:extLst>
              <a:ext uri="{FF2B5EF4-FFF2-40B4-BE49-F238E27FC236}">
                <a16:creationId xmlns:a16="http://schemas.microsoft.com/office/drawing/2014/main" id="{A05DF89F-B6A4-F54B-8F0E-EA80EAD59FF0}"/>
              </a:ext>
            </a:extLst>
          </p:cNvPr>
          <p:cNvSpPr txBox="1"/>
          <p:nvPr/>
        </p:nvSpPr>
        <p:spPr>
          <a:xfrm>
            <a:off x="9262631" y="4126139"/>
            <a:ext cx="2147455" cy="400110"/>
          </a:xfrm>
          <a:prstGeom prst="rect">
            <a:avLst/>
          </a:prstGeom>
          <a:noFill/>
        </p:spPr>
        <p:txBody>
          <a:bodyPr wrap="square" rtlCol="0">
            <a:spAutoFit/>
          </a:bodyPr>
          <a:lstStyle/>
          <a:p>
            <a:pPr algn="l"/>
            <a:r>
              <a:rPr lang="en-US" sz="2000" dirty="0">
                <a:solidFill>
                  <a:srgbClr val="002060"/>
                </a:solidFill>
              </a:rPr>
              <a:t>P</a:t>
            </a:r>
            <a:r>
              <a:rPr lang="x-none" sz="2000" dirty="0">
                <a:solidFill>
                  <a:srgbClr val="002060"/>
                </a:solidFill>
              </a:rPr>
              <a:t>regunta </a:t>
            </a:r>
            <a:r>
              <a:rPr lang="en-GB" sz="2000" dirty="0">
                <a:solidFill>
                  <a:srgbClr val="002060"/>
                </a:solidFill>
              </a:rPr>
              <a:t>1</a:t>
            </a:r>
            <a:endParaRPr lang="x-none" sz="2000" dirty="0">
              <a:solidFill>
                <a:srgbClr val="002060"/>
              </a:solidFill>
            </a:endParaRPr>
          </a:p>
        </p:txBody>
      </p:sp>
      <p:sp>
        <p:nvSpPr>
          <p:cNvPr id="48" name="CuadroTexto 47">
            <a:extLst>
              <a:ext uri="{FF2B5EF4-FFF2-40B4-BE49-F238E27FC236}">
                <a16:creationId xmlns:a16="http://schemas.microsoft.com/office/drawing/2014/main" id="{78AAA952-8EC4-994E-B281-7EA2251ADE16}"/>
              </a:ext>
            </a:extLst>
          </p:cNvPr>
          <p:cNvSpPr txBox="1"/>
          <p:nvPr/>
        </p:nvSpPr>
        <p:spPr>
          <a:xfrm>
            <a:off x="9244235" y="4909426"/>
            <a:ext cx="2147455" cy="400110"/>
          </a:xfrm>
          <a:prstGeom prst="rect">
            <a:avLst/>
          </a:prstGeom>
          <a:noFill/>
        </p:spPr>
        <p:txBody>
          <a:bodyPr wrap="square" rtlCol="0">
            <a:spAutoFit/>
          </a:bodyPr>
          <a:lstStyle/>
          <a:p>
            <a:pPr algn="l"/>
            <a:r>
              <a:rPr lang="en-US" sz="2000" dirty="0">
                <a:solidFill>
                  <a:srgbClr val="002060"/>
                </a:solidFill>
              </a:rPr>
              <a:t>P</a:t>
            </a:r>
            <a:r>
              <a:rPr lang="x-none" sz="2000" dirty="0">
                <a:solidFill>
                  <a:srgbClr val="002060"/>
                </a:solidFill>
              </a:rPr>
              <a:t>regunta </a:t>
            </a:r>
            <a:r>
              <a:rPr lang="en-GB" sz="2000" dirty="0">
                <a:solidFill>
                  <a:srgbClr val="002060"/>
                </a:solidFill>
              </a:rPr>
              <a:t>3</a:t>
            </a:r>
            <a:endParaRPr lang="x-none" sz="2000" dirty="0">
              <a:solidFill>
                <a:srgbClr val="002060"/>
              </a:solidFill>
            </a:endParaRPr>
          </a:p>
        </p:txBody>
      </p:sp>
      <p:sp>
        <p:nvSpPr>
          <p:cNvPr id="59" name="CuadroTexto 58">
            <a:extLst>
              <a:ext uri="{FF2B5EF4-FFF2-40B4-BE49-F238E27FC236}">
                <a16:creationId xmlns:a16="http://schemas.microsoft.com/office/drawing/2014/main" id="{AFC9C475-8FC2-034C-A952-49D52849FC68}"/>
              </a:ext>
            </a:extLst>
          </p:cNvPr>
          <p:cNvSpPr txBox="1"/>
          <p:nvPr/>
        </p:nvSpPr>
        <p:spPr>
          <a:xfrm>
            <a:off x="9262631" y="3371572"/>
            <a:ext cx="2147455" cy="400110"/>
          </a:xfrm>
          <a:prstGeom prst="rect">
            <a:avLst/>
          </a:prstGeom>
          <a:noFill/>
        </p:spPr>
        <p:txBody>
          <a:bodyPr wrap="square" rtlCol="0">
            <a:spAutoFit/>
          </a:bodyPr>
          <a:lstStyle/>
          <a:p>
            <a:pPr algn="l"/>
            <a:r>
              <a:rPr lang="en-US" sz="2000" dirty="0">
                <a:solidFill>
                  <a:srgbClr val="002060"/>
                </a:solidFill>
              </a:rPr>
              <a:t>P</a:t>
            </a:r>
            <a:r>
              <a:rPr lang="x-none" sz="2000" dirty="0">
                <a:solidFill>
                  <a:srgbClr val="002060"/>
                </a:solidFill>
              </a:rPr>
              <a:t>regunta </a:t>
            </a:r>
            <a:r>
              <a:rPr lang="en-GB" sz="2000" dirty="0">
                <a:solidFill>
                  <a:srgbClr val="002060"/>
                </a:solidFill>
              </a:rPr>
              <a:t>4</a:t>
            </a:r>
            <a:r>
              <a:rPr lang="x-none" sz="2000" dirty="0">
                <a:solidFill>
                  <a:srgbClr val="002060"/>
                </a:solidFill>
              </a:rPr>
              <a:t> </a:t>
            </a:r>
          </a:p>
        </p:txBody>
      </p:sp>
      <p:sp>
        <p:nvSpPr>
          <p:cNvPr id="31" name="Rounded Rectangle 30"/>
          <p:cNvSpPr/>
          <p:nvPr/>
        </p:nvSpPr>
        <p:spPr>
          <a:xfrm>
            <a:off x="6401528" y="1926411"/>
            <a:ext cx="1314286" cy="338667"/>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32" name="Rounded Rectangle 31"/>
          <p:cNvSpPr/>
          <p:nvPr/>
        </p:nvSpPr>
        <p:spPr>
          <a:xfrm>
            <a:off x="6401528" y="2682672"/>
            <a:ext cx="1007180" cy="345578"/>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27" name="Rounded Rectangle 26"/>
          <p:cNvSpPr/>
          <p:nvPr/>
        </p:nvSpPr>
        <p:spPr>
          <a:xfrm>
            <a:off x="6388935" y="3470045"/>
            <a:ext cx="1007180" cy="345578"/>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28" name="Rounded Rectangle 27"/>
          <p:cNvSpPr/>
          <p:nvPr/>
        </p:nvSpPr>
        <p:spPr>
          <a:xfrm>
            <a:off x="6388935" y="3921573"/>
            <a:ext cx="1549333" cy="345578"/>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29" name="Rounded Rectangle 28"/>
          <p:cNvSpPr/>
          <p:nvPr/>
        </p:nvSpPr>
        <p:spPr>
          <a:xfrm>
            <a:off x="6388935" y="5020591"/>
            <a:ext cx="1218217" cy="345578"/>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30" name="Rounded Rectangle 29"/>
          <p:cNvSpPr/>
          <p:nvPr/>
        </p:nvSpPr>
        <p:spPr>
          <a:xfrm>
            <a:off x="6388936" y="5472119"/>
            <a:ext cx="1218217" cy="345578"/>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pic>
        <p:nvPicPr>
          <p:cNvPr id="49" name="Picture 48"/>
          <p:cNvPicPr>
            <a:picLocks noChangeAspect="1"/>
          </p:cNvPicPr>
          <p:nvPr/>
        </p:nvPicPr>
        <p:blipFill rotWithShape="1">
          <a:blip r:embed="rId9" cstate="print">
            <a:extLst>
              <a:ext uri="{28A0092B-C50C-407E-A947-70E740481C1C}">
                <a14:useLocalDpi xmlns:a14="http://schemas.microsoft.com/office/drawing/2010/main" val="0"/>
              </a:ext>
            </a:extLst>
          </a:blip>
          <a:srcRect l="48106" r="25920"/>
          <a:stretch/>
        </p:blipFill>
        <p:spPr>
          <a:xfrm>
            <a:off x="11358575" y="604586"/>
            <a:ext cx="698918" cy="1513598"/>
          </a:xfrm>
          <a:prstGeom prst="rect">
            <a:avLst/>
          </a:prstGeom>
        </p:spPr>
      </p:pic>
      <p:pic>
        <p:nvPicPr>
          <p:cNvPr id="50" name="Picture 49"/>
          <p:cNvPicPr>
            <a:picLocks noChangeAspect="1"/>
          </p:cNvPicPr>
          <p:nvPr/>
        </p:nvPicPr>
        <p:blipFill rotWithShape="1">
          <a:blip r:embed="rId10" cstate="print">
            <a:extLst>
              <a:ext uri="{28A0092B-C50C-407E-A947-70E740481C1C}">
                <a14:useLocalDpi xmlns:a14="http://schemas.microsoft.com/office/drawing/2010/main" val="0"/>
              </a:ext>
            </a:extLst>
          </a:blip>
          <a:srcRect l="23490" r="49187"/>
          <a:stretch/>
        </p:blipFill>
        <p:spPr>
          <a:xfrm>
            <a:off x="10643746" y="628808"/>
            <a:ext cx="711686" cy="1465155"/>
          </a:xfrm>
          <a:prstGeom prst="rect">
            <a:avLst/>
          </a:prstGeom>
        </p:spPr>
      </p:pic>
      <p:sp>
        <p:nvSpPr>
          <p:cNvPr id="6" name="Rounded Rectangular Callout 5"/>
          <p:cNvSpPr/>
          <p:nvPr/>
        </p:nvSpPr>
        <p:spPr>
          <a:xfrm>
            <a:off x="783770" y="2317011"/>
            <a:ext cx="3984173" cy="731323"/>
          </a:xfrm>
          <a:prstGeom prst="wedgeRoundRectCallout">
            <a:avLst>
              <a:gd name="adj1" fmla="val -21448"/>
              <a:gd name="adj2" fmla="val 68454"/>
              <a:gd name="adj3" fmla="val 16667"/>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002060"/>
                </a:solidFill>
              </a:rPr>
              <a:t>Notice how the </a:t>
            </a:r>
            <a:r>
              <a:rPr lang="en-GB" sz="2000" b="1">
                <a:solidFill>
                  <a:srgbClr val="002060"/>
                </a:solidFill>
              </a:rPr>
              <a:t>–a</a:t>
            </a:r>
            <a:r>
              <a:rPr lang="en-GB" sz="2000">
                <a:solidFill>
                  <a:srgbClr val="002060"/>
                </a:solidFill>
              </a:rPr>
              <a:t> (‘s/he’) ending is used after ‘quién’.</a:t>
            </a:r>
          </a:p>
        </p:txBody>
      </p:sp>
      <p:sp>
        <p:nvSpPr>
          <p:cNvPr id="7" name="Oval 6"/>
          <p:cNvSpPr/>
          <p:nvPr/>
        </p:nvSpPr>
        <p:spPr>
          <a:xfrm>
            <a:off x="2579914" y="3347071"/>
            <a:ext cx="293915" cy="33176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79651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9">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7">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8">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40" grpId="0" animBg="1"/>
      <p:bldP spid="42" grpId="0" animBg="1"/>
      <p:bldP spid="43" grpId="0" animBg="1"/>
      <p:bldP spid="44" grpId="0" animBg="1"/>
      <p:bldP spid="5" grpId="0"/>
      <p:bldP spid="45" grpId="0"/>
      <p:bldP spid="46" grpId="0"/>
      <p:bldP spid="31" grpId="0" animBg="1"/>
      <p:bldP spid="32" grpId="0" animBg="1"/>
      <p:bldP spid="27" grpId="0" animBg="1"/>
      <p:bldP spid="28" grpId="0" animBg="1"/>
      <p:bldP spid="29" grpId="0" animBg="1"/>
      <p:bldP spid="30" grpId="0" animBg="1"/>
      <p:bldP spid="6" grpId="0" animBg="1"/>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escucha</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t>
            </a:r>
          </a:p>
        </p:txBody>
      </p:sp>
      <p:graphicFrame>
        <p:nvGraphicFramePr>
          <p:cNvPr id="3" name="Table 2"/>
          <p:cNvGraphicFramePr>
            <a:graphicFrameLocks noGrp="1"/>
          </p:cNvGraphicFramePr>
          <p:nvPr>
            <p:extLst>
              <p:ext uri="{D42A27DB-BD31-4B8C-83A1-F6EECF244321}">
                <p14:modId xmlns:p14="http://schemas.microsoft.com/office/powerpoint/2010/main" val="100334703"/>
              </p:ext>
            </p:extLst>
          </p:nvPr>
        </p:nvGraphicFramePr>
        <p:xfrm>
          <a:off x="806189" y="1226165"/>
          <a:ext cx="9584996" cy="4851396"/>
        </p:xfrm>
        <a:graphic>
          <a:graphicData uri="http://schemas.openxmlformats.org/drawingml/2006/table">
            <a:tbl>
              <a:tblPr firstRow="1" bandRow="1">
                <a:tableStyleId>{2D5ABB26-0587-4C30-8999-92F81FD0307C}</a:tableStyleId>
              </a:tblPr>
              <a:tblGrid>
                <a:gridCol w="592667">
                  <a:extLst>
                    <a:ext uri="{9D8B030D-6E8A-4147-A177-3AD203B41FA5}">
                      <a16:colId xmlns:a16="http://schemas.microsoft.com/office/drawing/2014/main" val="20000"/>
                    </a:ext>
                  </a:extLst>
                </a:gridCol>
                <a:gridCol w="1768805">
                  <a:extLst>
                    <a:ext uri="{9D8B030D-6E8A-4147-A177-3AD203B41FA5}">
                      <a16:colId xmlns:a16="http://schemas.microsoft.com/office/drawing/2014/main" val="20001"/>
                    </a:ext>
                  </a:extLst>
                </a:gridCol>
                <a:gridCol w="1771837">
                  <a:extLst>
                    <a:ext uri="{9D8B030D-6E8A-4147-A177-3AD203B41FA5}">
                      <a16:colId xmlns:a16="http://schemas.microsoft.com/office/drawing/2014/main" val="2977333725"/>
                    </a:ext>
                  </a:extLst>
                </a:gridCol>
                <a:gridCol w="5451687">
                  <a:extLst>
                    <a:ext uri="{9D8B030D-6E8A-4147-A177-3AD203B41FA5}">
                      <a16:colId xmlns:a16="http://schemas.microsoft.com/office/drawing/2014/main" val="20002"/>
                    </a:ext>
                  </a:extLst>
                </a:gridCol>
              </a:tblGrid>
              <a:tr h="539044">
                <a:tc>
                  <a:txBody>
                    <a:bodyPr/>
                    <a:lstStyle/>
                    <a:p>
                      <a:endParaRPr lang="en-US" dirty="0">
                        <a:solidFill>
                          <a:srgbClr val="002060"/>
                        </a:solidFill>
                      </a:endParaRPr>
                    </a:p>
                  </a:txBody>
                  <a:tcPr/>
                </a:tc>
                <a:tc gridSpan="2">
                  <a:txBody>
                    <a:bodyPr/>
                    <a:lstStyle/>
                    <a:p>
                      <a:pPr algn="ctr"/>
                      <a:r>
                        <a:rPr lang="en-US" sz="2000" b="1" dirty="0">
                          <a:solidFill>
                            <a:srgbClr val="002060"/>
                          </a:solidFill>
                        </a:rPr>
                        <a:t>¿</a:t>
                      </a:r>
                      <a:r>
                        <a:rPr lang="en-US" sz="2000" b="1" dirty="0" err="1">
                          <a:solidFill>
                            <a:srgbClr val="002060"/>
                          </a:solidFill>
                        </a:rPr>
                        <a:t>Cuál</a:t>
                      </a:r>
                      <a:r>
                        <a:rPr lang="en-US" sz="2000" b="1" dirty="0">
                          <a:solidFill>
                            <a:srgbClr val="002060"/>
                          </a:solidFill>
                        </a:rPr>
                        <a:t> es</a:t>
                      </a:r>
                      <a:r>
                        <a:rPr lang="en-US" sz="2000" b="1" baseline="0" dirty="0">
                          <a:solidFill>
                            <a:srgbClr val="002060"/>
                          </a:solidFill>
                        </a:rPr>
                        <a:t> la </a:t>
                      </a:r>
                      <a:r>
                        <a:rPr lang="en-US" sz="2000" b="1" dirty="0">
                          <a:solidFill>
                            <a:srgbClr val="002060"/>
                          </a:solidFill>
                        </a:rPr>
                        <a:t>palabra?</a:t>
                      </a:r>
                    </a:p>
                  </a:txBody>
                  <a:tcPr anchor="ctr"/>
                </a:tc>
                <a:tc hMerge="1">
                  <a:txBody>
                    <a:bodyPr/>
                    <a:lstStyle/>
                    <a:p>
                      <a:endParaRPr lang="en-US" b="1" dirty="0">
                        <a:solidFill>
                          <a:srgbClr val="002060"/>
                        </a:solidFill>
                      </a:endParaRPr>
                    </a:p>
                  </a:txBody>
                  <a:tcPr/>
                </a:tc>
                <a:tc>
                  <a:txBody>
                    <a:bodyPr/>
                    <a:lstStyle/>
                    <a:p>
                      <a:r>
                        <a:rPr lang="en-US" sz="2000" b="1" dirty="0">
                          <a:solidFill>
                            <a:srgbClr val="002060"/>
                          </a:solidFill>
                        </a:rPr>
                        <a:t>La </a:t>
                      </a:r>
                      <a:r>
                        <a:rPr lang="en-US" sz="2000" b="1" baseline="0" dirty="0" err="1">
                          <a:solidFill>
                            <a:srgbClr val="002060"/>
                          </a:solidFill>
                        </a:rPr>
                        <a:t>pregunta</a:t>
                      </a:r>
                      <a:r>
                        <a:rPr lang="en-US" sz="2000" b="1" baseline="0" dirty="0">
                          <a:solidFill>
                            <a:srgbClr val="002060"/>
                          </a:solidFill>
                        </a:rPr>
                        <a:t> </a:t>
                      </a:r>
                      <a:r>
                        <a:rPr lang="en-US" sz="2000" b="1" baseline="0" dirty="0" err="1">
                          <a:solidFill>
                            <a:srgbClr val="002060"/>
                          </a:solidFill>
                        </a:rPr>
                        <a:t>completa</a:t>
                      </a:r>
                      <a:r>
                        <a:rPr lang="en-US" sz="2000" b="1" baseline="0" dirty="0">
                          <a:solidFill>
                            <a:srgbClr val="002060"/>
                          </a:solidFill>
                        </a:rPr>
                        <a:t> (</a:t>
                      </a:r>
                      <a:r>
                        <a:rPr lang="en-US" sz="2000" b="1" baseline="0" dirty="0" err="1">
                          <a:solidFill>
                            <a:srgbClr val="002060"/>
                          </a:solidFill>
                        </a:rPr>
                        <a:t>en</a:t>
                      </a:r>
                      <a:r>
                        <a:rPr lang="en-US" sz="2000" b="1" baseline="0" dirty="0">
                          <a:solidFill>
                            <a:srgbClr val="002060"/>
                          </a:solidFill>
                        </a:rPr>
                        <a:t> </a:t>
                      </a:r>
                      <a:r>
                        <a:rPr lang="en-US" sz="2000" b="1" baseline="0" dirty="0" err="1">
                          <a:solidFill>
                            <a:srgbClr val="002060"/>
                          </a:solidFill>
                        </a:rPr>
                        <a:t>inglés</a:t>
                      </a:r>
                      <a:r>
                        <a:rPr lang="en-US" sz="2000" b="1" baseline="0" dirty="0">
                          <a:solidFill>
                            <a:srgbClr val="002060"/>
                          </a:solidFill>
                        </a:rPr>
                        <a:t>).</a:t>
                      </a:r>
                      <a:endParaRPr lang="en-US" sz="2000" b="1" dirty="0">
                        <a:solidFill>
                          <a:srgbClr val="002060"/>
                        </a:solidFill>
                      </a:endParaRPr>
                    </a:p>
                  </a:txBody>
                  <a:tcPr anchor="ctr"/>
                </a:tc>
                <a:extLst>
                  <a:ext uri="{0D108BD9-81ED-4DB2-BD59-A6C34878D82A}">
                    <a16:rowId xmlns:a16="http://schemas.microsoft.com/office/drawing/2014/main" val="10000"/>
                  </a:ext>
                </a:extLst>
              </a:tr>
              <a:tr h="539044">
                <a:tc>
                  <a:txBody>
                    <a:bodyPr/>
                    <a:lstStyle/>
                    <a:p>
                      <a:endParaRPr lang="en-US" dirty="0">
                        <a:solidFill>
                          <a:srgbClr val="002060"/>
                        </a:solidFill>
                      </a:endParaRPr>
                    </a:p>
                  </a:txBody>
                  <a:tcPr/>
                </a:tc>
                <a:tc>
                  <a:txBody>
                    <a:bodyPr/>
                    <a:lstStyle/>
                    <a:p>
                      <a:pPr algn="ctr"/>
                      <a:r>
                        <a:rPr lang="en-US" sz="2000" dirty="0">
                          <a:solidFill>
                            <a:srgbClr val="002060"/>
                          </a:solidFill>
                        </a:rPr>
                        <a:t>camisas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solidFill>
                            <a:srgbClr val="002060"/>
                          </a:solidFill>
                        </a:rPr>
                        <a:t>pantalones</a:t>
                      </a:r>
                    </a:p>
                  </a:txBody>
                  <a:tcPr anchor="ctr"/>
                </a:tc>
                <a:tc>
                  <a:txBody>
                    <a:bodyPr/>
                    <a:lstStyle/>
                    <a:p>
                      <a:endParaRPr lang="en-US" sz="2000" dirty="0">
                        <a:solidFill>
                          <a:srgbClr val="002060"/>
                        </a:solidFill>
                      </a:endParaRPr>
                    </a:p>
                  </a:txBody>
                  <a:tcPr/>
                </a:tc>
                <a:extLst>
                  <a:ext uri="{0D108BD9-81ED-4DB2-BD59-A6C34878D82A}">
                    <a16:rowId xmlns:a16="http://schemas.microsoft.com/office/drawing/2014/main" val="10001"/>
                  </a:ext>
                </a:extLst>
              </a:tr>
              <a:tr h="539044">
                <a:tc>
                  <a:txBody>
                    <a:bodyPr/>
                    <a:lstStyle/>
                    <a:p>
                      <a:endParaRPr lang="en-US">
                        <a:solidFill>
                          <a:srgbClr val="002060"/>
                        </a:solidFill>
                      </a:endParaRPr>
                    </a:p>
                  </a:txBody>
                  <a:tcPr/>
                </a:tc>
                <a:tc>
                  <a:txBody>
                    <a:bodyPr/>
                    <a:lstStyle/>
                    <a:p>
                      <a:pPr algn="ctr"/>
                      <a:r>
                        <a:rPr lang="en-US" sz="2000">
                          <a:solidFill>
                            <a:srgbClr val="002060"/>
                          </a:solidFill>
                        </a:rPr>
                        <a:t>cajas</a:t>
                      </a:r>
                      <a:endParaRPr lang="en-US" sz="2000" dirty="0">
                        <a:solidFill>
                          <a:srgbClr val="00206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solidFill>
                            <a:srgbClr val="002060"/>
                          </a:solidFill>
                        </a:rPr>
                        <a:t>regalos</a:t>
                      </a:r>
                    </a:p>
                  </a:txBody>
                  <a:tcPr anchor="ctr"/>
                </a:tc>
                <a:tc>
                  <a:txBody>
                    <a:bodyPr/>
                    <a:lstStyle/>
                    <a:p>
                      <a:endParaRPr lang="en-US" sz="2000">
                        <a:solidFill>
                          <a:srgbClr val="002060"/>
                        </a:solidFill>
                      </a:endParaRPr>
                    </a:p>
                  </a:txBody>
                  <a:tcPr/>
                </a:tc>
                <a:extLst>
                  <a:ext uri="{0D108BD9-81ED-4DB2-BD59-A6C34878D82A}">
                    <a16:rowId xmlns:a16="http://schemas.microsoft.com/office/drawing/2014/main" val="10002"/>
                  </a:ext>
                </a:extLst>
              </a:tr>
              <a:tr h="539044">
                <a:tc>
                  <a:txBody>
                    <a:bodyPr/>
                    <a:lstStyle/>
                    <a:p>
                      <a:endParaRPr lang="en-US">
                        <a:solidFill>
                          <a:srgbClr val="002060"/>
                        </a:solidFill>
                      </a:endParaRPr>
                    </a:p>
                  </a:txBody>
                  <a:tcPr/>
                </a:tc>
                <a:tc>
                  <a:txBody>
                    <a:bodyPr/>
                    <a:lstStyle/>
                    <a:p>
                      <a:pPr algn="ctr"/>
                      <a:r>
                        <a:rPr lang="en-US" sz="2000">
                          <a:solidFill>
                            <a:srgbClr val="002060"/>
                          </a:solidFill>
                        </a:rPr>
                        <a:t>bebidas</a:t>
                      </a:r>
                      <a:endParaRPr lang="en-US" sz="2000" dirty="0">
                        <a:solidFill>
                          <a:srgbClr val="00206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solidFill>
                            <a:srgbClr val="002060"/>
                          </a:solidFill>
                        </a:rPr>
                        <a:t>productos</a:t>
                      </a:r>
                      <a:endParaRPr lang="en-US" sz="2000" dirty="0">
                        <a:solidFill>
                          <a:srgbClr val="002060"/>
                        </a:solidFill>
                      </a:endParaRPr>
                    </a:p>
                  </a:txBody>
                  <a:tcPr anchor="ctr"/>
                </a:tc>
                <a:tc>
                  <a:txBody>
                    <a:bodyPr/>
                    <a:lstStyle/>
                    <a:p>
                      <a:endParaRPr lang="en-US" sz="2000" dirty="0">
                        <a:solidFill>
                          <a:srgbClr val="002060"/>
                        </a:solidFill>
                      </a:endParaRPr>
                    </a:p>
                  </a:txBody>
                  <a:tcPr/>
                </a:tc>
                <a:extLst>
                  <a:ext uri="{0D108BD9-81ED-4DB2-BD59-A6C34878D82A}">
                    <a16:rowId xmlns:a16="http://schemas.microsoft.com/office/drawing/2014/main" val="10003"/>
                  </a:ext>
                </a:extLst>
              </a:tr>
              <a:tr h="539044">
                <a:tc>
                  <a:txBody>
                    <a:bodyPr/>
                    <a:lstStyle/>
                    <a:p>
                      <a:endParaRPr lang="en-US">
                        <a:solidFill>
                          <a:srgbClr val="002060"/>
                        </a:solidFill>
                      </a:endParaRPr>
                    </a:p>
                  </a:txBody>
                  <a:tcPr/>
                </a:tc>
                <a:tc>
                  <a:txBody>
                    <a:bodyPr/>
                    <a:lstStyle/>
                    <a:p>
                      <a:pPr algn="ctr"/>
                      <a:r>
                        <a:rPr lang="en-US" sz="2000">
                          <a:solidFill>
                            <a:srgbClr val="002060"/>
                          </a:solidFill>
                        </a:rPr>
                        <a:t>monedas</a:t>
                      </a:r>
                      <a:endParaRPr lang="en-US" sz="2000" dirty="0">
                        <a:solidFill>
                          <a:srgbClr val="002060"/>
                        </a:solidFill>
                      </a:endParaRPr>
                    </a:p>
                  </a:txBody>
                  <a:tcPr anchor="ctr"/>
                </a:tc>
                <a:tc>
                  <a:txBody>
                    <a:bodyPr/>
                    <a:lstStyle/>
                    <a:p>
                      <a:pPr algn="ctr"/>
                      <a:r>
                        <a:rPr lang="en-US" sz="2000">
                          <a:solidFill>
                            <a:srgbClr val="002060"/>
                          </a:solidFill>
                        </a:rPr>
                        <a:t>juegos</a:t>
                      </a:r>
                      <a:endParaRPr lang="en-US" sz="2000" dirty="0">
                        <a:solidFill>
                          <a:srgbClr val="002060"/>
                        </a:solidFill>
                      </a:endParaRPr>
                    </a:p>
                  </a:txBody>
                  <a:tcPr anchor="ctr"/>
                </a:tc>
                <a:tc>
                  <a:txBody>
                    <a:bodyPr/>
                    <a:lstStyle/>
                    <a:p>
                      <a:endParaRPr lang="en-US" sz="2000" dirty="0">
                        <a:solidFill>
                          <a:srgbClr val="002060"/>
                        </a:solidFill>
                      </a:endParaRPr>
                    </a:p>
                  </a:txBody>
                  <a:tcPr/>
                </a:tc>
                <a:extLst>
                  <a:ext uri="{0D108BD9-81ED-4DB2-BD59-A6C34878D82A}">
                    <a16:rowId xmlns:a16="http://schemas.microsoft.com/office/drawing/2014/main" val="10004"/>
                  </a:ext>
                </a:extLst>
              </a:tr>
              <a:tr h="539044">
                <a:tc>
                  <a:txBody>
                    <a:bodyPr/>
                    <a:lstStyle/>
                    <a:p>
                      <a:endParaRPr lang="en-US">
                        <a:solidFill>
                          <a:srgbClr val="002060"/>
                        </a:solidFill>
                      </a:endParaRPr>
                    </a:p>
                  </a:txBody>
                  <a:tcPr/>
                </a:tc>
                <a:tc>
                  <a:txBody>
                    <a:bodyPr/>
                    <a:lstStyle/>
                    <a:p>
                      <a:pPr algn="ctr"/>
                      <a:r>
                        <a:rPr lang="en-US" sz="2000">
                          <a:solidFill>
                            <a:srgbClr val="002060"/>
                          </a:solidFill>
                        </a:rPr>
                        <a:t>libros</a:t>
                      </a:r>
                      <a:endParaRPr lang="en-US" sz="2000" dirty="0">
                        <a:solidFill>
                          <a:srgbClr val="002060"/>
                        </a:solidFill>
                      </a:endParaRPr>
                    </a:p>
                  </a:txBody>
                  <a:tcPr anchor="ctr"/>
                </a:tc>
                <a:tc>
                  <a:txBody>
                    <a:bodyPr/>
                    <a:lstStyle/>
                    <a:p>
                      <a:pPr algn="ctr"/>
                      <a:r>
                        <a:rPr lang="en-US" sz="2000">
                          <a:solidFill>
                            <a:srgbClr val="002060"/>
                          </a:solidFill>
                        </a:rPr>
                        <a:t>marcas</a:t>
                      </a:r>
                      <a:endParaRPr lang="en-US" sz="2000" dirty="0">
                        <a:solidFill>
                          <a:srgbClr val="002060"/>
                        </a:solidFill>
                      </a:endParaRPr>
                    </a:p>
                  </a:txBody>
                  <a:tcPr anchor="ctr"/>
                </a:tc>
                <a:tc>
                  <a:txBody>
                    <a:bodyPr/>
                    <a:lstStyle/>
                    <a:p>
                      <a:endParaRPr lang="en-US" sz="2000" dirty="0">
                        <a:solidFill>
                          <a:srgbClr val="002060"/>
                        </a:solidFill>
                      </a:endParaRPr>
                    </a:p>
                  </a:txBody>
                  <a:tcPr/>
                </a:tc>
                <a:extLst>
                  <a:ext uri="{0D108BD9-81ED-4DB2-BD59-A6C34878D82A}">
                    <a16:rowId xmlns:a16="http://schemas.microsoft.com/office/drawing/2014/main" val="10005"/>
                  </a:ext>
                </a:extLst>
              </a:tr>
              <a:tr h="539044">
                <a:tc>
                  <a:txBody>
                    <a:bodyPr/>
                    <a:lstStyle/>
                    <a:p>
                      <a:endParaRPr lang="en-US">
                        <a:solidFill>
                          <a:srgbClr val="002060"/>
                        </a:solidFill>
                      </a:endParaRPr>
                    </a:p>
                  </a:txBody>
                  <a:tcPr/>
                </a:tc>
                <a:tc>
                  <a:txBody>
                    <a:bodyPr/>
                    <a:lstStyle/>
                    <a:p>
                      <a:pPr algn="ctr"/>
                      <a:r>
                        <a:rPr lang="en-US" sz="2000">
                          <a:solidFill>
                            <a:srgbClr val="002060"/>
                          </a:solidFill>
                        </a:rPr>
                        <a:t>periódicos</a:t>
                      </a:r>
                      <a:endParaRPr lang="en-US" sz="2000" dirty="0">
                        <a:solidFill>
                          <a:srgbClr val="002060"/>
                        </a:solidFill>
                      </a:endParaRPr>
                    </a:p>
                  </a:txBody>
                  <a:tcPr anchor="ctr"/>
                </a:tc>
                <a:tc>
                  <a:txBody>
                    <a:bodyPr/>
                    <a:lstStyle/>
                    <a:p>
                      <a:pPr algn="ctr"/>
                      <a:r>
                        <a:rPr lang="en-US" sz="2000">
                          <a:solidFill>
                            <a:srgbClr val="002060"/>
                          </a:solidFill>
                        </a:rPr>
                        <a:t>tarjetas</a:t>
                      </a:r>
                      <a:endParaRPr lang="en-US" sz="2000" dirty="0">
                        <a:solidFill>
                          <a:srgbClr val="002060"/>
                        </a:solidFill>
                      </a:endParaRPr>
                    </a:p>
                  </a:txBody>
                  <a:tcPr anchor="ctr"/>
                </a:tc>
                <a:tc>
                  <a:txBody>
                    <a:bodyPr/>
                    <a:lstStyle/>
                    <a:p>
                      <a:endParaRPr lang="en-US" sz="2000" dirty="0">
                        <a:solidFill>
                          <a:srgbClr val="002060"/>
                        </a:solidFill>
                      </a:endParaRPr>
                    </a:p>
                  </a:txBody>
                  <a:tcPr/>
                </a:tc>
                <a:extLst>
                  <a:ext uri="{0D108BD9-81ED-4DB2-BD59-A6C34878D82A}">
                    <a16:rowId xmlns:a16="http://schemas.microsoft.com/office/drawing/2014/main" val="10006"/>
                  </a:ext>
                </a:extLst>
              </a:tr>
              <a:tr h="539044">
                <a:tc>
                  <a:txBody>
                    <a:bodyPr/>
                    <a:lstStyle/>
                    <a:p>
                      <a:endParaRPr lang="en-US">
                        <a:solidFill>
                          <a:srgbClr val="002060"/>
                        </a:solidFill>
                      </a:endParaRPr>
                    </a:p>
                  </a:txBody>
                  <a:tcPr/>
                </a:tc>
                <a:tc>
                  <a:txBody>
                    <a:bodyPr/>
                    <a:lstStyle/>
                    <a:p>
                      <a:pPr algn="ctr"/>
                      <a:r>
                        <a:rPr lang="en-US" sz="2000">
                          <a:solidFill>
                            <a:srgbClr val="002060"/>
                          </a:solidFill>
                        </a:rPr>
                        <a:t>vestidos</a:t>
                      </a:r>
                      <a:endParaRPr lang="en-US" sz="2000" dirty="0">
                        <a:solidFill>
                          <a:srgbClr val="002060"/>
                        </a:solidFill>
                      </a:endParaRPr>
                    </a:p>
                  </a:txBody>
                  <a:tcPr anchor="ctr"/>
                </a:tc>
                <a:tc>
                  <a:txBody>
                    <a:bodyPr/>
                    <a:lstStyle/>
                    <a:p>
                      <a:pPr algn="ctr"/>
                      <a:r>
                        <a:rPr lang="en-US" sz="2000">
                          <a:solidFill>
                            <a:srgbClr val="002060"/>
                          </a:solidFill>
                        </a:rPr>
                        <a:t>faldas</a:t>
                      </a:r>
                      <a:endParaRPr lang="en-US" sz="2000" dirty="0">
                        <a:solidFill>
                          <a:srgbClr val="002060"/>
                        </a:solidFill>
                      </a:endParaRPr>
                    </a:p>
                  </a:txBody>
                  <a:tcPr anchor="ctr"/>
                </a:tc>
                <a:tc>
                  <a:txBody>
                    <a:bodyPr/>
                    <a:lstStyle/>
                    <a:p>
                      <a:endParaRPr lang="en-US" sz="2000" dirty="0">
                        <a:solidFill>
                          <a:srgbClr val="002060"/>
                        </a:solidFill>
                      </a:endParaRPr>
                    </a:p>
                  </a:txBody>
                  <a:tcPr/>
                </a:tc>
                <a:extLst>
                  <a:ext uri="{0D108BD9-81ED-4DB2-BD59-A6C34878D82A}">
                    <a16:rowId xmlns:a16="http://schemas.microsoft.com/office/drawing/2014/main" val="10007"/>
                  </a:ext>
                </a:extLst>
              </a:tr>
              <a:tr h="539044">
                <a:tc>
                  <a:txBody>
                    <a:bodyPr/>
                    <a:lstStyle/>
                    <a:p>
                      <a:endParaRPr lang="en-US">
                        <a:solidFill>
                          <a:srgbClr val="002060"/>
                        </a:solidFill>
                      </a:endParaRPr>
                    </a:p>
                  </a:txBody>
                  <a:tcPr/>
                </a:tc>
                <a:tc>
                  <a:txBody>
                    <a:bodyPr/>
                    <a:lstStyle/>
                    <a:p>
                      <a:pPr algn="ctr"/>
                      <a:r>
                        <a:rPr lang="en-US" sz="2000">
                          <a:solidFill>
                            <a:srgbClr val="002060"/>
                          </a:solidFill>
                        </a:rPr>
                        <a:t>bolsas</a:t>
                      </a:r>
                      <a:endParaRPr lang="en-US" sz="2000" dirty="0">
                        <a:solidFill>
                          <a:srgbClr val="002060"/>
                        </a:solidFill>
                      </a:endParaRPr>
                    </a:p>
                  </a:txBody>
                  <a:tcPr anchor="ctr"/>
                </a:tc>
                <a:tc>
                  <a:txBody>
                    <a:bodyPr/>
                    <a:lstStyle/>
                    <a:p>
                      <a:pPr algn="ctr"/>
                      <a:r>
                        <a:rPr lang="en-US" sz="2000" baseline="0">
                          <a:solidFill>
                            <a:srgbClr val="002060"/>
                          </a:solidFill>
                        </a:rPr>
                        <a:t>tipos</a:t>
                      </a:r>
                      <a:endParaRPr lang="en-US" sz="2000" dirty="0">
                        <a:solidFill>
                          <a:srgbClr val="002060"/>
                        </a:solidFill>
                      </a:endParaRPr>
                    </a:p>
                  </a:txBody>
                  <a:tcPr anchor="ctr"/>
                </a:tc>
                <a:tc>
                  <a:txBody>
                    <a:bodyPr/>
                    <a:lstStyle/>
                    <a:p>
                      <a:endParaRPr lang="en-US" sz="2000" dirty="0">
                        <a:solidFill>
                          <a:srgbClr val="002060"/>
                        </a:solidFill>
                      </a:endParaRPr>
                    </a:p>
                  </a:txBody>
                  <a:tcPr/>
                </a:tc>
                <a:extLst>
                  <a:ext uri="{0D108BD9-81ED-4DB2-BD59-A6C34878D82A}">
                    <a16:rowId xmlns:a16="http://schemas.microsoft.com/office/drawing/2014/main" val="10008"/>
                  </a:ext>
                </a:extLst>
              </a:tr>
            </a:tbl>
          </a:graphicData>
        </a:graphic>
      </p:graphicFrame>
      <p:sp>
        <p:nvSpPr>
          <p:cNvPr id="8" name="Action Button: Custom 16">
            <a:hlinkClick r:id="" action="ppaction://noaction" highlightClick="1">
              <a:snd r:embed="rId3" name="%C2%BFCo%CC%81mo lavas estos_.wav"/>
            </a:hlinkClick>
            <a:extLst>
              <a:ext uri="{FF2B5EF4-FFF2-40B4-BE49-F238E27FC236}">
                <a16:creationId xmlns:a16="http://schemas.microsoft.com/office/drawing/2014/main" id="{30030AF8-564D-734B-84B9-DB4C7A3A6A53}"/>
              </a:ext>
            </a:extLst>
          </p:cNvPr>
          <p:cNvSpPr/>
          <p:nvPr/>
        </p:nvSpPr>
        <p:spPr>
          <a:xfrm>
            <a:off x="924374" y="1846610"/>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9" name="Action Button: Custom 16">
            <a:hlinkClick r:id="" action="ppaction://noaction" highlightClick="1">
              <a:snd r:embed="rId4" name="%C2%BFQuie%CC%81n compra estas_.wav"/>
            </a:hlinkClick>
            <a:extLst>
              <a:ext uri="{FF2B5EF4-FFF2-40B4-BE49-F238E27FC236}">
                <a16:creationId xmlns:a16="http://schemas.microsoft.com/office/drawing/2014/main" id="{30030AF8-564D-734B-84B9-DB4C7A3A6A53}"/>
              </a:ext>
            </a:extLst>
          </p:cNvPr>
          <p:cNvSpPr/>
          <p:nvPr/>
        </p:nvSpPr>
        <p:spPr>
          <a:xfrm>
            <a:off x="924373" y="2369165"/>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2</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Action Button: Custom 16">
            <a:hlinkClick r:id="" action="ppaction://noaction" highlightClick="1">
              <a:snd r:embed="rId5" name="%C2%BFDo%CC%81nde guardas estos_.wav"/>
            </a:hlinkClick>
            <a:extLst>
              <a:ext uri="{FF2B5EF4-FFF2-40B4-BE49-F238E27FC236}">
                <a16:creationId xmlns:a16="http://schemas.microsoft.com/office/drawing/2014/main" id="{30030AF8-564D-734B-84B9-DB4C7A3A6A53}"/>
              </a:ext>
            </a:extLst>
          </p:cNvPr>
          <p:cNvSpPr/>
          <p:nvPr/>
        </p:nvSpPr>
        <p:spPr>
          <a:xfrm>
            <a:off x="907439" y="2908575"/>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3</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Action Button: Custom 16">
            <a:hlinkClick r:id="" action="ppaction://noaction" highlightClick="1">
              <a:snd r:embed="rId6" name="%C2%BFPor que%CC%81 no usas estas_.wav"/>
            </a:hlinkClick>
            <a:extLst>
              <a:ext uri="{FF2B5EF4-FFF2-40B4-BE49-F238E27FC236}">
                <a16:creationId xmlns:a16="http://schemas.microsoft.com/office/drawing/2014/main" id="{30030AF8-564D-734B-84B9-DB4C7A3A6A53}"/>
              </a:ext>
            </a:extLst>
          </p:cNvPr>
          <p:cNvSpPr/>
          <p:nvPr/>
        </p:nvSpPr>
        <p:spPr>
          <a:xfrm>
            <a:off x="907439" y="3462541"/>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4</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Action Button: Custom 16">
            <a:hlinkClick r:id="" action="ppaction://noaction" highlightClick="1">
              <a:snd r:embed="rId7" name="%C2%BFCua%CC%81les son estos_.wav"/>
            </a:hlinkClick>
            <a:extLst>
              <a:ext uri="{FF2B5EF4-FFF2-40B4-BE49-F238E27FC236}">
                <a16:creationId xmlns:a16="http://schemas.microsoft.com/office/drawing/2014/main" id="{30030AF8-564D-734B-84B9-DB4C7A3A6A53}"/>
              </a:ext>
            </a:extLst>
          </p:cNvPr>
          <p:cNvSpPr/>
          <p:nvPr/>
        </p:nvSpPr>
        <p:spPr>
          <a:xfrm>
            <a:off x="907439" y="4009770"/>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5</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Action Button: Custom 16">
            <a:hlinkClick r:id="" action="ppaction://noaction" highlightClick="1">
              <a:snd r:embed="rId8" name="%C2%BFCua%CC%81ndo pagas con estas_.wav"/>
            </a:hlinkClick>
            <a:extLst>
              <a:ext uri="{FF2B5EF4-FFF2-40B4-BE49-F238E27FC236}">
                <a16:creationId xmlns:a16="http://schemas.microsoft.com/office/drawing/2014/main" id="{30030AF8-564D-734B-84B9-DB4C7A3A6A53}"/>
              </a:ext>
            </a:extLst>
          </p:cNvPr>
          <p:cNvSpPr/>
          <p:nvPr/>
        </p:nvSpPr>
        <p:spPr>
          <a:xfrm>
            <a:off x="924373" y="4537082"/>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6</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Action Button: Custom 16">
            <a:hlinkClick r:id="" action="ppaction://noaction" highlightClick="1">
              <a:snd r:embed="rId9" name="%C2%BFCo%CC%81mo son estos_.wav"/>
            </a:hlinkClick>
            <a:extLst>
              <a:ext uri="{FF2B5EF4-FFF2-40B4-BE49-F238E27FC236}">
                <a16:creationId xmlns:a16="http://schemas.microsoft.com/office/drawing/2014/main" id="{30030AF8-564D-734B-84B9-DB4C7A3A6A53}"/>
              </a:ext>
            </a:extLst>
          </p:cNvPr>
          <p:cNvSpPr/>
          <p:nvPr/>
        </p:nvSpPr>
        <p:spPr>
          <a:xfrm>
            <a:off x="924373" y="5064394"/>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7</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Action Button: Custom 16">
            <a:hlinkClick r:id="" action="ppaction://noaction" highlightClick="1">
              <a:snd r:embed="rId10" name="%C2%BFCua%CC%81nto usas estas_.wav"/>
            </a:hlinkClick>
            <a:extLst>
              <a:ext uri="{FF2B5EF4-FFF2-40B4-BE49-F238E27FC236}">
                <a16:creationId xmlns:a16="http://schemas.microsoft.com/office/drawing/2014/main" id="{30030AF8-564D-734B-84B9-DB4C7A3A6A53}"/>
              </a:ext>
            </a:extLst>
          </p:cNvPr>
          <p:cNvSpPr/>
          <p:nvPr/>
        </p:nvSpPr>
        <p:spPr>
          <a:xfrm>
            <a:off x="924373" y="5606262"/>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8</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p:cNvSpPr txBox="1"/>
          <p:nvPr/>
        </p:nvSpPr>
        <p:spPr>
          <a:xfrm>
            <a:off x="4970216" y="1843765"/>
            <a:ext cx="5147732" cy="400110"/>
          </a:xfrm>
          <a:prstGeom prst="rect">
            <a:avLst/>
          </a:prstGeom>
          <a:noFill/>
        </p:spPr>
        <p:txBody>
          <a:bodyPr wrap="square" rtlCol="0">
            <a:spAutoFit/>
          </a:bodyPr>
          <a:lstStyle/>
          <a:p>
            <a:r>
              <a:rPr lang="en-US" sz="2000" dirty="0">
                <a:solidFill>
                  <a:srgbClr val="002060"/>
                </a:solidFill>
              </a:rPr>
              <a:t>_____ do you wash ______________?</a:t>
            </a:r>
          </a:p>
        </p:txBody>
      </p:sp>
      <p:sp>
        <p:nvSpPr>
          <p:cNvPr id="16" name="TextBox 15"/>
          <p:cNvSpPr txBox="1"/>
          <p:nvPr/>
        </p:nvSpPr>
        <p:spPr>
          <a:xfrm>
            <a:off x="4970214" y="2385632"/>
            <a:ext cx="5147732" cy="400110"/>
          </a:xfrm>
          <a:prstGeom prst="rect">
            <a:avLst/>
          </a:prstGeom>
          <a:noFill/>
        </p:spPr>
        <p:txBody>
          <a:bodyPr wrap="square" rtlCol="0">
            <a:spAutoFit/>
          </a:bodyPr>
          <a:lstStyle/>
          <a:p>
            <a:r>
              <a:rPr lang="en-US" sz="2000">
                <a:solidFill>
                  <a:srgbClr val="002060"/>
                </a:solidFill>
              </a:rPr>
              <a:t>_____ buys / is buying _____________?</a:t>
            </a:r>
            <a:endParaRPr lang="en-US" sz="2000" dirty="0">
              <a:solidFill>
                <a:srgbClr val="002060"/>
              </a:solidFill>
            </a:endParaRPr>
          </a:p>
        </p:txBody>
      </p:sp>
      <p:sp>
        <p:nvSpPr>
          <p:cNvPr id="17" name="TextBox 16"/>
          <p:cNvSpPr txBox="1"/>
          <p:nvPr/>
        </p:nvSpPr>
        <p:spPr>
          <a:xfrm>
            <a:off x="4953281" y="2910652"/>
            <a:ext cx="5147732" cy="400110"/>
          </a:xfrm>
          <a:prstGeom prst="rect">
            <a:avLst/>
          </a:prstGeom>
          <a:noFill/>
        </p:spPr>
        <p:txBody>
          <a:bodyPr wrap="square" rtlCol="0">
            <a:spAutoFit/>
          </a:bodyPr>
          <a:lstStyle/>
          <a:p>
            <a:r>
              <a:rPr lang="en-US" sz="2000">
                <a:solidFill>
                  <a:srgbClr val="002060"/>
                </a:solidFill>
              </a:rPr>
              <a:t>_______ do </a:t>
            </a:r>
            <a:r>
              <a:rPr lang="en-US" sz="2000" dirty="0">
                <a:solidFill>
                  <a:srgbClr val="002060"/>
                </a:solidFill>
              </a:rPr>
              <a:t>you </a:t>
            </a:r>
            <a:r>
              <a:rPr lang="en-US" sz="2000">
                <a:solidFill>
                  <a:srgbClr val="002060"/>
                </a:solidFill>
              </a:rPr>
              <a:t>keep _______________?</a:t>
            </a:r>
            <a:endParaRPr lang="en-US" sz="2000" dirty="0">
              <a:solidFill>
                <a:srgbClr val="002060"/>
              </a:solidFill>
            </a:endParaRPr>
          </a:p>
        </p:txBody>
      </p:sp>
      <p:sp>
        <p:nvSpPr>
          <p:cNvPr id="18" name="TextBox 17"/>
          <p:cNvSpPr txBox="1"/>
          <p:nvPr/>
        </p:nvSpPr>
        <p:spPr>
          <a:xfrm>
            <a:off x="4970214" y="3469366"/>
            <a:ext cx="5333999" cy="400110"/>
          </a:xfrm>
          <a:prstGeom prst="rect">
            <a:avLst/>
          </a:prstGeom>
          <a:noFill/>
        </p:spPr>
        <p:txBody>
          <a:bodyPr wrap="square" rtlCol="0">
            <a:spAutoFit/>
          </a:bodyPr>
          <a:lstStyle/>
          <a:p>
            <a:r>
              <a:rPr lang="en-US" sz="2000">
                <a:solidFill>
                  <a:srgbClr val="002060"/>
                </a:solidFill>
              </a:rPr>
              <a:t>______ don’t you use ____________?</a:t>
            </a:r>
            <a:endParaRPr lang="en-US" sz="2000" dirty="0">
              <a:solidFill>
                <a:srgbClr val="002060"/>
              </a:solidFill>
            </a:endParaRPr>
          </a:p>
        </p:txBody>
      </p:sp>
      <p:sp>
        <p:nvSpPr>
          <p:cNvPr id="19" name="TextBox 18"/>
          <p:cNvSpPr txBox="1"/>
          <p:nvPr/>
        </p:nvSpPr>
        <p:spPr>
          <a:xfrm>
            <a:off x="4970214" y="4019742"/>
            <a:ext cx="5147732" cy="400110"/>
          </a:xfrm>
          <a:prstGeom prst="rect">
            <a:avLst/>
          </a:prstGeom>
          <a:noFill/>
        </p:spPr>
        <p:txBody>
          <a:bodyPr wrap="square" rtlCol="0">
            <a:spAutoFit/>
          </a:bodyPr>
          <a:lstStyle/>
          <a:p>
            <a:r>
              <a:rPr lang="en-US" sz="2000">
                <a:solidFill>
                  <a:srgbClr val="002060"/>
                </a:solidFill>
              </a:rPr>
              <a:t>_______ are _____________?</a:t>
            </a:r>
            <a:endParaRPr lang="en-US" sz="2000" dirty="0">
              <a:solidFill>
                <a:srgbClr val="002060"/>
              </a:solidFill>
            </a:endParaRPr>
          </a:p>
        </p:txBody>
      </p:sp>
      <p:sp>
        <p:nvSpPr>
          <p:cNvPr id="20" name="TextBox 19"/>
          <p:cNvSpPr txBox="1"/>
          <p:nvPr/>
        </p:nvSpPr>
        <p:spPr>
          <a:xfrm>
            <a:off x="4970214" y="4548248"/>
            <a:ext cx="5147732" cy="400110"/>
          </a:xfrm>
          <a:prstGeom prst="rect">
            <a:avLst/>
          </a:prstGeom>
          <a:noFill/>
        </p:spPr>
        <p:txBody>
          <a:bodyPr wrap="square" rtlCol="0">
            <a:spAutoFit/>
          </a:bodyPr>
          <a:lstStyle/>
          <a:p>
            <a:r>
              <a:rPr lang="en-US" sz="2000">
                <a:solidFill>
                  <a:srgbClr val="002060"/>
                </a:solidFill>
              </a:rPr>
              <a:t>_______ do you pay with ____________?</a:t>
            </a:r>
            <a:endParaRPr lang="en-US" sz="2000" dirty="0">
              <a:solidFill>
                <a:srgbClr val="002060"/>
              </a:solidFill>
            </a:endParaRPr>
          </a:p>
        </p:txBody>
      </p:sp>
      <p:sp>
        <p:nvSpPr>
          <p:cNvPr id="21" name="TextBox 20"/>
          <p:cNvSpPr txBox="1"/>
          <p:nvPr/>
        </p:nvSpPr>
        <p:spPr>
          <a:xfrm>
            <a:off x="4970214" y="5104287"/>
            <a:ext cx="5147732" cy="400110"/>
          </a:xfrm>
          <a:prstGeom prst="rect">
            <a:avLst/>
          </a:prstGeom>
          <a:noFill/>
        </p:spPr>
        <p:txBody>
          <a:bodyPr wrap="square" rtlCol="0">
            <a:spAutoFit/>
          </a:bodyPr>
          <a:lstStyle/>
          <a:p>
            <a:r>
              <a:rPr lang="en-US" sz="2000">
                <a:solidFill>
                  <a:srgbClr val="002060"/>
                </a:solidFill>
              </a:rPr>
              <a:t>______ are _________________?</a:t>
            </a:r>
            <a:endParaRPr lang="en-US" sz="2000" dirty="0">
              <a:solidFill>
                <a:srgbClr val="002060"/>
              </a:solidFill>
            </a:endParaRPr>
          </a:p>
        </p:txBody>
      </p:sp>
      <p:sp>
        <p:nvSpPr>
          <p:cNvPr id="22" name="TextBox 21"/>
          <p:cNvSpPr txBox="1"/>
          <p:nvPr/>
        </p:nvSpPr>
        <p:spPr>
          <a:xfrm>
            <a:off x="4970214" y="5613896"/>
            <a:ext cx="5147732" cy="400110"/>
          </a:xfrm>
          <a:prstGeom prst="rect">
            <a:avLst/>
          </a:prstGeom>
          <a:noFill/>
        </p:spPr>
        <p:txBody>
          <a:bodyPr wrap="square" rtlCol="0">
            <a:spAutoFit/>
          </a:bodyPr>
          <a:lstStyle/>
          <a:p>
            <a:r>
              <a:rPr lang="en-US" sz="2000">
                <a:solidFill>
                  <a:srgbClr val="002060"/>
                </a:solidFill>
              </a:rPr>
              <a:t>___________ do you use ____________?</a:t>
            </a:r>
            <a:endParaRPr lang="en-US" sz="2000" dirty="0">
              <a:solidFill>
                <a:srgbClr val="002060"/>
              </a:solidFill>
            </a:endParaRPr>
          </a:p>
        </p:txBody>
      </p:sp>
      <p:sp>
        <p:nvSpPr>
          <p:cNvPr id="23" name="Rounded Rectangle 22"/>
          <p:cNvSpPr/>
          <p:nvPr/>
        </p:nvSpPr>
        <p:spPr>
          <a:xfrm>
            <a:off x="3199000" y="1804146"/>
            <a:ext cx="1699694" cy="479348"/>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pic>
        <p:nvPicPr>
          <p:cNvPr id="31" name="Picture 30" descr="board games.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85132" y="4964025"/>
            <a:ext cx="1087137" cy="982815"/>
          </a:xfrm>
          <a:prstGeom prst="rect">
            <a:avLst/>
          </a:prstGeom>
        </p:spPr>
      </p:pic>
      <p:pic>
        <p:nvPicPr>
          <p:cNvPr id="32" name="Picture 31" descr="boxes.jpe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52652" y="2474734"/>
            <a:ext cx="691280" cy="787151"/>
          </a:xfrm>
          <a:prstGeom prst="rect">
            <a:avLst/>
          </a:prstGeom>
        </p:spPr>
      </p:pic>
      <p:sp>
        <p:nvSpPr>
          <p:cNvPr id="2" name="Title 1"/>
          <p:cNvSpPr>
            <a:spLocks noGrp="1"/>
          </p:cNvSpPr>
          <p:nvPr>
            <p:ph type="title"/>
          </p:nvPr>
        </p:nvSpPr>
        <p:spPr>
          <a:xfrm>
            <a:off x="321732" y="182168"/>
            <a:ext cx="9779281" cy="1083733"/>
          </a:xfrm>
        </p:spPr>
        <p:txBody>
          <a:bodyPr>
            <a:noAutofit/>
          </a:bodyPr>
          <a:lstStyle/>
          <a:p>
            <a:pPr>
              <a:lnSpc>
                <a:spcPct val="110000"/>
              </a:lnSpc>
            </a:pPr>
            <a:r>
              <a:rPr lang="en-US" sz="2000" b="1" dirty="0" err="1">
                <a:solidFill>
                  <a:srgbClr val="002060"/>
                </a:solidFill>
              </a:rPr>
              <a:t>Preguntas</a:t>
            </a:r>
            <a:r>
              <a:rPr lang="en-US" sz="2000" b="1" dirty="0">
                <a:solidFill>
                  <a:srgbClr val="002060"/>
                </a:solidFill>
              </a:rPr>
              <a:t> en </a:t>
            </a:r>
            <a:r>
              <a:rPr lang="en-US" sz="2000" b="1" dirty="0" err="1">
                <a:solidFill>
                  <a:srgbClr val="002060"/>
                </a:solidFill>
              </a:rPr>
              <a:t>las</a:t>
            </a:r>
            <a:r>
              <a:rPr lang="en-US" sz="2000" b="1" dirty="0">
                <a:solidFill>
                  <a:srgbClr val="002060"/>
                </a:solidFill>
              </a:rPr>
              <a:t> </a:t>
            </a:r>
            <a:r>
              <a:rPr lang="en-US" sz="2000" b="1" dirty="0" err="1">
                <a:solidFill>
                  <a:srgbClr val="002060"/>
                </a:solidFill>
              </a:rPr>
              <a:t>tiendas</a:t>
            </a:r>
            <a:r>
              <a:rPr lang="en-US" sz="2000" dirty="0">
                <a:solidFill>
                  <a:srgbClr val="002060"/>
                </a:solidFill>
              </a:rPr>
              <a:t>. </a:t>
            </a:r>
            <a:r>
              <a:rPr lang="en-US" sz="2000" dirty="0" err="1">
                <a:solidFill>
                  <a:srgbClr val="002060"/>
                </a:solidFill>
              </a:rPr>
              <a:t>Escucha</a:t>
            </a:r>
            <a:r>
              <a:rPr lang="en-US" sz="2000" dirty="0">
                <a:solidFill>
                  <a:srgbClr val="002060"/>
                </a:solidFill>
              </a:rPr>
              <a:t> y </a:t>
            </a:r>
            <a:r>
              <a:rPr lang="en-US" sz="2000" dirty="0" err="1">
                <a:solidFill>
                  <a:srgbClr val="002060"/>
                </a:solidFill>
              </a:rPr>
              <a:t>completa</a:t>
            </a:r>
            <a:r>
              <a:rPr lang="en-US" sz="2000" dirty="0">
                <a:solidFill>
                  <a:srgbClr val="002060"/>
                </a:solidFill>
              </a:rPr>
              <a:t> la </a:t>
            </a:r>
            <a:r>
              <a:rPr lang="en-US" sz="2000" dirty="0" err="1">
                <a:solidFill>
                  <a:srgbClr val="002060"/>
                </a:solidFill>
              </a:rPr>
              <a:t>frase</a:t>
            </a:r>
            <a:r>
              <a:rPr lang="en-US" sz="2000" dirty="0">
                <a:solidFill>
                  <a:srgbClr val="002060"/>
                </a:solidFill>
              </a:rPr>
              <a:t> con la palabra </a:t>
            </a:r>
            <a:r>
              <a:rPr lang="en-US" sz="2000" dirty="0" err="1">
                <a:solidFill>
                  <a:srgbClr val="002060"/>
                </a:solidFill>
              </a:rPr>
              <a:t>correcta</a:t>
            </a:r>
            <a:r>
              <a:rPr lang="en-US" sz="2000" dirty="0">
                <a:solidFill>
                  <a:srgbClr val="002060"/>
                </a:solidFill>
              </a:rPr>
              <a:t>. </a:t>
            </a:r>
            <a:r>
              <a:rPr lang="en-US" sz="2000" dirty="0" err="1">
                <a:solidFill>
                  <a:srgbClr val="002060"/>
                </a:solidFill>
              </a:rPr>
              <a:t>Completa</a:t>
            </a:r>
            <a:r>
              <a:rPr lang="en-US" sz="2000" dirty="0">
                <a:solidFill>
                  <a:srgbClr val="002060"/>
                </a:solidFill>
              </a:rPr>
              <a:t> la </a:t>
            </a:r>
            <a:r>
              <a:rPr lang="en-US" sz="2000" dirty="0" err="1">
                <a:solidFill>
                  <a:srgbClr val="002060"/>
                </a:solidFill>
              </a:rPr>
              <a:t>pregunta</a:t>
            </a:r>
            <a:r>
              <a:rPr lang="en-US" sz="2000" dirty="0">
                <a:solidFill>
                  <a:srgbClr val="002060"/>
                </a:solidFill>
              </a:rPr>
              <a:t> en </a:t>
            </a:r>
            <a:r>
              <a:rPr lang="en-US" sz="2000" dirty="0" err="1">
                <a:solidFill>
                  <a:srgbClr val="002060"/>
                </a:solidFill>
              </a:rPr>
              <a:t>inglés</a:t>
            </a:r>
            <a:r>
              <a:rPr lang="en-US" sz="2000" dirty="0">
                <a:solidFill>
                  <a:srgbClr val="002060"/>
                </a:solidFill>
              </a:rPr>
              <a:t>. </a:t>
            </a:r>
            <a:br>
              <a:rPr lang="en-US" sz="2000" dirty="0">
                <a:solidFill>
                  <a:srgbClr val="002060"/>
                </a:solidFill>
              </a:rPr>
            </a:br>
            <a:endParaRPr lang="en-US" sz="2000" i="1" dirty="0">
              <a:solidFill>
                <a:srgbClr val="002060"/>
              </a:solidFill>
            </a:endParaRPr>
          </a:p>
        </p:txBody>
      </p:sp>
      <p:sp>
        <p:nvSpPr>
          <p:cNvPr id="33" name="Rounded Rectangle 32"/>
          <p:cNvSpPr/>
          <p:nvPr/>
        </p:nvSpPr>
        <p:spPr>
          <a:xfrm>
            <a:off x="1438557" y="2327491"/>
            <a:ext cx="1699694" cy="479348"/>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34" name="Rounded Rectangle 33"/>
          <p:cNvSpPr/>
          <p:nvPr/>
        </p:nvSpPr>
        <p:spPr>
          <a:xfrm>
            <a:off x="3199000" y="2882175"/>
            <a:ext cx="1699694" cy="479348"/>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35" name="Rounded Rectangle 34"/>
          <p:cNvSpPr/>
          <p:nvPr/>
        </p:nvSpPr>
        <p:spPr>
          <a:xfrm>
            <a:off x="1437132" y="3428817"/>
            <a:ext cx="1699694" cy="479348"/>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36" name="Rounded Rectangle 35"/>
          <p:cNvSpPr/>
          <p:nvPr/>
        </p:nvSpPr>
        <p:spPr>
          <a:xfrm>
            <a:off x="1437132" y="3962852"/>
            <a:ext cx="1699694" cy="479348"/>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37" name="Rounded Rectangle 36"/>
          <p:cNvSpPr/>
          <p:nvPr/>
        </p:nvSpPr>
        <p:spPr>
          <a:xfrm>
            <a:off x="3207230" y="4495408"/>
            <a:ext cx="1699694" cy="479348"/>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38" name="Rounded Rectangle 37"/>
          <p:cNvSpPr/>
          <p:nvPr/>
        </p:nvSpPr>
        <p:spPr>
          <a:xfrm>
            <a:off x="1437132" y="5031780"/>
            <a:ext cx="1699694" cy="514988"/>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40" name="Rounded Rectangle 39"/>
          <p:cNvSpPr/>
          <p:nvPr/>
        </p:nvSpPr>
        <p:spPr>
          <a:xfrm>
            <a:off x="1437132" y="5546768"/>
            <a:ext cx="1699694" cy="514988"/>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5" name="Rounded Rectangular Callout 4"/>
          <p:cNvSpPr/>
          <p:nvPr/>
        </p:nvSpPr>
        <p:spPr>
          <a:xfrm>
            <a:off x="9438829" y="3351357"/>
            <a:ext cx="2623565" cy="1144051"/>
          </a:xfrm>
          <a:prstGeom prst="wedgeRoundRectCallout">
            <a:avLst>
              <a:gd name="adj1" fmla="val -54576"/>
              <a:gd name="adj2" fmla="val 36086"/>
              <a:gd name="adj3" fmla="val 16667"/>
            </a:avLst>
          </a:prstGeom>
          <a:solidFill>
            <a:schemeClr val="accent4">
              <a:lumMod val="20000"/>
              <a:lumOff val="80000"/>
            </a:schemeClr>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a:t>
            </a:r>
            <a:r>
              <a:rPr lang="en-GB" sz="2000" dirty="0" err="1">
                <a:solidFill>
                  <a:srgbClr val="002060"/>
                </a:solidFill>
              </a:rPr>
              <a:t>Tarjeta</a:t>
            </a:r>
            <a:r>
              <a:rPr lang="en-GB" sz="2000" dirty="0">
                <a:solidFill>
                  <a:srgbClr val="002060"/>
                </a:solidFill>
              </a:rPr>
              <a:t>’ can be a written card or a debit/credit card!</a:t>
            </a:r>
          </a:p>
        </p:txBody>
      </p:sp>
      <p:pic>
        <p:nvPicPr>
          <p:cNvPr id="41" name="Picture 40"/>
          <p:cNvPicPr>
            <a:picLocks noChangeAspect="1"/>
          </p:cNvPicPr>
          <p:nvPr/>
        </p:nvPicPr>
        <p:blipFill rotWithShape="1">
          <a:blip r:embed="rId13" cstate="print">
            <a:extLst>
              <a:ext uri="{28A0092B-C50C-407E-A947-70E740481C1C}">
                <a14:useLocalDpi xmlns:a14="http://schemas.microsoft.com/office/drawing/2010/main" val="0"/>
              </a:ext>
            </a:extLst>
          </a:blip>
          <a:srcRect l="42709" r="29079"/>
          <a:stretch/>
        </p:blipFill>
        <p:spPr>
          <a:xfrm>
            <a:off x="10718630" y="517728"/>
            <a:ext cx="960900" cy="1915890"/>
          </a:xfrm>
          <a:prstGeom prst="rect">
            <a:avLst/>
          </a:prstGeom>
        </p:spPr>
      </p:pic>
      <p:pic>
        <p:nvPicPr>
          <p:cNvPr id="42" name="Picture 41"/>
          <p:cNvPicPr>
            <a:picLocks noChangeAspect="1"/>
          </p:cNvPicPr>
          <p:nvPr/>
        </p:nvPicPr>
        <p:blipFill rotWithShape="1">
          <a:blip r:embed="rId14" cstate="print">
            <a:extLst>
              <a:ext uri="{28A0092B-C50C-407E-A947-70E740481C1C}">
                <a14:useLocalDpi xmlns:a14="http://schemas.microsoft.com/office/drawing/2010/main" val="0"/>
              </a:ext>
            </a:extLst>
          </a:blip>
          <a:srcRect l="26996" r="46311"/>
          <a:stretch/>
        </p:blipFill>
        <p:spPr>
          <a:xfrm>
            <a:off x="10183924" y="440493"/>
            <a:ext cx="942817" cy="1986819"/>
          </a:xfrm>
          <a:prstGeom prst="rect">
            <a:avLst/>
          </a:prstGeom>
        </p:spPr>
      </p:pic>
      <p:sp>
        <p:nvSpPr>
          <p:cNvPr id="7" name="TextBox 6"/>
          <p:cNvSpPr txBox="1"/>
          <p:nvPr/>
        </p:nvSpPr>
        <p:spPr>
          <a:xfrm>
            <a:off x="5047889" y="1829991"/>
            <a:ext cx="865961" cy="400110"/>
          </a:xfrm>
          <a:prstGeom prst="rect">
            <a:avLst/>
          </a:prstGeom>
          <a:noFill/>
        </p:spPr>
        <p:txBody>
          <a:bodyPr wrap="square" rtlCol="0">
            <a:spAutoFit/>
          </a:bodyPr>
          <a:lstStyle/>
          <a:p>
            <a:r>
              <a:rPr lang="en-GB" sz="2000">
                <a:solidFill>
                  <a:srgbClr val="002060"/>
                </a:solidFill>
              </a:rPr>
              <a:t>How</a:t>
            </a:r>
            <a:endParaRPr lang="en-GB" sz="2000" dirty="0">
              <a:solidFill>
                <a:srgbClr val="002060"/>
              </a:solidFill>
            </a:endParaRPr>
          </a:p>
        </p:txBody>
      </p:sp>
      <p:sp>
        <p:nvSpPr>
          <p:cNvPr id="43" name="TextBox 42"/>
          <p:cNvSpPr txBox="1"/>
          <p:nvPr/>
        </p:nvSpPr>
        <p:spPr>
          <a:xfrm>
            <a:off x="7362140" y="1838913"/>
            <a:ext cx="2032036" cy="400110"/>
          </a:xfrm>
          <a:prstGeom prst="rect">
            <a:avLst/>
          </a:prstGeom>
          <a:noFill/>
        </p:spPr>
        <p:txBody>
          <a:bodyPr wrap="square" rtlCol="0">
            <a:spAutoFit/>
          </a:bodyPr>
          <a:lstStyle/>
          <a:p>
            <a:r>
              <a:rPr lang="en-GB" sz="2000">
                <a:solidFill>
                  <a:srgbClr val="002060"/>
                </a:solidFill>
              </a:rPr>
              <a:t>these trousers</a:t>
            </a:r>
            <a:endParaRPr lang="en-GB" sz="2000" dirty="0">
              <a:solidFill>
                <a:srgbClr val="002060"/>
              </a:solidFill>
            </a:endParaRPr>
          </a:p>
        </p:txBody>
      </p:sp>
      <p:sp>
        <p:nvSpPr>
          <p:cNvPr id="44" name="TextBox 43"/>
          <p:cNvSpPr txBox="1"/>
          <p:nvPr/>
        </p:nvSpPr>
        <p:spPr>
          <a:xfrm>
            <a:off x="4996748" y="2383206"/>
            <a:ext cx="865961" cy="400110"/>
          </a:xfrm>
          <a:prstGeom prst="rect">
            <a:avLst/>
          </a:prstGeom>
          <a:noFill/>
        </p:spPr>
        <p:txBody>
          <a:bodyPr wrap="square" rtlCol="0">
            <a:spAutoFit/>
          </a:bodyPr>
          <a:lstStyle/>
          <a:p>
            <a:r>
              <a:rPr lang="en-GB" sz="2000">
                <a:solidFill>
                  <a:srgbClr val="002060"/>
                </a:solidFill>
              </a:rPr>
              <a:t>Who</a:t>
            </a:r>
            <a:endParaRPr lang="en-GB" sz="2000" dirty="0">
              <a:solidFill>
                <a:srgbClr val="002060"/>
              </a:solidFill>
            </a:endParaRPr>
          </a:p>
        </p:txBody>
      </p:sp>
      <p:sp>
        <p:nvSpPr>
          <p:cNvPr id="45" name="TextBox 44"/>
          <p:cNvSpPr txBox="1"/>
          <p:nvPr/>
        </p:nvSpPr>
        <p:spPr>
          <a:xfrm>
            <a:off x="7690704" y="2383185"/>
            <a:ext cx="2032036" cy="400110"/>
          </a:xfrm>
          <a:prstGeom prst="rect">
            <a:avLst/>
          </a:prstGeom>
          <a:noFill/>
        </p:spPr>
        <p:txBody>
          <a:bodyPr wrap="square" rtlCol="0">
            <a:spAutoFit/>
          </a:bodyPr>
          <a:lstStyle/>
          <a:p>
            <a:r>
              <a:rPr lang="en-GB" sz="2000">
                <a:solidFill>
                  <a:srgbClr val="002060"/>
                </a:solidFill>
              </a:rPr>
              <a:t>these boxes</a:t>
            </a:r>
            <a:endParaRPr lang="en-GB" sz="2000" dirty="0">
              <a:solidFill>
                <a:srgbClr val="002060"/>
              </a:solidFill>
            </a:endParaRPr>
          </a:p>
        </p:txBody>
      </p:sp>
      <p:sp>
        <p:nvSpPr>
          <p:cNvPr id="46" name="TextBox 45"/>
          <p:cNvSpPr txBox="1"/>
          <p:nvPr/>
        </p:nvSpPr>
        <p:spPr>
          <a:xfrm>
            <a:off x="4970214" y="2882175"/>
            <a:ext cx="1044735" cy="400110"/>
          </a:xfrm>
          <a:prstGeom prst="rect">
            <a:avLst/>
          </a:prstGeom>
          <a:noFill/>
        </p:spPr>
        <p:txBody>
          <a:bodyPr wrap="square" rtlCol="0">
            <a:spAutoFit/>
          </a:bodyPr>
          <a:lstStyle/>
          <a:p>
            <a:r>
              <a:rPr lang="en-GB" sz="2000">
                <a:solidFill>
                  <a:srgbClr val="002060"/>
                </a:solidFill>
              </a:rPr>
              <a:t>Where</a:t>
            </a:r>
            <a:endParaRPr lang="en-GB" sz="2000" dirty="0">
              <a:solidFill>
                <a:srgbClr val="002060"/>
              </a:solidFill>
            </a:endParaRPr>
          </a:p>
        </p:txBody>
      </p:sp>
      <p:sp>
        <p:nvSpPr>
          <p:cNvPr id="47" name="Rectangle 46"/>
          <p:cNvSpPr/>
          <p:nvPr/>
        </p:nvSpPr>
        <p:spPr>
          <a:xfrm>
            <a:off x="7626552" y="2899876"/>
            <a:ext cx="2036135" cy="400110"/>
          </a:xfrm>
          <a:prstGeom prst="rect">
            <a:avLst/>
          </a:prstGeom>
        </p:spPr>
        <p:txBody>
          <a:bodyPr wrap="none">
            <a:spAutoFit/>
          </a:bodyPr>
          <a:lstStyle/>
          <a:p>
            <a:r>
              <a:rPr lang="en-US" sz="2000">
                <a:solidFill>
                  <a:srgbClr val="002060"/>
                </a:solidFill>
              </a:rPr>
              <a:t>these products</a:t>
            </a:r>
            <a:endParaRPr lang="en-GB" sz="2000">
              <a:solidFill>
                <a:srgbClr val="002060"/>
              </a:solidFill>
            </a:endParaRPr>
          </a:p>
        </p:txBody>
      </p:sp>
      <p:sp>
        <p:nvSpPr>
          <p:cNvPr id="48" name="TextBox 47"/>
          <p:cNvSpPr txBox="1"/>
          <p:nvPr/>
        </p:nvSpPr>
        <p:spPr>
          <a:xfrm>
            <a:off x="4996748" y="3417508"/>
            <a:ext cx="803910" cy="400110"/>
          </a:xfrm>
          <a:prstGeom prst="rect">
            <a:avLst/>
          </a:prstGeom>
          <a:noFill/>
        </p:spPr>
        <p:txBody>
          <a:bodyPr wrap="square" rtlCol="0">
            <a:spAutoFit/>
          </a:bodyPr>
          <a:lstStyle/>
          <a:p>
            <a:r>
              <a:rPr lang="en-GB" sz="2000">
                <a:solidFill>
                  <a:srgbClr val="002060"/>
                </a:solidFill>
              </a:rPr>
              <a:t>Why</a:t>
            </a:r>
            <a:endParaRPr lang="en-GB" sz="2000" dirty="0">
              <a:solidFill>
                <a:srgbClr val="002060"/>
              </a:solidFill>
            </a:endParaRPr>
          </a:p>
        </p:txBody>
      </p:sp>
      <p:sp>
        <p:nvSpPr>
          <p:cNvPr id="49" name="Rectangle 48"/>
          <p:cNvSpPr/>
          <p:nvPr/>
        </p:nvSpPr>
        <p:spPr>
          <a:xfrm>
            <a:off x="7649458" y="3462510"/>
            <a:ext cx="1574470" cy="400110"/>
          </a:xfrm>
          <a:prstGeom prst="rect">
            <a:avLst/>
          </a:prstGeom>
        </p:spPr>
        <p:txBody>
          <a:bodyPr wrap="none">
            <a:spAutoFit/>
          </a:bodyPr>
          <a:lstStyle/>
          <a:p>
            <a:r>
              <a:rPr lang="en-US" sz="2000">
                <a:solidFill>
                  <a:srgbClr val="002060"/>
                </a:solidFill>
              </a:rPr>
              <a:t>these coins</a:t>
            </a:r>
            <a:endParaRPr lang="en-GB" sz="2000">
              <a:solidFill>
                <a:srgbClr val="002060"/>
              </a:solidFill>
            </a:endParaRPr>
          </a:p>
        </p:txBody>
      </p:sp>
      <p:sp>
        <p:nvSpPr>
          <p:cNvPr id="50" name="TextBox 49"/>
          <p:cNvSpPr txBox="1"/>
          <p:nvPr/>
        </p:nvSpPr>
        <p:spPr>
          <a:xfrm>
            <a:off x="5012612" y="4001410"/>
            <a:ext cx="1017672" cy="400110"/>
          </a:xfrm>
          <a:prstGeom prst="rect">
            <a:avLst/>
          </a:prstGeom>
          <a:noFill/>
        </p:spPr>
        <p:txBody>
          <a:bodyPr wrap="square" rtlCol="0">
            <a:spAutoFit/>
          </a:bodyPr>
          <a:lstStyle/>
          <a:p>
            <a:r>
              <a:rPr lang="en-GB" sz="2000">
                <a:solidFill>
                  <a:srgbClr val="002060"/>
                </a:solidFill>
              </a:rPr>
              <a:t>Which</a:t>
            </a:r>
            <a:endParaRPr lang="en-GB" sz="2000" dirty="0">
              <a:solidFill>
                <a:srgbClr val="002060"/>
              </a:solidFill>
            </a:endParaRPr>
          </a:p>
        </p:txBody>
      </p:sp>
      <p:sp>
        <p:nvSpPr>
          <p:cNvPr id="51" name="TextBox 50"/>
          <p:cNvSpPr txBox="1"/>
          <p:nvPr/>
        </p:nvSpPr>
        <p:spPr>
          <a:xfrm>
            <a:off x="6479245" y="4014368"/>
            <a:ext cx="1660776" cy="400110"/>
          </a:xfrm>
          <a:prstGeom prst="rect">
            <a:avLst/>
          </a:prstGeom>
          <a:noFill/>
        </p:spPr>
        <p:txBody>
          <a:bodyPr wrap="square" rtlCol="0">
            <a:spAutoFit/>
          </a:bodyPr>
          <a:lstStyle/>
          <a:p>
            <a:r>
              <a:rPr lang="en-GB" sz="2000">
                <a:solidFill>
                  <a:srgbClr val="002060"/>
                </a:solidFill>
              </a:rPr>
              <a:t>these books</a:t>
            </a:r>
            <a:endParaRPr lang="en-GB" sz="2000" dirty="0">
              <a:solidFill>
                <a:srgbClr val="002060"/>
              </a:solidFill>
            </a:endParaRPr>
          </a:p>
        </p:txBody>
      </p:sp>
      <p:sp>
        <p:nvSpPr>
          <p:cNvPr id="52" name="TextBox 51"/>
          <p:cNvSpPr txBox="1"/>
          <p:nvPr/>
        </p:nvSpPr>
        <p:spPr>
          <a:xfrm>
            <a:off x="4997277" y="4542625"/>
            <a:ext cx="1017672" cy="400110"/>
          </a:xfrm>
          <a:prstGeom prst="rect">
            <a:avLst/>
          </a:prstGeom>
          <a:noFill/>
        </p:spPr>
        <p:txBody>
          <a:bodyPr wrap="square" rtlCol="0">
            <a:spAutoFit/>
          </a:bodyPr>
          <a:lstStyle/>
          <a:p>
            <a:r>
              <a:rPr lang="en-GB" sz="2000">
                <a:solidFill>
                  <a:srgbClr val="002060"/>
                </a:solidFill>
              </a:rPr>
              <a:t>When</a:t>
            </a:r>
            <a:endParaRPr lang="en-GB" sz="2000" dirty="0">
              <a:solidFill>
                <a:srgbClr val="002060"/>
              </a:solidFill>
            </a:endParaRPr>
          </a:p>
        </p:txBody>
      </p:sp>
      <p:sp>
        <p:nvSpPr>
          <p:cNvPr id="53" name="TextBox 52"/>
          <p:cNvSpPr txBox="1"/>
          <p:nvPr/>
        </p:nvSpPr>
        <p:spPr>
          <a:xfrm>
            <a:off x="8034539" y="4543430"/>
            <a:ext cx="1615184" cy="400110"/>
          </a:xfrm>
          <a:prstGeom prst="rect">
            <a:avLst/>
          </a:prstGeom>
          <a:noFill/>
        </p:spPr>
        <p:txBody>
          <a:bodyPr wrap="square" rtlCol="0">
            <a:spAutoFit/>
          </a:bodyPr>
          <a:lstStyle/>
          <a:p>
            <a:r>
              <a:rPr lang="en-GB" sz="2000">
                <a:solidFill>
                  <a:srgbClr val="002060"/>
                </a:solidFill>
              </a:rPr>
              <a:t>these cards</a:t>
            </a:r>
            <a:endParaRPr lang="en-GB" sz="2000" dirty="0">
              <a:solidFill>
                <a:srgbClr val="002060"/>
              </a:solidFill>
            </a:endParaRPr>
          </a:p>
        </p:txBody>
      </p:sp>
      <p:sp>
        <p:nvSpPr>
          <p:cNvPr id="54" name="TextBox 53"/>
          <p:cNvSpPr txBox="1"/>
          <p:nvPr/>
        </p:nvSpPr>
        <p:spPr>
          <a:xfrm>
            <a:off x="5012612" y="5094967"/>
            <a:ext cx="1017672" cy="400110"/>
          </a:xfrm>
          <a:prstGeom prst="rect">
            <a:avLst/>
          </a:prstGeom>
          <a:noFill/>
        </p:spPr>
        <p:txBody>
          <a:bodyPr wrap="square" rtlCol="0">
            <a:spAutoFit/>
          </a:bodyPr>
          <a:lstStyle/>
          <a:p>
            <a:r>
              <a:rPr lang="en-GB" sz="2000">
                <a:solidFill>
                  <a:srgbClr val="002060"/>
                </a:solidFill>
              </a:rPr>
              <a:t>What</a:t>
            </a:r>
            <a:endParaRPr lang="en-GB" sz="2000" dirty="0">
              <a:solidFill>
                <a:srgbClr val="002060"/>
              </a:solidFill>
            </a:endParaRPr>
          </a:p>
        </p:txBody>
      </p:sp>
      <p:sp>
        <p:nvSpPr>
          <p:cNvPr id="55" name="TextBox 54"/>
          <p:cNvSpPr txBox="1"/>
          <p:nvPr/>
        </p:nvSpPr>
        <p:spPr>
          <a:xfrm>
            <a:off x="6321649" y="5094967"/>
            <a:ext cx="2520482" cy="400110"/>
          </a:xfrm>
          <a:prstGeom prst="rect">
            <a:avLst/>
          </a:prstGeom>
          <a:noFill/>
        </p:spPr>
        <p:txBody>
          <a:bodyPr wrap="square" rtlCol="0">
            <a:spAutoFit/>
          </a:bodyPr>
          <a:lstStyle/>
          <a:p>
            <a:r>
              <a:rPr lang="en-GB" sz="2000">
                <a:solidFill>
                  <a:srgbClr val="002060"/>
                </a:solidFill>
              </a:rPr>
              <a:t>these dresses like</a:t>
            </a:r>
            <a:endParaRPr lang="en-GB" sz="2000" dirty="0">
              <a:solidFill>
                <a:srgbClr val="002060"/>
              </a:solidFill>
            </a:endParaRPr>
          </a:p>
        </p:txBody>
      </p:sp>
      <p:sp>
        <p:nvSpPr>
          <p:cNvPr id="56" name="TextBox 55"/>
          <p:cNvSpPr txBox="1"/>
          <p:nvPr/>
        </p:nvSpPr>
        <p:spPr>
          <a:xfrm flipH="1">
            <a:off x="4996746" y="5595540"/>
            <a:ext cx="1650384" cy="400110"/>
          </a:xfrm>
          <a:prstGeom prst="rect">
            <a:avLst/>
          </a:prstGeom>
          <a:noFill/>
        </p:spPr>
        <p:txBody>
          <a:bodyPr wrap="square" rtlCol="0">
            <a:spAutoFit/>
          </a:bodyPr>
          <a:lstStyle/>
          <a:p>
            <a:r>
              <a:rPr lang="en-GB" sz="2000">
                <a:solidFill>
                  <a:srgbClr val="002060"/>
                </a:solidFill>
              </a:rPr>
              <a:t>How much</a:t>
            </a:r>
            <a:endParaRPr lang="en-GB" sz="2000" dirty="0">
              <a:solidFill>
                <a:srgbClr val="002060"/>
              </a:solidFill>
            </a:endParaRPr>
          </a:p>
        </p:txBody>
      </p:sp>
      <p:sp>
        <p:nvSpPr>
          <p:cNvPr id="57" name="TextBox 56"/>
          <p:cNvSpPr txBox="1"/>
          <p:nvPr/>
        </p:nvSpPr>
        <p:spPr>
          <a:xfrm flipH="1">
            <a:off x="7948693" y="5611990"/>
            <a:ext cx="1656483" cy="400110"/>
          </a:xfrm>
          <a:prstGeom prst="rect">
            <a:avLst/>
          </a:prstGeom>
          <a:noFill/>
        </p:spPr>
        <p:txBody>
          <a:bodyPr wrap="square" rtlCol="0">
            <a:spAutoFit/>
          </a:bodyPr>
          <a:lstStyle/>
          <a:p>
            <a:r>
              <a:rPr lang="en-GB" sz="2000">
                <a:solidFill>
                  <a:srgbClr val="002060"/>
                </a:solidFill>
              </a:rPr>
              <a:t>these bags</a:t>
            </a:r>
            <a:endParaRPr lang="en-GB" sz="2000" dirty="0">
              <a:solidFill>
                <a:srgbClr val="002060"/>
              </a:solidFill>
            </a:endParaRPr>
          </a:p>
        </p:txBody>
      </p:sp>
      <p:sp>
        <p:nvSpPr>
          <p:cNvPr id="58" name="Action Button: Custom 16">
            <a:hlinkClick r:id="" action="ppaction://noaction" highlightClick="1">
              <a:snd r:embed="rId15" name="¿Cómo lavas estos pantalones_.wav"/>
            </a:hlinkClick>
            <a:extLst>
              <a:ext uri="{FF2B5EF4-FFF2-40B4-BE49-F238E27FC236}">
                <a16:creationId xmlns:a16="http://schemas.microsoft.com/office/drawing/2014/main" id="{68B5099B-1A43-804E-86BB-FC23254DF1B4}"/>
              </a:ext>
            </a:extLst>
          </p:cNvPr>
          <p:cNvSpPr/>
          <p:nvPr/>
        </p:nvSpPr>
        <p:spPr>
          <a:xfrm>
            <a:off x="338667" y="1843023"/>
            <a:ext cx="396000" cy="396000"/>
          </a:xfrm>
          <a:prstGeom prst="actionButtonBlank">
            <a:avLst/>
          </a:prstGeom>
          <a:solidFill>
            <a:schemeClr val="accent4">
              <a:lumMod val="20000"/>
              <a:lumOff val="8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59" name="Action Button: Custom 16">
            <a:hlinkClick r:id="" action="ppaction://noaction" highlightClick="1">
              <a:snd r:embed="rId16" name="¿Quién compra estas cajas_.wav"/>
            </a:hlinkClick>
            <a:extLst>
              <a:ext uri="{FF2B5EF4-FFF2-40B4-BE49-F238E27FC236}">
                <a16:creationId xmlns:a16="http://schemas.microsoft.com/office/drawing/2014/main" id="{DE0BB37C-CCBD-504A-991D-F57CF2CC47F2}"/>
              </a:ext>
            </a:extLst>
          </p:cNvPr>
          <p:cNvSpPr/>
          <p:nvPr/>
        </p:nvSpPr>
        <p:spPr>
          <a:xfrm>
            <a:off x="338666" y="2365578"/>
            <a:ext cx="396000" cy="396000"/>
          </a:xfrm>
          <a:prstGeom prst="actionButtonBlank">
            <a:avLst/>
          </a:prstGeom>
          <a:solidFill>
            <a:schemeClr val="accent4">
              <a:lumMod val="20000"/>
              <a:lumOff val="8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2</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0" name="Action Button: Custom 16">
            <a:hlinkClick r:id="" action="ppaction://noaction" highlightClick="1">
              <a:snd r:embed="rId17" name="¿Dónde guardas estos productos_.wav"/>
            </a:hlinkClick>
            <a:extLst>
              <a:ext uri="{FF2B5EF4-FFF2-40B4-BE49-F238E27FC236}">
                <a16:creationId xmlns:a16="http://schemas.microsoft.com/office/drawing/2014/main" id="{E62F2EF4-D342-C94E-804B-DD9E9F38EC6C}"/>
              </a:ext>
            </a:extLst>
          </p:cNvPr>
          <p:cNvSpPr/>
          <p:nvPr/>
        </p:nvSpPr>
        <p:spPr>
          <a:xfrm>
            <a:off x="321732" y="2904988"/>
            <a:ext cx="396000" cy="396000"/>
          </a:xfrm>
          <a:prstGeom prst="actionButtonBlank">
            <a:avLst/>
          </a:prstGeom>
          <a:solidFill>
            <a:schemeClr val="accent4">
              <a:lumMod val="20000"/>
              <a:lumOff val="8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3</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1" name="Action Button: Custom 16">
            <a:hlinkClick r:id="" action="ppaction://noaction" highlightClick="1">
              <a:snd r:embed="rId18" name="¿Por qué no usas estas monedas_.wav"/>
            </a:hlinkClick>
            <a:extLst>
              <a:ext uri="{FF2B5EF4-FFF2-40B4-BE49-F238E27FC236}">
                <a16:creationId xmlns:a16="http://schemas.microsoft.com/office/drawing/2014/main" id="{347F66D9-544D-EF48-BD45-FDEA5021B1FA}"/>
              </a:ext>
            </a:extLst>
          </p:cNvPr>
          <p:cNvSpPr/>
          <p:nvPr/>
        </p:nvSpPr>
        <p:spPr>
          <a:xfrm>
            <a:off x="321732" y="3458954"/>
            <a:ext cx="396000" cy="396000"/>
          </a:xfrm>
          <a:prstGeom prst="actionButtonBlank">
            <a:avLst/>
          </a:prstGeom>
          <a:solidFill>
            <a:schemeClr val="accent4">
              <a:lumMod val="20000"/>
              <a:lumOff val="8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4</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2" name="Action Button: Custom 16">
            <a:hlinkClick r:id="" action="ppaction://noaction" highlightClick="1">
              <a:snd r:embed="rId19" name="¿Cuáles son estos libros_.wav"/>
            </a:hlinkClick>
            <a:extLst>
              <a:ext uri="{FF2B5EF4-FFF2-40B4-BE49-F238E27FC236}">
                <a16:creationId xmlns:a16="http://schemas.microsoft.com/office/drawing/2014/main" id="{FE14D25D-8CEB-A14E-A7D0-CCFE6E5B9782}"/>
              </a:ext>
            </a:extLst>
          </p:cNvPr>
          <p:cNvSpPr/>
          <p:nvPr/>
        </p:nvSpPr>
        <p:spPr>
          <a:xfrm>
            <a:off x="321732" y="4006183"/>
            <a:ext cx="396000" cy="396000"/>
          </a:xfrm>
          <a:prstGeom prst="actionButtonBlank">
            <a:avLst/>
          </a:prstGeom>
          <a:solidFill>
            <a:schemeClr val="accent4">
              <a:lumMod val="20000"/>
              <a:lumOff val="8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5</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3" name="Action Button: Custom 16">
            <a:hlinkClick r:id="" action="ppaction://noaction" highlightClick="1">
              <a:snd r:embed="rId20" name="¿Cuándo pagas con estas tarjetas_.wav"/>
            </a:hlinkClick>
            <a:extLst>
              <a:ext uri="{FF2B5EF4-FFF2-40B4-BE49-F238E27FC236}">
                <a16:creationId xmlns:a16="http://schemas.microsoft.com/office/drawing/2014/main" id="{EBDC2624-68B0-554D-9CE2-6CCE83E4BBB2}"/>
              </a:ext>
            </a:extLst>
          </p:cNvPr>
          <p:cNvSpPr/>
          <p:nvPr/>
        </p:nvSpPr>
        <p:spPr>
          <a:xfrm>
            <a:off x="338666" y="4533495"/>
            <a:ext cx="396000" cy="396000"/>
          </a:xfrm>
          <a:prstGeom prst="actionButtonBlank">
            <a:avLst/>
          </a:prstGeom>
          <a:solidFill>
            <a:schemeClr val="accent4">
              <a:lumMod val="20000"/>
              <a:lumOff val="8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6</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4" name="Action Button: Custom 16">
            <a:hlinkClick r:id="" action="ppaction://noaction" highlightClick="1">
              <a:snd r:embed="rId21" name="¿Cómo son estos vestidos_.wav"/>
            </a:hlinkClick>
            <a:extLst>
              <a:ext uri="{FF2B5EF4-FFF2-40B4-BE49-F238E27FC236}">
                <a16:creationId xmlns:a16="http://schemas.microsoft.com/office/drawing/2014/main" id="{ABF47AAC-90C4-ED44-91C4-AF959CC5C915}"/>
              </a:ext>
            </a:extLst>
          </p:cNvPr>
          <p:cNvSpPr/>
          <p:nvPr/>
        </p:nvSpPr>
        <p:spPr>
          <a:xfrm>
            <a:off x="338666" y="5060807"/>
            <a:ext cx="396000" cy="396000"/>
          </a:xfrm>
          <a:prstGeom prst="actionButtonBlank">
            <a:avLst/>
          </a:prstGeom>
          <a:solidFill>
            <a:schemeClr val="accent4">
              <a:lumMod val="20000"/>
              <a:lumOff val="8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7</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5" name="Action Button: Custom 16">
            <a:hlinkClick r:id="" action="ppaction://noaction" highlightClick="1">
              <a:snd r:embed="rId22" name="¿Cuánto usas estas bolsas_.wav"/>
            </a:hlinkClick>
            <a:extLst>
              <a:ext uri="{FF2B5EF4-FFF2-40B4-BE49-F238E27FC236}">
                <a16:creationId xmlns:a16="http://schemas.microsoft.com/office/drawing/2014/main" id="{AEFD0904-5DB5-9549-8558-1B1F07F55AEB}"/>
              </a:ext>
            </a:extLst>
          </p:cNvPr>
          <p:cNvSpPr/>
          <p:nvPr/>
        </p:nvSpPr>
        <p:spPr>
          <a:xfrm>
            <a:off x="338666" y="5602675"/>
            <a:ext cx="396000" cy="396000"/>
          </a:xfrm>
          <a:prstGeom prst="actionButtonBlank">
            <a:avLst/>
          </a:prstGeom>
          <a:solidFill>
            <a:schemeClr val="accent4">
              <a:lumMod val="20000"/>
              <a:lumOff val="8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8</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4" name="Rectangle 23">
            <a:extLst>
              <a:ext uri="{FF2B5EF4-FFF2-40B4-BE49-F238E27FC236}">
                <a16:creationId xmlns:a16="http://schemas.microsoft.com/office/drawing/2014/main" id="{F9D3F70B-18AB-4575-AAF4-99891D57CF00}"/>
              </a:ext>
            </a:extLst>
          </p:cNvPr>
          <p:cNvSpPr/>
          <p:nvPr/>
        </p:nvSpPr>
        <p:spPr>
          <a:xfrm>
            <a:off x="321732" y="859206"/>
            <a:ext cx="12220494" cy="400110"/>
          </a:xfrm>
          <a:prstGeom prst="rect">
            <a:avLst/>
          </a:prstGeom>
        </p:spPr>
        <p:txBody>
          <a:bodyPr wrap="square">
            <a:spAutoFit/>
          </a:bodyPr>
          <a:lstStyle/>
          <a:p>
            <a:r>
              <a:rPr lang="en-US" sz="2000" i="1" dirty="0">
                <a:solidFill>
                  <a:srgbClr val="002060"/>
                </a:solidFill>
                <a:latin typeface="Century Gothic" panose="020B0502020202020204" pitchFamily="34" charset="0"/>
                <a:ea typeface="+mj-ea"/>
                <a:cs typeface="+mj-cs"/>
              </a:rPr>
              <a:t>¡</a:t>
            </a:r>
            <a:r>
              <a:rPr lang="en-US" sz="2000" i="1" dirty="0" err="1">
                <a:solidFill>
                  <a:srgbClr val="002060"/>
                </a:solidFill>
                <a:latin typeface="Century Gothic" panose="020B0502020202020204" pitchFamily="34" charset="0"/>
                <a:ea typeface="+mj-ea"/>
                <a:cs typeface="+mj-cs"/>
              </a:rPr>
              <a:t>Atención</a:t>
            </a:r>
            <a:r>
              <a:rPr lang="en-US" sz="2000" i="1" dirty="0">
                <a:solidFill>
                  <a:srgbClr val="002060"/>
                </a:solidFill>
                <a:latin typeface="Century Gothic" panose="020B0502020202020204" pitchFamily="34" charset="0"/>
                <a:ea typeface="+mj-ea"/>
                <a:cs typeface="+mj-cs"/>
              </a:rPr>
              <a:t>! Vas a </a:t>
            </a:r>
            <a:r>
              <a:rPr lang="en-US" sz="2000" i="1" dirty="0" err="1">
                <a:solidFill>
                  <a:srgbClr val="002060"/>
                </a:solidFill>
                <a:latin typeface="Century Gothic" panose="020B0502020202020204" pitchFamily="34" charset="0"/>
                <a:ea typeface="+mj-ea"/>
                <a:cs typeface="+mj-cs"/>
              </a:rPr>
              <a:t>escuchar</a:t>
            </a:r>
            <a:r>
              <a:rPr lang="en-US" sz="2000" i="1" dirty="0">
                <a:solidFill>
                  <a:srgbClr val="002060"/>
                </a:solidFill>
                <a:latin typeface="Century Gothic" panose="020B0502020202020204" pitchFamily="34" charset="0"/>
                <a:ea typeface="+mj-ea"/>
                <a:cs typeface="+mj-cs"/>
              </a:rPr>
              <a:t> ‘</a:t>
            </a:r>
            <a:r>
              <a:rPr lang="en-US" sz="2000" i="1" dirty="0" err="1">
                <a:solidFill>
                  <a:srgbClr val="002060"/>
                </a:solidFill>
                <a:latin typeface="Century Gothic" panose="020B0502020202020204" pitchFamily="34" charset="0"/>
                <a:ea typeface="+mj-ea"/>
                <a:cs typeface="+mj-cs"/>
              </a:rPr>
              <a:t>cómo</a:t>
            </a:r>
            <a:r>
              <a:rPr lang="en-US" sz="2000" i="1" dirty="0">
                <a:solidFill>
                  <a:srgbClr val="002060"/>
                </a:solidFill>
                <a:latin typeface="Century Gothic" panose="020B0502020202020204" pitchFamily="34" charset="0"/>
                <a:ea typeface="+mj-ea"/>
                <a:cs typeface="+mj-cs"/>
              </a:rPr>
              <a:t>’ y ‘</a:t>
            </a:r>
            <a:r>
              <a:rPr lang="en-US" sz="2000" i="1" dirty="0" err="1">
                <a:solidFill>
                  <a:srgbClr val="002060"/>
                </a:solidFill>
                <a:latin typeface="Century Gothic" panose="020B0502020202020204" pitchFamily="34" charset="0"/>
                <a:ea typeface="+mj-ea"/>
                <a:cs typeface="+mj-cs"/>
              </a:rPr>
              <a:t>cómo</a:t>
            </a:r>
            <a:r>
              <a:rPr lang="en-US" sz="2000" i="1" dirty="0">
                <a:solidFill>
                  <a:srgbClr val="002060"/>
                </a:solidFill>
                <a:latin typeface="Century Gothic" panose="020B0502020202020204" pitchFamily="34" charset="0"/>
                <a:ea typeface="+mj-ea"/>
                <a:cs typeface="+mj-cs"/>
              </a:rPr>
              <a:t> son’. </a:t>
            </a:r>
            <a:r>
              <a:rPr lang="en-US" sz="2000" i="1" dirty="0" err="1">
                <a:solidFill>
                  <a:srgbClr val="002060"/>
                </a:solidFill>
                <a:latin typeface="Century Gothic" panose="020B0502020202020204" pitchFamily="34" charset="0"/>
                <a:ea typeface="+mj-ea"/>
                <a:cs typeface="+mj-cs"/>
              </a:rPr>
              <a:t>Cuidado</a:t>
            </a:r>
            <a:r>
              <a:rPr lang="en-US" sz="2000" i="1" dirty="0">
                <a:solidFill>
                  <a:srgbClr val="002060"/>
                </a:solidFill>
                <a:latin typeface="Century Gothic" panose="020B0502020202020204" pitchFamily="34" charset="0"/>
                <a:ea typeface="+mj-ea"/>
                <a:cs typeface="+mj-cs"/>
              </a:rPr>
              <a:t> con la </a:t>
            </a:r>
            <a:r>
              <a:rPr lang="en-US" sz="2000" i="1" dirty="0" err="1">
                <a:solidFill>
                  <a:srgbClr val="002060"/>
                </a:solidFill>
                <a:latin typeface="Century Gothic" panose="020B0502020202020204" pitchFamily="34" charset="0"/>
                <a:ea typeface="+mj-ea"/>
                <a:cs typeface="+mj-cs"/>
              </a:rPr>
              <a:t>traducción</a:t>
            </a:r>
            <a:r>
              <a:rPr lang="en-US" sz="2000" i="1" dirty="0">
                <a:solidFill>
                  <a:srgbClr val="002060"/>
                </a:solidFill>
                <a:latin typeface="Century Gothic" panose="020B0502020202020204" pitchFamily="34" charset="0"/>
                <a:ea typeface="+mj-ea"/>
                <a:cs typeface="+mj-cs"/>
              </a:rPr>
              <a:t>.</a:t>
            </a:r>
            <a:endParaRPr lang="en-GB" dirty="0"/>
          </a:p>
        </p:txBody>
      </p:sp>
    </p:spTree>
    <p:extLst>
      <p:ext uri="{BB962C8B-B14F-4D97-AF65-F5344CB8AC3E}">
        <p14:creationId xmlns:p14="http://schemas.microsoft.com/office/powerpoint/2010/main" val="2382675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4"/>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55"/>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0"/>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56"/>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3" grpId="0" animBg="1"/>
      <p:bldP spid="34" grpId="0" animBg="1"/>
      <p:bldP spid="35" grpId="0" animBg="1"/>
      <p:bldP spid="36" grpId="0" animBg="1"/>
      <p:bldP spid="37" grpId="0" animBg="1"/>
      <p:bldP spid="38" grpId="0" animBg="1"/>
      <p:bldP spid="40" grpId="0" animBg="1"/>
      <p:bldP spid="5" grpId="0" animBg="1"/>
      <p:bldP spid="7" grpId="0"/>
      <p:bldP spid="43" grpId="0"/>
      <p:bldP spid="44" grpId="0"/>
      <p:bldP spid="45" grpId="0"/>
      <p:bldP spid="46" grpId="0"/>
      <p:bldP spid="47" grpId="0"/>
      <p:bldP spid="48" grpId="0"/>
      <p:bldP spid="49" grpId="0"/>
      <p:bldP spid="50" grpId="0"/>
      <p:bldP spid="51" grpId="0"/>
      <p:bldP spid="52" grpId="0"/>
      <p:bldP spid="53" grpId="0"/>
      <p:bldP spid="54" grpId="0"/>
      <p:bldP spid="55" grpId="0"/>
      <p:bldP spid="56" grpId="0"/>
      <p:bldP spid="57" grpId="0"/>
      <p:bldP spid="2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escucha</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t>
            </a:r>
          </a:p>
        </p:txBody>
      </p:sp>
      <p:graphicFrame>
        <p:nvGraphicFramePr>
          <p:cNvPr id="3" name="Table 2"/>
          <p:cNvGraphicFramePr>
            <a:graphicFrameLocks noGrp="1"/>
          </p:cNvGraphicFramePr>
          <p:nvPr>
            <p:extLst>
              <p:ext uri="{D42A27DB-BD31-4B8C-83A1-F6EECF244321}">
                <p14:modId xmlns:p14="http://schemas.microsoft.com/office/powerpoint/2010/main" val="1853373813"/>
              </p:ext>
            </p:extLst>
          </p:nvPr>
        </p:nvGraphicFramePr>
        <p:xfrm>
          <a:off x="758525" y="1242337"/>
          <a:ext cx="9584996" cy="4851396"/>
        </p:xfrm>
        <a:graphic>
          <a:graphicData uri="http://schemas.openxmlformats.org/drawingml/2006/table">
            <a:tbl>
              <a:tblPr firstRow="1" bandRow="1">
                <a:tableStyleId>{2D5ABB26-0587-4C30-8999-92F81FD0307C}</a:tableStyleId>
              </a:tblPr>
              <a:tblGrid>
                <a:gridCol w="592667">
                  <a:extLst>
                    <a:ext uri="{9D8B030D-6E8A-4147-A177-3AD203B41FA5}">
                      <a16:colId xmlns:a16="http://schemas.microsoft.com/office/drawing/2014/main" val="20000"/>
                    </a:ext>
                  </a:extLst>
                </a:gridCol>
                <a:gridCol w="1768805">
                  <a:extLst>
                    <a:ext uri="{9D8B030D-6E8A-4147-A177-3AD203B41FA5}">
                      <a16:colId xmlns:a16="http://schemas.microsoft.com/office/drawing/2014/main" val="20001"/>
                    </a:ext>
                  </a:extLst>
                </a:gridCol>
                <a:gridCol w="1771837">
                  <a:extLst>
                    <a:ext uri="{9D8B030D-6E8A-4147-A177-3AD203B41FA5}">
                      <a16:colId xmlns:a16="http://schemas.microsoft.com/office/drawing/2014/main" val="2977333725"/>
                    </a:ext>
                  </a:extLst>
                </a:gridCol>
                <a:gridCol w="5451687">
                  <a:extLst>
                    <a:ext uri="{9D8B030D-6E8A-4147-A177-3AD203B41FA5}">
                      <a16:colId xmlns:a16="http://schemas.microsoft.com/office/drawing/2014/main" val="20002"/>
                    </a:ext>
                  </a:extLst>
                </a:gridCol>
              </a:tblGrid>
              <a:tr h="539044">
                <a:tc>
                  <a:txBody>
                    <a:bodyPr/>
                    <a:lstStyle/>
                    <a:p>
                      <a:endParaRPr lang="en-US" dirty="0"/>
                    </a:p>
                  </a:txBody>
                  <a:tcPr/>
                </a:tc>
                <a:tc gridSpan="2">
                  <a:txBody>
                    <a:bodyPr/>
                    <a:lstStyle/>
                    <a:p>
                      <a:pPr algn="l"/>
                      <a:r>
                        <a:rPr lang="en-US" sz="2000" b="1" dirty="0">
                          <a:solidFill>
                            <a:srgbClr val="002060"/>
                          </a:solidFill>
                        </a:rPr>
                        <a:t>¿</a:t>
                      </a:r>
                      <a:r>
                        <a:rPr lang="en-US" sz="2000" b="1" err="1">
                          <a:solidFill>
                            <a:srgbClr val="002060"/>
                          </a:solidFill>
                        </a:rPr>
                        <a:t>Cuál</a:t>
                      </a:r>
                      <a:r>
                        <a:rPr lang="en-US" sz="2000" b="1">
                          <a:solidFill>
                            <a:srgbClr val="002060"/>
                          </a:solidFill>
                        </a:rPr>
                        <a:t> es</a:t>
                      </a:r>
                      <a:r>
                        <a:rPr lang="en-US" sz="2000" b="1" baseline="0">
                          <a:solidFill>
                            <a:srgbClr val="002060"/>
                          </a:solidFill>
                        </a:rPr>
                        <a:t> la </a:t>
                      </a:r>
                      <a:r>
                        <a:rPr lang="en-US" sz="2000" b="1">
                          <a:solidFill>
                            <a:srgbClr val="002060"/>
                          </a:solidFill>
                        </a:rPr>
                        <a:t>palabra</a:t>
                      </a:r>
                      <a:r>
                        <a:rPr lang="en-US" sz="2000" b="1" dirty="0">
                          <a:solidFill>
                            <a:srgbClr val="002060"/>
                          </a:solidFill>
                        </a:rPr>
                        <a:t>?</a:t>
                      </a:r>
                    </a:p>
                  </a:txBody>
                  <a:tcPr anchor="ctr"/>
                </a:tc>
                <a:tc hMerge="1">
                  <a:txBody>
                    <a:bodyPr/>
                    <a:lstStyle/>
                    <a:p>
                      <a:endParaRPr lang="en-US" b="1" dirty="0">
                        <a:solidFill>
                          <a:srgbClr val="002060"/>
                        </a:solidFill>
                      </a:endParaRPr>
                    </a:p>
                  </a:txBody>
                  <a:tcPr/>
                </a:tc>
                <a:tc>
                  <a:txBody>
                    <a:bodyPr/>
                    <a:lstStyle/>
                    <a:p>
                      <a:pPr algn="l"/>
                      <a:r>
                        <a:rPr lang="en-US" sz="2000" b="1">
                          <a:solidFill>
                            <a:srgbClr val="002060"/>
                          </a:solidFill>
                        </a:rPr>
                        <a:t>La </a:t>
                      </a:r>
                      <a:r>
                        <a:rPr lang="en-US" sz="2000" b="1" baseline="0">
                          <a:solidFill>
                            <a:srgbClr val="002060"/>
                          </a:solidFill>
                        </a:rPr>
                        <a:t>pregunta completa (en inglés).</a:t>
                      </a:r>
                      <a:endParaRPr lang="en-US" sz="2000" b="1" dirty="0">
                        <a:solidFill>
                          <a:srgbClr val="002060"/>
                        </a:solidFill>
                      </a:endParaRPr>
                    </a:p>
                  </a:txBody>
                  <a:tcPr anchor="ctr"/>
                </a:tc>
                <a:extLst>
                  <a:ext uri="{0D108BD9-81ED-4DB2-BD59-A6C34878D82A}">
                    <a16:rowId xmlns:a16="http://schemas.microsoft.com/office/drawing/2014/main" val="10000"/>
                  </a:ext>
                </a:extLst>
              </a:tr>
              <a:tr h="539044">
                <a:tc>
                  <a:txBody>
                    <a:bodyPr/>
                    <a:lstStyle/>
                    <a:p>
                      <a:endParaRPr lang="en-US" dirty="0"/>
                    </a:p>
                  </a:txBody>
                  <a:tcPr/>
                </a:tc>
                <a:tc>
                  <a:txBody>
                    <a:bodyPr/>
                    <a:lstStyle/>
                    <a:p>
                      <a:pPr algn="ctr"/>
                      <a:r>
                        <a:rPr lang="en-US" sz="2000">
                          <a:solidFill>
                            <a:srgbClr val="002060"/>
                          </a:solidFill>
                        </a:rPr>
                        <a:t>camisas</a:t>
                      </a:r>
                      <a:endParaRPr lang="en-US" sz="2000" dirty="0">
                        <a:solidFill>
                          <a:srgbClr val="00206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solidFill>
                            <a:srgbClr val="002060"/>
                          </a:solidFill>
                        </a:rPr>
                        <a:t>pantalones</a:t>
                      </a:r>
                    </a:p>
                  </a:txBody>
                  <a:tcPr anchor="ctr"/>
                </a:tc>
                <a:tc>
                  <a:txBody>
                    <a:bodyPr/>
                    <a:lstStyle/>
                    <a:p>
                      <a:endParaRPr lang="en-US" sz="2000" dirty="0">
                        <a:solidFill>
                          <a:srgbClr val="115076"/>
                        </a:solidFill>
                      </a:endParaRPr>
                    </a:p>
                  </a:txBody>
                  <a:tcPr/>
                </a:tc>
                <a:extLst>
                  <a:ext uri="{0D108BD9-81ED-4DB2-BD59-A6C34878D82A}">
                    <a16:rowId xmlns:a16="http://schemas.microsoft.com/office/drawing/2014/main" val="10001"/>
                  </a:ext>
                </a:extLst>
              </a:tr>
              <a:tr h="539044">
                <a:tc>
                  <a:txBody>
                    <a:bodyPr/>
                    <a:lstStyle/>
                    <a:p>
                      <a:endParaRPr lang="en-US"/>
                    </a:p>
                  </a:txBody>
                  <a:tcPr/>
                </a:tc>
                <a:tc>
                  <a:txBody>
                    <a:bodyPr/>
                    <a:lstStyle/>
                    <a:p>
                      <a:pPr algn="ctr"/>
                      <a:r>
                        <a:rPr lang="en-US" sz="2000">
                          <a:solidFill>
                            <a:srgbClr val="002060"/>
                          </a:solidFill>
                        </a:rPr>
                        <a:t>cajas</a:t>
                      </a:r>
                      <a:endParaRPr lang="en-US" sz="2000" dirty="0">
                        <a:solidFill>
                          <a:srgbClr val="00206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solidFill>
                            <a:srgbClr val="002060"/>
                          </a:solidFill>
                        </a:rPr>
                        <a:t>regalos</a:t>
                      </a:r>
                    </a:p>
                  </a:txBody>
                  <a:tcPr anchor="ctr"/>
                </a:tc>
                <a:tc>
                  <a:txBody>
                    <a:bodyPr/>
                    <a:lstStyle/>
                    <a:p>
                      <a:endParaRPr lang="en-US" sz="2000">
                        <a:solidFill>
                          <a:srgbClr val="115076"/>
                        </a:solidFill>
                      </a:endParaRPr>
                    </a:p>
                  </a:txBody>
                  <a:tcPr/>
                </a:tc>
                <a:extLst>
                  <a:ext uri="{0D108BD9-81ED-4DB2-BD59-A6C34878D82A}">
                    <a16:rowId xmlns:a16="http://schemas.microsoft.com/office/drawing/2014/main" val="10002"/>
                  </a:ext>
                </a:extLst>
              </a:tr>
              <a:tr h="539044">
                <a:tc>
                  <a:txBody>
                    <a:bodyPr/>
                    <a:lstStyle/>
                    <a:p>
                      <a:endParaRPr lang="en-US"/>
                    </a:p>
                  </a:txBody>
                  <a:tcPr/>
                </a:tc>
                <a:tc>
                  <a:txBody>
                    <a:bodyPr/>
                    <a:lstStyle/>
                    <a:p>
                      <a:pPr algn="ctr"/>
                      <a:r>
                        <a:rPr lang="en-US" sz="2000">
                          <a:solidFill>
                            <a:srgbClr val="002060"/>
                          </a:solidFill>
                        </a:rPr>
                        <a:t>bebidas</a:t>
                      </a:r>
                      <a:endParaRPr lang="en-US" sz="2000" dirty="0">
                        <a:solidFill>
                          <a:srgbClr val="00206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solidFill>
                            <a:srgbClr val="002060"/>
                          </a:solidFill>
                        </a:rPr>
                        <a:t>productos</a:t>
                      </a:r>
                      <a:endParaRPr lang="en-US" sz="2000" dirty="0">
                        <a:solidFill>
                          <a:srgbClr val="002060"/>
                        </a:solidFill>
                      </a:endParaRPr>
                    </a:p>
                  </a:txBody>
                  <a:tcPr anchor="ctr"/>
                </a:tc>
                <a:tc>
                  <a:txBody>
                    <a:bodyPr/>
                    <a:lstStyle/>
                    <a:p>
                      <a:endParaRPr lang="en-US" sz="2000" dirty="0">
                        <a:solidFill>
                          <a:srgbClr val="115076"/>
                        </a:solidFill>
                      </a:endParaRPr>
                    </a:p>
                  </a:txBody>
                  <a:tcPr/>
                </a:tc>
                <a:extLst>
                  <a:ext uri="{0D108BD9-81ED-4DB2-BD59-A6C34878D82A}">
                    <a16:rowId xmlns:a16="http://schemas.microsoft.com/office/drawing/2014/main" val="10003"/>
                  </a:ext>
                </a:extLst>
              </a:tr>
              <a:tr h="539044">
                <a:tc>
                  <a:txBody>
                    <a:bodyPr/>
                    <a:lstStyle/>
                    <a:p>
                      <a:endParaRPr lang="en-US"/>
                    </a:p>
                  </a:txBody>
                  <a:tcPr/>
                </a:tc>
                <a:tc>
                  <a:txBody>
                    <a:bodyPr/>
                    <a:lstStyle/>
                    <a:p>
                      <a:pPr algn="ctr"/>
                      <a:r>
                        <a:rPr lang="en-US" sz="2000">
                          <a:solidFill>
                            <a:srgbClr val="002060"/>
                          </a:solidFill>
                        </a:rPr>
                        <a:t>monedas</a:t>
                      </a:r>
                      <a:endParaRPr lang="en-US" sz="2000" dirty="0">
                        <a:solidFill>
                          <a:srgbClr val="002060"/>
                        </a:solidFill>
                      </a:endParaRPr>
                    </a:p>
                  </a:txBody>
                  <a:tcPr anchor="ctr"/>
                </a:tc>
                <a:tc>
                  <a:txBody>
                    <a:bodyPr/>
                    <a:lstStyle/>
                    <a:p>
                      <a:pPr algn="ctr"/>
                      <a:r>
                        <a:rPr lang="en-US" sz="2000">
                          <a:solidFill>
                            <a:srgbClr val="002060"/>
                          </a:solidFill>
                        </a:rPr>
                        <a:t>juegos</a:t>
                      </a:r>
                      <a:endParaRPr lang="en-US" sz="2000" dirty="0">
                        <a:solidFill>
                          <a:srgbClr val="002060"/>
                        </a:solidFill>
                      </a:endParaRPr>
                    </a:p>
                  </a:txBody>
                  <a:tcPr anchor="ctr"/>
                </a:tc>
                <a:tc>
                  <a:txBody>
                    <a:bodyPr/>
                    <a:lstStyle/>
                    <a:p>
                      <a:endParaRPr lang="en-US" sz="2000" dirty="0">
                        <a:solidFill>
                          <a:srgbClr val="115076"/>
                        </a:solidFill>
                      </a:endParaRPr>
                    </a:p>
                  </a:txBody>
                  <a:tcPr/>
                </a:tc>
                <a:extLst>
                  <a:ext uri="{0D108BD9-81ED-4DB2-BD59-A6C34878D82A}">
                    <a16:rowId xmlns:a16="http://schemas.microsoft.com/office/drawing/2014/main" val="10004"/>
                  </a:ext>
                </a:extLst>
              </a:tr>
              <a:tr h="539044">
                <a:tc>
                  <a:txBody>
                    <a:bodyPr/>
                    <a:lstStyle/>
                    <a:p>
                      <a:endParaRPr lang="en-US"/>
                    </a:p>
                  </a:txBody>
                  <a:tcPr/>
                </a:tc>
                <a:tc>
                  <a:txBody>
                    <a:bodyPr/>
                    <a:lstStyle/>
                    <a:p>
                      <a:pPr algn="ctr"/>
                      <a:r>
                        <a:rPr lang="en-US" sz="2000">
                          <a:solidFill>
                            <a:srgbClr val="002060"/>
                          </a:solidFill>
                        </a:rPr>
                        <a:t>libros</a:t>
                      </a:r>
                      <a:endParaRPr lang="en-US" sz="2000" dirty="0">
                        <a:solidFill>
                          <a:srgbClr val="002060"/>
                        </a:solidFill>
                      </a:endParaRPr>
                    </a:p>
                  </a:txBody>
                  <a:tcPr anchor="ctr"/>
                </a:tc>
                <a:tc>
                  <a:txBody>
                    <a:bodyPr/>
                    <a:lstStyle/>
                    <a:p>
                      <a:pPr algn="ctr"/>
                      <a:r>
                        <a:rPr lang="en-US" sz="2000">
                          <a:solidFill>
                            <a:srgbClr val="002060"/>
                          </a:solidFill>
                        </a:rPr>
                        <a:t>marcas</a:t>
                      </a:r>
                      <a:endParaRPr lang="en-US" sz="2000" dirty="0">
                        <a:solidFill>
                          <a:srgbClr val="002060"/>
                        </a:solidFill>
                      </a:endParaRPr>
                    </a:p>
                  </a:txBody>
                  <a:tcPr anchor="ctr"/>
                </a:tc>
                <a:tc>
                  <a:txBody>
                    <a:bodyPr/>
                    <a:lstStyle/>
                    <a:p>
                      <a:endParaRPr lang="en-US" sz="2000" dirty="0">
                        <a:solidFill>
                          <a:srgbClr val="115076"/>
                        </a:solidFill>
                      </a:endParaRPr>
                    </a:p>
                  </a:txBody>
                  <a:tcPr/>
                </a:tc>
                <a:extLst>
                  <a:ext uri="{0D108BD9-81ED-4DB2-BD59-A6C34878D82A}">
                    <a16:rowId xmlns:a16="http://schemas.microsoft.com/office/drawing/2014/main" val="10005"/>
                  </a:ext>
                </a:extLst>
              </a:tr>
              <a:tr h="539044">
                <a:tc>
                  <a:txBody>
                    <a:bodyPr/>
                    <a:lstStyle/>
                    <a:p>
                      <a:endParaRPr lang="en-US"/>
                    </a:p>
                  </a:txBody>
                  <a:tcPr/>
                </a:tc>
                <a:tc>
                  <a:txBody>
                    <a:bodyPr/>
                    <a:lstStyle/>
                    <a:p>
                      <a:pPr algn="ctr"/>
                      <a:r>
                        <a:rPr lang="en-US" sz="2000">
                          <a:solidFill>
                            <a:srgbClr val="002060"/>
                          </a:solidFill>
                        </a:rPr>
                        <a:t>periódicos</a:t>
                      </a:r>
                      <a:endParaRPr lang="en-US" sz="2000" dirty="0">
                        <a:solidFill>
                          <a:srgbClr val="002060"/>
                        </a:solidFill>
                      </a:endParaRPr>
                    </a:p>
                  </a:txBody>
                  <a:tcPr anchor="ctr"/>
                </a:tc>
                <a:tc>
                  <a:txBody>
                    <a:bodyPr/>
                    <a:lstStyle/>
                    <a:p>
                      <a:pPr algn="ctr"/>
                      <a:r>
                        <a:rPr lang="en-US" sz="2000">
                          <a:solidFill>
                            <a:srgbClr val="002060"/>
                          </a:solidFill>
                        </a:rPr>
                        <a:t>tarjetas</a:t>
                      </a:r>
                      <a:endParaRPr lang="en-US" sz="2000" dirty="0">
                        <a:solidFill>
                          <a:srgbClr val="002060"/>
                        </a:solidFill>
                      </a:endParaRPr>
                    </a:p>
                  </a:txBody>
                  <a:tcPr anchor="ctr"/>
                </a:tc>
                <a:tc>
                  <a:txBody>
                    <a:bodyPr/>
                    <a:lstStyle/>
                    <a:p>
                      <a:endParaRPr lang="en-US" sz="2000" dirty="0">
                        <a:solidFill>
                          <a:srgbClr val="115076"/>
                        </a:solidFill>
                      </a:endParaRPr>
                    </a:p>
                  </a:txBody>
                  <a:tcPr/>
                </a:tc>
                <a:extLst>
                  <a:ext uri="{0D108BD9-81ED-4DB2-BD59-A6C34878D82A}">
                    <a16:rowId xmlns:a16="http://schemas.microsoft.com/office/drawing/2014/main" val="10006"/>
                  </a:ext>
                </a:extLst>
              </a:tr>
              <a:tr h="539044">
                <a:tc>
                  <a:txBody>
                    <a:bodyPr/>
                    <a:lstStyle/>
                    <a:p>
                      <a:endParaRPr lang="en-US"/>
                    </a:p>
                  </a:txBody>
                  <a:tcPr/>
                </a:tc>
                <a:tc>
                  <a:txBody>
                    <a:bodyPr/>
                    <a:lstStyle/>
                    <a:p>
                      <a:pPr algn="ctr"/>
                      <a:r>
                        <a:rPr lang="en-US" sz="2000">
                          <a:solidFill>
                            <a:srgbClr val="002060"/>
                          </a:solidFill>
                        </a:rPr>
                        <a:t>vestidos</a:t>
                      </a:r>
                      <a:endParaRPr lang="en-US" sz="2000" dirty="0">
                        <a:solidFill>
                          <a:srgbClr val="002060"/>
                        </a:solidFill>
                      </a:endParaRPr>
                    </a:p>
                  </a:txBody>
                  <a:tcPr anchor="ctr"/>
                </a:tc>
                <a:tc>
                  <a:txBody>
                    <a:bodyPr/>
                    <a:lstStyle/>
                    <a:p>
                      <a:pPr algn="ctr"/>
                      <a:r>
                        <a:rPr lang="en-US" sz="2000">
                          <a:solidFill>
                            <a:srgbClr val="002060"/>
                          </a:solidFill>
                        </a:rPr>
                        <a:t>faldas</a:t>
                      </a:r>
                      <a:endParaRPr lang="en-US" sz="2000" dirty="0">
                        <a:solidFill>
                          <a:srgbClr val="002060"/>
                        </a:solidFill>
                      </a:endParaRPr>
                    </a:p>
                  </a:txBody>
                  <a:tcPr anchor="ctr"/>
                </a:tc>
                <a:tc>
                  <a:txBody>
                    <a:bodyPr/>
                    <a:lstStyle/>
                    <a:p>
                      <a:endParaRPr lang="en-US" sz="2000" dirty="0">
                        <a:solidFill>
                          <a:srgbClr val="115076"/>
                        </a:solidFill>
                      </a:endParaRPr>
                    </a:p>
                  </a:txBody>
                  <a:tcPr/>
                </a:tc>
                <a:extLst>
                  <a:ext uri="{0D108BD9-81ED-4DB2-BD59-A6C34878D82A}">
                    <a16:rowId xmlns:a16="http://schemas.microsoft.com/office/drawing/2014/main" val="10007"/>
                  </a:ext>
                </a:extLst>
              </a:tr>
              <a:tr h="539044">
                <a:tc>
                  <a:txBody>
                    <a:bodyPr/>
                    <a:lstStyle/>
                    <a:p>
                      <a:endParaRPr lang="en-US"/>
                    </a:p>
                  </a:txBody>
                  <a:tcPr/>
                </a:tc>
                <a:tc>
                  <a:txBody>
                    <a:bodyPr/>
                    <a:lstStyle/>
                    <a:p>
                      <a:pPr algn="ctr"/>
                      <a:r>
                        <a:rPr lang="en-US" sz="2000">
                          <a:solidFill>
                            <a:srgbClr val="002060"/>
                          </a:solidFill>
                        </a:rPr>
                        <a:t>bolsas</a:t>
                      </a:r>
                      <a:endParaRPr lang="en-US" sz="2000" dirty="0">
                        <a:solidFill>
                          <a:srgbClr val="002060"/>
                        </a:solidFill>
                      </a:endParaRPr>
                    </a:p>
                  </a:txBody>
                  <a:tcPr anchor="ctr"/>
                </a:tc>
                <a:tc>
                  <a:txBody>
                    <a:bodyPr/>
                    <a:lstStyle/>
                    <a:p>
                      <a:pPr algn="ctr"/>
                      <a:r>
                        <a:rPr lang="en-US" sz="2000" baseline="0">
                          <a:solidFill>
                            <a:srgbClr val="002060"/>
                          </a:solidFill>
                        </a:rPr>
                        <a:t>tipos</a:t>
                      </a:r>
                      <a:endParaRPr lang="en-US" sz="2000" dirty="0">
                        <a:solidFill>
                          <a:srgbClr val="002060"/>
                        </a:solidFill>
                      </a:endParaRPr>
                    </a:p>
                  </a:txBody>
                  <a:tcPr anchor="ctr"/>
                </a:tc>
                <a:tc>
                  <a:txBody>
                    <a:bodyPr/>
                    <a:lstStyle/>
                    <a:p>
                      <a:endParaRPr lang="en-US" sz="2000" dirty="0">
                        <a:solidFill>
                          <a:srgbClr val="115076"/>
                        </a:solidFill>
                      </a:endParaRPr>
                    </a:p>
                  </a:txBody>
                  <a:tcPr/>
                </a:tc>
                <a:extLst>
                  <a:ext uri="{0D108BD9-81ED-4DB2-BD59-A6C34878D82A}">
                    <a16:rowId xmlns:a16="http://schemas.microsoft.com/office/drawing/2014/main" val="10008"/>
                  </a:ext>
                </a:extLst>
              </a:tr>
            </a:tbl>
          </a:graphicData>
        </a:graphic>
      </p:graphicFrame>
      <p:sp>
        <p:nvSpPr>
          <p:cNvPr id="6" name="TextBox 5"/>
          <p:cNvSpPr txBox="1"/>
          <p:nvPr/>
        </p:nvSpPr>
        <p:spPr>
          <a:xfrm>
            <a:off x="4922552" y="1859937"/>
            <a:ext cx="5147732" cy="400110"/>
          </a:xfrm>
          <a:prstGeom prst="rect">
            <a:avLst/>
          </a:prstGeom>
          <a:noFill/>
        </p:spPr>
        <p:txBody>
          <a:bodyPr wrap="square" rtlCol="0">
            <a:spAutoFit/>
          </a:bodyPr>
          <a:lstStyle/>
          <a:p>
            <a:r>
              <a:rPr lang="en-US" sz="2000" dirty="0">
                <a:solidFill>
                  <a:srgbClr val="002060"/>
                </a:solidFill>
              </a:rPr>
              <a:t>How do you wash </a:t>
            </a:r>
            <a:r>
              <a:rPr lang="en-US" sz="2000">
                <a:solidFill>
                  <a:srgbClr val="002060"/>
                </a:solidFill>
              </a:rPr>
              <a:t>these trousers?</a:t>
            </a:r>
            <a:endParaRPr lang="en-US" sz="2000" dirty="0">
              <a:solidFill>
                <a:srgbClr val="002060"/>
              </a:solidFill>
            </a:endParaRPr>
          </a:p>
        </p:txBody>
      </p:sp>
      <p:sp>
        <p:nvSpPr>
          <p:cNvPr id="16" name="TextBox 15"/>
          <p:cNvSpPr txBox="1"/>
          <p:nvPr/>
        </p:nvSpPr>
        <p:spPr>
          <a:xfrm>
            <a:off x="4922550" y="2401804"/>
            <a:ext cx="5147732" cy="400110"/>
          </a:xfrm>
          <a:prstGeom prst="rect">
            <a:avLst/>
          </a:prstGeom>
          <a:noFill/>
        </p:spPr>
        <p:txBody>
          <a:bodyPr wrap="square" rtlCol="0">
            <a:spAutoFit/>
          </a:bodyPr>
          <a:lstStyle/>
          <a:p>
            <a:r>
              <a:rPr lang="en-US" sz="2000" dirty="0">
                <a:solidFill>
                  <a:srgbClr val="002060"/>
                </a:solidFill>
              </a:rPr>
              <a:t>Who buys these boxes?</a:t>
            </a:r>
          </a:p>
        </p:txBody>
      </p:sp>
      <p:sp>
        <p:nvSpPr>
          <p:cNvPr id="17" name="TextBox 16"/>
          <p:cNvSpPr txBox="1"/>
          <p:nvPr/>
        </p:nvSpPr>
        <p:spPr>
          <a:xfrm>
            <a:off x="4905617" y="2926824"/>
            <a:ext cx="5147732" cy="400110"/>
          </a:xfrm>
          <a:prstGeom prst="rect">
            <a:avLst/>
          </a:prstGeom>
          <a:noFill/>
        </p:spPr>
        <p:txBody>
          <a:bodyPr wrap="square" rtlCol="0">
            <a:spAutoFit/>
          </a:bodyPr>
          <a:lstStyle/>
          <a:p>
            <a:r>
              <a:rPr lang="en-US" sz="2000" dirty="0">
                <a:solidFill>
                  <a:srgbClr val="002060"/>
                </a:solidFill>
              </a:rPr>
              <a:t>Where do you keep </a:t>
            </a:r>
            <a:r>
              <a:rPr lang="en-US" sz="2000">
                <a:solidFill>
                  <a:srgbClr val="002060"/>
                </a:solidFill>
              </a:rPr>
              <a:t>these products?</a:t>
            </a:r>
            <a:endParaRPr lang="en-US" sz="2000" dirty="0">
              <a:solidFill>
                <a:srgbClr val="002060"/>
              </a:solidFill>
            </a:endParaRPr>
          </a:p>
        </p:txBody>
      </p:sp>
      <p:sp>
        <p:nvSpPr>
          <p:cNvPr id="18" name="TextBox 17"/>
          <p:cNvSpPr txBox="1"/>
          <p:nvPr/>
        </p:nvSpPr>
        <p:spPr>
          <a:xfrm>
            <a:off x="4922550" y="3485538"/>
            <a:ext cx="5333999" cy="400110"/>
          </a:xfrm>
          <a:prstGeom prst="rect">
            <a:avLst/>
          </a:prstGeom>
          <a:noFill/>
        </p:spPr>
        <p:txBody>
          <a:bodyPr wrap="square" rtlCol="0">
            <a:spAutoFit/>
          </a:bodyPr>
          <a:lstStyle/>
          <a:p>
            <a:r>
              <a:rPr lang="en-US" sz="2000" dirty="0">
                <a:solidFill>
                  <a:srgbClr val="002060"/>
                </a:solidFill>
              </a:rPr>
              <a:t>Why don’t </a:t>
            </a:r>
            <a:r>
              <a:rPr lang="en-US" sz="2000">
                <a:solidFill>
                  <a:srgbClr val="002060"/>
                </a:solidFill>
              </a:rPr>
              <a:t>you use these coins?</a:t>
            </a:r>
            <a:endParaRPr lang="en-US" sz="2000" dirty="0">
              <a:solidFill>
                <a:srgbClr val="002060"/>
              </a:solidFill>
            </a:endParaRPr>
          </a:p>
        </p:txBody>
      </p:sp>
      <p:sp>
        <p:nvSpPr>
          <p:cNvPr id="19" name="TextBox 18"/>
          <p:cNvSpPr txBox="1"/>
          <p:nvPr/>
        </p:nvSpPr>
        <p:spPr>
          <a:xfrm>
            <a:off x="4922550" y="4035914"/>
            <a:ext cx="5147732" cy="400110"/>
          </a:xfrm>
          <a:prstGeom prst="rect">
            <a:avLst/>
          </a:prstGeom>
          <a:noFill/>
        </p:spPr>
        <p:txBody>
          <a:bodyPr wrap="square" rtlCol="0">
            <a:spAutoFit/>
          </a:bodyPr>
          <a:lstStyle/>
          <a:p>
            <a:r>
              <a:rPr lang="en-US" sz="2000" dirty="0">
                <a:solidFill>
                  <a:srgbClr val="002060"/>
                </a:solidFill>
              </a:rPr>
              <a:t>Which are these books?</a:t>
            </a:r>
          </a:p>
        </p:txBody>
      </p:sp>
      <p:sp>
        <p:nvSpPr>
          <p:cNvPr id="20" name="TextBox 19"/>
          <p:cNvSpPr txBox="1"/>
          <p:nvPr/>
        </p:nvSpPr>
        <p:spPr>
          <a:xfrm>
            <a:off x="4922550" y="4564420"/>
            <a:ext cx="5147732" cy="400110"/>
          </a:xfrm>
          <a:prstGeom prst="rect">
            <a:avLst/>
          </a:prstGeom>
          <a:noFill/>
        </p:spPr>
        <p:txBody>
          <a:bodyPr wrap="square" rtlCol="0">
            <a:spAutoFit/>
          </a:bodyPr>
          <a:lstStyle/>
          <a:p>
            <a:r>
              <a:rPr lang="en-US" sz="2000">
                <a:solidFill>
                  <a:srgbClr val="002060"/>
                </a:solidFill>
              </a:rPr>
              <a:t>When do you pay with these </a:t>
            </a:r>
            <a:r>
              <a:rPr lang="en-US" sz="2000" dirty="0">
                <a:solidFill>
                  <a:srgbClr val="002060"/>
                </a:solidFill>
              </a:rPr>
              <a:t>cards?</a:t>
            </a:r>
          </a:p>
        </p:txBody>
      </p:sp>
      <p:sp>
        <p:nvSpPr>
          <p:cNvPr id="21" name="TextBox 20"/>
          <p:cNvSpPr txBox="1"/>
          <p:nvPr/>
        </p:nvSpPr>
        <p:spPr>
          <a:xfrm>
            <a:off x="4922550" y="5120459"/>
            <a:ext cx="5147732" cy="400110"/>
          </a:xfrm>
          <a:prstGeom prst="rect">
            <a:avLst/>
          </a:prstGeom>
          <a:noFill/>
        </p:spPr>
        <p:txBody>
          <a:bodyPr wrap="square" rtlCol="0">
            <a:spAutoFit/>
          </a:bodyPr>
          <a:lstStyle/>
          <a:p>
            <a:r>
              <a:rPr lang="en-US" sz="2000" dirty="0">
                <a:solidFill>
                  <a:srgbClr val="002060"/>
                </a:solidFill>
              </a:rPr>
              <a:t>What are </a:t>
            </a:r>
            <a:r>
              <a:rPr lang="en-US" sz="2000">
                <a:solidFill>
                  <a:srgbClr val="002060"/>
                </a:solidFill>
              </a:rPr>
              <a:t>these dresses </a:t>
            </a:r>
            <a:r>
              <a:rPr lang="en-US" sz="2000" dirty="0">
                <a:solidFill>
                  <a:srgbClr val="002060"/>
                </a:solidFill>
              </a:rPr>
              <a:t>like?</a:t>
            </a:r>
          </a:p>
        </p:txBody>
      </p:sp>
      <p:sp>
        <p:nvSpPr>
          <p:cNvPr id="22" name="TextBox 21"/>
          <p:cNvSpPr txBox="1"/>
          <p:nvPr/>
        </p:nvSpPr>
        <p:spPr>
          <a:xfrm>
            <a:off x="4922550" y="5630068"/>
            <a:ext cx="5147732" cy="400110"/>
          </a:xfrm>
          <a:prstGeom prst="rect">
            <a:avLst/>
          </a:prstGeom>
          <a:noFill/>
        </p:spPr>
        <p:txBody>
          <a:bodyPr wrap="square" rtlCol="0">
            <a:spAutoFit/>
          </a:bodyPr>
          <a:lstStyle/>
          <a:p>
            <a:r>
              <a:rPr lang="en-US" sz="2000">
                <a:solidFill>
                  <a:srgbClr val="002060"/>
                </a:solidFill>
              </a:rPr>
              <a:t>How much do you use these bags?</a:t>
            </a:r>
            <a:endParaRPr lang="en-US" sz="2000" dirty="0">
              <a:solidFill>
                <a:srgbClr val="002060"/>
              </a:solidFill>
            </a:endParaRPr>
          </a:p>
        </p:txBody>
      </p:sp>
      <p:sp>
        <p:nvSpPr>
          <p:cNvPr id="23" name="Rounded Rectangle 22"/>
          <p:cNvSpPr/>
          <p:nvPr/>
        </p:nvSpPr>
        <p:spPr>
          <a:xfrm>
            <a:off x="3151336" y="1820318"/>
            <a:ext cx="1699694" cy="479348"/>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pic>
        <p:nvPicPr>
          <p:cNvPr id="31" name="Picture 30" descr="board gam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2996" y="5058345"/>
            <a:ext cx="963652" cy="871180"/>
          </a:xfrm>
          <a:prstGeom prst="rect">
            <a:avLst/>
          </a:prstGeom>
        </p:spPr>
      </p:pic>
      <p:pic>
        <p:nvPicPr>
          <p:cNvPr id="32" name="Picture 31" descr="boxes.jpe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42052" y="2347586"/>
            <a:ext cx="797985" cy="908655"/>
          </a:xfrm>
          <a:prstGeom prst="rect">
            <a:avLst/>
          </a:prstGeom>
        </p:spPr>
      </p:pic>
      <p:sp>
        <p:nvSpPr>
          <p:cNvPr id="2" name="Title 1"/>
          <p:cNvSpPr>
            <a:spLocks noGrp="1"/>
          </p:cNvSpPr>
          <p:nvPr>
            <p:ph type="title"/>
          </p:nvPr>
        </p:nvSpPr>
        <p:spPr>
          <a:xfrm>
            <a:off x="316353" y="73419"/>
            <a:ext cx="9736995" cy="1258420"/>
          </a:xfrm>
        </p:spPr>
        <p:txBody>
          <a:bodyPr>
            <a:normAutofit/>
          </a:bodyPr>
          <a:lstStyle/>
          <a:p>
            <a:pPr>
              <a:lnSpc>
                <a:spcPct val="110000"/>
              </a:lnSpc>
            </a:pPr>
            <a:r>
              <a:rPr lang="en-US" sz="2000" b="1" dirty="0" err="1">
                <a:solidFill>
                  <a:srgbClr val="002060"/>
                </a:solidFill>
              </a:rPr>
              <a:t>Preguntas</a:t>
            </a:r>
            <a:r>
              <a:rPr lang="en-US" sz="2000" b="1" dirty="0">
                <a:solidFill>
                  <a:srgbClr val="002060"/>
                </a:solidFill>
              </a:rPr>
              <a:t> en </a:t>
            </a:r>
            <a:r>
              <a:rPr lang="en-US" sz="2000" b="1" dirty="0" err="1">
                <a:solidFill>
                  <a:srgbClr val="002060"/>
                </a:solidFill>
              </a:rPr>
              <a:t>las</a:t>
            </a:r>
            <a:r>
              <a:rPr lang="en-US" sz="2000" b="1" dirty="0">
                <a:solidFill>
                  <a:srgbClr val="002060"/>
                </a:solidFill>
              </a:rPr>
              <a:t> </a:t>
            </a:r>
            <a:r>
              <a:rPr lang="en-US" sz="2000" b="1" dirty="0" err="1">
                <a:solidFill>
                  <a:srgbClr val="002060"/>
                </a:solidFill>
              </a:rPr>
              <a:t>tiendas</a:t>
            </a:r>
            <a:r>
              <a:rPr lang="en-US" sz="2000" dirty="0">
                <a:solidFill>
                  <a:srgbClr val="002060"/>
                </a:solidFill>
              </a:rPr>
              <a:t>. </a:t>
            </a:r>
            <a:r>
              <a:rPr lang="en-US" sz="2000" dirty="0" err="1">
                <a:solidFill>
                  <a:srgbClr val="002060"/>
                </a:solidFill>
              </a:rPr>
              <a:t>Escucha</a:t>
            </a:r>
            <a:r>
              <a:rPr lang="en-US" sz="2000" dirty="0">
                <a:solidFill>
                  <a:srgbClr val="002060"/>
                </a:solidFill>
              </a:rPr>
              <a:t> y </a:t>
            </a:r>
            <a:r>
              <a:rPr lang="en-US" sz="2000" dirty="0" err="1">
                <a:solidFill>
                  <a:srgbClr val="002060"/>
                </a:solidFill>
              </a:rPr>
              <a:t>completa</a:t>
            </a:r>
            <a:r>
              <a:rPr lang="en-US" sz="2000" dirty="0">
                <a:solidFill>
                  <a:srgbClr val="002060"/>
                </a:solidFill>
              </a:rPr>
              <a:t> la </a:t>
            </a:r>
            <a:r>
              <a:rPr lang="en-US" sz="2000" dirty="0" err="1">
                <a:solidFill>
                  <a:srgbClr val="002060"/>
                </a:solidFill>
              </a:rPr>
              <a:t>frase</a:t>
            </a:r>
            <a:r>
              <a:rPr lang="en-US" sz="2000" dirty="0">
                <a:solidFill>
                  <a:srgbClr val="002060"/>
                </a:solidFill>
              </a:rPr>
              <a:t> con la </a:t>
            </a:r>
            <a:r>
              <a:rPr lang="en-US" sz="2000" dirty="0" err="1">
                <a:solidFill>
                  <a:srgbClr val="002060"/>
                </a:solidFill>
              </a:rPr>
              <a:t>palabra</a:t>
            </a:r>
            <a:r>
              <a:rPr lang="en-US" sz="2000" dirty="0">
                <a:solidFill>
                  <a:srgbClr val="002060"/>
                </a:solidFill>
              </a:rPr>
              <a:t> </a:t>
            </a:r>
            <a:r>
              <a:rPr lang="en-US" sz="2000" dirty="0" err="1">
                <a:solidFill>
                  <a:srgbClr val="002060"/>
                </a:solidFill>
              </a:rPr>
              <a:t>correcta</a:t>
            </a:r>
            <a:r>
              <a:rPr lang="en-US" sz="2000" dirty="0">
                <a:solidFill>
                  <a:srgbClr val="002060"/>
                </a:solidFill>
              </a:rPr>
              <a:t>. </a:t>
            </a:r>
            <a:r>
              <a:rPr lang="en-US" sz="2000" dirty="0" err="1">
                <a:solidFill>
                  <a:srgbClr val="002060"/>
                </a:solidFill>
              </a:rPr>
              <a:t>Escribe</a:t>
            </a:r>
            <a:r>
              <a:rPr lang="en-US" sz="2000" dirty="0">
                <a:solidFill>
                  <a:srgbClr val="002060"/>
                </a:solidFill>
              </a:rPr>
              <a:t> </a:t>
            </a:r>
            <a:r>
              <a:rPr lang="en-US" sz="2000">
                <a:solidFill>
                  <a:srgbClr val="002060"/>
                </a:solidFill>
              </a:rPr>
              <a:t>la pregunta completa </a:t>
            </a:r>
            <a:r>
              <a:rPr lang="en-US" sz="2000" dirty="0">
                <a:solidFill>
                  <a:srgbClr val="002060"/>
                </a:solidFill>
              </a:rPr>
              <a:t>en </a:t>
            </a:r>
            <a:r>
              <a:rPr lang="en-US" sz="2000" err="1">
                <a:solidFill>
                  <a:srgbClr val="002060"/>
                </a:solidFill>
              </a:rPr>
              <a:t>inglés</a:t>
            </a:r>
            <a:r>
              <a:rPr lang="en-US" sz="2000">
                <a:solidFill>
                  <a:srgbClr val="002060"/>
                </a:solidFill>
              </a:rPr>
              <a:t>.</a:t>
            </a:r>
            <a:br>
              <a:rPr lang="en-US" sz="2000">
                <a:solidFill>
                  <a:srgbClr val="002060"/>
                </a:solidFill>
              </a:rPr>
            </a:br>
            <a:r>
              <a:rPr lang="en-US" sz="2000" i="1">
                <a:solidFill>
                  <a:srgbClr val="002060"/>
                </a:solidFill>
              </a:rPr>
              <a:t>¡Atención! Vas a escuchar ‘cómo’ y ‘cómo son’. Cuidado con la traducción.</a:t>
            </a:r>
            <a:endParaRPr lang="en-US" sz="2000" dirty="0">
              <a:solidFill>
                <a:srgbClr val="002060"/>
              </a:solidFill>
            </a:endParaRPr>
          </a:p>
        </p:txBody>
      </p:sp>
      <p:sp>
        <p:nvSpPr>
          <p:cNvPr id="33" name="Rounded Rectangle 32"/>
          <p:cNvSpPr/>
          <p:nvPr/>
        </p:nvSpPr>
        <p:spPr>
          <a:xfrm>
            <a:off x="1390893" y="2343663"/>
            <a:ext cx="1699694" cy="479348"/>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34" name="Rounded Rectangle 33"/>
          <p:cNvSpPr/>
          <p:nvPr/>
        </p:nvSpPr>
        <p:spPr>
          <a:xfrm>
            <a:off x="3151336" y="2898347"/>
            <a:ext cx="1699694" cy="479348"/>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35" name="Rounded Rectangle 34"/>
          <p:cNvSpPr/>
          <p:nvPr/>
        </p:nvSpPr>
        <p:spPr>
          <a:xfrm>
            <a:off x="1389468" y="3444989"/>
            <a:ext cx="1699694" cy="479348"/>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36" name="Rounded Rectangle 35"/>
          <p:cNvSpPr/>
          <p:nvPr/>
        </p:nvSpPr>
        <p:spPr>
          <a:xfrm>
            <a:off x="1389468" y="3979024"/>
            <a:ext cx="1699694" cy="479348"/>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37" name="Rounded Rectangle 36"/>
          <p:cNvSpPr/>
          <p:nvPr/>
        </p:nvSpPr>
        <p:spPr>
          <a:xfrm>
            <a:off x="3159566" y="4511580"/>
            <a:ext cx="1699694" cy="479348"/>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38" name="Rounded Rectangle 37"/>
          <p:cNvSpPr/>
          <p:nvPr/>
        </p:nvSpPr>
        <p:spPr>
          <a:xfrm>
            <a:off x="1389468" y="5047952"/>
            <a:ext cx="1699694" cy="514988"/>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40" name="Rounded Rectangle 39"/>
          <p:cNvSpPr/>
          <p:nvPr/>
        </p:nvSpPr>
        <p:spPr>
          <a:xfrm>
            <a:off x="1389468" y="5562940"/>
            <a:ext cx="1699694" cy="514988"/>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5" name="Rounded Rectangular Callout 4"/>
          <p:cNvSpPr/>
          <p:nvPr/>
        </p:nvSpPr>
        <p:spPr>
          <a:xfrm>
            <a:off x="9410059" y="3380064"/>
            <a:ext cx="2632364" cy="1163904"/>
          </a:xfrm>
          <a:prstGeom prst="wedgeRoundRectCallout">
            <a:avLst>
              <a:gd name="adj1" fmla="val -56245"/>
              <a:gd name="adj2" fmla="val 32877"/>
              <a:gd name="adj3" fmla="val 16667"/>
            </a:avLst>
          </a:prstGeom>
          <a:solidFill>
            <a:schemeClr val="accent4">
              <a:lumMod val="20000"/>
              <a:lumOff val="80000"/>
            </a:schemeClr>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002060"/>
                </a:solidFill>
              </a:rPr>
              <a:t>‘Tarjeta’ can be a written card or a debit/credit card!</a:t>
            </a:r>
          </a:p>
        </p:txBody>
      </p:sp>
      <p:pic>
        <p:nvPicPr>
          <p:cNvPr id="41" name="Picture 40"/>
          <p:cNvPicPr>
            <a:picLocks noChangeAspect="1"/>
          </p:cNvPicPr>
          <p:nvPr/>
        </p:nvPicPr>
        <p:blipFill rotWithShape="1">
          <a:blip r:embed="rId5" cstate="print">
            <a:extLst>
              <a:ext uri="{28A0092B-C50C-407E-A947-70E740481C1C}">
                <a14:useLocalDpi xmlns:a14="http://schemas.microsoft.com/office/drawing/2010/main" val="0"/>
              </a:ext>
            </a:extLst>
          </a:blip>
          <a:srcRect l="42709" r="29079"/>
          <a:stretch/>
        </p:blipFill>
        <p:spPr>
          <a:xfrm>
            <a:off x="10654846" y="421476"/>
            <a:ext cx="960900" cy="1915890"/>
          </a:xfrm>
          <a:prstGeom prst="rect">
            <a:avLst/>
          </a:prstGeom>
        </p:spPr>
      </p:pic>
      <p:pic>
        <p:nvPicPr>
          <p:cNvPr id="42" name="Picture 41"/>
          <p:cNvPicPr>
            <a:picLocks noChangeAspect="1"/>
          </p:cNvPicPr>
          <p:nvPr/>
        </p:nvPicPr>
        <p:blipFill rotWithShape="1">
          <a:blip r:embed="rId6" cstate="print">
            <a:extLst>
              <a:ext uri="{28A0092B-C50C-407E-A947-70E740481C1C}">
                <a14:useLocalDpi xmlns:a14="http://schemas.microsoft.com/office/drawing/2010/main" val="0"/>
              </a:ext>
            </a:extLst>
          </a:blip>
          <a:srcRect l="26996" r="46311"/>
          <a:stretch/>
        </p:blipFill>
        <p:spPr>
          <a:xfrm>
            <a:off x="10166143" y="355098"/>
            <a:ext cx="942817" cy="1986819"/>
          </a:xfrm>
          <a:prstGeom prst="rect">
            <a:avLst/>
          </a:prstGeom>
        </p:spPr>
      </p:pic>
      <p:sp>
        <p:nvSpPr>
          <p:cNvPr id="39" name="Action Button: Custom 16">
            <a:hlinkClick r:id="" action="ppaction://noaction" highlightClick="1">
              <a:snd r:embed="rId7" name="%C2%BFCo%CC%81mo lavas estos_.wav"/>
            </a:hlinkClick>
            <a:extLst>
              <a:ext uri="{FF2B5EF4-FFF2-40B4-BE49-F238E27FC236}">
                <a16:creationId xmlns:a16="http://schemas.microsoft.com/office/drawing/2014/main" id="{68B5099B-1A43-804E-86BB-FC23254DF1B4}"/>
              </a:ext>
            </a:extLst>
          </p:cNvPr>
          <p:cNvSpPr/>
          <p:nvPr/>
        </p:nvSpPr>
        <p:spPr>
          <a:xfrm>
            <a:off x="876710" y="1862782"/>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43" name="Action Button: Custom 16">
            <a:hlinkClick r:id="" action="ppaction://noaction" highlightClick="1">
              <a:snd r:embed="rId8" name="%C2%BFQuie%CC%81n compra estas_.wav"/>
            </a:hlinkClick>
            <a:extLst>
              <a:ext uri="{FF2B5EF4-FFF2-40B4-BE49-F238E27FC236}">
                <a16:creationId xmlns:a16="http://schemas.microsoft.com/office/drawing/2014/main" id="{DE0BB37C-CCBD-504A-991D-F57CF2CC47F2}"/>
              </a:ext>
            </a:extLst>
          </p:cNvPr>
          <p:cNvSpPr/>
          <p:nvPr/>
        </p:nvSpPr>
        <p:spPr>
          <a:xfrm>
            <a:off x="876709" y="2385337"/>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2</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4" name="Action Button: Custom 16">
            <a:hlinkClick r:id="" action="ppaction://noaction" highlightClick="1">
              <a:snd r:embed="rId9" name="%C2%BFDo%CC%81nde guardas estos_.wav"/>
            </a:hlinkClick>
            <a:extLst>
              <a:ext uri="{FF2B5EF4-FFF2-40B4-BE49-F238E27FC236}">
                <a16:creationId xmlns:a16="http://schemas.microsoft.com/office/drawing/2014/main" id="{E62F2EF4-D342-C94E-804B-DD9E9F38EC6C}"/>
              </a:ext>
            </a:extLst>
          </p:cNvPr>
          <p:cNvSpPr/>
          <p:nvPr/>
        </p:nvSpPr>
        <p:spPr>
          <a:xfrm>
            <a:off x="859775" y="2924747"/>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3</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5" name="Action Button: Custom 16">
            <a:hlinkClick r:id="" action="ppaction://noaction" highlightClick="1">
              <a:snd r:embed="rId10" name="%C2%BFPor que%CC%81 no usas estas_.wav"/>
            </a:hlinkClick>
            <a:extLst>
              <a:ext uri="{FF2B5EF4-FFF2-40B4-BE49-F238E27FC236}">
                <a16:creationId xmlns:a16="http://schemas.microsoft.com/office/drawing/2014/main" id="{347F66D9-544D-EF48-BD45-FDEA5021B1FA}"/>
              </a:ext>
            </a:extLst>
          </p:cNvPr>
          <p:cNvSpPr/>
          <p:nvPr/>
        </p:nvSpPr>
        <p:spPr>
          <a:xfrm>
            <a:off x="859775" y="3478713"/>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4</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6" name="Action Button: Custom 16">
            <a:hlinkClick r:id="" action="ppaction://noaction" highlightClick="1">
              <a:snd r:embed="rId11" name="%C2%BFCua%CC%81les son estos_.wav"/>
            </a:hlinkClick>
            <a:extLst>
              <a:ext uri="{FF2B5EF4-FFF2-40B4-BE49-F238E27FC236}">
                <a16:creationId xmlns:a16="http://schemas.microsoft.com/office/drawing/2014/main" id="{FE14D25D-8CEB-A14E-A7D0-CCFE6E5B9782}"/>
              </a:ext>
            </a:extLst>
          </p:cNvPr>
          <p:cNvSpPr/>
          <p:nvPr/>
        </p:nvSpPr>
        <p:spPr>
          <a:xfrm>
            <a:off x="859775" y="4025942"/>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5</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7" name="Action Button: Custom 16">
            <a:hlinkClick r:id="" action="ppaction://noaction" highlightClick="1">
              <a:snd r:embed="rId12" name="%C2%BFCua%CC%81ndo pagas con estas_.wav"/>
            </a:hlinkClick>
            <a:extLst>
              <a:ext uri="{FF2B5EF4-FFF2-40B4-BE49-F238E27FC236}">
                <a16:creationId xmlns:a16="http://schemas.microsoft.com/office/drawing/2014/main" id="{EBDC2624-68B0-554D-9CE2-6CCE83E4BBB2}"/>
              </a:ext>
            </a:extLst>
          </p:cNvPr>
          <p:cNvSpPr/>
          <p:nvPr/>
        </p:nvSpPr>
        <p:spPr>
          <a:xfrm>
            <a:off x="876709" y="4553254"/>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6</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8" name="Action Button: Custom 16">
            <a:hlinkClick r:id="" action="ppaction://noaction" highlightClick="1">
              <a:snd r:embed="rId13" name="%C2%BFCo%CC%81mo son estos_.wav"/>
            </a:hlinkClick>
            <a:extLst>
              <a:ext uri="{FF2B5EF4-FFF2-40B4-BE49-F238E27FC236}">
                <a16:creationId xmlns:a16="http://schemas.microsoft.com/office/drawing/2014/main" id="{ABF47AAC-90C4-ED44-91C4-AF959CC5C915}"/>
              </a:ext>
            </a:extLst>
          </p:cNvPr>
          <p:cNvSpPr/>
          <p:nvPr/>
        </p:nvSpPr>
        <p:spPr>
          <a:xfrm>
            <a:off x="876709" y="5080566"/>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7</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9" name="Action Button: Custom 16">
            <a:hlinkClick r:id="" action="ppaction://noaction" highlightClick="1">
              <a:snd r:embed="rId14" name="%C2%BFCua%CC%81nto usas estas_.wav"/>
            </a:hlinkClick>
            <a:extLst>
              <a:ext uri="{FF2B5EF4-FFF2-40B4-BE49-F238E27FC236}">
                <a16:creationId xmlns:a16="http://schemas.microsoft.com/office/drawing/2014/main" id="{AEFD0904-5DB5-9549-8558-1B1F07F55AEB}"/>
              </a:ext>
            </a:extLst>
          </p:cNvPr>
          <p:cNvSpPr/>
          <p:nvPr/>
        </p:nvSpPr>
        <p:spPr>
          <a:xfrm>
            <a:off x="876709" y="5622434"/>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8</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0" name="Action Button: Custom 16">
            <a:hlinkClick r:id="" action="ppaction://noaction" highlightClick="1">
              <a:snd r:embed="rId15" name="¿Cómo lavas estos pantalones_.wav"/>
            </a:hlinkClick>
            <a:extLst>
              <a:ext uri="{FF2B5EF4-FFF2-40B4-BE49-F238E27FC236}">
                <a16:creationId xmlns:a16="http://schemas.microsoft.com/office/drawing/2014/main" id="{68B5099B-1A43-804E-86BB-FC23254DF1B4}"/>
              </a:ext>
            </a:extLst>
          </p:cNvPr>
          <p:cNvSpPr/>
          <p:nvPr/>
        </p:nvSpPr>
        <p:spPr>
          <a:xfrm>
            <a:off x="316355" y="1858642"/>
            <a:ext cx="396000" cy="396000"/>
          </a:xfrm>
          <a:prstGeom prst="actionButtonBlank">
            <a:avLst/>
          </a:prstGeom>
          <a:solidFill>
            <a:schemeClr val="accent4">
              <a:lumMod val="20000"/>
              <a:lumOff val="8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51" name="Action Button: Custom 16">
            <a:hlinkClick r:id="" action="ppaction://noaction" highlightClick="1">
              <a:snd r:embed="rId16" name="¿Quién compra estas cajas_.wav"/>
            </a:hlinkClick>
            <a:extLst>
              <a:ext uri="{FF2B5EF4-FFF2-40B4-BE49-F238E27FC236}">
                <a16:creationId xmlns:a16="http://schemas.microsoft.com/office/drawing/2014/main" id="{DE0BB37C-CCBD-504A-991D-F57CF2CC47F2}"/>
              </a:ext>
            </a:extLst>
          </p:cNvPr>
          <p:cNvSpPr/>
          <p:nvPr/>
        </p:nvSpPr>
        <p:spPr>
          <a:xfrm>
            <a:off x="316354" y="2381197"/>
            <a:ext cx="396000" cy="396000"/>
          </a:xfrm>
          <a:prstGeom prst="actionButtonBlank">
            <a:avLst/>
          </a:prstGeom>
          <a:solidFill>
            <a:schemeClr val="accent4">
              <a:lumMod val="20000"/>
              <a:lumOff val="8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2</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2" name="Action Button: Custom 16">
            <a:hlinkClick r:id="" action="ppaction://noaction" highlightClick="1">
              <a:snd r:embed="rId17" name="¿Dónde guardas estos productos_.wav"/>
            </a:hlinkClick>
            <a:extLst>
              <a:ext uri="{FF2B5EF4-FFF2-40B4-BE49-F238E27FC236}">
                <a16:creationId xmlns:a16="http://schemas.microsoft.com/office/drawing/2014/main" id="{E62F2EF4-D342-C94E-804B-DD9E9F38EC6C}"/>
              </a:ext>
            </a:extLst>
          </p:cNvPr>
          <p:cNvSpPr/>
          <p:nvPr/>
        </p:nvSpPr>
        <p:spPr>
          <a:xfrm>
            <a:off x="299420" y="2920607"/>
            <a:ext cx="396000" cy="396000"/>
          </a:xfrm>
          <a:prstGeom prst="actionButtonBlank">
            <a:avLst/>
          </a:prstGeom>
          <a:solidFill>
            <a:schemeClr val="accent4">
              <a:lumMod val="20000"/>
              <a:lumOff val="8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3</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3" name="Action Button: Custom 16">
            <a:hlinkClick r:id="" action="ppaction://noaction" highlightClick="1">
              <a:snd r:embed="rId18" name="¿Por qué no usas estas monedas_.wav"/>
            </a:hlinkClick>
            <a:extLst>
              <a:ext uri="{FF2B5EF4-FFF2-40B4-BE49-F238E27FC236}">
                <a16:creationId xmlns:a16="http://schemas.microsoft.com/office/drawing/2014/main" id="{347F66D9-544D-EF48-BD45-FDEA5021B1FA}"/>
              </a:ext>
            </a:extLst>
          </p:cNvPr>
          <p:cNvSpPr/>
          <p:nvPr/>
        </p:nvSpPr>
        <p:spPr>
          <a:xfrm>
            <a:off x="299420" y="3474573"/>
            <a:ext cx="396000" cy="396000"/>
          </a:xfrm>
          <a:prstGeom prst="actionButtonBlank">
            <a:avLst/>
          </a:prstGeom>
          <a:solidFill>
            <a:schemeClr val="accent4">
              <a:lumMod val="20000"/>
              <a:lumOff val="8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4</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4" name="Action Button: Custom 16">
            <a:hlinkClick r:id="" action="ppaction://noaction" highlightClick="1">
              <a:snd r:embed="rId19" name="¿Cuáles son estos libros_.wav"/>
            </a:hlinkClick>
            <a:extLst>
              <a:ext uri="{FF2B5EF4-FFF2-40B4-BE49-F238E27FC236}">
                <a16:creationId xmlns:a16="http://schemas.microsoft.com/office/drawing/2014/main" id="{FE14D25D-8CEB-A14E-A7D0-CCFE6E5B9782}"/>
              </a:ext>
            </a:extLst>
          </p:cNvPr>
          <p:cNvSpPr/>
          <p:nvPr/>
        </p:nvSpPr>
        <p:spPr>
          <a:xfrm>
            <a:off x="299420" y="4021802"/>
            <a:ext cx="396000" cy="396000"/>
          </a:xfrm>
          <a:prstGeom prst="actionButtonBlank">
            <a:avLst/>
          </a:prstGeom>
          <a:solidFill>
            <a:schemeClr val="accent4">
              <a:lumMod val="20000"/>
              <a:lumOff val="8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5</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5" name="Action Button: Custom 16">
            <a:hlinkClick r:id="" action="ppaction://noaction" highlightClick="1">
              <a:snd r:embed="rId20" name="¿Cuándo pagas con estas tarjetas_.wav"/>
            </a:hlinkClick>
            <a:extLst>
              <a:ext uri="{FF2B5EF4-FFF2-40B4-BE49-F238E27FC236}">
                <a16:creationId xmlns:a16="http://schemas.microsoft.com/office/drawing/2014/main" id="{EBDC2624-68B0-554D-9CE2-6CCE83E4BBB2}"/>
              </a:ext>
            </a:extLst>
          </p:cNvPr>
          <p:cNvSpPr/>
          <p:nvPr/>
        </p:nvSpPr>
        <p:spPr>
          <a:xfrm>
            <a:off x="316354" y="4549114"/>
            <a:ext cx="396000" cy="396000"/>
          </a:xfrm>
          <a:prstGeom prst="actionButtonBlank">
            <a:avLst/>
          </a:prstGeom>
          <a:solidFill>
            <a:schemeClr val="accent4">
              <a:lumMod val="20000"/>
              <a:lumOff val="8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6</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6" name="Action Button: Custom 16">
            <a:hlinkClick r:id="" action="ppaction://noaction" highlightClick="1">
              <a:snd r:embed="rId21" name="¿Cómo son estos vestidos_.wav"/>
            </a:hlinkClick>
            <a:extLst>
              <a:ext uri="{FF2B5EF4-FFF2-40B4-BE49-F238E27FC236}">
                <a16:creationId xmlns:a16="http://schemas.microsoft.com/office/drawing/2014/main" id="{ABF47AAC-90C4-ED44-91C4-AF959CC5C915}"/>
              </a:ext>
            </a:extLst>
          </p:cNvPr>
          <p:cNvSpPr/>
          <p:nvPr/>
        </p:nvSpPr>
        <p:spPr>
          <a:xfrm>
            <a:off x="316354" y="5076426"/>
            <a:ext cx="396000" cy="396000"/>
          </a:xfrm>
          <a:prstGeom prst="actionButtonBlank">
            <a:avLst/>
          </a:prstGeom>
          <a:solidFill>
            <a:schemeClr val="accent4">
              <a:lumMod val="20000"/>
              <a:lumOff val="8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7</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7" name="Action Button: Custom 16">
            <a:hlinkClick r:id="" action="ppaction://noaction" highlightClick="1">
              <a:snd r:embed="rId22" name="¿Cuánto usas estas bolsas_.wav"/>
            </a:hlinkClick>
            <a:extLst>
              <a:ext uri="{FF2B5EF4-FFF2-40B4-BE49-F238E27FC236}">
                <a16:creationId xmlns:a16="http://schemas.microsoft.com/office/drawing/2014/main" id="{AEFD0904-5DB5-9549-8558-1B1F07F55AEB}"/>
              </a:ext>
            </a:extLst>
          </p:cNvPr>
          <p:cNvSpPr/>
          <p:nvPr/>
        </p:nvSpPr>
        <p:spPr>
          <a:xfrm>
            <a:off x="316354" y="5618294"/>
            <a:ext cx="396000" cy="396000"/>
          </a:xfrm>
          <a:prstGeom prst="actionButtonBlank">
            <a:avLst/>
          </a:prstGeom>
          <a:solidFill>
            <a:schemeClr val="accent4">
              <a:lumMod val="20000"/>
              <a:lumOff val="8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8</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Tree>
    <p:extLst>
      <p:ext uri="{BB962C8B-B14F-4D97-AF65-F5344CB8AC3E}">
        <p14:creationId xmlns:p14="http://schemas.microsoft.com/office/powerpoint/2010/main" val="3663742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p:bldP spid="17" grpId="0"/>
      <p:bldP spid="18" grpId="0"/>
      <p:bldP spid="19" grpId="0"/>
      <p:bldP spid="20" grpId="0"/>
      <p:bldP spid="21" grpId="0"/>
      <p:bldP spid="22" grpId="0"/>
      <p:bldP spid="23" grpId="0" animBg="1"/>
      <p:bldP spid="33" grpId="0" animBg="1"/>
      <p:bldP spid="34" grpId="0" animBg="1"/>
      <p:bldP spid="35" grpId="0" animBg="1"/>
      <p:bldP spid="36" grpId="0" animBg="1"/>
      <p:bldP spid="37" grpId="0" animBg="1"/>
      <p:bldP spid="38" grpId="0" animBg="1"/>
      <p:bldP spid="40" grpId="0" animBg="1"/>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600" b="1">
                <a:solidFill>
                  <a:schemeClr val="bg1"/>
                </a:solidFill>
              </a:rPr>
              <a:t>How to ask questions in Spanish</a:t>
            </a:r>
            <a:br>
              <a:rPr lang="en-GB" sz="2600" b="1">
                <a:solidFill>
                  <a:schemeClr val="bg1"/>
                </a:solidFill>
              </a:rPr>
            </a:br>
            <a:r>
              <a:rPr lang="en-GB" sz="2600" b="1">
                <a:solidFill>
                  <a:schemeClr val="bg1"/>
                </a:solidFill>
              </a:rPr>
              <a:t>Using verbs in questions</a:t>
            </a:r>
            <a:endParaRPr lang="en-GB" sz="2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7" name="TextBox 6">
            <a:extLst>
              <a:ext uri="{FF2B5EF4-FFF2-40B4-BE49-F238E27FC236}">
                <a16:creationId xmlns:a16="http://schemas.microsoft.com/office/drawing/2014/main" id="{3CC80B4A-8FB9-5141-8C3B-F7B756E6597D}"/>
              </a:ext>
            </a:extLst>
          </p:cNvPr>
          <p:cNvSpPr txBox="1"/>
          <p:nvPr/>
        </p:nvSpPr>
        <p:spPr>
          <a:xfrm>
            <a:off x="203199" y="1377547"/>
            <a:ext cx="11887201" cy="433965"/>
          </a:xfrm>
          <a:prstGeom prst="rect">
            <a:avLst/>
          </a:prstGeom>
          <a:noFill/>
        </p:spPr>
        <p:txBody>
          <a:bodyPr wrap="square" rtlCol="0">
            <a:spAutoFit/>
          </a:bodyPr>
          <a:lstStyle/>
          <a:p>
            <a:pPr>
              <a:lnSpc>
                <a:spcPct val="110000"/>
              </a:lnSpc>
            </a:pPr>
            <a:r>
              <a:rPr lang="en-US" sz="2200" dirty="0">
                <a:solidFill>
                  <a:srgbClr val="002060"/>
                </a:solidFill>
              </a:rPr>
              <a:t>When asking questions in English, we often use ‘</a:t>
            </a:r>
            <a:r>
              <a:rPr lang="en-US" sz="2200" b="1" dirty="0">
                <a:solidFill>
                  <a:srgbClr val="002060"/>
                </a:solidFill>
              </a:rPr>
              <a:t>do</a:t>
            </a:r>
            <a:r>
              <a:rPr lang="en-US" sz="2200" dirty="0">
                <a:solidFill>
                  <a:srgbClr val="002060"/>
                </a:solidFill>
              </a:rPr>
              <a:t>’ before the subject and main verb.</a:t>
            </a:r>
          </a:p>
        </p:txBody>
      </p:sp>
      <p:sp>
        <p:nvSpPr>
          <p:cNvPr id="3" name="TextBox 2"/>
          <p:cNvSpPr txBox="1"/>
          <p:nvPr/>
        </p:nvSpPr>
        <p:spPr>
          <a:xfrm>
            <a:off x="203199" y="2039015"/>
            <a:ext cx="4182533" cy="430887"/>
          </a:xfrm>
          <a:prstGeom prst="rect">
            <a:avLst/>
          </a:prstGeom>
          <a:noFill/>
        </p:spPr>
        <p:txBody>
          <a:bodyPr wrap="square" rtlCol="0">
            <a:spAutoFit/>
          </a:bodyPr>
          <a:lstStyle/>
          <a:p>
            <a:r>
              <a:rPr lang="en-US" sz="2200" b="1" dirty="0">
                <a:solidFill>
                  <a:srgbClr val="002060"/>
                </a:solidFill>
              </a:rPr>
              <a:t>Example:</a:t>
            </a:r>
          </a:p>
        </p:txBody>
      </p:sp>
      <p:sp>
        <p:nvSpPr>
          <p:cNvPr id="6" name="TextBox 5"/>
          <p:cNvSpPr txBox="1"/>
          <p:nvPr/>
        </p:nvSpPr>
        <p:spPr>
          <a:xfrm>
            <a:off x="203199" y="2489538"/>
            <a:ext cx="4758266" cy="430887"/>
          </a:xfrm>
          <a:prstGeom prst="rect">
            <a:avLst/>
          </a:prstGeom>
          <a:noFill/>
        </p:spPr>
        <p:txBody>
          <a:bodyPr wrap="square" rtlCol="0">
            <a:spAutoFit/>
          </a:bodyPr>
          <a:lstStyle/>
          <a:p>
            <a:r>
              <a:rPr lang="en-US" sz="2200" dirty="0">
                <a:solidFill>
                  <a:srgbClr val="002060"/>
                </a:solidFill>
              </a:rPr>
              <a:t>Where</a:t>
            </a:r>
            <a:r>
              <a:rPr lang="en-US" sz="2200" dirty="0">
                <a:solidFill>
                  <a:schemeClr val="accent5">
                    <a:lumMod val="50000"/>
                  </a:schemeClr>
                </a:solidFill>
              </a:rPr>
              <a:t> </a:t>
            </a:r>
            <a:r>
              <a:rPr lang="en-US" sz="2200" dirty="0">
                <a:solidFill>
                  <a:srgbClr val="EE6000"/>
                </a:solidFill>
              </a:rPr>
              <a:t>do</a:t>
            </a:r>
            <a:r>
              <a:rPr lang="en-US" sz="2200" dirty="0">
                <a:solidFill>
                  <a:schemeClr val="accent5">
                    <a:lumMod val="50000"/>
                  </a:schemeClr>
                </a:solidFill>
              </a:rPr>
              <a:t> </a:t>
            </a:r>
            <a:r>
              <a:rPr lang="en-US" sz="2200" dirty="0">
                <a:solidFill>
                  <a:srgbClr val="002060"/>
                </a:solidFill>
              </a:rPr>
              <a:t>you keep these shoes?</a:t>
            </a:r>
          </a:p>
        </p:txBody>
      </p:sp>
      <p:sp>
        <p:nvSpPr>
          <p:cNvPr id="10" name="TextBox 9"/>
          <p:cNvSpPr txBox="1"/>
          <p:nvPr/>
        </p:nvSpPr>
        <p:spPr>
          <a:xfrm>
            <a:off x="237067" y="3270212"/>
            <a:ext cx="11362267" cy="430887"/>
          </a:xfrm>
          <a:prstGeom prst="rect">
            <a:avLst/>
          </a:prstGeom>
          <a:noFill/>
        </p:spPr>
        <p:txBody>
          <a:bodyPr wrap="square" rtlCol="0">
            <a:spAutoFit/>
          </a:bodyPr>
          <a:lstStyle/>
          <a:p>
            <a:r>
              <a:rPr lang="en-US" sz="2200">
                <a:solidFill>
                  <a:srgbClr val="002060"/>
                </a:solidFill>
              </a:rPr>
              <a:t>Spanish doesn’t </a:t>
            </a:r>
            <a:r>
              <a:rPr lang="en-US" sz="2200" dirty="0">
                <a:solidFill>
                  <a:srgbClr val="002060"/>
                </a:solidFill>
              </a:rPr>
              <a:t>have a word for ‘do’ in questions. Only the main verb is used.</a:t>
            </a:r>
          </a:p>
        </p:txBody>
      </p:sp>
      <p:sp>
        <p:nvSpPr>
          <p:cNvPr id="11" name="TextBox 10"/>
          <p:cNvSpPr txBox="1"/>
          <p:nvPr/>
        </p:nvSpPr>
        <p:spPr>
          <a:xfrm>
            <a:off x="255564" y="3987013"/>
            <a:ext cx="1896534" cy="430887"/>
          </a:xfrm>
          <a:prstGeom prst="rect">
            <a:avLst/>
          </a:prstGeom>
          <a:noFill/>
        </p:spPr>
        <p:txBody>
          <a:bodyPr wrap="square" rtlCol="0">
            <a:spAutoFit/>
          </a:bodyPr>
          <a:lstStyle/>
          <a:p>
            <a:r>
              <a:rPr lang="en-US" sz="2200" b="1" dirty="0" err="1">
                <a:solidFill>
                  <a:srgbClr val="002060"/>
                </a:solidFill>
              </a:rPr>
              <a:t>Ejemplos</a:t>
            </a:r>
            <a:r>
              <a:rPr lang="en-US" sz="2200" b="1" dirty="0">
                <a:solidFill>
                  <a:srgbClr val="002060"/>
                </a:solidFill>
              </a:rPr>
              <a:t>:</a:t>
            </a:r>
          </a:p>
        </p:txBody>
      </p:sp>
      <p:sp>
        <p:nvSpPr>
          <p:cNvPr id="12" name="TextBox 11"/>
          <p:cNvSpPr txBox="1"/>
          <p:nvPr/>
        </p:nvSpPr>
        <p:spPr>
          <a:xfrm>
            <a:off x="237067" y="4367577"/>
            <a:ext cx="6536267" cy="430887"/>
          </a:xfrm>
          <a:prstGeom prst="rect">
            <a:avLst/>
          </a:prstGeom>
          <a:noFill/>
        </p:spPr>
        <p:txBody>
          <a:bodyPr wrap="square" rtlCol="0">
            <a:spAutoFit/>
          </a:bodyPr>
          <a:lstStyle/>
          <a:p>
            <a:r>
              <a:rPr lang="en-US" sz="2200" dirty="0">
                <a:solidFill>
                  <a:srgbClr val="002060"/>
                </a:solidFill>
              </a:rPr>
              <a:t>¿</a:t>
            </a:r>
            <a:r>
              <a:rPr lang="en-US" sz="2200" dirty="0" err="1">
                <a:solidFill>
                  <a:srgbClr val="002060"/>
                </a:solidFill>
              </a:rPr>
              <a:t>Dónde</a:t>
            </a:r>
            <a:r>
              <a:rPr lang="en-US" sz="2200" dirty="0">
                <a:solidFill>
                  <a:srgbClr val="002060"/>
                </a:solidFill>
              </a:rPr>
              <a:t> </a:t>
            </a:r>
            <a:r>
              <a:rPr lang="en-US" sz="2200" b="1" dirty="0" err="1">
                <a:solidFill>
                  <a:srgbClr val="FF6600"/>
                </a:solidFill>
              </a:rPr>
              <a:t>guardas</a:t>
            </a:r>
            <a:r>
              <a:rPr lang="en-US" sz="2200" dirty="0">
                <a:solidFill>
                  <a:schemeClr val="accent5">
                    <a:lumMod val="50000"/>
                  </a:schemeClr>
                </a:solidFill>
              </a:rPr>
              <a:t> </a:t>
            </a:r>
            <a:r>
              <a:rPr lang="en-US" sz="2200" dirty="0" err="1">
                <a:solidFill>
                  <a:srgbClr val="002060"/>
                </a:solidFill>
              </a:rPr>
              <a:t>estos</a:t>
            </a:r>
            <a:r>
              <a:rPr lang="en-US" sz="2200" dirty="0">
                <a:solidFill>
                  <a:srgbClr val="002060"/>
                </a:solidFill>
              </a:rPr>
              <a:t> </a:t>
            </a:r>
            <a:r>
              <a:rPr lang="en-US" sz="2200" dirty="0" err="1">
                <a:solidFill>
                  <a:srgbClr val="002060"/>
                </a:solidFill>
              </a:rPr>
              <a:t>zapatos</a:t>
            </a:r>
            <a:r>
              <a:rPr lang="en-US" sz="2200" dirty="0">
                <a:solidFill>
                  <a:srgbClr val="002060"/>
                </a:solidFill>
              </a:rPr>
              <a:t>?</a:t>
            </a:r>
          </a:p>
        </p:txBody>
      </p:sp>
      <p:sp>
        <p:nvSpPr>
          <p:cNvPr id="13" name="TextBox 12"/>
          <p:cNvSpPr txBox="1"/>
          <p:nvPr/>
        </p:nvSpPr>
        <p:spPr>
          <a:xfrm>
            <a:off x="5706531" y="4367577"/>
            <a:ext cx="6824134" cy="430887"/>
          </a:xfrm>
          <a:prstGeom prst="rect">
            <a:avLst/>
          </a:prstGeom>
          <a:noFill/>
        </p:spPr>
        <p:txBody>
          <a:bodyPr wrap="square" rtlCol="0">
            <a:spAutoFit/>
          </a:bodyPr>
          <a:lstStyle/>
          <a:p>
            <a:r>
              <a:rPr lang="en-US" sz="2200" dirty="0">
                <a:solidFill>
                  <a:srgbClr val="002060"/>
                </a:solidFill>
              </a:rPr>
              <a:t>¿</a:t>
            </a:r>
            <a:r>
              <a:rPr lang="en-US" sz="2200" dirty="0" err="1">
                <a:solidFill>
                  <a:srgbClr val="002060"/>
                </a:solidFill>
              </a:rPr>
              <a:t>Cuándo</a:t>
            </a:r>
            <a:r>
              <a:rPr lang="en-US" sz="2200" dirty="0">
                <a:solidFill>
                  <a:srgbClr val="002060"/>
                </a:solidFill>
              </a:rPr>
              <a:t> </a:t>
            </a:r>
            <a:r>
              <a:rPr lang="en-US" sz="2200" b="1" dirty="0" err="1">
                <a:solidFill>
                  <a:srgbClr val="FF6600"/>
                </a:solidFill>
              </a:rPr>
              <a:t>usas</a:t>
            </a:r>
            <a:r>
              <a:rPr lang="en-US" sz="2200" dirty="0">
                <a:solidFill>
                  <a:schemeClr val="accent5">
                    <a:lumMod val="50000"/>
                  </a:schemeClr>
                </a:solidFill>
              </a:rPr>
              <a:t> </a:t>
            </a:r>
            <a:r>
              <a:rPr lang="en-US" sz="2200" dirty="0" err="1">
                <a:solidFill>
                  <a:srgbClr val="002060"/>
                </a:solidFill>
              </a:rPr>
              <a:t>estas</a:t>
            </a:r>
            <a:r>
              <a:rPr lang="en-US" sz="2200" dirty="0">
                <a:solidFill>
                  <a:srgbClr val="002060"/>
                </a:solidFill>
              </a:rPr>
              <a:t> </a:t>
            </a:r>
            <a:r>
              <a:rPr lang="en-US" sz="2200" dirty="0" err="1">
                <a:solidFill>
                  <a:srgbClr val="002060"/>
                </a:solidFill>
              </a:rPr>
              <a:t>tarjetas</a:t>
            </a:r>
            <a:r>
              <a:rPr lang="en-US" sz="2200" dirty="0">
                <a:solidFill>
                  <a:srgbClr val="002060"/>
                </a:solidFill>
              </a:rPr>
              <a:t>?</a:t>
            </a:r>
          </a:p>
        </p:txBody>
      </p:sp>
      <p:sp>
        <p:nvSpPr>
          <p:cNvPr id="16" name="Rectangle 15"/>
          <p:cNvSpPr/>
          <p:nvPr/>
        </p:nvSpPr>
        <p:spPr>
          <a:xfrm>
            <a:off x="1150258" y="4744593"/>
            <a:ext cx="2042547" cy="400110"/>
          </a:xfrm>
          <a:prstGeom prst="rect">
            <a:avLst/>
          </a:prstGeom>
        </p:spPr>
        <p:txBody>
          <a:bodyPr wrap="none">
            <a:spAutoFit/>
          </a:bodyPr>
          <a:lstStyle/>
          <a:p>
            <a:r>
              <a:rPr lang="en-US" sz="2000" b="1">
                <a:solidFill>
                  <a:srgbClr val="F66400"/>
                </a:solidFill>
              </a:rPr>
              <a:t>(do you keep) </a:t>
            </a:r>
            <a:endParaRPr lang="en-GB" sz="2000" b="1">
              <a:solidFill>
                <a:srgbClr val="F66400"/>
              </a:solidFill>
            </a:endParaRPr>
          </a:p>
        </p:txBody>
      </p:sp>
      <p:sp>
        <p:nvSpPr>
          <p:cNvPr id="17" name="Rectangle 16"/>
          <p:cNvSpPr/>
          <p:nvPr/>
        </p:nvSpPr>
        <p:spPr>
          <a:xfrm>
            <a:off x="6824133" y="4744593"/>
            <a:ext cx="1826141" cy="400110"/>
          </a:xfrm>
          <a:prstGeom prst="rect">
            <a:avLst/>
          </a:prstGeom>
        </p:spPr>
        <p:txBody>
          <a:bodyPr wrap="none">
            <a:spAutoFit/>
          </a:bodyPr>
          <a:lstStyle/>
          <a:p>
            <a:r>
              <a:rPr lang="en-US" sz="2000" b="1">
                <a:solidFill>
                  <a:srgbClr val="F66400"/>
                </a:solidFill>
              </a:rPr>
              <a:t>(do you use) </a:t>
            </a:r>
            <a:endParaRPr lang="en-GB" sz="2000" b="1">
              <a:solidFill>
                <a:srgbClr val="F66400"/>
              </a:solidFill>
            </a:endParaRPr>
          </a:p>
        </p:txBody>
      </p:sp>
      <p:sp>
        <p:nvSpPr>
          <p:cNvPr id="18" name="Rounded Rectangular Callout 17"/>
          <p:cNvSpPr/>
          <p:nvPr/>
        </p:nvSpPr>
        <p:spPr>
          <a:xfrm>
            <a:off x="7302500" y="2071511"/>
            <a:ext cx="4524043" cy="1012098"/>
          </a:xfrm>
          <a:prstGeom prst="wedgeRoundRectCallout">
            <a:avLst>
              <a:gd name="adj1" fmla="val 20511"/>
              <a:gd name="adj2" fmla="val -67153"/>
              <a:gd name="adj3" fmla="val 166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The main verb describes the event or action (e.g. keep, use). </a:t>
            </a:r>
          </a:p>
        </p:txBody>
      </p:sp>
      <p:sp>
        <p:nvSpPr>
          <p:cNvPr id="20" name="Rectangle 19"/>
          <p:cNvSpPr/>
          <p:nvPr/>
        </p:nvSpPr>
        <p:spPr>
          <a:xfrm>
            <a:off x="244772" y="5299329"/>
            <a:ext cx="6311306" cy="430887"/>
          </a:xfrm>
          <a:prstGeom prst="rect">
            <a:avLst/>
          </a:prstGeom>
        </p:spPr>
        <p:txBody>
          <a:bodyPr wrap="square">
            <a:spAutoFit/>
          </a:bodyPr>
          <a:lstStyle/>
          <a:p>
            <a:r>
              <a:rPr lang="en-GB" sz="2200" dirty="0">
                <a:solidFill>
                  <a:srgbClr val="002060"/>
                </a:solidFill>
              </a:rPr>
              <a:t>Above, the </a:t>
            </a:r>
            <a:r>
              <a:rPr lang="en-GB" sz="2200" b="1" dirty="0">
                <a:solidFill>
                  <a:srgbClr val="002060"/>
                </a:solidFill>
              </a:rPr>
              <a:t>–as </a:t>
            </a:r>
            <a:r>
              <a:rPr lang="en-GB" sz="2200" dirty="0">
                <a:solidFill>
                  <a:srgbClr val="002060"/>
                </a:solidFill>
              </a:rPr>
              <a:t>(‘you’) verb ending is used. </a:t>
            </a:r>
          </a:p>
        </p:txBody>
      </p:sp>
      <p:sp>
        <p:nvSpPr>
          <p:cNvPr id="21" name="TextBox 20"/>
          <p:cNvSpPr txBox="1"/>
          <p:nvPr/>
        </p:nvSpPr>
        <p:spPr>
          <a:xfrm>
            <a:off x="255564" y="5837783"/>
            <a:ext cx="3402036" cy="430887"/>
          </a:xfrm>
          <a:prstGeom prst="rect">
            <a:avLst/>
          </a:prstGeom>
          <a:noFill/>
        </p:spPr>
        <p:txBody>
          <a:bodyPr wrap="square" rtlCol="0">
            <a:spAutoFit/>
          </a:bodyPr>
          <a:lstStyle/>
          <a:p>
            <a:r>
              <a:rPr lang="en-GB" sz="2200" dirty="0">
                <a:solidFill>
                  <a:srgbClr val="002060"/>
                </a:solidFill>
              </a:rPr>
              <a:t>e.g. ¿</a:t>
            </a:r>
            <a:r>
              <a:rPr lang="en-GB" sz="2200" dirty="0" err="1">
                <a:solidFill>
                  <a:srgbClr val="002060"/>
                </a:solidFill>
              </a:rPr>
              <a:t>Quién</a:t>
            </a:r>
            <a:r>
              <a:rPr lang="en-GB" sz="2200" dirty="0">
                <a:solidFill>
                  <a:srgbClr val="002060"/>
                </a:solidFill>
              </a:rPr>
              <a:t> </a:t>
            </a:r>
            <a:r>
              <a:rPr lang="en-GB" sz="2200" b="1" dirty="0" err="1">
                <a:solidFill>
                  <a:srgbClr val="002060"/>
                </a:solidFill>
              </a:rPr>
              <a:t>compr</a:t>
            </a:r>
            <a:r>
              <a:rPr lang="en-GB" sz="2200" b="1" u="sng" dirty="0" err="1">
                <a:solidFill>
                  <a:srgbClr val="002060"/>
                </a:solidFill>
              </a:rPr>
              <a:t>a</a:t>
            </a:r>
            <a:r>
              <a:rPr lang="en-GB" sz="2200" dirty="0">
                <a:solidFill>
                  <a:srgbClr val="002060"/>
                </a:solidFill>
              </a:rPr>
              <a:t>…?</a:t>
            </a:r>
          </a:p>
        </p:txBody>
      </p:sp>
      <p:sp>
        <p:nvSpPr>
          <p:cNvPr id="25" name="TextBox 24"/>
          <p:cNvSpPr txBox="1"/>
          <p:nvPr/>
        </p:nvSpPr>
        <p:spPr>
          <a:xfrm>
            <a:off x="3585834" y="5834159"/>
            <a:ext cx="3567241" cy="430887"/>
          </a:xfrm>
          <a:prstGeom prst="rect">
            <a:avLst/>
          </a:prstGeom>
          <a:noFill/>
        </p:spPr>
        <p:txBody>
          <a:bodyPr wrap="square" rtlCol="0">
            <a:spAutoFit/>
          </a:bodyPr>
          <a:lstStyle/>
          <a:p>
            <a:r>
              <a:rPr lang="en-GB" sz="2200" dirty="0">
                <a:solidFill>
                  <a:srgbClr val="002060"/>
                </a:solidFill>
              </a:rPr>
              <a:t>(</a:t>
            </a:r>
            <a:r>
              <a:rPr lang="en-GB" sz="2200" b="1" dirty="0">
                <a:solidFill>
                  <a:srgbClr val="002060"/>
                </a:solidFill>
              </a:rPr>
              <a:t>‘</a:t>
            </a:r>
            <a:r>
              <a:rPr lang="en-GB" sz="2200" dirty="0">
                <a:solidFill>
                  <a:srgbClr val="002060"/>
                </a:solidFill>
              </a:rPr>
              <a:t>Who </a:t>
            </a:r>
            <a:r>
              <a:rPr lang="en-GB" sz="2200" b="1" dirty="0">
                <a:solidFill>
                  <a:srgbClr val="002060"/>
                </a:solidFill>
              </a:rPr>
              <a:t>buy</a:t>
            </a:r>
            <a:r>
              <a:rPr lang="en-GB" sz="2200" b="1" u="sng" dirty="0">
                <a:solidFill>
                  <a:srgbClr val="002060"/>
                </a:solidFill>
              </a:rPr>
              <a:t>s</a:t>
            </a:r>
            <a:r>
              <a:rPr lang="en-GB" sz="2200" b="1" dirty="0">
                <a:solidFill>
                  <a:srgbClr val="002060"/>
                </a:solidFill>
              </a:rPr>
              <a:t>…?’</a:t>
            </a:r>
            <a:r>
              <a:rPr lang="en-GB" sz="2200" dirty="0">
                <a:solidFill>
                  <a:srgbClr val="002060"/>
                </a:solidFill>
              </a:rPr>
              <a:t>)</a:t>
            </a:r>
          </a:p>
        </p:txBody>
      </p:sp>
      <p:sp>
        <p:nvSpPr>
          <p:cNvPr id="26" name="Oval 25"/>
          <p:cNvSpPr/>
          <p:nvPr/>
        </p:nvSpPr>
        <p:spPr>
          <a:xfrm>
            <a:off x="2243668" y="4417900"/>
            <a:ext cx="458610" cy="377016"/>
          </a:xfrm>
          <a:prstGeom prst="ellipse">
            <a:avLst/>
          </a:prstGeom>
          <a:no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p:cNvSpPr/>
          <p:nvPr/>
        </p:nvSpPr>
        <p:spPr>
          <a:xfrm>
            <a:off x="7395490" y="4406060"/>
            <a:ext cx="458610" cy="377016"/>
          </a:xfrm>
          <a:prstGeom prst="ellipse">
            <a:avLst/>
          </a:prstGeom>
          <a:no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p:nvSpPr>
        <p:spPr>
          <a:xfrm>
            <a:off x="6107043" y="5309273"/>
            <a:ext cx="6227987" cy="430887"/>
          </a:xfrm>
          <a:prstGeom prst="rect">
            <a:avLst/>
          </a:prstGeom>
        </p:spPr>
        <p:txBody>
          <a:bodyPr wrap="none">
            <a:spAutoFit/>
          </a:bodyPr>
          <a:lstStyle/>
          <a:p>
            <a:r>
              <a:rPr lang="en-GB" sz="2200" dirty="0">
                <a:solidFill>
                  <a:srgbClr val="002060"/>
                </a:solidFill>
              </a:rPr>
              <a:t>You can ask questions with other verb forms!</a:t>
            </a:r>
          </a:p>
        </p:txBody>
      </p:sp>
      <p:sp>
        <p:nvSpPr>
          <p:cNvPr id="22" name="TextBox 21">
            <a:extLst>
              <a:ext uri="{FF2B5EF4-FFF2-40B4-BE49-F238E27FC236}">
                <a16:creationId xmlns:a16="http://schemas.microsoft.com/office/drawing/2014/main" id="{ED2A7F3D-79C8-4A87-B987-8023BE6F12D6}"/>
              </a:ext>
            </a:extLst>
          </p:cNvPr>
          <p:cNvSpPr txBox="1"/>
          <p:nvPr/>
        </p:nvSpPr>
        <p:spPr>
          <a:xfrm>
            <a:off x="6281669" y="5837783"/>
            <a:ext cx="3144861" cy="430887"/>
          </a:xfrm>
          <a:prstGeom prst="rect">
            <a:avLst/>
          </a:prstGeom>
          <a:noFill/>
        </p:spPr>
        <p:txBody>
          <a:bodyPr wrap="square" rtlCol="0">
            <a:spAutoFit/>
          </a:bodyPr>
          <a:lstStyle/>
          <a:p>
            <a:r>
              <a:rPr lang="en-GB" sz="2200" dirty="0">
                <a:solidFill>
                  <a:srgbClr val="002060"/>
                </a:solidFill>
              </a:rPr>
              <a:t>e.g. ¿</a:t>
            </a:r>
            <a:r>
              <a:rPr lang="en-GB" sz="2200" dirty="0" err="1">
                <a:solidFill>
                  <a:srgbClr val="002060"/>
                </a:solidFill>
              </a:rPr>
              <a:t>Cuánto</a:t>
            </a:r>
            <a:r>
              <a:rPr lang="en-GB" sz="2200" dirty="0">
                <a:solidFill>
                  <a:srgbClr val="002060"/>
                </a:solidFill>
              </a:rPr>
              <a:t> </a:t>
            </a:r>
            <a:r>
              <a:rPr lang="en-GB" sz="2200" b="1" u="sng" dirty="0">
                <a:solidFill>
                  <a:srgbClr val="002060"/>
                </a:solidFill>
              </a:rPr>
              <a:t>son</a:t>
            </a:r>
            <a:r>
              <a:rPr lang="en-GB" sz="2200" dirty="0">
                <a:solidFill>
                  <a:srgbClr val="002060"/>
                </a:solidFill>
              </a:rPr>
              <a:t>…?</a:t>
            </a:r>
          </a:p>
        </p:txBody>
      </p:sp>
      <p:sp>
        <p:nvSpPr>
          <p:cNvPr id="23" name="TextBox 22">
            <a:extLst>
              <a:ext uri="{FF2B5EF4-FFF2-40B4-BE49-F238E27FC236}">
                <a16:creationId xmlns:a16="http://schemas.microsoft.com/office/drawing/2014/main" id="{8A60C767-C78D-46F8-A4F3-7CAB5C7C4092}"/>
              </a:ext>
            </a:extLst>
          </p:cNvPr>
          <p:cNvSpPr txBox="1"/>
          <p:nvPr/>
        </p:nvSpPr>
        <p:spPr>
          <a:xfrm>
            <a:off x="9282997" y="5807745"/>
            <a:ext cx="3567241" cy="430887"/>
          </a:xfrm>
          <a:prstGeom prst="rect">
            <a:avLst/>
          </a:prstGeom>
          <a:noFill/>
        </p:spPr>
        <p:txBody>
          <a:bodyPr wrap="square" rtlCol="0">
            <a:spAutoFit/>
          </a:bodyPr>
          <a:lstStyle/>
          <a:p>
            <a:r>
              <a:rPr lang="en-GB" sz="2200" dirty="0">
                <a:solidFill>
                  <a:srgbClr val="002060"/>
                </a:solidFill>
              </a:rPr>
              <a:t>(</a:t>
            </a:r>
            <a:r>
              <a:rPr lang="en-GB" sz="2200" b="1" dirty="0">
                <a:solidFill>
                  <a:srgbClr val="002060"/>
                </a:solidFill>
              </a:rPr>
              <a:t>‘</a:t>
            </a:r>
            <a:r>
              <a:rPr lang="en-GB" sz="2200" dirty="0">
                <a:solidFill>
                  <a:srgbClr val="002060"/>
                </a:solidFill>
              </a:rPr>
              <a:t>How much </a:t>
            </a:r>
            <a:r>
              <a:rPr lang="en-GB" sz="2200" b="1" u="sng" dirty="0">
                <a:solidFill>
                  <a:srgbClr val="002060"/>
                </a:solidFill>
              </a:rPr>
              <a:t>are</a:t>
            </a:r>
            <a:r>
              <a:rPr lang="en-GB" sz="2200" b="1" dirty="0">
                <a:solidFill>
                  <a:srgbClr val="002060"/>
                </a:solidFill>
              </a:rPr>
              <a:t>…?’</a:t>
            </a:r>
            <a:r>
              <a:rPr lang="en-GB" sz="2200" dirty="0">
                <a:solidFill>
                  <a:srgbClr val="002060"/>
                </a:solidFill>
              </a:rPr>
              <a:t>)</a:t>
            </a:r>
          </a:p>
        </p:txBody>
      </p:sp>
    </p:spTree>
    <p:extLst>
      <p:ext uri="{BB962C8B-B14F-4D97-AF65-F5344CB8AC3E}">
        <p14:creationId xmlns:p14="http://schemas.microsoft.com/office/powerpoint/2010/main" val="1915789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0" grpId="0"/>
      <p:bldP spid="11" grpId="0"/>
      <p:bldP spid="12" grpId="0"/>
      <p:bldP spid="13" grpId="0"/>
      <p:bldP spid="16" grpId="0"/>
      <p:bldP spid="17" grpId="0"/>
      <p:bldP spid="18" grpId="0" animBg="1"/>
      <p:bldP spid="20" grpId="0"/>
      <p:bldP spid="21" grpId="0"/>
      <p:bldP spid="25" grpId="0"/>
      <p:bldP spid="26" grpId="0" animBg="1"/>
      <p:bldP spid="27" grpId="0" animBg="1"/>
      <p:bldP spid="28" grpId="0"/>
      <p:bldP spid="22" grpId="0"/>
      <p:bldP spid="2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FF20F7D-C069-4D23-963F-7AB41B83EBA0}"/>
              </a:ext>
            </a:extLst>
          </p:cNvPr>
          <p:cNvSpPr txBox="1"/>
          <p:nvPr/>
        </p:nvSpPr>
        <p:spPr>
          <a:xfrm>
            <a:off x="317812" y="2986066"/>
            <a:ext cx="4441372" cy="430887"/>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Persona A (</a:t>
            </a:r>
            <a:r>
              <a:rPr lang="en-GB" sz="2200" dirty="0" err="1">
                <a:solidFill>
                  <a:srgbClr val="002060"/>
                </a:solidFill>
                <a:latin typeface="Century Gothic" panose="020B0502020202020204" pitchFamily="34" charset="0"/>
              </a:rPr>
              <a:t>pregunta</a:t>
            </a:r>
            <a:r>
              <a:rPr lang="en-GB" sz="2200" dirty="0">
                <a:solidFill>
                  <a:srgbClr val="002060"/>
                </a:solidFill>
                <a:latin typeface="Century Gothic" panose="020B0502020202020204" pitchFamily="34" charset="0"/>
              </a:rPr>
              <a:t>):</a:t>
            </a:r>
          </a:p>
        </p:txBody>
      </p:sp>
      <p:sp>
        <p:nvSpPr>
          <p:cNvPr id="8" name="Rectangle 7">
            <a:extLst>
              <a:ext uri="{FF2B5EF4-FFF2-40B4-BE49-F238E27FC236}">
                <a16:creationId xmlns:a16="http://schemas.microsoft.com/office/drawing/2014/main" id="{54A86AAA-9F3C-42F2-93E9-E89776DE09BD}"/>
              </a:ext>
            </a:extLst>
          </p:cNvPr>
          <p:cNvSpPr/>
          <p:nvPr/>
        </p:nvSpPr>
        <p:spPr>
          <a:xfrm>
            <a:off x="390224" y="3564717"/>
            <a:ext cx="5697743" cy="605473"/>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latin typeface="Century Gothic" panose="020B0502020202020204" pitchFamily="34" charset="0"/>
            </a:endParaRPr>
          </a:p>
        </p:txBody>
      </p:sp>
      <p:sp>
        <p:nvSpPr>
          <p:cNvPr id="9" name="TextBox 8">
            <a:extLst>
              <a:ext uri="{FF2B5EF4-FFF2-40B4-BE49-F238E27FC236}">
                <a16:creationId xmlns:a16="http://schemas.microsoft.com/office/drawing/2014/main" id="{B6DF8421-63ED-4C07-B0CD-F8D62DB46FC1}"/>
              </a:ext>
            </a:extLst>
          </p:cNvPr>
          <p:cNvSpPr txBox="1"/>
          <p:nvPr/>
        </p:nvSpPr>
        <p:spPr>
          <a:xfrm>
            <a:off x="6511145" y="3017172"/>
            <a:ext cx="5878287" cy="430887"/>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Persona B (</a:t>
            </a:r>
            <a:r>
              <a:rPr lang="en-GB" sz="2200" dirty="0" err="1">
                <a:solidFill>
                  <a:srgbClr val="002060"/>
                </a:solidFill>
                <a:latin typeface="Century Gothic" panose="020B0502020202020204" pitchFamily="34" charset="0"/>
              </a:rPr>
              <a:t>escucha</a:t>
            </a:r>
            <a:r>
              <a:rPr lang="en-GB" sz="2200" dirty="0">
                <a:solidFill>
                  <a:srgbClr val="002060"/>
                </a:solidFill>
                <a:latin typeface="Century Gothic" panose="020B0502020202020204" pitchFamily="34" charset="0"/>
              </a:rPr>
              <a:t> y </a:t>
            </a:r>
            <a:r>
              <a:rPr lang="en-GB" sz="2200" dirty="0" err="1">
                <a:solidFill>
                  <a:srgbClr val="002060"/>
                </a:solidFill>
                <a:latin typeface="Century Gothic" panose="020B0502020202020204" pitchFamily="34" charset="0"/>
              </a:rPr>
              <a:t>mira</a:t>
            </a:r>
            <a:r>
              <a:rPr lang="en-GB" sz="2200" dirty="0">
                <a:solidFill>
                  <a:srgbClr val="002060"/>
                </a:solidFill>
                <a:latin typeface="Century Gothic" panose="020B0502020202020204" pitchFamily="34" charset="0"/>
              </a:rPr>
              <a:t> las </a:t>
            </a:r>
            <a:r>
              <a:rPr lang="en-GB" sz="2200" dirty="0" err="1">
                <a:solidFill>
                  <a:srgbClr val="002060"/>
                </a:solidFill>
                <a:latin typeface="Century Gothic" panose="020B0502020202020204" pitchFamily="34" charset="0"/>
              </a:rPr>
              <a:t>tarjetas</a:t>
            </a:r>
            <a:r>
              <a:rPr lang="en-GB" sz="2200" dirty="0">
                <a:solidFill>
                  <a:srgbClr val="002060"/>
                </a:solidFill>
                <a:latin typeface="Century Gothic" panose="020B0502020202020204" pitchFamily="34" charset="0"/>
              </a:rPr>
              <a:t>):</a:t>
            </a:r>
          </a:p>
        </p:txBody>
      </p:sp>
      <p:sp>
        <p:nvSpPr>
          <p:cNvPr id="10" name="Rectangle 9">
            <a:extLst>
              <a:ext uri="{FF2B5EF4-FFF2-40B4-BE49-F238E27FC236}">
                <a16:creationId xmlns:a16="http://schemas.microsoft.com/office/drawing/2014/main" id="{83025A3C-E343-4256-A0A3-021D67A2B811}"/>
              </a:ext>
            </a:extLst>
          </p:cNvPr>
          <p:cNvSpPr/>
          <p:nvPr/>
        </p:nvSpPr>
        <p:spPr>
          <a:xfrm>
            <a:off x="381814" y="3644441"/>
            <a:ext cx="5706154" cy="430887"/>
          </a:xfrm>
          <a:prstGeom prst="rect">
            <a:avLst/>
          </a:prstGeom>
        </p:spPr>
        <p:txBody>
          <a:bodyPr wrap="square">
            <a:spAutoFit/>
          </a:bodyPr>
          <a:lstStyle/>
          <a:p>
            <a:r>
              <a:rPr lang="en-GB" sz="2200" dirty="0">
                <a:solidFill>
                  <a:srgbClr val="002060"/>
                </a:solidFill>
                <a:latin typeface="Century Gothic" panose="020B0502020202020204" pitchFamily="34" charset="0"/>
              </a:rPr>
              <a:t>When do you need these (</a:t>
            </a:r>
            <a:r>
              <a:rPr lang="en-GB" sz="2200" strike="sngStrike" dirty="0">
                <a:solidFill>
                  <a:srgbClr val="002060"/>
                </a:solidFill>
                <a:latin typeface="Century Gothic" panose="020B0502020202020204" pitchFamily="34" charset="0"/>
              </a:rPr>
              <a:t>skirts</a:t>
            </a:r>
            <a:r>
              <a:rPr lang="en-GB" sz="2200" dirty="0">
                <a:solidFill>
                  <a:srgbClr val="002060"/>
                </a:solidFill>
                <a:latin typeface="Century Gothic" panose="020B0502020202020204" pitchFamily="34" charset="0"/>
              </a:rPr>
              <a:t>)? </a:t>
            </a:r>
            <a:r>
              <a:rPr lang="en-GB" sz="2200" b="1" dirty="0">
                <a:solidFill>
                  <a:srgbClr val="002060"/>
                </a:solidFill>
                <a:latin typeface="Century Gothic" panose="020B0502020202020204" pitchFamily="34" charset="0"/>
              </a:rPr>
              <a:t>(f)</a:t>
            </a:r>
          </a:p>
        </p:txBody>
      </p:sp>
      <p:pic>
        <p:nvPicPr>
          <p:cNvPr id="18" name="Picture 17">
            <a:extLst>
              <a:ext uri="{FF2B5EF4-FFF2-40B4-BE49-F238E27FC236}">
                <a16:creationId xmlns:a16="http://schemas.microsoft.com/office/drawing/2014/main" id="{23847569-6EBB-42D3-9615-57FB74833A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14980" y="3507831"/>
            <a:ext cx="522871" cy="544657"/>
          </a:xfrm>
          <a:prstGeom prst="rect">
            <a:avLst/>
          </a:prstGeom>
        </p:spPr>
      </p:pic>
      <p:sp>
        <p:nvSpPr>
          <p:cNvPr id="4" name="Title 3">
            <a:extLst>
              <a:ext uri="{FF2B5EF4-FFF2-40B4-BE49-F238E27FC236}">
                <a16:creationId xmlns:a16="http://schemas.microsoft.com/office/drawing/2014/main" id="{2B0E632E-F76A-4361-A5FD-6CF244749684}"/>
              </a:ext>
            </a:extLst>
          </p:cNvPr>
          <p:cNvSpPr>
            <a:spLocks noGrp="1"/>
          </p:cNvSpPr>
          <p:nvPr>
            <p:ph type="title"/>
          </p:nvPr>
        </p:nvSpPr>
        <p:spPr>
          <a:xfrm>
            <a:off x="288760" y="810713"/>
            <a:ext cx="11054210" cy="650169"/>
          </a:xfrm>
        </p:spPr>
        <p:txBody>
          <a:bodyPr>
            <a:normAutofit/>
          </a:bodyPr>
          <a:lstStyle/>
          <a:p>
            <a:pPr rtl="0" eaLnBrk="1" latinLnBrk="0" hangingPunct="1"/>
            <a:r>
              <a:rPr lang="en-GB" sz="2200" b="1" dirty="0">
                <a:solidFill>
                  <a:srgbClr val="002060"/>
                </a:solidFill>
                <a:ea typeface="+mn-ea"/>
                <a:cs typeface="+mn-cs"/>
              </a:rPr>
              <a:t>Persona A: </a:t>
            </a:r>
            <a:r>
              <a:rPr lang="en-GB" sz="2200" dirty="0">
                <a:solidFill>
                  <a:srgbClr val="002060"/>
                </a:solidFill>
                <a:ea typeface="+mn-ea"/>
                <a:cs typeface="+mn-cs"/>
              </a:rPr>
              <a:t>read the question in Spanish but </a:t>
            </a:r>
            <a:r>
              <a:rPr lang="en-GB" sz="2200" b="1" dirty="0">
                <a:solidFill>
                  <a:srgbClr val="002060"/>
                </a:solidFill>
                <a:ea typeface="+mn-ea"/>
                <a:cs typeface="+mn-cs"/>
              </a:rPr>
              <a:t>don’t say the crossed out word</a:t>
            </a:r>
            <a:r>
              <a:rPr lang="en-GB" sz="2200" dirty="0">
                <a:solidFill>
                  <a:srgbClr val="002060"/>
                </a:solidFill>
                <a:ea typeface="+mn-ea"/>
                <a:cs typeface="+mn-cs"/>
              </a:rPr>
              <a:t>! </a:t>
            </a:r>
            <a:endParaRPr lang="en-GB" sz="2200" dirty="0">
              <a:solidFill>
                <a:srgbClr val="002060"/>
              </a:solidFill>
              <a:effectLst/>
            </a:endParaRPr>
          </a:p>
        </p:txBody>
      </p:sp>
      <p:sp>
        <p:nvSpPr>
          <p:cNvPr id="19" name="Rounded Rectangle 11">
            <a:extLst>
              <a:ext uri="{FF2B5EF4-FFF2-40B4-BE49-F238E27FC236}">
                <a16:creationId xmlns:a16="http://schemas.microsoft.com/office/drawing/2014/main" id="{A316DD52-7894-4A75-969C-CA0645DA2978}"/>
              </a:ext>
            </a:extLst>
          </p:cNvPr>
          <p:cNvSpPr/>
          <p:nvPr/>
        </p:nvSpPr>
        <p:spPr>
          <a:xfrm>
            <a:off x="8144933" y="207366"/>
            <a:ext cx="3843867" cy="436101"/>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h</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0" name="Picture 19" descr="book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7037" y="4065589"/>
            <a:ext cx="1469294" cy="1191456"/>
          </a:xfrm>
          <a:prstGeom prst="rect">
            <a:avLst/>
          </a:prstGeom>
        </p:spPr>
      </p:pic>
      <p:sp>
        <p:nvSpPr>
          <p:cNvPr id="2" name="TextBox 1"/>
          <p:cNvSpPr txBox="1"/>
          <p:nvPr/>
        </p:nvSpPr>
        <p:spPr>
          <a:xfrm>
            <a:off x="288758" y="379679"/>
            <a:ext cx="7501468" cy="461665"/>
          </a:xfrm>
          <a:prstGeom prst="rect">
            <a:avLst/>
          </a:prstGeom>
          <a:noFill/>
        </p:spPr>
        <p:txBody>
          <a:bodyPr wrap="square" rtlCol="0">
            <a:spAutoFit/>
          </a:bodyPr>
          <a:lstStyle/>
          <a:p>
            <a:r>
              <a:rPr lang="en-US" sz="2400" b="1" dirty="0" err="1">
                <a:solidFill>
                  <a:srgbClr val="002060"/>
                </a:solidFill>
              </a:rPr>
              <a:t>Preguntas</a:t>
            </a:r>
            <a:r>
              <a:rPr lang="en-US" sz="2400" b="1" dirty="0">
                <a:solidFill>
                  <a:srgbClr val="002060"/>
                </a:solidFill>
              </a:rPr>
              <a:t> en </a:t>
            </a:r>
            <a:r>
              <a:rPr lang="en-US" sz="2400" b="1" dirty="0" err="1">
                <a:solidFill>
                  <a:srgbClr val="002060"/>
                </a:solidFill>
              </a:rPr>
              <a:t>las</a:t>
            </a:r>
            <a:r>
              <a:rPr lang="en-US" sz="2400" b="1" dirty="0">
                <a:solidFill>
                  <a:srgbClr val="002060"/>
                </a:solidFill>
              </a:rPr>
              <a:t> </a:t>
            </a:r>
            <a:r>
              <a:rPr lang="en-US" sz="2400" b="1" dirty="0" err="1">
                <a:solidFill>
                  <a:srgbClr val="002060"/>
                </a:solidFill>
              </a:rPr>
              <a:t>tiendas</a:t>
            </a:r>
            <a:endParaRPr lang="en-US" sz="2400" b="1" dirty="0">
              <a:solidFill>
                <a:srgbClr val="002060"/>
              </a:solidFill>
            </a:endParaRPr>
          </a:p>
        </p:txBody>
      </p:sp>
      <p:pic>
        <p:nvPicPr>
          <p:cNvPr id="21" name="Picture 20" descr="skirt.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03481" y="4306937"/>
            <a:ext cx="963525" cy="914534"/>
          </a:xfrm>
          <a:prstGeom prst="rect">
            <a:avLst/>
          </a:prstGeom>
        </p:spPr>
      </p:pic>
      <p:pic>
        <p:nvPicPr>
          <p:cNvPr id="22" name="Picture 21" descr="skirt 2.jpe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67006" y="4287421"/>
            <a:ext cx="844067" cy="934050"/>
          </a:xfrm>
          <a:prstGeom prst="rect">
            <a:avLst/>
          </a:prstGeom>
        </p:spPr>
      </p:pic>
      <p:sp>
        <p:nvSpPr>
          <p:cNvPr id="23" name="Rectangle 22">
            <a:extLst>
              <a:ext uri="{FF2B5EF4-FFF2-40B4-BE49-F238E27FC236}">
                <a16:creationId xmlns:a16="http://schemas.microsoft.com/office/drawing/2014/main" id="{340E0429-3312-4BEA-BA4B-1F4D11E94006}"/>
              </a:ext>
            </a:extLst>
          </p:cNvPr>
          <p:cNvSpPr/>
          <p:nvPr/>
        </p:nvSpPr>
        <p:spPr>
          <a:xfrm>
            <a:off x="6585411" y="3563808"/>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effectLst>
                  <a:outerShdw blurRad="38100" dist="38100" dir="2700000" algn="tl">
                    <a:srgbClr val="000000">
                      <a:alpha val="43137"/>
                    </a:srgbClr>
                  </a:outerShdw>
                </a:effectLst>
                <a:latin typeface="Century Gothic" panose="020B0502020202020204" pitchFamily="34" charset="0"/>
              </a:rPr>
              <a:t>A</a:t>
            </a:r>
          </a:p>
        </p:txBody>
      </p:sp>
      <p:sp>
        <p:nvSpPr>
          <p:cNvPr id="24" name="Rectangle 23">
            <a:extLst>
              <a:ext uri="{FF2B5EF4-FFF2-40B4-BE49-F238E27FC236}">
                <a16:creationId xmlns:a16="http://schemas.microsoft.com/office/drawing/2014/main" id="{340E0429-3312-4BEA-BA4B-1F4D11E94006}"/>
              </a:ext>
            </a:extLst>
          </p:cNvPr>
          <p:cNvSpPr/>
          <p:nvPr/>
        </p:nvSpPr>
        <p:spPr>
          <a:xfrm>
            <a:off x="9227011" y="3597675"/>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effectLst>
                  <a:outerShdw blurRad="38100" dist="38100" dir="2700000" algn="tl">
                    <a:srgbClr val="000000">
                      <a:alpha val="43137"/>
                    </a:srgbClr>
                  </a:outerShdw>
                </a:effectLst>
                <a:latin typeface="Century Gothic" panose="020B0502020202020204" pitchFamily="34" charset="0"/>
              </a:rPr>
              <a:t>B</a:t>
            </a:r>
          </a:p>
        </p:txBody>
      </p:sp>
      <p:sp>
        <p:nvSpPr>
          <p:cNvPr id="3" name="TextBox 2"/>
          <p:cNvSpPr txBox="1"/>
          <p:nvPr/>
        </p:nvSpPr>
        <p:spPr>
          <a:xfrm>
            <a:off x="6871136" y="5329020"/>
            <a:ext cx="2116666" cy="430887"/>
          </a:xfrm>
          <a:prstGeom prst="rect">
            <a:avLst/>
          </a:prstGeom>
          <a:noFill/>
        </p:spPr>
        <p:txBody>
          <a:bodyPr wrap="square" rtlCol="0">
            <a:spAutoFit/>
          </a:bodyPr>
          <a:lstStyle/>
          <a:p>
            <a:r>
              <a:rPr lang="en-US" sz="2200">
                <a:solidFill>
                  <a:schemeClr val="accent5">
                    <a:lumMod val="50000"/>
                  </a:schemeClr>
                </a:solidFill>
              </a:rPr>
              <a:t>This Monday.</a:t>
            </a:r>
            <a:endParaRPr lang="en-US" sz="2200" dirty="0">
              <a:solidFill>
                <a:schemeClr val="accent5">
                  <a:lumMod val="50000"/>
                </a:schemeClr>
              </a:solidFill>
            </a:endParaRPr>
          </a:p>
        </p:txBody>
      </p:sp>
      <p:sp>
        <p:nvSpPr>
          <p:cNvPr id="5" name="TextBox 4"/>
          <p:cNvSpPr txBox="1"/>
          <p:nvPr/>
        </p:nvSpPr>
        <p:spPr>
          <a:xfrm>
            <a:off x="9967966" y="5325448"/>
            <a:ext cx="2421466" cy="430887"/>
          </a:xfrm>
          <a:prstGeom prst="rect">
            <a:avLst/>
          </a:prstGeom>
          <a:noFill/>
        </p:spPr>
        <p:txBody>
          <a:bodyPr wrap="square" rtlCol="0">
            <a:spAutoFit/>
          </a:bodyPr>
          <a:lstStyle/>
          <a:p>
            <a:r>
              <a:rPr lang="en-US" sz="2200">
                <a:solidFill>
                  <a:schemeClr val="accent5">
                    <a:lumMod val="50000"/>
                  </a:schemeClr>
                </a:solidFill>
              </a:rPr>
              <a:t>This week.</a:t>
            </a:r>
            <a:endParaRPr lang="en-US" sz="2200" dirty="0">
              <a:solidFill>
                <a:schemeClr val="accent5">
                  <a:lumMod val="50000"/>
                </a:schemeClr>
              </a:solidFill>
            </a:endParaRPr>
          </a:p>
        </p:txBody>
      </p:sp>
      <p:sp>
        <p:nvSpPr>
          <p:cNvPr id="11" name="TextBox 10"/>
          <p:cNvSpPr txBox="1"/>
          <p:nvPr/>
        </p:nvSpPr>
        <p:spPr>
          <a:xfrm>
            <a:off x="7016650" y="3540126"/>
            <a:ext cx="708228" cy="430887"/>
          </a:xfrm>
          <a:prstGeom prst="rect">
            <a:avLst/>
          </a:prstGeom>
          <a:noFill/>
        </p:spPr>
        <p:txBody>
          <a:bodyPr wrap="square" rtlCol="0">
            <a:spAutoFit/>
          </a:bodyPr>
          <a:lstStyle/>
          <a:p>
            <a:r>
              <a:rPr lang="en-GB" sz="2200" b="1">
                <a:solidFill>
                  <a:schemeClr val="accent5">
                    <a:lumMod val="50000"/>
                  </a:schemeClr>
                </a:solidFill>
              </a:rPr>
              <a:t>(m)</a:t>
            </a:r>
            <a:endParaRPr lang="en-GB" sz="2200" b="1" dirty="0">
              <a:solidFill>
                <a:schemeClr val="accent5">
                  <a:lumMod val="50000"/>
                </a:schemeClr>
              </a:solidFill>
            </a:endParaRPr>
          </a:p>
        </p:txBody>
      </p:sp>
      <p:sp>
        <p:nvSpPr>
          <p:cNvPr id="25" name="TextBox 24"/>
          <p:cNvSpPr txBox="1"/>
          <p:nvPr/>
        </p:nvSpPr>
        <p:spPr>
          <a:xfrm>
            <a:off x="9622771" y="3558283"/>
            <a:ext cx="708228" cy="430887"/>
          </a:xfrm>
          <a:prstGeom prst="rect">
            <a:avLst/>
          </a:prstGeom>
          <a:noFill/>
        </p:spPr>
        <p:txBody>
          <a:bodyPr wrap="square" rtlCol="0">
            <a:spAutoFit/>
          </a:bodyPr>
          <a:lstStyle/>
          <a:p>
            <a:r>
              <a:rPr lang="en-GB" sz="2200" b="1">
                <a:solidFill>
                  <a:schemeClr val="accent5">
                    <a:lumMod val="50000"/>
                  </a:schemeClr>
                </a:solidFill>
              </a:rPr>
              <a:t>(f)</a:t>
            </a:r>
            <a:endParaRPr lang="en-GB" sz="2200" b="1" dirty="0">
              <a:solidFill>
                <a:schemeClr val="accent5">
                  <a:lumMod val="50000"/>
                </a:schemeClr>
              </a:solidFill>
            </a:endParaRPr>
          </a:p>
        </p:txBody>
      </p:sp>
      <p:sp>
        <p:nvSpPr>
          <p:cNvPr id="26" name="Title 3">
            <a:extLst>
              <a:ext uri="{FF2B5EF4-FFF2-40B4-BE49-F238E27FC236}">
                <a16:creationId xmlns:a16="http://schemas.microsoft.com/office/drawing/2014/main" id="{2B0E632E-F76A-4361-A5FD-6CF244749684}"/>
              </a:ext>
            </a:extLst>
          </p:cNvPr>
          <p:cNvSpPr txBox="1">
            <a:spLocks/>
          </p:cNvSpPr>
          <p:nvPr/>
        </p:nvSpPr>
        <p:spPr>
          <a:xfrm>
            <a:off x="288758" y="2413249"/>
            <a:ext cx="2783237" cy="6501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200" b="1" dirty="0">
                <a:solidFill>
                  <a:srgbClr val="002060"/>
                </a:solidFill>
                <a:ea typeface="+mn-ea"/>
                <a:cs typeface="+mn-cs"/>
              </a:rPr>
              <a:t>Un </a:t>
            </a:r>
            <a:r>
              <a:rPr lang="en-GB" sz="2200" b="1" dirty="0" err="1">
                <a:solidFill>
                  <a:srgbClr val="002060"/>
                </a:solidFill>
                <a:ea typeface="+mn-ea"/>
                <a:cs typeface="+mn-cs"/>
              </a:rPr>
              <a:t>ejemplo</a:t>
            </a:r>
            <a:endParaRPr lang="en-GB" sz="2200" b="1" dirty="0">
              <a:solidFill>
                <a:srgbClr val="002060"/>
              </a:solidFill>
            </a:endParaRPr>
          </a:p>
        </p:txBody>
      </p:sp>
      <p:sp>
        <p:nvSpPr>
          <p:cNvPr id="27" name="Title 3">
            <a:extLst>
              <a:ext uri="{FF2B5EF4-FFF2-40B4-BE49-F238E27FC236}">
                <a16:creationId xmlns:a16="http://schemas.microsoft.com/office/drawing/2014/main" id="{2B0E632E-F76A-4361-A5FD-6CF244749684}"/>
              </a:ext>
            </a:extLst>
          </p:cNvPr>
          <p:cNvSpPr txBox="1">
            <a:spLocks/>
          </p:cNvSpPr>
          <p:nvPr/>
        </p:nvSpPr>
        <p:spPr>
          <a:xfrm>
            <a:off x="288758" y="1292463"/>
            <a:ext cx="11903241" cy="65016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200" b="1" dirty="0">
                <a:solidFill>
                  <a:srgbClr val="002060"/>
                </a:solidFill>
                <a:ea typeface="+mn-ea"/>
                <a:cs typeface="+mn-cs"/>
              </a:rPr>
              <a:t>Persona B: </a:t>
            </a:r>
            <a:r>
              <a:rPr lang="en-GB" sz="2200" dirty="0">
                <a:solidFill>
                  <a:srgbClr val="002060"/>
                </a:solidFill>
                <a:ea typeface="+mn-ea"/>
                <a:cs typeface="+mn-cs"/>
              </a:rPr>
              <a:t>look at the cards. Is it ‘A’ or ‘B’? Say the words below the picture in Spanish.</a:t>
            </a:r>
            <a:endParaRPr lang="en-GB" sz="2200" dirty="0">
              <a:solidFill>
                <a:srgbClr val="002060"/>
              </a:solidFill>
            </a:endParaRPr>
          </a:p>
        </p:txBody>
      </p:sp>
      <p:sp>
        <p:nvSpPr>
          <p:cNvPr id="28" name="TextBox 27"/>
          <p:cNvSpPr txBox="1"/>
          <p:nvPr/>
        </p:nvSpPr>
        <p:spPr>
          <a:xfrm>
            <a:off x="6157112" y="5325448"/>
            <a:ext cx="789061" cy="400110"/>
          </a:xfrm>
          <a:prstGeom prst="rect">
            <a:avLst/>
          </a:prstGeom>
          <a:noFill/>
        </p:spPr>
        <p:txBody>
          <a:bodyPr wrap="square" rtlCol="0">
            <a:spAutoFit/>
          </a:bodyPr>
          <a:lstStyle/>
          <a:p>
            <a:r>
              <a:rPr lang="en-US" sz="2000" b="1">
                <a:solidFill>
                  <a:schemeClr val="accent5">
                    <a:lumMod val="50000"/>
                  </a:schemeClr>
                </a:solidFill>
              </a:rPr>
              <a:t>Say:</a:t>
            </a:r>
            <a:endParaRPr lang="en-US" sz="2000" b="1" dirty="0">
              <a:solidFill>
                <a:schemeClr val="accent5">
                  <a:lumMod val="50000"/>
                </a:schemeClr>
              </a:solidFill>
            </a:endParaRPr>
          </a:p>
        </p:txBody>
      </p:sp>
      <p:sp>
        <p:nvSpPr>
          <p:cNvPr id="13" name="TextBox 12"/>
          <p:cNvSpPr txBox="1"/>
          <p:nvPr/>
        </p:nvSpPr>
        <p:spPr>
          <a:xfrm>
            <a:off x="10743242" y="3564717"/>
            <a:ext cx="1245558" cy="430887"/>
          </a:xfrm>
          <a:prstGeom prst="rect">
            <a:avLst/>
          </a:prstGeom>
          <a:noFill/>
        </p:spPr>
        <p:txBody>
          <a:bodyPr wrap="square" rtlCol="0">
            <a:spAutoFit/>
          </a:bodyPr>
          <a:lstStyle/>
          <a:p>
            <a:r>
              <a:rPr lang="en-GB" sz="2200" b="1">
                <a:solidFill>
                  <a:schemeClr val="accent5">
                    <a:lumMod val="50000"/>
                  </a:schemeClr>
                </a:solidFill>
              </a:rPr>
              <a:t>(faldas)</a:t>
            </a:r>
            <a:endParaRPr lang="en-GB" sz="2200" b="1" dirty="0">
              <a:solidFill>
                <a:schemeClr val="accent5">
                  <a:lumMod val="50000"/>
                </a:schemeClr>
              </a:solidFill>
            </a:endParaRPr>
          </a:p>
        </p:txBody>
      </p:sp>
      <p:sp>
        <p:nvSpPr>
          <p:cNvPr id="29" name="Rounded Rectangular Callout 28"/>
          <p:cNvSpPr/>
          <p:nvPr/>
        </p:nvSpPr>
        <p:spPr>
          <a:xfrm>
            <a:off x="2828784" y="2109879"/>
            <a:ext cx="3860800" cy="736804"/>
          </a:xfrm>
          <a:prstGeom prst="wedgeRoundRectCallout">
            <a:avLst>
              <a:gd name="adj1" fmla="val -35231"/>
              <a:gd name="adj2" fmla="val 74745"/>
              <a:gd name="adj3" fmla="val 16667"/>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a:t>
            </a:r>
            <a:r>
              <a:rPr lang="en-GB" sz="2000" dirty="0" err="1">
                <a:solidFill>
                  <a:srgbClr val="002060"/>
                </a:solidFill>
                <a:latin typeface="Century Gothic" panose="020B0502020202020204" pitchFamily="34" charset="0"/>
              </a:rPr>
              <a:t>Cuándo</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necesitas</a:t>
            </a:r>
            <a:r>
              <a:rPr lang="en-GB" sz="2000"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estas</a:t>
            </a:r>
            <a:r>
              <a:rPr lang="is-IS" sz="2000" dirty="0">
                <a:solidFill>
                  <a:srgbClr val="002060"/>
                </a:solidFill>
                <a:latin typeface="Century Gothic" panose="020B0502020202020204" pitchFamily="34" charset="0"/>
              </a:rPr>
              <a:t>…?</a:t>
            </a:r>
            <a:endParaRPr lang="en-GB" sz="2000" dirty="0">
              <a:solidFill>
                <a:srgbClr val="002060"/>
              </a:solidFill>
              <a:latin typeface="Century Gothic" panose="020B0502020202020204" pitchFamily="34" charset="0"/>
            </a:endParaRPr>
          </a:p>
        </p:txBody>
      </p:sp>
      <p:sp>
        <p:nvSpPr>
          <p:cNvPr id="30" name="Rounded Rectangular Callout 29"/>
          <p:cNvSpPr/>
          <p:nvPr/>
        </p:nvSpPr>
        <p:spPr>
          <a:xfrm>
            <a:off x="9091975" y="2051697"/>
            <a:ext cx="2560867" cy="799294"/>
          </a:xfrm>
          <a:prstGeom prst="wedgeRoundRectCallout">
            <a:avLst>
              <a:gd name="adj1" fmla="val -35231"/>
              <a:gd name="adj2" fmla="val 74745"/>
              <a:gd name="adj3" fmla="val 16667"/>
            </a:avLst>
          </a:prstGeom>
          <a:solidFill>
            <a:schemeClr val="accent6">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2060"/>
                </a:solidFill>
                <a:latin typeface="Century Gothic" panose="020B0502020202020204" pitchFamily="34" charset="0"/>
              </a:rPr>
              <a:t>Esta</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semana</a:t>
            </a:r>
            <a:r>
              <a:rPr lang="en-GB" sz="2000" dirty="0">
                <a:solidFill>
                  <a:srgbClr val="002060"/>
                </a:solidFill>
                <a:latin typeface="Century Gothic" panose="020B0502020202020204" pitchFamily="34" charset="0"/>
              </a:rPr>
              <a:t>.</a:t>
            </a:r>
          </a:p>
        </p:txBody>
      </p:sp>
      <p:pic>
        <p:nvPicPr>
          <p:cNvPr id="31" name="Imagen 14">
            <a:extLst>
              <a:ext uri="{FF2B5EF4-FFF2-40B4-BE49-F238E27FC236}">
                <a16:creationId xmlns:a16="http://schemas.microsoft.com/office/drawing/2014/main" id="{84CA6ABB-72B4-A742-9D98-B71E84C8337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398129" y="4251899"/>
            <a:ext cx="1233251" cy="982254"/>
          </a:xfrm>
          <a:prstGeom prst="rect">
            <a:avLst/>
          </a:prstGeom>
        </p:spPr>
      </p:pic>
      <p:sp>
        <p:nvSpPr>
          <p:cNvPr id="14" name="TextBox 13"/>
          <p:cNvSpPr txBox="1"/>
          <p:nvPr/>
        </p:nvSpPr>
        <p:spPr>
          <a:xfrm>
            <a:off x="381814" y="4542971"/>
            <a:ext cx="2690181" cy="400110"/>
          </a:xfrm>
          <a:prstGeom prst="rect">
            <a:avLst/>
          </a:prstGeom>
          <a:noFill/>
        </p:spPr>
        <p:txBody>
          <a:bodyPr wrap="square" rtlCol="0">
            <a:spAutoFit/>
          </a:bodyPr>
          <a:lstStyle/>
          <a:p>
            <a:r>
              <a:rPr lang="en-GB" sz="2000">
                <a:solidFill>
                  <a:schemeClr val="accent5">
                    <a:lumMod val="50000"/>
                  </a:schemeClr>
                </a:solidFill>
              </a:rPr>
              <a:t>_______________</a:t>
            </a:r>
            <a:endParaRPr lang="en-GB" sz="2000" dirty="0">
              <a:solidFill>
                <a:schemeClr val="accent5">
                  <a:lumMod val="50000"/>
                </a:schemeClr>
              </a:solidFill>
            </a:endParaRPr>
          </a:p>
        </p:txBody>
      </p:sp>
      <p:sp>
        <p:nvSpPr>
          <p:cNvPr id="32" name="TextBox 31"/>
          <p:cNvSpPr txBox="1"/>
          <p:nvPr/>
        </p:nvSpPr>
        <p:spPr>
          <a:xfrm>
            <a:off x="390225" y="4461262"/>
            <a:ext cx="2007904" cy="430887"/>
          </a:xfrm>
          <a:prstGeom prst="rect">
            <a:avLst/>
          </a:prstGeom>
          <a:noFill/>
        </p:spPr>
        <p:txBody>
          <a:bodyPr wrap="square" rtlCol="0">
            <a:spAutoFit/>
          </a:bodyPr>
          <a:lstStyle/>
          <a:p>
            <a:r>
              <a:rPr lang="en-GB" sz="2200" dirty="0" err="1">
                <a:solidFill>
                  <a:srgbClr val="002060"/>
                </a:solidFill>
              </a:rPr>
              <a:t>Esta</a:t>
            </a:r>
            <a:r>
              <a:rPr lang="en-GB" sz="2200" dirty="0">
                <a:solidFill>
                  <a:srgbClr val="002060"/>
                </a:solidFill>
              </a:rPr>
              <a:t> </a:t>
            </a:r>
            <a:r>
              <a:rPr lang="en-GB" sz="2200" dirty="0" err="1">
                <a:solidFill>
                  <a:srgbClr val="002060"/>
                </a:solidFill>
              </a:rPr>
              <a:t>semana</a:t>
            </a:r>
            <a:r>
              <a:rPr lang="en-GB" sz="2200" dirty="0">
                <a:solidFill>
                  <a:srgbClr val="002060"/>
                </a:solidFill>
              </a:rPr>
              <a:t>.</a:t>
            </a:r>
          </a:p>
        </p:txBody>
      </p:sp>
      <p:sp>
        <p:nvSpPr>
          <p:cNvPr id="34" name="Oval 33"/>
          <p:cNvSpPr/>
          <p:nvPr/>
        </p:nvSpPr>
        <p:spPr>
          <a:xfrm>
            <a:off x="9608753" y="5274399"/>
            <a:ext cx="2145742" cy="50408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63031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p:bldP spid="10" grpId="0"/>
      <p:bldP spid="4" grpId="0"/>
      <p:bldP spid="23" grpId="0" animBg="1"/>
      <p:bldP spid="24" grpId="0" animBg="1"/>
      <p:bldP spid="3" grpId="0"/>
      <p:bldP spid="5" grpId="0"/>
      <p:bldP spid="11" grpId="0"/>
      <p:bldP spid="25" grpId="0"/>
      <p:bldP spid="26" grpId="0"/>
      <p:bldP spid="27" grpId="0"/>
      <p:bldP spid="28" grpId="0"/>
      <p:bldP spid="13" grpId="0"/>
      <p:bldP spid="29" grpId="0" animBg="1"/>
      <p:bldP spid="30" grpId="0" animBg="1"/>
      <p:bldP spid="14" grpId="0"/>
      <p:bldP spid="32" grpId="0"/>
      <p:bldP spid="3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7E76DF-2E29-4062-86A7-84D0295FAE76}"/>
              </a:ext>
            </a:extLst>
          </p:cNvPr>
          <p:cNvSpPr txBox="1"/>
          <p:nvPr/>
        </p:nvSpPr>
        <p:spPr>
          <a:xfrm>
            <a:off x="271669" y="439886"/>
            <a:ext cx="8219661" cy="2677656"/>
          </a:xfrm>
          <a:prstGeom prst="rect">
            <a:avLst/>
          </a:prstGeom>
          <a:noFill/>
          <a:ln w="57150">
            <a:solidFill>
              <a:schemeClr val="accent5"/>
            </a:solidFill>
          </a:ln>
        </p:spPr>
        <p:txBody>
          <a:bodyPr wrap="square" rtlCol="0">
            <a:spAutoFit/>
          </a:bodyPr>
          <a:lstStyle/>
          <a:p>
            <a:pPr marL="514350" indent="-514350">
              <a:buFont typeface="+mj-lt"/>
              <a:buAutoNum type="arabicPeriod"/>
            </a:pPr>
            <a:r>
              <a:rPr lang="en-GB" sz="2800" dirty="0">
                <a:solidFill>
                  <a:srgbClr val="002060"/>
                </a:solidFill>
                <a:latin typeface="Century Gothic" panose="020B0502020202020204" pitchFamily="34" charset="0"/>
              </a:rPr>
              <a:t>How much are these (</a:t>
            </a:r>
            <a:r>
              <a:rPr lang="en-GB" sz="2800" strike="sngStrike" dirty="0">
                <a:solidFill>
                  <a:srgbClr val="002060"/>
                </a:solidFill>
                <a:latin typeface="Century Gothic" panose="020B0502020202020204" pitchFamily="34" charset="0"/>
              </a:rPr>
              <a:t>books</a:t>
            </a:r>
            <a:r>
              <a:rPr lang="en-GB" sz="2800" dirty="0">
                <a:solidFill>
                  <a:srgbClr val="002060"/>
                </a:solidFill>
                <a:latin typeface="Century Gothic" panose="020B0502020202020204" pitchFamily="34" charset="0"/>
              </a:rPr>
              <a:t>)</a:t>
            </a:r>
            <a:r>
              <a:rPr lang="is-IS" sz="2800" dirty="0">
                <a:solidFill>
                  <a:srgbClr val="002060"/>
                </a:solidFill>
                <a:latin typeface="Century Gothic" panose="020B0502020202020204" pitchFamily="34" charset="0"/>
              </a:rPr>
              <a:t>? </a:t>
            </a:r>
            <a:r>
              <a:rPr lang="is-IS" sz="2800" b="1" dirty="0">
                <a:solidFill>
                  <a:srgbClr val="002060"/>
                </a:solidFill>
                <a:latin typeface="Century Gothic" panose="020B0502020202020204" pitchFamily="34" charset="0"/>
              </a:rPr>
              <a:t>(m)</a:t>
            </a:r>
            <a:endParaRPr lang="en-GB" sz="2800" b="1" dirty="0">
              <a:solidFill>
                <a:srgbClr val="002060"/>
              </a:solidFill>
              <a:latin typeface="Century Gothic" panose="020B0502020202020204" pitchFamily="34" charset="0"/>
            </a:endParaRPr>
          </a:p>
          <a:p>
            <a:pPr marL="514350" indent="-514350">
              <a:buFont typeface="+mj-lt"/>
              <a:buAutoNum type="arabicPeriod"/>
            </a:pPr>
            <a:r>
              <a:rPr lang="en-GB" sz="2800" dirty="0">
                <a:solidFill>
                  <a:srgbClr val="002060"/>
                </a:solidFill>
                <a:latin typeface="Century Gothic" panose="020B0502020202020204" pitchFamily="34" charset="0"/>
              </a:rPr>
              <a:t>Why do you buy these (</a:t>
            </a:r>
            <a:r>
              <a:rPr lang="en-GB" sz="2800" strike="sngStrike" dirty="0">
                <a:solidFill>
                  <a:srgbClr val="002060"/>
                </a:solidFill>
                <a:latin typeface="Century Gothic" panose="020B0502020202020204" pitchFamily="34" charset="0"/>
              </a:rPr>
              <a:t>shirts</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(f)</a:t>
            </a:r>
          </a:p>
          <a:p>
            <a:pPr marL="514350" indent="-514350">
              <a:buFont typeface="+mj-lt"/>
              <a:buAutoNum type="arabicPeriod"/>
            </a:pPr>
            <a:r>
              <a:rPr lang="en-GB" sz="2800" dirty="0">
                <a:solidFill>
                  <a:srgbClr val="002060"/>
                </a:solidFill>
                <a:latin typeface="Century Gothic" panose="020B0502020202020204" pitchFamily="34" charset="0"/>
              </a:rPr>
              <a:t>What are these (m) (</a:t>
            </a:r>
            <a:r>
              <a:rPr lang="en-GB" sz="2800" strike="sngStrike" dirty="0">
                <a:solidFill>
                  <a:srgbClr val="002060"/>
                </a:solidFill>
                <a:latin typeface="Century Gothic" panose="020B0502020202020204" pitchFamily="34" charset="0"/>
              </a:rPr>
              <a:t>shoes</a:t>
            </a:r>
            <a:r>
              <a:rPr lang="en-GB" sz="2800" dirty="0">
                <a:solidFill>
                  <a:srgbClr val="002060"/>
                </a:solidFill>
                <a:latin typeface="Century Gothic" panose="020B0502020202020204" pitchFamily="34" charset="0"/>
              </a:rPr>
              <a:t>) like? </a:t>
            </a:r>
            <a:r>
              <a:rPr lang="en-GB" sz="2800" b="1" dirty="0">
                <a:solidFill>
                  <a:srgbClr val="002060"/>
                </a:solidFill>
                <a:latin typeface="Century Gothic" panose="020B0502020202020204" pitchFamily="34" charset="0"/>
              </a:rPr>
              <a:t>(m)</a:t>
            </a:r>
          </a:p>
          <a:p>
            <a:pPr marL="514350" indent="-514350">
              <a:buFont typeface="+mj-lt"/>
              <a:buAutoNum type="arabicPeriod"/>
            </a:pPr>
            <a:r>
              <a:rPr lang="en-GB" sz="2800" dirty="0">
                <a:solidFill>
                  <a:srgbClr val="002060"/>
                </a:solidFill>
                <a:latin typeface="Century Gothic" panose="020B0502020202020204" pitchFamily="34" charset="0"/>
              </a:rPr>
              <a:t>Where do you keep these (</a:t>
            </a:r>
            <a:r>
              <a:rPr lang="en-GB" sz="2800" strike="sngStrike" dirty="0">
                <a:solidFill>
                  <a:srgbClr val="002060"/>
                </a:solidFill>
                <a:latin typeface="Century Gothic" panose="020B0502020202020204" pitchFamily="34" charset="0"/>
              </a:rPr>
              <a:t>boxes</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(f)</a:t>
            </a:r>
          </a:p>
          <a:p>
            <a:pPr marL="514350" indent="-514350">
              <a:buFont typeface="+mj-lt"/>
              <a:buAutoNum type="arabicPeriod"/>
            </a:pPr>
            <a:r>
              <a:rPr lang="en-GB" sz="2800" dirty="0">
                <a:solidFill>
                  <a:srgbClr val="002060"/>
                </a:solidFill>
                <a:latin typeface="Century Gothic" panose="020B0502020202020204" pitchFamily="34" charset="0"/>
              </a:rPr>
              <a:t>When do you need these (</a:t>
            </a:r>
            <a:r>
              <a:rPr lang="en-GB" sz="2800" strike="sngStrike" dirty="0">
                <a:solidFill>
                  <a:srgbClr val="002060"/>
                </a:solidFill>
                <a:latin typeface="Century Gothic" panose="020B0502020202020204" pitchFamily="34" charset="0"/>
              </a:rPr>
              <a:t>games</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(m)</a:t>
            </a:r>
          </a:p>
          <a:p>
            <a:pPr marL="514350" indent="-514350">
              <a:buFont typeface="+mj-lt"/>
              <a:buAutoNum type="arabicPeriod"/>
            </a:pPr>
            <a:r>
              <a:rPr lang="en-GB" sz="2800" dirty="0">
                <a:solidFill>
                  <a:srgbClr val="002060"/>
                </a:solidFill>
                <a:latin typeface="Century Gothic" panose="020B0502020202020204" pitchFamily="34" charset="0"/>
              </a:rPr>
              <a:t>Who uses these (</a:t>
            </a:r>
            <a:r>
              <a:rPr lang="en-GB" sz="2800" strike="sngStrike" dirty="0">
                <a:solidFill>
                  <a:srgbClr val="002060"/>
                </a:solidFill>
                <a:latin typeface="Century Gothic" panose="020B0502020202020204" pitchFamily="34" charset="0"/>
              </a:rPr>
              <a:t>watches</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(f)</a:t>
            </a:r>
          </a:p>
        </p:txBody>
      </p:sp>
      <p:sp>
        <p:nvSpPr>
          <p:cNvPr id="4" name="TextBox 3">
            <a:extLst>
              <a:ext uri="{FF2B5EF4-FFF2-40B4-BE49-F238E27FC236}">
                <a16:creationId xmlns:a16="http://schemas.microsoft.com/office/drawing/2014/main" id="{AE6733C5-F3C6-4E9C-A29D-E7CFDDB7CCFC}"/>
              </a:ext>
            </a:extLst>
          </p:cNvPr>
          <p:cNvSpPr txBox="1"/>
          <p:nvPr/>
        </p:nvSpPr>
        <p:spPr>
          <a:xfrm>
            <a:off x="144965" y="3145094"/>
            <a:ext cx="2002972"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Persona B</a:t>
            </a:r>
          </a:p>
        </p:txBody>
      </p:sp>
      <p:sp>
        <p:nvSpPr>
          <p:cNvPr id="5" name="TextBox 4">
            <a:extLst>
              <a:ext uri="{FF2B5EF4-FFF2-40B4-BE49-F238E27FC236}">
                <a16:creationId xmlns:a16="http://schemas.microsoft.com/office/drawing/2014/main" id="{101F61AD-E592-47B2-8012-839AC8220646}"/>
              </a:ext>
            </a:extLst>
          </p:cNvPr>
          <p:cNvSpPr txBox="1"/>
          <p:nvPr/>
        </p:nvSpPr>
        <p:spPr>
          <a:xfrm>
            <a:off x="271669" y="3561522"/>
            <a:ext cx="8219661" cy="2677656"/>
          </a:xfrm>
          <a:prstGeom prst="rect">
            <a:avLst/>
          </a:prstGeom>
          <a:noFill/>
          <a:ln w="57150">
            <a:solidFill>
              <a:schemeClr val="accent5"/>
            </a:solidFill>
          </a:ln>
        </p:spPr>
        <p:txBody>
          <a:bodyPr wrap="square" rtlCol="0">
            <a:spAutoFit/>
          </a:bodyPr>
          <a:lstStyle/>
          <a:p>
            <a:pPr marL="514350" indent="-514350">
              <a:buFont typeface="+mj-lt"/>
              <a:buAutoNum type="arabicPeriod"/>
            </a:pPr>
            <a:r>
              <a:rPr lang="en-GB" sz="2800" dirty="0">
                <a:solidFill>
                  <a:srgbClr val="002060"/>
                </a:solidFill>
                <a:latin typeface="Century Gothic" panose="020B0502020202020204" pitchFamily="34" charset="0"/>
              </a:rPr>
              <a:t>Where do you buy these (</a:t>
            </a:r>
            <a:r>
              <a:rPr lang="en-GB" sz="2800" strike="sngStrike" dirty="0">
                <a:solidFill>
                  <a:srgbClr val="002060"/>
                </a:solidFill>
                <a:latin typeface="Century Gothic" panose="020B0502020202020204" pitchFamily="34" charset="0"/>
              </a:rPr>
              <a:t>trousers</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(m)</a:t>
            </a:r>
          </a:p>
          <a:p>
            <a:pPr marL="514350" indent="-514350">
              <a:buFont typeface="+mj-lt"/>
              <a:buAutoNum type="arabicPeriod"/>
            </a:pPr>
            <a:r>
              <a:rPr lang="en-GB" sz="2800" dirty="0">
                <a:solidFill>
                  <a:srgbClr val="002060"/>
                </a:solidFill>
                <a:latin typeface="Century Gothic" panose="020B0502020202020204" pitchFamily="34" charset="0"/>
              </a:rPr>
              <a:t>When do you need these (</a:t>
            </a:r>
            <a:r>
              <a:rPr lang="en-GB" sz="2800" strike="sngStrike" dirty="0">
                <a:solidFill>
                  <a:srgbClr val="002060"/>
                </a:solidFill>
                <a:latin typeface="Century Gothic" panose="020B0502020202020204" pitchFamily="34" charset="0"/>
              </a:rPr>
              <a:t>bicycles</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(f)</a:t>
            </a:r>
          </a:p>
          <a:p>
            <a:pPr marL="514350" indent="-514350">
              <a:buFont typeface="+mj-lt"/>
              <a:buAutoNum type="arabicPeriod"/>
            </a:pPr>
            <a:r>
              <a:rPr lang="en-GB" sz="2800" dirty="0">
                <a:solidFill>
                  <a:srgbClr val="002060"/>
                </a:solidFill>
                <a:latin typeface="Century Gothic" panose="020B0502020202020204" pitchFamily="34" charset="0"/>
              </a:rPr>
              <a:t>Who pays for these (</a:t>
            </a:r>
            <a:r>
              <a:rPr lang="en-GB" sz="2800" strike="sngStrike" dirty="0">
                <a:solidFill>
                  <a:srgbClr val="002060"/>
                </a:solidFill>
                <a:latin typeface="Century Gothic" panose="020B0502020202020204" pitchFamily="34" charset="0"/>
              </a:rPr>
              <a:t>cards</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(f)</a:t>
            </a:r>
          </a:p>
          <a:p>
            <a:pPr marL="514350" indent="-514350">
              <a:buFont typeface="+mj-lt"/>
              <a:buAutoNum type="arabicPeriod"/>
            </a:pPr>
            <a:r>
              <a:rPr lang="en-GB" sz="2800" dirty="0">
                <a:solidFill>
                  <a:srgbClr val="002060"/>
                </a:solidFill>
                <a:latin typeface="Century Gothic" panose="020B0502020202020204" pitchFamily="34" charset="0"/>
              </a:rPr>
              <a:t>Why do you keep these (</a:t>
            </a:r>
            <a:r>
              <a:rPr lang="en-GB" sz="2800" strike="sngStrike" dirty="0">
                <a:solidFill>
                  <a:srgbClr val="002060"/>
                </a:solidFill>
                <a:latin typeface="Century Gothic" panose="020B0502020202020204" pitchFamily="34" charset="0"/>
              </a:rPr>
              <a:t>newspapers</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(m)</a:t>
            </a:r>
          </a:p>
          <a:p>
            <a:pPr marL="514350" indent="-514350">
              <a:buFont typeface="+mj-lt"/>
              <a:buAutoNum type="arabicPeriod"/>
            </a:pPr>
            <a:r>
              <a:rPr lang="en-GB" sz="2800" dirty="0">
                <a:solidFill>
                  <a:srgbClr val="002060"/>
                </a:solidFill>
                <a:latin typeface="Century Gothic" panose="020B0502020202020204" pitchFamily="34" charset="0"/>
              </a:rPr>
              <a:t>How much are these (</a:t>
            </a:r>
            <a:r>
              <a:rPr lang="en-GB" sz="2800" strike="sngStrike" dirty="0">
                <a:solidFill>
                  <a:srgbClr val="002060"/>
                </a:solidFill>
                <a:latin typeface="Century Gothic" panose="020B0502020202020204" pitchFamily="34" charset="0"/>
              </a:rPr>
              <a:t>shirts</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(f)</a:t>
            </a:r>
          </a:p>
          <a:p>
            <a:pPr marL="514350" indent="-514350">
              <a:buFont typeface="+mj-lt"/>
              <a:buAutoNum type="arabicPeriod"/>
            </a:pPr>
            <a:r>
              <a:rPr lang="en-GB" sz="2800" dirty="0">
                <a:solidFill>
                  <a:srgbClr val="002060"/>
                </a:solidFill>
                <a:latin typeface="Century Gothic" panose="020B0502020202020204" pitchFamily="34" charset="0"/>
              </a:rPr>
              <a:t>What are </a:t>
            </a:r>
            <a:r>
              <a:rPr lang="en-GB" sz="2800">
                <a:solidFill>
                  <a:srgbClr val="002060"/>
                </a:solidFill>
                <a:latin typeface="Century Gothic" panose="020B0502020202020204" pitchFamily="34" charset="0"/>
              </a:rPr>
              <a:t>these (</a:t>
            </a:r>
            <a:r>
              <a:rPr lang="en-GB" sz="2800" strike="sngStrike">
                <a:solidFill>
                  <a:srgbClr val="002060"/>
                </a:solidFill>
                <a:latin typeface="Century Gothic" panose="020B0502020202020204" pitchFamily="34" charset="0"/>
              </a:rPr>
              <a:t>dresses</a:t>
            </a:r>
            <a:r>
              <a:rPr lang="en-GB" sz="280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like? </a:t>
            </a:r>
            <a:r>
              <a:rPr lang="en-GB" sz="2800" b="1" dirty="0">
                <a:solidFill>
                  <a:srgbClr val="002060"/>
                </a:solidFill>
                <a:latin typeface="Century Gothic" panose="020B0502020202020204" pitchFamily="34" charset="0"/>
              </a:rPr>
              <a:t>(m)</a:t>
            </a:r>
          </a:p>
        </p:txBody>
      </p:sp>
      <p:sp>
        <p:nvSpPr>
          <p:cNvPr id="6" name="Title 5">
            <a:extLst>
              <a:ext uri="{FF2B5EF4-FFF2-40B4-BE49-F238E27FC236}">
                <a16:creationId xmlns:a16="http://schemas.microsoft.com/office/drawing/2014/main" id="{337DD3EC-B5D6-41C8-AAE9-64A62B37B6E6}"/>
              </a:ext>
            </a:extLst>
          </p:cNvPr>
          <p:cNvSpPr>
            <a:spLocks noGrp="1"/>
          </p:cNvSpPr>
          <p:nvPr>
            <p:ph type="title"/>
          </p:nvPr>
        </p:nvSpPr>
        <p:spPr>
          <a:xfrm>
            <a:off x="144965" y="-444885"/>
            <a:ext cx="2039319" cy="1325563"/>
          </a:xfrm>
        </p:spPr>
        <p:txBody>
          <a:bodyPr>
            <a:normAutofit/>
          </a:bodyPr>
          <a:lstStyle/>
          <a:p>
            <a:pPr rtl="0" eaLnBrk="1" latinLnBrk="0" hangingPunct="1"/>
            <a:r>
              <a:rPr lang="en-GB" sz="2000" b="1" kern="1200" dirty="0">
                <a:solidFill>
                  <a:srgbClr val="002060"/>
                </a:solidFill>
                <a:effectLst/>
                <a:ea typeface="+mn-ea"/>
                <a:cs typeface="+mn-cs"/>
              </a:rPr>
              <a:t>Persona A</a:t>
            </a:r>
            <a:endParaRPr lang="en-GB" sz="2000" dirty="0">
              <a:solidFill>
                <a:srgbClr val="002060"/>
              </a:solidFill>
              <a:effectLst/>
            </a:endParaRPr>
          </a:p>
        </p:txBody>
      </p:sp>
      <p:sp>
        <p:nvSpPr>
          <p:cNvPr id="7" name="Rounded Rectangle 11">
            <a:extLst>
              <a:ext uri="{FF2B5EF4-FFF2-40B4-BE49-F238E27FC236}">
                <a16:creationId xmlns:a16="http://schemas.microsoft.com/office/drawing/2014/main" id="{A316DD52-7894-4A75-969C-CA0645DA2978}"/>
              </a:ext>
            </a:extLst>
          </p:cNvPr>
          <p:cNvSpPr/>
          <p:nvPr/>
        </p:nvSpPr>
        <p:spPr>
          <a:xfrm>
            <a:off x="10833100" y="258166"/>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165540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6D5DA15-135C-4898-9CD6-6638224818C6}"/>
              </a:ext>
            </a:extLst>
          </p:cNvPr>
          <p:cNvSpPr txBox="1"/>
          <p:nvPr/>
        </p:nvSpPr>
        <p:spPr>
          <a:xfrm>
            <a:off x="109140" y="2173353"/>
            <a:ext cx="4811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6" name="TextBox 5">
            <a:extLst>
              <a:ext uri="{FF2B5EF4-FFF2-40B4-BE49-F238E27FC236}">
                <a16:creationId xmlns:a16="http://schemas.microsoft.com/office/drawing/2014/main" id="{8BE2D9B8-CED7-4981-97F3-6287D15F1607}"/>
              </a:ext>
            </a:extLst>
          </p:cNvPr>
          <p:cNvSpPr txBox="1"/>
          <p:nvPr/>
        </p:nvSpPr>
        <p:spPr>
          <a:xfrm>
            <a:off x="123330" y="4247527"/>
            <a:ext cx="4811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8" name="TextBox 7">
            <a:extLst>
              <a:ext uri="{FF2B5EF4-FFF2-40B4-BE49-F238E27FC236}">
                <a16:creationId xmlns:a16="http://schemas.microsoft.com/office/drawing/2014/main" id="{42AF3F02-119E-4FE3-A9CC-679FEEFECB6E}"/>
              </a:ext>
            </a:extLst>
          </p:cNvPr>
          <p:cNvSpPr txBox="1"/>
          <p:nvPr/>
        </p:nvSpPr>
        <p:spPr>
          <a:xfrm>
            <a:off x="6115853" y="157705"/>
            <a:ext cx="4108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9" name="TextBox 8">
            <a:extLst>
              <a:ext uri="{FF2B5EF4-FFF2-40B4-BE49-F238E27FC236}">
                <a16:creationId xmlns:a16="http://schemas.microsoft.com/office/drawing/2014/main" id="{9BFFE2FB-980D-4EAF-BC53-E059512C4A89}"/>
              </a:ext>
            </a:extLst>
          </p:cNvPr>
          <p:cNvSpPr txBox="1"/>
          <p:nvPr/>
        </p:nvSpPr>
        <p:spPr>
          <a:xfrm>
            <a:off x="6127993" y="2141598"/>
            <a:ext cx="4108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10" name="TextBox 9">
            <a:extLst>
              <a:ext uri="{FF2B5EF4-FFF2-40B4-BE49-F238E27FC236}">
                <a16:creationId xmlns:a16="http://schemas.microsoft.com/office/drawing/2014/main" id="{59442E98-2CA5-407A-A900-AF668E3418B1}"/>
              </a:ext>
            </a:extLst>
          </p:cNvPr>
          <p:cNvSpPr txBox="1"/>
          <p:nvPr/>
        </p:nvSpPr>
        <p:spPr>
          <a:xfrm>
            <a:off x="6097311" y="4265751"/>
            <a:ext cx="4108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sp>
        <p:nvSpPr>
          <p:cNvPr id="22" name="Rectangle 21">
            <a:extLst>
              <a:ext uri="{FF2B5EF4-FFF2-40B4-BE49-F238E27FC236}">
                <a16:creationId xmlns:a16="http://schemas.microsoft.com/office/drawing/2014/main" id="{A49F4DFD-7E54-4AE5-8D10-AA648819E683}"/>
              </a:ext>
            </a:extLst>
          </p:cNvPr>
          <p:cNvSpPr/>
          <p:nvPr/>
        </p:nvSpPr>
        <p:spPr>
          <a:xfrm>
            <a:off x="458074" y="214724"/>
            <a:ext cx="397499"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effectLst>
                  <a:outerShdw blurRad="38100" dist="38100" dir="2700000" algn="tl">
                    <a:srgbClr val="000000">
                      <a:alpha val="43137"/>
                    </a:srgbClr>
                  </a:outerShdw>
                </a:effectLst>
                <a:latin typeface="Century Gothic" panose="020B0502020202020204" pitchFamily="34" charset="0"/>
              </a:rPr>
              <a:t>A</a:t>
            </a:r>
          </a:p>
        </p:txBody>
      </p:sp>
      <p:sp>
        <p:nvSpPr>
          <p:cNvPr id="23" name="Rectangle 22">
            <a:extLst>
              <a:ext uri="{FF2B5EF4-FFF2-40B4-BE49-F238E27FC236}">
                <a16:creationId xmlns:a16="http://schemas.microsoft.com/office/drawing/2014/main" id="{0B8C0821-AA0D-4180-882B-F3C574E9ECDB}"/>
              </a:ext>
            </a:extLst>
          </p:cNvPr>
          <p:cNvSpPr/>
          <p:nvPr/>
        </p:nvSpPr>
        <p:spPr>
          <a:xfrm>
            <a:off x="3164218" y="206830"/>
            <a:ext cx="380814"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effectLst>
                  <a:outerShdw blurRad="38100" dist="38100" dir="2700000" algn="tl">
                    <a:srgbClr val="000000">
                      <a:alpha val="43137"/>
                    </a:srgbClr>
                  </a:outerShdw>
                </a:effectLst>
                <a:latin typeface="Century Gothic" panose="020B0502020202020204" pitchFamily="34" charset="0"/>
              </a:rPr>
              <a:t>B</a:t>
            </a:r>
          </a:p>
        </p:txBody>
      </p:sp>
      <p:sp>
        <p:nvSpPr>
          <p:cNvPr id="24" name="Rectangle 23">
            <a:extLst>
              <a:ext uri="{FF2B5EF4-FFF2-40B4-BE49-F238E27FC236}">
                <a16:creationId xmlns:a16="http://schemas.microsoft.com/office/drawing/2014/main" id="{6F0DA585-461D-489B-A507-0BDCB144C559}"/>
              </a:ext>
            </a:extLst>
          </p:cNvPr>
          <p:cNvSpPr/>
          <p:nvPr/>
        </p:nvSpPr>
        <p:spPr>
          <a:xfrm>
            <a:off x="459168" y="2239339"/>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effectLst>
                  <a:outerShdw blurRad="38100" dist="38100" dir="2700000" algn="tl">
                    <a:srgbClr val="000000">
                      <a:alpha val="43137"/>
                    </a:srgbClr>
                  </a:outerShdw>
                </a:effectLst>
                <a:latin typeface="Century Gothic" panose="020B0502020202020204" pitchFamily="34" charset="0"/>
              </a:rPr>
              <a:t>A</a:t>
            </a:r>
          </a:p>
        </p:txBody>
      </p:sp>
      <p:sp>
        <p:nvSpPr>
          <p:cNvPr id="25" name="Rectangle 24">
            <a:extLst>
              <a:ext uri="{FF2B5EF4-FFF2-40B4-BE49-F238E27FC236}">
                <a16:creationId xmlns:a16="http://schemas.microsoft.com/office/drawing/2014/main" id="{51309029-4E61-41EF-BA17-D30647CAE7A3}"/>
              </a:ext>
            </a:extLst>
          </p:cNvPr>
          <p:cNvSpPr/>
          <p:nvPr/>
        </p:nvSpPr>
        <p:spPr>
          <a:xfrm>
            <a:off x="3164218" y="2239339"/>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effectLst>
                  <a:outerShdw blurRad="38100" dist="38100" dir="2700000" algn="tl">
                    <a:srgbClr val="000000">
                      <a:alpha val="43137"/>
                    </a:srgbClr>
                  </a:outerShdw>
                </a:effectLst>
                <a:latin typeface="Century Gothic" panose="020B0502020202020204" pitchFamily="34" charset="0"/>
              </a:rPr>
              <a:t>B</a:t>
            </a:r>
          </a:p>
        </p:txBody>
      </p:sp>
      <p:sp>
        <p:nvSpPr>
          <p:cNvPr id="26" name="Rectangle 25">
            <a:extLst>
              <a:ext uri="{FF2B5EF4-FFF2-40B4-BE49-F238E27FC236}">
                <a16:creationId xmlns:a16="http://schemas.microsoft.com/office/drawing/2014/main" id="{340E0429-3312-4BEA-BA4B-1F4D11E94006}"/>
              </a:ext>
            </a:extLst>
          </p:cNvPr>
          <p:cNvSpPr/>
          <p:nvPr/>
        </p:nvSpPr>
        <p:spPr>
          <a:xfrm>
            <a:off x="467108" y="4351451"/>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effectLst>
                  <a:outerShdw blurRad="38100" dist="38100" dir="2700000" algn="tl">
                    <a:srgbClr val="000000">
                      <a:alpha val="43137"/>
                    </a:srgbClr>
                  </a:outerShdw>
                </a:effectLst>
                <a:latin typeface="Century Gothic" panose="020B0502020202020204" pitchFamily="34" charset="0"/>
              </a:rPr>
              <a:t>A</a:t>
            </a:r>
          </a:p>
        </p:txBody>
      </p:sp>
      <p:sp>
        <p:nvSpPr>
          <p:cNvPr id="27" name="Rectangle 26">
            <a:extLst>
              <a:ext uri="{FF2B5EF4-FFF2-40B4-BE49-F238E27FC236}">
                <a16:creationId xmlns:a16="http://schemas.microsoft.com/office/drawing/2014/main" id="{23DC8816-DC8C-47F4-BECE-B8135D55FC95}"/>
              </a:ext>
            </a:extLst>
          </p:cNvPr>
          <p:cNvSpPr/>
          <p:nvPr/>
        </p:nvSpPr>
        <p:spPr>
          <a:xfrm>
            <a:off x="3186541" y="4351451"/>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effectLst>
                  <a:outerShdw blurRad="38100" dist="38100" dir="2700000" algn="tl">
                    <a:srgbClr val="000000">
                      <a:alpha val="43137"/>
                    </a:srgbClr>
                  </a:outerShdw>
                </a:effectLst>
                <a:latin typeface="Century Gothic" panose="020B0502020202020204" pitchFamily="34" charset="0"/>
              </a:rPr>
              <a:t>B</a:t>
            </a:r>
          </a:p>
        </p:txBody>
      </p:sp>
      <p:sp>
        <p:nvSpPr>
          <p:cNvPr id="28" name="Rectangle 27">
            <a:extLst>
              <a:ext uri="{FF2B5EF4-FFF2-40B4-BE49-F238E27FC236}">
                <a16:creationId xmlns:a16="http://schemas.microsoft.com/office/drawing/2014/main" id="{A4665A9D-0996-45B8-9AE4-CA5C581EBA41}"/>
              </a:ext>
            </a:extLst>
          </p:cNvPr>
          <p:cNvSpPr/>
          <p:nvPr/>
        </p:nvSpPr>
        <p:spPr>
          <a:xfrm>
            <a:off x="6527116" y="223420"/>
            <a:ext cx="332059"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effectLst>
                  <a:outerShdw blurRad="38100" dist="38100" dir="2700000" algn="tl">
                    <a:srgbClr val="000000">
                      <a:alpha val="43137"/>
                    </a:srgbClr>
                  </a:outerShdw>
                </a:effectLst>
                <a:latin typeface="Century Gothic" panose="020B0502020202020204" pitchFamily="34" charset="0"/>
              </a:rPr>
              <a:t>A</a:t>
            </a:r>
          </a:p>
        </p:txBody>
      </p:sp>
      <p:sp>
        <p:nvSpPr>
          <p:cNvPr id="29" name="Rectangle 28">
            <a:extLst>
              <a:ext uri="{FF2B5EF4-FFF2-40B4-BE49-F238E27FC236}">
                <a16:creationId xmlns:a16="http://schemas.microsoft.com/office/drawing/2014/main" id="{AA5E2839-E09E-4C66-8025-186BDF839837}"/>
              </a:ext>
            </a:extLst>
          </p:cNvPr>
          <p:cNvSpPr/>
          <p:nvPr/>
        </p:nvSpPr>
        <p:spPr>
          <a:xfrm>
            <a:off x="9197611" y="214724"/>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effectLst>
                  <a:outerShdw blurRad="38100" dist="38100" dir="2700000" algn="tl">
                    <a:srgbClr val="000000">
                      <a:alpha val="43137"/>
                    </a:srgbClr>
                  </a:outerShdw>
                </a:effectLst>
                <a:latin typeface="Century Gothic" panose="020B0502020202020204" pitchFamily="34" charset="0"/>
              </a:rPr>
              <a:t>B</a:t>
            </a:r>
          </a:p>
        </p:txBody>
      </p:sp>
      <p:sp>
        <p:nvSpPr>
          <p:cNvPr id="30" name="Rectangle 29">
            <a:extLst>
              <a:ext uri="{FF2B5EF4-FFF2-40B4-BE49-F238E27FC236}">
                <a16:creationId xmlns:a16="http://schemas.microsoft.com/office/drawing/2014/main" id="{5C8E942C-13F3-4937-A9DD-AD1B9E2BB49A}"/>
              </a:ext>
            </a:extLst>
          </p:cNvPr>
          <p:cNvSpPr/>
          <p:nvPr/>
        </p:nvSpPr>
        <p:spPr>
          <a:xfrm>
            <a:off x="6502973" y="2237741"/>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effectLst>
                  <a:outerShdw blurRad="38100" dist="38100" dir="2700000" algn="tl">
                    <a:srgbClr val="000000">
                      <a:alpha val="43137"/>
                    </a:srgbClr>
                  </a:outerShdw>
                </a:effectLst>
                <a:latin typeface="Century Gothic" panose="020B0502020202020204" pitchFamily="34" charset="0"/>
              </a:rPr>
              <a:t>A</a:t>
            </a:r>
          </a:p>
        </p:txBody>
      </p:sp>
      <p:sp>
        <p:nvSpPr>
          <p:cNvPr id="31" name="Rectangle 30">
            <a:extLst>
              <a:ext uri="{FF2B5EF4-FFF2-40B4-BE49-F238E27FC236}">
                <a16:creationId xmlns:a16="http://schemas.microsoft.com/office/drawing/2014/main" id="{87688833-1137-4749-95C6-ADB953BC996D}"/>
              </a:ext>
            </a:extLst>
          </p:cNvPr>
          <p:cNvSpPr/>
          <p:nvPr/>
        </p:nvSpPr>
        <p:spPr>
          <a:xfrm>
            <a:off x="9175604" y="2237741"/>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effectLst>
                  <a:outerShdw blurRad="38100" dist="38100" dir="2700000" algn="tl">
                    <a:srgbClr val="000000">
                      <a:alpha val="43137"/>
                    </a:srgbClr>
                  </a:outerShdw>
                </a:effectLst>
                <a:latin typeface="Century Gothic" panose="020B0502020202020204" pitchFamily="34" charset="0"/>
              </a:rPr>
              <a:t>B</a:t>
            </a:r>
          </a:p>
        </p:txBody>
      </p:sp>
      <p:sp>
        <p:nvSpPr>
          <p:cNvPr id="32" name="Rectangle 31">
            <a:extLst>
              <a:ext uri="{FF2B5EF4-FFF2-40B4-BE49-F238E27FC236}">
                <a16:creationId xmlns:a16="http://schemas.microsoft.com/office/drawing/2014/main" id="{8A69BFDC-BAC4-45B9-9CC2-32C35D399751}"/>
              </a:ext>
            </a:extLst>
          </p:cNvPr>
          <p:cNvSpPr/>
          <p:nvPr/>
        </p:nvSpPr>
        <p:spPr>
          <a:xfrm>
            <a:off x="6496912" y="4356873"/>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effectLst>
                  <a:outerShdw blurRad="38100" dist="38100" dir="2700000" algn="tl">
                    <a:srgbClr val="000000">
                      <a:alpha val="43137"/>
                    </a:srgbClr>
                  </a:outerShdw>
                </a:effectLst>
                <a:latin typeface="Century Gothic" panose="020B0502020202020204" pitchFamily="34" charset="0"/>
              </a:rPr>
              <a:t>A</a:t>
            </a:r>
          </a:p>
        </p:txBody>
      </p:sp>
      <p:sp>
        <p:nvSpPr>
          <p:cNvPr id="33" name="Rectangle 32">
            <a:extLst>
              <a:ext uri="{FF2B5EF4-FFF2-40B4-BE49-F238E27FC236}">
                <a16:creationId xmlns:a16="http://schemas.microsoft.com/office/drawing/2014/main" id="{BC6F97FD-D43A-4E54-AC12-3B99FAE75167}"/>
              </a:ext>
            </a:extLst>
          </p:cNvPr>
          <p:cNvSpPr/>
          <p:nvPr/>
        </p:nvSpPr>
        <p:spPr>
          <a:xfrm>
            <a:off x="9175604" y="4352348"/>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effectLst>
                  <a:outerShdw blurRad="38100" dist="38100" dir="2700000" algn="tl">
                    <a:srgbClr val="000000">
                      <a:alpha val="43137"/>
                    </a:srgbClr>
                  </a:outerShdw>
                </a:effectLst>
                <a:latin typeface="Century Gothic" panose="020B0502020202020204" pitchFamily="34" charset="0"/>
              </a:rPr>
              <a:t>B</a:t>
            </a:r>
          </a:p>
        </p:txBody>
      </p:sp>
      <p:sp>
        <p:nvSpPr>
          <p:cNvPr id="34" name="Title 33">
            <a:extLst>
              <a:ext uri="{FF2B5EF4-FFF2-40B4-BE49-F238E27FC236}">
                <a16:creationId xmlns:a16="http://schemas.microsoft.com/office/drawing/2014/main" id="{77CCF47A-9478-4FB6-9619-92A2653875F9}"/>
              </a:ext>
            </a:extLst>
          </p:cNvPr>
          <p:cNvSpPr>
            <a:spLocks noGrp="1"/>
          </p:cNvSpPr>
          <p:nvPr>
            <p:ph type="title"/>
          </p:nvPr>
        </p:nvSpPr>
        <p:spPr>
          <a:xfrm>
            <a:off x="84600" y="-284668"/>
            <a:ext cx="549676" cy="1325563"/>
          </a:xfrm>
        </p:spPr>
        <p:txBody>
          <a:bodyPr/>
          <a:lstStyle/>
          <a:p>
            <a:pPr rtl="0" eaLnBrk="1" fontAlgn="auto" latinLnBrk="0" hangingPunct="1"/>
            <a:r>
              <a:rPr lang="en-GB" sz="2000" b="1" i="0" kern="1200" spc="0" baseline="0" dirty="0">
                <a:ln>
                  <a:noFill/>
                </a:ln>
                <a:solidFill>
                  <a:srgbClr val="002060"/>
                </a:solidFill>
                <a:effectLst/>
                <a:ea typeface="+mn-ea"/>
                <a:cs typeface="+mn-cs"/>
              </a:rPr>
              <a:t>1.</a:t>
            </a:r>
            <a:endParaRPr lang="en-GB" dirty="0">
              <a:solidFill>
                <a:srgbClr val="002060"/>
              </a:solidFill>
              <a:effectLst/>
            </a:endParaRPr>
          </a:p>
        </p:txBody>
      </p:sp>
      <p:pic>
        <p:nvPicPr>
          <p:cNvPr id="35" name="Picture 34" descr="trousers 2.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7319" y="326480"/>
            <a:ext cx="815662" cy="1226602"/>
          </a:xfrm>
          <a:prstGeom prst="rect">
            <a:avLst/>
          </a:prstGeom>
        </p:spPr>
      </p:pic>
      <p:pic>
        <p:nvPicPr>
          <p:cNvPr id="36" name="Picture 35" descr="trousers 1.jpeg"/>
          <p:cNvPicPr>
            <a:picLocks noChangeAspect="1"/>
          </p:cNvPicPr>
          <p:nvPr/>
        </p:nvPicPr>
        <p:blipFill rotWithShape="1">
          <a:blip r:embed="rId4">
            <a:extLst>
              <a:ext uri="{28A0092B-C50C-407E-A947-70E740481C1C}">
                <a14:useLocalDpi xmlns:a14="http://schemas.microsoft.com/office/drawing/2010/main" val="0"/>
              </a:ext>
            </a:extLst>
          </a:blip>
          <a:srcRect l="17989" r="15966"/>
          <a:stretch/>
        </p:blipFill>
        <p:spPr>
          <a:xfrm>
            <a:off x="2010654" y="331972"/>
            <a:ext cx="609600" cy="1277402"/>
          </a:xfrm>
          <a:prstGeom prst="rect">
            <a:avLst/>
          </a:prstGeom>
        </p:spPr>
      </p:pic>
      <p:sp>
        <p:nvSpPr>
          <p:cNvPr id="4" name="TextBox 3"/>
          <p:cNvSpPr txBox="1"/>
          <p:nvPr/>
        </p:nvSpPr>
        <p:spPr>
          <a:xfrm>
            <a:off x="779668" y="1662999"/>
            <a:ext cx="1862667" cy="400110"/>
          </a:xfrm>
          <a:prstGeom prst="rect">
            <a:avLst/>
          </a:prstGeom>
          <a:noFill/>
        </p:spPr>
        <p:txBody>
          <a:bodyPr wrap="square" rtlCol="0">
            <a:spAutoFit/>
          </a:bodyPr>
          <a:lstStyle/>
          <a:p>
            <a:r>
              <a:rPr lang="en-US" sz="2000" dirty="0">
                <a:solidFill>
                  <a:srgbClr val="002060"/>
                </a:solidFill>
              </a:rPr>
              <a:t>in the market</a:t>
            </a:r>
          </a:p>
        </p:txBody>
      </p:sp>
      <p:sp>
        <p:nvSpPr>
          <p:cNvPr id="37" name="TextBox 36"/>
          <p:cNvSpPr txBox="1"/>
          <p:nvPr/>
        </p:nvSpPr>
        <p:spPr>
          <a:xfrm>
            <a:off x="4030868" y="1656940"/>
            <a:ext cx="1591179" cy="400110"/>
          </a:xfrm>
          <a:prstGeom prst="rect">
            <a:avLst/>
          </a:prstGeom>
          <a:noFill/>
        </p:spPr>
        <p:txBody>
          <a:bodyPr wrap="square" rtlCol="0">
            <a:spAutoFit/>
          </a:bodyPr>
          <a:lstStyle/>
          <a:p>
            <a:r>
              <a:rPr lang="en-US" sz="2000" dirty="0">
                <a:solidFill>
                  <a:srgbClr val="002060"/>
                </a:solidFill>
              </a:rPr>
              <a:t>in the shop</a:t>
            </a:r>
          </a:p>
        </p:txBody>
      </p:sp>
      <p:pic>
        <p:nvPicPr>
          <p:cNvPr id="39" name="Picture 38" descr="shoes.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07423" y="2481838"/>
            <a:ext cx="1797446" cy="1185334"/>
          </a:xfrm>
          <a:prstGeom prst="rect">
            <a:avLst/>
          </a:prstGeom>
        </p:spPr>
      </p:pic>
      <p:sp>
        <p:nvSpPr>
          <p:cNvPr id="40" name="TextBox 39"/>
          <p:cNvSpPr txBox="1"/>
          <p:nvPr/>
        </p:nvSpPr>
        <p:spPr>
          <a:xfrm>
            <a:off x="6496912" y="3764739"/>
            <a:ext cx="2404534" cy="400110"/>
          </a:xfrm>
          <a:prstGeom prst="rect">
            <a:avLst/>
          </a:prstGeom>
          <a:noFill/>
        </p:spPr>
        <p:txBody>
          <a:bodyPr wrap="square" rtlCol="0">
            <a:spAutoFit/>
          </a:bodyPr>
          <a:lstStyle/>
          <a:p>
            <a:r>
              <a:rPr lang="en-US" sz="2000" dirty="0">
                <a:solidFill>
                  <a:srgbClr val="002060"/>
                </a:solidFill>
              </a:rPr>
              <a:t>They are 30 euros.</a:t>
            </a:r>
          </a:p>
        </p:txBody>
      </p:sp>
      <p:sp>
        <p:nvSpPr>
          <p:cNvPr id="41" name="TextBox 40"/>
          <p:cNvSpPr txBox="1"/>
          <p:nvPr/>
        </p:nvSpPr>
        <p:spPr>
          <a:xfrm>
            <a:off x="9454811" y="3758873"/>
            <a:ext cx="2585246" cy="400110"/>
          </a:xfrm>
          <a:prstGeom prst="rect">
            <a:avLst/>
          </a:prstGeom>
          <a:noFill/>
        </p:spPr>
        <p:txBody>
          <a:bodyPr wrap="square" rtlCol="0">
            <a:spAutoFit/>
          </a:bodyPr>
          <a:lstStyle/>
          <a:p>
            <a:r>
              <a:rPr lang="en-US" sz="2000" dirty="0">
                <a:solidFill>
                  <a:srgbClr val="002060"/>
                </a:solidFill>
              </a:rPr>
              <a:t>They are 27 euros.</a:t>
            </a:r>
          </a:p>
        </p:txBody>
      </p:sp>
      <p:pic>
        <p:nvPicPr>
          <p:cNvPr id="42" name="Picture 41" descr="newspapers.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69202" y="233480"/>
            <a:ext cx="1437195" cy="1303219"/>
          </a:xfrm>
          <a:prstGeom prst="rect">
            <a:avLst/>
          </a:prstGeom>
        </p:spPr>
      </p:pic>
      <p:pic>
        <p:nvPicPr>
          <p:cNvPr id="43" name="Picture 42" descr="drinks.jpe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73035" y="357759"/>
            <a:ext cx="1746248" cy="1013841"/>
          </a:xfrm>
          <a:prstGeom prst="rect">
            <a:avLst/>
          </a:prstGeom>
        </p:spPr>
      </p:pic>
      <p:sp>
        <p:nvSpPr>
          <p:cNvPr id="44" name="TextBox 43"/>
          <p:cNvSpPr txBox="1"/>
          <p:nvPr/>
        </p:nvSpPr>
        <p:spPr>
          <a:xfrm>
            <a:off x="6614158" y="1410054"/>
            <a:ext cx="2709333" cy="707886"/>
          </a:xfrm>
          <a:prstGeom prst="rect">
            <a:avLst/>
          </a:prstGeom>
          <a:noFill/>
        </p:spPr>
        <p:txBody>
          <a:bodyPr wrap="square" rtlCol="0">
            <a:spAutoFit/>
          </a:bodyPr>
          <a:lstStyle/>
          <a:p>
            <a:r>
              <a:rPr lang="en-US" sz="2000" dirty="0">
                <a:solidFill>
                  <a:srgbClr val="002060"/>
                </a:solidFill>
              </a:rPr>
              <a:t>Because I want to drink something.</a:t>
            </a:r>
          </a:p>
        </p:txBody>
      </p:sp>
      <p:sp>
        <p:nvSpPr>
          <p:cNvPr id="45" name="TextBox 44"/>
          <p:cNvSpPr txBox="1"/>
          <p:nvPr/>
        </p:nvSpPr>
        <p:spPr>
          <a:xfrm>
            <a:off x="9725915" y="1410054"/>
            <a:ext cx="2449886" cy="707886"/>
          </a:xfrm>
          <a:prstGeom prst="rect">
            <a:avLst/>
          </a:prstGeom>
          <a:noFill/>
        </p:spPr>
        <p:txBody>
          <a:bodyPr wrap="square" rtlCol="0">
            <a:spAutoFit/>
          </a:bodyPr>
          <a:lstStyle/>
          <a:p>
            <a:r>
              <a:rPr lang="en-US" sz="2000" dirty="0">
                <a:solidFill>
                  <a:srgbClr val="002060"/>
                </a:solidFill>
              </a:rPr>
              <a:t>Because I want to read the news.</a:t>
            </a:r>
          </a:p>
        </p:txBody>
      </p:sp>
      <p:pic>
        <p:nvPicPr>
          <p:cNvPr id="46" name="Picture 45" descr="cards.jpe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30868" y="4392358"/>
            <a:ext cx="1935467" cy="1502833"/>
          </a:xfrm>
          <a:prstGeom prst="rect">
            <a:avLst/>
          </a:prstGeom>
        </p:spPr>
      </p:pic>
      <p:pic>
        <p:nvPicPr>
          <p:cNvPr id="47" name="Picture 46" descr="bikes.jpe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0468" y="2587282"/>
            <a:ext cx="1549058" cy="1088786"/>
          </a:xfrm>
          <a:prstGeom prst="rect">
            <a:avLst/>
          </a:prstGeom>
        </p:spPr>
      </p:pic>
      <p:sp>
        <p:nvSpPr>
          <p:cNvPr id="48" name="TextBox 47"/>
          <p:cNvSpPr txBox="1"/>
          <p:nvPr/>
        </p:nvSpPr>
        <p:spPr>
          <a:xfrm>
            <a:off x="1038434" y="3758873"/>
            <a:ext cx="2319867" cy="400110"/>
          </a:xfrm>
          <a:prstGeom prst="rect">
            <a:avLst/>
          </a:prstGeom>
          <a:noFill/>
        </p:spPr>
        <p:txBody>
          <a:bodyPr wrap="square" rtlCol="0">
            <a:spAutoFit/>
          </a:bodyPr>
          <a:lstStyle/>
          <a:p>
            <a:r>
              <a:rPr lang="en-US" sz="2000" dirty="0">
                <a:solidFill>
                  <a:srgbClr val="002060"/>
                </a:solidFill>
              </a:rPr>
              <a:t>this week</a:t>
            </a:r>
          </a:p>
        </p:txBody>
      </p:sp>
      <p:pic>
        <p:nvPicPr>
          <p:cNvPr id="49" name="Picture 48" descr="skirt.jpe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843772" y="4730467"/>
            <a:ext cx="907955" cy="861789"/>
          </a:xfrm>
          <a:prstGeom prst="rect">
            <a:avLst/>
          </a:prstGeom>
        </p:spPr>
      </p:pic>
      <p:pic>
        <p:nvPicPr>
          <p:cNvPr id="50" name="Picture 49" descr="skirt 2.jpe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61855" y="4730467"/>
            <a:ext cx="844542" cy="934577"/>
          </a:xfrm>
          <a:prstGeom prst="rect">
            <a:avLst/>
          </a:prstGeom>
        </p:spPr>
      </p:pic>
      <p:pic>
        <p:nvPicPr>
          <p:cNvPr id="51" name="Picture 50" descr="dresses.png"/>
          <p:cNvPicPr>
            <a:picLocks noChangeAspect="1"/>
          </p:cNvPicPr>
          <p:nvPr/>
        </p:nvPicPr>
        <p:blipFill>
          <a:blip r:embed="rId12">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6960334" y="4561691"/>
            <a:ext cx="2190629" cy="1405466"/>
          </a:xfrm>
          <a:prstGeom prst="rect">
            <a:avLst/>
          </a:prstGeom>
        </p:spPr>
      </p:pic>
      <p:sp>
        <p:nvSpPr>
          <p:cNvPr id="52" name="TextBox 51"/>
          <p:cNvSpPr txBox="1"/>
          <p:nvPr/>
        </p:nvSpPr>
        <p:spPr>
          <a:xfrm>
            <a:off x="7006841" y="5931224"/>
            <a:ext cx="2097613" cy="406400"/>
          </a:xfrm>
          <a:prstGeom prst="rect">
            <a:avLst/>
          </a:prstGeom>
          <a:noFill/>
        </p:spPr>
        <p:txBody>
          <a:bodyPr wrap="square" rtlCol="0">
            <a:spAutoFit/>
          </a:bodyPr>
          <a:lstStyle/>
          <a:p>
            <a:r>
              <a:rPr lang="en-US" sz="2000" dirty="0">
                <a:solidFill>
                  <a:srgbClr val="002060"/>
                </a:solidFill>
              </a:rPr>
              <a:t>They </a:t>
            </a:r>
            <a:r>
              <a:rPr lang="en-US" sz="2000">
                <a:solidFill>
                  <a:srgbClr val="002060"/>
                </a:solidFill>
              </a:rPr>
              <a:t>are pretty.</a:t>
            </a:r>
            <a:endParaRPr lang="en-US" sz="2000" dirty="0">
              <a:solidFill>
                <a:srgbClr val="002060"/>
              </a:solidFill>
            </a:endParaRPr>
          </a:p>
        </p:txBody>
      </p:sp>
      <p:sp>
        <p:nvSpPr>
          <p:cNvPr id="53" name="TextBox 52"/>
          <p:cNvSpPr txBox="1"/>
          <p:nvPr/>
        </p:nvSpPr>
        <p:spPr>
          <a:xfrm>
            <a:off x="9605663" y="5931224"/>
            <a:ext cx="2111222" cy="400110"/>
          </a:xfrm>
          <a:prstGeom prst="rect">
            <a:avLst/>
          </a:prstGeom>
          <a:noFill/>
        </p:spPr>
        <p:txBody>
          <a:bodyPr wrap="square" rtlCol="0">
            <a:spAutoFit/>
          </a:bodyPr>
          <a:lstStyle/>
          <a:p>
            <a:r>
              <a:rPr lang="en-US" sz="2000" dirty="0">
                <a:solidFill>
                  <a:srgbClr val="002060"/>
                </a:solidFill>
              </a:rPr>
              <a:t>They </a:t>
            </a:r>
            <a:r>
              <a:rPr lang="en-US" sz="2000">
                <a:solidFill>
                  <a:srgbClr val="002060"/>
                </a:solidFill>
              </a:rPr>
              <a:t>are short.</a:t>
            </a:r>
            <a:endParaRPr lang="en-US" sz="2000" dirty="0">
              <a:solidFill>
                <a:srgbClr val="002060"/>
              </a:solidFill>
            </a:endParaRPr>
          </a:p>
        </p:txBody>
      </p:sp>
      <p:sp>
        <p:nvSpPr>
          <p:cNvPr id="54" name="TextBox 53"/>
          <p:cNvSpPr txBox="1"/>
          <p:nvPr/>
        </p:nvSpPr>
        <p:spPr>
          <a:xfrm>
            <a:off x="4377561" y="5931224"/>
            <a:ext cx="1338006" cy="400110"/>
          </a:xfrm>
          <a:prstGeom prst="rect">
            <a:avLst/>
          </a:prstGeom>
          <a:noFill/>
        </p:spPr>
        <p:txBody>
          <a:bodyPr wrap="square" rtlCol="0">
            <a:spAutoFit/>
          </a:bodyPr>
          <a:lstStyle/>
          <a:p>
            <a:r>
              <a:rPr lang="en-US" sz="2000" dirty="0">
                <a:solidFill>
                  <a:srgbClr val="002060"/>
                </a:solidFill>
              </a:rPr>
              <a:t>my Mum</a:t>
            </a:r>
          </a:p>
        </p:txBody>
      </p:sp>
      <p:pic>
        <p:nvPicPr>
          <p:cNvPr id="55" name="Picture 54" descr="boxes.jpe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878300" y="282256"/>
            <a:ext cx="1837267" cy="1419763"/>
          </a:xfrm>
          <a:prstGeom prst="rect">
            <a:avLst/>
          </a:prstGeom>
        </p:spPr>
      </p:pic>
      <p:pic>
        <p:nvPicPr>
          <p:cNvPr id="56" name="Picture 55" descr="watch 2.jpe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53236" y="4699459"/>
            <a:ext cx="687542" cy="1183032"/>
          </a:xfrm>
          <a:prstGeom prst="rect">
            <a:avLst/>
          </a:prstGeom>
        </p:spPr>
      </p:pic>
      <p:pic>
        <p:nvPicPr>
          <p:cNvPr id="58" name="Picture 57" descr="watch 1.jpe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91435" y="4698937"/>
            <a:ext cx="1017083" cy="1132753"/>
          </a:xfrm>
          <a:prstGeom prst="rect">
            <a:avLst/>
          </a:prstGeom>
        </p:spPr>
      </p:pic>
      <p:sp>
        <p:nvSpPr>
          <p:cNvPr id="59" name="TextBox 58"/>
          <p:cNvSpPr txBox="1"/>
          <p:nvPr/>
        </p:nvSpPr>
        <p:spPr>
          <a:xfrm>
            <a:off x="1312628" y="5954647"/>
            <a:ext cx="3064933" cy="400110"/>
          </a:xfrm>
          <a:prstGeom prst="rect">
            <a:avLst/>
          </a:prstGeom>
          <a:noFill/>
        </p:spPr>
        <p:txBody>
          <a:bodyPr wrap="square" rtlCol="0">
            <a:spAutoFit/>
          </a:bodyPr>
          <a:lstStyle/>
          <a:p>
            <a:r>
              <a:rPr lang="en-US" sz="2000" dirty="0">
                <a:solidFill>
                  <a:srgbClr val="002060"/>
                </a:solidFill>
              </a:rPr>
              <a:t>my Dad</a:t>
            </a:r>
          </a:p>
        </p:txBody>
      </p:sp>
      <p:pic>
        <p:nvPicPr>
          <p:cNvPr id="60" name="Picture 59" descr="books.pn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898911" y="2481838"/>
            <a:ext cx="1631975" cy="1066801"/>
          </a:xfrm>
          <a:prstGeom prst="rect">
            <a:avLst/>
          </a:prstGeom>
        </p:spPr>
      </p:pic>
      <p:sp>
        <p:nvSpPr>
          <p:cNvPr id="61" name="TextBox 60"/>
          <p:cNvSpPr txBox="1"/>
          <p:nvPr/>
        </p:nvSpPr>
        <p:spPr>
          <a:xfrm>
            <a:off x="3782907" y="3762193"/>
            <a:ext cx="2167466" cy="400110"/>
          </a:xfrm>
          <a:prstGeom prst="rect">
            <a:avLst/>
          </a:prstGeom>
          <a:noFill/>
        </p:spPr>
        <p:txBody>
          <a:bodyPr wrap="square" rtlCol="0">
            <a:spAutoFit/>
          </a:bodyPr>
          <a:lstStyle/>
          <a:p>
            <a:r>
              <a:rPr lang="en-US" sz="2000" dirty="0">
                <a:solidFill>
                  <a:srgbClr val="002060"/>
                </a:solidFill>
              </a:rPr>
              <a:t>this Saturday</a:t>
            </a:r>
          </a:p>
        </p:txBody>
      </p:sp>
      <p:pic>
        <p:nvPicPr>
          <p:cNvPr id="57" name="Picture 2" descr="shirt clipart png&#10;"/>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563283" y="2561113"/>
            <a:ext cx="1215851" cy="105475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descr="shirt clipart png&#10;"/>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619801" y="2594543"/>
            <a:ext cx="1215851" cy="1054750"/>
          </a:xfrm>
          <a:prstGeom prst="rect">
            <a:avLst/>
          </a:prstGeom>
          <a:noFill/>
          <a:extLst>
            <a:ext uri="{909E8E84-426E-40DD-AFC4-6F175D3DCCD1}">
              <a14:hiddenFill xmlns:a14="http://schemas.microsoft.com/office/drawing/2010/main">
                <a:solidFill>
                  <a:srgbClr val="FFFFFF"/>
                </a:solidFill>
              </a14:hiddenFill>
            </a:ext>
          </a:extLst>
        </p:spPr>
      </p:pic>
      <p:sp>
        <p:nvSpPr>
          <p:cNvPr id="64" name="TextBox 63"/>
          <p:cNvSpPr txBox="1"/>
          <p:nvPr/>
        </p:nvSpPr>
        <p:spPr>
          <a:xfrm>
            <a:off x="857344" y="164605"/>
            <a:ext cx="671272" cy="430887"/>
          </a:xfrm>
          <a:prstGeom prst="rect">
            <a:avLst/>
          </a:prstGeom>
          <a:noFill/>
        </p:spPr>
        <p:txBody>
          <a:bodyPr wrap="square" rtlCol="0">
            <a:spAutoFit/>
          </a:bodyPr>
          <a:lstStyle/>
          <a:p>
            <a:r>
              <a:rPr lang="en-GB" sz="2200" b="1">
                <a:solidFill>
                  <a:schemeClr val="accent5">
                    <a:lumMod val="50000"/>
                  </a:schemeClr>
                </a:solidFill>
              </a:rPr>
              <a:t>(m)</a:t>
            </a:r>
            <a:endParaRPr lang="en-GB" sz="2200" b="1" dirty="0">
              <a:solidFill>
                <a:schemeClr val="accent5">
                  <a:lumMod val="50000"/>
                </a:schemeClr>
              </a:solidFill>
            </a:endParaRPr>
          </a:p>
        </p:txBody>
      </p:sp>
      <p:sp>
        <p:nvSpPr>
          <p:cNvPr id="65" name="TextBox 64"/>
          <p:cNvSpPr txBox="1"/>
          <p:nvPr/>
        </p:nvSpPr>
        <p:spPr>
          <a:xfrm>
            <a:off x="3573262" y="157705"/>
            <a:ext cx="479272" cy="430887"/>
          </a:xfrm>
          <a:prstGeom prst="rect">
            <a:avLst/>
          </a:prstGeom>
          <a:noFill/>
        </p:spPr>
        <p:txBody>
          <a:bodyPr wrap="square" rtlCol="0">
            <a:spAutoFit/>
          </a:bodyPr>
          <a:lstStyle/>
          <a:p>
            <a:r>
              <a:rPr lang="en-GB" sz="2200" b="1">
                <a:solidFill>
                  <a:schemeClr val="accent5">
                    <a:lumMod val="50000"/>
                  </a:schemeClr>
                </a:solidFill>
              </a:rPr>
              <a:t>(f)</a:t>
            </a:r>
            <a:endParaRPr lang="en-GB" sz="2200" b="1" dirty="0">
              <a:solidFill>
                <a:schemeClr val="accent5">
                  <a:lumMod val="50000"/>
                </a:schemeClr>
              </a:solidFill>
            </a:endParaRPr>
          </a:p>
        </p:txBody>
      </p:sp>
      <p:sp>
        <p:nvSpPr>
          <p:cNvPr id="66" name="TextBox 65"/>
          <p:cNvSpPr txBox="1"/>
          <p:nvPr/>
        </p:nvSpPr>
        <p:spPr>
          <a:xfrm>
            <a:off x="805969" y="2185919"/>
            <a:ext cx="671272" cy="430887"/>
          </a:xfrm>
          <a:prstGeom prst="rect">
            <a:avLst/>
          </a:prstGeom>
          <a:noFill/>
        </p:spPr>
        <p:txBody>
          <a:bodyPr wrap="square" rtlCol="0">
            <a:spAutoFit/>
          </a:bodyPr>
          <a:lstStyle/>
          <a:p>
            <a:r>
              <a:rPr lang="en-GB" sz="2200" b="1">
                <a:solidFill>
                  <a:schemeClr val="accent5">
                    <a:lumMod val="50000"/>
                  </a:schemeClr>
                </a:solidFill>
              </a:rPr>
              <a:t>(f)</a:t>
            </a:r>
            <a:endParaRPr lang="en-GB" sz="2200" b="1" dirty="0">
              <a:solidFill>
                <a:schemeClr val="accent5">
                  <a:lumMod val="50000"/>
                </a:schemeClr>
              </a:solidFill>
            </a:endParaRPr>
          </a:p>
        </p:txBody>
      </p:sp>
      <p:sp>
        <p:nvSpPr>
          <p:cNvPr id="67" name="TextBox 66"/>
          <p:cNvSpPr txBox="1"/>
          <p:nvPr/>
        </p:nvSpPr>
        <p:spPr>
          <a:xfrm>
            <a:off x="3547738" y="2177842"/>
            <a:ext cx="738905" cy="430887"/>
          </a:xfrm>
          <a:prstGeom prst="rect">
            <a:avLst/>
          </a:prstGeom>
          <a:noFill/>
        </p:spPr>
        <p:txBody>
          <a:bodyPr wrap="square" rtlCol="0">
            <a:spAutoFit/>
          </a:bodyPr>
          <a:lstStyle/>
          <a:p>
            <a:r>
              <a:rPr lang="en-GB" sz="2200" b="1">
                <a:solidFill>
                  <a:schemeClr val="accent5">
                    <a:lumMod val="50000"/>
                  </a:schemeClr>
                </a:solidFill>
              </a:rPr>
              <a:t>(m)</a:t>
            </a:r>
            <a:endParaRPr lang="en-GB" sz="2200" b="1" dirty="0">
              <a:solidFill>
                <a:schemeClr val="accent5">
                  <a:lumMod val="50000"/>
                </a:schemeClr>
              </a:solidFill>
            </a:endParaRPr>
          </a:p>
        </p:txBody>
      </p:sp>
      <p:sp>
        <p:nvSpPr>
          <p:cNvPr id="68" name="TextBox 67"/>
          <p:cNvSpPr txBox="1"/>
          <p:nvPr/>
        </p:nvSpPr>
        <p:spPr>
          <a:xfrm>
            <a:off x="831493" y="4299580"/>
            <a:ext cx="671272" cy="430887"/>
          </a:xfrm>
          <a:prstGeom prst="rect">
            <a:avLst/>
          </a:prstGeom>
          <a:noFill/>
        </p:spPr>
        <p:txBody>
          <a:bodyPr wrap="square" rtlCol="0">
            <a:spAutoFit/>
          </a:bodyPr>
          <a:lstStyle/>
          <a:p>
            <a:r>
              <a:rPr lang="en-GB" sz="2200" b="1">
                <a:solidFill>
                  <a:schemeClr val="accent5">
                    <a:lumMod val="50000"/>
                  </a:schemeClr>
                </a:solidFill>
              </a:rPr>
              <a:t>(m)</a:t>
            </a:r>
            <a:endParaRPr lang="en-GB" sz="2200" b="1" dirty="0">
              <a:solidFill>
                <a:schemeClr val="accent5">
                  <a:lumMod val="50000"/>
                </a:schemeClr>
              </a:solidFill>
            </a:endParaRPr>
          </a:p>
        </p:txBody>
      </p:sp>
      <p:sp>
        <p:nvSpPr>
          <p:cNvPr id="69" name="TextBox 68"/>
          <p:cNvSpPr txBox="1"/>
          <p:nvPr/>
        </p:nvSpPr>
        <p:spPr>
          <a:xfrm>
            <a:off x="3573262" y="4291503"/>
            <a:ext cx="738905" cy="430887"/>
          </a:xfrm>
          <a:prstGeom prst="rect">
            <a:avLst/>
          </a:prstGeom>
          <a:noFill/>
        </p:spPr>
        <p:txBody>
          <a:bodyPr wrap="square" rtlCol="0">
            <a:spAutoFit/>
          </a:bodyPr>
          <a:lstStyle/>
          <a:p>
            <a:r>
              <a:rPr lang="en-GB" sz="2200" b="1">
                <a:solidFill>
                  <a:schemeClr val="accent5">
                    <a:lumMod val="50000"/>
                  </a:schemeClr>
                </a:solidFill>
              </a:rPr>
              <a:t>(f)</a:t>
            </a:r>
            <a:endParaRPr lang="en-GB" sz="2200" b="1" dirty="0">
              <a:solidFill>
                <a:schemeClr val="accent5">
                  <a:lumMod val="50000"/>
                </a:schemeClr>
              </a:solidFill>
            </a:endParaRPr>
          </a:p>
        </p:txBody>
      </p:sp>
      <p:sp>
        <p:nvSpPr>
          <p:cNvPr id="70" name="TextBox 69"/>
          <p:cNvSpPr txBox="1"/>
          <p:nvPr/>
        </p:nvSpPr>
        <p:spPr>
          <a:xfrm>
            <a:off x="6848308" y="153356"/>
            <a:ext cx="671272" cy="430887"/>
          </a:xfrm>
          <a:prstGeom prst="rect">
            <a:avLst/>
          </a:prstGeom>
          <a:noFill/>
        </p:spPr>
        <p:txBody>
          <a:bodyPr wrap="square" rtlCol="0">
            <a:spAutoFit/>
          </a:bodyPr>
          <a:lstStyle/>
          <a:p>
            <a:r>
              <a:rPr lang="en-GB" sz="2200" b="1">
                <a:solidFill>
                  <a:schemeClr val="accent5">
                    <a:lumMod val="50000"/>
                  </a:schemeClr>
                </a:solidFill>
              </a:rPr>
              <a:t>(f)</a:t>
            </a:r>
            <a:endParaRPr lang="en-GB" sz="2200" b="1" dirty="0">
              <a:solidFill>
                <a:schemeClr val="accent5">
                  <a:lumMod val="50000"/>
                </a:schemeClr>
              </a:solidFill>
            </a:endParaRPr>
          </a:p>
        </p:txBody>
      </p:sp>
      <p:sp>
        <p:nvSpPr>
          <p:cNvPr id="71" name="TextBox 70"/>
          <p:cNvSpPr txBox="1"/>
          <p:nvPr/>
        </p:nvSpPr>
        <p:spPr>
          <a:xfrm>
            <a:off x="9590077" y="145279"/>
            <a:ext cx="738905" cy="430887"/>
          </a:xfrm>
          <a:prstGeom prst="rect">
            <a:avLst/>
          </a:prstGeom>
          <a:noFill/>
        </p:spPr>
        <p:txBody>
          <a:bodyPr wrap="square" rtlCol="0">
            <a:spAutoFit/>
          </a:bodyPr>
          <a:lstStyle/>
          <a:p>
            <a:r>
              <a:rPr lang="en-GB" sz="2200" b="1">
                <a:solidFill>
                  <a:schemeClr val="accent5">
                    <a:lumMod val="50000"/>
                  </a:schemeClr>
                </a:solidFill>
              </a:rPr>
              <a:t>(m)</a:t>
            </a:r>
            <a:endParaRPr lang="en-GB" sz="2200" b="1" dirty="0">
              <a:solidFill>
                <a:schemeClr val="accent5">
                  <a:lumMod val="50000"/>
                </a:schemeClr>
              </a:solidFill>
            </a:endParaRPr>
          </a:p>
        </p:txBody>
      </p:sp>
      <p:sp>
        <p:nvSpPr>
          <p:cNvPr id="72" name="TextBox 71"/>
          <p:cNvSpPr txBox="1"/>
          <p:nvPr/>
        </p:nvSpPr>
        <p:spPr>
          <a:xfrm>
            <a:off x="6835606" y="2160154"/>
            <a:ext cx="671272" cy="430887"/>
          </a:xfrm>
          <a:prstGeom prst="rect">
            <a:avLst/>
          </a:prstGeom>
          <a:noFill/>
        </p:spPr>
        <p:txBody>
          <a:bodyPr wrap="square" rtlCol="0">
            <a:spAutoFit/>
          </a:bodyPr>
          <a:lstStyle/>
          <a:p>
            <a:r>
              <a:rPr lang="en-GB" sz="2200" b="1">
                <a:solidFill>
                  <a:schemeClr val="accent5">
                    <a:lumMod val="50000"/>
                  </a:schemeClr>
                </a:solidFill>
              </a:rPr>
              <a:t>(f)</a:t>
            </a:r>
            <a:endParaRPr lang="en-GB" sz="2200" b="1" dirty="0">
              <a:solidFill>
                <a:schemeClr val="accent5">
                  <a:lumMod val="50000"/>
                </a:schemeClr>
              </a:solidFill>
            </a:endParaRPr>
          </a:p>
        </p:txBody>
      </p:sp>
      <p:sp>
        <p:nvSpPr>
          <p:cNvPr id="73" name="TextBox 72"/>
          <p:cNvSpPr txBox="1"/>
          <p:nvPr/>
        </p:nvSpPr>
        <p:spPr>
          <a:xfrm>
            <a:off x="9577375" y="2152077"/>
            <a:ext cx="738905" cy="430887"/>
          </a:xfrm>
          <a:prstGeom prst="rect">
            <a:avLst/>
          </a:prstGeom>
          <a:noFill/>
        </p:spPr>
        <p:txBody>
          <a:bodyPr wrap="square" rtlCol="0">
            <a:spAutoFit/>
          </a:bodyPr>
          <a:lstStyle/>
          <a:p>
            <a:r>
              <a:rPr lang="en-GB" sz="2200" b="1">
                <a:solidFill>
                  <a:schemeClr val="accent5">
                    <a:lumMod val="50000"/>
                  </a:schemeClr>
                </a:solidFill>
              </a:rPr>
              <a:t>(m)</a:t>
            </a:r>
            <a:endParaRPr lang="en-GB" sz="2200" b="1" dirty="0">
              <a:solidFill>
                <a:schemeClr val="accent5">
                  <a:lumMod val="50000"/>
                </a:schemeClr>
              </a:solidFill>
            </a:endParaRPr>
          </a:p>
        </p:txBody>
      </p:sp>
      <p:sp>
        <p:nvSpPr>
          <p:cNvPr id="74" name="TextBox 73"/>
          <p:cNvSpPr txBox="1"/>
          <p:nvPr/>
        </p:nvSpPr>
        <p:spPr>
          <a:xfrm>
            <a:off x="6863894" y="4273828"/>
            <a:ext cx="671272" cy="430887"/>
          </a:xfrm>
          <a:prstGeom prst="rect">
            <a:avLst/>
          </a:prstGeom>
          <a:noFill/>
        </p:spPr>
        <p:txBody>
          <a:bodyPr wrap="square" rtlCol="0">
            <a:spAutoFit/>
          </a:bodyPr>
          <a:lstStyle/>
          <a:p>
            <a:r>
              <a:rPr lang="en-GB" sz="2200" b="1">
                <a:solidFill>
                  <a:schemeClr val="accent5">
                    <a:lumMod val="50000"/>
                  </a:schemeClr>
                </a:solidFill>
              </a:rPr>
              <a:t>(m)</a:t>
            </a:r>
            <a:endParaRPr lang="en-GB" sz="2200" b="1" dirty="0">
              <a:solidFill>
                <a:schemeClr val="accent5">
                  <a:lumMod val="50000"/>
                </a:schemeClr>
              </a:solidFill>
            </a:endParaRPr>
          </a:p>
        </p:txBody>
      </p:sp>
      <p:sp>
        <p:nvSpPr>
          <p:cNvPr id="75" name="TextBox 74"/>
          <p:cNvSpPr txBox="1"/>
          <p:nvPr/>
        </p:nvSpPr>
        <p:spPr>
          <a:xfrm>
            <a:off x="9605663" y="4265751"/>
            <a:ext cx="738905" cy="430887"/>
          </a:xfrm>
          <a:prstGeom prst="rect">
            <a:avLst/>
          </a:prstGeom>
          <a:noFill/>
        </p:spPr>
        <p:txBody>
          <a:bodyPr wrap="square" rtlCol="0">
            <a:spAutoFit/>
          </a:bodyPr>
          <a:lstStyle/>
          <a:p>
            <a:r>
              <a:rPr lang="en-GB" sz="2200" b="1">
                <a:solidFill>
                  <a:schemeClr val="accent5">
                    <a:lumMod val="50000"/>
                  </a:schemeClr>
                </a:solidFill>
              </a:rPr>
              <a:t>(f)</a:t>
            </a:r>
            <a:endParaRPr lang="en-GB" sz="2200" b="1" dirty="0">
              <a:solidFill>
                <a:schemeClr val="accent5">
                  <a:lumMod val="50000"/>
                </a:schemeClr>
              </a:solidFill>
            </a:endParaRPr>
          </a:p>
        </p:txBody>
      </p:sp>
      <p:sp>
        <p:nvSpPr>
          <p:cNvPr id="2" name="Rectangle 1">
            <a:extLst>
              <a:ext uri="{FF2B5EF4-FFF2-40B4-BE49-F238E27FC236}">
                <a16:creationId xmlns:a16="http://schemas.microsoft.com/office/drawing/2014/main" id="{BBA878C3-35C5-4DD4-AC49-439DC41AE3A2}"/>
              </a:ext>
            </a:extLst>
          </p:cNvPr>
          <p:cNvSpPr/>
          <p:nvPr/>
        </p:nvSpPr>
        <p:spPr>
          <a:xfrm>
            <a:off x="159024" y="118775"/>
            <a:ext cx="5755985"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62">
            <a:extLst>
              <a:ext uri="{FF2B5EF4-FFF2-40B4-BE49-F238E27FC236}">
                <a16:creationId xmlns:a16="http://schemas.microsoft.com/office/drawing/2014/main" id="{A634985E-5D9E-49BA-AEF0-C61B1FB9139A}"/>
              </a:ext>
            </a:extLst>
          </p:cNvPr>
          <p:cNvSpPr/>
          <p:nvPr/>
        </p:nvSpPr>
        <p:spPr>
          <a:xfrm>
            <a:off x="6128402" y="125568"/>
            <a:ext cx="5948097"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ctangle 75">
            <a:extLst>
              <a:ext uri="{FF2B5EF4-FFF2-40B4-BE49-F238E27FC236}">
                <a16:creationId xmlns:a16="http://schemas.microsoft.com/office/drawing/2014/main" id="{9902ADF5-7F6A-45A3-899E-51AC942A12D3}"/>
              </a:ext>
            </a:extLst>
          </p:cNvPr>
          <p:cNvSpPr/>
          <p:nvPr/>
        </p:nvSpPr>
        <p:spPr>
          <a:xfrm>
            <a:off x="156168" y="2205777"/>
            <a:ext cx="5755985"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ectangle 76">
            <a:extLst>
              <a:ext uri="{FF2B5EF4-FFF2-40B4-BE49-F238E27FC236}">
                <a16:creationId xmlns:a16="http://schemas.microsoft.com/office/drawing/2014/main" id="{65227484-6A73-4BD3-B4B6-7D389C43AA5D}"/>
              </a:ext>
            </a:extLst>
          </p:cNvPr>
          <p:cNvSpPr/>
          <p:nvPr/>
        </p:nvSpPr>
        <p:spPr>
          <a:xfrm>
            <a:off x="6125546" y="2186066"/>
            <a:ext cx="5948097"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Rectangle 77">
            <a:extLst>
              <a:ext uri="{FF2B5EF4-FFF2-40B4-BE49-F238E27FC236}">
                <a16:creationId xmlns:a16="http://schemas.microsoft.com/office/drawing/2014/main" id="{81876337-A5C5-475B-9555-FC7CC098120F}"/>
              </a:ext>
            </a:extLst>
          </p:cNvPr>
          <p:cNvSpPr/>
          <p:nvPr/>
        </p:nvSpPr>
        <p:spPr>
          <a:xfrm>
            <a:off x="164388" y="4299001"/>
            <a:ext cx="5755985"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Rectangle 78">
            <a:extLst>
              <a:ext uri="{FF2B5EF4-FFF2-40B4-BE49-F238E27FC236}">
                <a16:creationId xmlns:a16="http://schemas.microsoft.com/office/drawing/2014/main" id="{DE2D641B-9384-4BBC-A8A5-BF4F81BECE53}"/>
              </a:ext>
            </a:extLst>
          </p:cNvPr>
          <p:cNvSpPr/>
          <p:nvPr/>
        </p:nvSpPr>
        <p:spPr>
          <a:xfrm>
            <a:off x="6147018" y="4305794"/>
            <a:ext cx="5948097"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231153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8">
            <a:extLst>
              <a:ext uri="{FF2B5EF4-FFF2-40B4-BE49-F238E27FC236}">
                <a16:creationId xmlns:a16="http://schemas.microsoft.com/office/drawing/2014/main" id="{1DC9B76E-89BC-47C4-94BF-52C7DD571E04}"/>
              </a:ext>
            </a:extLst>
          </p:cNvPr>
          <p:cNvSpPr/>
          <p:nvPr/>
        </p:nvSpPr>
        <p:spPr>
          <a:xfrm>
            <a:off x="2697237" y="629816"/>
            <a:ext cx="1995715"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la c_ _ _ _ _ </a:t>
            </a:r>
          </a:p>
        </p:txBody>
      </p:sp>
      <p:sp>
        <p:nvSpPr>
          <p:cNvPr id="9" name="Rounded Rectangle 9">
            <a:extLst>
              <a:ext uri="{FF2B5EF4-FFF2-40B4-BE49-F238E27FC236}">
                <a16:creationId xmlns:a16="http://schemas.microsoft.com/office/drawing/2014/main" id="{237BC0D3-7177-4A55-8855-5331A32083D7}"/>
              </a:ext>
            </a:extLst>
          </p:cNvPr>
          <p:cNvSpPr/>
          <p:nvPr/>
        </p:nvSpPr>
        <p:spPr>
          <a:xfrm>
            <a:off x="9620729" y="4138608"/>
            <a:ext cx="103839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l_</a:t>
            </a:r>
          </a:p>
        </p:txBody>
      </p:sp>
      <p:sp>
        <p:nvSpPr>
          <p:cNvPr id="11" name="Rounded Rectangle 10">
            <a:extLst>
              <a:ext uri="{FF2B5EF4-FFF2-40B4-BE49-F238E27FC236}">
                <a16:creationId xmlns:a16="http://schemas.microsoft.com/office/drawing/2014/main" id="{4C4E7E26-D113-40F9-A940-F0E25551FF71}"/>
              </a:ext>
            </a:extLst>
          </p:cNvPr>
          <p:cNvSpPr/>
          <p:nvPr/>
        </p:nvSpPr>
        <p:spPr>
          <a:xfrm>
            <a:off x="1532873" y="4138608"/>
            <a:ext cx="103839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l_ </a:t>
            </a:r>
          </a:p>
        </p:txBody>
      </p:sp>
      <p:sp>
        <p:nvSpPr>
          <p:cNvPr id="13" name="Rounded Rectangle 11">
            <a:extLst>
              <a:ext uri="{FF2B5EF4-FFF2-40B4-BE49-F238E27FC236}">
                <a16:creationId xmlns:a16="http://schemas.microsoft.com/office/drawing/2014/main" id="{DAA0C5EF-57EC-42DB-878B-BA49499188A3}"/>
              </a:ext>
            </a:extLst>
          </p:cNvPr>
          <p:cNvSpPr/>
          <p:nvPr/>
        </p:nvSpPr>
        <p:spPr>
          <a:xfrm>
            <a:off x="1532874" y="186055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p_ _ _ _ </a:t>
            </a:r>
          </a:p>
        </p:txBody>
      </p:sp>
      <p:sp>
        <p:nvSpPr>
          <p:cNvPr id="15" name="Rounded Rectangle 12">
            <a:extLst>
              <a:ext uri="{FF2B5EF4-FFF2-40B4-BE49-F238E27FC236}">
                <a16:creationId xmlns:a16="http://schemas.microsoft.com/office/drawing/2014/main" id="{0BF84E1E-364A-49F9-8CE0-6D9650575CBD}"/>
              </a:ext>
            </a:extLst>
          </p:cNvPr>
          <p:cNvSpPr/>
          <p:nvPr/>
        </p:nvSpPr>
        <p:spPr>
          <a:xfrm>
            <a:off x="2806196" y="484345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s_ _ _ </a:t>
            </a:r>
          </a:p>
        </p:txBody>
      </p:sp>
      <p:sp>
        <p:nvSpPr>
          <p:cNvPr id="17" name="Rounded Rectangle 13">
            <a:extLst>
              <a:ext uri="{FF2B5EF4-FFF2-40B4-BE49-F238E27FC236}">
                <a16:creationId xmlns:a16="http://schemas.microsoft.com/office/drawing/2014/main" id="{7416FEF3-0A5E-4201-80E8-445D9B602ADD}"/>
              </a:ext>
            </a:extLst>
          </p:cNvPr>
          <p:cNvSpPr/>
          <p:nvPr/>
        </p:nvSpPr>
        <p:spPr>
          <a:xfrm>
            <a:off x="7518904" y="488155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s_ _ _ _ _ </a:t>
            </a:r>
          </a:p>
        </p:txBody>
      </p:sp>
      <p:sp>
        <p:nvSpPr>
          <p:cNvPr id="19" name="Rounded Rectangle 14">
            <a:extLst>
              <a:ext uri="{FF2B5EF4-FFF2-40B4-BE49-F238E27FC236}">
                <a16:creationId xmlns:a16="http://schemas.microsoft.com/office/drawing/2014/main" id="{4A419C90-2E47-4C7E-8228-113C6064DFEA}"/>
              </a:ext>
            </a:extLst>
          </p:cNvPr>
          <p:cNvSpPr/>
          <p:nvPr/>
        </p:nvSpPr>
        <p:spPr>
          <a:xfrm>
            <a:off x="7518904" y="752484"/>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b_ _ _ _ </a:t>
            </a:r>
          </a:p>
        </p:txBody>
      </p:sp>
      <p:sp>
        <p:nvSpPr>
          <p:cNvPr id="23" name="Rounded Rectangle 17">
            <a:extLst>
              <a:ext uri="{FF2B5EF4-FFF2-40B4-BE49-F238E27FC236}">
                <a16:creationId xmlns:a16="http://schemas.microsoft.com/office/drawing/2014/main" id="{05F692C2-67C6-410D-AD82-CE9C755856D9}"/>
              </a:ext>
            </a:extLst>
          </p:cNvPr>
          <p:cNvSpPr/>
          <p:nvPr/>
        </p:nvSpPr>
        <p:spPr>
          <a:xfrm>
            <a:off x="5162550" y="259459"/>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s_ _ _ _ _ _</a:t>
            </a:r>
          </a:p>
        </p:txBody>
      </p:sp>
      <p:sp>
        <p:nvSpPr>
          <p:cNvPr id="25" name="Rounded Rectangle 18">
            <a:extLst>
              <a:ext uri="{FF2B5EF4-FFF2-40B4-BE49-F238E27FC236}">
                <a16:creationId xmlns:a16="http://schemas.microsoft.com/office/drawing/2014/main" id="{0DDBDA8B-DD7C-4DFA-9638-A274EE76B3F6}"/>
              </a:ext>
            </a:extLst>
          </p:cNvPr>
          <p:cNvSpPr/>
          <p:nvPr/>
        </p:nvSpPr>
        <p:spPr>
          <a:xfrm>
            <a:off x="8792227" y="1881192"/>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_ _  </a:t>
            </a:r>
          </a:p>
        </p:txBody>
      </p:sp>
      <p:sp>
        <p:nvSpPr>
          <p:cNvPr id="27" name="Rounded Rectangle 19">
            <a:extLst>
              <a:ext uri="{FF2B5EF4-FFF2-40B4-BE49-F238E27FC236}">
                <a16:creationId xmlns:a16="http://schemas.microsoft.com/office/drawing/2014/main" id="{77BEFE22-B84E-4B34-BD43-799671144AD6}"/>
              </a:ext>
            </a:extLst>
          </p:cNvPr>
          <p:cNvSpPr/>
          <p:nvPr/>
        </p:nvSpPr>
        <p:spPr>
          <a:xfrm>
            <a:off x="4908021" y="5300650"/>
            <a:ext cx="237595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la p_ _ _ _ _ _</a:t>
            </a:r>
          </a:p>
        </p:txBody>
      </p:sp>
      <p:sp>
        <p:nvSpPr>
          <p:cNvPr id="29" name="Rounded Rectangle 20">
            <a:extLst>
              <a:ext uri="{FF2B5EF4-FFF2-40B4-BE49-F238E27FC236}">
                <a16:creationId xmlns:a16="http://schemas.microsoft.com/office/drawing/2014/main" id="{CDB5183D-CB2D-4883-8A58-96E4F71BD84E}"/>
              </a:ext>
            </a:extLst>
          </p:cNvPr>
          <p:cNvSpPr/>
          <p:nvPr/>
        </p:nvSpPr>
        <p:spPr>
          <a:xfrm>
            <a:off x="9357616" y="3009900"/>
            <a:ext cx="264934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a_ _ _ _ _ _ _ _ </a:t>
            </a:r>
          </a:p>
        </p:txBody>
      </p:sp>
      <p:sp>
        <p:nvSpPr>
          <p:cNvPr id="30" name="Rounded Rectangle 24">
            <a:extLst>
              <a:ext uri="{FF2B5EF4-FFF2-40B4-BE49-F238E27FC236}">
                <a16:creationId xmlns:a16="http://schemas.microsoft.com/office/drawing/2014/main" id="{99028159-141D-4E99-94A9-8B699D411756}"/>
              </a:ext>
            </a:extLst>
          </p:cNvPr>
          <p:cNvSpPr/>
          <p:nvPr/>
        </p:nvSpPr>
        <p:spPr>
          <a:xfrm>
            <a:off x="2697237" y="629816"/>
            <a:ext cx="2004589" cy="8382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cocina</a:t>
            </a:r>
            <a:endParaRPr lang="en-GB" sz="2400" b="1" dirty="0">
              <a:solidFill>
                <a:srgbClr val="002060"/>
              </a:solidFill>
              <a:latin typeface="Century Gothic" panose="020B0502020202020204" pitchFamily="34" charset="0"/>
            </a:endParaRPr>
          </a:p>
        </p:txBody>
      </p:sp>
      <p:sp>
        <p:nvSpPr>
          <p:cNvPr id="22" name="Rounded Rectangle 15">
            <a:extLst>
              <a:ext uri="{FF2B5EF4-FFF2-40B4-BE49-F238E27FC236}">
                <a16:creationId xmlns:a16="http://schemas.microsoft.com/office/drawing/2014/main" id="{40731E19-2AA7-4B1B-94C6-7F929101DFF6}"/>
              </a:ext>
            </a:extLst>
          </p:cNvPr>
          <p:cNvSpPr/>
          <p:nvPr/>
        </p:nvSpPr>
        <p:spPr>
          <a:xfrm>
            <a:off x="235545" y="3035904"/>
            <a:ext cx="2292360" cy="77409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GB" sz="2400" b="1" dirty="0">
                <a:solidFill>
                  <a:srgbClr val="002060"/>
                </a:solidFill>
                <a:latin typeface="Century Gothic" panose="020B0502020202020204" pitchFamily="34" charset="0"/>
              </a:rPr>
              <a:t>el p_ _ _ _ _ _</a:t>
            </a:r>
          </a:p>
        </p:txBody>
      </p:sp>
      <p:pic>
        <p:nvPicPr>
          <p:cNvPr id="2" name="Picture 1" descr="kitchen.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1429" y="1760461"/>
            <a:ext cx="4088190" cy="2501900"/>
          </a:xfrm>
          <a:prstGeom prst="rect">
            <a:avLst/>
          </a:prstGeom>
        </p:spPr>
      </p:pic>
      <p:sp>
        <p:nvSpPr>
          <p:cNvPr id="3" name="TextBox 2"/>
          <p:cNvSpPr txBox="1"/>
          <p:nvPr/>
        </p:nvSpPr>
        <p:spPr>
          <a:xfrm>
            <a:off x="4971142" y="4305905"/>
            <a:ext cx="2576286" cy="707886"/>
          </a:xfrm>
          <a:prstGeom prst="rect">
            <a:avLst/>
          </a:prstGeom>
          <a:noFill/>
        </p:spPr>
        <p:txBody>
          <a:bodyPr wrap="square" rtlCol="0">
            <a:spAutoFit/>
          </a:bodyPr>
          <a:lstStyle/>
          <a:p>
            <a:pPr algn="ctr"/>
            <a:r>
              <a:rPr lang="en-US" sz="4000" dirty="0">
                <a:solidFill>
                  <a:srgbClr val="002060"/>
                </a:solidFill>
              </a:rPr>
              <a:t>kitchen</a:t>
            </a:r>
          </a:p>
        </p:txBody>
      </p:sp>
      <p:sp>
        <p:nvSpPr>
          <p:cNvPr id="24" name="Rounded Rectangle 11">
            <a:extLst>
              <a:ext uri="{FF2B5EF4-FFF2-40B4-BE49-F238E27FC236}">
                <a16:creationId xmlns:a16="http://schemas.microsoft.com/office/drawing/2014/main" id="{A316DD52-7894-4A75-969C-CA0645DA2978}"/>
              </a:ext>
            </a:extLst>
          </p:cNvPr>
          <p:cNvSpPr/>
          <p:nvPr/>
        </p:nvSpPr>
        <p:spPr>
          <a:xfrm>
            <a:off x="10833100" y="258166"/>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Title 3"/>
          <p:cNvSpPr>
            <a:spLocks noGrp="1"/>
          </p:cNvSpPr>
          <p:nvPr>
            <p:ph type="title"/>
          </p:nvPr>
        </p:nvSpPr>
        <p:spPr>
          <a:xfrm>
            <a:off x="11475344" y="6858000"/>
            <a:ext cx="716656" cy="129382"/>
          </a:xfrm>
        </p:spPr>
        <p:txBody>
          <a:bodyPr>
            <a:noAutofit/>
          </a:bodyPr>
          <a:lstStyle/>
          <a:p>
            <a:r>
              <a:rPr lang="en-US" sz="500" dirty="0">
                <a:solidFill>
                  <a:schemeClr val="bg1"/>
                </a:solidFill>
              </a:rPr>
              <a:t>vocabulary</a:t>
            </a:r>
          </a:p>
        </p:txBody>
      </p:sp>
    </p:spTree>
    <p:extLst>
      <p:ext uri="{BB962C8B-B14F-4D97-AF65-F5344CB8AC3E}">
        <p14:creationId xmlns:p14="http://schemas.microsoft.com/office/powerpoint/2010/main" val="1549320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6D5DA15-135C-4898-9CD6-6638224818C6}"/>
              </a:ext>
            </a:extLst>
          </p:cNvPr>
          <p:cNvSpPr txBox="1"/>
          <p:nvPr/>
        </p:nvSpPr>
        <p:spPr>
          <a:xfrm>
            <a:off x="177848" y="2252153"/>
            <a:ext cx="4811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2.</a:t>
            </a:r>
          </a:p>
        </p:txBody>
      </p:sp>
      <p:sp>
        <p:nvSpPr>
          <p:cNvPr id="6" name="TextBox 5">
            <a:extLst>
              <a:ext uri="{FF2B5EF4-FFF2-40B4-BE49-F238E27FC236}">
                <a16:creationId xmlns:a16="http://schemas.microsoft.com/office/drawing/2014/main" id="{8BE2D9B8-CED7-4981-97F3-6287D15F1607}"/>
              </a:ext>
            </a:extLst>
          </p:cNvPr>
          <p:cNvSpPr txBox="1"/>
          <p:nvPr/>
        </p:nvSpPr>
        <p:spPr>
          <a:xfrm>
            <a:off x="165933" y="4311438"/>
            <a:ext cx="4811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3.</a:t>
            </a:r>
          </a:p>
        </p:txBody>
      </p:sp>
      <p:sp>
        <p:nvSpPr>
          <p:cNvPr id="8" name="TextBox 7">
            <a:extLst>
              <a:ext uri="{FF2B5EF4-FFF2-40B4-BE49-F238E27FC236}">
                <a16:creationId xmlns:a16="http://schemas.microsoft.com/office/drawing/2014/main" id="{42AF3F02-119E-4FE3-A9CC-679FEEFECB6E}"/>
              </a:ext>
            </a:extLst>
          </p:cNvPr>
          <p:cNvSpPr txBox="1"/>
          <p:nvPr/>
        </p:nvSpPr>
        <p:spPr>
          <a:xfrm>
            <a:off x="6153417" y="186402"/>
            <a:ext cx="4108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4.</a:t>
            </a:r>
          </a:p>
        </p:txBody>
      </p:sp>
      <p:sp>
        <p:nvSpPr>
          <p:cNvPr id="9" name="TextBox 8">
            <a:extLst>
              <a:ext uri="{FF2B5EF4-FFF2-40B4-BE49-F238E27FC236}">
                <a16:creationId xmlns:a16="http://schemas.microsoft.com/office/drawing/2014/main" id="{9BFFE2FB-980D-4EAF-BC53-E059512C4A89}"/>
              </a:ext>
            </a:extLst>
          </p:cNvPr>
          <p:cNvSpPr txBox="1"/>
          <p:nvPr/>
        </p:nvSpPr>
        <p:spPr>
          <a:xfrm>
            <a:off x="6164791" y="2239125"/>
            <a:ext cx="4108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5.</a:t>
            </a:r>
          </a:p>
        </p:txBody>
      </p:sp>
      <p:sp>
        <p:nvSpPr>
          <p:cNvPr id="10" name="TextBox 9">
            <a:extLst>
              <a:ext uri="{FF2B5EF4-FFF2-40B4-BE49-F238E27FC236}">
                <a16:creationId xmlns:a16="http://schemas.microsoft.com/office/drawing/2014/main" id="{59442E98-2CA5-407A-A900-AF668E3418B1}"/>
              </a:ext>
            </a:extLst>
          </p:cNvPr>
          <p:cNvSpPr txBox="1"/>
          <p:nvPr/>
        </p:nvSpPr>
        <p:spPr>
          <a:xfrm>
            <a:off x="6192103" y="4326438"/>
            <a:ext cx="4108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6.</a:t>
            </a:r>
          </a:p>
        </p:txBody>
      </p:sp>
      <p:sp>
        <p:nvSpPr>
          <p:cNvPr id="22" name="Rectangle 21">
            <a:extLst>
              <a:ext uri="{FF2B5EF4-FFF2-40B4-BE49-F238E27FC236}">
                <a16:creationId xmlns:a16="http://schemas.microsoft.com/office/drawing/2014/main" id="{A49F4DFD-7E54-4AE5-8D10-AA648819E683}"/>
              </a:ext>
            </a:extLst>
          </p:cNvPr>
          <p:cNvSpPr/>
          <p:nvPr/>
        </p:nvSpPr>
        <p:spPr>
          <a:xfrm>
            <a:off x="525601" y="203488"/>
            <a:ext cx="397499"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effectLst>
                  <a:outerShdw blurRad="38100" dist="38100" dir="2700000" algn="tl">
                    <a:srgbClr val="000000">
                      <a:alpha val="43137"/>
                    </a:srgbClr>
                  </a:outerShdw>
                </a:effectLst>
                <a:latin typeface="Century Gothic" panose="020B0502020202020204" pitchFamily="34" charset="0"/>
              </a:rPr>
              <a:t>A</a:t>
            </a:r>
          </a:p>
        </p:txBody>
      </p:sp>
      <p:sp>
        <p:nvSpPr>
          <p:cNvPr id="23" name="Rectangle 22">
            <a:extLst>
              <a:ext uri="{FF2B5EF4-FFF2-40B4-BE49-F238E27FC236}">
                <a16:creationId xmlns:a16="http://schemas.microsoft.com/office/drawing/2014/main" id="{0B8C0821-AA0D-4180-882B-F3C574E9ECDB}"/>
              </a:ext>
            </a:extLst>
          </p:cNvPr>
          <p:cNvSpPr/>
          <p:nvPr/>
        </p:nvSpPr>
        <p:spPr>
          <a:xfrm>
            <a:off x="3261672" y="213006"/>
            <a:ext cx="380814"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effectLst>
                  <a:outerShdw blurRad="38100" dist="38100" dir="2700000" algn="tl">
                    <a:srgbClr val="000000">
                      <a:alpha val="43137"/>
                    </a:srgbClr>
                  </a:outerShdw>
                </a:effectLst>
                <a:latin typeface="Century Gothic" panose="020B0502020202020204" pitchFamily="34" charset="0"/>
              </a:rPr>
              <a:t>B</a:t>
            </a:r>
          </a:p>
        </p:txBody>
      </p:sp>
      <p:sp>
        <p:nvSpPr>
          <p:cNvPr id="24" name="Rectangle 23">
            <a:extLst>
              <a:ext uri="{FF2B5EF4-FFF2-40B4-BE49-F238E27FC236}">
                <a16:creationId xmlns:a16="http://schemas.microsoft.com/office/drawing/2014/main" id="{6F0DA585-461D-489B-A507-0BDCB144C559}"/>
              </a:ext>
            </a:extLst>
          </p:cNvPr>
          <p:cNvSpPr/>
          <p:nvPr/>
        </p:nvSpPr>
        <p:spPr>
          <a:xfrm>
            <a:off x="543705" y="2281297"/>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effectLst>
                  <a:outerShdw blurRad="38100" dist="38100" dir="2700000" algn="tl">
                    <a:srgbClr val="000000">
                      <a:alpha val="43137"/>
                    </a:srgbClr>
                  </a:outerShdw>
                </a:effectLst>
                <a:latin typeface="Century Gothic" panose="020B0502020202020204" pitchFamily="34" charset="0"/>
              </a:rPr>
              <a:t>A</a:t>
            </a:r>
          </a:p>
        </p:txBody>
      </p:sp>
      <p:sp>
        <p:nvSpPr>
          <p:cNvPr id="25" name="Rectangle 24">
            <a:extLst>
              <a:ext uri="{FF2B5EF4-FFF2-40B4-BE49-F238E27FC236}">
                <a16:creationId xmlns:a16="http://schemas.microsoft.com/office/drawing/2014/main" id="{51309029-4E61-41EF-BA17-D30647CAE7A3}"/>
              </a:ext>
            </a:extLst>
          </p:cNvPr>
          <p:cNvSpPr/>
          <p:nvPr/>
        </p:nvSpPr>
        <p:spPr>
          <a:xfrm>
            <a:off x="3268872" y="2277721"/>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effectLst>
                  <a:outerShdw blurRad="38100" dist="38100" dir="2700000" algn="tl">
                    <a:srgbClr val="000000">
                      <a:alpha val="43137"/>
                    </a:srgbClr>
                  </a:outerShdw>
                </a:effectLst>
                <a:latin typeface="Century Gothic" panose="020B0502020202020204" pitchFamily="34" charset="0"/>
              </a:rPr>
              <a:t>B</a:t>
            </a:r>
          </a:p>
        </p:txBody>
      </p:sp>
      <p:sp>
        <p:nvSpPr>
          <p:cNvPr id="26" name="Rectangle 25">
            <a:extLst>
              <a:ext uri="{FF2B5EF4-FFF2-40B4-BE49-F238E27FC236}">
                <a16:creationId xmlns:a16="http://schemas.microsoft.com/office/drawing/2014/main" id="{340E0429-3312-4BEA-BA4B-1F4D11E94006}"/>
              </a:ext>
            </a:extLst>
          </p:cNvPr>
          <p:cNvSpPr/>
          <p:nvPr/>
        </p:nvSpPr>
        <p:spPr>
          <a:xfrm>
            <a:off x="513211" y="4350120"/>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effectLst>
                  <a:outerShdw blurRad="38100" dist="38100" dir="2700000" algn="tl">
                    <a:srgbClr val="000000">
                      <a:alpha val="43137"/>
                    </a:srgbClr>
                  </a:outerShdw>
                </a:effectLst>
                <a:latin typeface="Century Gothic" panose="020B0502020202020204" pitchFamily="34" charset="0"/>
              </a:rPr>
              <a:t>A</a:t>
            </a:r>
          </a:p>
        </p:txBody>
      </p:sp>
      <p:sp>
        <p:nvSpPr>
          <p:cNvPr id="27" name="Rectangle 26">
            <a:extLst>
              <a:ext uri="{FF2B5EF4-FFF2-40B4-BE49-F238E27FC236}">
                <a16:creationId xmlns:a16="http://schemas.microsoft.com/office/drawing/2014/main" id="{23DC8816-DC8C-47F4-BECE-B8135D55FC95}"/>
              </a:ext>
            </a:extLst>
          </p:cNvPr>
          <p:cNvSpPr/>
          <p:nvPr/>
        </p:nvSpPr>
        <p:spPr>
          <a:xfrm>
            <a:off x="3268872" y="4361460"/>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effectLst>
                  <a:outerShdw blurRad="38100" dist="38100" dir="2700000" algn="tl">
                    <a:srgbClr val="000000">
                      <a:alpha val="43137"/>
                    </a:srgbClr>
                  </a:outerShdw>
                </a:effectLst>
                <a:latin typeface="Century Gothic" panose="020B0502020202020204" pitchFamily="34" charset="0"/>
              </a:rPr>
              <a:t>B</a:t>
            </a:r>
          </a:p>
        </p:txBody>
      </p:sp>
      <p:sp>
        <p:nvSpPr>
          <p:cNvPr id="28" name="Rectangle 27">
            <a:extLst>
              <a:ext uri="{FF2B5EF4-FFF2-40B4-BE49-F238E27FC236}">
                <a16:creationId xmlns:a16="http://schemas.microsoft.com/office/drawing/2014/main" id="{A4665A9D-0996-45B8-9AE4-CA5C581EBA41}"/>
              </a:ext>
            </a:extLst>
          </p:cNvPr>
          <p:cNvSpPr/>
          <p:nvPr/>
        </p:nvSpPr>
        <p:spPr>
          <a:xfrm>
            <a:off x="6480397" y="213006"/>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effectLst>
                  <a:outerShdw blurRad="38100" dist="38100" dir="2700000" algn="tl">
                    <a:srgbClr val="000000">
                      <a:alpha val="43137"/>
                    </a:srgbClr>
                  </a:outerShdw>
                </a:effectLst>
                <a:latin typeface="Century Gothic" panose="020B0502020202020204" pitchFamily="34" charset="0"/>
              </a:rPr>
              <a:t>A</a:t>
            </a:r>
          </a:p>
        </p:txBody>
      </p:sp>
      <p:sp>
        <p:nvSpPr>
          <p:cNvPr id="29" name="Rectangle 28">
            <a:extLst>
              <a:ext uri="{FF2B5EF4-FFF2-40B4-BE49-F238E27FC236}">
                <a16:creationId xmlns:a16="http://schemas.microsoft.com/office/drawing/2014/main" id="{AA5E2839-E09E-4C66-8025-186BDF839837}"/>
              </a:ext>
            </a:extLst>
          </p:cNvPr>
          <p:cNvSpPr/>
          <p:nvPr/>
        </p:nvSpPr>
        <p:spPr>
          <a:xfrm>
            <a:off x="9165984" y="213726"/>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effectLst>
                  <a:outerShdw blurRad="38100" dist="38100" dir="2700000" algn="tl">
                    <a:srgbClr val="000000">
                      <a:alpha val="43137"/>
                    </a:srgbClr>
                  </a:outerShdw>
                </a:effectLst>
                <a:latin typeface="Century Gothic" panose="020B0502020202020204" pitchFamily="34" charset="0"/>
              </a:rPr>
              <a:t>B</a:t>
            </a:r>
          </a:p>
        </p:txBody>
      </p:sp>
      <p:sp>
        <p:nvSpPr>
          <p:cNvPr id="30" name="Rectangle 29">
            <a:extLst>
              <a:ext uri="{FF2B5EF4-FFF2-40B4-BE49-F238E27FC236}">
                <a16:creationId xmlns:a16="http://schemas.microsoft.com/office/drawing/2014/main" id="{5C8E942C-13F3-4937-A9DD-AD1B9E2BB49A}"/>
              </a:ext>
            </a:extLst>
          </p:cNvPr>
          <p:cNvSpPr/>
          <p:nvPr/>
        </p:nvSpPr>
        <p:spPr>
          <a:xfrm>
            <a:off x="6476316" y="2277721"/>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effectLst>
                  <a:outerShdw blurRad="38100" dist="38100" dir="2700000" algn="tl">
                    <a:srgbClr val="000000">
                      <a:alpha val="43137"/>
                    </a:srgbClr>
                  </a:outerShdw>
                </a:effectLst>
                <a:latin typeface="Century Gothic" panose="020B0502020202020204" pitchFamily="34" charset="0"/>
              </a:rPr>
              <a:t>A</a:t>
            </a:r>
          </a:p>
        </p:txBody>
      </p:sp>
      <p:sp>
        <p:nvSpPr>
          <p:cNvPr id="31" name="Rectangle 30">
            <a:extLst>
              <a:ext uri="{FF2B5EF4-FFF2-40B4-BE49-F238E27FC236}">
                <a16:creationId xmlns:a16="http://schemas.microsoft.com/office/drawing/2014/main" id="{87688833-1137-4749-95C6-ADB953BC996D}"/>
              </a:ext>
            </a:extLst>
          </p:cNvPr>
          <p:cNvSpPr/>
          <p:nvPr/>
        </p:nvSpPr>
        <p:spPr>
          <a:xfrm>
            <a:off x="9163977" y="2287593"/>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effectLst>
                  <a:outerShdw blurRad="38100" dist="38100" dir="2700000" algn="tl">
                    <a:srgbClr val="000000">
                      <a:alpha val="43137"/>
                    </a:srgbClr>
                  </a:outerShdw>
                </a:effectLst>
                <a:latin typeface="Century Gothic" panose="020B0502020202020204" pitchFamily="34" charset="0"/>
              </a:rPr>
              <a:t>B</a:t>
            </a:r>
          </a:p>
        </p:txBody>
      </p:sp>
      <p:sp>
        <p:nvSpPr>
          <p:cNvPr id="32" name="Rectangle 31">
            <a:extLst>
              <a:ext uri="{FF2B5EF4-FFF2-40B4-BE49-F238E27FC236}">
                <a16:creationId xmlns:a16="http://schemas.microsoft.com/office/drawing/2014/main" id="{8A69BFDC-BAC4-45B9-9CC2-32C35D399751}"/>
              </a:ext>
            </a:extLst>
          </p:cNvPr>
          <p:cNvSpPr/>
          <p:nvPr/>
        </p:nvSpPr>
        <p:spPr>
          <a:xfrm>
            <a:off x="6508280" y="4401216"/>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effectLst>
                  <a:outerShdw blurRad="38100" dist="38100" dir="2700000" algn="tl">
                    <a:srgbClr val="000000">
                      <a:alpha val="43137"/>
                    </a:srgbClr>
                  </a:outerShdw>
                </a:effectLst>
                <a:latin typeface="Century Gothic" panose="020B0502020202020204" pitchFamily="34" charset="0"/>
              </a:rPr>
              <a:t>A</a:t>
            </a:r>
          </a:p>
        </p:txBody>
      </p:sp>
      <p:sp>
        <p:nvSpPr>
          <p:cNvPr id="33" name="Rectangle 32">
            <a:extLst>
              <a:ext uri="{FF2B5EF4-FFF2-40B4-BE49-F238E27FC236}">
                <a16:creationId xmlns:a16="http://schemas.microsoft.com/office/drawing/2014/main" id="{BC6F97FD-D43A-4E54-AC12-3B99FAE75167}"/>
              </a:ext>
            </a:extLst>
          </p:cNvPr>
          <p:cNvSpPr/>
          <p:nvPr/>
        </p:nvSpPr>
        <p:spPr>
          <a:xfrm>
            <a:off x="9165369" y="4401216"/>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effectLst>
                  <a:outerShdw blurRad="38100" dist="38100" dir="2700000" algn="tl">
                    <a:srgbClr val="000000">
                      <a:alpha val="43137"/>
                    </a:srgbClr>
                  </a:outerShdw>
                </a:effectLst>
                <a:latin typeface="Century Gothic" panose="020B0502020202020204" pitchFamily="34" charset="0"/>
              </a:rPr>
              <a:t>B</a:t>
            </a:r>
          </a:p>
        </p:txBody>
      </p:sp>
      <p:sp>
        <p:nvSpPr>
          <p:cNvPr id="34" name="Title 33">
            <a:extLst>
              <a:ext uri="{FF2B5EF4-FFF2-40B4-BE49-F238E27FC236}">
                <a16:creationId xmlns:a16="http://schemas.microsoft.com/office/drawing/2014/main" id="{77CCF47A-9478-4FB6-9619-92A2653875F9}"/>
              </a:ext>
            </a:extLst>
          </p:cNvPr>
          <p:cNvSpPr>
            <a:spLocks noGrp="1"/>
          </p:cNvSpPr>
          <p:nvPr>
            <p:ph type="title"/>
          </p:nvPr>
        </p:nvSpPr>
        <p:spPr>
          <a:xfrm>
            <a:off x="144061" y="-264776"/>
            <a:ext cx="549676" cy="1325563"/>
          </a:xfrm>
        </p:spPr>
        <p:txBody>
          <a:bodyPr/>
          <a:lstStyle/>
          <a:p>
            <a:pPr rtl="0" eaLnBrk="1" fontAlgn="auto" latinLnBrk="0" hangingPunct="1"/>
            <a:r>
              <a:rPr lang="en-GB" sz="2000" b="1" i="0" kern="1200" spc="0" baseline="0" dirty="0">
                <a:ln>
                  <a:noFill/>
                </a:ln>
                <a:solidFill>
                  <a:srgbClr val="000066"/>
                </a:solidFill>
                <a:effectLst/>
                <a:latin typeface="Century Gothic" panose="020B0502020202020204" pitchFamily="34" charset="0"/>
                <a:ea typeface="+mn-ea"/>
                <a:cs typeface="+mn-cs"/>
              </a:rPr>
              <a:t>1.</a:t>
            </a:r>
            <a:endParaRPr lang="en-GB" dirty="0">
              <a:effectLst/>
            </a:endParaRPr>
          </a:p>
        </p:txBody>
      </p:sp>
      <p:pic>
        <p:nvPicPr>
          <p:cNvPr id="4" name="Picture 3" descr="skirt 2.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875" y="694015"/>
            <a:ext cx="859764" cy="1022778"/>
          </a:xfrm>
          <a:prstGeom prst="rect">
            <a:avLst/>
          </a:prstGeom>
        </p:spPr>
      </p:pic>
      <p:pic>
        <p:nvPicPr>
          <p:cNvPr id="35" name="Picture 34" descr="skirt.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7536" y="694015"/>
            <a:ext cx="792775" cy="1029264"/>
          </a:xfrm>
          <a:prstGeom prst="rect">
            <a:avLst/>
          </a:prstGeom>
        </p:spPr>
      </p:pic>
      <p:pic>
        <p:nvPicPr>
          <p:cNvPr id="36" name="Picture 35" descr="book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5162" y="556233"/>
            <a:ext cx="1548029" cy="1255303"/>
          </a:xfrm>
          <a:prstGeom prst="rect">
            <a:avLst/>
          </a:prstGeom>
        </p:spPr>
      </p:pic>
      <p:sp>
        <p:nvSpPr>
          <p:cNvPr id="37" name="TextBox 36"/>
          <p:cNvSpPr txBox="1"/>
          <p:nvPr/>
        </p:nvSpPr>
        <p:spPr>
          <a:xfrm>
            <a:off x="558439" y="1783579"/>
            <a:ext cx="4402666" cy="400110"/>
          </a:xfrm>
          <a:prstGeom prst="rect">
            <a:avLst/>
          </a:prstGeom>
          <a:noFill/>
        </p:spPr>
        <p:txBody>
          <a:bodyPr wrap="square" rtlCol="0">
            <a:spAutoFit/>
          </a:bodyPr>
          <a:lstStyle/>
          <a:p>
            <a:r>
              <a:rPr lang="en-US" sz="2000" dirty="0">
                <a:solidFill>
                  <a:srgbClr val="002060"/>
                </a:solidFill>
              </a:rPr>
              <a:t>They are 29 euros.</a:t>
            </a:r>
          </a:p>
        </p:txBody>
      </p:sp>
      <p:sp>
        <p:nvSpPr>
          <p:cNvPr id="38" name="TextBox 37"/>
          <p:cNvSpPr txBox="1"/>
          <p:nvPr/>
        </p:nvSpPr>
        <p:spPr>
          <a:xfrm>
            <a:off x="3514957" y="1748383"/>
            <a:ext cx="2861733" cy="400110"/>
          </a:xfrm>
          <a:prstGeom prst="rect">
            <a:avLst/>
          </a:prstGeom>
          <a:noFill/>
        </p:spPr>
        <p:txBody>
          <a:bodyPr wrap="square" rtlCol="0">
            <a:spAutoFit/>
          </a:bodyPr>
          <a:lstStyle/>
          <a:p>
            <a:r>
              <a:rPr lang="en-US" sz="2000" dirty="0">
                <a:solidFill>
                  <a:srgbClr val="002060"/>
                </a:solidFill>
              </a:rPr>
              <a:t>They are 24 euros.</a:t>
            </a:r>
          </a:p>
        </p:txBody>
      </p:sp>
      <p:pic>
        <p:nvPicPr>
          <p:cNvPr id="40" name="Picture 39" descr="trousers 1.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8909" y="2681267"/>
            <a:ext cx="1027778" cy="1164166"/>
          </a:xfrm>
          <a:prstGeom prst="rect">
            <a:avLst/>
          </a:prstGeom>
        </p:spPr>
      </p:pic>
      <p:pic>
        <p:nvPicPr>
          <p:cNvPr id="41" name="Picture 40" descr="trousers 2.jpe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34283" y="2630467"/>
            <a:ext cx="912082" cy="1164165"/>
          </a:xfrm>
          <a:prstGeom prst="rect">
            <a:avLst/>
          </a:prstGeom>
        </p:spPr>
      </p:pic>
      <p:sp>
        <p:nvSpPr>
          <p:cNvPr id="42" name="TextBox 41"/>
          <p:cNvSpPr txBox="1"/>
          <p:nvPr/>
        </p:nvSpPr>
        <p:spPr>
          <a:xfrm>
            <a:off x="239452" y="3847580"/>
            <a:ext cx="3318933" cy="400110"/>
          </a:xfrm>
          <a:prstGeom prst="rect">
            <a:avLst/>
          </a:prstGeom>
          <a:noFill/>
        </p:spPr>
        <p:txBody>
          <a:bodyPr wrap="square" rtlCol="0">
            <a:spAutoFit/>
          </a:bodyPr>
          <a:lstStyle/>
          <a:p>
            <a:r>
              <a:rPr lang="en-US" sz="2000" dirty="0">
                <a:solidFill>
                  <a:srgbClr val="002060"/>
                </a:solidFill>
              </a:rPr>
              <a:t>They are not expensive.</a:t>
            </a:r>
          </a:p>
        </p:txBody>
      </p:sp>
      <p:sp>
        <p:nvSpPr>
          <p:cNvPr id="43" name="TextBox 42"/>
          <p:cNvSpPr txBox="1"/>
          <p:nvPr/>
        </p:nvSpPr>
        <p:spPr>
          <a:xfrm>
            <a:off x="3700024" y="3853518"/>
            <a:ext cx="2861734" cy="400110"/>
          </a:xfrm>
          <a:prstGeom prst="rect">
            <a:avLst/>
          </a:prstGeom>
          <a:noFill/>
        </p:spPr>
        <p:txBody>
          <a:bodyPr wrap="square" rtlCol="0">
            <a:spAutoFit/>
          </a:bodyPr>
          <a:lstStyle/>
          <a:p>
            <a:r>
              <a:rPr lang="en-US" sz="2000" dirty="0">
                <a:solidFill>
                  <a:srgbClr val="002060"/>
                </a:solidFill>
              </a:rPr>
              <a:t>I like the </a:t>
            </a:r>
            <a:r>
              <a:rPr lang="en-US" sz="2000" dirty="0" err="1">
                <a:solidFill>
                  <a:srgbClr val="002060"/>
                </a:solidFill>
              </a:rPr>
              <a:t>colour</a:t>
            </a:r>
            <a:r>
              <a:rPr lang="en-US" sz="2000" dirty="0">
                <a:solidFill>
                  <a:srgbClr val="002060"/>
                </a:solidFill>
              </a:rPr>
              <a:t>.</a:t>
            </a:r>
          </a:p>
        </p:txBody>
      </p:sp>
      <p:pic>
        <p:nvPicPr>
          <p:cNvPr id="44" name="Picture 43" descr="shoes.jpe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6029" y="4542108"/>
            <a:ext cx="1797446" cy="1185334"/>
          </a:xfrm>
          <a:prstGeom prst="rect">
            <a:avLst/>
          </a:prstGeom>
        </p:spPr>
      </p:pic>
      <p:pic>
        <p:nvPicPr>
          <p:cNvPr id="45" name="Picture 44" descr="boxes.jpe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15312" y="340064"/>
            <a:ext cx="1837267" cy="1419763"/>
          </a:xfrm>
          <a:prstGeom prst="rect">
            <a:avLst/>
          </a:prstGeom>
        </p:spPr>
      </p:pic>
      <p:pic>
        <p:nvPicPr>
          <p:cNvPr id="46" name="Picture 45" descr="board games.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81986" y="2585220"/>
            <a:ext cx="1725255" cy="1152732"/>
          </a:xfrm>
          <a:prstGeom prst="rect">
            <a:avLst/>
          </a:prstGeom>
        </p:spPr>
      </p:pic>
      <p:pic>
        <p:nvPicPr>
          <p:cNvPr id="47" name="Picture 46" descr="watch 1.jpe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53251" y="4770439"/>
            <a:ext cx="609844" cy="1032934"/>
          </a:xfrm>
          <a:prstGeom prst="rect">
            <a:avLst/>
          </a:prstGeom>
        </p:spPr>
      </p:pic>
      <p:pic>
        <p:nvPicPr>
          <p:cNvPr id="48" name="Picture 47" descr="watch 2.jpe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086690" y="4782569"/>
            <a:ext cx="690412" cy="1056830"/>
          </a:xfrm>
          <a:prstGeom prst="rect">
            <a:avLst/>
          </a:prstGeom>
        </p:spPr>
      </p:pic>
      <p:pic>
        <p:nvPicPr>
          <p:cNvPr id="49" name="Picture 48" descr="drinks.jpe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028757" y="4649594"/>
            <a:ext cx="1434019" cy="1076237"/>
          </a:xfrm>
          <a:prstGeom prst="rect">
            <a:avLst/>
          </a:prstGeom>
        </p:spPr>
      </p:pic>
      <p:sp>
        <p:nvSpPr>
          <p:cNvPr id="50" name="TextBox 49"/>
          <p:cNvSpPr txBox="1"/>
          <p:nvPr/>
        </p:nvSpPr>
        <p:spPr>
          <a:xfrm>
            <a:off x="262619" y="5610011"/>
            <a:ext cx="3308815" cy="707886"/>
          </a:xfrm>
          <a:prstGeom prst="rect">
            <a:avLst/>
          </a:prstGeom>
          <a:noFill/>
        </p:spPr>
        <p:txBody>
          <a:bodyPr wrap="square" rtlCol="0">
            <a:spAutoFit/>
          </a:bodyPr>
          <a:lstStyle/>
          <a:p>
            <a:r>
              <a:rPr lang="en-US" sz="2000" dirty="0">
                <a:solidFill>
                  <a:srgbClr val="002060"/>
                </a:solidFill>
              </a:rPr>
              <a:t>They are very practical/ useful.</a:t>
            </a:r>
          </a:p>
        </p:txBody>
      </p:sp>
      <p:sp>
        <p:nvSpPr>
          <p:cNvPr id="51" name="TextBox 50"/>
          <p:cNvSpPr txBox="1"/>
          <p:nvPr/>
        </p:nvSpPr>
        <p:spPr>
          <a:xfrm>
            <a:off x="3876669" y="5858359"/>
            <a:ext cx="2019816" cy="400110"/>
          </a:xfrm>
          <a:prstGeom prst="rect">
            <a:avLst/>
          </a:prstGeom>
          <a:noFill/>
        </p:spPr>
        <p:txBody>
          <a:bodyPr wrap="square" rtlCol="0">
            <a:spAutoFit/>
          </a:bodyPr>
          <a:lstStyle/>
          <a:p>
            <a:r>
              <a:rPr lang="en-US" sz="2000" dirty="0">
                <a:solidFill>
                  <a:srgbClr val="002060"/>
                </a:solidFill>
              </a:rPr>
              <a:t>They are tasty.</a:t>
            </a:r>
          </a:p>
        </p:txBody>
      </p:sp>
      <p:pic>
        <p:nvPicPr>
          <p:cNvPr id="52" name="Picture 51" descr="newspapers.jpe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129447" y="340063"/>
            <a:ext cx="1430334" cy="1296997"/>
          </a:xfrm>
          <a:prstGeom prst="rect">
            <a:avLst/>
          </a:prstGeom>
        </p:spPr>
      </p:pic>
      <p:sp>
        <p:nvSpPr>
          <p:cNvPr id="53" name="TextBox 52"/>
          <p:cNvSpPr txBox="1"/>
          <p:nvPr/>
        </p:nvSpPr>
        <p:spPr>
          <a:xfrm>
            <a:off x="6784271" y="1739220"/>
            <a:ext cx="2556934" cy="400110"/>
          </a:xfrm>
          <a:prstGeom prst="rect">
            <a:avLst/>
          </a:prstGeom>
          <a:noFill/>
        </p:spPr>
        <p:txBody>
          <a:bodyPr wrap="square" rtlCol="0">
            <a:spAutoFit/>
          </a:bodyPr>
          <a:lstStyle/>
          <a:p>
            <a:r>
              <a:rPr lang="en-US" sz="2000" dirty="0">
                <a:solidFill>
                  <a:srgbClr val="002060"/>
                </a:solidFill>
              </a:rPr>
              <a:t>in the kitchen</a:t>
            </a:r>
          </a:p>
        </p:txBody>
      </p:sp>
      <p:sp>
        <p:nvSpPr>
          <p:cNvPr id="54" name="TextBox 53"/>
          <p:cNvSpPr txBox="1"/>
          <p:nvPr/>
        </p:nvSpPr>
        <p:spPr>
          <a:xfrm>
            <a:off x="9872626" y="1735131"/>
            <a:ext cx="1736141" cy="400110"/>
          </a:xfrm>
          <a:prstGeom prst="rect">
            <a:avLst/>
          </a:prstGeom>
          <a:noFill/>
        </p:spPr>
        <p:txBody>
          <a:bodyPr wrap="square" rtlCol="0">
            <a:spAutoFit/>
          </a:bodyPr>
          <a:lstStyle/>
          <a:p>
            <a:r>
              <a:rPr lang="en-US" sz="2000" dirty="0">
                <a:solidFill>
                  <a:srgbClr val="002060"/>
                </a:solidFill>
              </a:rPr>
              <a:t>in the shop</a:t>
            </a:r>
          </a:p>
        </p:txBody>
      </p:sp>
      <p:pic>
        <p:nvPicPr>
          <p:cNvPr id="55" name="Picture 54" descr="cards.jpe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022179" y="2369427"/>
            <a:ext cx="1935467" cy="1502833"/>
          </a:xfrm>
          <a:prstGeom prst="rect">
            <a:avLst/>
          </a:prstGeom>
        </p:spPr>
      </p:pic>
      <p:sp>
        <p:nvSpPr>
          <p:cNvPr id="56" name="TextBox 55"/>
          <p:cNvSpPr txBox="1"/>
          <p:nvPr/>
        </p:nvSpPr>
        <p:spPr>
          <a:xfrm>
            <a:off x="6918658" y="3809076"/>
            <a:ext cx="2347559" cy="400110"/>
          </a:xfrm>
          <a:prstGeom prst="rect">
            <a:avLst/>
          </a:prstGeom>
          <a:noFill/>
        </p:spPr>
        <p:txBody>
          <a:bodyPr wrap="square" rtlCol="0">
            <a:spAutoFit/>
          </a:bodyPr>
          <a:lstStyle/>
          <a:p>
            <a:r>
              <a:rPr lang="en-US" sz="2000" dirty="0">
                <a:solidFill>
                  <a:srgbClr val="002060"/>
                </a:solidFill>
              </a:rPr>
              <a:t>at the weekend</a:t>
            </a:r>
          </a:p>
        </p:txBody>
      </p:sp>
      <p:sp>
        <p:nvSpPr>
          <p:cNvPr id="57" name="TextBox 56"/>
          <p:cNvSpPr txBox="1"/>
          <p:nvPr/>
        </p:nvSpPr>
        <p:spPr>
          <a:xfrm>
            <a:off x="10099811" y="3809076"/>
            <a:ext cx="1671444" cy="400110"/>
          </a:xfrm>
          <a:prstGeom prst="rect">
            <a:avLst/>
          </a:prstGeom>
          <a:noFill/>
        </p:spPr>
        <p:txBody>
          <a:bodyPr wrap="square" rtlCol="0">
            <a:spAutoFit/>
          </a:bodyPr>
          <a:lstStyle/>
          <a:p>
            <a:r>
              <a:rPr lang="en-US" sz="2000" dirty="0">
                <a:solidFill>
                  <a:srgbClr val="002060"/>
                </a:solidFill>
              </a:rPr>
              <a:t>this Sunday</a:t>
            </a:r>
          </a:p>
        </p:txBody>
      </p:sp>
      <p:pic>
        <p:nvPicPr>
          <p:cNvPr id="58" name="Picture 57" descr="bikes.jpe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135560" y="4713397"/>
            <a:ext cx="1571682" cy="1104688"/>
          </a:xfrm>
          <a:prstGeom prst="rect">
            <a:avLst/>
          </a:prstGeom>
        </p:spPr>
      </p:pic>
      <p:sp>
        <p:nvSpPr>
          <p:cNvPr id="59" name="TextBox 58"/>
          <p:cNvSpPr txBox="1"/>
          <p:nvPr/>
        </p:nvSpPr>
        <p:spPr>
          <a:xfrm>
            <a:off x="9748445" y="5898115"/>
            <a:ext cx="2523067" cy="400110"/>
          </a:xfrm>
          <a:prstGeom prst="rect">
            <a:avLst/>
          </a:prstGeom>
          <a:noFill/>
        </p:spPr>
        <p:txBody>
          <a:bodyPr wrap="square" rtlCol="0">
            <a:spAutoFit/>
          </a:bodyPr>
          <a:lstStyle/>
          <a:p>
            <a:r>
              <a:rPr lang="en-US" sz="2000" dirty="0">
                <a:solidFill>
                  <a:srgbClr val="002060"/>
                </a:solidFill>
              </a:rPr>
              <a:t>my grandfather</a:t>
            </a:r>
          </a:p>
        </p:txBody>
      </p:sp>
      <p:sp>
        <p:nvSpPr>
          <p:cNvPr id="60" name="TextBox 59"/>
          <p:cNvSpPr txBox="1"/>
          <p:nvPr/>
        </p:nvSpPr>
        <p:spPr>
          <a:xfrm>
            <a:off x="7104657" y="5898115"/>
            <a:ext cx="1710267" cy="400110"/>
          </a:xfrm>
          <a:prstGeom prst="rect">
            <a:avLst/>
          </a:prstGeom>
          <a:noFill/>
        </p:spPr>
        <p:txBody>
          <a:bodyPr wrap="square" rtlCol="0">
            <a:spAutoFit/>
          </a:bodyPr>
          <a:lstStyle/>
          <a:p>
            <a:r>
              <a:rPr lang="en-US" sz="2000" dirty="0">
                <a:solidFill>
                  <a:srgbClr val="002060"/>
                </a:solidFill>
              </a:rPr>
              <a:t>my aunt</a:t>
            </a:r>
          </a:p>
        </p:txBody>
      </p:sp>
      <p:pic>
        <p:nvPicPr>
          <p:cNvPr id="61" name="Picture 60" descr="watch 2.jpe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476846" y="4751032"/>
            <a:ext cx="679324" cy="1039857"/>
          </a:xfrm>
          <a:prstGeom prst="rect">
            <a:avLst/>
          </a:prstGeom>
        </p:spPr>
      </p:pic>
      <p:pic>
        <p:nvPicPr>
          <p:cNvPr id="62" name="Picture 2" descr="shirt clipart png&#10;"/>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558284" y="2707166"/>
            <a:ext cx="1215851" cy="105475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shirt clipart png&#10;"/>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614802" y="2740596"/>
            <a:ext cx="1215851" cy="1054750"/>
          </a:xfrm>
          <a:prstGeom prst="rect">
            <a:avLst/>
          </a:prstGeom>
          <a:noFill/>
          <a:extLst>
            <a:ext uri="{909E8E84-426E-40DD-AFC4-6F175D3DCCD1}">
              <a14:hiddenFill xmlns:a14="http://schemas.microsoft.com/office/drawing/2010/main">
                <a:solidFill>
                  <a:srgbClr val="FFFFFF"/>
                </a:solidFill>
              </a14:hiddenFill>
            </a:ext>
          </a:extLst>
        </p:spPr>
      </p:pic>
      <p:sp>
        <p:nvSpPr>
          <p:cNvPr id="64" name="TextBox 63"/>
          <p:cNvSpPr txBox="1"/>
          <p:nvPr/>
        </p:nvSpPr>
        <p:spPr>
          <a:xfrm>
            <a:off x="892583" y="151411"/>
            <a:ext cx="671272" cy="430887"/>
          </a:xfrm>
          <a:prstGeom prst="rect">
            <a:avLst/>
          </a:prstGeom>
          <a:noFill/>
        </p:spPr>
        <p:txBody>
          <a:bodyPr wrap="square" rtlCol="0">
            <a:spAutoFit/>
          </a:bodyPr>
          <a:lstStyle/>
          <a:p>
            <a:r>
              <a:rPr lang="en-GB" sz="2200" b="1">
                <a:solidFill>
                  <a:schemeClr val="accent5">
                    <a:lumMod val="50000"/>
                  </a:schemeClr>
                </a:solidFill>
              </a:rPr>
              <a:t>(f)</a:t>
            </a:r>
            <a:endParaRPr lang="en-GB" sz="2200" b="1" dirty="0">
              <a:solidFill>
                <a:schemeClr val="accent5">
                  <a:lumMod val="50000"/>
                </a:schemeClr>
              </a:solidFill>
            </a:endParaRPr>
          </a:p>
        </p:txBody>
      </p:sp>
      <p:sp>
        <p:nvSpPr>
          <p:cNvPr id="65" name="TextBox 64"/>
          <p:cNvSpPr txBox="1"/>
          <p:nvPr/>
        </p:nvSpPr>
        <p:spPr>
          <a:xfrm>
            <a:off x="3625898" y="182563"/>
            <a:ext cx="738905" cy="430887"/>
          </a:xfrm>
          <a:prstGeom prst="rect">
            <a:avLst/>
          </a:prstGeom>
          <a:noFill/>
        </p:spPr>
        <p:txBody>
          <a:bodyPr wrap="square" rtlCol="0">
            <a:spAutoFit/>
          </a:bodyPr>
          <a:lstStyle/>
          <a:p>
            <a:r>
              <a:rPr lang="en-GB" sz="2200" b="1">
                <a:solidFill>
                  <a:schemeClr val="accent5">
                    <a:lumMod val="50000"/>
                  </a:schemeClr>
                </a:solidFill>
              </a:rPr>
              <a:t>(m)</a:t>
            </a:r>
            <a:endParaRPr lang="en-GB" sz="2200" b="1" dirty="0">
              <a:solidFill>
                <a:schemeClr val="accent5">
                  <a:lumMod val="50000"/>
                </a:schemeClr>
              </a:solidFill>
            </a:endParaRPr>
          </a:p>
        </p:txBody>
      </p:sp>
      <p:sp>
        <p:nvSpPr>
          <p:cNvPr id="66" name="TextBox 65"/>
          <p:cNvSpPr txBox="1"/>
          <p:nvPr/>
        </p:nvSpPr>
        <p:spPr>
          <a:xfrm>
            <a:off x="881487" y="2236765"/>
            <a:ext cx="671272" cy="430887"/>
          </a:xfrm>
          <a:prstGeom prst="rect">
            <a:avLst/>
          </a:prstGeom>
          <a:noFill/>
        </p:spPr>
        <p:txBody>
          <a:bodyPr wrap="square" rtlCol="0">
            <a:spAutoFit/>
          </a:bodyPr>
          <a:lstStyle/>
          <a:p>
            <a:r>
              <a:rPr lang="en-GB" sz="2200" b="1">
                <a:solidFill>
                  <a:schemeClr val="accent5">
                    <a:lumMod val="50000"/>
                  </a:schemeClr>
                </a:solidFill>
              </a:rPr>
              <a:t>(m)</a:t>
            </a:r>
            <a:endParaRPr lang="en-GB" sz="2200" b="1" dirty="0">
              <a:solidFill>
                <a:schemeClr val="accent5">
                  <a:lumMod val="50000"/>
                </a:schemeClr>
              </a:solidFill>
            </a:endParaRPr>
          </a:p>
        </p:txBody>
      </p:sp>
      <p:sp>
        <p:nvSpPr>
          <p:cNvPr id="67" name="TextBox 66"/>
          <p:cNvSpPr txBox="1"/>
          <p:nvPr/>
        </p:nvSpPr>
        <p:spPr>
          <a:xfrm>
            <a:off x="3700261" y="2243269"/>
            <a:ext cx="738905" cy="430887"/>
          </a:xfrm>
          <a:prstGeom prst="rect">
            <a:avLst/>
          </a:prstGeom>
          <a:noFill/>
        </p:spPr>
        <p:txBody>
          <a:bodyPr wrap="square" rtlCol="0">
            <a:spAutoFit/>
          </a:bodyPr>
          <a:lstStyle/>
          <a:p>
            <a:r>
              <a:rPr lang="en-GB" sz="2200" b="1">
                <a:solidFill>
                  <a:schemeClr val="accent5">
                    <a:lumMod val="50000"/>
                  </a:schemeClr>
                </a:solidFill>
              </a:rPr>
              <a:t>(f)</a:t>
            </a:r>
            <a:endParaRPr lang="en-GB" sz="2200" b="1" dirty="0">
              <a:solidFill>
                <a:schemeClr val="accent5">
                  <a:lumMod val="50000"/>
                </a:schemeClr>
              </a:solidFill>
            </a:endParaRPr>
          </a:p>
        </p:txBody>
      </p:sp>
      <p:sp>
        <p:nvSpPr>
          <p:cNvPr id="68" name="TextBox 67"/>
          <p:cNvSpPr txBox="1"/>
          <p:nvPr/>
        </p:nvSpPr>
        <p:spPr>
          <a:xfrm>
            <a:off x="893753" y="4280389"/>
            <a:ext cx="671272" cy="430887"/>
          </a:xfrm>
          <a:prstGeom prst="rect">
            <a:avLst/>
          </a:prstGeom>
          <a:noFill/>
        </p:spPr>
        <p:txBody>
          <a:bodyPr wrap="square" rtlCol="0">
            <a:spAutoFit/>
          </a:bodyPr>
          <a:lstStyle/>
          <a:p>
            <a:r>
              <a:rPr lang="en-GB" sz="2200" b="1">
                <a:solidFill>
                  <a:schemeClr val="accent5">
                    <a:lumMod val="50000"/>
                  </a:schemeClr>
                </a:solidFill>
              </a:rPr>
              <a:t>(m)</a:t>
            </a:r>
            <a:endParaRPr lang="en-GB" sz="2200" b="1" dirty="0">
              <a:solidFill>
                <a:schemeClr val="accent5">
                  <a:lumMod val="50000"/>
                </a:schemeClr>
              </a:solidFill>
            </a:endParaRPr>
          </a:p>
        </p:txBody>
      </p:sp>
      <p:sp>
        <p:nvSpPr>
          <p:cNvPr id="69" name="TextBox 68"/>
          <p:cNvSpPr txBox="1"/>
          <p:nvPr/>
        </p:nvSpPr>
        <p:spPr>
          <a:xfrm>
            <a:off x="3712527" y="4286893"/>
            <a:ext cx="738905" cy="430887"/>
          </a:xfrm>
          <a:prstGeom prst="rect">
            <a:avLst/>
          </a:prstGeom>
          <a:noFill/>
        </p:spPr>
        <p:txBody>
          <a:bodyPr wrap="square" rtlCol="0">
            <a:spAutoFit/>
          </a:bodyPr>
          <a:lstStyle/>
          <a:p>
            <a:r>
              <a:rPr lang="en-GB" sz="2200" b="1">
                <a:solidFill>
                  <a:schemeClr val="accent5">
                    <a:lumMod val="50000"/>
                  </a:schemeClr>
                </a:solidFill>
              </a:rPr>
              <a:t>(f)</a:t>
            </a:r>
            <a:endParaRPr lang="en-GB" sz="2200" b="1" dirty="0">
              <a:solidFill>
                <a:schemeClr val="accent5">
                  <a:lumMod val="50000"/>
                </a:schemeClr>
              </a:solidFill>
            </a:endParaRPr>
          </a:p>
        </p:txBody>
      </p:sp>
      <p:sp>
        <p:nvSpPr>
          <p:cNvPr id="70" name="TextBox 69"/>
          <p:cNvSpPr txBox="1"/>
          <p:nvPr/>
        </p:nvSpPr>
        <p:spPr>
          <a:xfrm>
            <a:off x="6805574" y="156419"/>
            <a:ext cx="671272" cy="430887"/>
          </a:xfrm>
          <a:prstGeom prst="rect">
            <a:avLst/>
          </a:prstGeom>
          <a:noFill/>
        </p:spPr>
        <p:txBody>
          <a:bodyPr wrap="square" rtlCol="0">
            <a:spAutoFit/>
          </a:bodyPr>
          <a:lstStyle/>
          <a:p>
            <a:r>
              <a:rPr lang="en-GB" sz="2200" b="1">
                <a:solidFill>
                  <a:schemeClr val="accent5">
                    <a:lumMod val="50000"/>
                  </a:schemeClr>
                </a:solidFill>
              </a:rPr>
              <a:t>(f)</a:t>
            </a:r>
            <a:endParaRPr lang="en-GB" sz="2200" b="1" dirty="0">
              <a:solidFill>
                <a:schemeClr val="accent5">
                  <a:lumMod val="50000"/>
                </a:schemeClr>
              </a:solidFill>
            </a:endParaRPr>
          </a:p>
        </p:txBody>
      </p:sp>
      <p:sp>
        <p:nvSpPr>
          <p:cNvPr id="71" name="TextBox 70"/>
          <p:cNvSpPr txBox="1"/>
          <p:nvPr/>
        </p:nvSpPr>
        <p:spPr>
          <a:xfrm>
            <a:off x="9553210" y="162923"/>
            <a:ext cx="738905" cy="430887"/>
          </a:xfrm>
          <a:prstGeom prst="rect">
            <a:avLst/>
          </a:prstGeom>
          <a:noFill/>
        </p:spPr>
        <p:txBody>
          <a:bodyPr wrap="square" rtlCol="0">
            <a:spAutoFit/>
          </a:bodyPr>
          <a:lstStyle/>
          <a:p>
            <a:r>
              <a:rPr lang="en-GB" sz="2200" b="1">
                <a:solidFill>
                  <a:schemeClr val="accent5">
                    <a:lumMod val="50000"/>
                  </a:schemeClr>
                </a:solidFill>
              </a:rPr>
              <a:t>(m)</a:t>
            </a:r>
            <a:endParaRPr lang="en-GB" sz="2200" b="1" dirty="0">
              <a:solidFill>
                <a:schemeClr val="accent5">
                  <a:lumMod val="50000"/>
                </a:schemeClr>
              </a:solidFill>
            </a:endParaRPr>
          </a:p>
        </p:txBody>
      </p:sp>
      <p:sp>
        <p:nvSpPr>
          <p:cNvPr id="72" name="TextBox 71"/>
          <p:cNvSpPr txBox="1"/>
          <p:nvPr/>
        </p:nvSpPr>
        <p:spPr>
          <a:xfrm>
            <a:off x="6832777" y="2201844"/>
            <a:ext cx="671272" cy="430887"/>
          </a:xfrm>
          <a:prstGeom prst="rect">
            <a:avLst/>
          </a:prstGeom>
          <a:noFill/>
        </p:spPr>
        <p:txBody>
          <a:bodyPr wrap="square" rtlCol="0">
            <a:spAutoFit/>
          </a:bodyPr>
          <a:lstStyle/>
          <a:p>
            <a:r>
              <a:rPr lang="en-GB" sz="2200" b="1">
                <a:solidFill>
                  <a:schemeClr val="accent5">
                    <a:lumMod val="50000"/>
                  </a:schemeClr>
                </a:solidFill>
              </a:rPr>
              <a:t>(f)</a:t>
            </a:r>
            <a:endParaRPr lang="en-GB" sz="2200" b="1" dirty="0">
              <a:solidFill>
                <a:schemeClr val="accent5">
                  <a:lumMod val="50000"/>
                </a:schemeClr>
              </a:solidFill>
            </a:endParaRPr>
          </a:p>
        </p:txBody>
      </p:sp>
      <p:sp>
        <p:nvSpPr>
          <p:cNvPr id="73" name="TextBox 72"/>
          <p:cNvSpPr txBox="1"/>
          <p:nvPr/>
        </p:nvSpPr>
        <p:spPr>
          <a:xfrm>
            <a:off x="9580413" y="2208348"/>
            <a:ext cx="738905" cy="430887"/>
          </a:xfrm>
          <a:prstGeom prst="rect">
            <a:avLst/>
          </a:prstGeom>
          <a:noFill/>
        </p:spPr>
        <p:txBody>
          <a:bodyPr wrap="square" rtlCol="0">
            <a:spAutoFit/>
          </a:bodyPr>
          <a:lstStyle/>
          <a:p>
            <a:r>
              <a:rPr lang="en-GB" sz="2200" b="1">
                <a:solidFill>
                  <a:schemeClr val="accent5">
                    <a:lumMod val="50000"/>
                  </a:schemeClr>
                </a:solidFill>
              </a:rPr>
              <a:t>(m)</a:t>
            </a:r>
            <a:endParaRPr lang="en-GB" sz="2200" b="1" dirty="0">
              <a:solidFill>
                <a:schemeClr val="accent5">
                  <a:lumMod val="50000"/>
                </a:schemeClr>
              </a:solidFill>
            </a:endParaRPr>
          </a:p>
        </p:txBody>
      </p:sp>
      <p:sp>
        <p:nvSpPr>
          <p:cNvPr id="74" name="TextBox 73"/>
          <p:cNvSpPr txBox="1"/>
          <p:nvPr/>
        </p:nvSpPr>
        <p:spPr>
          <a:xfrm>
            <a:off x="6864897" y="4327796"/>
            <a:ext cx="671272" cy="430887"/>
          </a:xfrm>
          <a:prstGeom prst="rect">
            <a:avLst/>
          </a:prstGeom>
          <a:noFill/>
        </p:spPr>
        <p:txBody>
          <a:bodyPr wrap="square" rtlCol="0">
            <a:spAutoFit/>
          </a:bodyPr>
          <a:lstStyle/>
          <a:p>
            <a:r>
              <a:rPr lang="en-GB" sz="2200" b="1">
                <a:solidFill>
                  <a:schemeClr val="accent5">
                    <a:lumMod val="50000"/>
                  </a:schemeClr>
                </a:solidFill>
              </a:rPr>
              <a:t>(m)</a:t>
            </a:r>
            <a:endParaRPr lang="en-GB" sz="2200" b="1" dirty="0">
              <a:solidFill>
                <a:schemeClr val="accent5">
                  <a:lumMod val="50000"/>
                </a:schemeClr>
              </a:solidFill>
            </a:endParaRPr>
          </a:p>
        </p:txBody>
      </p:sp>
      <p:sp>
        <p:nvSpPr>
          <p:cNvPr id="75" name="TextBox 74"/>
          <p:cNvSpPr txBox="1"/>
          <p:nvPr/>
        </p:nvSpPr>
        <p:spPr>
          <a:xfrm>
            <a:off x="9584462" y="4334486"/>
            <a:ext cx="738905" cy="430887"/>
          </a:xfrm>
          <a:prstGeom prst="rect">
            <a:avLst/>
          </a:prstGeom>
          <a:noFill/>
        </p:spPr>
        <p:txBody>
          <a:bodyPr wrap="square" rtlCol="0">
            <a:spAutoFit/>
          </a:bodyPr>
          <a:lstStyle/>
          <a:p>
            <a:r>
              <a:rPr lang="en-GB" sz="2200" b="1">
                <a:solidFill>
                  <a:schemeClr val="accent5">
                    <a:lumMod val="50000"/>
                  </a:schemeClr>
                </a:solidFill>
              </a:rPr>
              <a:t>(f)</a:t>
            </a:r>
            <a:endParaRPr lang="en-GB" sz="2200" b="1" dirty="0">
              <a:solidFill>
                <a:schemeClr val="accent5">
                  <a:lumMod val="50000"/>
                </a:schemeClr>
              </a:solidFill>
            </a:endParaRPr>
          </a:p>
        </p:txBody>
      </p:sp>
      <p:sp>
        <p:nvSpPr>
          <p:cNvPr id="76" name="Rectangle 75">
            <a:extLst>
              <a:ext uri="{FF2B5EF4-FFF2-40B4-BE49-F238E27FC236}">
                <a16:creationId xmlns:a16="http://schemas.microsoft.com/office/drawing/2014/main" id="{301543F5-5427-4993-8DC8-A6F3E225B30C}"/>
              </a:ext>
            </a:extLst>
          </p:cNvPr>
          <p:cNvSpPr/>
          <p:nvPr/>
        </p:nvSpPr>
        <p:spPr>
          <a:xfrm>
            <a:off x="159024" y="118775"/>
            <a:ext cx="5755985"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ectangle 76">
            <a:extLst>
              <a:ext uri="{FF2B5EF4-FFF2-40B4-BE49-F238E27FC236}">
                <a16:creationId xmlns:a16="http://schemas.microsoft.com/office/drawing/2014/main" id="{70F26650-CAD1-4046-B673-D174468854CB}"/>
              </a:ext>
            </a:extLst>
          </p:cNvPr>
          <p:cNvSpPr/>
          <p:nvPr/>
        </p:nvSpPr>
        <p:spPr>
          <a:xfrm>
            <a:off x="6128402" y="125568"/>
            <a:ext cx="5948097"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Rectangle 77">
            <a:extLst>
              <a:ext uri="{FF2B5EF4-FFF2-40B4-BE49-F238E27FC236}">
                <a16:creationId xmlns:a16="http://schemas.microsoft.com/office/drawing/2014/main" id="{1AF13219-CCEE-4EEC-BF63-93DB51BEE6A4}"/>
              </a:ext>
            </a:extLst>
          </p:cNvPr>
          <p:cNvSpPr/>
          <p:nvPr/>
        </p:nvSpPr>
        <p:spPr>
          <a:xfrm>
            <a:off x="156168" y="2205777"/>
            <a:ext cx="5755985"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Rectangle 78">
            <a:extLst>
              <a:ext uri="{FF2B5EF4-FFF2-40B4-BE49-F238E27FC236}">
                <a16:creationId xmlns:a16="http://schemas.microsoft.com/office/drawing/2014/main" id="{FDF741AF-A5A2-480A-806A-663DD00B1B1E}"/>
              </a:ext>
            </a:extLst>
          </p:cNvPr>
          <p:cNvSpPr/>
          <p:nvPr/>
        </p:nvSpPr>
        <p:spPr>
          <a:xfrm>
            <a:off x="6125546" y="2186066"/>
            <a:ext cx="5948097"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Rectangle 79">
            <a:extLst>
              <a:ext uri="{FF2B5EF4-FFF2-40B4-BE49-F238E27FC236}">
                <a16:creationId xmlns:a16="http://schemas.microsoft.com/office/drawing/2014/main" id="{7E46FE1D-EBEA-4459-B2AC-180E37275231}"/>
              </a:ext>
            </a:extLst>
          </p:cNvPr>
          <p:cNvSpPr/>
          <p:nvPr/>
        </p:nvSpPr>
        <p:spPr>
          <a:xfrm>
            <a:off x="177640" y="4299001"/>
            <a:ext cx="5755985"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80">
            <a:extLst>
              <a:ext uri="{FF2B5EF4-FFF2-40B4-BE49-F238E27FC236}">
                <a16:creationId xmlns:a16="http://schemas.microsoft.com/office/drawing/2014/main" id="{6F28EBD6-2D06-45CD-AC5D-0C8C2DCC9E55}"/>
              </a:ext>
            </a:extLst>
          </p:cNvPr>
          <p:cNvSpPr/>
          <p:nvPr/>
        </p:nvSpPr>
        <p:spPr>
          <a:xfrm>
            <a:off x="6147018" y="4305794"/>
            <a:ext cx="5948097"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231153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15" name="Rounded Rectangle 11">
            <a:extLst>
              <a:ext uri="{FF2B5EF4-FFF2-40B4-BE49-F238E27FC236}">
                <a16:creationId xmlns:a16="http://schemas.microsoft.com/office/drawing/2014/main" id="{A316DD52-7894-4A75-969C-CA0645DA2978}"/>
              </a:ext>
            </a:extLst>
          </p:cNvPr>
          <p:cNvSpPr/>
          <p:nvPr/>
        </p:nvSpPr>
        <p:spPr>
          <a:xfrm>
            <a:off x="8144933" y="207366"/>
            <a:ext cx="3843867" cy="436101"/>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h</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119220" y="389261"/>
            <a:ext cx="4309533" cy="572927"/>
          </a:xfrm>
        </p:spPr>
        <p:txBody>
          <a:bodyPr>
            <a:normAutofit/>
          </a:bodyPr>
          <a:lstStyle/>
          <a:p>
            <a:r>
              <a:rPr lang="en-US" sz="2800" b="1" dirty="0" err="1">
                <a:solidFill>
                  <a:schemeClr val="bg1"/>
                </a:solidFill>
              </a:rPr>
              <a:t>Respuestas</a:t>
            </a:r>
            <a:endParaRPr lang="en-US" sz="2400" b="1" dirty="0">
              <a:solidFill>
                <a:schemeClr val="bg1"/>
              </a:solidFill>
            </a:endParaRPr>
          </a:p>
        </p:txBody>
      </p:sp>
      <p:sp>
        <p:nvSpPr>
          <p:cNvPr id="16" name="TextBox 15"/>
          <p:cNvSpPr txBox="1"/>
          <p:nvPr/>
        </p:nvSpPr>
        <p:spPr>
          <a:xfrm>
            <a:off x="237067" y="1236133"/>
            <a:ext cx="5757333" cy="4770537"/>
          </a:xfrm>
          <a:prstGeom prst="rect">
            <a:avLst/>
          </a:prstGeom>
          <a:noFill/>
        </p:spPr>
        <p:txBody>
          <a:bodyPr wrap="square" rtlCol="0">
            <a:spAutoFit/>
          </a:bodyPr>
          <a:lstStyle/>
          <a:p>
            <a:r>
              <a:rPr lang="en-US" sz="2000" b="1" dirty="0">
                <a:solidFill>
                  <a:srgbClr val="002060"/>
                </a:solidFill>
              </a:rPr>
              <a:t>Persona </a:t>
            </a:r>
            <a:r>
              <a:rPr lang="en-US" sz="2000" b="1">
                <a:solidFill>
                  <a:srgbClr val="002060"/>
                </a:solidFill>
              </a:rPr>
              <a:t>A:</a:t>
            </a:r>
          </a:p>
          <a:p>
            <a:endParaRPr lang="en-US" sz="2000" b="1" dirty="0">
              <a:solidFill>
                <a:srgbClr val="002060"/>
              </a:solidFill>
            </a:endParaRPr>
          </a:p>
          <a:p>
            <a:pPr>
              <a:lnSpc>
                <a:spcPct val="120000"/>
              </a:lnSpc>
            </a:pPr>
            <a:r>
              <a:rPr lang="en-US" sz="2000" dirty="0">
                <a:solidFill>
                  <a:srgbClr val="002060"/>
                </a:solidFill>
              </a:rPr>
              <a:t>1.</a:t>
            </a:r>
            <a:r>
              <a:rPr lang="en-US" sz="2000" b="1" dirty="0">
                <a:solidFill>
                  <a:srgbClr val="002060"/>
                </a:solidFill>
              </a:rPr>
              <a:t>  </a:t>
            </a:r>
            <a:r>
              <a:rPr lang="en-US" sz="2000">
                <a:solidFill>
                  <a:srgbClr val="002060"/>
                </a:solidFill>
              </a:rPr>
              <a:t>Son veinticuatro </a:t>
            </a:r>
            <a:r>
              <a:rPr lang="en-US" sz="2000" dirty="0">
                <a:solidFill>
                  <a:srgbClr val="002060"/>
                </a:solidFill>
              </a:rPr>
              <a:t>euros.</a:t>
            </a:r>
          </a:p>
          <a:p>
            <a:pPr>
              <a:lnSpc>
                <a:spcPct val="120000"/>
              </a:lnSpc>
            </a:pPr>
            <a:endParaRPr lang="en-US" sz="2000" dirty="0">
              <a:solidFill>
                <a:srgbClr val="002060"/>
              </a:solidFill>
            </a:endParaRPr>
          </a:p>
          <a:p>
            <a:pPr>
              <a:lnSpc>
                <a:spcPct val="120000"/>
              </a:lnSpc>
            </a:pPr>
            <a:r>
              <a:rPr lang="en-US" sz="2000" dirty="0">
                <a:solidFill>
                  <a:srgbClr val="002060"/>
                </a:solidFill>
              </a:rPr>
              <a:t>2</a:t>
            </a:r>
            <a:r>
              <a:rPr lang="en-US" sz="2000">
                <a:solidFill>
                  <a:srgbClr val="002060"/>
                </a:solidFill>
              </a:rPr>
              <a:t>. Me gusta </a:t>
            </a:r>
            <a:r>
              <a:rPr lang="en-US" sz="2000" dirty="0">
                <a:solidFill>
                  <a:srgbClr val="002060"/>
                </a:solidFill>
              </a:rPr>
              <a:t>el color.</a:t>
            </a:r>
          </a:p>
          <a:p>
            <a:pPr>
              <a:lnSpc>
                <a:spcPct val="120000"/>
              </a:lnSpc>
            </a:pPr>
            <a:endParaRPr lang="en-US" sz="2000" dirty="0">
              <a:solidFill>
                <a:srgbClr val="002060"/>
              </a:solidFill>
            </a:endParaRPr>
          </a:p>
          <a:p>
            <a:pPr>
              <a:lnSpc>
                <a:spcPct val="120000"/>
              </a:lnSpc>
            </a:pPr>
            <a:r>
              <a:rPr lang="en-US" sz="2000" dirty="0">
                <a:solidFill>
                  <a:srgbClr val="002060"/>
                </a:solidFill>
              </a:rPr>
              <a:t>3. </a:t>
            </a:r>
            <a:r>
              <a:rPr lang="en-US" sz="2000">
                <a:solidFill>
                  <a:srgbClr val="002060"/>
                </a:solidFill>
              </a:rPr>
              <a:t>Son muy </a:t>
            </a:r>
            <a:r>
              <a:rPr lang="en-US" sz="2000" dirty="0" err="1">
                <a:solidFill>
                  <a:srgbClr val="002060"/>
                </a:solidFill>
              </a:rPr>
              <a:t>prácticos</a:t>
            </a:r>
            <a:r>
              <a:rPr lang="en-US" sz="2000" dirty="0">
                <a:solidFill>
                  <a:srgbClr val="002060"/>
                </a:solidFill>
              </a:rPr>
              <a:t>.</a:t>
            </a:r>
          </a:p>
          <a:p>
            <a:pPr>
              <a:lnSpc>
                <a:spcPct val="120000"/>
              </a:lnSpc>
            </a:pPr>
            <a:endParaRPr lang="en-US" sz="2000" dirty="0">
              <a:solidFill>
                <a:srgbClr val="002060"/>
              </a:solidFill>
            </a:endParaRPr>
          </a:p>
          <a:p>
            <a:pPr>
              <a:lnSpc>
                <a:spcPct val="120000"/>
              </a:lnSpc>
            </a:pPr>
            <a:r>
              <a:rPr lang="en-US" sz="2000" dirty="0">
                <a:solidFill>
                  <a:srgbClr val="002060"/>
                </a:solidFill>
              </a:rPr>
              <a:t>4. En la </a:t>
            </a:r>
            <a:r>
              <a:rPr lang="en-US" sz="2000" dirty="0" err="1">
                <a:solidFill>
                  <a:srgbClr val="002060"/>
                </a:solidFill>
              </a:rPr>
              <a:t>cocina</a:t>
            </a:r>
            <a:r>
              <a:rPr lang="en-US" sz="2000" dirty="0">
                <a:solidFill>
                  <a:srgbClr val="002060"/>
                </a:solidFill>
              </a:rPr>
              <a:t>.</a:t>
            </a:r>
          </a:p>
          <a:p>
            <a:pPr>
              <a:lnSpc>
                <a:spcPct val="120000"/>
              </a:lnSpc>
            </a:pPr>
            <a:endParaRPr lang="en-US" sz="2000" dirty="0">
              <a:solidFill>
                <a:srgbClr val="002060"/>
              </a:solidFill>
            </a:endParaRPr>
          </a:p>
          <a:p>
            <a:pPr>
              <a:lnSpc>
                <a:spcPct val="120000"/>
              </a:lnSpc>
            </a:pPr>
            <a:r>
              <a:rPr lang="en-US" sz="2000" dirty="0">
                <a:solidFill>
                  <a:srgbClr val="002060"/>
                </a:solidFill>
              </a:rPr>
              <a:t>5</a:t>
            </a:r>
            <a:r>
              <a:rPr lang="en-US" sz="2000">
                <a:solidFill>
                  <a:srgbClr val="002060"/>
                </a:solidFill>
              </a:rPr>
              <a:t>. Este domingo.</a:t>
            </a:r>
            <a:endParaRPr lang="en-US" sz="2000" dirty="0">
              <a:solidFill>
                <a:srgbClr val="002060"/>
              </a:solidFill>
            </a:endParaRPr>
          </a:p>
          <a:p>
            <a:pPr>
              <a:lnSpc>
                <a:spcPct val="120000"/>
              </a:lnSpc>
            </a:pPr>
            <a:endParaRPr lang="en-US" sz="2000" dirty="0">
              <a:solidFill>
                <a:srgbClr val="002060"/>
              </a:solidFill>
            </a:endParaRPr>
          </a:p>
          <a:p>
            <a:pPr>
              <a:lnSpc>
                <a:spcPct val="120000"/>
              </a:lnSpc>
            </a:pPr>
            <a:r>
              <a:rPr lang="en-US" sz="2000" dirty="0">
                <a:solidFill>
                  <a:srgbClr val="002060"/>
                </a:solidFill>
              </a:rPr>
              <a:t>6. </a:t>
            </a:r>
            <a:r>
              <a:rPr lang="en-US" sz="2000" dirty="0" err="1">
                <a:solidFill>
                  <a:srgbClr val="002060"/>
                </a:solidFill>
              </a:rPr>
              <a:t>Mi</a:t>
            </a:r>
            <a:r>
              <a:rPr lang="en-US" sz="2000" dirty="0">
                <a:solidFill>
                  <a:srgbClr val="002060"/>
                </a:solidFill>
              </a:rPr>
              <a:t> </a:t>
            </a:r>
            <a:r>
              <a:rPr lang="en-US" sz="2000" dirty="0" err="1">
                <a:solidFill>
                  <a:srgbClr val="002060"/>
                </a:solidFill>
              </a:rPr>
              <a:t>tía</a:t>
            </a:r>
            <a:r>
              <a:rPr lang="en-US" sz="2000" dirty="0">
                <a:solidFill>
                  <a:srgbClr val="002060"/>
                </a:solidFill>
              </a:rPr>
              <a:t>.</a:t>
            </a:r>
          </a:p>
        </p:txBody>
      </p:sp>
      <p:sp>
        <p:nvSpPr>
          <p:cNvPr id="19" name="TextBox 18"/>
          <p:cNvSpPr txBox="1"/>
          <p:nvPr/>
        </p:nvSpPr>
        <p:spPr>
          <a:xfrm>
            <a:off x="6096000" y="1202267"/>
            <a:ext cx="5960533" cy="4770537"/>
          </a:xfrm>
          <a:prstGeom prst="rect">
            <a:avLst/>
          </a:prstGeom>
          <a:noFill/>
        </p:spPr>
        <p:txBody>
          <a:bodyPr wrap="square" rtlCol="0">
            <a:spAutoFit/>
          </a:bodyPr>
          <a:lstStyle/>
          <a:p>
            <a:r>
              <a:rPr lang="en-US" sz="2000" b="1" dirty="0">
                <a:solidFill>
                  <a:srgbClr val="002060"/>
                </a:solidFill>
              </a:rPr>
              <a:t>Persona </a:t>
            </a:r>
            <a:r>
              <a:rPr lang="en-US" sz="2000" b="1">
                <a:solidFill>
                  <a:srgbClr val="002060"/>
                </a:solidFill>
              </a:rPr>
              <a:t>B:</a:t>
            </a:r>
          </a:p>
          <a:p>
            <a:endParaRPr lang="en-US" sz="2000" b="1" dirty="0">
              <a:solidFill>
                <a:srgbClr val="002060"/>
              </a:solidFill>
            </a:endParaRPr>
          </a:p>
          <a:p>
            <a:pPr>
              <a:lnSpc>
                <a:spcPct val="120000"/>
              </a:lnSpc>
            </a:pPr>
            <a:r>
              <a:rPr lang="en-US" sz="2000" dirty="0">
                <a:solidFill>
                  <a:srgbClr val="002060"/>
                </a:solidFill>
              </a:rPr>
              <a:t>1. En el </a:t>
            </a:r>
            <a:r>
              <a:rPr lang="en-US" sz="2000" dirty="0" err="1">
                <a:solidFill>
                  <a:srgbClr val="002060"/>
                </a:solidFill>
              </a:rPr>
              <a:t>mercado</a:t>
            </a:r>
            <a:r>
              <a:rPr lang="en-US" sz="2000" dirty="0">
                <a:solidFill>
                  <a:srgbClr val="002060"/>
                </a:solidFill>
              </a:rPr>
              <a:t>.</a:t>
            </a:r>
          </a:p>
          <a:p>
            <a:pPr>
              <a:lnSpc>
                <a:spcPct val="120000"/>
              </a:lnSpc>
            </a:pPr>
            <a:endParaRPr lang="en-US" sz="2000" dirty="0">
              <a:solidFill>
                <a:srgbClr val="002060"/>
              </a:solidFill>
            </a:endParaRPr>
          </a:p>
          <a:p>
            <a:pPr>
              <a:lnSpc>
                <a:spcPct val="120000"/>
              </a:lnSpc>
            </a:pPr>
            <a:r>
              <a:rPr lang="en-US" sz="2000" dirty="0">
                <a:solidFill>
                  <a:srgbClr val="002060"/>
                </a:solidFill>
              </a:rPr>
              <a:t>2. </a:t>
            </a:r>
            <a:r>
              <a:rPr lang="en-US" sz="2000" err="1">
                <a:solidFill>
                  <a:srgbClr val="002060"/>
                </a:solidFill>
              </a:rPr>
              <a:t>Esta</a:t>
            </a:r>
            <a:r>
              <a:rPr lang="en-US" sz="2000">
                <a:solidFill>
                  <a:srgbClr val="002060"/>
                </a:solidFill>
              </a:rPr>
              <a:t> semana.</a:t>
            </a:r>
            <a:endParaRPr lang="en-US" sz="2000" dirty="0">
              <a:solidFill>
                <a:srgbClr val="002060"/>
              </a:solidFill>
            </a:endParaRPr>
          </a:p>
          <a:p>
            <a:pPr>
              <a:lnSpc>
                <a:spcPct val="120000"/>
              </a:lnSpc>
            </a:pPr>
            <a:endParaRPr lang="en-US" sz="2000" dirty="0">
              <a:solidFill>
                <a:srgbClr val="002060"/>
              </a:solidFill>
            </a:endParaRPr>
          </a:p>
          <a:p>
            <a:pPr>
              <a:lnSpc>
                <a:spcPct val="120000"/>
              </a:lnSpc>
            </a:pPr>
            <a:r>
              <a:rPr lang="en-US" sz="2000" dirty="0">
                <a:solidFill>
                  <a:srgbClr val="002060"/>
                </a:solidFill>
              </a:rPr>
              <a:t>3</a:t>
            </a:r>
            <a:r>
              <a:rPr lang="en-US" sz="2000">
                <a:solidFill>
                  <a:srgbClr val="002060"/>
                </a:solidFill>
              </a:rPr>
              <a:t>. Mi madre / mi mamá.</a:t>
            </a:r>
            <a:endParaRPr lang="en-US" sz="2000" dirty="0">
              <a:solidFill>
                <a:srgbClr val="002060"/>
              </a:solidFill>
            </a:endParaRPr>
          </a:p>
          <a:p>
            <a:pPr>
              <a:lnSpc>
                <a:spcPct val="120000"/>
              </a:lnSpc>
            </a:pPr>
            <a:endParaRPr lang="en-US" sz="2000" dirty="0">
              <a:solidFill>
                <a:srgbClr val="002060"/>
              </a:solidFill>
            </a:endParaRPr>
          </a:p>
          <a:p>
            <a:pPr>
              <a:lnSpc>
                <a:spcPct val="120000"/>
              </a:lnSpc>
            </a:pPr>
            <a:r>
              <a:rPr lang="en-US" sz="2000" dirty="0">
                <a:solidFill>
                  <a:srgbClr val="002060"/>
                </a:solidFill>
              </a:rPr>
              <a:t>4. </a:t>
            </a:r>
            <a:r>
              <a:rPr lang="en-US" sz="2000" dirty="0" err="1">
                <a:solidFill>
                  <a:srgbClr val="002060"/>
                </a:solidFill>
              </a:rPr>
              <a:t>Porque</a:t>
            </a:r>
            <a:r>
              <a:rPr lang="en-US" sz="2000" dirty="0">
                <a:solidFill>
                  <a:srgbClr val="002060"/>
                </a:solidFill>
              </a:rPr>
              <a:t> </a:t>
            </a:r>
            <a:r>
              <a:rPr lang="en-US" sz="2000" dirty="0" err="1">
                <a:solidFill>
                  <a:srgbClr val="002060"/>
                </a:solidFill>
              </a:rPr>
              <a:t>quiero</a:t>
            </a:r>
            <a:r>
              <a:rPr lang="en-US" sz="2000" dirty="0">
                <a:solidFill>
                  <a:srgbClr val="002060"/>
                </a:solidFill>
              </a:rPr>
              <a:t> leer </a:t>
            </a:r>
            <a:r>
              <a:rPr lang="en-US" sz="2000" dirty="0" err="1">
                <a:solidFill>
                  <a:srgbClr val="002060"/>
                </a:solidFill>
              </a:rPr>
              <a:t>las</a:t>
            </a:r>
            <a:r>
              <a:rPr lang="en-US" sz="2000" dirty="0">
                <a:solidFill>
                  <a:srgbClr val="002060"/>
                </a:solidFill>
              </a:rPr>
              <a:t> </a:t>
            </a:r>
            <a:r>
              <a:rPr lang="en-US" sz="2000" dirty="0" err="1">
                <a:solidFill>
                  <a:srgbClr val="002060"/>
                </a:solidFill>
              </a:rPr>
              <a:t>noticias</a:t>
            </a:r>
            <a:r>
              <a:rPr lang="en-US" sz="2000" dirty="0">
                <a:solidFill>
                  <a:srgbClr val="002060"/>
                </a:solidFill>
              </a:rPr>
              <a:t>.</a:t>
            </a:r>
          </a:p>
          <a:p>
            <a:pPr>
              <a:lnSpc>
                <a:spcPct val="120000"/>
              </a:lnSpc>
            </a:pPr>
            <a:endParaRPr lang="en-US" sz="2000" dirty="0">
              <a:solidFill>
                <a:srgbClr val="002060"/>
              </a:solidFill>
            </a:endParaRPr>
          </a:p>
          <a:p>
            <a:pPr>
              <a:lnSpc>
                <a:spcPct val="120000"/>
              </a:lnSpc>
            </a:pPr>
            <a:r>
              <a:rPr lang="en-US" sz="2000" dirty="0">
                <a:solidFill>
                  <a:srgbClr val="002060"/>
                </a:solidFill>
              </a:rPr>
              <a:t>5. Son </a:t>
            </a:r>
            <a:r>
              <a:rPr lang="en-US" sz="2000" dirty="0" err="1">
                <a:solidFill>
                  <a:srgbClr val="002060"/>
                </a:solidFill>
              </a:rPr>
              <a:t>treinta</a:t>
            </a:r>
            <a:r>
              <a:rPr lang="en-US" sz="2000" dirty="0">
                <a:solidFill>
                  <a:srgbClr val="002060"/>
                </a:solidFill>
              </a:rPr>
              <a:t> euros.</a:t>
            </a:r>
          </a:p>
          <a:p>
            <a:pPr>
              <a:lnSpc>
                <a:spcPct val="120000"/>
              </a:lnSpc>
            </a:pPr>
            <a:endParaRPr lang="en-US" sz="2000" dirty="0">
              <a:solidFill>
                <a:srgbClr val="002060"/>
              </a:solidFill>
            </a:endParaRPr>
          </a:p>
          <a:p>
            <a:pPr>
              <a:lnSpc>
                <a:spcPct val="120000"/>
              </a:lnSpc>
            </a:pPr>
            <a:r>
              <a:rPr lang="en-US" sz="2000" dirty="0">
                <a:solidFill>
                  <a:srgbClr val="002060"/>
                </a:solidFill>
              </a:rPr>
              <a:t>6</a:t>
            </a:r>
            <a:r>
              <a:rPr lang="en-US" sz="2000">
                <a:solidFill>
                  <a:srgbClr val="002060"/>
                </a:solidFill>
              </a:rPr>
              <a:t>. Son bonitos.</a:t>
            </a:r>
            <a:endParaRPr lang="en-US" sz="2000" dirty="0">
              <a:solidFill>
                <a:srgbClr val="002060"/>
              </a:solidFill>
            </a:endParaRPr>
          </a:p>
        </p:txBody>
      </p:sp>
    </p:spTree>
    <p:extLst>
      <p:ext uri="{BB962C8B-B14F-4D97-AF65-F5344CB8AC3E}">
        <p14:creationId xmlns:p14="http://schemas.microsoft.com/office/powerpoint/2010/main" val="3364965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xEl>
                                              <p:pRg st="12" end="1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9">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9">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title">
            <a:extLst>
              <a:ext uri="{FF2B5EF4-FFF2-40B4-BE49-F238E27FC236}">
                <a16:creationId xmlns:a16="http://schemas.microsoft.com/office/drawing/2014/main" id="{5F0C70E0-291F-324D-A161-29390E77A68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9818"/>
            <a:ext cx="664915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Deberes</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5"/>
          <p:cNvSpPr txBox="1"/>
          <p:nvPr/>
        </p:nvSpPr>
        <p:spPr>
          <a:xfrm>
            <a:off x="108486" y="1230442"/>
            <a:ext cx="9750706" cy="523220"/>
          </a:xfrm>
          <a:prstGeom prst="rect">
            <a:avLst/>
          </a:prstGeom>
          <a:noFill/>
        </p:spPr>
        <p:txBody>
          <a:bodyPr wrap="square" rtlCol="0">
            <a:spAutoFit/>
          </a:bodyPr>
          <a:lstStyle/>
          <a:p>
            <a:pPr algn="ctr">
              <a:spcAft>
                <a:spcPts val="0"/>
              </a:spcAft>
              <a:tabLst>
                <a:tab pos="2865755" algn="ctr"/>
                <a:tab pos="5731510" algn="r"/>
              </a:tabLst>
            </a:pPr>
            <a:r>
              <a:rPr lang="en-GB" sz="2800" b="1" dirty="0">
                <a:solidFill>
                  <a:srgbClr val="002060"/>
                </a:solidFill>
                <a:latin typeface="Century Gothic" panose="020B0502020202020204" pitchFamily="34" charset="0"/>
                <a:ea typeface="Calibri" panose="020F0502020204030204" pitchFamily="34" charset="0"/>
                <a:cs typeface="Calibri" panose="020F0502020204030204" pitchFamily="34" charset="0"/>
              </a:rPr>
              <a:t>Vocabulary Learning Homework</a:t>
            </a:r>
            <a:r>
              <a:rPr lang="en-GB" sz="28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(Y8, </a:t>
            </a:r>
            <a:r>
              <a:rPr lang="en-GB" sz="2800" b="1" dirty="0">
                <a:solidFill>
                  <a:srgbClr val="002060"/>
                </a:solidFill>
                <a:latin typeface="Century Gothic" panose="020B0502020202020204" pitchFamily="34" charset="0"/>
                <a:ea typeface="Calibri" panose="020F0502020204030204" pitchFamily="34" charset="0"/>
                <a:cs typeface="Calibri" panose="020F0502020204030204" pitchFamily="34" charset="0"/>
              </a:rPr>
              <a:t>Term 3.1, Week 5)</a:t>
            </a:r>
            <a:endParaRPr lang="en-GB" sz="28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8" y="1927158"/>
            <a:ext cx="10885786"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hlinkClick r:id="rId5"/>
              </a:rPr>
              <a:t>Audio file</a:t>
            </a:r>
            <a:endParaRPr lang="en-GB" sz="2400" dirty="0">
              <a:solidFill>
                <a:srgbClr val="002060"/>
              </a:solidFill>
              <a:latin typeface="Century Gothic" panose="020B0502020202020204" pitchFamily="34" charset="0"/>
            </a:endParaRPr>
          </a:p>
        </p:txBody>
      </p:sp>
      <p:sp>
        <p:nvSpPr>
          <p:cNvPr id="7" name="TextBox 6"/>
          <p:cNvSpPr txBox="1"/>
          <p:nvPr/>
        </p:nvSpPr>
        <p:spPr>
          <a:xfrm>
            <a:off x="175148" y="2757704"/>
            <a:ext cx="307537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Audio file QR code:</a:t>
            </a:r>
          </a:p>
        </p:txBody>
      </p:sp>
      <p:sp>
        <p:nvSpPr>
          <p:cNvPr id="12" name="TextBox 11"/>
          <p:cNvSpPr txBox="1"/>
          <p:nvPr/>
        </p:nvSpPr>
        <p:spPr>
          <a:xfrm>
            <a:off x="175148" y="3586393"/>
            <a:ext cx="1106680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hlinkClick r:id="rId6"/>
              </a:rPr>
              <a:t>Student worksheet</a:t>
            </a:r>
            <a:endParaRPr lang="en-GB" sz="2400" dirty="0">
              <a:solidFill>
                <a:srgbClr val="002060"/>
              </a:solidFill>
              <a:latin typeface="Century Gothic" panose="020B0502020202020204" pitchFamily="34" charset="0"/>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175148" y="4291971"/>
            <a:ext cx="10338404"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hlinkClick r:id="rId7"/>
              </a:rPr>
              <a:t>Quizlet link</a:t>
            </a:r>
            <a:br>
              <a:rPr lang="en-GB" sz="2400" dirty="0">
                <a:solidFill>
                  <a:srgbClr val="002060"/>
                </a:solidFill>
              </a:rPr>
            </a:br>
            <a:endParaRPr lang="en-GB" sz="2400" dirty="0">
              <a:solidFill>
                <a:srgbClr val="002060"/>
              </a:solidFill>
              <a:latin typeface="Century Gothic" panose="020B0502020202020204" pitchFamily="34" charset="0"/>
            </a:endParaRPr>
          </a:p>
        </p:txBody>
      </p:sp>
      <p:sp>
        <p:nvSpPr>
          <p:cNvPr id="2" name="Rectangle 1"/>
          <p:cNvSpPr/>
          <p:nvPr/>
        </p:nvSpPr>
        <p:spPr>
          <a:xfrm>
            <a:off x="175148" y="5110500"/>
            <a:ext cx="11066804" cy="1200329"/>
          </a:xfrm>
          <a:prstGeom prst="rect">
            <a:avLst/>
          </a:prstGeom>
        </p:spPr>
        <p:txBody>
          <a:bodyPr wrap="square">
            <a:spAutoFit/>
          </a:bodyPr>
          <a:lstStyle/>
          <a:p>
            <a:pPr lvl="0">
              <a:defRPr/>
            </a:pPr>
            <a:r>
              <a:rPr lang="en-GB" sz="2400" b="1" dirty="0">
                <a:solidFill>
                  <a:srgbClr val="002060"/>
                </a:solidFill>
                <a:latin typeface="Century Gothic" panose="020B0502020202020204" pitchFamily="34" charset="0"/>
              </a:rPr>
              <a:t>In addition, revisit:	</a:t>
            </a:r>
            <a:r>
              <a:rPr lang="en-GB" sz="2400" b="1" dirty="0">
                <a:solidFill>
                  <a:srgbClr val="5B9BD5">
                    <a:lumMod val="50000"/>
                  </a:srgbClr>
                </a:solidFill>
                <a:latin typeface="Century Gothic" panose="020B0502020202020204" pitchFamily="34" charset="0"/>
              </a:rPr>
              <a:t>	</a:t>
            </a:r>
            <a:r>
              <a:rPr lang="en-GB" sz="2400" dirty="0">
                <a:solidFill>
                  <a:srgbClr val="5B9BD5">
                    <a:lumMod val="50000"/>
                  </a:srgbClr>
                </a:solidFill>
                <a:latin typeface="Century Gothic" panose="020B0502020202020204" pitchFamily="34" charset="0"/>
                <a:hlinkClick r:id="rId8"/>
              </a:rPr>
              <a:t>Term 3.1 Week 2</a:t>
            </a:r>
            <a:endParaRPr lang="en-GB" sz="2400" dirty="0">
              <a:solidFill>
                <a:srgbClr val="5B9BD5">
                  <a:lumMod val="50000"/>
                </a:srgbClr>
              </a:solidFill>
              <a:latin typeface="Century Gothic" panose="020B0502020202020204" pitchFamily="34" charset="0"/>
            </a:endParaRPr>
          </a:p>
          <a:p>
            <a:pPr lvl="0">
              <a:defRPr/>
            </a:pPr>
            <a:r>
              <a:rPr lang="en-GB" sz="2400" dirty="0">
                <a:solidFill>
                  <a:srgbClr val="5B9BD5">
                    <a:lumMod val="50000"/>
                  </a:srgbClr>
                </a:solidFill>
                <a:latin typeface="Century Gothic" panose="020B0502020202020204" pitchFamily="34" charset="0"/>
              </a:rPr>
              <a:t>				</a:t>
            </a:r>
            <a:r>
              <a:rPr lang="en-GB" sz="2400" dirty="0">
                <a:solidFill>
                  <a:srgbClr val="5B9BD5">
                    <a:lumMod val="50000"/>
                  </a:srgbClr>
                </a:solidFill>
                <a:latin typeface="Century Gothic" panose="020B0502020202020204" pitchFamily="34" charset="0"/>
                <a:hlinkClick r:id="rId9"/>
              </a:rPr>
              <a:t>Term 2.2 Week 2</a:t>
            </a:r>
            <a:br>
              <a:rPr lang="en-GB" sz="2400" dirty="0">
                <a:solidFill>
                  <a:srgbClr val="5B9BD5">
                    <a:lumMod val="50000"/>
                  </a:srgbClr>
                </a:solidFill>
                <a:latin typeface="Century Gothic" panose="020B0502020202020204" pitchFamily="34" charset="0"/>
              </a:rPr>
            </a:br>
            <a:endParaRPr lang="en-GB" sz="2400" dirty="0"/>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10"/>
          <a:stretch>
            <a:fillRect/>
          </a:stretch>
        </p:blipFill>
        <p:spPr>
          <a:xfrm>
            <a:off x="10641925" y="4800601"/>
            <a:ext cx="1300638" cy="1300638"/>
          </a:xfrm>
          <a:prstGeom prst="rect">
            <a:avLst/>
          </a:prstGeom>
        </p:spPr>
      </p:pic>
      <p:pic>
        <p:nvPicPr>
          <p:cNvPr id="14" name="Picture 13">
            <a:extLst>
              <a:ext uri="{FF2B5EF4-FFF2-40B4-BE49-F238E27FC236}">
                <a16:creationId xmlns:a16="http://schemas.microsoft.com/office/drawing/2014/main" id="{FCB5ABEF-8809-BC46-AE6D-693AC80C2134}"/>
              </a:ext>
            </a:extLst>
          </p:cNvPr>
          <p:cNvPicPr/>
          <p:nvPr/>
        </p:nvPicPr>
        <p:blipFill>
          <a:blip r:embed="rId11" cstate="print">
            <a:extLst>
              <a:ext uri="{28A0092B-C50C-407E-A947-70E740481C1C}">
                <a14:useLocalDpi xmlns:a14="http://schemas.microsoft.com/office/drawing/2010/main" val="0"/>
              </a:ext>
            </a:extLst>
          </a:blip>
          <a:stretch>
            <a:fillRect/>
          </a:stretch>
        </p:blipFill>
        <p:spPr>
          <a:xfrm>
            <a:off x="3250523" y="2379091"/>
            <a:ext cx="1300054" cy="1218889"/>
          </a:xfrm>
          <a:prstGeom prst="rect">
            <a:avLst/>
          </a:prstGeom>
        </p:spPr>
      </p:pic>
    </p:spTree>
    <p:extLst>
      <p:ext uri="{BB962C8B-B14F-4D97-AF65-F5344CB8AC3E}">
        <p14:creationId xmlns:p14="http://schemas.microsoft.com/office/powerpoint/2010/main" val="35671012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423227"/>
            <a:ext cx="5979847" cy="471716"/>
          </a:xfrm>
        </p:spPr>
        <p:txBody>
          <a:bodyPr>
            <a:noAutofit/>
          </a:bodyPr>
          <a:lstStyle/>
          <a:p>
            <a:r>
              <a:rPr lang="en-GB" sz="2800" b="1">
                <a:solidFill>
                  <a:schemeClr val="bg1"/>
                </a:solidFill>
              </a:rPr>
              <a:t>¡Escribe tu propia conversación!</a:t>
            </a:r>
            <a:endParaRPr lang="en-GB" sz="28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
        <p:nvSpPr>
          <p:cNvPr id="3" name="TextBox 2"/>
          <p:cNvSpPr txBox="1"/>
          <p:nvPr/>
        </p:nvSpPr>
        <p:spPr>
          <a:xfrm>
            <a:off x="416287" y="1412879"/>
            <a:ext cx="10938934" cy="4893647"/>
          </a:xfrm>
          <a:prstGeom prst="rect">
            <a:avLst/>
          </a:prstGeom>
          <a:noFill/>
        </p:spPr>
        <p:txBody>
          <a:bodyPr wrap="square" rtlCol="0">
            <a:spAutoFit/>
          </a:bodyPr>
          <a:lstStyle/>
          <a:p>
            <a:r>
              <a:rPr lang="en-US" sz="2400" dirty="0">
                <a:solidFill>
                  <a:srgbClr val="002060"/>
                </a:solidFill>
              </a:rPr>
              <a:t>Escribe un </a:t>
            </a:r>
            <a:r>
              <a:rPr lang="en-US" sz="2400" dirty="0" err="1">
                <a:solidFill>
                  <a:srgbClr val="002060"/>
                </a:solidFill>
              </a:rPr>
              <a:t>diálogo</a:t>
            </a:r>
            <a:r>
              <a:rPr lang="en-US" sz="2400" dirty="0">
                <a:solidFill>
                  <a:srgbClr val="002060"/>
                </a:solidFill>
              </a:rPr>
              <a:t> </a:t>
            </a:r>
            <a:r>
              <a:rPr lang="en-US" sz="2400" dirty="0" err="1">
                <a:solidFill>
                  <a:srgbClr val="002060"/>
                </a:solidFill>
              </a:rPr>
              <a:t>corto</a:t>
            </a:r>
            <a:r>
              <a:rPr lang="en-US" sz="2400" dirty="0">
                <a:solidFill>
                  <a:srgbClr val="002060"/>
                </a:solidFill>
              </a:rPr>
              <a:t> </a:t>
            </a:r>
            <a:r>
              <a:rPr lang="en-US" sz="2400" dirty="0" err="1">
                <a:solidFill>
                  <a:srgbClr val="002060"/>
                </a:solidFill>
              </a:rPr>
              <a:t>en</a:t>
            </a:r>
            <a:r>
              <a:rPr lang="en-US" sz="2400" dirty="0">
                <a:solidFill>
                  <a:srgbClr val="002060"/>
                </a:solidFill>
              </a:rPr>
              <a:t> una tienda. </a:t>
            </a:r>
          </a:p>
          <a:p>
            <a:endParaRPr lang="en-US" sz="2400" dirty="0">
              <a:solidFill>
                <a:srgbClr val="002060"/>
              </a:solidFill>
            </a:endParaRPr>
          </a:p>
          <a:p>
            <a:r>
              <a:rPr lang="en-US" sz="2400" dirty="0" err="1">
                <a:solidFill>
                  <a:srgbClr val="002060"/>
                </a:solidFill>
              </a:rPr>
              <a:t>Usa</a:t>
            </a:r>
            <a:r>
              <a:rPr lang="en-US" sz="2400" dirty="0">
                <a:solidFill>
                  <a:srgbClr val="002060"/>
                </a:solidFill>
              </a:rPr>
              <a:t> por lo </a:t>
            </a:r>
            <a:r>
              <a:rPr lang="en-US" sz="2400" dirty="0" err="1">
                <a:solidFill>
                  <a:srgbClr val="002060"/>
                </a:solidFill>
              </a:rPr>
              <a:t>menos</a:t>
            </a:r>
            <a:r>
              <a:rPr lang="en-US" sz="2400" dirty="0">
                <a:solidFill>
                  <a:srgbClr val="002060"/>
                </a:solidFill>
              </a:rPr>
              <a:t>* 4 </a:t>
            </a:r>
            <a:r>
              <a:rPr lang="en-US" sz="2400" dirty="0" err="1">
                <a:solidFill>
                  <a:srgbClr val="002060"/>
                </a:solidFill>
              </a:rPr>
              <a:t>preguntas</a:t>
            </a:r>
            <a:r>
              <a:rPr lang="en-US" sz="2400" dirty="0">
                <a:solidFill>
                  <a:srgbClr val="002060"/>
                </a:solidFill>
              </a:rPr>
              <a:t>.</a:t>
            </a:r>
          </a:p>
          <a:p>
            <a:r>
              <a:rPr lang="en-US" sz="2400" dirty="0">
                <a:solidFill>
                  <a:srgbClr val="002060"/>
                </a:solidFill>
              </a:rPr>
              <a:t> </a:t>
            </a:r>
          </a:p>
          <a:p>
            <a:r>
              <a:rPr lang="en-US" sz="2400" dirty="0">
                <a:solidFill>
                  <a:srgbClr val="002060"/>
                </a:solidFill>
              </a:rPr>
              <a:t>Por </a:t>
            </a:r>
            <a:r>
              <a:rPr lang="en-US" sz="2400" dirty="0" err="1">
                <a:solidFill>
                  <a:srgbClr val="002060"/>
                </a:solidFill>
              </a:rPr>
              <a:t>ejemplo</a:t>
            </a:r>
            <a:r>
              <a:rPr lang="en-US" sz="2400" dirty="0">
                <a:solidFill>
                  <a:srgbClr val="002060"/>
                </a:solidFill>
              </a:rPr>
              <a:t>, </a:t>
            </a:r>
            <a:r>
              <a:rPr lang="en-US" sz="2400" dirty="0" err="1">
                <a:solidFill>
                  <a:srgbClr val="002060"/>
                </a:solidFill>
              </a:rPr>
              <a:t>puedes</a:t>
            </a:r>
            <a:r>
              <a:rPr lang="en-US" sz="2400" dirty="0">
                <a:solidFill>
                  <a:srgbClr val="002060"/>
                </a:solidFill>
              </a:rPr>
              <a:t> usar:</a:t>
            </a:r>
          </a:p>
          <a:p>
            <a:r>
              <a:rPr lang="en-US" sz="2400" b="1" dirty="0">
                <a:solidFill>
                  <a:srgbClr val="002060"/>
                </a:solidFill>
              </a:rPr>
              <a:t>¿</a:t>
            </a:r>
            <a:r>
              <a:rPr lang="en-US" sz="2400" b="1" dirty="0" err="1">
                <a:solidFill>
                  <a:srgbClr val="002060"/>
                </a:solidFill>
              </a:rPr>
              <a:t>dónde</a:t>
            </a:r>
            <a:r>
              <a:rPr lang="en-US" sz="2400" b="1" dirty="0">
                <a:solidFill>
                  <a:srgbClr val="002060"/>
                </a:solidFill>
              </a:rPr>
              <a:t>?; ¿</a:t>
            </a:r>
            <a:r>
              <a:rPr lang="en-US" sz="2400" b="1" dirty="0" err="1">
                <a:solidFill>
                  <a:srgbClr val="002060"/>
                </a:solidFill>
              </a:rPr>
              <a:t>cuándo</a:t>
            </a:r>
            <a:r>
              <a:rPr lang="en-US" sz="2400" b="1" dirty="0">
                <a:solidFill>
                  <a:srgbClr val="002060"/>
                </a:solidFill>
              </a:rPr>
              <a:t>?; ¿</a:t>
            </a:r>
            <a:r>
              <a:rPr lang="en-US" sz="2400" b="1" dirty="0" err="1">
                <a:solidFill>
                  <a:srgbClr val="002060"/>
                </a:solidFill>
              </a:rPr>
              <a:t>qué</a:t>
            </a:r>
            <a:r>
              <a:rPr lang="en-US" sz="2400" b="1" dirty="0">
                <a:solidFill>
                  <a:srgbClr val="002060"/>
                </a:solidFill>
              </a:rPr>
              <a:t>?; ¿por </a:t>
            </a:r>
            <a:r>
              <a:rPr lang="en-US" sz="2400" b="1" dirty="0" err="1">
                <a:solidFill>
                  <a:srgbClr val="002060"/>
                </a:solidFill>
              </a:rPr>
              <a:t>qué</a:t>
            </a:r>
            <a:r>
              <a:rPr lang="en-US" sz="2400" b="1" dirty="0">
                <a:solidFill>
                  <a:srgbClr val="002060"/>
                </a:solidFill>
              </a:rPr>
              <a:t>?; ¿</a:t>
            </a:r>
            <a:r>
              <a:rPr lang="en-US" sz="2400" b="1" dirty="0" err="1">
                <a:solidFill>
                  <a:srgbClr val="002060"/>
                </a:solidFill>
              </a:rPr>
              <a:t>cuál</a:t>
            </a:r>
            <a:r>
              <a:rPr lang="en-US" sz="2400" b="1" dirty="0">
                <a:solidFill>
                  <a:srgbClr val="002060"/>
                </a:solidFill>
              </a:rPr>
              <a:t>/es)?; </a:t>
            </a:r>
          </a:p>
          <a:p>
            <a:r>
              <a:rPr lang="en-US" sz="2400" b="1" dirty="0">
                <a:solidFill>
                  <a:srgbClr val="002060"/>
                </a:solidFill>
              </a:rPr>
              <a:t>¿</a:t>
            </a:r>
            <a:r>
              <a:rPr lang="en-US" sz="2400" b="1" dirty="0" err="1">
                <a:solidFill>
                  <a:srgbClr val="002060"/>
                </a:solidFill>
              </a:rPr>
              <a:t>cuánto</a:t>
            </a:r>
            <a:r>
              <a:rPr lang="en-US" sz="2400" b="1" dirty="0">
                <a:solidFill>
                  <a:srgbClr val="002060"/>
                </a:solidFill>
              </a:rPr>
              <a:t>/a/</a:t>
            </a:r>
            <a:r>
              <a:rPr lang="en-US" sz="2400" b="1" dirty="0" err="1">
                <a:solidFill>
                  <a:srgbClr val="002060"/>
                </a:solidFill>
              </a:rPr>
              <a:t>os</a:t>
            </a:r>
            <a:r>
              <a:rPr lang="en-US" sz="2400" b="1" dirty="0">
                <a:solidFill>
                  <a:srgbClr val="002060"/>
                </a:solidFill>
              </a:rPr>
              <a:t>/as?; ¿</a:t>
            </a:r>
            <a:r>
              <a:rPr lang="en-US" sz="2400" b="1" dirty="0" err="1">
                <a:solidFill>
                  <a:srgbClr val="002060"/>
                </a:solidFill>
              </a:rPr>
              <a:t>quién</a:t>
            </a:r>
            <a:r>
              <a:rPr lang="en-US" sz="2400" b="1" dirty="0">
                <a:solidFill>
                  <a:srgbClr val="002060"/>
                </a:solidFill>
              </a:rPr>
              <a:t>?; ¿</a:t>
            </a:r>
            <a:r>
              <a:rPr lang="en-US" sz="2400" b="1" dirty="0" err="1">
                <a:solidFill>
                  <a:srgbClr val="002060"/>
                </a:solidFill>
              </a:rPr>
              <a:t>cómo</a:t>
            </a:r>
            <a:r>
              <a:rPr lang="en-US" sz="2400" b="1" dirty="0">
                <a:solidFill>
                  <a:srgbClr val="002060"/>
                </a:solidFill>
              </a:rPr>
              <a:t>?; ¿</a:t>
            </a:r>
            <a:r>
              <a:rPr lang="en-US" sz="2400" b="1" dirty="0" err="1">
                <a:solidFill>
                  <a:srgbClr val="002060"/>
                </a:solidFill>
              </a:rPr>
              <a:t>cómo</a:t>
            </a:r>
            <a:r>
              <a:rPr lang="en-US" sz="2400" b="1" dirty="0">
                <a:solidFill>
                  <a:srgbClr val="002060"/>
                </a:solidFill>
              </a:rPr>
              <a:t> es/son? </a:t>
            </a:r>
          </a:p>
          <a:p>
            <a:endParaRPr lang="en-US" sz="2400" dirty="0">
              <a:solidFill>
                <a:srgbClr val="002060"/>
              </a:solidFill>
            </a:endParaRPr>
          </a:p>
          <a:p>
            <a:r>
              <a:rPr lang="en-US" sz="2400" dirty="0" err="1">
                <a:solidFill>
                  <a:srgbClr val="002060"/>
                </a:solidFill>
              </a:rPr>
              <a:t>Usa</a:t>
            </a:r>
            <a:r>
              <a:rPr lang="en-US" sz="2400" dirty="0">
                <a:solidFill>
                  <a:srgbClr val="002060"/>
                </a:solidFill>
              </a:rPr>
              <a:t> </a:t>
            </a:r>
            <a:r>
              <a:rPr lang="en-US" sz="2400" dirty="0" err="1">
                <a:solidFill>
                  <a:srgbClr val="002060"/>
                </a:solidFill>
              </a:rPr>
              <a:t>también</a:t>
            </a:r>
            <a:r>
              <a:rPr lang="en-US" sz="2400" dirty="0">
                <a:solidFill>
                  <a:srgbClr val="002060"/>
                </a:solidFill>
              </a:rPr>
              <a:t> los </a:t>
            </a:r>
            <a:r>
              <a:rPr lang="en-US" sz="2400" dirty="0" err="1">
                <a:solidFill>
                  <a:srgbClr val="002060"/>
                </a:solidFill>
              </a:rPr>
              <a:t>adjetivos</a:t>
            </a:r>
            <a:r>
              <a:rPr lang="en-US" sz="2400" dirty="0">
                <a:solidFill>
                  <a:srgbClr val="002060"/>
                </a:solidFill>
              </a:rPr>
              <a:t> ‘</a:t>
            </a:r>
            <a:r>
              <a:rPr lang="en-US" sz="2400" dirty="0" err="1">
                <a:solidFill>
                  <a:srgbClr val="002060"/>
                </a:solidFill>
              </a:rPr>
              <a:t>estos</a:t>
            </a:r>
            <a:r>
              <a:rPr lang="en-US" sz="2400" dirty="0">
                <a:solidFill>
                  <a:srgbClr val="002060"/>
                </a:solidFill>
              </a:rPr>
              <a:t>’ y ‘</a:t>
            </a:r>
            <a:r>
              <a:rPr lang="en-US" sz="2400" dirty="0" err="1">
                <a:solidFill>
                  <a:srgbClr val="002060"/>
                </a:solidFill>
              </a:rPr>
              <a:t>estas</a:t>
            </a:r>
            <a:r>
              <a:rPr lang="en-US" sz="2400" dirty="0">
                <a:solidFill>
                  <a:srgbClr val="002060"/>
                </a:solidFill>
              </a:rPr>
              <a:t>’ con </a:t>
            </a:r>
            <a:r>
              <a:rPr lang="en-US" sz="2400" dirty="0" err="1">
                <a:solidFill>
                  <a:srgbClr val="002060"/>
                </a:solidFill>
              </a:rPr>
              <a:t>diferentes</a:t>
            </a:r>
            <a:r>
              <a:rPr lang="en-US" sz="2400" dirty="0">
                <a:solidFill>
                  <a:srgbClr val="002060"/>
                </a:solidFill>
              </a:rPr>
              <a:t> </a:t>
            </a:r>
            <a:r>
              <a:rPr lang="en-US" sz="2400" dirty="0" err="1">
                <a:solidFill>
                  <a:srgbClr val="002060"/>
                </a:solidFill>
              </a:rPr>
              <a:t>productos</a:t>
            </a:r>
            <a:r>
              <a:rPr lang="en-US" sz="2400" dirty="0">
                <a:solidFill>
                  <a:srgbClr val="002060"/>
                </a:solidFill>
              </a:rPr>
              <a:t>.</a:t>
            </a:r>
          </a:p>
          <a:p>
            <a:r>
              <a:rPr lang="en-US" sz="2400" dirty="0" err="1">
                <a:solidFill>
                  <a:srgbClr val="002060"/>
                </a:solidFill>
              </a:rPr>
              <a:t>E.g</a:t>
            </a:r>
            <a:r>
              <a:rPr lang="en-US" sz="2400" dirty="0">
                <a:solidFill>
                  <a:srgbClr val="002060"/>
                </a:solidFill>
              </a:rPr>
              <a:t>: </a:t>
            </a:r>
            <a:r>
              <a:rPr lang="en-US" sz="2400" dirty="0" err="1">
                <a:solidFill>
                  <a:srgbClr val="002060"/>
                </a:solidFill>
              </a:rPr>
              <a:t>estos</a:t>
            </a:r>
            <a:r>
              <a:rPr lang="en-US" sz="2400" dirty="0">
                <a:solidFill>
                  <a:srgbClr val="002060"/>
                </a:solidFill>
              </a:rPr>
              <a:t> </a:t>
            </a:r>
            <a:r>
              <a:rPr lang="en-US" sz="2400" dirty="0" err="1">
                <a:solidFill>
                  <a:srgbClr val="002060"/>
                </a:solidFill>
              </a:rPr>
              <a:t>zapatos</a:t>
            </a:r>
            <a:r>
              <a:rPr lang="en-US" sz="2400" dirty="0">
                <a:solidFill>
                  <a:srgbClr val="002060"/>
                </a:solidFill>
              </a:rPr>
              <a:t>, </a:t>
            </a:r>
            <a:r>
              <a:rPr lang="en-US" sz="2400" dirty="0" err="1">
                <a:solidFill>
                  <a:srgbClr val="002060"/>
                </a:solidFill>
              </a:rPr>
              <a:t>estas</a:t>
            </a:r>
            <a:r>
              <a:rPr lang="en-US" sz="2400" dirty="0">
                <a:solidFill>
                  <a:srgbClr val="002060"/>
                </a:solidFill>
              </a:rPr>
              <a:t> camisas</a:t>
            </a:r>
          </a:p>
          <a:p>
            <a:endParaRPr lang="en-US" sz="2400" dirty="0">
              <a:solidFill>
                <a:srgbClr val="002060"/>
              </a:solidFill>
            </a:endParaRPr>
          </a:p>
          <a:p>
            <a:r>
              <a:rPr lang="en-US" sz="2400" dirty="0" err="1">
                <a:solidFill>
                  <a:srgbClr val="002060"/>
                </a:solidFill>
              </a:rPr>
              <a:t>Intenta</a:t>
            </a:r>
            <a:r>
              <a:rPr lang="en-US" sz="2400" dirty="0">
                <a:solidFill>
                  <a:srgbClr val="002060"/>
                </a:solidFill>
              </a:rPr>
              <a:t> usar un </a:t>
            </a:r>
            <a:r>
              <a:rPr lang="en-US" sz="2400" dirty="0" err="1">
                <a:solidFill>
                  <a:srgbClr val="002060"/>
                </a:solidFill>
              </a:rPr>
              <a:t>precio</a:t>
            </a:r>
            <a:r>
              <a:rPr lang="en-US" sz="2400" dirty="0">
                <a:solidFill>
                  <a:srgbClr val="002060"/>
                </a:solidFill>
              </a:rPr>
              <a:t>, </a:t>
            </a:r>
            <a:r>
              <a:rPr lang="en-US" sz="2400" dirty="0" err="1">
                <a:solidFill>
                  <a:srgbClr val="002060"/>
                </a:solidFill>
              </a:rPr>
              <a:t>e.g</a:t>
            </a:r>
            <a:r>
              <a:rPr lang="en-US" sz="2400" dirty="0">
                <a:solidFill>
                  <a:srgbClr val="002060"/>
                </a:solidFill>
              </a:rPr>
              <a:t>, ‘</a:t>
            </a:r>
            <a:r>
              <a:rPr lang="en-US" sz="2400" dirty="0" err="1">
                <a:solidFill>
                  <a:srgbClr val="002060"/>
                </a:solidFill>
              </a:rPr>
              <a:t>treinta</a:t>
            </a:r>
            <a:r>
              <a:rPr lang="en-US" sz="2400" dirty="0">
                <a:solidFill>
                  <a:srgbClr val="002060"/>
                </a:solidFill>
              </a:rPr>
              <a:t> euros’.</a:t>
            </a:r>
          </a:p>
          <a:p>
            <a:endParaRPr lang="en-US" sz="2400" dirty="0">
              <a:solidFill>
                <a:srgbClr val="002060"/>
              </a:solidFill>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50954" y="2344236"/>
            <a:ext cx="1862691" cy="1951890"/>
          </a:xfrm>
          <a:prstGeom prst="rect">
            <a:avLst/>
          </a:prstGeom>
        </p:spPr>
      </p:pic>
      <p:sp>
        <p:nvSpPr>
          <p:cNvPr id="5" name="TextBox 4"/>
          <p:cNvSpPr txBox="1"/>
          <p:nvPr/>
        </p:nvSpPr>
        <p:spPr>
          <a:xfrm>
            <a:off x="8421661" y="5844861"/>
            <a:ext cx="3636046" cy="461665"/>
          </a:xfrm>
          <a:prstGeom prst="rect">
            <a:avLst/>
          </a:prstGeom>
          <a:solidFill>
            <a:schemeClr val="accent2"/>
          </a:solidFill>
        </p:spPr>
        <p:txBody>
          <a:bodyPr wrap="square" rtlCol="0">
            <a:spAutoFit/>
          </a:bodyPr>
          <a:lstStyle/>
          <a:p>
            <a:r>
              <a:rPr lang="en-GB" sz="2400" dirty="0">
                <a:solidFill>
                  <a:schemeClr val="bg1"/>
                </a:solidFill>
              </a:rPr>
              <a:t>*por lo </a:t>
            </a:r>
            <a:r>
              <a:rPr lang="en-GB" sz="2400" dirty="0" err="1">
                <a:solidFill>
                  <a:schemeClr val="bg1"/>
                </a:solidFill>
              </a:rPr>
              <a:t>menos</a:t>
            </a:r>
            <a:r>
              <a:rPr lang="en-GB" sz="2400" dirty="0">
                <a:solidFill>
                  <a:schemeClr val="bg1"/>
                </a:solidFill>
              </a:rPr>
              <a:t> – at least</a:t>
            </a:r>
          </a:p>
        </p:txBody>
      </p:sp>
      <p:pic>
        <p:nvPicPr>
          <p:cNvPr id="11" name="Picture 2" descr="shirt clipart png&#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75241" y="1194988"/>
            <a:ext cx="1215851" cy="10547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shirt clipart png&#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31759" y="1228418"/>
            <a:ext cx="1215851" cy="1054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72753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9">
            <a:extLst>
              <a:ext uri="{FF2B5EF4-FFF2-40B4-BE49-F238E27FC236}">
                <a16:creationId xmlns:a16="http://schemas.microsoft.com/office/drawing/2014/main" id="{237BC0D3-7177-4A55-8855-5331A32083D7}"/>
              </a:ext>
            </a:extLst>
          </p:cNvPr>
          <p:cNvSpPr/>
          <p:nvPr/>
        </p:nvSpPr>
        <p:spPr>
          <a:xfrm>
            <a:off x="9620729" y="4138608"/>
            <a:ext cx="103839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l_</a:t>
            </a:r>
          </a:p>
        </p:txBody>
      </p:sp>
      <p:sp>
        <p:nvSpPr>
          <p:cNvPr id="11" name="Rounded Rectangle 10">
            <a:extLst>
              <a:ext uri="{FF2B5EF4-FFF2-40B4-BE49-F238E27FC236}">
                <a16:creationId xmlns:a16="http://schemas.microsoft.com/office/drawing/2014/main" id="{4C4E7E26-D113-40F9-A940-F0E25551FF71}"/>
              </a:ext>
            </a:extLst>
          </p:cNvPr>
          <p:cNvSpPr/>
          <p:nvPr/>
        </p:nvSpPr>
        <p:spPr>
          <a:xfrm>
            <a:off x="1532873" y="4138608"/>
            <a:ext cx="103839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l_ </a:t>
            </a:r>
          </a:p>
        </p:txBody>
      </p:sp>
      <p:sp>
        <p:nvSpPr>
          <p:cNvPr id="13" name="Rounded Rectangle 11">
            <a:extLst>
              <a:ext uri="{FF2B5EF4-FFF2-40B4-BE49-F238E27FC236}">
                <a16:creationId xmlns:a16="http://schemas.microsoft.com/office/drawing/2014/main" id="{DAA0C5EF-57EC-42DB-878B-BA49499188A3}"/>
              </a:ext>
            </a:extLst>
          </p:cNvPr>
          <p:cNvSpPr/>
          <p:nvPr/>
        </p:nvSpPr>
        <p:spPr>
          <a:xfrm>
            <a:off x="1532874" y="186055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p_ _ _ _ </a:t>
            </a:r>
          </a:p>
        </p:txBody>
      </p:sp>
      <p:sp>
        <p:nvSpPr>
          <p:cNvPr id="15" name="Rounded Rectangle 12">
            <a:extLst>
              <a:ext uri="{FF2B5EF4-FFF2-40B4-BE49-F238E27FC236}">
                <a16:creationId xmlns:a16="http://schemas.microsoft.com/office/drawing/2014/main" id="{0BF84E1E-364A-49F9-8CE0-6D9650575CBD}"/>
              </a:ext>
            </a:extLst>
          </p:cNvPr>
          <p:cNvSpPr/>
          <p:nvPr/>
        </p:nvSpPr>
        <p:spPr>
          <a:xfrm>
            <a:off x="2806196" y="484345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s_ _ _ </a:t>
            </a:r>
          </a:p>
        </p:txBody>
      </p:sp>
      <p:sp>
        <p:nvSpPr>
          <p:cNvPr id="17" name="Rounded Rectangle 13">
            <a:extLst>
              <a:ext uri="{FF2B5EF4-FFF2-40B4-BE49-F238E27FC236}">
                <a16:creationId xmlns:a16="http://schemas.microsoft.com/office/drawing/2014/main" id="{7416FEF3-0A5E-4201-80E8-445D9B602ADD}"/>
              </a:ext>
            </a:extLst>
          </p:cNvPr>
          <p:cNvSpPr/>
          <p:nvPr/>
        </p:nvSpPr>
        <p:spPr>
          <a:xfrm>
            <a:off x="7518904" y="488155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s_ _ _ _ _ </a:t>
            </a:r>
          </a:p>
        </p:txBody>
      </p:sp>
      <p:sp>
        <p:nvSpPr>
          <p:cNvPr id="19" name="Rounded Rectangle 14">
            <a:extLst>
              <a:ext uri="{FF2B5EF4-FFF2-40B4-BE49-F238E27FC236}">
                <a16:creationId xmlns:a16="http://schemas.microsoft.com/office/drawing/2014/main" id="{4A419C90-2E47-4C7E-8228-113C6064DFEA}"/>
              </a:ext>
            </a:extLst>
          </p:cNvPr>
          <p:cNvSpPr/>
          <p:nvPr/>
        </p:nvSpPr>
        <p:spPr>
          <a:xfrm>
            <a:off x="7518904" y="752484"/>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b_ _ _ _  </a:t>
            </a:r>
          </a:p>
        </p:txBody>
      </p:sp>
      <p:sp>
        <p:nvSpPr>
          <p:cNvPr id="23" name="Rounded Rectangle 17">
            <a:extLst>
              <a:ext uri="{FF2B5EF4-FFF2-40B4-BE49-F238E27FC236}">
                <a16:creationId xmlns:a16="http://schemas.microsoft.com/office/drawing/2014/main" id="{05F692C2-67C6-410D-AD82-CE9C755856D9}"/>
              </a:ext>
            </a:extLst>
          </p:cNvPr>
          <p:cNvSpPr/>
          <p:nvPr/>
        </p:nvSpPr>
        <p:spPr>
          <a:xfrm>
            <a:off x="5162550" y="259459"/>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s_ _ _ _ _ _</a:t>
            </a:r>
          </a:p>
        </p:txBody>
      </p:sp>
      <p:sp>
        <p:nvSpPr>
          <p:cNvPr id="25" name="Rounded Rectangle 18">
            <a:extLst>
              <a:ext uri="{FF2B5EF4-FFF2-40B4-BE49-F238E27FC236}">
                <a16:creationId xmlns:a16="http://schemas.microsoft.com/office/drawing/2014/main" id="{0DDBDA8B-DD7C-4DFA-9638-A274EE76B3F6}"/>
              </a:ext>
            </a:extLst>
          </p:cNvPr>
          <p:cNvSpPr/>
          <p:nvPr/>
        </p:nvSpPr>
        <p:spPr>
          <a:xfrm>
            <a:off x="8792227" y="1881192"/>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_ _  </a:t>
            </a:r>
          </a:p>
        </p:txBody>
      </p:sp>
      <p:sp>
        <p:nvSpPr>
          <p:cNvPr id="27" name="Rounded Rectangle 19">
            <a:extLst>
              <a:ext uri="{FF2B5EF4-FFF2-40B4-BE49-F238E27FC236}">
                <a16:creationId xmlns:a16="http://schemas.microsoft.com/office/drawing/2014/main" id="{77BEFE22-B84E-4B34-BD43-799671144AD6}"/>
              </a:ext>
            </a:extLst>
          </p:cNvPr>
          <p:cNvSpPr/>
          <p:nvPr/>
        </p:nvSpPr>
        <p:spPr>
          <a:xfrm>
            <a:off x="4908021" y="5300650"/>
            <a:ext cx="237595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la p_ _ _ _ _ _</a:t>
            </a:r>
          </a:p>
        </p:txBody>
      </p:sp>
      <p:sp>
        <p:nvSpPr>
          <p:cNvPr id="29" name="Rounded Rectangle 20">
            <a:extLst>
              <a:ext uri="{FF2B5EF4-FFF2-40B4-BE49-F238E27FC236}">
                <a16:creationId xmlns:a16="http://schemas.microsoft.com/office/drawing/2014/main" id="{CDB5183D-CB2D-4883-8A58-96E4F71BD84E}"/>
              </a:ext>
            </a:extLst>
          </p:cNvPr>
          <p:cNvSpPr/>
          <p:nvPr/>
        </p:nvSpPr>
        <p:spPr>
          <a:xfrm>
            <a:off x="9357616" y="3009900"/>
            <a:ext cx="264934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a_ _ _ _ _ _ _ _ </a:t>
            </a:r>
          </a:p>
        </p:txBody>
      </p:sp>
      <p:sp>
        <p:nvSpPr>
          <p:cNvPr id="14" name="Rounded Rectangle 24">
            <a:extLst>
              <a:ext uri="{FF2B5EF4-FFF2-40B4-BE49-F238E27FC236}">
                <a16:creationId xmlns:a16="http://schemas.microsoft.com/office/drawing/2014/main" id="{D83B6645-06C1-4E8E-B004-4B7CD71E6CA3}"/>
              </a:ext>
            </a:extLst>
          </p:cNvPr>
          <p:cNvSpPr/>
          <p:nvPr/>
        </p:nvSpPr>
        <p:spPr>
          <a:xfrm>
            <a:off x="9337992" y="3009900"/>
            <a:ext cx="2668963" cy="8382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acompañar</a:t>
            </a:r>
          </a:p>
        </p:txBody>
      </p:sp>
      <p:pic>
        <p:nvPicPr>
          <p:cNvPr id="2" name="Picture 1">
            <a:extLst>
              <a:ext uri="{FF2B5EF4-FFF2-40B4-BE49-F238E27FC236}">
                <a16:creationId xmlns:a16="http://schemas.microsoft.com/office/drawing/2014/main" id="{65CE2822-4455-4D89-8D34-77DEA23C0359}"/>
              </a:ext>
            </a:extLst>
          </p:cNvPr>
          <p:cNvPicPr>
            <a:picLocks noChangeAspect="1"/>
          </p:cNvPicPr>
          <p:nvPr/>
        </p:nvPicPr>
        <p:blipFill>
          <a:blip r:embed="rId3"/>
          <a:stretch>
            <a:fillRect/>
          </a:stretch>
        </p:blipFill>
        <p:spPr>
          <a:xfrm>
            <a:off x="4841081" y="1588966"/>
            <a:ext cx="2509837" cy="2548058"/>
          </a:xfrm>
          <a:prstGeom prst="rect">
            <a:avLst/>
          </a:prstGeom>
        </p:spPr>
      </p:pic>
      <p:sp>
        <p:nvSpPr>
          <p:cNvPr id="3" name="TextBox 2">
            <a:extLst>
              <a:ext uri="{FF2B5EF4-FFF2-40B4-BE49-F238E27FC236}">
                <a16:creationId xmlns:a16="http://schemas.microsoft.com/office/drawing/2014/main" id="{A7B039E3-3BEF-4361-8FA2-7170DB312C89}"/>
              </a:ext>
            </a:extLst>
          </p:cNvPr>
          <p:cNvSpPr txBox="1"/>
          <p:nvPr/>
        </p:nvSpPr>
        <p:spPr>
          <a:xfrm>
            <a:off x="2943695" y="4026744"/>
            <a:ext cx="6730178" cy="707886"/>
          </a:xfrm>
          <a:prstGeom prst="rect">
            <a:avLst/>
          </a:prstGeom>
          <a:noFill/>
        </p:spPr>
        <p:txBody>
          <a:bodyPr wrap="none" rtlCol="0">
            <a:spAutoFit/>
          </a:bodyPr>
          <a:lstStyle/>
          <a:p>
            <a:pPr algn="ctr"/>
            <a:r>
              <a:rPr lang="en-GB" sz="4000" dirty="0">
                <a:solidFill>
                  <a:srgbClr val="002060"/>
                </a:solidFill>
              </a:rPr>
              <a:t>to accompany, to go with</a:t>
            </a:r>
          </a:p>
        </p:txBody>
      </p:sp>
      <p:sp>
        <p:nvSpPr>
          <p:cNvPr id="20" name="Title 2">
            <a:extLst>
              <a:ext uri="{FF2B5EF4-FFF2-40B4-BE49-F238E27FC236}">
                <a16:creationId xmlns:a16="http://schemas.microsoft.com/office/drawing/2014/main" id="{B7DE24EF-1C8D-4CFB-8B03-C36D9A9EB219}"/>
              </a:ext>
            </a:extLst>
          </p:cNvPr>
          <p:cNvSpPr>
            <a:spLocks noGrp="1"/>
          </p:cNvSpPr>
          <p:nvPr>
            <p:ph type="title"/>
          </p:nvPr>
        </p:nvSpPr>
        <p:spPr>
          <a:xfrm>
            <a:off x="11320758" y="-90480"/>
            <a:ext cx="879334" cy="769039"/>
          </a:xfrm>
        </p:spPr>
        <p:txBody>
          <a:bodyPr>
            <a:normAutofit fontScale="90000"/>
          </a:bodyPr>
          <a:lstStyle/>
          <a:p>
            <a:r>
              <a:rPr lang="en-GB" sz="1800" b="1" dirty="0">
                <a:solidFill>
                  <a:prstClr val="white"/>
                </a:solidFill>
              </a:rPr>
              <a:t>vocabulary</a:t>
            </a:r>
            <a:endParaRPr lang="en-US" sz="1800" dirty="0"/>
          </a:p>
        </p:txBody>
      </p:sp>
      <p:sp>
        <p:nvSpPr>
          <p:cNvPr id="24" name="Rounded Rectangle 15">
            <a:extLst>
              <a:ext uri="{FF2B5EF4-FFF2-40B4-BE49-F238E27FC236}">
                <a16:creationId xmlns:a16="http://schemas.microsoft.com/office/drawing/2014/main" id="{40731E19-2AA7-4B1B-94C6-7F929101DFF6}"/>
              </a:ext>
            </a:extLst>
          </p:cNvPr>
          <p:cNvSpPr/>
          <p:nvPr/>
        </p:nvSpPr>
        <p:spPr>
          <a:xfrm>
            <a:off x="235545" y="3035904"/>
            <a:ext cx="2292360" cy="77409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GB" sz="2400" b="1" dirty="0">
                <a:solidFill>
                  <a:srgbClr val="002060"/>
                </a:solidFill>
                <a:latin typeface="Century Gothic" panose="020B0502020202020204" pitchFamily="34" charset="0"/>
              </a:rPr>
              <a:t>el p_ _ _ _ _ _</a:t>
            </a:r>
          </a:p>
        </p:txBody>
      </p:sp>
      <p:sp>
        <p:nvSpPr>
          <p:cNvPr id="26" name="Rounded Rectangle 8">
            <a:extLst>
              <a:ext uri="{FF2B5EF4-FFF2-40B4-BE49-F238E27FC236}">
                <a16:creationId xmlns:a16="http://schemas.microsoft.com/office/drawing/2014/main" id="{1DC9B76E-89BC-47C4-94BF-52C7DD571E04}"/>
              </a:ext>
            </a:extLst>
          </p:cNvPr>
          <p:cNvSpPr/>
          <p:nvPr/>
        </p:nvSpPr>
        <p:spPr>
          <a:xfrm>
            <a:off x="2660952" y="750766"/>
            <a:ext cx="2012144"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la c_ _ _ _ _ </a:t>
            </a:r>
          </a:p>
        </p:txBody>
      </p:sp>
      <p:sp>
        <p:nvSpPr>
          <p:cNvPr id="28" name="Rounded Rectangle 11">
            <a:extLst>
              <a:ext uri="{FF2B5EF4-FFF2-40B4-BE49-F238E27FC236}">
                <a16:creationId xmlns:a16="http://schemas.microsoft.com/office/drawing/2014/main" id="{A316DD52-7894-4A75-969C-CA0645DA2978}"/>
              </a:ext>
            </a:extLst>
          </p:cNvPr>
          <p:cNvSpPr/>
          <p:nvPr/>
        </p:nvSpPr>
        <p:spPr>
          <a:xfrm>
            <a:off x="10833100" y="258166"/>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96772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9">
            <a:extLst>
              <a:ext uri="{FF2B5EF4-FFF2-40B4-BE49-F238E27FC236}">
                <a16:creationId xmlns:a16="http://schemas.microsoft.com/office/drawing/2014/main" id="{237BC0D3-7177-4A55-8855-5331A32083D7}"/>
              </a:ext>
            </a:extLst>
          </p:cNvPr>
          <p:cNvSpPr/>
          <p:nvPr/>
        </p:nvSpPr>
        <p:spPr>
          <a:xfrm>
            <a:off x="9620729" y="4138608"/>
            <a:ext cx="103839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l_</a:t>
            </a:r>
          </a:p>
        </p:txBody>
      </p:sp>
      <p:sp>
        <p:nvSpPr>
          <p:cNvPr id="11" name="Rounded Rectangle 10">
            <a:extLst>
              <a:ext uri="{FF2B5EF4-FFF2-40B4-BE49-F238E27FC236}">
                <a16:creationId xmlns:a16="http://schemas.microsoft.com/office/drawing/2014/main" id="{4C4E7E26-D113-40F9-A940-F0E25551FF71}"/>
              </a:ext>
            </a:extLst>
          </p:cNvPr>
          <p:cNvSpPr/>
          <p:nvPr/>
        </p:nvSpPr>
        <p:spPr>
          <a:xfrm>
            <a:off x="1532873" y="4138608"/>
            <a:ext cx="103839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l_ </a:t>
            </a:r>
          </a:p>
        </p:txBody>
      </p:sp>
      <p:sp>
        <p:nvSpPr>
          <p:cNvPr id="13" name="Rounded Rectangle 11">
            <a:extLst>
              <a:ext uri="{FF2B5EF4-FFF2-40B4-BE49-F238E27FC236}">
                <a16:creationId xmlns:a16="http://schemas.microsoft.com/office/drawing/2014/main" id="{DAA0C5EF-57EC-42DB-878B-BA49499188A3}"/>
              </a:ext>
            </a:extLst>
          </p:cNvPr>
          <p:cNvSpPr/>
          <p:nvPr/>
        </p:nvSpPr>
        <p:spPr>
          <a:xfrm>
            <a:off x="1532874" y="186055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p_ _ _ _ </a:t>
            </a:r>
          </a:p>
        </p:txBody>
      </p:sp>
      <p:sp>
        <p:nvSpPr>
          <p:cNvPr id="15" name="Rounded Rectangle 12">
            <a:extLst>
              <a:ext uri="{FF2B5EF4-FFF2-40B4-BE49-F238E27FC236}">
                <a16:creationId xmlns:a16="http://schemas.microsoft.com/office/drawing/2014/main" id="{0BF84E1E-364A-49F9-8CE0-6D9650575CBD}"/>
              </a:ext>
            </a:extLst>
          </p:cNvPr>
          <p:cNvSpPr/>
          <p:nvPr/>
        </p:nvSpPr>
        <p:spPr>
          <a:xfrm>
            <a:off x="2806196" y="484345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s_ _ _ </a:t>
            </a:r>
          </a:p>
        </p:txBody>
      </p:sp>
      <p:sp>
        <p:nvSpPr>
          <p:cNvPr id="17" name="Rounded Rectangle 13">
            <a:extLst>
              <a:ext uri="{FF2B5EF4-FFF2-40B4-BE49-F238E27FC236}">
                <a16:creationId xmlns:a16="http://schemas.microsoft.com/office/drawing/2014/main" id="{7416FEF3-0A5E-4201-80E8-445D9B602ADD}"/>
              </a:ext>
            </a:extLst>
          </p:cNvPr>
          <p:cNvSpPr/>
          <p:nvPr/>
        </p:nvSpPr>
        <p:spPr>
          <a:xfrm>
            <a:off x="7518904" y="488155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s_ _ _ _ _ </a:t>
            </a:r>
          </a:p>
        </p:txBody>
      </p:sp>
      <p:sp>
        <p:nvSpPr>
          <p:cNvPr id="19" name="Rounded Rectangle 14">
            <a:extLst>
              <a:ext uri="{FF2B5EF4-FFF2-40B4-BE49-F238E27FC236}">
                <a16:creationId xmlns:a16="http://schemas.microsoft.com/office/drawing/2014/main" id="{4A419C90-2E47-4C7E-8228-113C6064DFEA}"/>
              </a:ext>
            </a:extLst>
          </p:cNvPr>
          <p:cNvSpPr/>
          <p:nvPr/>
        </p:nvSpPr>
        <p:spPr>
          <a:xfrm>
            <a:off x="7518904" y="752484"/>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b_ _ _ _  </a:t>
            </a:r>
          </a:p>
        </p:txBody>
      </p:sp>
      <p:sp>
        <p:nvSpPr>
          <p:cNvPr id="23" name="Rounded Rectangle 17">
            <a:extLst>
              <a:ext uri="{FF2B5EF4-FFF2-40B4-BE49-F238E27FC236}">
                <a16:creationId xmlns:a16="http://schemas.microsoft.com/office/drawing/2014/main" id="{05F692C2-67C6-410D-AD82-CE9C755856D9}"/>
              </a:ext>
            </a:extLst>
          </p:cNvPr>
          <p:cNvSpPr/>
          <p:nvPr/>
        </p:nvSpPr>
        <p:spPr>
          <a:xfrm>
            <a:off x="5162550" y="259459"/>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s_ _ _ _ _ _</a:t>
            </a:r>
          </a:p>
        </p:txBody>
      </p:sp>
      <p:sp>
        <p:nvSpPr>
          <p:cNvPr id="25" name="Rounded Rectangle 18">
            <a:extLst>
              <a:ext uri="{FF2B5EF4-FFF2-40B4-BE49-F238E27FC236}">
                <a16:creationId xmlns:a16="http://schemas.microsoft.com/office/drawing/2014/main" id="{0DDBDA8B-DD7C-4DFA-9638-A274EE76B3F6}"/>
              </a:ext>
            </a:extLst>
          </p:cNvPr>
          <p:cNvSpPr/>
          <p:nvPr/>
        </p:nvSpPr>
        <p:spPr>
          <a:xfrm>
            <a:off x="8792227" y="1881192"/>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_ _  </a:t>
            </a:r>
          </a:p>
        </p:txBody>
      </p:sp>
      <p:sp>
        <p:nvSpPr>
          <p:cNvPr id="27" name="Rounded Rectangle 19">
            <a:extLst>
              <a:ext uri="{FF2B5EF4-FFF2-40B4-BE49-F238E27FC236}">
                <a16:creationId xmlns:a16="http://schemas.microsoft.com/office/drawing/2014/main" id="{77BEFE22-B84E-4B34-BD43-799671144AD6}"/>
              </a:ext>
            </a:extLst>
          </p:cNvPr>
          <p:cNvSpPr/>
          <p:nvPr/>
        </p:nvSpPr>
        <p:spPr>
          <a:xfrm>
            <a:off x="4908021" y="5300650"/>
            <a:ext cx="237595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la p_ _ _ _ _ _</a:t>
            </a:r>
          </a:p>
        </p:txBody>
      </p:sp>
      <p:sp>
        <p:nvSpPr>
          <p:cNvPr id="29" name="Rounded Rectangle 20">
            <a:extLst>
              <a:ext uri="{FF2B5EF4-FFF2-40B4-BE49-F238E27FC236}">
                <a16:creationId xmlns:a16="http://schemas.microsoft.com/office/drawing/2014/main" id="{CDB5183D-CB2D-4883-8A58-96E4F71BD84E}"/>
              </a:ext>
            </a:extLst>
          </p:cNvPr>
          <p:cNvSpPr/>
          <p:nvPr/>
        </p:nvSpPr>
        <p:spPr>
          <a:xfrm>
            <a:off x="9357616" y="3009900"/>
            <a:ext cx="264934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a_ _ _ _ _ _ _ _ </a:t>
            </a:r>
          </a:p>
        </p:txBody>
      </p:sp>
      <p:sp>
        <p:nvSpPr>
          <p:cNvPr id="14" name="Rounded Rectangle 24">
            <a:extLst>
              <a:ext uri="{FF2B5EF4-FFF2-40B4-BE49-F238E27FC236}">
                <a16:creationId xmlns:a16="http://schemas.microsoft.com/office/drawing/2014/main" id="{38CCEE04-AF39-490C-85ED-9DA08AC2BE9A}"/>
              </a:ext>
            </a:extLst>
          </p:cNvPr>
          <p:cNvSpPr/>
          <p:nvPr/>
        </p:nvSpPr>
        <p:spPr>
          <a:xfrm>
            <a:off x="1532874" y="1860550"/>
            <a:ext cx="1866900" cy="8382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parar</a:t>
            </a:r>
          </a:p>
        </p:txBody>
      </p:sp>
      <p:pic>
        <p:nvPicPr>
          <p:cNvPr id="3" name="Picture 2">
            <a:extLst>
              <a:ext uri="{FF2B5EF4-FFF2-40B4-BE49-F238E27FC236}">
                <a16:creationId xmlns:a16="http://schemas.microsoft.com/office/drawing/2014/main" id="{8690F2FE-C938-48FE-B6A1-1E70438FB89D}"/>
              </a:ext>
            </a:extLst>
          </p:cNvPr>
          <p:cNvPicPr>
            <a:picLocks noChangeAspect="1"/>
          </p:cNvPicPr>
          <p:nvPr/>
        </p:nvPicPr>
        <p:blipFill>
          <a:blip r:embed="rId3"/>
          <a:stretch>
            <a:fillRect/>
          </a:stretch>
        </p:blipFill>
        <p:spPr>
          <a:xfrm>
            <a:off x="5162550" y="2008000"/>
            <a:ext cx="2055808" cy="2055808"/>
          </a:xfrm>
          <a:prstGeom prst="rect">
            <a:avLst/>
          </a:prstGeom>
        </p:spPr>
      </p:pic>
      <p:sp>
        <p:nvSpPr>
          <p:cNvPr id="18" name="Title 2">
            <a:extLst>
              <a:ext uri="{FF2B5EF4-FFF2-40B4-BE49-F238E27FC236}">
                <a16:creationId xmlns:a16="http://schemas.microsoft.com/office/drawing/2014/main" id="{EC199CBF-912A-48D0-9CF5-63A658806AA9}"/>
              </a:ext>
            </a:extLst>
          </p:cNvPr>
          <p:cNvSpPr>
            <a:spLocks noGrp="1"/>
          </p:cNvSpPr>
          <p:nvPr>
            <p:ph type="title"/>
          </p:nvPr>
        </p:nvSpPr>
        <p:spPr>
          <a:xfrm>
            <a:off x="11320758" y="-90480"/>
            <a:ext cx="879334" cy="769039"/>
          </a:xfrm>
        </p:spPr>
        <p:txBody>
          <a:bodyPr>
            <a:normAutofit fontScale="90000"/>
          </a:bodyPr>
          <a:lstStyle/>
          <a:p>
            <a:r>
              <a:rPr lang="en-GB" sz="1800" b="1" dirty="0">
                <a:solidFill>
                  <a:prstClr val="white"/>
                </a:solidFill>
              </a:rPr>
              <a:t>vocabulary</a:t>
            </a:r>
            <a:endParaRPr lang="en-US" sz="1800" dirty="0"/>
          </a:p>
        </p:txBody>
      </p:sp>
      <p:sp>
        <p:nvSpPr>
          <p:cNvPr id="22" name="Rounded Rectangle 15">
            <a:extLst>
              <a:ext uri="{FF2B5EF4-FFF2-40B4-BE49-F238E27FC236}">
                <a16:creationId xmlns:a16="http://schemas.microsoft.com/office/drawing/2014/main" id="{40731E19-2AA7-4B1B-94C6-7F929101DFF6}"/>
              </a:ext>
            </a:extLst>
          </p:cNvPr>
          <p:cNvSpPr/>
          <p:nvPr/>
        </p:nvSpPr>
        <p:spPr>
          <a:xfrm>
            <a:off x="235545" y="3035904"/>
            <a:ext cx="2292360" cy="77409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GB" sz="2400" b="1" dirty="0">
                <a:solidFill>
                  <a:srgbClr val="002060"/>
                </a:solidFill>
                <a:latin typeface="Century Gothic" panose="020B0502020202020204" pitchFamily="34" charset="0"/>
              </a:rPr>
              <a:t>el p_ _ _ _ _ _</a:t>
            </a:r>
          </a:p>
        </p:txBody>
      </p:sp>
      <p:sp>
        <p:nvSpPr>
          <p:cNvPr id="24" name="Rounded Rectangle 8">
            <a:extLst>
              <a:ext uri="{FF2B5EF4-FFF2-40B4-BE49-F238E27FC236}">
                <a16:creationId xmlns:a16="http://schemas.microsoft.com/office/drawing/2014/main" id="{1DC9B76E-89BC-47C4-94BF-52C7DD571E04}"/>
              </a:ext>
            </a:extLst>
          </p:cNvPr>
          <p:cNvSpPr/>
          <p:nvPr/>
        </p:nvSpPr>
        <p:spPr>
          <a:xfrm>
            <a:off x="2660952" y="750766"/>
            <a:ext cx="2012144"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la c_ _ _ _ _ </a:t>
            </a:r>
          </a:p>
        </p:txBody>
      </p:sp>
      <p:sp>
        <p:nvSpPr>
          <p:cNvPr id="26" name="Rounded Rectangle 11">
            <a:extLst>
              <a:ext uri="{FF2B5EF4-FFF2-40B4-BE49-F238E27FC236}">
                <a16:creationId xmlns:a16="http://schemas.microsoft.com/office/drawing/2014/main" id="{A316DD52-7894-4A75-969C-CA0645DA2978}"/>
              </a:ext>
            </a:extLst>
          </p:cNvPr>
          <p:cNvSpPr/>
          <p:nvPr/>
        </p:nvSpPr>
        <p:spPr>
          <a:xfrm>
            <a:off x="10833100" y="258166"/>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A7B039E3-3BEF-4361-8FA2-7170DB312C89}"/>
              </a:ext>
            </a:extLst>
          </p:cNvPr>
          <p:cNvSpPr txBox="1"/>
          <p:nvPr/>
        </p:nvSpPr>
        <p:spPr>
          <a:xfrm>
            <a:off x="4016621" y="3998200"/>
            <a:ext cx="4347665" cy="707886"/>
          </a:xfrm>
          <a:prstGeom prst="rect">
            <a:avLst/>
          </a:prstGeom>
          <a:noFill/>
        </p:spPr>
        <p:txBody>
          <a:bodyPr wrap="none" rtlCol="0">
            <a:spAutoFit/>
          </a:bodyPr>
          <a:lstStyle/>
          <a:p>
            <a:pPr algn="ctr"/>
            <a:r>
              <a:rPr lang="en-GB" sz="4000" dirty="0">
                <a:solidFill>
                  <a:srgbClr val="002060"/>
                </a:solidFill>
              </a:rPr>
              <a:t>to stop, stopping</a:t>
            </a:r>
          </a:p>
        </p:txBody>
      </p:sp>
    </p:spTree>
    <p:extLst>
      <p:ext uri="{BB962C8B-B14F-4D97-AF65-F5344CB8AC3E}">
        <p14:creationId xmlns:p14="http://schemas.microsoft.com/office/powerpoint/2010/main" val="1434914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9">
            <a:extLst>
              <a:ext uri="{FF2B5EF4-FFF2-40B4-BE49-F238E27FC236}">
                <a16:creationId xmlns:a16="http://schemas.microsoft.com/office/drawing/2014/main" id="{237BC0D3-7177-4A55-8855-5331A32083D7}"/>
              </a:ext>
            </a:extLst>
          </p:cNvPr>
          <p:cNvSpPr/>
          <p:nvPr/>
        </p:nvSpPr>
        <p:spPr>
          <a:xfrm>
            <a:off x="9620729" y="4138608"/>
            <a:ext cx="103839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l_</a:t>
            </a:r>
          </a:p>
        </p:txBody>
      </p:sp>
      <p:sp>
        <p:nvSpPr>
          <p:cNvPr id="11" name="Rounded Rectangle 10">
            <a:extLst>
              <a:ext uri="{FF2B5EF4-FFF2-40B4-BE49-F238E27FC236}">
                <a16:creationId xmlns:a16="http://schemas.microsoft.com/office/drawing/2014/main" id="{4C4E7E26-D113-40F9-A940-F0E25551FF71}"/>
              </a:ext>
            </a:extLst>
          </p:cNvPr>
          <p:cNvSpPr/>
          <p:nvPr/>
        </p:nvSpPr>
        <p:spPr>
          <a:xfrm>
            <a:off x="1532873" y="4138608"/>
            <a:ext cx="103839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l_ </a:t>
            </a:r>
          </a:p>
        </p:txBody>
      </p:sp>
      <p:sp>
        <p:nvSpPr>
          <p:cNvPr id="13" name="Rounded Rectangle 11">
            <a:extLst>
              <a:ext uri="{FF2B5EF4-FFF2-40B4-BE49-F238E27FC236}">
                <a16:creationId xmlns:a16="http://schemas.microsoft.com/office/drawing/2014/main" id="{DAA0C5EF-57EC-42DB-878B-BA49499188A3}"/>
              </a:ext>
            </a:extLst>
          </p:cNvPr>
          <p:cNvSpPr/>
          <p:nvPr/>
        </p:nvSpPr>
        <p:spPr>
          <a:xfrm>
            <a:off x="1532874" y="186055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p_ _ _ _ </a:t>
            </a:r>
          </a:p>
        </p:txBody>
      </p:sp>
      <p:sp>
        <p:nvSpPr>
          <p:cNvPr id="15" name="Rounded Rectangle 12">
            <a:extLst>
              <a:ext uri="{FF2B5EF4-FFF2-40B4-BE49-F238E27FC236}">
                <a16:creationId xmlns:a16="http://schemas.microsoft.com/office/drawing/2014/main" id="{0BF84E1E-364A-49F9-8CE0-6D9650575CBD}"/>
              </a:ext>
            </a:extLst>
          </p:cNvPr>
          <p:cNvSpPr/>
          <p:nvPr/>
        </p:nvSpPr>
        <p:spPr>
          <a:xfrm>
            <a:off x="2806196" y="484345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s_ _ _ </a:t>
            </a:r>
          </a:p>
        </p:txBody>
      </p:sp>
      <p:sp>
        <p:nvSpPr>
          <p:cNvPr id="17" name="Rounded Rectangle 13">
            <a:extLst>
              <a:ext uri="{FF2B5EF4-FFF2-40B4-BE49-F238E27FC236}">
                <a16:creationId xmlns:a16="http://schemas.microsoft.com/office/drawing/2014/main" id="{7416FEF3-0A5E-4201-80E8-445D9B602ADD}"/>
              </a:ext>
            </a:extLst>
          </p:cNvPr>
          <p:cNvSpPr/>
          <p:nvPr/>
        </p:nvSpPr>
        <p:spPr>
          <a:xfrm>
            <a:off x="7518904" y="488155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s_ _ _ _ _ </a:t>
            </a:r>
          </a:p>
        </p:txBody>
      </p:sp>
      <p:sp>
        <p:nvSpPr>
          <p:cNvPr id="19" name="Rounded Rectangle 14">
            <a:extLst>
              <a:ext uri="{FF2B5EF4-FFF2-40B4-BE49-F238E27FC236}">
                <a16:creationId xmlns:a16="http://schemas.microsoft.com/office/drawing/2014/main" id="{4A419C90-2E47-4C7E-8228-113C6064DFEA}"/>
              </a:ext>
            </a:extLst>
          </p:cNvPr>
          <p:cNvSpPr/>
          <p:nvPr/>
        </p:nvSpPr>
        <p:spPr>
          <a:xfrm>
            <a:off x="7518904" y="752484"/>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b_ _ _ _  </a:t>
            </a:r>
          </a:p>
        </p:txBody>
      </p:sp>
      <p:sp>
        <p:nvSpPr>
          <p:cNvPr id="23" name="Rounded Rectangle 17">
            <a:extLst>
              <a:ext uri="{FF2B5EF4-FFF2-40B4-BE49-F238E27FC236}">
                <a16:creationId xmlns:a16="http://schemas.microsoft.com/office/drawing/2014/main" id="{05F692C2-67C6-410D-AD82-CE9C755856D9}"/>
              </a:ext>
            </a:extLst>
          </p:cNvPr>
          <p:cNvSpPr/>
          <p:nvPr/>
        </p:nvSpPr>
        <p:spPr>
          <a:xfrm>
            <a:off x="5162550" y="259459"/>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s_ _ _ _ _ _</a:t>
            </a:r>
          </a:p>
        </p:txBody>
      </p:sp>
      <p:sp>
        <p:nvSpPr>
          <p:cNvPr id="25" name="Rounded Rectangle 18">
            <a:extLst>
              <a:ext uri="{FF2B5EF4-FFF2-40B4-BE49-F238E27FC236}">
                <a16:creationId xmlns:a16="http://schemas.microsoft.com/office/drawing/2014/main" id="{0DDBDA8B-DD7C-4DFA-9638-A274EE76B3F6}"/>
              </a:ext>
            </a:extLst>
          </p:cNvPr>
          <p:cNvSpPr/>
          <p:nvPr/>
        </p:nvSpPr>
        <p:spPr>
          <a:xfrm>
            <a:off x="8792227" y="1881192"/>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_ _  </a:t>
            </a:r>
          </a:p>
        </p:txBody>
      </p:sp>
      <p:sp>
        <p:nvSpPr>
          <p:cNvPr id="27" name="Rounded Rectangle 19">
            <a:extLst>
              <a:ext uri="{FF2B5EF4-FFF2-40B4-BE49-F238E27FC236}">
                <a16:creationId xmlns:a16="http://schemas.microsoft.com/office/drawing/2014/main" id="{77BEFE22-B84E-4B34-BD43-799671144AD6}"/>
              </a:ext>
            </a:extLst>
          </p:cNvPr>
          <p:cNvSpPr/>
          <p:nvPr/>
        </p:nvSpPr>
        <p:spPr>
          <a:xfrm>
            <a:off x="4908021" y="5300650"/>
            <a:ext cx="237595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la p_ _ _ _ _ _</a:t>
            </a:r>
          </a:p>
        </p:txBody>
      </p:sp>
      <p:sp>
        <p:nvSpPr>
          <p:cNvPr id="29" name="Rounded Rectangle 20">
            <a:extLst>
              <a:ext uri="{FF2B5EF4-FFF2-40B4-BE49-F238E27FC236}">
                <a16:creationId xmlns:a16="http://schemas.microsoft.com/office/drawing/2014/main" id="{CDB5183D-CB2D-4883-8A58-96E4F71BD84E}"/>
              </a:ext>
            </a:extLst>
          </p:cNvPr>
          <p:cNvSpPr/>
          <p:nvPr/>
        </p:nvSpPr>
        <p:spPr>
          <a:xfrm>
            <a:off x="9357616" y="3009900"/>
            <a:ext cx="264934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a_ _ _ _ _ _ _ _ </a:t>
            </a:r>
          </a:p>
        </p:txBody>
      </p:sp>
      <p:sp>
        <p:nvSpPr>
          <p:cNvPr id="2" name="TextBox 1">
            <a:extLst>
              <a:ext uri="{FF2B5EF4-FFF2-40B4-BE49-F238E27FC236}">
                <a16:creationId xmlns:a16="http://schemas.microsoft.com/office/drawing/2014/main" id="{CE0E264E-782E-4453-8CE0-416B213962B0}"/>
              </a:ext>
            </a:extLst>
          </p:cNvPr>
          <p:cNvSpPr txBox="1"/>
          <p:nvPr/>
        </p:nvSpPr>
        <p:spPr>
          <a:xfrm>
            <a:off x="3399774" y="2910847"/>
            <a:ext cx="5596404" cy="1015663"/>
          </a:xfrm>
          <a:prstGeom prst="rect">
            <a:avLst/>
          </a:prstGeom>
          <a:noFill/>
        </p:spPr>
        <p:txBody>
          <a:bodyPr wrap="none" rtlCol="0">
            <a:spAutoFit/>
          </a:bodyPr>
          <a:lstStyle/>
          <a:p>
            <a:r>
              <a:rPr lang="en-GB" sz="6000" dirty="0">
                <a:solidFill>
                  <a:srgbClr val="002060"/>
                </a:solidFill>
              </a:rPr>
              <a:t>him, it (object)</a:t>
            </a:r>
          </a:p>
        </p:txBody>
      </p:sp>
      <p:sp>
        <p:nvSpPr>
          <p:cNvPr id="16" name="Rounded Rectangle 24">
            <a:extLst>
              <a:ext uri="{FF2B5EF4-FFF2-40B4-BE49-F238E27FC236}">
                <a16:creationId xmlns:a16="http://schemas.microsoft.com/office/drawing/2014/main" id="{33D21B18-C1F0-43E8-8590-B9098CBAEA8F}"/>
              </a:ext>
            </a:extLst>
          </p:cNvPr>
          <p:cNvSpPr/>
          <p:nvPr/>
        </p:nvSpPr>
        <p:spPr>
          <a:xfrm>
            <a:off x="9620729" y="4138608"/>
            <a:ext cx="1038398" cy="8382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lo</a:t>
            </a:r>
          </a:p>
        </p:txBody>
      </p:sp>
      <p:sp>
        <p:nvSpPr>
          <p:cNvPr id="20" name="Title 2">
            <a:extLst>
              <a:ext uri="{FF2B5EF4-FFF2-40B4-BE49-F238E27FC236}">
                <a16:creationId xmlns:a16="http://schemas.microsoft.com/office/drawing/2014/main" id="{B8C1E65E-2D2B-4E28-A7A9-1953F1DDC440}"/>
              </a:ext>
            </a:extLst>
          </p:cNvPr>
          <p:cNvSpPr>
            <a:spLocks noGrp="1"/>
          </p:cNvSpPr>
          <p:nvPr>
            <p:ph type="title"/>
          </p:nvPr>
        </p:nvSpPr>
        <p:spPr>
          <a:xfrm>
            <a:off x="11320758" y="-90480"/>
            <a:ext cx="879334" cy="769039"/>
          </a:xfrm>
        </p:spPr>
        <p:txBody>
          <a:bodyPr>
            <a:normAutofit fontScale="90000"/>
          </a:bodyPr>
          <a:lstStyle/>
          <a:p>
            <a:r>
              <a:rPr lang="en-GB" sz="1800" b="1" dirty="0">
                <a:solidFill>
                  <a:prstClr val="white"/>
                </a:solidFill>
              </a:rPr>
              <a:t>vocabulary</a:t>
            </a:r>
            <a:endParaRPr lang="en-US" sz="1800" dirty="0"/>
          </a:p>
        </p:txBody>
      </p:sp>
      <p:sp>
        <p:nvSpPr>
          <p:cNvPr id="22" name="Rounded Rectangle 15">
            <a:extLst>
              <a:ext uri="{FF2B5EF4-FFF2-40B4-BE49-F238E27FC236}">
                <a16:creationId xmlns:a16="http://schemas.microsoft.com/office/drawing/2014/main" id="{40731E19-2AA7-4B1B-94C6-7F929101DFF6}"/>
              </a:ext>
            </a:extLst>
          </p:cNvPr>
          <p:cNvSpPr/>
          <p:nvPr/>
        </p:nvSpPr>
        <p:spPr>
          <a:xfrm>
            <a:off x="235545" y="3035904"/>
            <a:ext cx="2292360" cy="77409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GB" sz="2400" b="1" dirty="0">
                <a:solidFill>
                  <a:srgbClr val="002060"/>
                </a:solidFill>
                <a:latin typeface="Century Gothic" panose="020B0502020202020204" pitchFamily="34" charset="0"/>
              </a:rPr>
              <a:t>el p_ _ _ _ _ _</a:t>
            </a:r>
          </a:p>
        </p:txBody>
      </p:sp>
      <p:sp>
        <p:nvSpPr>
          <p:cNvPr id="24" name="Rounded Rectangle 8">
            <a:extLst>
              <a:ext uri="{FF2B5EF4-FFF2-40B4-BE49-F238E27FC236}">
                <a16:creationId xmlns:a16="http://schemas.microsoft.com/office/drawing/2014/main" id="{1DC9B76E-89BC-47C4-94BF-52C7DD571E04}"/>
              </a:ext>
            </a:extLst>
          </p:cNvPr>
          <p:cNvSpPr/>
          <p:nvPr/>
        </p:nvSpPr>
        <p:spPr>
          <a:xfrm>
            <a:off x="2660952" y="750766"/>
            <a:ext cx="2012144"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la c_ _ _ _ _ </a:t>
            </a:r>
          </a:p>
        </p:txBody>
      </p:sp>
      <p:sp>
        <p:nvSpPr>
          <p:cNvPr id="26" name="Rounded Rectangle 11">
            <a:extLst>
              <a:ext uri="{FF2B5EF4-FFF2-40B4-BE49-F238E27FC236}">
                <a16:creationId xmlns:a16="http://schemas.microsoft.com/office/drawing/2014/main" id="{A316DD52-7894-4A75-969C-CA0645DA2978}"/>
              </a:ext>
            </a:extLst>
          </p:cNvPr>
          <p:cNvSpPr/>
          <p:nvPr/>
        </p:nvSpPr>
        <p:spPr>
          <a:xfrm>
            <a:off x="10833100" y="258166"/>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97420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8">
            <a:extLst>
              <a:ext uri="{FF2B5EF4-FFF2-40B4-BE49-F238E27FC236}">
                <a16:creationId xmlns:a16="http://schemas.microsoft.com/office/drawing/2014/main" id="{1DC9B76E-89BC-47C4-94BF-52C7DD571E04}"/>
              </a:ext>
            </a:extLst>
          </p:cNvPr>
          <p:cNvSpPr/>
          <p:nvPr/>
        </p:nvSpPr>
        <p:spPr>
          <a:xfrm>
            <a:off x="2964278" y="750766"/>
            <a:ext cx="170881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c_ _ _ </a:t>
            </a:r>
          </a:p>
        </p:txBody>
      </p:sp>
      <p:sp>
        <p:nvSpPr>
          <p:cNvPr id="9" name="Rounded Rectangle 9">
            <a:extLst>
              <a:ext uri="{FF2B5EF4-FFF2-40B4-BE49-F238E27FC236}">
                <a16:creationId xmlns:a16="http://schemas.microsoft.com/office/drawing/2014/main" id="{237BC0D3-7177-4A55-8855-5331A32083D7}"/>
              </a:ext>
            </a:extLst>
          </p:cNvPr>
          <p:cNvSpPr/>
          <p:nvPr/>
        </p:nvSpPr>
        <p:spPr>
          <a:xfrm>
            <a:off x="9620729" y="4138608"/>
            <a:ext cx="103839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l_</a:t>
            </a:r>
          </a:p>
        </p:txBody>
      </p:sp>
      <p:sp>
        <p:nvSpPr>
          <p:cNvPr id="11" name="Rounded Rectangle 10">
            <a:extLst>
              <a:ext uri="{FF2B5EF4-FFF2-40B4-BE49-F238E27FC236}">
                <a16:creationId xmlns:a16="http://schemas.microsoft.com/office/drawing/2014/main" id="{4C4E7E26-D113-40F9-A940-F0E25551FF71}"/>
              </a:ext>
            </a:extLst>
          </p:cNvPr>
          <p:cNvSpPr/>
          <p:nvPr/>
        </p:nvSpPr>
        <p:spPr>
          <a:xfrm>
            <a:off x="1532873" y="4138608"/>
            <a:ext cx="103839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l_ </a:t>
            </a:r>
          </a:p>
        </p:txBody>
      </p:sp>
      <p:sp>
        <p:nvSpPr>
          <p:cNvPr id="13" name="Rounded Rectangle 11">
            <a:extLst>
              <a:ext uri="{FF2B5EF4-FFF2-40B4-BE49-F238E27FC236}">
                <a16:creationId xmlns:a16="http://schemas.microsoft.com/office/drawing/2014/main" id="{DAA0C5EF-57EC-42DB-878B-BA49499188A3}"/>
              </a:ext>
            </a:extLst>
          </p:cNvPr>
          <p:cNvSpPr/>
          <p:nvPr/>
        </p:nvSpPr>
        <p:spPr>
          <a:xfrm>
            <a:off x="1532874" y="186055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p_ _ _ _ </a:t>
            </a:r>
          </a:p>
        </p:txBody>
      </p:sp>
      <p:sp>
        <p:nvSpPr>
          <p:cNvPr id="15" name="Rounded Rectangle 12">
            <a:extLst>
              <a:ext uri="{FF2B5EF4-FFF2-40B4-BE49-F238E27FC236}">
                <a16:creationId xmlns:a16="http://schemas.microsoft.com/office/drawing/2014/main" id="{0BF84E1E-364A-49F9-8CE0-6D9650575CBD}"/>
              </a:ext>
            </a:extLst>
          </p:cNvPr>
          <p:cNvSpPr/>
          <p:nvPr/>
        </p:nvSpPr>
        <p:spPr>
          <a:xfrm>
            <a:off x="2806196" y="484345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s_ _ _ </a:t>
            </a:r>
          </a:p>
        </p:txBody>
      </p:sp>
      <p:sp>
        <p:nvSpPr>
          <p:cNvPr id="17" name="Rounded Rectangle 13">
            <a:extLst>
              <a:ext uri="{FF2B5EF4-FFF2-40B4-BE49-F238E27FC236}">
                <a16:creationId xmlns:a16="http://schemas.microsoft.com/office/drawing/2014/main" id="{7416FEF3-0A5E-4201-80E8-445D9B602ADD}"/>
              </a:ext>
            </a:extLst>
          </p:cNvPr>
          <p:cNvSpPr/>
          <p:nvPr/>
        </p:nvSpPr>
        <p:spPr>
          <a:xfrm>
            <a:off x="7518904" y="488155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s_ _ _ _ _ </a:t>
            </a:r>
          </a:p>
        </p:txBody>
      </p:sp>
      <p:sp>
        <p:nvSpPr>
          <p:cNvPr id="19" name="Rounded Rectangle 14">
            <a:extLst>
              <a:ext uri="{FF2B5EF4-FFF2-40B4-BE49-F238E27FC236}">
                <a16:creationId xmlns:a16="http://schemas.microsoft.com/office/drawing/2014/main" id="{4A419C90-2E47-4C7E-8228-113C6064DFEA}"/>
              </a:ext>
            </a:extLst>
          </p:cNvPr>
          <p:cNvSpPr/>
          <p:nvPr/>
        </p:nvSpPr>
        <p:spPr>
          <a:xfrm>
            <a:off x="7518904" y="752484"/>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b_ _ _ _  </a:t>
            </a:r>
          </a:p>
        </p:txBody>
      </p:sp>
      <p:sp>
        <p:nvSpPr>
          <p:cNvPr id="23" name="Rounded Rectangle 17">
            <a:extLst>
              <a:ext uri="{FF2B5EF4-FFF2-40B4-BE49-F238E27FC236}">
                <a16:creationId xmlns:a16="http://schemas.microsoft.com/office/drawing/2014/main" id="{05F692C2-67C6-410D-AD82-CE9C755856D9}"/>
              </a:ext>
            </a:extLst>
          </p:cNvPr>
          <p:cNvSpPr/>
          <p:nvPr/>
        </p:nvSpPr>
        <p:spPr>
          <a:xfrm>
            <a:off x="5162550" y="259459"/>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s_ _ _ _ _ _</a:t>
            </a:r>
          </a:p>
        </p:txBody>
      </p:sp>
      <p:sp>
        <p:nvSpPr>
          <p:cNvPr id="25" name="Rounded Rectangle 18">
            <a:extLst>
              <a:ext uri="{FF2B5EF4-FFF2-40B4-BE49-F238E27FC236}">
                <a16:creationId xmlns:a16="http://schemas.microsoft.com/office/drawing/2014/main" id="{0DDBDA8B-DD7C-4DFA-9638-A274EE76B3F6}"/>
              </a:ext>
            </a:extLst>
          </p:cNvPr>
          <p:cNvSpPr/>
          <p:nvPr/>
        </p:nvSpPr>
        <p:spPr>
          <a:xfrm>
            <a:off x="8792227" y="1881192"/>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_ _  </a:t>
            </a:r>
          </a:p>
        </p:txBody>
      </p:sp>
      <p:sp>
        <p:nvSpPr>
          <p:cNvPr id="27" name="Rounded Rectangle 19">
            <a:extLst>
              <a:ext uri="{FF2B5EF4-FFF2-40B4-BE49-F238E27FC236}">
                <a16:creationId xmlns:a16="http://schemas.microsoft.com/office/drawing/2014/main" id="{77BEFE22-B84E-4B34-BD43-799671144AD6}"/>
              </a:ext>
            </a:extLst>
          </p:cNvPr>
          <p:cNvSpPr/>
          <p:nvPr/>
        </p:nvSpPr>
        <p:spPr>
          <a:xfrm>
            <a:off x="4908021" y="5300650"/>
            <a:ext cx="237595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la p_ _ _ _ _ _</a:t>
            </a:r>
          </a:p>
        </p:txBody>
      </p:sp>
      <p:sp>
        <p:nvSpPr>
          <p:cNvPr id="29" name="Rounded Rectangle 20">
            <a:extLst>
              <a:ext uri="{FF2B5EF4-FFF2-40B4-BE49-F238E27FC236}">
                <a16:creationId xmlns:a16="http://schemas.microsoft.com/office/drawing/2014/main" id="{CDB5183D-CB2D-4883-8A58-96E4F71BD84E}"/>
              </a:ext>
            </a:extLst>
          </p:cNvPr>
          <p:cNvSpPr/>
          <p:nvPr/>
        </p:nvSpPr>
        <p:spPr>
          <a:xfrm>
            <a:off x="9357616" y="3009900"/>
            <a:ext cx="264934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a_ _ _ _ _ _ _ _ </a:t>
            </a:r>
          </a:p>
        </p:txBody>
      </p:sp>
      <p:sp>
        <p:nvSpPr>
          <p:cNvPr id="14" name="Rounded Rectangle 24">
            <a:extLst>
              <a:ext uri="{FF2B5EF4-FFF2-40B4-BE49-F238E27FC236}">
                <a16:creationId xmlns:a16="http://schemas.microsoft.com/office/drawing/2014/main" id="{A7044879-3491-4468-A4AA-5A09F1F9F8FC}"/>
              </a:ext>
            </a:extLst>
          </p:cNvPr>
          <p:cNvSpPr/>
          <p:nvPr/>
        </p:nvSpPr>
        <p:spPr>
          <a:xfrm>
            <a:off x="7518905" y="4881550"/>
            <a:ext cx="1866899" cy="8382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latin typeface="Century Gothic" panose="020B0502020202020204" pitchFamily="34" charset="0"/>
              </a:rPr>
              <a:t>seguir</a:t>
            </a:r>
            <a:endParaRPr lang="en-GB" sz="2400" b="1" dirty="0">
              <a:solidFill>
                <a:srgbClr val="002060"/>
              </a:solidFill>
              <a:latin typeface="Century Gothic" panose="020B0502020202020204" pitchFamily="34" charset="0"/>
            </a:endParaRPr>
          </a:p>
        </p:txBody>
      </p:sp>
      <p:pic>
        <p:nvPicPr>
          <p:cNvPr id="2" name="Picture 1">
            <a:extLst>
              <a:ext uri="{FF2B5EF4-FFF2-40B4-BE49-F238E27FC236}">
                <a16:creationId xmlns:a16="http://schemas.microsoft.com/office/drawing/2014/main" id="{307F63B1-0BE1-45F9-8744-F324335324ED}"/>
              </a:ext>
            </a:extLst>
          </p:cNvPr>
          <p:cNvPicPr>
            <a:picLocks noChangeAspect="1"/>
          </p:cNvPicPr>
          <p:nvPr/>
        </p:nvPicPr>
        <p:blipFill rotWithShape="1">
          <a:blip r:embed="rId3"/>
          <a:srcRect b="15543"/>
          <a:stretch/>
        </p:blipFill>
        <p:spPr>
          <a:xfrm>
            <a:off x="3988029" y="1957730"/>
            <a:ext cx="4215942" cy="2231678"/>
          </a:xfrm>
          <a:prstGeom prst="rect">
            <a:avLst/>
          </a:prstGeom>
        </p:spPr>
      </p:pic>
      <p:sp>
        <p:nvSpPr>
          <p:cNvPr id="3" name="TextBox 2">
            <a:extLst>
              <a:ext uri="{FF2B5EF4-FFF2-40B4-BE49-F238E27FC236}">
                <a16:creationId xmlns:a16="http://schemas.microsoft.com/office/drawing/2014/main" id="{9C07A961-8147-45B1-907A-FE8847F3FEBD}"/>
              </a:ext>
            </a:extLst>
          </p:cNvPr>
          <p:cNvSpPr txBox="1"/>
          <p:nvPr/>
        </p:nvSpPr>
        <p:spPr>
          <a:xfrm>
            <a:off x="3718683" y="4010882"/>
            <a:ext cx="4790821" cy="707886"/>
          </a:xfrm>
          <a:prstGeom prst="rect">
            <a:avLst/>
          </a:prstGeom>
          <a:noFill/>
        </p:spPr>
        <p:txBody>
          <a:bodyPr wrap="square" rtlCol="0">
            <a:spAutoFit/>
          </a:bodyPr>
          <a:lstStyle/>
          <a:p>
            <a:r>
              <a:rPr lang="en-GB" sz="4000" dirty="0">
                <a:solidFill>
                  <a:srgbClr val="002060"/>
                </a:solidFill>
              </a:rPr>
              <a:t>to follow, following</a:t>
            </a:r>
          </a:p>
        </p:txBody>
      </p:sp>
      <p:sp>
        <p:nvSpPr>
          <p:cNvPr id="20" name="Title 2">
            <a:extLst>
              <a:ext uri="{FF2B5EF4-FFF2-40B4-BE49-F238E27FC236}">
                <a16:creationId xmlns:a16="http://schemas.microsoft.com/office/drawing/2014/main" id="{85C04C86-634A-4740-97AC-FCCEE0C6E52F}"/>
              </a:ext>
            </a:extLst>
          </p:cNvPr>
          <p:cNvSpPr>
            <a:spLocks noGrp="1"/>
          </p:cNvSpPr>
          <p:nvPr>
            <p:ph type="title"/>
          </p:nvPr>
        </p:nvSpPr>
        <p:spPr>
          <a:xfrm>
            <a:off x="11320758" y="-90480"/>
            <a:ext cx="879334" cy="769039"/>
          </a:xfrm>
        </p:spPr>
        <p:txBody>
          <a:bodyPr>
            <a:normAutofit fontScale="90000"/>
          </a:bodyPr>
          <a:lstStyle/>
          <a:p>
            <a:r>
              <a:rPr lang="en-GB" sz="1800" b="1" dirty="0">
                <a:solidFill>
                  <a:prstClr val="white"/>
                </a:solidFill>
              </a:rPr>
              <a:t>vocabulary</a:t>
            </a:r>
            <a:endParaRPr lang="en-US" sz="1800" dirty="0"/>
          </a:p>
        </p:txBody>
      </p:sp>
      <p:sp>
        <p:nvSpPr>
          <p:cNvPr id="22" name="Rounded Rectangle 15">
            <a:extLst>
              <a:ext uri="{FF2B5EF4-FFF2-40B4-BE49-F238E27FC236}">
                <a16:creationId xmlns:a16="http://schemas.microsoft.com/office/drawing/2014/main" id="{40731E19-2AA7-4B1B-94C6-7F929101DFF6}"/>
              </a:ext>
            </a:extLst>
          </p:cNvPr>
          <p:cNvSpPr/>
          <p:nvPr/>
        </p:nvSpPr>
        <p:spPr>
          <a:xfrm>
            <a:off x="235545" y="3035904"/>
            <a:ext cx="2292360" cy="77409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GB" sz="2400" b="1" dirty="0">
                <a:solidFill>
                  <a:srgbClr val="002060"/>
                </a:solidFill>
                <a:latin typeface="Century Gothic" panose="020B0502020202020204" pitchFamily="34" charset="0"/>
              </a:rPr>
              <a:t>el p_ _ _ _ _ _</a:t>
            </a:r>
          </a:p>
        </p:txBody>
      </p:sp>
      <p:sp>
        <p:nvSpPr>
          <p:cNvPr id="24" name="Rounded Rectangle 11">
            <a:extLst>
              <a:ext uri="{FF2B5EF4-FFF2-40B4-BE49-F238E27FC236}">
                <a16:creationId xmlns:a16="http://schemas.microsoft.com/office/drawing/2014/main" id="{A316DD52-7894-4A75-969C-CA0645DA2978}"/>
              </a:ext>
            </a:extLst>
          </p:cNvPr>
          <p:cNvSpPr/>
          <p:nvPr/>
        </p:nvSpPr>
        <p:spPr>
          <a:xfrm>
            <a:off x="10833100" y="258166"/>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6045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Spanish_template</Template>
  <TotalTime>4967</TotalTime>
  <Words>9104</Words>
  <Application>Microsoft Macintosh PowerPoint</Application>
  <PresentationFormat>Widescreen</PresentationFormat>
  <Paragraphs>1436</Paragraphs>
  <Slides>53</Slides>
  <Notes>53</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53</vt:i4>
      </vt:variant>
    </vt:vector>
  </HeadingPairs>
  <TitlesOfParts>
    <vt:vector size="60" baseType="lpstr">
      <vt:lpstr>Arial</vt:lpstr>
      <vt:lpstr>Arial</vt:lpstr>
      <vt:lpstr>Calibri</vt:lpstr>
      <vt:lpstr>Century Gothic</vt:lpstr>
      <vt:lpstr>Tw Cen MT</vt:lpstr>
      <vt:lpstr>1_Office Theme</vt:lpstr>
      <vt:lpstr>2_Office Theme</vt:lpstr>
      <vt:lpstr>Comparing things (shopping)</vt:lpstr>
      <vt:lpstr>Fonética</vt:lpstr>
      <vt:lpstr>Fonética</vt:lpstr>
      <vt:lpstr>vocabulary</vt:lpstr>
      <vt:lpstr>vocabulary</vt:lpstr>
      <vt:lpstr>vocabulary</vt:lpstr>
      <vt:lpstr>vocabulary</vt:lpstr>
      <vt:lpstr>vocabulary</vt:lpstr>
      <vt:lpstr>vocabulary</vt:lpstr>
      <vt:lpstr>vocabulary</vt:lpstr>
      <vt:lpstr>vocabulary</vt:lpstr>
      <vt:lpstr>vocabulary</vt:lpstr>
      <vt:lpstr>vocabulary</vt:lpstr>
      <vt:lpstr>vocabulary</vt:lpstr>
      <vt:lpstr>vocabulary</vt:lpstr>
      <vt:lpstr>vocabulary</vt:lpstr>
      <vt:lpstr>parecer</vt:lpstr>
      <vt:lpstr>parecer</vt:lpstr>
      <vt:lpstr>parecer</vt:lpstr>
      <vt:lpstr>parece</vt:lpstr>
      <vt:lpstr>parecer</vt:lpstr>
      <vt:lpstr>parece</vt:lpstr>
      <vt:lpstr>Comparing things  Regular comparatives [revisited]</vt:lpstr>
      <vt:lpstr>Distinguishing one thing from another Demonstratives ‘este’ and ‘esta’</vt:lpstr>
      <vt:lpstr>¡Lucía y Nadia van de compras! Están en una tienda de ropa.  Lee la conversación. Escribe 1-9 y ‘este’ o ‘esta’.</vt:lpstr>
      <vt:lpstr>Ahora traduce las frases comparativas del texto al inglés.</vt:lpstr>
      <vt:lpstr>Daniel y Hugo van de compras también. ¿Qué dicen? Escucha y escribe ‘este’ o esta’. Completa la frase en inglés con el comparativo correcto.</vt:lpstr>
      <vt:lpstr>¡Vamos de tiendas!</vt:lpstr>
      <vt:lpstr>Asking about things (shopping)</vt:lpstr>
      <vt:lpstr>hablar</vt:lpstr>
      <vt:lpstr>escuchar / escribir</vt:lpstr>
      <vt:lpstr>dónde</vt:lpstr>
      <vt:lpstr>cuándo</vt:lpstr>
      <vt:lpstr>qué</vt:lpstr>
      <vt:lpstr>quién</vt:lpstr>
      <vt:lpstr>Por qué</vt:lpstr>
      <vt:lpstr>cuál</vt:lpstr>
      <vt:lpstr>cuánto</vt:lpstr>
      <vt:lpstr>cuántos</vt:lpstr>
      <vt:lpstr>cómo</vt:lpstr>
      <vt:lpstr>cómo</vt:lpstr>
      <vt:lpstr>Distinguishing between different things Demonstratives: ‘estos and ‘estas’</vt:lpstr>
      <vt:lpstr>leer / escuchar</vt:lpstr>
      <vt:lpstr>Preguntas en las tiendas. Escucha y completa la frase con la palabra correcta. Completa la pregunta en inglés.  </vt:lpstr>
      <vt:lpstr>Preguntas en las tiendas. Escucha y completa la frase con la palabra correcta. Escribe la pregunta completa en inglés. ¡Atención! Vas a escuchar ‘cómo’ y ‘cómo son’. Cuidado con la traducción.</vt:lpstr>
      <vt:lpstr>How to ask questions in Spanish Using verbs in questions</vt:lpstr>
      <vt:lpstr>Persona A: read the question in Spanish but don’t say the crossed out word! </vt:lpstr>
      <vt:lpstr>Persona A</vt:lpstr>
      <vt:lpstr>1.</vt:lpstr>
      <vt:lpstr>1.</vt:lpstr>
      <vt:lpstr>Respuestas</vt:lpstr>
      <vt:lpstr>Deberes</vt:lpstr>
      <vt:lpstr>¡Escribe tu propia conversación!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leer</dc:title>
  <dc:creator>Mollie Bentley-Smith</dc:creator>
  <cp:lastModifiedBy>Louise Caruso</cp:lastModifiedBy>
  <cp:revision>304</cp:revision>
  <dcterms:created xsi:type="dcterms:W3CDTF">2020-10-14T14:12:30Z</dcterms:created>
  <dcterms:modified xsi:type="dcterms:W3CDTF">2021-04-28T11:37:21Z</dcterms:modified>
</cp:coreProperties>
</file>