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8109" autoAdjust="0"/>
  </p:normalViewPr>
  <p:slideViewPr>
    <p:cSldViewPr snapToGrid="0">
      <p:cViewPr varScale="1">
        <p:scale>
          <a:sx n="76" d="100"/>
          <a:sy n="76" d="100"/>
        </p:scale>
        <p:origin x="12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B56F-1B3C-4E59-B054-0931907418B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A3F2-9748-499D-BB5A-77E4C439F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9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7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4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listen and</a:t>
            </a:r>
            <a:r>
              <a:rPr lang="en-GB" baseline="0" dirty="0"/>
              <a:t> write the missing letters. We also revisit two related SSCs here: [ce] and [ci].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24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Differentiation </a:t>
            </a:r>
            <a:br>
              <a:rPr lang="en-GB" b="0" dirty="0"/>
            </a:br>
            <a:r>
              <a:rPr lang="en-GB" b="0" dirty="0"/>
              <a:t>More challenging version of previous activity:</a:t>
            </a:r>
            <a:r>
              <a:rPr lang="en-GB" b="0" baseline="0" dirty="0"/>
              <a:t> </a:t>
            </a:r>
            <a:r>
              <a:rPr lang="en-GB" baseline="0" dirty="0"/>
              <a:t>students listen and write the whole word.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5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OPTIONAL</a:t>
            </a:r>
          </a:p>
          <a:p>
            <a:r>
              <a:rPr lang="en-GB" baseline="0" dirty="0"/>
              <a:t>Having focused on the sound-spelling correspondence(s), students now focus on the meaning of the words used for practice.</a:t>
            </a:r>
          </a:p>
          <a:p>
            <a:r>
              <a:rPr lang="en-GB" dirty="0"/>
              <a:t>They can write them in their books</a:t>
            </a:r>
            <a:r>
              <a:rPr lang="en-GB" baseline="0" dirty="0"/>
              <a:t>, and write the letter next to the word, as above.</a:t>
            </a:r>
          </a:p>
          <a:p>
            <a:r>
              <a:rPr lang="en-GB" baseline="0" dirty="0"/>
              <a:t>Elicit the letter in Spanish to practise letters of the alphabet.</a:t>
            </a:r>
          </a:p>
          <a:p>
            <a:endParaRPr lang="en-GB" baseline="0" dirty="0"/>
          </a:p>
          <a:p>
            <a:r>
              <a:rPr lang="en-GB" baseline="0" dirty="0"/>
              <a:t>Alternatively, the teacher can read out each word and students will say the corresponding letter in Spanish.</a:t>
            </a:r>
            <a:br>
              <a:rPr lang="en-GB" baseline="0" dirty="0"/>
            </a:br>
            <a:r>
              <a:rPr lang="en-GB" baseline="0" dirty="0"/>
              <a:t>For additional productive practice of the SSC, the teacher could then say the letters fairly swiftly in jumbled order, and the students pronounce the Spanish word.</a:t>
            </a:r>
          </a:p>
          <a:p>
            <a:endParaRPr lang="en-GB" b="1" dirty="0"/>
          </a:p>
          <a:p>
            <a:r>
              <a:rPr lang="en-GB" b="0" dirty="0"/>
              <a:t>A)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Michal </a:t>
            </a:r>
            <a:r>
              <a:rPr lang="en-GB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Jarmoluk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Pixabay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b="0" dirty="0"/>
          </a:p>
          <a:p>
            <a:r>
              <a:rPr lang="en-GB" b="0" dirty="0"/>
              <a:t>B)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GB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Clker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-Free-Vector-Images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Pixabay</a:t>
            </a:r>
            <a:endParaRPr lang="en-GB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19F9D-DE95-46FD-9DBD-380478876F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70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activity we revisit</a:t>
            </a:r>
            <a:r>
              <a:rPr lang="en-GB" baseline="0" dirty="0"/>
              <a:t> [cue], [cua] and [cui] with two related SSCs: [que] and [qui].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5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3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14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7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60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4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18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10" Type="http://schemas.openxmlformats.org/officeDocument/2006/relationships/audio" Target="../media/audio14.wav"/><Relationship Id="rId4" Type="http://schemas.openxmlformats.org/officeDocument/2006/relationships/audio" Target="../media/audio4.wav"/><Relationship Id="rId9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10" Type="http://schemas.openxmlformats.org/officeDocument/2006/relationships/audio" Target="../media/audio12.wav"/><Relationship Id="rId4" Type="http://schemas.openxmlformats.org/officeDocument/2006/relationships/audio" Target="../media/audio4.wav"/><Relationship Id="rId9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81D6C-D649-1548-983B-DB3A797C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47" y="1914145"/>
            <a:ext cx="8047276" cy="113888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prstClr val="white"/>
                </a:solidFill>
              </a:rPr>
              <a:t>Phonics</a:t>
            </a:r>
            <a:endParaRPr lang="en-US" sz="4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DFED1B0-8365-D84A-847E-1CD3FA337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28" y="3145187"/>
            <a:ext cx="7540978" cy="998893"/>
          </a:xfrm>
        </p:spPr>
        <p:txBody>
          <a:bodyPr>
            <a:normAutofit/>
          </a:bodyPr>
          <a:lstStyle/>
          <a:p>
            <a:pPr lvl="0" algn="l" defTabSz="742950">
              <a:spcBef>
                <a:spcPts val="813"/>
              </a:spcBef>
            </a:pPr>
            <a:r>
              <a:rPr lang="en-GB" sz="2800" dirty="0" smtClean="0">
                <a:solidFill>
                  <a:prstClr val="white"/>
                </a:solidFill>
              </a:rPr>
              <a:t>Revisiting SSCs [cue], [cua], [cui]</a:t>
            </a:r>
            <a:endParaRPr lang="en-GB" sz="1950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55947" y="5231866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Spanish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2.2 - Week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4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B3692F8-CE33-C34E-B376-364FE77401E4}"/>
              </a:ext>
            </a:extLst>
          </p:cNvPr>
          <p:cNvSpPr txBox="1">
            <a:spLocks/>
          </p:cNvSpPr>
          <p:nvPr/>
        </p:nvSpPr>
        <p:spPr>
          <a:xfrm>
            <a:off x="199624" y="6152332"/>
            <a:ext cx="4837597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Author name(s): Nick Avery 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29/03/2020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0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18" y="81390"/>
            <a:ext cx="933024" cy="933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0169" y="879560"/>
            <a:ext cx="249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 + vowel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(CUE/CUA/CUI)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79323" y="1149673"/>
            <a:ext cx="4245839" cy="3985389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hlinkClick r:id="" action="ppaction://noaction">
              <a:snd r:embed="rId3" name="CUERPO.wav"/>
            </a:hlinkClick>
          </p:cNvPr>
          <p:cNvSpPr txBox="1"/>
          <p:nvPr/>
        </p:nvSpPr>
        <p:spPr>
          <a:xfrm>
            <a:off x="3948694" y="2772228"/>
            <a:ext cx="369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rpo</a:t>
            </a:r>
          </a:p>
        </p:txBody>
      </p:sp>
      <p:sp>
        <p:nvSpPr>
          <p:cNvPr id="10" name="TextBox 9">
            <a:hlinkClick r:id="" action="ppaction://noaction">
              <a:snd r:embed="rId2" name="CUE.wav"/>
            </a:hlinkClick>
          </p:cNvPr>
          <p:cNvSpPr txBox="1"/>
          <p:nvPr/>
        </p:nvSpPr>
        <p:spPr>
          <a:xfrm>
            <a:off x="37061" y="535226"/>
            <a:ext cx="2906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</a:t>
            </a:r>
          </a:p>
        </p:txBody>
      </p:sp>
      <p:pic>
        <p:nvPicPr>
          <p:cNvPr id="11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75" y="1295059"/>
            <a:ext cx="993725" cy="36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" action="ppaction://noaction">
              <a:snd r:embed="rId5" name="ESCUELA.wav"/>
            </a:hlinkClick>
          </p:cNvPr>
          <p:cNvSpPr txBox="1"/>
          <p:nvPr/>
        </p:nvSpPr>
        <p:spPr>
          <a:xfrm>
            <a:off x="188109" y="3280059"/>
            <a:ext cx="346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es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la</a:t>
            </a:r>
          </a:p>
        </p:txBody>
      </p:sp>
      <p:pic>
        <p:nvPicPr>
          <p:cNvPr id="17" name="Picture 8" descr="http://www.clker.com/cliparts/H/e/L/H/P/2/school-building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1" y="4385752"/>
            <a:ext cx="2928898" cy="14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1" y="63030"/>
            <a:ext cx="2706139" cy="382166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GB" sz="2800" b="1" kern="1200" dirty="0">
                <a:solidFill>
                  <a:srgbClr val="2F5597"/>
                </a:solidFill>
                <a:effectLst/>
                <a:ea typeface="+mn-ea"/>
                <a:cs typeface="+mn-cs"/>
              </a:rPr>
              <a:t>¡A </a:t>
            </a:r>
            <a:r>
              <a:rPr lang="en-GB" sz="2800" b="1" kern="1200" dirty="0" err="1">
                <a:solidFill>
                  <a:srgbClr val="2F5597"/>
                </a:solidFill>
                <a:effectLst/>
                <a:ea typeface="+mn-ea"/>
                <a:cs typeface="+mn-cs"/>
              </a:rPr>
              <a:t>pronunciar</a:t>
            </a:r>
            <a:r>
              <a:rPr lang="en-GB" sz="2800" b="1" kern="1200" dirty="0">
                <a:solidFill>
                  <a:srgbClr val="2F5597"/>
                </a:solidFill>
                <a:effectLst/>
                <a:ea typeface="+mn-ea"/>
                <a:cs typeface="+mn-cs"/>
              </a:rPr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08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ER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cu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CU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2" name="CUA.wav"/>
            </a:hlinkClick>
          </p:cNvPr>
          <p:cNvSpPr txBox="1"/>
          <p:nvPr/>
        </p:nvSpPr>
        <p:spPr>
          <a:xfrm>
            <a:off x="37061" y="535226"/>
            <a:ext cx="2906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18" y="81390"/>
            <a:ext cx="933024" cy="933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0169" y="800168"/>
            <a:ext cx="249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 + vowel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(CUE/CUA/CUI)</a:t>
            </a:r>
          </a:p>
        </p:txBody>
      </p:sp>
      <p:pic>
        <p:nvPicPr>
          <p:cNvPr id="8" name="Picture 2" descr="http://www.clker.com/cliparts/Z/V/F/n/z/Q/blue-number-four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98" y="2918791"/>
            <a:ext cx="1508210" cy="15082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" action="ppaction://noaction">
              <a:snd r:embed="rId3" name="CUATRO.wav"/>
            </a:hlinkClick>
          </p:cNvPr>
          <p:cNvSpPr txBox="1"/>
          <p:nvPr/>
        </p:nvSpPr>
        <p:spPr>
          <a:xfrm>
            <a:off x="4196688" y="1658610"/>
            <a:ext cx="3084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tro</a:t>
            </a:r>
          </a:p>
        </p:txBody>
      </p:sp>
      <p:pic>
        <p:nvPicPr>
          <p:cNvPr id="10" name="Picture 6" descr="http://www.clker.com/cliparts/e/f/c/6/1194984474799472689picture_frame_jakob_chao_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139" y="3855648"/>
            <a:ext cx="2805191" cy="22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" action="ppaction://noaction">
              <a:snd r:embed="rId4" name="CUADRO.wav"/>
            </a:hlinkClick>
          </p:cNvPr>
          <p:cNvSpPr txBox="1"/>
          <p:nvPr/>
        </p:nvSpPr>
        <p:spPr>
          <a:xfrm>
            <a:off x="8163617" y="2928127"/>
            <a:ext cx="3817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dro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30484" y="1139573"/>
            <a:ext cx="4245839" cy="3985389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859"/>
            <a:ext cx="2696705" cy="576509"/>
          </a:xfrm>
        </p:spPr>
        <p:txBody>
          <a:bodyPr/>
          <a:lstStyle/>
          <a:p>
            <a:pPr rtl="0" eaLnBrk="1" latinLnBrk="0" hangingPunct="1"/>
            <a:r>
              <a:rPr lang="en-GB" sz="2800" b="1" kern="1200" dirty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¡A </a:t>
            </a:r>
            <a:r>
              <a:rPr lang="en-GB" sz="2800" b="1" kern="1200" dirty="0" err="1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pronunciar</a:t>
            </a:r>
            <a:r>
              <a:rPr lang="en-GB" sz="2800" b="1" kern="1200" dirty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UAD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UAD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3" name="CUI.wav"/>
            </a:hlinkClick>
          </p:cNvPr>
          <p:cNvSpPr txBox="1"/>
          <p:nvPr/>
        </p:nvSpPr>
        <p:spPr>
          <a:xfrm>
            <a:off x="37061" y="535226"/>
            <a:ext cx="2906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18" y="81390"/>
            <a:ext cx="933024" cy="933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0169" y="798283"/>
            <a:ext cx="249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 + vowel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(CUE/CUA/CUI)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62252" y="1147278"/>
            <a:ext cx="4465514" cy="3672345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064" y="3631081"/>
            <a:ext cx="313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cui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dar</a:t>
            </a:r>
          </a:p>
        </p:txBody>
      </p:sp>
      <p:pic>
        <p:nvPicPr>
          <p:cNvPr id="10" name="Picture 2" descr="http://www.clker.com/cliparts/w/d/u/B/w/V/stamp1-md.png">
            <a:hlinkClick r:id="" action="ppaction://noaction">
              <a:snd r:embed="rId4" name="CUIDAR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363246" y="763023"/>
            <a:ext cx="4195537" cy="3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305855">
            <a:off x="5079754" y="2125080"/>
            <a:ext cx="3948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to look after;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take care of</a:t>
            </a:r>
          </a:p>
        </p:txBody>
      </p:sp>
      <p:sp>
        <p:nvSpPr>
          <p:cNvPr id="12" name="TextBox 11">
            <a:hlinkClick r:id="" action="ppaction://noaction">
              <a:snd r:embed="rId5" name="CUIDADO.wav"/>
            </a:hlinkClick>
          </p:cNvPr>
          <p:cNvSpPr txBox="1"/>
          <p:nvPr/>
        </p:nvSpPr>
        <p:spPr>
          <a:xfrm>
            <a:off x="37061" y="5212231"/>
            <a:ext cx="408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¡cui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dado!</a:t>
            </a:r>
          </a:p>
        </p:txBody>
      </p:sp>
      <p:pic>
        <p:nvPicPr>
          <p:cNvPr id="1026" name="Picture 2" descr="http://www.clker.com/cliparts/H/J/f/T/j/B/danger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4349203"/>
            <a:ext cx="882649" cy="7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1" y="22089"/>
            <a:ext cx="10515600" cy="513137"/>
          </a:xfrm>
        </p:spPr>
        <p:txBody>
          <a:bodyPr/>
          <a:lstStyle/>
          <a:p>
            <a:r>
              <a:rPr lang="en-GB" sz="2800" b="1" kern="1200" dirty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¡A </a:t>
            </a:r>
            <a:r>
              <a:rPr lang="en-GB" sz="2800" b="1" kern="1200" dirty="0" err="1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r>
              <a:rPr lang="en-GB" sz="2800" b="1" kern="1200" dirty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UI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UID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520" y="115813"/>
            <a:ext cx="5581851" cy="1325563"/>
          </a:xfrm>
        </p:spPr>
        <p:txBody>
          <a:bodyPr/>
          <a:lstStyle/>
          <a:p>
            <a:r>
              <a:rPr lang="en-GB" b="1" dirty="0">
                <a:solidFill>
                  <a:srgbClr val="ED7D31"/>
                </a:solidFill>
              </a:rPr>
              <a:t>¿CE, CI, CUE o CUI?</a:t>
            </a:r>
            <a:br>
              <a:rPr lang="en-GB" b="1" dirty="0">
                <a:solidFill>
                  <a:srgbClr val="ED7D31"/>
                </a:solidFill>
              </a:rPr>
            </a:b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0077652" y="40831"/>
            <a:ext cx="2030930" cy="3174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03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 / </a:t>
            </a:r>
            <a:r>
              <a:rPr kumimoji="0" lang="en-GB" sz="155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75646" y="357937"/>
            <a:ext cx="8906565" cy="1282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Escucha y escribe las letras.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470" y="1758482"/>
            <a:ext cx="2443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de__r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9253" y="1758482"/>
            <a:ext cx="86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004" y="3533099"/>
            <a:ext cx="3966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ne___sario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3287" y="3533098"/>
            <a:ext cx="96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8468" y="2670018"/>
            <a:ext cx="3492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es____la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2493" y="2670017"/>
            <a:ext cx="191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8470" y="4420409"/>
            <a:ext cx="3492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___dar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8468" y="4396179"/>
            <a:ext cx="1063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cui</a:t>
            </a:r>
          </a:p>
        </p:txBody>
      </p:sp>
      <p:sp>
        <p:nvSpPr>
          <p:cNvPr id="18" name="Action Button: Custom 17">
            <a:hlinkClick r:id="" action="ppaction://noaction" highlightClick="1">
              <a:snd r:embed="rId3" name="CUIDAR.wav"/>
            </a:hlinkClick>
          </p:cNvPr>
          <p:cNvSpPr/>
          <p:nvPr/>
        </p:nvSpPr>
        <p:spPr>
          <a:xfrm>
            <a:off x="693953" y="4645002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Action Button: Custom 18">
            <a:hlinkClick r:id="" action="ppaction://noaction" highlightClick="1">
              <a:snd r:embed="rId4" name="ESCUELA.wav"/>
            </a:hlinkClick>
          </p:cNvPr>
          <p:cNvSpPr/>
          <p:nvPr/>
        </p:nvSpPr>
        <p:spPr>
          <a:xfrm>
            <a:off x="693951" y="289461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46887" y="1758482"/>
            <a:ext cx="3492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___rpo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8852" y="1758480"/>
            <a:ext cx="191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</a:p>
        </p:txBody>
      </p:sp>
      <p:sp>
        <p:nvSpPr>
          <p:cNvPr id="25" name="Action Button: Custom 24">
            <a:hlinkClick r:id="" action="ppaction://noaction" highlightClick="1">
              <a:snd r:embed="rId5" name="CUERPO.wav"/>
            </a:hlinkClick>
          </p:cNvPr>
          <p:cNvSpPr/>
          <p:nvPr/>
        </p:nvSpPr>
        <p:spPr>
          <a:xfrm>
            <a:off x="7343849" y="198307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8851" y="3419136"/>
            <a:ext cx="3492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¡___dado!</a:t>
            </a:r>
          </a:p>
        </p:txBody>
      </p:sp>
      <p:sp>
        <p:nvSpPr>
          <p:cNvPr id="30" name="Action Button: Custom 29">
            <a:hlinkClick r:id="" action="ppaction://noaction" highlightClick="1">
              <a:snd r:embed="rId6" name="CUIDADO.wav"/>
            </a:hlinkClick>
          </p:cNvPr>
          <p:cNvSpPr/>
          <p:nvPr/>
        </p:nvSpPr>
        <p:spPr>
          <a:xfrm>
            <a:off x="7343848" y="3757694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85504" y="3423147"/>
            <a:ext cx="191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58672" y="4302541"/>
            <a:ext cx="2443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___ntro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52918" y="4302540"/>
            <a:ext cx="96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18779" y="2597506"/>
            <a:ext cx="3147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en__as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91130" y="2604824"/>
            <a:ext cx="86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99725" y="2580601"/>
            <a:ext cx="86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</a:p>
        </p:txBody>
      </p:sp>
      <p:sp>
        <p:nvSpPr>
          <p:cNvPr id="40" name="Action Button: Custom 39">
            <a:hlinkClick r:id="" action="ppaction://noaction" highlightClick="1">
              <a:snd r:embed="rId7" name="decir (seseo).wav"/>
            </a:hlinkClick>
          </p:cNvPr>
          <p:cNvSpPr/>
          <p:nvPr/>
        </p:nvSpPr>
        <p:spPr>
          <a:xfrm>
            <a:off x="693951" y="198734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Action Button: Custom 40">
            <a:hlinkClick r:id="" action="ppaction://noaction" highlightClick="1">
              <a:snd r:embed="rId8" name="necesario (seseo).wav"/>
            </a:hlinkClick>
          </p:cNvPr>
          <p:cNvSpPr/>
          <p:nvPr/>
        </p:nvSpPr>
        <p:spPr>
          <a:xfrm>
            <a:off x="693951" y="3797935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Action Button: Custom 43">
            <a:hlinkClick r:id="" action="ppaction://noaction" highlightClick="1">
              <a:snd r:embed="rId9" name="centro (seseo).wav"/>
            </a:hlinkClick>
          </p:cNvPr>
          <p:cNvSpPr/>
          <p:nvPr/>
        </p:nvSpPr>
        <p:spPr>
          <a:xfrm>
            <a:off x="7342862" y="4554574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7" name="Action Button: Custom 46">
            <a:hlinkClick r:id="" action="ppaction://noaction" highlightClick="1">
              <a:snd r:embed="rId10" name="ciencias (seseo).wav"/>
            </a:hlinkClick>
          </p:cNvPr>
          <p:cNvSpPr/>
          <p:nvPr/>
        </p:nvSpPr>
        <p:spPr>
          <a:xfrm>
            <a:off x="7342863" y="289573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905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24" grpId="0"/>
      <p:bldP spid="31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98520" y="115813"/>
            <a:ext cx="5581851" cy="1325563"/>
          </a:xfrm>
        </p:spPr>
        <p:txBody>
          <a:bodyPr/>
          <a:lstStyle/>
          <a:p>
            <a:r>
              <a:rPr lang="en-GB" b="1" dirty="0">
                <a:solidFill>
                  <a:srgbClr val="ED7D31"/>
                </a:solidFill>
              </a:rPr>
              <a:t>¿CE, CI, CUE o CUI?</a:t>
            </a:r>
            <a:br>
              <a:rPr lang="en-GB" b="1" dirty="0">
                <a:solidFill>
                  <a:srgbClr val="ED7D31"/>
                </a:solidFill>
              </a:rPr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5646" y="357937"/>
            <a:ext cx="8906565" cy="1282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Escucha y escribe la palabra.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77652" y="40831"/>
            <a:ext cx="2030930" cy="3174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03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 / </a:t>
            </a:r>
            <a:r>
              <a:rPr kumimoji="0" lang="en-GB" sz="155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Action Button: Custom 6">
            <a:hlinkClick r:id="" action="ppaction://noaction" highlightClick="1">
              <a:snd r:embed="rId3" name="CUIDAR.wav"/>
            </a:hlinkClick>
          </p:cNvPr>
          <p:cNvSpPr/>
          <p:nvPr/>
        </p:nvSpPr>
        <p:spPr>
          <a:xfrm>
            <a:off x="693953" y="4645002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Action Button: Custom 7">
            <a:hlinkClick r:id="" action="ppaction://noaction" highlightClick="1">
              <a:snd r:embed="rId4" name="ESCUELA.wav"/>
            </a:hlinkClick>
          </p:cNvPr>
          <p:cNvSpPr/>
          <p:nvPr/>
        </p:nvSpPr>
        <p:spPr>
          <a:xfrm>
            <a:off x="693952" y="2863808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4436" y="1758480"/>
            <a:ext cx="2443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0512" y="2637876"/>
            <a:ext cx="3147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0512" y="4420400"/>
            <a:ext cx="3385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ntro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4436" y="2560455"/>
            <a:ext cx="289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4436" y="4416441"/>
            <a:ext cx="3594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0512" y="1691194"/>
            <a:ext cx="2872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rpo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80512" y="3529138"/>
            <a:ext cx="3757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dado!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4436" y="3488448"/>
            <a:ext cx="289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sario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Action Button: Custom 27">
            <a:hlinkClick r:id="" action="ppaction://noaction" highlightClick="1">
              <a:snd r:embed="rId5" name="CUERPO.wav"/>
            </a:hlinkClick>
          </p:cNvPr>
          <p:cNvSpPr/>
          <p:nvPr/>
        </p:nvSpPr>
        <p:spPr>
          <a:xfrm>
            <a:off x="7343849" y="198307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Action Button: Custom 28">
            <a:hlinkClick r:id="" action="ppaction://noaction" highlightClick="1">
              <a:snd r:embed="rId6" name="CUIDADO.wav"/>
            </a:hlinkClick>
          </p:cNvPr>
          <p:cNvSpPr/>
          <p:nvPr/>
        </p:nvSpPr>
        <p:spPr>
          <a:xfrm>
            <a:off x="7343848" y="3757694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0" name="Action Button: Custom 29">
            <a:hlinkClick r:id="" action="ppaction://noaction" highlightClick="1">
              <a:snd r:embed="rId7" name="centro (seseo).wav"/>
            </a:hlinkClick>
          </p:cNvPr>
          <p:cNvSpPr/>
          <p:nvPr/>
        </p:nvSpPr>
        <p:spPr>
          <a:xfrm>
            <a:off x="7342862" y="4554574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1" name="Action Button: Custom 30">
            <a:hlinkClick r:id="" action="ppaction://noaction" highlightClick="1">
              <a:snd r:embed="rId8" name="ciencias (seseo).wav"/>
            </a:hlinkClick>
          </p:cNvPr>
          <p:cNvSpPr/>
          <p:nvPr/>
        </p:nvSpPr>
        <p:spPr>
          <a:xfrm>
            <a:off x="7342863" y="289573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1" name="Action Button: Custom 20">
            <a:hlinkClick r:id="" action="ppaction://noaction" highlightClick="1">
              <a:snd r:embed="rId9" name="decir (seseo).wav"/>
            </a:hlinkClick>
          </p:cNvPr>
          <p:cNvSpPr/>
          <p:nvPr/>
        </p:nvSpPr>
        <p:spPr>
          <a:xfrm>
            <a:off x="693951" y="198734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2" name="Action Button: Custom 31">
            <a:hlinkClick r:id="" action="ppaction://noaction" highlightClick="1">
              <a:snd r:embed="rId10" name="necesario (seseo).wav"/>
            </a:hlinkClick>
          </p:cNvPr>
          <p:cNvSpPr/>
          <p:nvPr/>
        </p:nvSpPr>
        <p:spPr>
          <a:xfrm>
            <a:off x="693951" y="3797935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31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www.clker.com/cliparts/w/d/u/B/w/V/stamp1-md.png">
            <a:hlinkClick r:id="" action="ppaction://noaction">
              <a:snd r:embed="rId3" name="CUIDA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3083889" y="2386558"/>
            <a:ext cx="2854076" cy="2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clker.com/cliparts/w/d/u/B/w/V/stamp1-md.png">
            <a:hlinkClick r:id="" action="ppaction://noaction">
              <a:snd r:embed="rId3" name="CUIDA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421744" y="4233900"/>
            <a:ext cx="2854076" cy="2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1934568" cy="991401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Identifica la imagen/la palabra y escribe la letra correcta.</a:t>
            </a:r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2800" dirty="0"/>
          </a:p>
        </p:txBody>
      </p:sp>
      <p:graphicFrame>
        <p:nvGraphicFramePr>
          <p:cNvPr id="5" name="Google Shape;92;p5" descr="Table for exercises"/>
          <p:cNvGraphicFramePr/>
          <p:nvPr>
            <p:extLst/>
          </p:nvPr>
        </p:nvGraphicFramePr>
        <p:xfrm>
          <a:off x="96164" y="1046153"/>
          <a:ext cx="2590804" cy="42205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8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51">
                  <a:extLst>
                    <a:ext uri="{9D8B030D-6E8A-4147-A177-3AD203B41FA5}">
                      <a16:colId xmlns:a16="http://schemas.microsoft.com/office/drawing/2014/main" val="2547862368"/>
                    </a:ext>
                  </a:extLst>
                </a:gridCol>
              </a:tblGrid>
              <a:tr h="5275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err="1">
                          <a:solidFill>
                            <a:schemeClr val="accent2"/>
                          </a:solidFill>
                        </a:rPr>
                        <a:t>cui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</a:rPr>
                        <a:t>dar</a:t>
                      </a:r>
                      <a:endParaRPr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cue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rpo</a:t>
                      </a:r>
                      <a:endParaRPr sz="24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2400" b="1" dirty="0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cue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ntro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sario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2400" b="1" dirty="0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cui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dado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18" y="823763"/>
            <a:ext cx="2273612" cy="15157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BF30DB-723F-46CC-9D90-D9CA5E937CF7}"/>
              </a:ext>
            </a:extLst>
          </p:cNvPr>
          <p:cNvSpPr/>
          <p:nvPr/>
        </p:nvSpPr>
        <p:spPr>
          <a:xfrm>
            <a:off x="2952656" y="745046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59D04-A253-4D93-BE84-8D135B991011}"/>
              </a:ext>
            </a:extLst>
          </p:cNvPr>
          <p:cNvSpPr/>
          <p:nvPr/>
        </p:nvSpPr>
        <p:spPr>
          <a:xfrm>
            <a:off x="6577119" y="749281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41" y="689497"/>
            <a:ext cx="1712553" cy="15091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B4FAF2-D0C9-49C8-93F3-D68961D105A2}"/>
              </a:ext>
            </a:extLst>
          </p:cNvPr>
          <p:cNvSpPr/>
          <p:nvPr/>
        </p:nvSpPr>
        <p:spPr>
          <a:xfrm>
            <a:off x="2981995" y="2555549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C2F84-D5AE-4C28-87B1-D5093123E6B5}"/>
              </a:ext>
            </a:extLst>
          </p:cNvPr>
          <p:cNvSpPr/>
          <p:nvPr/>
        </p:nvSpPr>
        <p:spPr>
          <a:xfrm>
            <a:off x="6577118" y="2555549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20584" y="698477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EB5FB-DFE1-4E68-AB59-90A92D9CF082}"/>
              </a:ext>
            </a:extLst>
          </p:cNvPr>
          <p:cNvSpPr/>
          <p:nvPr/>
        </p:nvSpPr>
        <p:spPr>
          <a:xfrm>
            <a:off x="10220583" y="2530546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C6FFEB-5F14-4868-A81A-F5CC8B62245C}"/>
              </a:ext>
            </a:extLst>
          </p:cNvPr>
          <p:cNvSpPr/>
          <p:nvPr/>
        </p:nvSpPr>
        <p:spPr>
          <a:xfrm>
            <a:off x="4509479" y="4468004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6429B-A272-499C-BBD8-631566B232CD}"/>
              </a:ext>
            </a:extLst>
          </p:cNvPr>
          <p:cNvSpPr/>
          <p:nvPr/>
        </p:nvSpPr>
        <p:spPr>
          <a:xfrm>
            <a:off x="8335766" y="4468004"/>
            <a:ext cx="383703" cy="301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50131" y="1106132"/>
            <a:ext cx="48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54510" y="1656680"/>
            <a:ext cx="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49" y="2198684"/>
            <a:ext cx="32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4561" y="2713680"/>
            <a:ext cx="44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4510" y="3267337"/>
            <a:ext cx="46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1703" y="3782333"/>
            <a:ext cx="34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77723" y="4324173"/>
            <a:ext cx="32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61703" y="4842240"/>
            <a:ext cx="50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 rot="21305855">
            <a:off x="3371658" y="3400720"/>
            <a:ext cx="230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to look after</a:t>
            </a:r>
          </a:p>
        </p:txBody>
      </p:sp>
      <p:pic>
        <p:nvPicPr>
          <p:cNvPr id="38" name="Picture 2" descr="http://www.clker.com/cliparts/w/d/u/B/w/V/stamp1-md.png">
            <a:hlinkClick r:id="" action="ppaction://noaction">
              <a:snd r:embed="rId3" name="CUIDA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8565625" y="4305939"/>
            <a:ext cx="2595028" cy="23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 rot="21305855">
            <a:off x="8918513" y="5127491"/>
            <a:ext cx="230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to say; tell</a:t>
            </a:r>
          </a:p>
        </p:txBody>
      </p:sp>
      <p:pic>
        <p:nvPicPr>
          <p:cNvPr id="40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69" y="569472"/>
            <a:ext cx="490313" cy="18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www.clker.com/cliparts/H/e/L/H/P/2/school-building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90" y="2945144"/>
            <a:ext cx="2668050" cy="13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clker.com/cliparts/w/d/u/B/w/V/stamp1-md.png">
            <a:hlinkClick r:id="" action="ppaction://noaction">
              <a:snd r:embed="rId3" name="CUIDA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6591396" y="2514880"/>
            <a:ext cx="2193903" cy="19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 rot="21305855">
            <a:off x="7055548" y="3159913"/>
            <a:ext cx="230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centre</a:t>
            </a:r>
          </a:p>
        </p:txBody>
      </p:sp>
      <p:sp>
        <p:nvSpPr>
          <p:cNvPr id="45" name="TextBox 44"/>
          <p:cNvSpPr txBox="1"/>
          <p:nvPr/>
        </p:nvSpPr>
        <p:spPr>
          <a:xfrm rot="21305855">
            <a:off x="4911315" y="5199002"/>
            <a:ext cx="230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necessary</a:t>
            </a:r>
          </a:p>
        </p:txBody>
      </p:sp>
    </p:spTree>
    <p:extLst>
      <p:ext uri="{BB962C8B-B14F-4D97-AF65-F5344CB8AC3E}">
        <p14:creationId xmlns:p14="http://schemas.microsoft.com/office/powerpoint/2010/main" val="32644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77" y="216427"/>
            <a:ext cx="7597424" cy="437461"/>
          </a:xfrm>
        </p:spPr>
        <p:txBody>
          <a:bodyPr>
            <a:noAutofit/>
          </a:bodyPr>
          <a:lstStyle/>
          <a:p>
            <a:r>
              <a:rPr lang="en-GB" sz="2400" b="1" i="1" dirty="0"/>
              <a:t>Escucha y </a:t>
            </a:r>
            <a:r>
              <a:rPr lang="en-GB" sz="2400" b="1" i="1" dirty="0" err="1"/>
              <a:t>completa</a:t>
            </a:r>
            <a:r>
              <a:rPr lang="en-GB" sz="2400" b="1" i="1" dirty="0"/>
              <a:t> las palabras con ‘cua’, ‘cue’, ‘que’, ‘cui’ o ‘qui’.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" y="1365956"/>
            <a:ext cx="860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Si no ___das el ____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rpo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los efectos son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malos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354" y="2360946"/>
            <a:ext cx="1070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En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imagen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hay ___nce ____dros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____ños.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777" y="4273123"/>
            <a:ext cx="894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4. ¡____dado con el material de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____la!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556" y="1930401"/>
            <a:ext cx="693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If you don’t look after the body, the effects are bad.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2133" y="2862475"/>
            <a:ext cx="562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the image there are fifteen small squares.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558" y="4734788"/>
            <a:ext cx="584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Careful with the school material!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778" y="3278133"/>
            <a:ext cx="894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3. ¿___én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sabe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qué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___ere?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9556" y="3767836"/>
            <a:ext cx="394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Who knows what s/he wants?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777" y="5163934"/>
            <a:ext cx="1061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5. Hay ____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personas en el par____.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9557" y="5625599"/>
            <a:ext cx="439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There are four people in the park.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077652" y="40831"/>
            <a:ext cx="2030930" cy="3174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03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 / </a:t>
            </a:r>
            <a:r>
              <a:rPr kumimoji="0" lang="en-GB" sz="155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5245" y="1358727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1511" y="1353654"/>
            <a:ext cx="85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1915" y="2366341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5727" y="2366341"/>
            <a:ext cx="7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0353" y="2363269"/>
            <a:ext cx="7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7064" y="3287112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6789" y="3278132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5468" y="4273123"/>
            <a:ext cx="7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36484" y="4273123"/>
            <a:ext cx="85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7683" y="5157872"/>
            <a:ext cx="77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64312" y="5169996"/>
            <a:ext cx="7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56354" y="892230"/>
            <a:ext cx="7597424" cy="437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Luego escribe la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frase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en inglés.</a:t>
            </a:r>
          </a:p>
        </p:txBody>
      </p:sp>
      <p:sp>
        <p:nvSpPr>
          <p:cNvPr id="31" name="Action Button: Custom 30">
            <a:hlinkClick r:id="" action="ppaction://noaction" highlightClick="1">
              <a:snd r:embed="rId3" name="Si no cuidas el cuerpo los efectos son malos.wav"/>
            </a:hlinkClick>
          </p:cNvPr>
          <p:cNvSpPr/>
          <p:nvPr/>
        </p:nvSpPr>
        <p:spPr>
          <a:xfrm>
            <a:off x="733777" y="1446994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2" name="Action Button: Custom 31">
            <a:hlinkClick r:id="" action="ppaction://noaction" highlightClick="1">
              <a:snd r:embed="rId4" name="En la imagen hay quince cuadros pequeños.wav"/>
            </a:hlinkClick>
          </p:cNvPr>
          <p:cNvSpPr/>
          <p:nvPr/>
        </p:nvSpPr>
        <p:spPr>
          <a:xfrm>
            <a:off x="754995" y="243704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Action Button: Custom 32">
            <a:hlinkClick r:id="" action="ppaction://noaction" highlightClick="1">
              <a:snd r:embed="rId5" name="¿Quién sabe qué quiere_.wav"/>
            </a:hlinkClick>
          </p:cNvPr>
          <p:cNvSpPr/>
          <p:nvPr/>
        </p:nvSpPr>
        <p:spPr>
          <a:xfrm>
            <a:off x="750879" y="336924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Action Button: Custom 33">
            <a:hlinkClick r:id="" action="ppaction://noaction" highlightClick="1">
              <a:snd r:embed="rId6" name="¡Cuidado con el material de la escuela!.wav"/>
            </a:hlinkClick>
          </p:cNvPr>
          <p:cNvSpPr/>
          <p:nvPr/>
        </p:nvSpPr>
        <p:spPr>
          <a:xfrm>
            <a:off x="761590" y="436009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5" name="Action Button: Custom 34">
            <a:hlinkClick r:id="" action="ppaction://noaction" highlightClick="1">
              <a:snd r:embed="rId7" name="Hay cuatro personas en el parque.wav"/>
            </a:hlinkClick>
          </p:cNvPr>
          <p:cNvSpPr/>
          <p:nvPr/>
        </p:nvSpPr>
        <p:spPr>
          <a:xfrm>
            <a:off x="761590" y="5240702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84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39AC979-EDA1-49DA-99D4-95A74E22A10C}" vid="{61683DBD-0424-47F3-AB63-E89A4B368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Widescreen</PresentationFormat>
  <Paragraphs>150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1_Office Theme</vt:lpstr>
      <vt:lpstr>Phonics</vt:lpstr>
      <vt:lpstr>¡A pronunciar!</vt:lpstr>
      <vt:lpstr>¡A pronunciar!</vt:lpstr>
      <vt:lpstr>¡A pronunciar!</vt:lpstr>
      <vt:lpstr>¿CE, CI, CUE o CUI? </vt:lpstr>
      <vt:lpstr>¿CE, CI, CUE o CUI? </vt:lpstr>
      <vt:lpstr>Identifica la imagen/la palabra y escribe la letra correcta. </vt:lpstr>
      <vt:lpstr>Escucha y completa las palabras con ‘cua’, ‘cue’, ‘que’, ‘cui’ o ‘qui’.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Nicholas Avery</dc:creator>
  <cp:lastModifiedBy>Nicholas Avery</cp:lastModifiedBy>
  <cp:revision>1</cp:revision>
  <dcterms:created xsi:type="dcterms:W3CDTF">2020-04-20T10:24:00Z</dcterms:created>
  <dcterms:modified xsi:type="dcterms:W3CDTF">2020-04-20T10:24:14Z</dcterms:modified>
</cp:coreProperties>
</file>