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7" r:id="rId2"/>
    <p:sldId id="284" r:id="rId3"/>
    <p:sldId id="287" r:id="rId4"/>
    <p:sldId id="263" r:id="rId5"/>
    <p:sldId id="299" r:id="rId6"/>
    <p:sldId id="288" r:id="rId7"/>
    <p:sldId id="289" r:id="rId8"/>
    <p:sldId id="318" r:id="rId9"/>
    <p:sldId id="319" r:id="rId10"/>
    <p:sldId id="320" r:id="rId11"/>
    <p:sldId id="321" r:id="rId12"/>
    <p:sldId id="322" r:id="rId13"/>
    <p:sldId id="323" r:id="rId14"/>
    <p:sldId id="324" r:id="rId15"/>
    <p:sldId id="310" r:id="rId16"/>
    <p:sldId id="311"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1" clrIdx="0">
    <p:extLst>
      <p:ext uri="{19B8F6BF-5375-455C-9EA6-DF929625EA0E}">
        <p15:presenceInfo xmlns:p15="http://schemas.microsoft.com/office/powerpoint/2012/main" userId="Emma Mars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FF6600"/>
    <a:srgbClr val="FFFF99"/>
    <a:srgbClr val="115076"/>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7015" autoAdjust="0"/>
    <p:restoredTop sz="86401" autoAdjust="0"/>
  </p:normalViewPr>
  <p:slideViewPr>
    <p:cSldViewPr snapToGrid="0">
      <p:cViewPr varScale="1">
        <p:scale>
          <a:sx n="91" d="100"/>
          <a:sy n="91" d="100"/>
        </p:scale>
        <p:origin x="192" y="5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aims for term 1.2</a:t>
            </a:r>
            <a:r>
              <a:rPr lang="en-GB" baseline="0" dirty="0"/>
              <a:t> Week 5:</a:t>
            </a:r>
          </a:p>
          <a:p>
            <a:pPr marL="171450" indent="-171450">
              <a:buFontTx/>
              <a:buChar char="-"/>
            </a:pPr>
            <a:r>
              <a:rPr lang="en-GB" baseline="0" dirty="0"/>
              <a:t>SSC revisiting: ‘SFC’</a:t>
            </a:r>
          </a:p>
          <a:p>
            <a:pPr marL="171450" indent="-171450">
              <a:buFontTx/>
              <a:buChar char="-"/>
            </a:pPr>
            <a:r>
              <a:rPr lang="en-GB" baseline="0" dirty="0"/>
              <a:t>-ER verbs in first person singular and plural </a:t>
            </a:r>
          </a:p>
          <a:p>
            <a:pPr marL="171450" indent="-171450">
              <a:buFontTx/>
              <a:buChar char="-"/>
            </a:pPr>
            <a:r>
              <a:rPr lang="en-GB" baseline="0" dirty="0"/>
              <a:t>vocab set: </a:t>
            </a:r>
            <a:r>
              <a:rPr lang="fr-FR" baseline="0" dirty="0"/>
              <a:t>regarder [425], marcher [1532], travailler [290], préparer [368], nous [31], maison [325], télé [2746], film [848], déjeuner [2724], dehors [1217]</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71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the selection of source/cluster words that feature in the </a:t>
            </a:r>
            <a:r>
              <a:rPr lang="en-GB" baseline="0" dirty="0" err="1"/>
              <a:t>dictogloss</a:t>
            </a:r>
            <a:r>
              <a:rPr lang="en-GB" baseline="0" dirty="0"/>
              <a:t> activity.  Teachers could take this opportunity to revisit these words in advance, should it be appropriate for their group.</a:t>
            </a:r>
          </a:p>
          <a:p>
            <a:r>
              <a:rPr lang="en-GB" baseline="0" dirty="0"/>
              <a:t>Give students a minute to read the slide, then remove the images/English.  Students then have to give the meaning of the five words – either orally or written in ex. books/whiteboards. </a:t>
            </a:r>
          </a:p>
          <a:p>
            <a:r>
              <a:rPr lang="en-GB" baseline="0" dirty="0"/>
              <a:t>(This step may not be necessary with higher ability groups).</a:t>
            </a:r>
          </a:p>
          <a:p>
            <a:r>
              <a:rPr lang="en-GB" baseline="0" dirty="0"/>
              <a:t>Teachers could also use this as an opportunity to practise the pronunciation of the words and focussing on the SSCs.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06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entury Gothic" panose="020B0502020202020204" pitchFamily="34" charset="0"/>
              </a:rPr>
              <a:t>Je </a:t>
            </a:r>
            <a:r>
              <a:rPr lang="en-GB" sz="1200" dirty="0" err="1">
                <a:solidFill>
                  <a:srgbClr val="002060"/>
                </a:solidFill>
                <a:latin typeface="Century Gothic" panose="020B0502020202020204" pitchFamily="34" charset="0"/>
              </a:rPr>
              <a:t>passe</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une</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semaine</a:t>
            </a:r>
            <a:r>
              <a:rPr lang="en-GB" sz="1200" dirty="0">
                <a:solidFill>
                  <a:srgbClr val="002060"/>
                </a:solidFill>
                <a:latin typeface="Century Gothic" panose="020B0502020202020204" pitchFamily="34" charset="0"/>
              </a:rPr>
              <a:t> à Paris.  Je </a:t>
            </a:r>
            <a:r>
              <a:rPr lang="en-GB" sz="1200" dirty="0" err="1">
                <a:solidFill>
                  <a:srgbClr val="002060"/>
                </a:solidFill>
                <a:latin typeface="Century Gothic" panose="020B0502020202020204" pitchFamily="34" charset="0"/>
              </a:rPr>
              <a:t>reste</a:t>
            </a:r>
            <a:r>
              <a:rPr lang="en-GB" sz="1200" dirty="0">
                <a:solidFill>
                  <a:srgbClr val="002060"/>
                </a:solidFill>
                <a:latin typeface="Century Gothic" panose="020B0502020202020204" pitchFamily="34" charset="0"/>
              </a:rPr>
              <a:t> avec un </a:t>
            </a:r>
            <a:r>
              <a:rPr lang="en-GB" sz="1200" dirty="0" err="1">
                <a:solidFill>
                  <a:srgbClr val="002060"/>
                </a:solidFill>
                <a:latin typeface="Century Gothic" panose="020B0502020202020204" pitchFamily="34" charset="0"/>
              </a:rPr>
              <a:t>ami</a:t>
            </a:r>
            <a:r>
              <a:rPr lang="en-GB" sz="1200" dirty="0">
                <a:solidFill>
                  <a:srgbClr val="002060"/>
                </a:solidFill>
                <a:latin typeface="Century Gothic" panose="020B0502020202020204" pitchFamily="34" charset="0"/>
              </a:rPr>
              <a:t>, Pierre.  À la </a:t>
            </a:r>
            <a:r>
              <a:rPr lang="en-GB" sz="1200" dirty="0" err="1">
                <a:solidFill>
                  <a:srgbClr val="002060"/>
                </a:solidFill>
                <a:latin typeface="Century Gothic" panose="020B0502020202020204" pitchFamily="34" charset="0"/>
              </a:rPr>
              <a:t>maison</a:t>
            </a:r>
            <a:r>
              <a:rPr lang="en-GB" sz="1200" dirty="0">
                <a:solidFill>
                  <a:srgbClr val="002060"/>
                </a:solidFill>
                <a:latin typeface="Century Gothic" panose="020B0502020202020204" pitchFamily="34" charset="0"/>
              </a:rPr>
              <a:t> nous </a:t>
            </a:r>
            <a:r>
              <a:rPr lang="en-GB" sz="1200" dirty="0" err="1">
                <a:solidFill>
                  <a:srgbClr val="002060"/>
                </a:solidFill>
                <a:latin typeface="Century Gothic" panose="020B0502020202020204" pitchFamily="34" charset="0"/>
              </a:rPr>
              <a:t>parlons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français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C’est</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génial</a:t>
            </a:r>
            <a:r>
              <a:rPr lang="en-GB" sz="1200" dirty="0">
                <a:solidFill>
                  <a:srgbClr val="002060"/>
                </a:solidFill>
                <a:latin typeface="Century Gothic" panose="020B0502020202020204" pitchFamily="34" charset="0"/>
              </a:rPr>
              <a:t>! Nous </a:t>
            </a:r>
            <a:r>
              <a:rPr lang="en-GB" sz="1200" dirty="0" err="1">
                <a:solidFill>
                  <a:srgbClr val="002060"/>
                </a:solidFill>
                <a:latin typeface="Century Gothic" panose="020B0502020202020204" pitchFamily="34" charset="0"/>
              </a:rPr>
              <a:t>regardons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aussi</a:t>
            </a:r>
            <a:r>
              <a:rPr lang="en-GB" sz="1200" dirty="0">
                <a:solidFill>
                  <a:srgbClr val="002060"/>
                </a:solidFill>
                <a:latin typeface="Century Gothic" panose="020B0502020202020204" pitchFamily="34" charset="0"/>
              </a:rPr>
              <a:t> la </a:t>
            </a:r>
            <a:r>
              <a:rPr lang="en-GB" sz="1200" dirty="0" err="1">
                <a:solidFill>
                  <a:srgbClr val="002060"/>
                </a:solidFill>
                <a:latin typeface="Century Gothic" panose="020B0502020202020204" pitchFamily="34" charset="0"/>
              </a:rPr>
              <a:t>télé</a:t>
            </a:r>
            <a:r>
              <a:rPr lang="en-GB" sz="1200" dirty="0">
                <a:solidFill>
                  <a:srgbClr val="002060"/>
                </a:solidFill>
                <a:latin typeface="Century Gothic" panose="020B0502020202020204" pitchFamily="34" charset="0"/>
              </a:rPr>
              <a:t>, nous </a:t>
            </a:r>
            <a:r>
              <a:rPr lang="en-GB" sz="1200" dirty="0" err="1">
                <a:solidFill>
                  <a:srgbClr val="002060"/>
                </a:solidFill>
                <a:latin typeface="Century Gothic" panose="020B0502020202020204" pitchFamily="34" charset="0"/>
              </a:rPr>
              <a:t>aimons</a:t>
            </a:r>
            <a:r>
              <a:rPr lang="en-GB" sz="1200" dirty="0">
                <a:solidFill>
                  <a:srgbClr val="002060"/>
                </a:solidFill>
                <a:latin typeface="Century Gothic" panose="020B0502020202020204" pitchFamily="34" charset="0"/>
              </a:rPr>
              <a:t> les films.  À </a:t>
            </a:r>
            <a:r>
              <a:rPr lang="en-GB" sz="1200" dirty="0" err="1">
                <a:solidFill>
                  <a:srgbClr val="002060"/>
                </a:solidFill>
                <a:latin typeface="Century Gothic" panose="020B0502020202020204" pitchFamily="34" charset="0"/>
              </a:rPr>
              <a:t>l’école</a:t>
            </a:r>
            <a:r>
              <a:rPr lang="en-GB" sz="1200" dirty="0">
                <a:solidFill>
                  <a:srgbClr val="002060"/>
                </a:solidFill>
                <a:latin typeface="Century Gothic" panose="020B0502020202020204" pitchFamily="34" charset="0"/>
              </a:rPr>
              <a:t>, je </a:t>
            </a:r>
            <a:r>
              <a:rPr lang="en-GB" sz="1200" dirty="0" err="1">
                <a:solidFill>
                  <a:srgbClr val="002060"/>
                </a:solidFill>
                <a:latin typeface="Century Gothic" panose="020B0502020202020204" pitchFamily="34" charset="0"/>
              </a:rPr>
              <a:t>parle</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anglais</a:t>
            </a:r>
            <a:r>
              <a:rPr lang="en-GB" sz="1200" dirty="0">
                <a:solidFill>
                  <a:srgbClr val="002060"/>
                </a:solidFill>
                <a:latin typeface="Century Gothic" panose="020B0502020202020204" pitchFamily="34" charset="0"/>
              </a:rPr>
              <a:t> un </a:t>
            </a:r>
            <a:r>
              <a:rPr lang="en-GB" sz="1200" dirty="0" err="1">
                <a:solidFill>
                  <a:srgbClr val="002060"/>
                </a:solidFill>
                <a:latin typeface="Century Gothic" panose="020B0502020202020204" pitchFamily="34" charset="0"/>
              </a:rPr>
              <a:t>peu</a:t>
            </a:r>
            <a:r>
              <a:rPr lang="en-GB" sz="1200" dirty="0">
                <a:solidFill>
                  <a:srgbClr val="002060"/>
                </a:solidFill>
                <a:latin typeface="Century Gothic" panose="020B0502020202020204" pitchFamily="34" charset="0"/>
              </a:rPr>
              <a:t>. Nous </a:t>
            </a:r>
            <a:r>
              <a:rPr lang="en-GB" sz="1200" dirty="0" err="1">
                <a:solidFill>
                  <a:srgbClr val="002060"/>
                </a:solidFill>
                <a:latin typeface="Century Gothic" panose="020B0502020202020204" pitchFamily="34" charset="0"/>
              </a:rPr>
              <a:t>portons</a:t>
            </a:r>
            <a:r>
              <a:rPr lang="en-GB" sz="1200" dirty="0">
                <a:solidFill>
                  <a:srgbClr val="002060"/>
                </a:solidFill>
                <a:latin typeface="Century Gothic" panose="020B0502020202020204" pitchFamily="34" charset="0"/>
              </a:rPr>
              <a:t> un </a:t>
            </a:r>
            <a:r>
              <a:rPr lang="en-GB" sz="1200" dirty="0" err="1">
                <a:solidFill>
                  <a:srgbClr val="002060"/>
                </a:solidFill>
                <a:latin typeface="Century Gothic" panose="020B0502020202020204" pitchFamily="34" charset="0"/>
              </a:rPr>
              <a:t>uniforme</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C’est</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drôle</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Chaque</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dimanche</a:t>
            </a:r>
            <a:r>
              <a:rPr lang="en-GB" sz="1200" dirty="0">
                <a:solidFill>
                  <a:srgbClr val="002060"/>
                </a:solidFill>
                <a:latin typeface="Century Gothic" panose="020B0502020202020204" pitchFamily="34" charset="0"/>
              </a:rPr>
              <a:t>, je </a:t>
            </a:r>
            <a:r>
              <a:rPr lang="en-GB" sz="1200" dirty="0" err="1">
                <a:solidFill>
                  <a:srgbClr val="002060"/>
                </a:solidFill>
                <a:latin typeface="Century Gothic" panose="020B0502020202020204" pitchFamily="34" charset="0"/>
              </a:rPr>
              <a:t>prépare</a:t>
            </a:r>
            <a:r>
              <a:rPr lang="en-GB" sz="1200" dirty="0">
                <a:solidFill>
                  <a:srgbClr val="002060"/>
                </a:solidFill>
                <a:latin typeface="Century Gothic" panose="020B0502020202020204" pitchFamily="34" charset="0"/>
              </a:rPr>
              <a:t> le </a:t>
            </a:r>
            <a:r>
              <a:rPr lang="en-GB" sz="1200" dirty="0" err="1">
                <a:solidFill>
                  <a:srgbClr val="002060"/>
                </a:solidFill>
                <a:latin typeface="Century Gothic" panose="020B0502020202020204" pitchFamily="34" charset="0"/>
              </a:rPr>
              <a:t>déjeuner</a:t>
            </a:r>
            <a:r>
              <a:rPr lang="en-GB" sz="1200" dirty="0">
                <a:solidFill>
                  <a:srgbClr val="002060"/>
                </a:solidFill>
                <a:latin typeface="Century Gothic" panose="020B0502020202020204" pitchFamily="34" charset="0"/>
              </a:rPr>
              <a:t>.  Je </a:t>
            </a:r>
            <a:r>
              <a:rPr lang="en-GB" sz="1200" dirty="0" err="1">
                <a:solidFill>
                  <a:srgbClr val="002060"/>
                </a:solidFill>
                <a:latin typeface="Century Gothic" panose="020B0502020202020204" pitchFamily="34" charset="0"/>
              </a:rPr>
              <a:t>donne</a:t>
            </a:r>
            <a:r>
              <a:rPr lang="en-GB" sz="1200" dirty="0">
                <a:solidFill>
                  <a:srgbClr val="002060"/>
                </a:solidFill>
                <a:latin typeface="Century Gothic" panose="020B0502020202020204" pitchFamily="34" charset="0"/>
              </a:rPr>
              <a:t> un </a:t>
            </a:r>
            <a:r>
              <a:rPr lang="en-GB" sz="1200" dirty="0" err="1">
                <a:solidFill>
                  <a:srgbClr val="002060"/>
                </a:solidFill>
                <a:latin typeface="Century Gothic" panose="020B0502020202020204" pitchFamily="34" charset="0"/>
              </a:rPr>
              <a:t>cadeau</a:t>
            </a:r>
            <a:r>
              <a:rPr lang="en-GB" sz="1200" dirty="0">
                <a:solidFill>
                  <a:srgbClr val="002060"/>
                </a:solidFill>
                <a:latin typeface="Century Gothic" panose="020B0502020202020204" pitchFamily="34" charset="0"/>
              </a:rPr>
              <a:t> à Pierre </a:t>
            </a:r>
            <a:r>
              <a:rPr lang="en-GB" sz="1200" dirty="0" err="1">
                <a:solidFill>
                  <a:srgbClr val="002060"/>
                </a:solidFill>
                <a:latin typeface="Century Gothic" panose="020B0502020202020204" pitchFamily="34" charset="0"/>
              </a:rPr>
              <a:t>aussi</a:t>
            </a:r>
            <a:r>
              <a:rPr lang="en-GB" sz="1200" dirty="0">
                <a:solidFill>
                  <a:srgbClr val="002060"/>
                </a:solidFill>
                <a:latin typeface="Century Gothic" panose="020B0502020202020204" pitchFamily="34" charset="0"/>
              </a:rPr>
              <a:t>.      </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6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a:t>
            </a:r>
            <a:r>
              <a:rPr lang="en-GB" baseline="0" dirty="0"/>
              <a:t> is the transcript.  This can either be read by the teacher, or teachers can use the audio recording.</a:t>
            </a:r>
          </a:p>
          <a:p>
            <a:endParaRPr lang="en-GB" baseline="0" dirty="0"/>
          </a:p>
          <a:p>
            <a:r>
              <a:rPr lang="en-GB" dirty="0"/>
              <a:t>Here, students’ focus is regular</a:t>
            </a:r>
            <a:r>
              <a:rPr lang="en-GB" baseline="0" dirty="0"/>
              <a:t> verbs in 1</a:t>
            </a:r>
            <a:r>
              <a:rPr lang="en-GB" baseline="30000" dirty="0"/>
              <a:t>st</a:t>
            </a:r>
            <a:r>
              <a:rPr lang="en-GB" baseline="0" dirty="0"/>
              <a:t> person singular and plural.  All verbs and associated items of vocab are taken from the </a:t>
            </a:r>
            <a:r>
              <a:rPr lang="en-GB" baseline="0" dirty="0" err="1"/>
              <a:t>SoW</a:t>
            </a:r>
            <a:r>
              <a:rPr lang="en-GB" baseline="0" dirty="0"/>
              <a:t> (either from vocab sets/source and cluster words) and as such, should be known by the students.  This activity does, however, represent a greater level of challenge and teachers may wish to scaffold this with a vocab list of infinitives (provided on subsequent slide) so that students have them as reference.  There is also a help tool for use during the listening, should teachers wish to give students support.  This then doubles as a scaffold for the write-up.</a:t>
            </a:r>
          </a:p>
          <a:p>
            <a:endParaRPr lang="en-GB" baseline="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of those words not in vocab sets: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semaine</a:t>
            </a:r>
            <a:r>
              <a:rPr lang="en-GB" baseline="0" dirty="0"/>
              <a:t>[245]; </a:t>
            </a:r>
            <a:r>
              <a:rPr lang="en-GB" b="1" baseline="0" dirty="0"/>
              <a:t>avec </a:t>
            </a:r>
            <a:r>
              <a:rPr lang="en-GB" b="0" baseline="0" dirty="0"/>
              <a:t>[23]</a:t>
            </a:r>
            <a:r>
              <a:rPr lang="en-GB" baseline="0" dirty="0"/>
              <a:t> </a:t>
            </a:r>
            <a:r>
              <a:rPr lang="en-GB" b="1" baseline="0" dirty="0" err="1"/>
              <a:t>génial</a:t>
            </a:r>
            <a:r>
              <a:rPr lang="en-GB" baseline="0" dirty="0"/>
              <a:t> [3827]; </a:t>
            </a:r>
            <a:r>
              <a:rPr lang="en-GB" b="1" baseline="0" dirty="0" err="1"/>
              <a:t>aussi</a:t>
            </a:r>
            <a:r>
              <a:rPr lang="en-GB" b="1" baseline="0" dirty="0"/>
              <a:t> </a:t>
            </a:r>
            <a:r>
              <a:rPr lang="en-GB" baseline="0" dirty="0"/>
              <a:t>[44]; </a:t>
            </a:r>
            <a:r>
              <a:rPr lang="en-GB" b="1" baseline="0" dirty="0"/>
              <a:t>un </a:t>
            </a:r>
            <a:r>
              <a:rPr lang="en-GB" b="1" baseline="0" dirty="0" err="1"/>
              <a:t>peu</a:t>
            </a:r>
            <a:r>
              <a:rPr lang="en-GB" baseline="0" dirty="0"/>
              <a:t> [138/91]; </a:t>
            </a:r>
            <a:r>
              <a:rPr lang="en-GB" b="1" baseline="0" dirty="0" err="1"/>
              <a:t>dimanche</a:t>
            </a:r>
            <a:r>
              <a:rPr lang="en-GB" baseline="0" dirty="0"/>
              <a:t> [1235].</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r>
              <a:rPr lang="en-GB" b="1" dirty="0"/>
              <a:t>NB</a:t>
            </a:r>
          </a:p>
          <a:p>
            <a:r>
              <a:rPr lang="en-GB" b="0" dirty="0"/>
              <a:t>All additional words used are source/cluster words already known to students with the exception of </a:t>
            </a:r>
            <a:r>
              <a:rPr lang="en-GB" b="0" i="1" dirty="0"/>
              <a:t>avec</a:t>
            </a:r>
            <a:r>
              <a:rPr lang="en-GB" b="0" i="0" baseline="0" dirty="0"/>
              <a:t> </a:t>
            </a:r>
            <a:r>
              <a:rPr lang="en-GB" b="0" dirty="0"/>
              <a:t>(taught</a:t>
            </a:r>
            <a:r>
              <a:rPr lang="en-GB" b="0" baseline="0" dirty="0"/>
              <a:t> in term 3).</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65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Teachers could use this as a scaffold.</a:t>
            </a:r>
          </a:p>
          <a:p>
            <a:r>
              <a:rPr lang="en-GB" baseline="0" dirty="0"/>
              <a:t>During the listening, students tick whether it is </a:t>
            </a:r>
            <a:r>
              <a:rPr lang="en-GB" i="1" baseline="0" dirty="0"/>
              <a:t>je</a:t>
            </a:r>
            <a:r>
              <a:rPr lang="en-GB" baseline="0" dirty="0"/>
              <a:t> or </a:t>
            </a:r>
            <a:r>
              <a:rPr lang="en-GB" i="1" baseline="0" dirty="0"/>
              <a:t>nous </a:t>
            </a:r>
            <a:r>
              <a:rPr lang="en-GB" i="0" baseline="0" dirty="0"/>
              <a:t>they hear associated with the activity, plus write any additional information that they hear such as ‘in the house’ or ‘at school’.  This then helps students with the write up, as a record of which person to put the infinitive into.</a:t>
            </a:r>
          </a:p>
          <a:p>
            <a:r>
              <a:rPr lang="en-GB" i="0" baseline="0" dirty="0"/>
              <a:t>Or it could be used as a stand alone vocab list if the teachers remove the final three columns. </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88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back translation activity</a:t>
            </a:r>
            <a:r>
              <a:rPr lang="en-GB" baseline="0" dirty="0"/>
              <a:t> that allows teachers to check students’ understanding of the whole text and as such an opportunity to revisit the selection of source/cluster words that may (potentially) not be as familiar to students. </a:t>
            </a:r>
          </a:p>
          <a:p>
            <a:r>
              <a:rPr lang="en-GB" baseline="0" dirty="0"/>
              <a:t>Students could attempt this is pairs or groups of four.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93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a:t>
            </a:r>
            <a:r>
              <a:rPr lang="en-GB" baseline="0" dirty="0"/>
              <a:t> first person singular and plural plus third person singular are recapped ahead of the production activities to follow.  Now that students are familiar with the pair ‘je’ and ‘nous’ we add third person plural which was learnt in the previous week to offer a greater level of challenge and extend students’ competency with these regular –</a:t>
            </a:r>
            <a:r>
              <a:rPr lang="en-GB" baseline="0" dirty="0" err="1"/>
              <a:t>er</a:t>
            </a:r>
            <a:r>
              <a:rPr lang="en-GB" baseline="0" dirty="0"/>
              <a:t> verbs.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19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that students have thoroughly practised the new ‘nous’ form with the ‘je’ form, it is timely to combine this with 3</a:t>
            </a:r>
            <a:r>
              <a:rPr lang="en-GB" baseline="30000" dirty="0"/>
              <a:t>rd</a:t>
            </a:r>
            <a:r>
              <a:rPr lang="en-GB" baseline="0" dirty="0"/>
              <a:t> person singular to recap this also.</a:t>
            </a:r>
          </a:p>
          <a:p>
            <a:r>
              <a:rPr lang="en-GB" dirty="0"/>
              <a:t>This</a:t>
            </a:r>
            <a:r>
              <a:rPr lang="en-GB" baseline="0" dirty="0"/>
              <a:t> activity could be done:</a:t>
            </a:r>
          </a:p>
          <a:p>
            <a:r>
              <a:rPr lang="en-GB" baseline="0" dirty="0"/>
              <a:t>written - as a mini-whiteboard / exercise book activity</a:t>
            </a:r>
          </a:p>
          <a:p>
            <a:r>
              <a:rPr lang="en-GB" baseline="0" dirty="0"/>
              <a:t>speaking – class choral response according to picture prompt or pairs turn to each other.</a:t>
            </a:r>
          </a:p>
          <a:p>
            <a:r>
              <a:rPr lang="en-GB" baseline="0" dirty="0"/>
              <a:t>Sequence:</a:t>
            </a:r>
          </a:p>
          <a:p>
            <a:pPr marL="228600" indent="-228600">
              <a:buFont typeface="+mj-lt"/>
              <a:buAutoNum type="arabicPeriod"/>
            </a:pPr>
            <a:r>
              <a:rPr lang="en-GB" baseline="0" dirty="0" err="1"/>
              <a:t>il</a:t>
            </a:r>
            <a:r>
              <a:rPr lang="en-GB" baseline="0" dirty="0"/>
              <a:t> </a:t>
            </a:r>
            <a:r>
              <a:rPr lang="en-GB" baseline="0" dirty="0" err="1"/>
              <a:t>travaille</a:t>
            </a:r>
            <a:endParaRPr lang="en-GB" baseline="0" dirty="0"/>
          </a:p>
          <a:p>
            <a:pPr marL="228600" indent="-228600">
              <a:buFont typeface="+mj-lt"/>
              <a:buAutoNum type="arabicPeriod"/>
            </a:pPr>
            <a:r>
              <a:rPr lang="en-GB" baseline="0" dirty="0"/>
              <a:t>nous </a:t>
            </a:r>
            <a:r>
              <a:rPr lang="en-GB" baseline="0" dirty="0" err="1"/>
              <a:t>marchons</a:t>
            </a:r>
            <a:endParaRPr lang="en-GB" baseline="0" dirty="0"/>
          </a:p>
          <a:p>
            <a:pPr marL="228600" indent="-228600">
              <a:buFont typeface="+mj-lt"/>
              <a:buAutoNum type="arabicPeriod"/>
            </a:pPr>
            <a:r>
              <a:rPr lang="en-GB" baseline="0" dirty="0"/>
              <a:t>je </a:t>
            </a:r>
            <a:r>
              <a:rPr lang="en-GB" baseline="0" dirty="0" err="1"/>
              <a:t>prépare</a:t>
            </a:r>
            <a:endParaRPr lang="en-GB" baseline="0" dirty="0"/>
          </a:p>
          <a:p>
            <a:pPr marL="228600" indent="-228600">
              <a:buFont typeface="+mj-lt"/>
              <a:buAutoNum type="arabicPeriod"/>
            </a:pPr>
            <a:r>
              <a:rPr lang="en-GB" baseline="0" dirty="0" err="1"/>
              <a:t>elle</a:t>
            </a:r>
            <a:r>
              <a:rPr lang="en-GB" baseline="0" dirty="0"/>
              <a:t> </a:t>
            </a:r>
            <a:r>
              <a:rPr lang="en-GB" baseline="0" dirty="0" err="1"/>
              <a:t>regarde</a:t>
            </a:r>
            <a:endParaRPr lang="en-GB" baseline="0" dirty="0"/>
          </a:p>
          <a:p>
            <a:pPr marL="228600" indent="-228600">
              <a:buFont typeface="+mj-lt"/>
              <a:buAutoNum type="arabicPeriod"/>
            </a:pPr>
            <a:r>
              <a:rPr lang="en-GB" baseline="0" dirty="0"/>
              <a:t>nous </a:t>
            </a:r>
            <a:r>
              <a:rPr lang="en-GB" baseline="0" dirty="0" err="1"/>
              <a:t>regardons</a:t>
            </a:r>
            <a:endParaRPr lang="en-GB" baseline="0" dirty="0"/>
          </a:p>
          <a:p>
            <a:pPr marL="228600" indent="-228600">
              <a:buFont typeface="+mj-lt"/>
              <a:buAutoNum type="arabicPeriod"/>
            </a:pPr>
            <a:r>
              <a:rPr lang="en-GB" dirty="0" err="1"/>
              <a:t>il</a:t>
            </a:r>
            <a:r>
              <a:rPr lang="en-GB" dirty="0"/>
              <a:t> </a:t>
            </a:r>
            <a:r>
              <a:rPr lang="en-GB" dirty="0" err="1"/>
              <a:t>prépare</a:t>
            </a:r>
            <a:endParaRPr lang="en-GB" dirty="0"/>
          </a:p>
          <a:p>
            <a:pPr marL="228600" indent="-228600">
              <a:buFont typeface="+mj-lt"/>
              <a:buAutoNum type="arabicPeriod"/>
            </a:pPr>
            <a:r>
              <a:rPr lang="en-GB" dirty="0"/>
              <a:t>je </a:t>
            </a:r>
            <a:r>
              <a:rPr lang="en-GB" dirty="0" err="1"/>
              <a:t>marche</a:t>
            </a:r>
            <a:endParaRPr lang="en-GB" dirty="0"/>
          </a:p>
          <a:p>
            <a:pPr marL="228600" indent="-228600">
              <a:buFont typeface="+mj-lt"/>
              <a:buAutoNum type="arabicPeriod"/>
            </a:pPr>
            <a:r>
              <a:rPr lang="en-GB" dirty="0"/>
              <a:t>nous </a:t>
            </a:r>
            <a:r>
              <a:rPr lang="en-GB" dirty="0" err="1"/>
              <a:t>travaillons</a:t>
            </a:r>
            <a:r>
              <a:rPr lang="en-GB" dirty="0"/>
              <a:t> </a:t>
            </a:r>
          </a:p>
          <a:p>
            <a:pPr marL="228600" indent="-228600">
              <a:buFont typeface="+mj-lt"/>
              <a:buAutoNum type="arabicPeriod"/>
            </a:pPr>
            <a:r>
              <a:rPr lang="en-GB" dirty="0" err="1"/>
              <a:t>elle</a:t>
            </a:r>
            <a:r>
              <a:rPr lang="en-GB" baseline="0" dirty="0"/>
              <a:t> </a:t>
            </a:r>
            <a:r>
              <a:rPr lang="en-GB" baseline="0" dirty="0" err="1"/>
              <a:t>marche</a:t>
            </a:r>
            <a:endParaRPr lang="en-GB" baseline="0" dirty="0"/>
          </a:p>
          <a:p>
            <a:pPr marL="228600" indent="-228600">
              <a:buFont typeface="+mj-lt"/>
              <a:buAutoNum type="arabicPeriod"/>
            </a:pPr>
            <a:r>
              <a:rPr lang="en-GB" baseline="0" dirty="0" err="1"/>
              <a:t>il</a:t>
            </a:r>
            <a:r>
              <a:rPr lang="en-GB" baseline="0" dirty="0"/>
              <a:t> </a:t>
            </a:r>
            <a:r>
              <a:rPr lang="en-GB" baseline="0" dirty="0" err="1"/>
              <a:t>regarde</a:t>
            </a:r>
            <a:endParaRPr lang="en-GB" baseline="0" dirty="0"/>
          </a:p>
          <a:p>
            <a:pPr marL="228600" indent="-228600">
              <a:buFont typeface="+mj-lt"/>
              <a:buAutoNum type="arabicPeriod"/>
            </a:pPr>
            <a:r>
              <a:rPr lang="en-GB" baseline="0" dirty="0"/>
              <a:t>je </a:t>
            </a:r>
            <a:r>
              <a:rPr lang="en-GB" baseline="0" dirty="0" err="1"/>
              <a:t>prépare</a:t>
            </a:r>
            <a:endParaRPr lang="en-GB" baseline="0" dirty="0"/>
          </a:p>
          <a:p>
            <a:pPr marL="228600" indent="-228600">
              <a:buFont typeface="+mj-lt"/>
              <a:buAutoNum type="arabicPeriod"/>
            </a:pPr>
            <a:r>
              <a:rPr lang="en-GB" baseline="0" dirty="0"/>
              <a:t>nous </a:t>
            </a:r>
            <a:r>
              <a:rPr lang="en-GB" baseline="0" dirty="0" err="1"/>
              <a:t>préparons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211524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that students have thoroughly practised the new ‘nous’ form with the ‘je’ form, it is timely to combine this with 3</a:t>
            </a:r>
            <a:r>
              <a:rPr lang="en-GB" baseline="30000" dirty="0"/>
              <a:t>rd</a:t>
            </a:r>
            <a:r>
              <a:rPr lang="en-GB" baseline="0" dirty="0"/>
              <a:t> person singular to recap this also, this time with verbs from previous weeks added in.</a:t>
            </a:r>
          </a:p>
          <a:p>
            <a:r>
              <a:rPr lang="en-GB" baseline="0" dirty="0"/>
              <a:t>Explain to students that for Louis this will be a ‘je’ sentence, for Pierre an ‘</a:t>
            </a:r>
            <a:r>
              <a:rPr lang="en-GB" baseline="0" dirty="0" err="1"/>
              <a:t>il</a:t>
            </a:r>
            <a:r>
              <a:rPr lang="en-GB" baseline="0" dirty="0"/>
              <a:t>’ sentence and when they both do the activity a ‘nous’ sentence.  </a:t>
            </a:r>
          </a:p>
          <a:p>
            <a:r>
              <a:rPr lang="en-GB" baseline="0" dirty="0"/>
              <a:t>There may be some errors related to the parts of the sentence other than the verb </a:t>
            </a:r>
            <a:r>
              <a:rPr lang="en-GB" baseline="0" dirty="0" err="1"/>
              <a:t>e.g</a:t>
            </a:r>
            <a:r>
              <a:rPr lang="en-GB" baseline="0" dirty="0"/>
              <a:t> Nous </a:t>
            </a:r>
            <a:r>
              <a:rPr lang="en-GB" baseline="0" dirty="0" err="1"/>
              <a:t>aimons</a:t>
            </a:r>
            <a:r>
              <a:rPr lang="en-GB" baseline="0" dirty="0"/>
              <a:t> </a:t>
            </a:r>
            <a:r>
              <a:rPr lang="en-GB" baseline="0" dirty="0" err="1"/>
              <a:t>français</a:t>
            </a:r>
            <a:r>
              <a:rPr lang="en-GB" baseline="0" dirty="0"/>
              <a:t> –students may miss for example the definite article.  Correct this but do not penalise.</a:t>
            </a:r>
          </a:p>
          <a:p>
            <a:r>
              <a:rPr lang="en-GB" baseline="0" dirty="0"/>
              <a:t>NB. </a:t>
            </a:r>
            <a:r>
              <a:rPr lang="en-GB" baseline="0" dirty="0" err="1"/>
              <a:t>J’aime</a:t>
            </a:r>
            <a:r>
              <a:rPr lang="en-GB" baseline="0" dirty="0"/>
              <a:t> may not have been addressed up until now.  If students have written je </a:t>
            </a:r>
            <a:r>
              <a:rPr lang="en-GB" baseline="0" dirty="0" err="1"/>
              <a:t>aime</a:t>
            </a:r>
            <a:r>
              <a:rPr lang="en-GB" baseline="0" dirty="0"/>
              <a:t> – use this as an opportunity to explain this rule as a discreet teaching point (whilst reinforcing that the ending is correct).  Further exemplify with other verbs such as adorer, </a:t>
            </a:r>
            <a:r>
              <a:rPr lang="en-GB" baseline="0" dirty="0" err="1"/>
              <a:t>étudier</a:t>
            </a:r>
            <a:r>
              <a:rPr lang="en-GB" baseline="0" dirty="0"/>
              <a:t>, admirer etc.  These verbs will not be known to students but teachers can write these up on the board and ask students how they would say ‘I…’    Plus ask where they have seen this before (students should say </a:t>
            </a:r>
            <a:r>
              <a:rPr lang="en-GB" baseline="0" dirty="0" err="1"/>
              <a:t>j’ai</a:t>
            </a:r>
            <a:r>
              <a:rPr lang="en-GB" baseline="0" dirty="0"/>
              <a:t>!)</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215809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30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vocabulary should</a:t>
            </a:r>
            <a:r>
              <a:rPr lang="en-GB" baseline="0" dirty="0"/>
              <a:t> be known to students and so teachers could also choose to ask students the meanings of the sentence as vocabulary practice after the initial task. </a:t>
            </a:r>
          </a:p>
          <a:p>
            <a:r>
              <a:rPr lang="en-GB" baseline="0" dirty="0"/>
              <a:t>There is no need to print the table, students can write the answers in their exercise books.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401050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Now that students are becoming familiar</a:t>
            </a:r>
            <a:r>
              <a:rPr lang="en-GB" baseline="0" dirty="0"/>
              <a:t> with the verb endings, students are also asked to work out the activity to not only reinforce the grammar but work on the vocabulary as well.  The sequencing of the answers is such that the verb is addressed first (as this is the element all students should be able to access) allowing teachers to take feedback on scores out of 8, then comes the comprehension of the vocabulary.  Teachers could re-order the custom animation if they wish the activity to follow immediately after the tick.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Teachers need not print this slide.  Simply ask students to write the answers in their exercise books.</a:t>
            </a:r>
          </a:p>
          <a:p>
            <a:pPr marL="0" indent="0">
              <a:buNone/>
            </a:pPr>
            <a:r>
              <a:rPr lang="en-GB" dirty="0"/>
              <a:t>TRANSCRIPT</a:t>
            </a:r>
          </a:p>
          <a:p>
            <a:pPr marL="228600" indent="-228600">
              <a:buAutoNum type="arabicParenR"/>
            </a:pPr>
            <a:r>
              <a:rPr lang="en-GB" dirty="0"/>
              <a:t>[beep]</a:t>
            </a:r>
            <a:r>
              <a:rPr lang="en-GB" baseline="0" dirty="0"/>
              <a:t> </a:t>
            </a:r>
            <a:r>
              <a:rPr lang="en-GB" dirty="0" err="1"/>
              <a:t>trouvons</a:t>
            </a:r>
            <a:r>
              <a:rPr lang="en-GB" baseline="0" dirty="0"/>
              <a:t> un </a:t>
            </a:r>
            <a:r>
              <a:rPr lang="en-GB" baseline="0" dirty="0" err="1"/>
              <a:t>cadeau</a:t>
            </a:r>
            <a:endParaRPr lang="en-GB" baseline="0" dirty="0"/>
          </a:p>
          <a:p>
            <a:pPr marL="228600" indent="-228600">
              <a:buAutoNum type="arabicParenR"/>
            </a:pPr>
            <a:r>
              <a:rPr lang="en-GB" baseline="0" dirty="0"/>
              <a:t>[beep] </a:t>
            </a:r>
            <a:r>
              <a:rPr lang="en-GB" baseline="0" dirty="0" err="1"/>
              <a:t>aimons</a:t>
            </a:r>
            <a:r>
              <a:rPr lang="en-GB" baseline="0" dirty="0"/>
              <a:t> le </a:t>
            </a:r>
            <a:r>
              <a:rPr lang="en-GB" baseline="0" dirty="0" err="1"/>
              <a:t>chien</a:t>
            </a:r>
            <a:endParaRPr lang="en-GB" baseline="0" dirty="0"/>
          </a:p>
          <a:p>
            <a:pPr marL="228600" indent="-228600">
              <a:buAutoNum type="arabicParenR"/>
            </a:pPr>
            <a:r>
              <a:rPr lang="en-GB" baseline="0" dirty="0"/>
              <a:t>[beep] </a:t>
            </a:r>
            <a:r>
              <a:rPr lang="en-GB" baseline="0" dirty="0" err="1"/>
              <a:t>donne</a:t>
            </a:r>
            <a:r>
              <a:rPr lang="en-GB" baseline="0" dirty="0"/>
              <a:t> la solution</a:t>
            </a:r>
          </a:p>
          <a:p>
            <a:pPr marL="228600" indent="-228600">
              <a:buAutoNum type="arabicParenR"/>
            </a:pPr>
            <a:r>
              <a:rPr lang="en-GB" baseline="0" dirty="0"/>
              <a:t>[beep] </a:t>
            </a:r>
            <a:r>
              <a:rPr lang="en-GB" baseline="0" dirty="0" err="1"/>
              <a:t>porte</a:t>
            </a:r>
            <a:r>
              <a:rPr lang="en-GB" baseline="0" dirty="0"/>
              <a:t> un </a:t>
            </a:r>
            <a:r>
              <a:rPr lang="en-GB" baseline="0" dirty="0" err="1"/>
              <a:t>uniforme</a:t>
            </a:r>
            <a:endParaRPr lang="en-GB" baseline="0" dirty="0"/>
          </a:p>
          <a:p>
            <a:pPr marL="228600" indent="-228600">
              <a:buAutoNum type="arabicParenR"/>
            </a:pPr>
            <a:r>
              <a:rPr lang="en-GB" baseline="0" dirty="0"/>
              <a:t>[beep] </a:t>
            </a:r>
            <a:r>
              <a:rPr lang="en-GB" baseline="0" dirty="0" err="1"/>
              <a:t>parlons</a:t>
            </a:r>
            <a:r>
              <a:rPr lang="en-GB" baseline="0" dirty="0"/>
              <a:t> </a:t>
            </a:r>
            <a:r>
              <a:rPr lang="en-GB" baseline="0" dirty="0" err="1"/>
              <a:t>français</a:t>
            </a:r>
            <a:endParaRPr lang="en-GB" baseline="0" dirty="0"/>
          </a:p>
          <a:p>
            <a:pPr marL="228600" indent="-228600">
              <a:buAutoNum type="arabicParenR"/>
            </a:pPr>
            <a:r>
              <a:rPr lang="en-GB" baseline="0" dirty="0"/>
              <a:t>[beep] </a:t>
            </a:r>
            <a:r>
              <a:rPr lang="en-GB" baseline="0" dirty="0" err="1"/>
              <a:t>reste</a:t>
            </a:r>
            <a:r>
              <a:rPr lang="en-GB" baseline="0" dirty="0"/>
              <a:t> </a:t>
            </a:r>
            <a:r>
              <a:rPr lang="en-GB" baseline="0" dirty="0" err="1"/>
              <a:t>dehors</a:t>
            </a:r>
            <a:endParaRPr lang="en-GB" baseline="0" dirty="0"/>
          </a:p>
          <a:p>
            <a:pPr marL="228600" indent="-228600">
              <a:buAutoNum type="arabicParenR"/>
            </a:pPr>
            <a:r>
              <a:rPr lang="en-GB" baseline="0" dirty="0"/>
              <a:t>[beep] </a:t>
            </a:r>
            <a:r>
              <a:rPr lang="en-GB" baseline="0" dirty="0" err="1"/>
              <a:t>travaillons</a:t>
            </a:r>
            <a:r>
              <a:rPr lang="en-GB" baseline="0" dirty="0"/>
              <a:t> </a:t>
            </a:r>
            <a:r>
              <a:rPr lang="en-GB" baseline="0" dirty="0" err="1"/>
              <a:t>dans</a:t>
            </a:r>
            <a:r>
              <a:rPr lang="en-GB" baseline="0" dirty="0"/>
              <a:t> la </a:t>
            </a:r>
            <a:r>
              <a:rPr lang="en-GB" baseline="0" dirty="0" err="1"/>
              <a:t>maison</a:t>
            </a:r>
            <a:endParaRPr lang="en-GB" baseline="0" dirty="0"/>
          </a:p>
          <a:p>
            <a:pPr marL="228600" indent="-228600">
              <a:buAutoNum type="arabicParenR"/>
            </a:pPr>
            <a:r>
              <a:rPr lang="en-GB" baseline="0" dirty="0"/>
              <a:t>[beep] </a:t>
            </a:r>
            <a:r>
              <a:rPr lang="en-GB" baseline="0" dirty="0" err="1"/>
              <a:t>regarde</a:t>
            </a:r>
            <a:r>
              <a:rPr lang="en-GB" baseline="0" dirty="0"/>
              <a:t> un film</a:t>
            </a:r>
          </a:p>
          <a:p>
            <a:pPr marL="0" indent="0">
              <a:buNone/>
            </a:pPr>
            <a:r>
              <a:rPr lang="en-GB" baseline="0" dirty="0"/>
              <a:t>To note: the vocabulary chosen for this activity has all been previously seen by students (either as identified vocab for a particular week or as source/cluster words).  </a:t>
            </a:r>
          </a:p>
          <a:p>
            <a:pPr marL="0" indent="0">
              <a:buNone/>
            </a:pPr>
            <a:endParaRPr lang="en-GB" baseline="0" dirty="0"/>
          </a:p>
          <a:p>
            <a:pPr marL="0" indent="0">
              <a:buNone/>
            </a:pPr>
            <a:r>
              <a:rPr lang="en-GB" baseline="0" dirty="0"/>
              <a:t>Teachers need not print this slide.  Simply ask students to write the answers in their exercise books.</a:t>
            </a:r>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297416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Introduce the game – (partners’ cards are on the following slides.)  This slide could be used to model what the students need to do.</a:t>
            </a:r>
          </a:p>
          <a:p>
            <a:r>
              <a:rPr lang="en-GB" b="0" baseline="0" dirty="0"/>
              <a:t>This is a game of ‘</a:t>
            </a:r>
            <a:r>
              <a:rPr lang="en-GB" b="0" baseline="0" dirty="0" err="1"/>
              <a:t>chut</a:t>
            </a:r>
            <a:r>
              <a:rPr lang="en-GB" b="0" baseline="0" dirty="0"/>
              <a:t>’ (=</a:t>
            </a:r>
            <a:r>
              <a:rPr lang="en-GB" b="0" baseline="0" dirty="0" err="1"/>
              <a:t>shhhhh</a:t>
            </a:r>
            <a:r>
              <a:rPr lang="en-GB" b="0" baseline="0" dirty="0"/>
              <a:t>!) – don’t give away the pronoun. </a:t>
            </a:r>
          </a:p>
          <a:p>
            <a:r>
              <a:rPr lang="en-GB" b="0" baseline="0" dirty="0"/>
              <a:t>Partners must listen carefully to the verb and tick under the correct pictu</a:t>
            </a:r>
            <a:r>
              <a:rPr lang="en-GB" baseline="0" dirty="0"/>
              <a:t>re whether ‘Je’ or ‘Nous’ is needed to complete their partner’s sentence.</a:t>
            </a:r>
          </a:p>
          <a:p>
            <a:endParaRPr lang="en-GB" dirty="0"/>
          </a:p>
          <a:p>
            <a:endParaRPr lang="en-GB" dirty="0"/>
          </a:p>
          <a:p>
            <a:r>
              <a:rPr lang="en-GB" dirty="0"/>
              <a:t>Full instructions</a:t>
            </a:r>
            <a:r>
              <a:rPr lang="en-GB" baseline="0" dirty="0"/>
              <a:t> for reference which also appear on the next slide</a:t>
            </a:r>
            <a:r>
              <a:rPr lang="en-GB" dirty="0"/>
              <a:t>:</a:t>
            </a:r>
          </a:p>
          <a:p>
            <a:r>
              <a:rPr lang="en-GB" dirty="0"/>
              <a:t>Partner</a:t>
            </a:r>
            <a:r>
              <a:rPr lang="en-GB" baseline="0" dirty="0"/>
              <a:t> A writes these sentences in French following the English prompts.  At the same time Partner B also writes their sentences (see next slide).</a:t>
            </a:r>
          </a:p>
          <a:p>
            <a:r>
              <a:rPr lang="en-GB" baseline="0" dirty="0"/>
              <a:t>When both students have completed their sentences, they take it in turns to say one sentence at a time to their partner </a:t>
            </a:r>
            <a:r>
              <a:rPr lang="en-GB" b="1" baseline="0" dirty="0"/>
              <a:t>without using the subject pronoun.</a:t>
            </a:r>
          </a:p>
          <a:p>
            <a:r>
              <a:rPr lang="en-GB" b="1" baseline="0" dirty="0"/>
              <a:t>Make this the game element:  this is a game of ‘</a:t>
            </a:r>
            <a:r>
              <a:rPr lang="en-GB" b="1" baseline="0" dirty="0" err="1"/>
              <a:t>chut</a:t>
            </a:r>
            <a:r>
              <a:rPr lang="en-GB" b="1" baseline="0" dirty="0"/>
              <a:t>’ (=</a:t>
            </a:r>
            <a:r>
              <a:rPr lang="en-GB" b="1" baseline="0" dirty="0" err="1"/>
              <a:t>shhhhh</a:t>
            </a:r>
            <a:r>
              <a:rPr lang="en-GB" b="1" baseline="0" dirty="0"/>
              <a:t>!) – don’t give away the pronoun. </a:t>
            </a:r>
          </a:p>
          <a:p>
            <a:r>
              <a:rPr lang="en-GB" baseline="0" dirty="0"/>
              <a:t>Partners must listen carefully to the verb and tick under the correct picture whether ‘Je’ or ‘Nous’ is needed to complete their partner’s sentence.</a:t>
            </a:r>
          </a:p>
          <a:p>
            <a:endParaRPr lang="en-GB" baseline="0" dirty="0"/>
          </a:p>
          <a:p>
            <a:r>
              <a:rPr lang="en-GB" b="1" baseline="0" dirty="0"/>
              <a:t>EG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Partner A writes: Je </a:t>
            </a:r>
            <a:r>
              <a:rPr lang="en-GB" baseline="0" dirty="0" err="1"/>
              <a:t>regarde</a:t>
            </a:r>
            <a:r>
              <a:rPr lang="en-GB" baseline="0" dirty="0"/>
              <a:t> un film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Partner A says to B:  </a:t>
            </a:r>
            <a:r>
              <a:rPr lang="en-GB" b="1" i="1" baseline="0" dirty="0" err="1"/>
              <a:t>chut</a:t>
            </a:r>
            <a:r>
              <a:rPr lang="en-GB" baseline="0" dirty="0"/>
              <a:t> </a:t>
            </a:r>
            <a:r>
              <a:rPr lang="en-GB" baseline="0" dirty="0" err="1"/>
              <a:t>regarde</a:t>
            </a:r>
            <a:r>
              <a:rPr lang="en-GB" baseline="0" dirty="0"/>
              <a:t> un film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Partner B finds the correct pair of images and ticks ‘Je’ underneath. </a:t>
            </a:r>
          </a:p>
          <a:p>
            <a:endParaRPr lang="en-GB" baseline="0" dirty="0"/>
          </a:p>
          <a:p>
            <a:r>
              <a:rPr lang="en-GB" baseline="0" dirty="0"/>
              <a:t>STEP 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Once they have said all 6 sentences to their partner, students then recreate, </a:t>
            </a:r>
            <a:r>
              <a:rPr lang="en-GB" b="1" u="sng" baseline="0" dirty="0"/>
              <a:t>in speaking, </a:t>
            </a:r>
            <a:r>
              <a:rPr lang="en-GB" baseline="0" dirty="0"/>
              <a:t>the sentences that their partners must have written. They use their pictures on their sheet, and the box they have ticked (je or nous) to re-create their partner’s sentence and read out this sentence. The partner who wrote the sentences confirms if they are correct – the sentence read out loud should be exactly the same as the sentence they themselves had written earlier.  </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263882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Partner</a:t>
            </a:r>
            <a:r>
              <a:rPr lang="en-GB" baseline="0" dirty="0"/>
              <a:t> A writes these sentences in French following the English prompts.  At the same time Partner B also writes their sentences (see next slide).</a:t>
            </a:r>
          </a:p>
          <a:p>
            <a:r>
              <a:rPr lang="en-GB" baseline="0" dirty="0"/>
              <a:t>When both students have completed their sentences, they take it in turns to say one sentence at a time to their partner </a:t>
            </a:r>
            <a:r>
              <a:rPr lang="en-GB" b="1" baseline="0" dirty="0"/>
              <a:t>without using the subject pronoun.</a:t>
            </a:r>
          </a:p>
          <a:p>
            <a:r>
              <a:rPr lang="en-GB" b="1" baseline="0" dirty="0"/>
              <a:t>Make this the game element:  this is a game of ‘</a:t>
            </a:r>
            <a:r>
              <a:rPr lang="en-GB" b="1" baseline="0" dirty="0" err="1"/>
              <a:t>chut</a:t>
            </a:r>
            <a:r>
              <a:rPr lang="en-GB" b="1" baseline="0" dirty="0"/>
              <a:t>’ (=</a:t>
            </a:r>
            <a:r>
              <a:rPr lang="en-GB" b="1" baseline="0" dirty="0" err="1"/>
              <a:t>shhhhh</a:t>
            </a:r>
            <a:r>
              <a:rPr lang="en-GB" b="1" baseline="0" dirty="0"/>
              <a:t>!) – don’t give away the pronoun. </a:t>
            </a:r>
          </a:p>
          <a:p>
            <a:r>
              <a:rPr lang="en-GB" baseline="0" dirty="0"/>
              <a:t>Partners must listen carefully to the verb and tick under the correct picture whether ‘Je’ or ‘Nous’ is needed to complete their partner’s sentence.</a:t>
            </a:r>
          </a:p>
          <a:p>
            <a:endParaRPr lang="en-GB" baseline="0" dirty="0"/>
          </a:p>
          <a:p>
            <a:r>
              <a:rPr lang="en-GB" b="1" baseline="0" dirty="0"/>
              <a:t>EG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Partner A writes: Je </a:t>
            </a:r>
            <a:r>
              <a:rPr lang="en-GB" baseline="0" dirty="0" err="1"/>
              <a:t>regarde</a:t>
            </a:r>
            <a:r>
              <a:rPr lang="en-GB" baseline="0" dirty="0"/>
              <a:t> un film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Partner A says to B:  </a:t>
            </a:r>
            <a:r>
              <a:rPr lang="en-GB" b="1" i="1" baseline="0" dirty="0" err="1"/>
              <a:t>chut</a:t>
            </a:r>
            <a:r>
              <a:rPr lang="en-GB" baseline="0" dirty="0"/>
              <a:t> </a:t>
            </a:r>
            <a:r>
              <a:rPr lang="en-GB" baseline="0" dirty="0" err="1"/>
              <a:t>regarde</a:t>
            </a:r>
            <a:r>
              <a:rPr lang="en-GB" baseline="0" dirty="0"/>
              <a:t> un film</a:t>
            </a:r>
          </a:p>
          <a:p>
            <a:r>
              <a:rPr lang="en-GB" baseline="0" dirty="0"/>
              <a:t>Partner B find the correct pair of images and ticks ‘Je’ underneath. </a:t>
            </a:r>
          </a:p>
          <a:p>
            <a:endParaRPr lang="en-GB" baseline="0" dirty="0"/>
          </a:p>
          <a:p>
            <a:r>
              <a:rPr lang="en-GB" baseline="0" dirty="0"/>
              <a:t>STEP 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Once they have said all 6 sentences to their partner, students then recreate, </a:t>
            </a:r>
            <a:r>
              <a:rPr lang="en-GB" b="1" u="sng" baseline="0" dirty="0"/>
              <a:t>in speaking, </a:t>
            </a:r>
            <a:r>
              <a:rPr lang="en-GB" baseline="0" dirty="0"/>
              <a:t>the sentences that their partners must have written. They use their pictures on their sheet, and the box they have ticked (je or nous) to re-create their partner’s sentence and read out this sentence. The partner who wrote the sentences confirms if they are correct – the sentence read out loud should be exactly the same as the sentence they themselves had written earlier.  </a:t>
            </a:r>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417175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286384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second lesson, the tasks</a:t>
            </a:r>
            <a:r>
              <a:rPr lang="en-GB" baseline="0" dirty="0"/>
              <a:t> are more challenging and finish with incorporating third person singular (learnt in the previous week) into students’ production practice.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52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may find it</a:t>
            </a:r>
            <a:r>
              <a:rPr lang="en-GB" baseline="0" dirty="0"/>
              <a:t> useful to recap the verb endings that the students will hear in the following </a:t>
            </a:r>
            <a:r>
              <a:rPr lang="en-GB" baseline="0" dirty="0" err="1"/>
              <a:t>Dictogloss</a:t>
            </a:r>
            <a:r>
              <a:rPr lang="en-GB" baseline="0" dirty="0"/>
              <a:t> task.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13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audio" Target="../media/audio9.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14.jp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9.png"/><Relationship Id="rId4" Type="http://schemas.openxmlformats.org/officeDocument/2006/relationships/image" Target="../media/image34.jp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8.png"/><Relationship Id="rId7"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image" Target="../media/image16.jpe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6.jpeg"/><Relationship Id="rId12"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2.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7B424077-B2D5-46AA-BDA8-6FF15DA500E8}"/>
              </a:ext>
            </a:extLst>
          </p:cNvPr>
          <p:cNvSpPr txBox="1">
            <a:spLocks/>
          </p:cNvSpPr>
          <p:nvPr/>
        </p:nvSpPr>
        <p:spPr>
          <a:xfrm>
            <a:off x="-69267" y="5054987"/>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 - Term 1.2 - Week 5</a:t>
            </a:r>
          </a:p>
        </p:txBody>
      </p:sp>
      <p:sp>
        <p:nvSpPr>
          <p:cNvPr id="14" name="Title 3">
            <a:extLst>
              <a:ext uri="{FF2B5EF4-FFF2-40B4-BE49-F238E27FC236}">
                <a16:creationId xmlns:a16="http://schemas.microsoft.com/office/drawing/2014/main" id="{C0508B9B-5891-4D3C-9F6E-ECDA43B43AC2}"/>
              </a:ext>
            </a:extLst>
          </p:cNvPr>
          <p:cNvSpPr txBox="1">
            <a:spLocks/>
          </p:cNvSpPr>
          <p:nvPr/>
        </p:nvSpPr>
        <p:spPr>
          <a:xfrm>
            <a:off x="-56445" y="559313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Victoria Hobson / Emma Marsden</a:t>
            </a:r>
          </a:p>
        </p:txBody>
      </p:sp>
      <p:sp>
        <p:nvSpPr>
          <p:cNvPr id="17" name="Title 3"/>
          <p:cNvSpPr txBox="1">
            <a:spLocks/>
          </p:cNvSpPr>
          <p:nvPr/>
        </p:nvSpPr>
        <p:spPr>
          <a:xfrm>
            <a:off x="-56445" y="3304338"/>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dirty="0">
                <a:solidFill>
                  <a:prstClr val="white"/>
                </a:solidFill>
                <a:latin typeface="Century Gothic" panose="020B0502020202020204" pitchFamily="34" charset="0"/>
              </a:rPr>
              <a:t>ER verbs: je &amp; nous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(I</a:t>
            </a:r>
            <a:r>
              <a:rPr kumimoji="0" lang="en-GB" sz="3200" b="0" u="none" strike="noStrike" kern="1200" cap="none" spc="0" normalizeH="0" noProof="0" dirty="0">
                <a:ln>
                  <a:noFill/>
                </a:ln>
                <a:solidFill>
                  <a:prstClr val="white"/>
                </a:solidFill>
                <a:effectLst/>
                <a:uLnTx/>
                <a:uFillTx/>
                <a:latin typeface="Century Gothic" panose="020B0502020202020204" pitchFamily="34" charset="0"/>
                <a:ea typeface="+mj-ea"/>
                <a:cs typeface="+mj-cs"/>
              </a:rPr>
              <a:t> and we)</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3200" baseline="0" dirty="0">
              <a:solidFill>
                <a:prstClr val="white"/>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u="none" strike="noStrike" kern="1200" cap="none" spc="0" normalizeH="0" noProof="0" dirty="0">
                <a:ln>
                  <a:noFill/>
                </a:ln>
                <a:solidFill>
                  <a:prstClr val="white"/>
                </a:solidFill>
                <a:effectLst/>
                <a:uLnTx/>
                <a:uFillTx/>
                <a:latin typeface="Century Gothic" panose="020B0502020202020204" pitchFamily="34" charset="0"/>
                <a:ea typeface="+mj-ea"/>
                <a:cs typeface="+mj-cs"/>
              </a:rPr>
              <a:t>Lesson 1</a:t>
            </a:r>
            <a:endParaRPr kumimoji="0" lang="en-GB" sz="3200" b="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8" name="Title 3">
            <a:extLst>
              <a:ext uri="{FF2B5EF4-FFF2-40B4-BE49-F238E27FC236}">
                <a16:creationId xmlns:a16="http://schemas.microsoft.com/office/drawing/2014/main" id="{C0508B9B-5891-4D3C-9F6E-ECDA43B43AC2}"/>
              </a:ext>
            </a:extLst>
          </p:cNvPr>
          <p:cNvSpPr txBox="1">
            <a:spLocks/>
          </p:cNvSpPr>
          <p:nvPr/>
        </p:nvSpPr>
        <p:spPr>
          <a:xfrm>
            <a:off x="-98561" y="6181042"/>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Date</a:t>
            </a:r>
            <a:r>
              <a:rPr kumimoji="0" lang="en-GB" sz="16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 updated: </a:t>
            </a:r>
            <a:r>
              <a:rPr lang="en-GB" sz="1600" noProof="0" dirty="0">
                <a:solidFill>
                  <a:prstClr val="white"/>
                </a:solidFill>
                <a:latin typeface="Century Gothic" panose="020B0502020202020204" pitchFamily="34" charset="0"/>
              </a:rPr>
              <a:t>23</a:t>
            </a:r>
            <a:r>
              <a:rPr kumimoji="0" lang="en-GB" sz="16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/02/20</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Title 2">
            <a:extLst>
              <a:ext uri="{FF2B5EF4-FFF2-40B4-BE49-F238E27FC236}">
                <a16:creationId xmlns:a16="http://schemas.microsoft.com/office/drawing/2014/main" id="{9E9B2C35-3B11-2542-A558-E1AFA2710F4C}"/>
              </a:ext>
            </a:extLst>
          </p:cNvPr>
          <p:cNvSpPr>
            <a:spLocks noGrp="1"/>
          </p:cNvSpPr>
          <p:nvPr>
            <p:ph type="title"/>
          </p:nvPr>
        </p:nvSpPr>
        <p:spPr>
          <a:xfrm>
            <a:off x="-16132" y="1425899"/>
            <a:ext cx="2815603" cy="1325563"/>
          </a:xfrm>
        </p:spPr>
        <p:txBody>
          <a:bodyPr>
            <a:normAutofit/>
          </a:bodyPr>
          <a:lstStyle/>
          <a:p>
            <a:r>
              <a:rPr lang="en-GB" sz="4000" b="1" dirty="0">
                <a:solidFill>
                  <a:prstClr val="white"/>
                </a:solidFill>
              </a:rPr>
              <a:t>Grammar</a:t>
            </a:r>
            <a:endParaRPr lang="en-US" sz="4000" dirty="0"/>
          </a:p>
        </p:txBody>
      </p:sp>
    </p:spTree>
    <p:extLst>
      <p:ext uri="{BB962C8B-B14F-4D97-AF65-F5344CB8AC3E}">
        <p14:creationId xmlns:p14="http://schemas.microsoft.com/office/powerpoint/2010/main" val="386906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684" y="563747"/>
            <a:ext cx="476208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semaine</a:t>
            </a:r>
            <a:endParaRPr kumimoji="0" lang="en-GB" sz="7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5" name="Rectangle 4"/>
          <p:cNvSpPr/>
          <p:nvPr/>
        </p:nvSpPr>
        <p:spPr>
          <a:xfrm>
            <a:off x="1895359" y="1631491"/>
            <a:ext cx="172354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[week]</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7653611" y="426643"/>
            <a:ext cx="453838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dimanche</a:t>
            </a:r>
            <a:endParaRPr kumimoji="0" lang="en-GB" sz="6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endParaRPr>
          </a:p>
        </p:txBody>
      </p:sp>
      <p:grpSp>
        <p:nvGrpSpPr>
          <p:cNvPr id="7" name="Group 6"/>
          <p:cNvGrpSpPr/>
          <p:nvPr/>
        </p:nvGrpSpPr>
        <p:grpSpPr>
          <a:xfrm>
            <a:off x="8531797" y="1410625"/>
            <a:ext cx="2275340" cy="1459436"/>
            <a:chOff x="975783" y="1716250"/>
            <a:chExt cx="2275340" cy="1459436"/>
          </a:xfrm>
        </p:grpSpPr>
        <p:pic>
          <p:nvPicPr>
            <p:cNvPr id="8" name="Picture 2" descr="http://www.clker.com/cliparts/4/a/4/5/d/I/weekly-calendar-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83" y="1716250"/>
              <a:ext cx="1711260" cy="145943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2494378" y="2480332"/>
              <a:ext cx="756745" cy="2827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514915" y="3186469"/>
            <a:ext cx="281362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génial</a:t>
            </a:r>
            <a:endParaRPr kumimoji="0" lang="en-GB" sz="6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606" y="4159273"/>
            <a:ext cx="1532238" cy="1532238"/>
          </a:xfrm>
          <a:prstGeom prst="rect">
            <a:avLst/>
          </a:prstGeom>
        </p:spPr>
      </p:pic>
      <p:sp>
        <p:nvSpPr>
          <p:cNvPr id="14" name="TextBox 13"/>
          <p:cNvSpPr txBox="1"/>
          <p:nvPr/>
        </p:nvSpPr>
        <p:spPr>
          <a:xfrm>
            <a:off x="7799751" y="3838385"/>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aussi</a:t>
            </a:r>
            <a:endParaRPr kumimoji="0" lang="en-GB" sz="6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8387242" y="4587980"/>
            <a:ext cx="18556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[also]</a:t>
            </a:r>
          </a:p>
        </p:txBody>
      </p:sp>
      <p:sp>
        <p:nvSpPr>
          <p:cNvPr id="18" name="TextBox 17"/>
          <p:cNvSpPr txBox="1"/>
          <p:nvPr/>
        </p:nvSpPr>
        <p:spPr>
          <a:xfrm>
            <a:off x="4658255" y="2381513"/>
            <a:ext cx="363517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un </a:t>
            </a:r>
            <a:r>
              <a:rPr kumimoji="0" lang="en-GB" sz="6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peu</a:t>
            </a:r>
            <a:endParaRPr kumimoji="0" lang="en-GB" sz="6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endParaRPr>
          </a:p>
        </p:txBody>
      </p:sp>
      <p:sp>
        <p:nvSpPr>
          <p:cNvPr id="19" name="Rectangle 18"/>
          <p:cNvSpPr/>
          <p:nvPr/>
        </p:nvSpPr>
        <p:spPr>
          <a:xfrm>
            <a:off x="5543137" y="3299914"/>
            <a:ext cx="184537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 little]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 name="Title 1" hidden="1">
            <a:extLst>
              <a:ext uri="{FF2B5EF4-FFF2-40B4-BE49-F238E27FC236}">
                <a16:creationId xmlns:a16="http://schemas.microsoft.com/office/drawing/2014/main" id="{ECB01007-CD01-1A4A-B088-47BEBDCB3CAD}"/>
              </a:ext>
            </a:extLst>
          </p:cNvPr>
          <p:cNvSpPr>
            <a:spLocks noGrp="1"/>
          </p:cNvSpPr>
          <p:nvPr>
            <p:ph type="title"/>
          </p:nvPr>
        </p:nvSpPr>
        <p:spPr/>
        <p:txBody>
          <a:bodyPr/>
          <a:lstStyle/>
          <a:p>
            <a:r>
              <a:rPr lang="en-US" dirty="0" err="1"/>
              <a:t>Dictogloss</a:t>
            </a:r>
            <a:r>
              <a:rPr lang="en-US" dirty="0"/>
              <a:t> activity</a:t>
            </a:r>
          </a:p>
        </p:txBody>
      </p:sp>
    </p:spTree>
    <p:extLst>
      <p:ext uri="{BB962C8B-B14F-4D97-AF65-F5344CB8AC3E}">
        <p14:creationId xmlns:p14="http://schemas.microsoft.com/office/powerpoint/2010/main" val="39294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68473"/>
            <a:ext cx="5915046" cy="707849"/>
          </a:xfrm>
        </p:spPr>
        <p:txBody>
          <a:bodyPr>
            <a:normAutofit/>
          </a:bodyPr>
          <a:lstStyle/>
          <a:p>
            <a:r>
              <a:rPr lang="en-GB" sz="3600" b="1" dirty="0" err="1">
                <a:solidFill>
                  <a:schemeClr val="bg1"/>
                </a:solidFill>
              </a:rPr>
              <a:t>Dictogloss</a:t>
            </a:r>
            <a:endParaRPr lang="en-GB" sz="3600" b="1" dirty="0">
              <a:solidFill>
                <a:schemeClr val="bg1"/>
              </a:solidFill>
            </a:endParaRP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5" name="TextBox 4"/>
          <p:cNvSpPr txBox="1"/>
          <p:nvPr/>
        </p:nvSpPr>
        <p:spPr>
          <a:xfrm>
            <a:off x="885845" y="1401728"/>
            <a:ext cx="100584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 are going to hear Louis talking about what he does during his holidays.  Make notes in French (or English if you need to). It will be too fast for you to write every word!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Then, work with a partner to write it up in good French, as if you were Louis.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Keep the meaning the same as what you heard.</a:t>
            </a:r>
          </a:p>
        </p:txBody>
      </p:sp>
      <p:sp>
        <p:nvSpPr>
          <p:cNvPr id="7" name="Rounded Rectangle 6"/>
          <p:cNvSpPr/>
          <p:nvPr/>
        </p:nvSpPr>
        <p:spPr>
          <a:xfrm>
            <a:off x="9560295" y="84612"/>
            <a:ext cx="1940043"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Action Button: Custom 8">
            <a:hlinkClick r:id="" action="ppaction://noaction" highlightClick="1">
              <a:snd r:embed="rId4" name="Dictogloss - Je passe une semaine a Paris.wav"/>
            </a:hlinkClick>
          </p:cNvPr>
          <p:cNvSpPr/>
          <p:nvPr/>
        </p:nvSpPr>
        <p:spPr>
          <a:xfrm>
            <a:off x="10530316" y="701194"/>
            <a:ext cx="1035541" cy="925596"/>
          </a:xfrm>
          <a:prstGeom prst="actionButtonBlank">
            <a:avLst/>
          </a:prstGeom>
          <a:solidFill>
            <a:schemeClr val="accent5">
              <a:lumMod val="50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Isosceles Triangle 1"/>
          <p:cNvSpPr/>
          <p:nvPr/>
        </p:nvSpPr>
        <p:spPr>
          <a:xfrm rot="5400000">
            <a:off x="10714001" y="774934"/>
            <a:ext cx="883905" cy="8198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7512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68473"/>
            <a:ext cx="5915046" cy="707849"/>
          </a:xfrm>
        </p:spPr>
        <p:txBody>
          <a:bodyPr>
            <a:normAutofit/>
          </a:bodyPr>
          <a:lstStyle/>
          <a:p>
            <a:r>
              <a:rPr lang="en-GB" sz="3600" b="1" dirty="0" err="1">
                <a:solidFill>
                  <a:schemeClr val="bg1"/>
                </a:solidFill>
              </a:rPr>
              <a:t>Dictogloss</a:t>
            </a:r>
            <a:endParaRPr lang="en-GB" sz="3600" b="1" dirty="0">
              <a:solidFill>
                <a:schemeClr val="bg1"/>
              </a:solidFill>
            </a:endParaRP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7" name="TextBox 6"/>
          <p:cNvSpPr txBox="1"/>
          <p:nvPr/>
        </p:nvSpPr>
        <p:spPr>
          <a:xfrm>
            <a:off x="997427" y="1825306"/>
            <a:ext cx="1010652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passe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semaine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à Paris.  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avec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Pierre.  À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maison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nous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parlons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français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C’est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génial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Nous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regardons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aussi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télé</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nous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aimons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les films.  À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l’école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parle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anglais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peu</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Nous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portons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uniforme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C’est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drôle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Chaque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dimanche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prépare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déjeuner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donne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cadeau</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à Pierre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aussi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128569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68473"/>
            <a:ext cx="5915046" cy="707849"/>
          </a:xfrm>
        </p:spPr>
        <p:txBody>
          <a:bodyPr>
            <a:normAutofit/>
          </a:bodyPr>
          <a:lstStyle/>
          <a:p>
            <a:r>
              <a:rPr lang="en-GB" sz="3600" b="1" dirty="0">
                <a:solidFill>
                  <a:schemeClr val="bg1"/>
                </a:solidFill>
              </a:rPr>
              <a:t>Pour </a:t>
            </a:r>
            <a:r>
              <a:rPr lang="en-GB" sz="3600" b="1" dirty="0" err="1">
                <a:solidFill>
                  <a:schemeClr val="bg1"/>
                </a:solidFill>
              </a:rPr>
              <a:t>t’aider</a:t>
            </a:r>
            <a:endParaRPr lang="en-GB" sz="3600" b="1" dirty="0">
              <a:solidFill>
                <a:schemeClr val="bg1"/>
              </a:solidFill>
            </a:endParaRP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graphicFrame>
        <p:nvGraphicFramePr>
          <p:cNvPr id="2" name="Table 1"/>
          <p:cNvGraphicFramePr>
            <a:graphicFrameLocks noGrp="1"/>
          </p:cNvGraphicFramePr>
          <p:nvPr>
            <p:extLst/>
          </p:nvPr>
        </p:nvGraphicFramePr>
        <p:xfrm>
          <a:off x="120204" y="1376940"/>
          <a:ext cx="11949876" cy="4541520"/>
        </p:xfrm>
        <a:graphic>
          <a:graphicData uri="http://schemas.openxmlformats.org/drawingml/2006/table">
            <a:tbl>
              <a:tblPr firstRow="1" bandRow="1">
                <a:tableStyleId>{5C22544A-7EE6-4342-B048-85BDC9FD1C3A}</a:tableStyleId>
              </a:tblPr>
              <a:tblGrid>
                <a:gridCol w="3093259">
                  <a:extLst>
                    <a:ext uri="{9D8B030D-6E8A-4147-A177-3AD203B41FA5}">
                      <a16:colId xmlns:a16="http://schemas.microsoft.com/office/drawing/2014/main" val="1014566766"/>
                    </a:ext>
                  </a:extLst>
                </a:gridCol>
                <a:gridCol w="3984171">
                  <a:extLst>
                    <a:ext uri="{9D8B030D-6E8A-4147-A177-3AD203B41FA5}">
                      <a16:colId xmlns:a16="http://schemas.microsoft.com/office/drawing/2014/main" val="1701655362"/>
                    </a:ext>
                  </a:extLst>
                </a:gridCol>
                <a:gridCol w="679269">
                  <a:extLst>
                    <a:ext uri="{9D8B030D-6E8A-4147-A177-3AD203B41FA5}">
                      <a16:colId xmlns:a16="http://schemas.microsoft.com/office/drawing/2014/main" val="1319333889"/>
                    </a:ext>
                  </a:extLst>
                </a:gridCol>
                <a:gridCol w="653142">
                  <a:extLst>
                    <a:ext uri="{9D8B030D-6E8A-4147-A177-3AD203B41FA5}">
                      <a16:colId xmlns:a16="http://schemas.microsoft.com/office/drawing/2014/main" val="4044948863"/>
                    </a:ext>
                  </a:extLst>
                </a:gridCol>
                <a:gridCol w="3540035">
                  <a:extLst>
                    <a:ext uri="{9D8B030D-6E8A-4147-A177-3AD203B41FA5}">
                      <a16:colId xmlns:a16="http://schemas.microsoft.com/office/drawing/2014/main" val="2668078125"/>
                    </a:ext>
                  </a:extLst>
                </a:gridCol>
              </a:tblGrid>
              <a:tr h="370840">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accent5">
                              <a:lumMod val="50000"/>
                            </a:schemeClr>
                          </a:solidFill>
                          <a:latin typeface="Century Gothic" panose="020B0502020202020204" pitchFamily="34" charset="0"/>
                        </a:rPr>
                        <a:t>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accent5">
                              <a:lumMod val="50000"/>
                            </a:schemeClr>
                          </a:solidFill>
                          <a:latin typeface="Century Gothic" panose="020B0502020202020204" pitchFamily="34" charset="0"/>
                        </a:rPr>
                        <a:t>We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Additional info</a:t>
                      </a:r>
                    </a:p>
                    <a:p>
                      <a:r>
                        <a:rPr lang="en-GB" sz="2000" b="0" dirty="0">
                          <a:solidFill>
                            <a:schemeClr val="accent5">
                              <a:lumMod val="50000"/>
                            </a:schemeClr>
                          </a:solidFill>
                          <a:latin typeface="Century Gothic" panose="020B0502020202020204" pitchFamily="34" charset="0"/>
                        </a:rPr>
                        <a:t>(in</a:t>
                      </a:r>
                      <a:r>
                        <a:rPr lang="en-GB" sz="2000" b="0" baseline="0" dirty="0">
                          <a:solidFill>
                            <a:schemeClr val="accent5">
                              <a:lumMod val="50000"/>
                            </a:schemeClr>
                          </a:solidFill>
                          <a:latin typeface="Century Gothic" panose="020B0502020202020204" pitchFamily="34" charset="0"/>
                        </a:rPr>
                        <a:t> French or English)</a:t>
                      </a:r>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5074239"/>
                  </a:ext>
                </a:extLst>
              </a:tr>
              <a:tr h="370840">
                <a:tc>
                  <a:txBody>
                    <a:bodyPr/>
                    <a:lstStyle/>
                    <a:p>
                      <a:r>
                        <a:rPr lang="en-GB" sz="2200" dirty="0">
                          <a:solidFill>
                            <a:schemeClr val="accent5">
                              <a:lumMod val="50000"/>
                            </a:schemeClr>
                          </a:solidFill>
                          <a:latin typeface="Century Gothic" panose="020B0502020202020204" pitchFamily="34" charset="0"/>
                        </a:rPr>
                        <a:t>to spend</a:t>
                      </a:r>
                      <a:r>
                        <a:rPr lang="en-GB" sz="2200" baseline="0" dirty="0">
                          <a:solidFill>
                            <a:schemeClr val="accent5">
                              <a:lumMod val="50000"/>
                            </a:schemeClr>
                          </a:solidFill>
                          <a:latin typeface="Century Gothic" panose="020B0502020202020204" pitchFamily="34" charset="0"/>
                        </a:rPr>
                        <a:t> a week</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accent5">
                              <a:lumMod val="50000"/>
                            </a:schemeClr>
                          </a:solidFill>
                          <a:latin typeface="Century Gothic" panose="020B0502020202020204" pitchFamily="34" charset="0"/>
                        </a:rPr>
                        <a:t>passer </a:t>
                      </a:r>
                      <a:r>
                        <a:rPr lang="en-GB" sz="2200" dirty="0" err="1">
                          <a:solidFill>
                            <a:schemeClr val="accent5">
                              <a:lumMod val="50000"/>
                            </a:schemeClr>
                          </a:solidFill>
                          <a:latin typeface="Century Gothic" panose="020B0502020202020204" pitchFamily="34" charset="0"/>
                        </a:rPr>
                        <a:t>une</a:t>
                      </a:r>
                      <a:r>
                        <a:rPr lang="en-GB" sz="2200" dirty="0">
                          <a:solidFill>
                            <a:schemeClr val="accent5">
                              <a:lumMod val="50000"/>
                            </a:schemeClr>
                          </a:solidFill>
                          <a:latin typeface="Century Gothic" panose="020B0502020202020204" pitchFamily="34" charset="0"/>
                        </a:rPr>
                        <a:t> </a:t>
                      </a:r>
                      <a:r>
                        <a:rPr lang="en-GB" sz="2200" dirty="0" err="1">
                          <a:solidFill>
                            <a:schemeClr val="accent5">
                              <a:lumMod val="50000"/>
                            </a:schemeClr>
                          </a:solidFill>
                          <a:latin typeface="Century Gothic" panose="020B0502020202020204" pitchFamily="34" charset="0"/>
                        </a:rPr>
                        <a:t>semaine</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8742309"/>
                  </a:ext>
                </a:extLst>
              </a:tr>
              <a:tr h="370840">
                <a:tc>
                  <a:txBody>
                    <a:bodyPr/>
                    <a:lstStyle/>
                    <a:p>
                      <a:r>
                        <a:rPr lang="en-GB" sz="2200" dirty="0">
                          <a:solidFill>
                            <a:schemeClr val="accent5">
                              <a:lumMod val="50000"/>
                            </a:schemeClr>
                          </a:solidFill>
                          <a:latin typeface="Century Gothic" panose="020B0502020202020204" pitchFamily="34" charset="0"/>
                        </a:rPr>
                        <a:t>to stay with</a:t>
                      </a:r>
                      <a:r>
                        <a:rPr lang="en-GB" sz="2200" baseline="0" dirty="0">
                          <a:solidFill>
                            <a:schemeClr val="accent5">
                              <a:lumMod val="50000"/>
                            </a:schemeClr>
                          </a:solidFill>
                          <a:latin typeface="Century Gothic" panose="020B0502020202020204" pitchFamily="34" charset="0"/>
                        </a:rPr>
                        <a:t> a friend</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err="1">
                          <a:solidFill>
                            <a:schemeClr val="accent5">
                              <a:lumMod val="50000"/>
                            </a:schemeClr>
                          </a:solidFill>
                          <a:latin typeface="Century Gothic" panose="020B0502020202020204" pitchFamily="34" charset="0"/>
                        </a:rPr>
                        <a:t>rester</a:t>
                      </a:r>
                      <a:r>
                        <a:rPr lang="en-GB" sz="2200" baseline="0" dirty="0">
                          <a:solidFill>
                            <a:schemeClr val="accent5">
                              <a:lumMod val="50000"/>
                            </a:schemeClr>
                          </a:solidFill>
                          <a:latin typeface="Century Gothic" panose="020B0502020202020204" pitchFamily="34" charset="0"/>
                        </a:rPr>
                        <a:t> avec un </a:t>
                      </a:r>
                      <a:r>
                        <a:rPr lang="en-GB" sz="2200" baseline="0" dirty="0" err="1">
                          <a:solidFill>
                            <a:schemeClr val="accent5">
                              <a:lumMod val="50000"/>
                            </a:schemeClr>
                          </a:solidFill>
                          <a:latin typeface="Century Gothic" panose="020B0502020202020204" pitchFamily="34" charset="0"/>
                        </a:rPr>
                        <a:t>ami</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911534"/>
                  </a:ext>
                </a:extLst>
              </a:tr>
              <a:tr h="370840">
                <a:tc>
                  <a:txBody>
                    <a:bodyPr/>
                    <a:lstStyle/>
                    <a:p>
                      <a:r>
                        <a:rPr lang="en-GB" sz="2200" dirty="0">
                          <a:solidFill>
                            <a:schemeClr val="accent5">
                              <a:lumMod val="50000"/>
                            </a:schemeClr>
                          </a:solidFill>
                          <a:latin typeface="Century Gothic" panose="020B0502020202020204" pitchFamily="34" charset="0"/>
                        </a:rPr>
                        <a:t>to speak French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err="1">
                          <a:solidFill>
                            <a:schemeClr val="accent5">
                              <a:lumMod val="50000"/>
                            </a:schemeClr>
                          </a:solidFill>
                          <a:latin typeface="Century Gothic" panose="020B0502020202020204" pitchFamily="34" charset="0"/>
                        </a:rPr>
                        <a:t>parler</a:t>
                      </a:r>
                      <a:r>
                        <a:rPr lang="en-GB" sz="2200" dirty="0">
                          <a:solidFill>
                            <a:schemeClr val="accent5">
                              <a:lumMod val="50000"/>
                            </a:schemeClr>
                          </a:solidFill>
                          <a:latin typeface="Century Gothic" panose="020B0502020202020204" pitchFamily="34" charset="0"/>
                        </a:rPr>
                        <a:t> </a:t>
                      </a:r>
                      <a:r>
                        <a:rPr lang="en-GB" sz="2200" dirty="0" err="1">
                          <a:solidFill>
                            <a:schemeClr val="accent5">
                              <a:lumMod val="50000"/>
                            </a:schemeClr>
                          </a:solidFill>
                          <a:latin typeface="Century Gothic" panose="020B0502020202020204" pitchFamily="34" charset="0"/>
                        </a:rPr>
                        <a:t>français</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647534"/>
                  </a:ext>
                </a:extLst>
              </a:tr>
              <a:tr h="370840">
                <a:tc>
                  <a:txBody>
                    <a:bodyPr/>
                    <a:lstStyle/>
                    <a:p>
                      <a:r>
                        <a:rPr lang="en-GB" sz="2200" dirty="0">
                          <a:solidFill>
                            <a:schemeClr val="accent5">
                              <a:lumMod val="50000"/>
                            </a:schemeClr>
                          </a:solidFill>
                          <a:latin typeface="Century Gothic" panose="020B0502020202020204" pitchFamily="34" charset="0"/>
                        </a:rPr>
                        <a:t>to watch </a:t>
                      </a:r>
                      <a:r>
                        <a:rPr lang="en-GB" sz="2200" dirty="0" err="1">
                          <a:solidFill>
                            <a:schemeClr val="accent5">
                              <a:lumMod val="50000"/>
                            </a:schemeClr>
                          </a:solidFill>
                          <a:latin typeface="Century Gothic" panose="020B0502020202020204" pitchFamily="34" charset="0"/>
                        </a:rPr>
                        <a:t>tv</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err="1">
                          <a:solidFill>
                            <a:schemeClr val="accent5">
                              <a:lumMod val="50000"/>
                            </a:schemeClr>
                          </a:solidFill>
                          <a:latin typeface="Century Gothic" panose="020B0502020202020204" pitchFamily="34" charset="0"/>
                        </a:rPr>
                        <a:t>regarder</a:t>
                      </a:r>
                      <a:r>
                        <a:rPr lang="en-GB" sz="2200" baseline="0" dirty="0">
                          <a:solidFill>
                            <a:schemeClr val="accent5">
                              <a:lumMod val="50000"/>
                            </a:schemeClr>
                          </a:solidFill>
                          <a:latin typeface="Century Gothic" panose="020B0502020202020204" pitchFamily="34" charset="0"/>
                        </a:rPr>
                        <a:t> la </a:t>
                      </a:r>
                      <a:r>
                        <a:rPr lang="en-GB" sz="2200" baseline="0" dirty="0" err="1">
                          <a:solidFill>
                            <a:schemeClr val="accent5">
                              <a:lumMod val="50000"/>
                            </a:schemeClr>
                          </a:solidFill>
                          <a:latin typeface="Century Gothic" panose="020B0502020202020204" pitchFamily="34" charset="0"/>
                        </a:rPr>
                        <a:t>télé</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305553"/>
                  </a:ext>
                </a:extLst>
              </a:tr>
              <a:tr h="370840">
                <a:tc>
                  <a:txBody>
                    <a:bodyPr/>
                    <a:lstStyle/>
                    <a:p>
                      <a:r>
                        <a:rPr lang="en-GB" sz="2200" dirty="0">
                          <a:solidFill>
                            <a:schemeClr val="accent5">
                              <a:lumMod val="50000"/>
                            </a:schemeClr>
                          </a:solidFill>
                          <a:latin typeface="Century Gothic" panose="020B0502020202020204" pitchFamily="34" charset="0"/>
                        </a:rPr>
                        <a:t>to like films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accent5">
                              <a:lumMod val="50000"/>
                            </a:schemeClr>
                          </a:solidFill>
                          <a:latin typeface="Century Gothic" panose="020B0502020202020204" pitchFamily="34" charset="0"/>
                        </a:rPr>
                        <a:t>aimer les films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795349"/>
                  </a:ext>
                </a:extLst>
              </a:tr>
              <a:tr h="370840">
                <a:tc>
                  <a:txBody>
                    <a:bodyPr/>
                    <a:lstStyle/>
                    <a:p>
                      <a:r>
                        <a:rPr lang="en-GB" sz="2200" dirty="0">
                          <a:solidFill>
                            <a:schemeClr val="accent5">
                              <a:lumMod val="50000"/>
                            </a:schemeClr>
                          </a:solidFill>
                          <a:latin typeface="Century Gothic" panose="020B0502020202020204" pitchFamily="34" charset="0"/>
                        </a:rPr>
                        <a:t>to speak 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err="1">
                          <a:solidFill>
                            <a:schemeClr val="accent5">
                              <a:lumMod val="50000"/>
                            </a:schemeClr>
                          </a:solidFill>
                          <a:latin typeface="Century Gothic" panose="020B0502020202020204" pitchFamily="34" charset="0"/>
                        </a:rPr>
                        <a:t>parler</a:t>
                      </a:r>
                      <a:r>
                        <a:rPr lang="en-GB" sz="2200" baseline="0" dirty="0">
                          <a:solidFill>
                            <a:schemeClr val="accent5">
                              <a:lumMod val="50000"/>
                            </a:schemeClr>
                          </a:solidFill>
                          <a:latin typeface="Century Gothic" panose="020B0502020202020204" pitchFamily="34" charset="0"/>
                        </a:rPr>
                        <a:t> </a:t>
                      </a:r>
                      <a:r>
                        <a:rPr lang="en-GB" sz="2200" baseline="0" dirty="0" err="1">
                          <a:solidFill>
                            <a:schemeClr val="accent5">
                              <a:lumMod val="50000"/>
                            </a:schemeClr>
                          </a:solidFill>
                          <a:latin typeface="Century Gothic" panose="020B0502020202020204" pitchFamily="34" charset="0"/>
                        </a:rPr>
                        <a:t>anglais</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081100"/>
                  </a:ext>
                </a:extLst>
              </a:tr>
              <a:tr h="370840">
                <a:tc>
                  <a:txBody>
                    <a:bodyPr/>
                    <a:lstStyle/>
                    <a:p>
                      <a:r>
                        <a:rPr lang="en-GB" sz="2200" dirty="0">
                          <a:solidFill>
                            <a:schemeClr val="accent5">
                              <a:lumMod val="50000"/>
                            </a:schemeClr>
                          </a:solidFill>
                          <a:latin typeface="Century Gothic" panose="020B0502020202020204" pitchFamily="34" charset="0"/>
                        </a:rPr>
                        <a:t>to wear a uniform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accent5">
                              <a:lumMod val="50000"/>
                            </a:schemeClr>
                          </a:solidFill>
                          <a:latin typeface="Century Gothic" panose="020B0502020202020204" pitchFamily="34" charset="0"/>
                        </a:rPr>
                        <a:t>porter u</a:t>
                      </a:r>
                      <a:r>
                        <a:rPr lang="en-GB" sz="2200" baseline="0" dirty="0">
                          <a:solidFill>
                            <a:schemeClr val="accent5">
                              <a:lumMod val="50000"/>
                            </a:schemeClr>
                          </a:solidFill>
                          <a:latin typeface="Century Gothic" panose="020B0502020202020204" pitchFamily="34" charset="0"/>
                        </a:rPr>
                        <a:t>n </a:t>
                      </a:r>
                      <a:r>
                        <a:rPr lang="en-GB" sz="2200" baseline="0" dirty="0" err="1">
                          <a:solidFill>
                            <a:schemeClr val="accent5">
                              <a:lumMod val="50000"/>
                            </a:schemeClr>
                          </a:solidFill>
                          <a:latin typeface="Century Gothic" panose="020B0502020202020204" pitchFamily="34" charset="0"/>
                        </a:rPr>
                        <a:t>uniforme</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5544630"/>
                  </a:ext>
                </a:extLst>
              </a:tr>
              <a:tr h="370840">
                <a:tc>
                  <a:txBody>
                    <a:bodyPr/>
                    <a:lstStyle/>
                    <a:p>
                      <a:r>
                        <a:rPr lang="en-GB" sz="2200" dirty="0">
                          <a:solidFill>
                            <a:schemeClr val="accent5">
                              <a:lumMod val="50000"/>
                            </a:schemeClr>
                          </a:solidFill>
                          <a:latin typeface="Century Gothic" panose="020B0502020202020204" pitchFamily="34" charset="0"/>
                        </a:rPr>
                        <a:t>to prepare lunch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err="1">
                          <a:solidFill>
                            <a:schemeClr val="accent5">
                              <a:lumMod val="50000"/>
                            </a:schemeClr>
                          </a:solidFill>
                          <a:latin typeface="Century Gothic" panose="020B0502020202020204" pitchFamily="34" charset="0"/>
                        </a:rPr>
                        <a:t>préparer</a:t>
                      </a:r>
                      <a:r>
                        <a:rPr lang="en-GB" sz="2200" dirty="0">
                          <a:solidFill>
                            <a:schemeClr val="accent5">
                              <a:lumMod val="50000"/>
                            </a:schemeClr>
                          </a:solidFill>
                          <a:latin typeface="Century Gothic" panose="020B0502020202020204" pitchFamily="34" charset="0"/>
                        </a:rPr>
                        <a:t> le </a:t>
                      </a:r>
                      <a:r>
                        <a:rPr lang="en-GB" sz="2200" dirty="0" err="1">
                          <a:solidFill>
                            <a:schemeClr val="accent5">
                              <a:lumMod val="50000"/>
                            </a:schemeClr>
                          </a:solidFill>
                          <a:latin typeface="Century Gothic" panose="020B0502020202020204" pitchFamily="34" charset="0"/>
                        </a:rPr>
                        <a:t>déjeuner</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6294231"/>
                  </a:ext>
                </a:extLst>
              </a:tr>
              <a:tr h="370840">
                <a:tc>
                  <a:txBody>
                    <a:bodyPr/>
                    <a:lstStyle/>
                    <a:p>
                      <a:r>
                        <a:rPr lang="en-GB" sz="2200" dirty="0">
                          <a:solidFill>
                            <a:schemeClr val="accent5">
                              <a:lumMod val="50000"/>
                            </a:schemeClr>
                          </a:solidFill>
                          <a:latin typeface="Century Gothic" panose="020B0502020202020204" pitchFamily="34" charset="0"/>
                        </a:rPr>
                        <a:t>to give a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a:solidFill>
                            <a:schemeClr val="accent5">
                              <a:lumMod val="50000"/>
                            </a:schemeClr>
                          </a:solidFill>
                          <a:latin typeface="Century Gothic" panose="020B0502020202020204" pitchFamily="34" charset="0"/>
                        </a:rPr>
                        <a:t>donner un </a:t>
                      </a:r>
                      <a:r>
                        <a:rPr lang="en-GB" sz="2200" dirty="0" err="1">
                          <a:solidFill>
                            <a:schemeClr val="accent5">
                              <a:lumMod val="50000"/>
                            </a:schemeClr>
                          </a:solidFill>
                          <a:latin typeface="Century Gothic" panose="020B0502020202020204" pitchFamily="34" charset="0"/>
                        </a:rPr>
                        <a:t>cadeau</a:t>
                      </a:r>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2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393103"/>
                  </a:ext>
                </a:extLst>
              </a:tr>
            </a:tbl>
          </a:graphicData>
        </a:graphic>
      </p:graphicFrame>
    </p:spTree>
    <p:extLst>
      <p:ext uri="{BB962C8B-B14F-4D97-AF65-F5344CB8AC3E}">
        <p14:creationId xmlns:p14="http://schemas.microsoft.com/office/powerpoint/2010/main" val="195225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11839" y="224790"/>
            <a:ext cx="10265909" cy="6001643"/>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passe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une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semaine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à Paris.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reste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avec 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ami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Pierre.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À 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maison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nous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parlons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français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C’est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génial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Nous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regardons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aussi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télé</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nous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aimons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les films.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À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l’école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parle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anglais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peu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Nous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portons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uniforme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C’est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drôle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Chaque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dimanche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prépare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le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déjeuner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Je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donne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cadeau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à Pierre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aussi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TextBox 4"/>
          <p:cNvSpPr txBox="1"/>
          <p:nvPr/>
        </p:nvSpPr>
        <p:spPr>
          <a:xfrm>
            <a:off x="1685108" y="601558"/>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 spend a week in  Paris. </a:t>
            </a:r>
          </a:p>
        </p:txBody>
      </p:sp>
      <p:sp>
        <p:nvSpPr>
          <p:cNvPr id="6" name="TextBox 5"/>
          <p:cNvSpPr txBox="1"/>
          <p:nvPr/>
        </p:nvSpPr>
        <p:spPr>
          <a:xfrm>
            <a:off x="1685108" y="1297066"/>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 stay with a friend, Pierre.</a:t>
            </a:r>
          </a:p>
        </p:txBody>
      </p:sp>
      <p:sp>
        <p:nvSpPr>
          <p:cNvPr id="7" name="TextBox 6"/>
          <p:cNvSpPr txBox="1"/>
          <p:nvPr/>
        </p:nvSpPr>
        <p:spPr>
          <a:xfrm>
            <a:off x="1685108" y="2085212"/>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 the house we speak French.  It’s great! </a:t>
            </a:r>
          </a:p>
        </p:txBody>
      </p:sp>
      <p:sp>
        <p:nvSpPr>
          <p:cNvPr id="8" name="TextBox 7"/>
          <p:cNvSpPr txBox="1"/>
          <p:nvPr/>
        </p:nvSpPr>
        <p:spPr>
          <a:xfrm>
            <a:off x="1685108" y="2780720"/>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 also watch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tv</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we like films.</a:t>
            </a:r>
          </a:p>
        </p:txBody>
      </p:sp>
      <p:sp>
        <p:nvSpPr>
          <p:cNvPr id="9" name="TextBox 8"/>
          <p:cNvSpPr txBox="1"/>
          <p:nvPr/>
        </p:nvSpPr>
        <p:spPr>
          <a:xfrm>
            <a:off x="1685108" y="3522546"/>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school I speak English a little.</a:t>
            </a:r>
          </a:p>
        </p:txBody>
      </p:sp>
      <p:sp>
        <p:nvSpPr>
          <p:cNvPr id="10" name="TextBox 9"/>
          <p:cNvSpPr txBox="1"/>
          <p:nvPr/>
        </p:nvSpPr>
        <p:spPr>
          <a:xfrm>
            <a:off x="1685108" y="4264372"/>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 wear a uniform.  It’s funny!</a:t>
            </a:r>
          </a:p>
        </p:txBody>
      </p:sp>
      <p:sp>
        <p:nvSpPr>
          <p:cNvPr id="11" name="TextBox 10"/>
          <p:cNvSpPr txBox="1"/>
          <p:nvPr/>
        </p:nvSpPr>
        <p:spPr>
          <a:xfrm>
            <a:off x="1685108" y="5001921"/>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Each Sunday, I prepare lunch. </a:t>
            </a:r>
          </a:p>
        </p:txBody>
      </p:sp>
      <p:sp>
        <p:nvSpPr>
          <p:cNvPr id="12" name="TextBox 11"/>
          <p:cNvSpPr txBox="1"/>
          <p:nvPr/>
        </p:nvSpPr>
        <p:spPr>
          <a:xfrm>
            <a:off x="1685108" y="5738160"/>
            <a:ext cx="7733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 give a present to Pierre also. </a:t>
            </a:r>
          </a:p>
        </p:txBody>
      </p:sp>
      <p:sp>
        <p:nvSpPr>
          <p:cNvPr id="2" name="Title 1" hidden="1">
            <a:extLst>
              <a:ext uri="{FF2B5EF4-FFF2-40B4-BE49-F238E27FC236}">
                <a16:creationId xmlns:a16="http://schemas.microsoft.com/office/drawing/2014/main" id="{995506D0-FA88-F64A-87C5-F92EDC79C31F}"/>
              </a:ext>
            </a:extLst>
          </p:cNvPr>
          <p:cNvSpPr>
            <a:spLocks noGrp="1"/>
          </p:cNvSpPr>
          <p:nvPr>
            <p:ph type="title"/>
          </p:nvPr>
        </p:nvSpPr>
        <p:spPr/>
        <p:txBody>
          <a:bodyPr/>
          <a:lstStyle/>
          <a:p>
            <a:r>
              <a:rPr lang="en-US" dirty="0"/>
              <a:t>translations</a:t>
            </a:r>
          </a:p>
        </p:txBody>
      </p:sp>
    </p:spTree>
    <p:extLst>
      <p:ext uri="{BB962C8B-B14F-4D97-AF65-F5344CB8AC3E}">
        <p14:creationId xmlns:p14="http://schemas.microsoft.com/office/powerpoint/2010/main" val="24553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68473"/>
            <a:ext cx="5915046" cy="707849"/>
          </a:xfrm>
        </p:spPr>
        <p:txBody>
          <a:bodyPr>
            <a:normAutofit/>
          </a:bodyPr>
          <a:lstStyle/>
          <a:p>
            <a:r>
              <a:rPr lang="en-GB" sz="3600" b="1" dirty="0">
                <a:solidFill>
                  <a:schemeClr val="bg1"/>
                </a:solidFill>
              </a:rPr>
              <a:t>Regular –</a:t>
            </a:r>
            <a:r>
              <a:rPr lang="en-GB" sz="3600" b="1" dirty="0" err="1">
                <a:solidFill>
                  <a:schemeClr val="bg1"/>
                </a:solidFill>
              </a:rPr>
              <a:t>er</a:t>
            </a:r>
            <a:r>
              <a:rPr lang="en-GB" sz="3600" b="1" dirty="0">
                <a:solidFill>
                  <a:schemeClr val="bg1"/>
                </a:solidFill>
              </a:rPr>
              <a:t> verbs</a:t>
            </a:r>
          </a:p>
        </p:txBody>
      </p:sp>
      <p:sp>
        <p:nvSpPr>
          <p:cNvPr id="2" name="TextBox 1"/>
          <p:cNvSpPr txBox="1"/>
          <p:nvPr/>
        </p:nvSpPr>
        <p:spPr>
          <a:xfrm>
            <a:off x="225443" y="1217363"/>
            <a:ext cx="11858525" cy="4924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600" dirty="0">
                <a:solidFill>
                  <a:srgbClr val="002060"/>
                </a:solidFill>
                <a:latin typeface="Century Gothic" panose="020B0502020202020204" pitchFamily="34" charset="0"/>
              </a:rPr>
              <a:t>T</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o say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‘I’ + verb</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in French, the verb </a:t>
            </a:r>
            <a:r>
              <a:rPr lang="en-GB" sz="2600" dirty="0">
                <a:solidFill>
                  <a:srgbClr val="002060"/>
                </a:solidFill>
                <a:latin typeface="Century Gothic" panose="020B0502020202020204" pitchFamily="34" charset="0"/>
              </a:rPr>
              <a:t>is in the short form, </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often ending in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a:t>
            </a:r>
            <a:r>
              <a:rPr kumimoji="0" lang="en-GB" sz="2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endParaRPr kumimoji="0" lang="en-GB" sz="2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12" name="TextBox 11"/>
          <p:cNvSpPr txBox="1"/>
          <p:nvPr/>
        </p:nvSpPr>
        <p:spPr>
          <a:xfrm>
            <a:off x="3549308" y="1861793"/>
            <a:ext cx="227275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Je regard</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rPr>
              <a:t>e</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3" name="TextBox 12"/>
          <p:cNvSpPr txBox="1"/>
          <p:nvPr/>
        </p:nvSpPr>
        <p:spPr>
          <a:xfrm>
            <a:off x="6835218" y="1861793"/>
            <a:ext cx="5248750" cy="523220"/>
          </a:xfrm>
          <a:prstGeom prst="rect">
            <a:avLst/>
          </a:prstGeom>
          <a:noFill/>
        </p:spPr>
        <p:txBody>
          <a:bodyPr wrap="square" rtlCol="0">
            <a:spAutoFit/>
          </a:bodyPr>
          <a:lstStyle/>
          <a:p>
            <a:pPr>
              <a:defRPr/>
            </a:pPr>
            <a:r>
              <a:rPr lang="en-GB" sz="2800" noProof="0" dirty="0">
                <a:solidFill>
                  <a:srgbClr val="002060"/>
                </a:solidFill>
                <a:latin typeface="Century Gothic" panose="020B0502020202020204" pitchFamily="34" charset="0"/>
              </a:rPr>
              <a:t>I watch </a:t>
            </a:r>
            <a:r>
              <a:rPr lang="en-GB" sz="2000" dirty="0">
                <a:solidFill>
                  <a:srgbClr val="002060"/>
                </a:solidFill>
                <a:latin typeface="Century Gothic" panose="020B0502020202020204" pitchFamily="34" charset="0"/>
              </a:rPr>
              <a:t>(or I am watching).</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6" name="TextBox 15"/>
          <p:cNvSpPr txBox="1"/>
          <p:nvPr/>
        </p:nvSpPr>
        <p:spPr>
          <a:xfrm>
            <a:off x="225440" y="4813984"/>
            <a:ext cx="11858525" cy="4924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To say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‘we’ + verb</a:t>
            </a:r>
            <a:r>
              <a:rPr kumimoji="0" lang="en-GB" sz="2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the verb ends with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t>
            </a:r>
            <a:r>
              <a:rPr kumimoji="0" lang="en-GB" sz="2600" b="1"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ons</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endPar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p:cNvSpPr txBox="1"/>
          <p:nvPr/>
        </p:nvSpPr>
        <p:spPr>
          <a:xfrm>
            <a:off x="3364615" y="5438790"/>
            <a:ext cx="309263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Nous </a:t>
            </a:r>
            <a:r>
              <a:rPr lang="en-GB" sz="2800" dirty="0" err="1">
                <a:solidFill>
                  <a:srgbClr val="002060"/>
                </a:solidFill>
                <a:latin typeface="Century Gothic" panose="020B0502020202020204" pitchFamily="34" charset="0"/>
              </a:rPr>
              <a:t>regard</a:t>
            </a:r>
            <a:r>
              <a:rPr lang="en-GB" sz="2800" b="1" dirty="0" err="1">
                <a:solidFill>
                  <a:srgbClr val="002060"/>
                </a:solidFill>
                <a:latin typeface="Century Gothic" panose="020B0502020202020204" pitchFamily="34" charset="0"/>
              </a:rPr>
              <a:t>ons</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8" name="TextBox 17"/>
          <p:cNvSpPr txBox="1"/>
          <p:nvPr/>
        </p:nvSpPr>
        <p:spPr>
          <a:xfrm>
            <a:off x="6835218" y="5439091"/>
            <a:ext cx="4963493"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We watch </a:t>
            </a:r>
            <a:r>
              <a:rPr lang="en-GB" sz="2000" dirty="0">
                <a:solidFill>
                  <a:srgbClr val="002060"/>
                </a:solidFill>
                <a:latin typeface="Century Gothic" panose="020B0502020202020204" pitchFamily="34" charset="0"/>
              </a:rPr>
              <a:t>(or we are watching)</a:t>
            </a:r>
            <a:r>
              <a:rPr kumimoji="0" lang="en-GB" sz="20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1" name="TextBox 20"/>
          <p:cNvSpPr txBox="1"/>
          <p:nvPr/>
        </p:nvSpPr>
        <p:spPr>
          <a:xfrm>
            <a:off x="225440" y="2645648"/>
            <a:ext cx="11858525" cy="89255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600" dirty="0">
                <a:solidFill>
                  <a:srgbClr val="002060"/>
                </a:solidFill>
                <a:latin typeface="Century Gothic" panose="020B0502020202020204" pitchFamily="34" charset="0"/>
              </a:rPr>
              <a:t>T</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o say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‘s/he’ + verb</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in French, the verb </a:t>
            </a:r>
            <a:r>
              <a:rPr lang="en-GB" sz="2600" dirty="0">
                <a:solidFill>
                  <a:srgbClr val="002060"/>
                </a:solidFill>
                <a:latin typeface="Century Gothic" panose="020B0502020202020204" pitchFamily="34" charset="0"/>
              </a:rPr>
              <a:t>is in the short form, </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often ending in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a:t>
            </a:r>
            <a:r>
              <a:rPr kumimoji="0" lang="en-GB" sz="2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endParaRPr kumimoji="0" lang="en-GB" sz="2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3549307" y="3366426"/>
            <a:ext cx="227275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Il regard</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rPr>
              <a:t>e</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3" name="TextBox 22"/>
          <p:cNvSpPr txBox="1"/>
          <p:nvPr/>
        </p:nvSpPr>
        <p:spPr>
          <a:xfrm>
            <a:off x="3549307" y="3991232"/>
            <a:ext cx="266042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Elle regard</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rPr>
              <a:t>e</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4" name="TextBox 23"/>
          <p:cNvSpPr txBox="1"/>
          <p:nvPr/>
        </p:nvSpPr>
        <p:spPr>
          <a:xfrm>
            <a:off x="6835215" y="3366426"/>
            <a:ext cx="4831267"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He</a:t>
            </a:r>
            <a:r>
              <a:rPr lang="en-GB" sz="2800" noProof="0" dirty="0">
                <a:solidFill>
                  <a:srgbClr val="002060"/>
                </a:solidFill>
                <a:latin typeface="Century Gothic" panose="020B0502020202020204" pitchFamily="34" charset="0"/>
              </a:rPr>
              <a:t> watches</a:t>
            </a:r>
            <a:r>
              <a:rPr lang="en-GB" sz="2000" dirty="0">
                <a:solidFill>
                  <a:srgbClr val="002060"/>
                </a:solidFill>
                <a:latin typeface="Century Gothic" panose="020B0502020202020204" pitchFamily="34" charset="0"/>
              </a:rPr>
              <a:t> (or he is watching).</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5" name="TextBox 24"/>
          <p:cNvSpPr txBox="1"/>
          <p:nvPr/>
        </p:nvSpPr>
        <p:spPr>
          <a:xfrm>
            <a:off x="6835215" y="3991232"/>
            <a:ext cx="4963496"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She</a:t>
            </a:r>
            <a:r>
              <a:rPr lang="en-GB" sz="2800" noProof="0" dirty="0">
                <a:solidFill>
                  <a:srgbClr val="002060"/>
                </a:solidFill>
                <a:latin typeface="Century Gothic" panose="020B0502020202020204" pitchFamily="34" charset="0"/>
              </a:rPr>
              <a:t> watches </a:t>
            </a:r>
            <a:r>
              <a:rPr lang="en-GB" sz="2000" dirty="0">
                <a:solidFill>
                  <a:srgbClr val="002060"/>
                </a:solidFill>
                <a:latin typeface="Century Gothic" panose="020B0502020202020204" pitchFamily="34" charset="0"/>
              </a:rPr>
              <a:t>(or he is watching).</a:t>
            </a:r>
            <a:r>
              <a:rPr lang="en-GB" sz="2000" noProof="0"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a:t>
            </a:r>
            <a:r>
              <a:rPr kumimoji="0" lang="en-GB" sz="20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7556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413" y="623066"/>
            <a:ext cx="804474" cy="18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wdj\Google Drive\Primary\Y5 SoW\From Tracy\Pronouns\w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468" y="694132"/>
            <a:ext cx="2228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wdj\Google Drive\Primary\Y5 SoW\From Tracy\Pronouns\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620" y="727257"/>
            <a:ext cx="2260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wdj\Google Drive\Primary\Y5 SoW\From Tracy\Pronouns\sh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2876" y="806036"/>
            <a:ext cx="2155586" cy="164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3016" y="3134657"/>
            <a:ext cx="2435954" cy="195035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9678" y="3376200"/>
            <a:ext cx="1814362" cy="1814362"/>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t="15109"/>
          <a:stretch/>
        </p:blipFill>
        <p:spPr>
          <a:xfrm>
            <a:off x="609171" y="3118374"/>
            <a:ext cx="2066959" cy="221381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2876" y="3475506"/>
            <a:ext cx="1756535" cy="1531113"/>
          </a:xfrm>
          <a:prstGeom prst="rect">
            <a:avLst/>
          </a:prstGeom>
        </p:spPr>
      </p:pic>
      <p:sp>
        <p:nvSpPr>
          <p:cNvPr id="12" name="Oval 11"/>
          <p:cNvSpPr/>
          <p:nvPr/>
        </p:nvSpPr>
        <p:spPr>
          <a:xfrm>
            <a:off x="2870874" y="353043"/>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840851" y="3072555"/>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069270" y="398863"/>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967313" y="3014453"/>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74438" y="382094"/>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990655" y="2997684"/>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970072" y="398863"/>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50036" y="3008897"/>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093393" y="398863"/>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37148" y="2997684"/>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907970" y="353044"/>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994803" y="3008897"/>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95862" y="398863"/>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978311" y="3008897"/>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9061162" y="415146"/>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840851" y="3054716"/>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10487071" y="30890"/>
            <a:ext cx="1681395"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sp>
        <p:nvSpPr>
          <p:cNvPr id="29" name="Oval 28"/>
          <p:cNvSpPr/>
          <p:nvPr/>
        </p:nvSpPr>
        <p:spPr>
          <a:xfrm>
            <a:off x="5919041" y="381024"/>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949489" y="3003341"/>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829355" y="341601"/>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32212" y="3009591"/>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189536" y="415146"/>
            <a:ext cx="2952108"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9024892" y="3008897"/>
            <a:ext cx="2952108"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9069269" y="396818"/>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001653" y="3020594"/>
            <a:ext cx="3020583" cy="2421652"/>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F43716-20E5-164A-B3E4-10706F9D0F5E}"/>
              </a:ext>
            </a:extLst>
          </p:cNvPr>
          <p:cNvSpPr>
            <a:spLocks noGrp="1"/>
          </p:cNvSpPr>
          <p:nvPr>
            <p:ph type="title"/>
          </p:nvPr>
        </p:nvSpPr>
        <p:spPr>
          <a:xfrm>
            <a:off x="10472342" y="49867"/>
            <a:ext cx="1696123" cy="362963"/>
          </a:xfrm>
        </p:spPr>
        <p:txBody>
          <a:bodyPr>
            <a:normAutofit/>
          </a:bodyPr>
          <a:lstStyle/>
          <a:p>
            <a:pPr algn="ctr"/>
            <a:r>
              <a:rPr lang="en-GB" sz="1800" b="1" dirty="0" err="1">
                <a:solidFill>
                  <a:schemeClr val="bg1"/>
                </a:solidFill>
              </a:rPr>
              <a:t>parler</a:t>
            </a:r>
            <a:r>
              <a:rPr lang="en-GB" sz="1800" b="1" dirty="0">
                <a:solidFill>
                  <a:schemeClr val="bg1"/>
                </a:solidFill>
              </a:rPr>
              <a:t>/</a:t>
            </a:r>
            <a:r>
              <a:rPr lang="en-GB" sz="1800" b="1" dirty="0" err="1">
                <a:solidFill>
                  <a:schemeClr val="bg1"/>
                </a:solidFill>
              </a:rPr>
              <a:t>écrire</a:t>
            </a:r>
            <a:endParaRPr lang="en-US" sz="1800" dirty="0">
              <a:solidFill>
                <a:schemeClr val="bg1"/>
              </a:solidFill>
            </a:endParaRPr>
          </a:p>
        </p:txBody>
      </p:sp>
    </p:spTree>
    <p:extLst>
      <p:ext uri="{BB962C8B-B14F-4D97-AF65-F5344CB8AC3E}">
        <p14:creationId xmlns:p14="http://schemas.microsoft.com/office/powerpoint/2010/main" val="4913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2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2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3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3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31"/>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4"/>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3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12532" y="203894"/>
          <a:ext cx="6090202" cy="6103702"/>
        </p:xfrm>
        <a:graphic>
          <a:graphicData uri="http://schemas.openxmlformats.org/drawingml/2006/table">
            <a:tbl>
              <a:tblPr firstRow="1" bandRow="1">
                <a:tableStyleId>{5C22544A-7EE6-4342-B048-85BDC9FD1C3A}</a:tableStyleId>
              </a:tblPr>
              <a:tblGrid>
                <a:gridCol w="2910303">
                  <a:extLst>
                    <a:ext uri="{9D8B030D-6E8A-4147-A177-3AD203B41FA5}">
                      <a16:colId xmlns:a16="http://schemas.microsoft.com/office/drawing/2014/main" val="3297958535"/>
                    </a:ext>
                  </a:extLst>
                </a:gridCol>
                <a:gridCol w="1562114">
                  <a:extLst>
                    <a:ext uri="{9D8B030D-6E8A-4147-A177-3AD203B41FA5}">
                      <a16:colId xmlns:a16="http://schemas.microsoft.com/office/drawing/2014/main" val="444286474"/>
                    </a:ext>
                  </a:extLst>
                </a:gridCol>
                <a:gridCol w="1617785">
                  <a:extLst>
                    <a:ext uri="{9D8B030D-6E8A-4147-A177-3AD203B41FA5}">
                      <a16:colId xmlns:a16="http://schemas.microsoft.com/office/drawing/2014/main" val="3429050137"/>
                    </a:ext>
                  </a:extLst>
                </a:gridCol>
              </a:tblGrid>
              <a:tr h="41113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latin typeface="Century Gothic" panose="020B0502020202020204" pitchFamily="34" charset="0"/>
                        </a:rPr>
                        <a:t>Louis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a:latin typeface="Century Gothic" panose="020B0502020202020204" pitchFamily="34" charset="0"/>
                        </a:rPr>
                        <a:t>Pierre (He</a:t>
                      </a:r>
                      <a:r>
                        <a:rPr lang="en-GB" sz="2000" baseline="0" dirty="0">
                          <a:latin typeface="Century Gothic" panose="020B0502020202020204" pitchFamily="34" charset="0"/>
                        </a:rPr>
                        <a:t>)</a:t>
                      </a:r>
                      <a:endParaRPr lang="en-GB" sz="2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01897"/>
                  </a:ext>
                </a:extLst>
              </a:tr>
              <a:tr h="948762">
                <a:tc>
                  <a:txBody>
                    <a:bodyPr/>
                    <a:lstStyle/>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370608"/>
                  </a:ext>
                </a:extLst>
              </a:tr>
              <a:tr h="948762">
                <a:tc>
                  <a:txBody>
                    <a:bodyPr/>
                    <a:lstStyle/>
                    <a:p>
                      <a:endParaRPr lang="en-GB" sz="1800" dirty="0"/>
                    </a:p>
                    <a:p>
                      <a:endParaRPr lang="en-GB" sz="1800" dirty="0"/>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9059869"/>
                  </a:ext>
                </a:extLst>
              </a:tr>
              <a:tr h="948762">
                <a:tc>
                  <a:txBody>
                    <a:bodyPr/>
                    <a:lstStyle/>
                    <a:p>
                      <a:endParaRPr lang="en-GB" sz="1800" dirty="0"/>
                    </a:p>
                    <a:p>
                      <a:endParaRPr lang="en-GB" sz="1800" dirty="0"/>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6975848"/>
                  </a:ext>
                </a:extLst>
              </a:tr>
              <a:tr h="948762">
                <a:tc>
                  <a:txBody>
                    <a:bodyPr/>
                    <a:lstStyle/>
                    <a:p>
                      <a:endParaRPr lang="en-GB" sz="1800" dirty="0"/>
                    </a:p>
                    <a:p>
                      <a:endParaRPr lang="en-GB" sz="1800" dirty="0"/>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p>
                      <a:endParaRPr lang="en-GB" sz="1800" dirty="0">
                        <a:latin typeface="Century Gothic" panose="020B0502020202020204" pitchFamily="34" charset="0"/>
                      </a:endParaRPr>
                    </a:p>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4594255"/>
                  </a:ext>
                </a:extLst>
              </a:tr>
              <a:tr h="948762">
                <a:tc>
                  <a:txBody>
                    <a:bodyPr/>
                    <a:lstStyle/>
                    <a:p>
                      <a:endParaRPr lang="en-GB" sz="1800" dirty="0"/>
                    </a:p>
                    <a:p>
                      <a:endParaRPr lang="en-GB" sz="1800" dirty="0"/>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340110"/>
                  </a:ext>
                </a:extLst>
              </a:tr>
              <a:tr h="948762">
                <a:tc>
                  <a:txBody>
                    <a:bodyPr/>
                    <a:lstStyle/>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p>
                      <a:endParaRPr lang="en-GB" sz="1800" dirty="0">
                        <a:latin typeface="Century Gothic" panose="020B0502020202020204" pitchFamily="34" charset="0"/>
                      </a:endParaRPr>
                    </a:p>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215590"/>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146" y="776364"/>
            <a:ext cx="752491" cy="471257"/>
          </a:xfrm>
          <a:prstGeom prst="rect">
            <a:avLst/>
          </a:prstGeom>
        </p:spPr>
      </p:pic>
      <p:sp>
        <p:nvSpPr>
          <p:cNvPr id="7" name="Rounded Rectangular Callout 6"/>
          <p:cNvSpPr/>
          <p:nvPr/>
        </p:nvSpPr>
        <p:spPr>
          <a:xfrm>
            <a:off x="1100032" y="3634651"/>
            <a:ext cx="842962" cy="553098"/>
          </a:xfrm>
          <a:prstGeom prst="wedgeRoundRectCallout">
            <a:avLst>
              <a:gd name="adj1" fmla="val 42130"/>
              <a:gd name="adj2" fmla="val 81215"/>
              <a:gd name="adj3" fmla="val 16667"/>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251" y="3600412"/>
            <a:ext cx="1138640" cy="68318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3662" t="10309" r="13906" b="12138"/>
          <a:stretch/>
        </p:blipFill>
        <p:spPr>
          <a:xfrm>
            <a:off x="2330494" y="2542091"/>
            <a:ext cx="826882" cy="88534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587" y="1675023"/>
            <a:ext cx="795853" cy="79585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1717" y="1739121"/>
            <a:ext cx="1155281" cy="66765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9381" y="746990"/>
            <a:ext cx="410964" cy="42808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9838" y="3697263"/>
            <a:ext cx="410964" cy="42808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9838" y="1728960"/>
            <a:ext cx="410964" cy="428087"/>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4515" y="3662108"/>
            <a:ext cx="410964" cy="428087"/>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9838" y="777455"/>
            <a:ext cx="410964" cy="428087"/>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5954" y="4523026"/>
            <a:ext cx="410964" cy="428087"/>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9381" y="5437546"/>
            <a:ext cx="410964" cy="428087"/>
          </a:xfrm>
          <a:prstGeom prst="rect">
            <a:avLst/>
          </a:prstGeom>
        </p:spPr>
      </p:pic>
      <p:sp>
        <p:nvSpPr>
          <p:cNvPr id="2" name="TextBox 1"/>
          <p:cNvSpPr txBox="1"/>
          <p:nvPr/>
        </p:nvSpPr>
        <p:spPr>
          <a:xfrm>
            <a:off x="7045011" y="813983"/>
            <a:ext cx="4803112" cy="461665"/>
          </a:xfrm>
          <a:prstGeom prst="rect">
            <a:avLst/>
          </a:prstGeom>
          <a:noFill/>
          <a:ln w="19050">
            <a:solidFill>
              <a:srgbClr val="002060"/>
            </a:solidFill>
          </a:ln>
        </p:spPr>
        <p:txBody>
          <a:bodyPr wrap="square" rtlCol="0">
            <a:spAutoFit/>
          </a:bodyPr>
          <a:lstStyle/>
          <a:p>
            <a:r>
              <a:rPr lang="en-GB" sz="2400" dirty="0">
                <a:solidFill>
                  <a:schemeClr val="accent5">
                    <a:lumMod val="50000"/>
                  </a:schemeClr>
                </a:solidFill>
                <a:latin typeface="Century Gothic" panose="020B0502020202020204" pitchFamily="34" charset="0"/>
              </a:rPr>
              <a:t>Louis </a:t>
            </a:r>
            <a:r>
              <a:rPr lang="en-GB" sz="2400" dirty="0" err="1">
                <a:solidFill>
                  <a:schemeClr val="accent5">
                    <a:lumMod val="50000"/>
                  </a:schemeClr>
                </a:solidFill>
                <a:latin typeface="Century Gothic" panose="020B0502020202020204" pitchFamily="34" charset="0"/>
              </a:rPr>
              <a:t>parle</a:t>
            </a:r>
            <a:r>
              <a:rPr lang="en-GB" sz="2400" dirty="0">
                <a:solidFill>
                  <a:schemeClr val="accent5">
                    <a:lumMod val="50000"/>
                  </a:schemeClr>
                </a:solidFill>
                <a:latin typeface="Century Gothic" panose="020B0502020202020204" pitchFamily="34" charset="0"/>
              </a:rPr>
              <a:t> de </a:t>
            </a:r>
            <a:r>
              <a:rPr lang="en-GB" sz="2400" dirty="0" err="1">
                <a:solidFill>
                  <a:schemeClr val="accent5">
                    <a:lumMod val="50000"/>
                  </a:schemeClr>
                </a:solidFill>
                <a:latin typeface="Century Gothic" panose="020B0502020202020204" pitchFamily="34" charset="0"/>
              </a:rPr>
              <a:t>l’experience</a:t>
            </a:r>
            <a:r>
              <a:rPr lang="en-GB" sz="2400" dirty="0">
                <a:solidFill>
                  <a:schemeClr val="accent5">
                    <a:lumMod val="50000"/>
                  </a:schemeClr>
                </a:solidFill>
                <a:latin typeface="Century Gothic" panose="020B0502020202020204" pitchFamily="34" charset="0"/>
              </a:rPr>
              <a:t>.</a:t>
            </a:r>
          </a:p>
        </p:txBody>
      </p:sp>
      <p:sp>
        <p:nvSpPr>
          <p:cNvPr id="24" name="TextBox 23"/>
          <p:cNvSpPr txBox="1"/>
          <p:nvPr/>
        </p:nvSpPr>
        <p:spPr>
          <a:xfrm>
            <a:off x="7045011" y="2290743"/>
            <a:ext cx="4803112" cy="3985706"/>
          </a:xfrm>
          <a:prstGeom prst="rect">
            <a:avLst/>
          </a:prstGeom>
          <a:noFill/>
          <a:ln w="19050">
            <a:solidFill>
              <a:srgbClr val="002060"/>
            </a:solidFill>
          </a:ln>
        </p:spPr>
        <p:txBody>
          <a:bodyPr wrap="square" rtlCol="0">
            <a:spAutoFit/>
          </a:bodyPr>
          <a:lstStyle/>
          <a:p>
            <a:r>
              <a:rPr lang="en-GB" sz="2300" dirty="0">
                <a:solidFill>
                  <a:schemeClr val="accent5">
                    <a:lumMod val="50000"/>
                  </a:schemeClr>
                </a:solidFill>
                <a:latin typeface="Century Gothic" panose="020B0502020202020204" pitchFamily="34" charset="0"/>
              </a:rPr>
              <a:t>1)</a:t>
            </a:r>
          </a:p>
          <a:p>
            <a:endParaRPr lang="en-GB" sz="2300" dirty="0">
              <a:solidFill>
                <a:schemeClr val="accent5">
                  <a:lumMod val="50000"/>
                </a:schemeClr>
              </a:solidFill>
              <a:latin typeface="Century Gothic" panose="020B0502020202020204" pitchFamily="34" charset="0"/>
            </a:endParaRPr>
          </a:p>
          <a:p>
            <a:r>
              <a:rPr lang="en-GB" sz="2300" dirty="0">
                <a:solidFill>
                  <a:schemeClr val="accent5">
                    <a:lumMod val="50000"/>
                  </a:schemeClr>
                </a:solidFill>
                <a:latin typeface="Century Gothic" panose="020B0502020202020204" pitchFamily="34" charset="0"/>
              </a:rPr>
              <a:t>2)</a:t>
            </a:r>
          </a:p>
          <a:p>
            <a:endParaRPr lang="en-GB" sz="2300" dirty="0">
              <a:solidFill>
                <a:schemeClr val="accent5">
                  <a:lumMod val="50000"/>
                </a:schemeClr>
              </a:solidFill>
              <a:latin typeface="Century Gothic" panose="020B0502020202020204" pitchFamily="34" charset="0"/>
            </a:endParaRPr>
          </a:p>
          <a:p>
            <a:r>
              <a:rPr lang="en-GB" sz="2300" dirty="0">
                <a:solidFill>
                  <a:schemeClr val="accent5">
                    <a:lumMod val="50000"/>
                  </a:schemeClr>
                </a:solidFill>
                <a:latin typeface="Century Gothic" panose="020B0502020202020204" pitchFamily="34" charset="0"/>
              </a:rPr>
              <a:t>3)</a:t>
            </a:r>
          </a:p>
          <a:p>
            <a:endParaRPr lang="en-GB" sz="2300" dirty="0">
              <a:solidFill>
                <a:schemeClr val="accent5">
                  <a:lumMod val="50000"/>
                </a:schemeClr>
              </a:solidFill>
              <a:latin typeface="Century Gothic" panose="020B0502020202020204" pitchFamily="34" charset="0"/>
            </a:endParaRPr>
          </a:p>
          <a:p>
            <a:r>
              <a:rPr lang="en-GB" sz="2300" dirty="0">
                <a:solidFill>
                  <a:schemeClr val="accent5">
                    <a:lumMod val="50000"/>
                  </a:schemeClr>
                </a:solidFill>
                <a:latin typeface="Century Gothic" panose="020B0502020202020204" pitchFamily="34" charset="0"/>
              </a:rPr>
              <a:t>4)</a:t>
            </a:r>
          </a:p>
          <a:p>
            <a:endParaRPr lang="en-GB" sz="2300" dirty="0">
              <a:solidFill>
                <a:schemeClr val="accent5">
                  <a:lumMod val="50000"/>
                </a:schemeClr>
              </a:solidFill>
              <a:latin typeface="Century Gothic" panose="020B0502020202020204" pitchFamily="34" charset="0"/>
            </a:endParaRPr>
          </a:p>
          <a:p>
            <a:r>
              <a:rPr lang="en-GB" sz="2300" dirty="0">
                <a:solidFill>
                  <a:schemeClr val="accent5">
                    <a:lumMod val="50000"/>
                  </a:schemeClr>
                </a:solidFill>
                <a:latin typeface="Century Gothic" panose="020B0502020202020204" pitchFamily="34" charset="0"/>
              </a:rPr>
              <a:t>5)</a:t>
            </a:r>
          </a:p>
          <a:p>
            <a:endParaRPr lang="en-GB" sz="2300" dirty="0">
              <a:solidFill>
                <a:schemeClr val="accent5">
                  <a:lumMod val="50000"/>
                </a:schemeClr>
              </a:solidFill>
              <a:latin typeface="Century Gothic" panose="020B0502020202020204" pitchFamily="34" charset="0"/>
            </a:endParaRPr>
          </a:p>
          <a:p>
            <a:r>
              <a:rPr lang="en-GB" sz="2300" dirty="0">
                <a:solidFill>
                  <a:schemeClr val="accent5">
                    <a:lumMod val="50000"/>
                  </a:schemeClr>
                </a:solidFill>
                <a:latin typeface="Century Gothic" panose="020B0502020202020204" pitchFamily="34" charset="0"/>
              </a:rPr>
              <a:t>6)</a:t>
            </a:r>
          </a:p>
        </p:txBody>
      </p:sp>
      <p:sp>
        <p:nvSpPr>
          <p:cNvPr id="25" name="TextBox 24"/>
          <p:cNvSpPr txBox="1"/>
          <p:nvPr/>
        </p:nvSpPr>
        <p:spPr>
          <a:xfrm>
            <a:off x="7045011" y="1530777"/>
            <a:ext cx="4803112" cy="461665"/>
          </a:xfrm>
          <a:prstGeom prst="rect">
            <a:avLst/>
          </a:prstGeom>
          <a:noFill/>
          <a:ln w="19050">
            <a:solidFill>
              <a:srgbClr val="002060"/>
            </a:solidFill>
          </a:ln>
        </p:spPr>
        <p:txBody>
          <a:bodyPr wrap="square" rtlCol="0">
            <a:spAutoFit/>
          </a:bodyPr>
          <a:lstStyle/>
          <a:p>
            <a:r>
              <a:rPr lang="en-GB" sz="2400" dirty="0" err="1">
                <a:solidFill>
                  <a:schemeClr val="accent5">
                    <a:lumMod val="50000"/>
                  </a:schemeClr>
                </a:solidFill>
                <a:latin typeface="Century Gothic" panose="020B0502020202020204" pitchFamily="34" charset="0"/>
              </a:rPr>
              <a:t>Écris</a:t>
            </a:r>
            <a:r>
              <a:rPr lang="en-GB" sz="2400" dirty="0">
                <a:solidFill>
                  <a:schemeClr val="accent5">
                    <a:lumMod val="50000"/>
                  </a:schemeClr>
                </a:solidFill>
                <a:latin typeface="Century Gothic" panose="020B0502020202020204" pitchFamily="34" charset="0"/>
              </a:rPr>
              <a:t> le </a:t>
            </a:r>
            <a:r>
              <a:rPr lang="en-GB" sz="2400" dirty="0" err="1">
                <a:solidFill>
                  <a:schemeClr val="accent5">
                    <a:lumMod val="50000"/>
                  </a:schemeClr>
                </a:solidFill>
                <a:latin typeface="Century Gothic" panose="020B0502020202020204" pitchFamily="34" charset="0"/>
              </a:rPr>
              <a:t>français</a:t>
            </a:r>
            <a:r>
              <a:rPr lang="en-GB" sz="2400" dirty="0">
                <a:solidFill>
                  <a:schemeClr val="accent5">
                    <a:lumMod val="50000"/>
                  </a:schemeClr>
                </a:solidFill>
                <a:latin typeface="Century Gothic" panose="020B0502020202020204" pitchFamily="34" charset="0"/>
              </a:rPr>
              <a:t>.</a:t>
            </a:r>
          </a:p>
        </p:txBody>
      </p:sp>
      <p:sp>
        <p:nvSpPr>
          <p:cNvPr id="3" name="TextBox 2"/>
          <p:cNvSpPr txBox="1"/>
          <p:nvPr/>
        </p:nvSpPr>
        <p:spPr>
          <a:xfrm>
            <a:off x="7628423" y="2311258"/>
            <a:ext cx="406958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Nous </a:t>
            </a:r>
            <a:r>
              <a:rPr lang="en-GB" sz="2400" dirty="0" err="1">
                <a:solidFill>
                  <a:schemeClr val="accent5">
                    <a:lumMod val="50000"/>
                  </a:schemeClr>
                </a:solidFill>
                <a:latin typeface="Century Gothic" panose="020B0502020202020204" pitchFamily="34" charset="0"/>
              </a:rPr>
              <a:t>aimons</a:t>
            </a:r>
            <a:r>
              <a:rPr lang="en-GB" sz="2400" dirty="0">
                <a:solidFill>
                  <a:schemeClr val="accent5">
                    <a:lumMod val="50000"/>
                  </a:schemeClr>
                </a:solidFill>
                <a:latin typeface="Century Gothic" panose="020B0502020202020204" pitchFamily="34" charset="0"/>
              </a:rPr>
              <a:t> le </a:t>
            </a:r>
            <a:r>
              <a:rPr lang="en-GB" sz="2400" dirty="0" err="1">
                <a:solidFill>
                  <a:schemeClr val="accent5">
                    <a:lumMod val="50000"/>
                  </a:schemeClr>
                </a:solidFill>
                <a:latin typeface="Century Gothic" panose="020B0502020202020204" pitchFamily="34" charset="0"/>
              </a:rPr>
              <a:t>français</a:t>
            </a:r>
            <a:r>
              <a:rPr lang="en-GB" sz="2400" dirty="0">
                <a:solidFill>
                  <a:schemeClr val="accent5">
                    <a:lumMod val="50000"/>
                  </a:schemeClr>
                </a:solidFill>
                <a:latin typeface="Century Gothic" panose="020B0502020202020204" pitchFamily="34" charset="0"/>
              </a:rPr>
              <a:t>.</a:t>
            </a:r>
          </a:p>
        </p:txBody>
      </p:sp>
      <p:sp>
        <p:nvSpPr>
          <p:cNvPr id="26" name="TextBox 25"/>
          <p:cNvSpPr txBox="1"/>
          <p:nvPr/>
        </p:nvSpPr>
        <p:spPr>
          <a:xfrm>
            <a:off x="7628423" y="3770037"/>
            <a:ext cx="406958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Nous </a:t>
            </a:r>
            <a:r>
              <a:rPr lang="en-GB" sz="2400" dirty="0" err="1">
                <a:solidFill>
                  <a:schemeClr val="accent5">
                    <a:lumMod val="50000"/>
                  </a:schemeClr>
                </a:solidFill>
                <a:latin typeface="Century Gothic" panose="020B0502020202020204" pitchFamily="34" charset="0"/>
              </a:rPr>
              <a:t>portons</a:t>
            </a:r>
            <a:r>
              <a:rPr lang="en-GB" sz="2400" dirty="0">
                <a:solidFill>
                  <a:schemeClr val="accent5">
                    <a:lumMod val="50000"/>
                  </a:schemeClr>
                </a:solidFill>
                <a:latin typeface="Century Gothic" panose="020B0502020202020204" pitchFamily="34" charset="0"/>
              </a:rPr>
              <a:t> un </a:t>
            </a:r>
            <a:r>
              <a:rPr lang="en-GB" sz="2400" dirty="0" err="1">
                <a:solidFill>
                  <a:schemeClr val="accent5">
                    <a:lumMod val="50000"/>
                  </a:schemeClr>
                </a:solidFill>
                <a:latin typeface="Century Gothic" panose="020B0502020202020204" pitchFamily="34" charset="0"/>
              </a:rPr>
              <a:t>uniforme</a:t>
            </a:r>
            <a:r>
              <a:rPr lang="en-GB" sz="2400" dirty="0">
                <a:solidFill>
                  <a:schemeClr val="accent5">
                    <a:lumMod val="50000"/>
                  </a:schemeClr>
                </a:solidFill>
                <a:latin typeface="Century Gothic" panose="020B0502020202020204" pitchFamily="34" charset="0"/>
              </a:rPr>
              <a:t>.</a:t>
            </a:r>
          </a:p>
        </p:txBody>
      </p:sp>
      <p:sp>
        <p:nvSpPr>
          <p:cNvPr id="27" name="TextBox 26"/>
          <p:cNvSpPr txBox="1"/>
          <p:nvPr/>
        </p:nvSpPr>
        <p:spPr>
          <a:xfrm>
            <a:off x="7646789" y="4434894"/>
            <a:ext cx="406958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Nous </a:t>
            </a:r>
            <a:r>
              <a:rPr lang="en-GB" sz="2400" dirty="0" err="1">
                <a:solidFill>
                  <a:schemeClr val="accent5">
                    <a:lumMod val="50000"/>
                  </a:schemeClr>
                </a:solidFill>
                <a:latin typeface="Century Gothic" panose="020B0502020202020204" pitchFamily="34" charset="0"/>
              </a:rPr>
              <a:t>parlons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anglais</a:t>
            </a:r>
            <a:r>
              <a:rPr lang="en-GB" sz="2400" dirty="0">
                <a:solidFill>
                  <a:schemeClr val="accent5">
                    <a:lumMod val="50000"/>
                  </a:schemeClr>
                </a:solidFill>
                <a:latin typeface="Century Gothic" panose="020B0502020202020204" pitchFamily="34" charset="0"/>
              </a:rPr>
              <a:t>.</a:t>
            </a:r>
          </a:p>
        </p:txBody>
      </p:sp>
      <p:sp>
        <p:nvSpPr>
          <p:cNvPr id="28" name="TextBox 27"/>
          <p:cNvSpPr txBox="1"/>
          <p:nvPr/>
        </p:nvSpPr>
        <p:spPr>
          <a:xfrm>
            <a:off x="7646791" y="3036065"/>
            <a:ext cx="406958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Il </a:t>
            </a:r>
            <a:r>
              <a:rPr lang="en-GB" sz="2400" dirty="0" err="1">
                <a:solidFill>
                  <a:schemeClr val="accent5">
                    <a:lumMod val="50000"/>
                  </a:schemeClr>
                </a:solidFill>
                <a:latin typeface="Century Gothic" panose="020B0502020202020204" pitchFamily="34" charset="0"/>
              </a:rPr>
              <a:t>marche</a:t>
            </a:r>
            <a:r>
              <a:rPr lang="en-GB" sz="2400" dirty="0">
                <a:solidFill>
                  <a:schemeClr val="accent5">
                    <a:lumMod val="50000"/>
                  </a:schemeClr>
                </a:solidFill>
                <a:latin typeface="Century Gothic" panose="020B0502020202020204" pitchFamily="34" charset="0"/>
              </a:rPr>
              <a:t> à </a:t>
            </a:r>
            <a:r>
              <a:rPr lang="en-GB" sz="2400" dirty="0" err="1">
                <a:solidFill>
                  <a:schemeClr val="accent5">
                    <a:lumMod val="50000"/>
                  </a:schemeClr>
                </a:solidFill>
                <a:latin typeface="Century Gothic" panose="020B0502020202020204" pitchFamily="34" charset="0"/>
              </a:rPr>
              <a:t>l’école</a:t>
            </a:r>
            <a:r>
              <a:rPr lang="en-GB" sz="2400" dirty="0">
                <a:solidFill>
                  <a:schemeClr val="accent5">
                    <a:lumMod val="50000"/>
                  </a:schemeClr>
                </a:solidFill>
                <a:latin typeface="Century Gothic" panose="020B0502020202020204" pitchFamily="34" charset="0"/>
              </a:rPr>
              <a:t>.</a:t>
            </a:r>
          </a:p>
        </p:txBody>
      </p:sp>
      <p:sp>
        <p:nvSpPr>
          <p:cNvPr id="29" name="TextBox 28"/>
          <p:cNvSpPr txBox="1"/>
          <p:nvPr/>
        </p:nvSpPr>
        <p:spPr>
          <a:xfrm>
            <a:off x="7646789" y="5182368"/>
            <a:ext cx="406958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rPr>
              <a:t>Il </a:t>
            </a:r>
            <a:r>
              <a:rPr lang="en-GB" sz="2400" dirty="0" err="1">
                <a:solidFill>
                  <a:schemeClr val="accent5">
                    <a:lumMod val="50000"/>
                  </a:schemeClr>
                </a:solidFill>
                <a:latin typeface="Century Gothic" panose="020B0502020202020204" pitchFamily="34" charset="0"/>
              </a:rPr>
              <a:t>aime</a:t>
            </a:r>
            <a:r>
              <a:rPr lang="en-GB" sz="2400" dirty="0">
                <a:solidFill>
                  <a:schemeClr val="accent5">
                    <a:lumMod val="50000"/>
                  </a:schemeClr>
                </a:solidFill>
                <a:latin typeface="Century Gothic" panose="020B0502020202020204" pitchFamily="34" charset="0"/>
              </a:rPr>
              <a:t> le </a:t>
            </a:r>
            <a:r>
              <a:rPr lang="en-GB" sz="2400" dirty="0" err="1">
                <a:solidFill>
                  <a:schemeClr val="accent5">
                    <a:lumMod val="50000"/>
                  </a:schemeClr>
                </a:solidFill>
                <a:latin typeface="Century Gothic" panose="020B0502020202020204" pitchFamily="34" charset="0"/>
              </a:rPr>
              <a:t>cadeau</a:t>
            </a:r>
            <a:r>
              <a:rPr lang="en-GB" sz="2400" dirty="0">
                <a:solidFill>
                  <a:schemeClr val="accent5">
                    <a:lumMod val="50000"/>
                  </a:schemeClr>
                </a:solidFill>
                <a:latin typeface="Century Gothic" panose="020B0502020202020204" pitchFamily="34" charset="0"/>
              </a:rPr>
              <a:t>.</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7761" y="4465757"/>
            <a:ext cx="1123192" cy="827418"/>
          </a:xfrm>
          <a:prstGeom prst="rect">
            <a:avLst/>
          </a:prstGeom>
        </p:spPr>
      </p:pic>
      <p:sp>
        <p:nvSpPr>
          <p:cNvPr id="31" name="Heart 30"/>
          <p:cNvSpPr/>
          <p:nvPr/>
        </p:nvSpPr>
        <p:spPr>
          <a:xfrm>
            <a:off x="1212648" y="686886"/>
            <a:ext cx="642038" cy="56073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eart 31"/>
          <p:cNvSpPr/>
          <p:nvPr/>
        </p:nvSpPr>
        <p:spPr>
          <a:xfrm>
            <a:off x="1200494" y="2719993"/>
            <a:ext cx="642038" cy="56073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eart 32"/>
          <p:cNvSpPr/>
          <p:nvPr/>
        </p:nvSpPr>
        <p:spPr>
          <a:xfrm>
            <a:off x="1186846" y="4610742"/>
            <a:ext cx="642038" cy="56073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eart 33"/>
          <p:cNvSpPr/>
          <p:nvPr/>
        </p:nvSpPr>
        <p:spPr>
          <a:xfrm>
            <a:off x="1149850" y="5516029"/>
            <a:ext cx="642038" cy="56073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84" y="5399072"/>
            <a:ext cx="1735513" cy="908524"/>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9838" y="2690925"/>
            <a:ext cx="410964" cy="428087"/>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4515" y="2690925"/>
            <a:ext cx="410964" cy="428087"/>
          </a:xfrm>
          <a:prstGeom prst="rect">
            <a:avLst/>
          </a:prstGeom>
        </p:spPr>
      </p:pic>
      <p:sp>
        <p:nvSpPr>
          <p:cNvPr id="37" name="TextBox 36"/>
          <p:cNvSpPr txBox="1"/>
          <p:nvPr/>
        </p:nvSpPr>
        <p:spPr>
          <a:xfrm>
            <a:off x="7662555" y="5845933"/>
            <a:ext cx="4069583" cy="461665"/>
          </a:xfrm>
          <a:prstGeom prst="rect">
            <a:avLst/>
          </a:prstGeom>
          <a:noFill/>
        </p:spPr>
        <p:txBody>
          <a:bodyPr wrap="square" rtlCol="0">
            <a:spAutoFit/>
          </a:bodyPr>
          <a:lstStyle/>
          <a:p>
            <a:r>
              <a:rPr lang="en-GB" sz="2400" dirty="0" err="1">
                <a:solidFill>
                  <a:schemeClr val="accent5">
                    <a:lumMod val="50000"/>
                  </a:schemeClr>
                </a:solidFill>
                <a:latin typeface="Century Gothic" panose="020B0502020202020204" pitchFamily="34" charset="0"/>
              </a:rPr>
              <a:t>J’aime</a:t>
            </a:r>
            <a:r>
              <a:rPr lang="en-GB" sz="2400" dirty="0">
                <a:solidFill>
                  <a:schemeClr val="accent5">
                    <a:lumMod val="50000"/>
                  </a:schemeClr>
                </a:solidFill>
                <a:latin typeface="Century Gothic" panose="020B0502020202020204" pitchFamily="34" charset="0"/>
              </a:rPr>
              <a:t> Paris.</a:t>
            </a:r>
          </a:p>
        </p:txBody>
      </p:sp>
      <p:sp>
        <p:nvSpPr>
          <p:cNvPr id="39" name="Rounded Rectangle 38"/>
          <p:cNvSpPr/>
          <p:nvPr/>
        </p:nvSpPr>
        <p:spPr>
          <a:xfrm>
            <a:off x="10388400" y="40403"/>
            <a:ext cx="1681395"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sp>
        <p:nvSpPr>
          <p:cNvPr id="5" name="Title 4">
            <a:extLst>
              <a:ext uri="{FF2B5EF4-FFF2-40B4-BE49-F238E27FC236}">
                <a16:creationId xmlns:a16="http://schemas.microsoft.com/office/drawing/2014/main" id="{782C9EDF-532B-D943-BAF8-95C912E3E6AD}"/>
              </a:ext>
            </a:extLst>
          </p:cNvPr>
          <p:cNvSpPr>
            <a:spLocks noGrp="1"/>
          </p:cNvSpPr>
          <p:nvPr>
            <p:ph type="title"/>
          </p:nvPr>
        </p:nvSpPr>
        <p:spPr>
          <a:xfrm>
            <a:off x="10388400" y="40403"/>
            <a:ext cx="1681395" cy="409078"/>
          </a:xfrm>
        </p:spPr>
        <p:txBody>
          <a:bodyPr>
            <a:normAutofit/>
          </a:bodyPr>
          <a:lstStyle/>
          <a:p>
            <a:pPr algn="ctr"/>
            <a:r>
              <a:rPr lang="en-GB" sz="1800" b="1" dirty="0" err="1">
                <a:solidFill>
                  <a:schemeClr val="bg1"/>
                </a:solidFill>
              </a:rPr>
              <a:t>écrire</a:t>
            </a:r>
            <a:endParaRPr lang="en-US" sz="1800" dirty="0">
              <a:solidFill>
                <a:schemeClr val="bg1"/>
              </a:solidFill>
            </a:endParaRPr>
          </a:p>
        </p:txBody>
      </p:sp>
    </p:spTree>
    <p:extLst>
      <p:ext uri="{BB962C8B-B14F-4D97-AF65-F5344CB8AC3E}">
        <p14:creationId xmlns:p14="http://schemas.microsoft.com/office/powerpoint/2010/main" val="27437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7" grpId="0"/>
      <p:bldP spid="28" grpId="0"/>
      <p:bldP spid="29"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68473"/>
            <a:ext cx="5915046" cy="707849"/>
          </a:xfrm>
        </p:spPr>
        <p:txBody>
          <a:bodyPr>
            <a:normAutofit/>
          </a:bodyPr>
          <a:lstStyle/>
          <a:p>
            <a:r>
              <a:rPr lang="en-GB" sz="3600" b="1" dirty="0">
                <a:solidFill>
                  <a:schemeClr val="bg1"/>
                </a:solidFill>
              </a:rPr>
              <a:t>Regular –</a:t>
            </a:r>
            <a:r>
              <a:rPr lang="en-GB" sz="3600" b="1" dirty="0" err="1">
                <a:solidFill>
                  <a:schemeClr val="bg1"/>
                </a:solidFill>
              </a:rPr>
              <a:t>er</a:t>
            </a:r>
            <a:r>
              <a:rPr lang="en-GB" sz="3600" b="1" dirty="0">
                <a:solidFill>
                  <a:schemeClr val="bg1"/>
                </a:solidFill>
              </a:rPr>
              <a:t> verbs</a:t>
            </a:r>
          </a:p>
        </p:txBody>
      </p:sp>
      <p:sp>
        <p:nvSpPr>
          <p:cNvPr id="2" name="TextBox 1"/>
          <p:cNvSpPr txBox="1"/>
          <p:nvPr/>
        </p:nvSpPr>
        <p:spPr>
          <a:xfrm>
            <a:off x="225444" y="1449231"/>
            <a:ext cx="11858525" cy="4924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600" dirty="0">
                <a:solidFill>
                  <a:srgbClr val="002060"/>
                </a:solidFill>
                <a:latin typeface="Century Gothic" panose="020B0502020202020204" pitchFamily="34" charset="0"/>
              </a:rPr>
              <a:t>T</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o say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‘I’ + verb</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in French, the verb </a:t>
            </a:r>
            <a:r>
              <a:rPr lang="en-GB" sz="2600" dirty="0">
                <a:solidFill>
                  <a:srgbClr val="002060"/>
                </a:solidFill>
                <a:latin typeface="Century Gothic" panose="020B0502020202020204" pitchFamily="34" charset="0"/>
              </a:rPr>
              <a:t>is in the short form, </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often ending in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a:t>
            </a:r>
            <a:r>
              <a:rPr kumimoji="0" lang="en-GB" sz="2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endParaRPr kumimoji="0" lang="en-GB" sz="2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12" name="TextBox 11"/>
          <p:cNvSpPr txBox="1"/>
          <p:nvPr/>
        </p:nvSpPr>
        <p:spPr>
          <a:xfrm>
            <a:off x="3549309" y="2145234"/>
            <a:ext cx="227275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Je regard</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rPr>
              <a:t>e</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3" name="TextBox 12"/>
          <p:cNvSpPr txBox="1"/>
          <p:nvPr/>
        </p:nvSpPr>
        <p:spPr>
          <a:xfrm>
            <a:off x="6835218" y="2145234"/>
            <a:ext cx="5248750" cy="523220"/>
          </a:xfrm>
          <a:prstGeom prst="rect">
            <a:avLst/>
          </a:prstGeom>
          <a:noFill/>
        </p:spPr>
        <p:txBody>
          <a:bodyPr wrap="square" rtlCol="0">
            <a:spAutoFit/>
          </a:bodyPr>
          <a:lstStyle/>
          <a:p>
            <a:pPr>
              <a:defRPr/>
            </a:pPr>
            <a:r>
              <a:rPr lang="en-GB" sz="2800" noProof="0" dirty="0">
                <a:solidFill>
                  <a:srgbClr val="002060"/>
                </a:solidFill>
                <a:latin typeface="Century Gothic" panose="020B0502020202020204" pitchFamily="34" charset="0"/>
              </a:rPr>
              <a:t>I watch </a:t>
            </a:r>
            <a:r>
              <a:rPr lang="en-GB" sz="2000" dirty="0">
                <a:solidFill>
                  <a:srgbClr val="002060"/>
                </a:solidFill>
                <a:latin typeface="Century Gothic" panose="020B0502020202020204" pitchFamily="34" charset="0"/>
              </a:rPr>
              <a:t>(or I am watching).</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4" name="TextBox 13"/>
          <p:cNvSpPr txBox="1"/>
          <p:nvPr/>
        </p:nvSpPr>
        <p:spPr>
          <a:xfrm>
            <a:off x="3549308" y="2865833"/>
            <a:ext cx="227275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Je </a:t>
            </a:r>
            <a:r>
              <a:rPr lang="en-GB" sz="2800" dirty="0" err="1">
                <a:solidFill>
                  <a:srgbClr val="002060"/>
                </a:solidFill>
                <a:latin typeface="Century Gothic" panose="020B0502020202020204" pitchFamily="34" charset="0"/>
              </a:rPr>
              <a:t>travaill</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rPr>
              <a:t>e</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5" name="TextBox 14"/>
          <p:cNvSpPr txBox="1"/>
          <p:nvPr/>
        </p:nvSpPr>
        <p:spPr>
          <a:xfrm>
            <a:off x="6835217" y="2887664"/>
            <a:ext cx="4304731"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noProof="0" dirty="0">
                <a:solidFill>
                  <a:srgbClr val="002060"/>
                </a:solidFill>
                <a:latin typeface="Century Gothic" panose="020B0502020202020204" pitchFamily="34" charset="0"/>
              </a:rPr>
              <a:t>I work </a:t>
            </a:r>
            <a:r>
              <a:rPr lang="en-GB" sz="2000" noProof="0" dirty="0">
                <a:solidFill>
                  <a:srgbClr val="002060"/>
                </a:solidFill>
                <a:latin typeface="Century Gothic" panose="020B0502020202020204" pitchFamily="34" charset="0"/>
              </a:rPr>
              <a:t>(or I am working)</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6" name="TextBox 15"/>
          <p:cNvSpPr txBox="1"/>
          <p:nvPr/>
        </p:nvSpPr>
        <p:spPr>
          <a:xfrm>
            <a:off x="225443" y="3630094"/>
            <a:ext cx="11858525" cy="4924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To say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‘we’ + verb</a:t>
            </a:r>
            <a:r>
              <a:rPr kumimoji="0" lang="en-GB" sz="2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the verb ends with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t>
            </a:r>
            <a:r>
              <a:rPr kumimoji="0" lang="en-GB" sz="2600" b="1"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ons</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endPar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p:cNvSpPr txBox="1"/>
          <p:nvPr/>
        </p:nvSpPr>
        <p:spPr>
          <a:xfrm>
            <a:off x="3447066" y="4447239"/>
            <a:ext cx="309263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Nous </a:t>
            </a:r>
            <a:r>
              <a:rPr lang="en-GB" sz="2800" dirty="0" err="1">
                <a:solidFill>
                  <a:srgbClr val="002060"/>
                </a:solidFill>
                <a:latin typeface="Century Gothic" panose="020B0502020202020204" pitchFamily="34" charset="0"/>
              </a:rPr>
              <a:t>regard</a:t>
            </a:r>
            <a:r>
              <a:rPr lang="en-GB" sz="2800" b="1" dirty="0" err="1">
                <a:solidFill>
                  <a:srgbClr val="002060"/>
                </a:solidFill>
                <a:latin typeface="Century Gothic" panose="020B0502020202020204" pitchFamily="34" charset="0"/>
              </a:rPr>
              <a:t>ons</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8" name="TextBox 17"/>
          <p:cNvSpPr txBox="1"/>
          <p:nvPr/>
        </p:nvSpPr>
        <p:spPr>
          <a:xfrm>
            <a:off x="6835217" y="4447239"/>
            <a:ext cx="4963493"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We watch </a:t>
            </a:r>
            <a:r>
              <a:rPr lang="en-GB" sz="2000" dirty="0">
                <a:solidFill>
                  <a:srgbClr val="002060"/>
                </a:solidFill>
                <a:latin typeface="Century Gothic" panose="020B0502020202020204" pitchFamily="34" charset="0"/>
              </a:rPr>
              <a:t>(or we are watching)</a:t>
            </a:r>
            <a:r>
              <a:rPr kumimoji="0" lang="en-GB" sz="20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9" name="TextBox 18"/>
          <p:cNvSpPr txBox="1"/>
          <p:nvPr/>
        </p:nvSpPr>
        <p:spPr>
          <a:xfrm>
            <a:off x="3442611" y="5167838"/>
            <a:ext cx="309263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Nous </a:t>
            </a:r>
            <a:r>
              <a:rPr lang="en-GB" sz="2800" dirty="0" err="1">
                <a:solidFill>
                  <a:srgbClr val="002060"/>
                </a:solidFill>
                <a:latin typeface="Century Gothic" panose="020B0502020202020204" pitchFamily="34" charset="0"/>
              </a:rPr>
              <a:t>travaill</a:t>
            </a:r>
            <a:r>
              <a:rPr lang="en-GB" sz="2800" b="1" dirty="0" err="1">
                <a:solidFill>
                  <a:srgbClr val="002060"/>
                </a:solidFill>
                <a:latin typeface="Century Gothic" panose="020B0502020202020204" pitchFamily="34" charset="0"/>
              </a:rPr>
              <a:t>ons</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0" name="TextBox 19"/>
          <p:cNvSpPr txBox="1"/>
          <p:nvPr/>
        </p:nvSpPr>
        <p:spPr>
          <a:xfrm>
            <a:off x="6840530" y="5173716"/>
            <a:ext cx="535147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We work </a:t>
            </a:r>
            <a:r>
              <a:rPr lang="en-GB" sz="2000" dirty="0">
                <a:solidFill>
                  <a:srgbClr val="002060"/>
                </a:solidFill>
                <a:latin typeface="Century Gothic" panose="020B0502020202020204" pitchFamily="34" charset="0"/>
              </a:rPr>
              <a:t>(or we are working)</a:t>
            </a:r>
            <a:r>
              <a:rPr kumimoji="0" lang="en-GB" sz="2000" i="0" u="none" strike="noStrike" kern="1200" cap="none" spc="0" normalizeH="0" noProof="0" dirty="0">
                <a:ln>
                  <a:noFill/>
                </a:ln>
                <a:solidFill>
                  <a:srgbClr val="002060"/>
                </a:solidFill>
                <a:effectLst/>
                <a:uLnTx/>
                <a:uFillTx/>
                <a:latin typeface="Century Gothic" panose="020B0502020202020204" pitchFamily="34" charset="0"/>
              </a:rPr>
              <a:t>.</a:t>
            </a:r>
            <a:r>
              <a:rPr kumimoji="0" lang="en-GB" sz="2800" i="0" u="none" strike="noStrike" kern="1200" cap="none" spc="0" normalizeH="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42677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45716171"/>
              </p:ext>
            </p:extLst>
          </p:nvPr>
        </p:nvGraphicFramePr>
        <p:xfrm>
          <a:off x="509723" y="756310"/>
          <a:ext cx="11203687" cy="5158319"/>
        </p:xfrm>
        <a:graphic>
          <a:graphicData uri="http://schemas.openxmlformats.org/drawingml/2006/table">
            <a:tbl>
              <a:tblPr firstRow="1" bandRow="1">
                <a:tableStyleId>{5C22544A-7EE6-4342-B048-85BDC9FD1C3A}</a:tableStyleId>
              </a:tblPr>
              <a:tblGrid>
                <a:gridCol w="995868">
                  <a:extLst>
                    <a:ext uri="{9D8B030D-6E8A-4147-A177-3AD203B41FA5}">
                      <a16:colId xmlns:a16="http://schemas.microsoft.com/office/drawing/2014/main" val="2548973513"/>
                    </a:ext>
                  </a:extLst>
                </a:gridCol>
                <a:gridCol w="6133529">
                  <a:extLst>
                    <a:ext uri="{9D8B030D-6E8A-4147-A177-3AD203B41FA5}">
                      <a16:colId xmlns:a16="http://schemas.microsoft.com/office/drawing/2014/main" val="2775102314"/>
                    </a:ext>
                  </a:extLst>
                </a:gridCol>
                <a:gridCol w="2944353">
                  <a:extLst>
                    <a:ext uri="{9D8B030D-6E8A-4147-A177-3AD203B41FA5}">
                      <a16:colId xmlns:a16="http://schemas.microsoft.com/office/drawing/2014/main" val="1859025906"/>
                    </a:ext>
                  </a:extLst>
                </a:gridCol>
                <a:gridCol w="1129937">
                  <a:extLst>
                    <a:ext uri="{9D8B030D-6E8A-4147-A177-3AD203B41FA5}">
                      <a16:colId xmlns:a16="http://schemas.microsoft.com/office/drawing/2014/main" val="3979149899"/>
                    </a:ext>
                  </a:extLst>
                </a:gridCol>
              </a:tblGrid>
              <a:tr h="1251216">
                <a:tc gridSpan="2">
                  <a:txBody>
                    <a:bodyPr/>
                    <a:lstStyle/>
                    <a:p>
                      <a:r>
                        <a:rPr lang="en-GB" sz="2200" b="1" dirty="0" err="1">
                          <a:solidFill>
                            <a:schemeClr val="accent5">
                              <a:lumMod val="50000"/>
                            </a:schemeClr>
                          </a:solidFill>
                          <a:latin typeface="Century Gothic" panose="020B0502020202020204" pitchFamily="34" charset="0"/>
                        </a:rPr>
                        <a:t>C’est</a:t>
                      </a:r>
                      <a:r>
                        <a:rPr lang="en-GB" sz="2200" b="1" baseline="0" dirty="0">
                          <a:solidFill>
                            <a:schemeClr val="accent5">
                              <a:lumMod val="50000"/>
                            </a:schemeClr>
                          </a:solidFill>
                          <a:latin typeface="Century Gothic" panose="020B0502020202020204" pitchFamily="34" charset="0"/>
                        </a:rPr>
                        <a:t> qui? </a:t>
                      </a:r>
                    </a:p>
                    <a:p>
                      <a:r>
                        <a:rPr lang="en-GB" sz="2200" b="0" baseline="0" dirty="0">
                          <a:solidFill>
                            <a:schemeClr val="accent5">
                              <a:lumMod val="50000"/>
                            </a:schemeClr>
                          </a:solidFill>
                          <a:latin typeface="Century Gothic" panose="020B0502020202020204" pitchFamily="34" charset="0"/>
                        </a:rPr>
                        <a:t>Pierre has written a short article about himself.  Is </a:t>
                      </a:r>
                    </a:p>
                    <a:p>
                      <a:r>
                        <a:rPr lang="en-GB" sz="2200" b="0" baseline="0" dirty="0">
                          <a:solidFill>
                            <a:schemeClr val="accent5">
                              <a:lumMod val="50000"/>
                            </a:schemeClr>
                          </a:solidFill>
                          <a:latin typeface="Century Gothic" panose="020B0502020202020204" pitchFamily="34" charset="0"/>
                        </a:rPr>
                        <a:t>he doing these activities by himself (‘I’) or with his friends (‘we’)?</a:t>
                      </a:r>
                      <a:endParaRPr lang="en-GB" sz="2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764126"/>
                  </a:ext>
                </a:extLst>
              </a:tr>
              <a:tr h="436471">
                <a:tc>
                  <a:txBody>
                    <a:bodyPr/>
                    <a:lstStyle/>
                    <a:p>
                      <a:r>
                        <a:rPr lang="en-GB" sz="2400" b="1" dirty="0">
                          <a:solidFill>
                            <a:schemeClr val="bg1"/>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regardons</a:t>
                      </a:r>
                      <a:r>
                        <a:rPr lang="en-GB" sz="2400" b="0" dirty="0">
                          <a:solidFill>
                            <a:schemeClr val="accent5">
                              <a:lumMod val="50000"/>
                            </a:schemeClr>
                          </a:solidFill>
                          <a:latin typeface="Century Gothic" panose="020B0502020202020204" pitchFamily="34" charset="0"/>
                        </a:rPr>
                        <a:t> la </a:t>
                      </a:r>
                      <a:r>
                        <a:rPr lang="en-GB" sz="2400" b="0" dirty="0" err="1">
                          <a:solidFill>
                            <a:schemeClr val="accent5">
                              <a:lumMod val="50000"/>
                            </a:schemeClr>
                          </a:solidFill>
                          <a:latin typeface="Century Gothic" panose="020B0502020202020204" pitchFamily="34" charset="0"/>
                        </a:rPr>
                        <a:t>télé</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436471">
                <a:tc>
                  <a:txBody>
                    <a:bodyPr/>
                    <a:lstStyle/>
                    <a:p>
                      <a:r>
                        <a:rPr lang="en-GB" sz="2400" b="1" dirty="0">
                          <a:solidFill>
                            <a:schemeClr val="bg1"/>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prépare</a:t>
                      </a:r>
                      <a:r>
                        <a:rPr lang="en-GB" sz="2400" b="0" dirty="0">
                          <a:solidFill>
                            <a:schemeClr val="accent5">
                              <a:lumMod val="50000"/>
                            </a:schemeClr>
                          </a:solidFill>
                          <a:latin typeface="Century Gothic" panose="020B0502020202020204" pitchFamily="34" charset="0"/>
                        </a:rPr>
                        <a:t> le </a:t>
                      </a:r>
                      <a:r>
                        <a:rPr lang="en-GB" sz="2400" b="0" dirty="0" err="1">
                          <a:solidFill>
                            <a:schemeClr val="accent5">
                              <a:lumMod val="50000"/>
                            </a:schemeClr>
                          </a:solidFill>
                          <a:latin typeface="Century Gothic" panose="020B0502020202020204" pitchFamily="34" charset="0"/>
                        </a:rPr>
                        <a:t>déjeuner</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436471">
                <a:tc>
                  <a:txBody>
                    <a:bodyPr/>
                    <a:lstStyle/>
                    <a:p>
                      <a:r>
                        <a:rPr lang="en-GB" sz="2400" b="1" dirty="0">
                          <a:solidFill>
                            <a:schemeClr val="bg1"/>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restons</a:t>
                      </a:r>
                      <a:r>
                        <a:rPr lang="en-GB" sz="2400" b="0" dirty="0">
                          <a:solidFill>
                            <a:schemeClr val="accent5">
                              <a:lumMod val="50000"/>
                            </a:schemeClr>
                          </a:solidFill>
                          <a:latin typeface="Century Gothic" panose="020B0502020202020204" pitchFamily="34" charset="0"/>
                        </a:rPr>
                        <a:t> à la </a:t>
                      </a:r>
                      <a:r>
                        <a:rPr lang="en-GB" sz="2400" b="0" dirty="0" err="1">
                          <a:solidFill>
                            <a:schemeClr val="accent5">
                              <a:lumMod val="50000"/>
                            </a:schemeClr>
                          </a:solidFill>
                          <a:latin typeface="Century Gothic" panose="020B0502020202020204" pitchFamily="34" charset="0"/>
                        </a:rPr>
                        <a:t>maison</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436471">
                <a:tc>
                  <a:txBody>
                    <a:bodyPr/>
                    <a:lstStyle/>
                    <a:p>
                      <a:r>
                        <a:rPr lang="en-GB" sz="2400" b="1" dirty="0">
                          <a:solidFill>
                            <a:schemeClr val="bg1"/>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travaillons</a:t>
                      </a:r>
                      <a:r>
                        <a:rPr lang="en-GB" sz="2400" b="0" dirty="0">
                          <a:solidFill>
                            <a:schemeClr val="accent5">
                              <a:lumMod val="50000"/>
                            </a:schemeClr>
                          </a:solidFill>
                          <a:latin typeface="Century Gothic" panose="020B0502020202020204" pitchFamily="34" charset="0"/>
                        </a:rPr>
                        <a:t> à </a:t>
                      </a:r>
                      <a:r>
                        <a:rPr lang="en-GB" sz="2400" b="0" dirty="0" err="1">
                          <a:solidFill>
                            <a:schemeClr val="accent5">
                              <a:lumMod val="50000"/>
                            </a:schemeClr>
                          </a:solidFill>
                          <a:latin typeface="Century Gothic" panose="020B0502020202020204" pitchFamily="34" charset="0"/>
                        </a:rPr>
                        <a:t>l’école</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r h="436471">
                <a:tc>
                  <a:txBody>
                    <a:bodyPr/>
                    <a:lstStyle/>
                    <a:p>
                      <a:r>
                        <a:rPr lang="en-GB" sz="2400" b="1" dirty="0">
                          <a:solidFill>
                            <a:schemeClr val="bg1"/>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marche</a:t>
                      </a:r>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dehors</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33039"/>
                  </a:ext>
                </a:extLst>
              </a:tr>
              <a:tr h="436471">
                <a:tc>
                  <a:txBody>
                    <a:bodyPr/>
                    <a:lstStyle/>
                    <a:p>
                      <a:r>
                        <a:rPr lang="en-GB" sz="2400" b="1" dirty="0">
                          <a:solidFill>
                            <a:schemeClr val="bg1"/>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parle</a:t>
                      </a:r>
                      <a:r>
                        <a:rPr lang="en-GB" sz="2400" b="0" dirty="0">
                          <a:solidFill>
                            <a:schemeClr val="accent5">
                              <a:lumMod val="50000"/>
                            </a:schemeClr>
                          </a:solidFill>
                          <a:latin typeface="Century Gothic" panose="020B0502020202020204" pitchFamily="34" charset="0"/>
                        </a:rPr>
                        <a:t> à un </a:t>
                      </a:r>
                      <a:r>
                        <a:rPr lang="en-GB" sz="2400" b="0" dirty="0" err="1">
                          <a:solidFill>
                            <a:schemeClr val="accent5">
                              <a:lumMod val="50000"/>
                            </a:schemeClr>
                          </a:solidFill>
                          <a:latin typeface="Century Gothic" panose="020B0502020202020204" pitchFamily="34" charset="0"/>
                        </a:rPr>
                        <a:t>ami</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3042220"/>
                  </a:ext>
                </a:extLst>
              </a:tr>
              <a:tr h="436471">
                <a:tc>
                  <a:txBody>
                    <a:bodyPr/>
                    <a:lstStyle/>
                    <a:p>
                      <a:r>
                        <a:rPr lang="en-GB" sz="2400" b="1" dirty="0">
                          <a:solidFill>
                            <a:schemeClr val="bg1"/>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demandons</a:t>
                      </a:r>
                      <a:r>
                        <a:rPr lang="en-GB" sz="2400" b="0" baseline="0" dirty="0">
                          <a:solidFill>
                            <a:schemeClr val="accent5">
                              <a:lumMod val="50000"/>
                            </a:schemeClr>
                          </a:solidFill>
                          <a:latin typeface="Century Gothic" panose="020B0502020202020204" pitchFamily="34" charset="0"/>
                        </a:rPr>
                        <a:t> la raison</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16251"/>
                  </a:ext>
                </a:extLst>
              </a:tr>
              <a:tr h="525359">
                <a:tc>
                  <a:txBody>
                    <a:bodyPr/>
                    <a:lstStyle/>
                    <a:p>
                      <a:r>
                        <a:rPr lang="en-GB" sz="2400" b="1" dirty="0">
                          <a:solidFill>
                            <a:schemeClr val="bg1"/>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montre</a:t>
                      </a:r>
                      <a:r>
                        <a:rPr lang="en-GB" sz="2400" b="0" baseline="0" dirty="0">
                          <a:solidFill>
                            <a:schemeClr val="accent5">
                              <a:lumMod val="50000"/>
                            </a:schemeClr>
                          </a:solidFill>
                          <a:latin typeface="Century Gothic" panose="020B0502020202020204" pitchFamily="34" charset="0"/>
                        </a:rPr>
                        <a:t> un </a:t>
                      </a:r>
                      <a:r>
                        <a:rPr lang="en-GB" sz="2400" b="0" baseline="0">
                          <a:solidFill>
                            <a:schemeClr val="accent5">
                              <a:lumMod val="50000"/>
                            </a:schemeClr>
                          </a:solidFill>
                          <a:latin typeface="Century Gothic" panose="020B0502020202020204" pitchFamily="34" charset="0"/>
                        </a:rPr>
                        <a:t>exemple</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5941149"/>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873" y="5412691"/>
            <a:ext cx="767356" cy="7261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873" y="4970641"/>
            <a:ext cx="767356" cy="72615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88" y="4429400"/>
            <a:ext cx="767356" cy="72615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628" y="2170611"/>
            <a:ext cx="767356" cy="72615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188" y="3064742"/>
            <a:ext cx="767356" cy="72615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873" y="3962030"/>
            <a:ext cx="767356" cy="72615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408" y="3509155"/>
            <a:ext cx="767356" cy="72615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408" y="2620329"/>
            <a:ext cx="767356" cy="726156"/>
          </a:xfrm>
          <a:prstGeom prst="rect">
            <a:avLst/>
          </a:prstGeom>
        </p:spPr>
      </p:pic>
      <p:sp>
        <p:nvSpPr>
          <p:cNvPr id="29" name="Rounded Rectangle 28"/>
          <p:cNvSpPr/>
          <p:nvPr/>
        </p:nvSpPr>
        <p:spPr>
          <a:xfrm>
            <a:off x="10291530" y="73946"/>
            <a:ext cx="1681395"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lire</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7119"/>
          <a:stretch/>
        </p:blipFill>
        <p:spPr>
          <a:xfrm>
            <a:off x="8003623" y="815615"/>
            <a:ext cx="2304040" cy="1086598"/>
          </a:xfrm>
          <a:prstGeom prst="rect">
            <a:avLst/>
          </a:prstGeom>
        </p:spPr>
      </p:pic>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t="37119" r="66698"/>
          <a:stretch/>
        </p:blipFill>
        <p:spPr>
          <a:xfrm>
            <a:off x="10875268" y="831249"/>
            <a:ext cx="767291" cy="1086598"/>
          </a:xfrm>
          <a:prstGeom prst="rect">
            <a:avLst/>
          </a:prstGeom>
        </p:spPr>
      </p:pic>
      <p:sp>
        <p:nvSpPr>
          <p:cNvPr id="2" name="Rounded Rectangular Callout 1"/>
          <p:cNvSpPr/>
          <p:nvPr/>
        </p:nvSpPr>
        <p:spPr>
          <a:xfrm>
            <a:off x="6788433" y="603644"/>
            <a:ext cx="1215190" cy="553452"/>
          </a:xfrm>
          <a:prstGeom prst="wedgeRoundRectCallout">
            <a:avLst>
              <a:gd name="adj1" fmla="val 68276"/>
              <a:gd name="adj2" fmla="val 436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Century Gothic" panose="020B0502020202020204" pitchFamily="34" charset="0"/>
              </a:rPr>
              <a:t>nous</a:t>
            </a:r>
          </a:p>
        </p:txBody>
      </p:sp>
      <p:sp>
        <p:nvSpPr>
          <p:cNvPr id="18" name="Rounded Rectangular Callout 17"/>
          <p:cNvSpPr/>
          <p:nvPr/>
        </p:nvSpPr>
        <p:spPr>
          <a:xfrm>
            <a:off x="10231701" y="603644"/>
            <a:ext cx="719530" cy="553452"/>
          </a:xfrm>
          <a:prstGeom prst="wedgeRoundRectCallout">
            <a:avLst>
              <a:gd name="adj1" fmla="val 76197"/>
              <a:gd name="adj2" fmla="val 414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je</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4813" y="2212890"/>
            <a:ext cx="410964" cy="42808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6546" y="2659979"/>
            <a:ext cx="410964" cy="42808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4813" y="3114566"/>
            <a:ext cx="410964" cy="428087"/>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4813" y="3576854"/>
            <a:ext cx="410964" cy="42808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9014" y="4061905"/>
            <a:ext cx="410964" cy="428087"/>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6546" y="4489992"/>
            <a:ext cx="410964" cy="428087"/>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4813" y="4941512"/>
            <a:ext cx="410964" cy="428087"/>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1989" y="5463831"/>
            <a:ext cx="410964" cy="428087"/>
          </a:xfrm>
          <a:prstGeom prst="rect">
            <a:avLst/>
          </a:prstGeom>
        </p:spPr>
      </p:pic>
      <p:sp>
        <p:nvSpPr>
          <p:cNvPr id="6" name="Title 5" hidden="1">
            <a:extLst>
              <a:ext uri="{FF2B5EF4-FFF2-40B4-BE49-F238E27FC236}">
                <a16:creationId xmlns:a16="http://schemas.microsoft.com/office/drawing/2014/main" id="{29434119-9768-AD4E-9E99-6F3B93FCD97C}"/>
              </a:ext>
            </a:extLst>
          </p:cNvPr>
          <p:cNvSpPr>
            <a:spLocks noGrp="1"/>
          </p:cNvSpPr>
          <p:nvPr>
            <p:ph type="title"/>
          </p:nvPr>
        </p:nvSpPr>
        <p:spPr/>
        <p:txBody>
          <a:bodyPr/>
          <a:lstStyle/>
          <a:p>
            <a:r>
              <a:rPr lang="en-US" dirty="0"/>
              <a:t>lire</a:t>
            </a:r>
          </a:p>
        </p:txBody>
      </p:sp>
    </p:spTree>
    <p:extLst>
      <p:ext uri="{BB962C8B-B14F-4D97-AF65-F5344CB8AC3E}">
        <p14:creationId xmlns:p14="http://schemas.microsoft.com/office/powerpoint/2010/main" val="21832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291530" y="73946"/>
            <a:ext cx="1681395"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latin typeface="Century Gothic" panose="020B0502020202020204" pitchFamily="34" charset="0"/>
              </a:rPr>
              <a:t>écouter</a:t>
            </a:r>
            <a:endParaRPr lang="en-GB" b="1" dirty="0">
              <a:latin typeface="Century Gothic" panose="020B0502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59552899"/>
              </p:ext>
            </p:extLst>
          </p:nvPr>
        </p:nvGraphicFramePr>
        <p:xfrm>
          <a:off x="323512" y="507895"/>
          <a:ext cx="11490134" cy="5895324"/>
        </p:xfrm>
        <a:graphic>
          <a:graphicData uri="http://schemas.openxmlformats.org/drawingml/2006/table">
            <a:tbl>
              <a:tblPr firstRow="1" bandRow="1">
                <a:tableStyleId>{5C22544A-7EE6-4342-B048-85BDC9FD1C3A}</a:tableStyleId>
              </a:tblPr>
              <a:tblGrid>
                <a:gridCol w="924717">
                  <a:extLst>
                    <a:ext uri="{9D8B030D-6E8A-4147-A177-3AD203B41FA5}">
                      <a16:colId xmlns:a16="http://schemas.microsoft.com/office/drawing/2014/main" val="3245775664"/>
                    </a:ext>
                  </a:extLst>
                </a:gridCol>
                <a:gridCol w="1001485">
                  <a:extLst>
                    <a:ext uri="{9D8B030D-6E8A-4147-A177-3AD203B41FA5}">
                      <a16:colId xmlns:a16="http://schemas.microsoft.com/office/drawing/2014/main" val="955157006"/>
                    </a:ext>
                  </a:extLst>
                </a:gridCol>
                <a:gridCol w="965926">
                  <a:extLst>
                    <a:ext uri="{9D8B030D-6E8A-4147-A177-3AD203B41FA5}">
                      <a16:colId xmlns:a16="http://schemas.microsoft.com/office/drawing/2014/main" val="977820307"/>
                    </a:ext>
                  </a:extLst>
                </a:gridCol>
                <a:gridCol w="8598006">
                  <a:extLst>
                    <a:ext uri="{9D8B030D-6E8A-4147-A177-3AD203B41FA5}">
                      <a16:colId xmlns:a16="http://schemas.microsoft.com/office/drawing/2014/main" val="3858487875"/>
                    </a:ext>
                  </a:extLst>
                </a:gridCol>
              </a:tblGrid>
              <a:tr h="927084">
                <a:tc gridSpan="4">
                  <a:txBody>
                    <a:bodyPr/>
                    <a:lstStyle/>
                    <a:p>
                      <a:r>
                        <a:rPr lang="en-GB" sz="2200" b="1" baseline="0" dirty="0">
                          <a:solidFill>
                            <a:srgbClr val="002060"/>
                          </a:solidFill>
                          <a:latin typeface="Century Gothic" panose="020B0502020202020204" pitchFamily="34" charset="0"/>
                        </a:rPr>
                        <a:t>Nous </a:t>
                      </a:r>
                      <a:r>
                        <a:rPr lang="en-GB" sz="2200" b="1" baseline="0" dirty="0" err="1">
                          <a:solidFill>
                            <a:srgbClr val="002060"/>
                          </a:solidFill>
                          <a:latin typeface="Century Gothic" panose="020B0502020202020204" pitchFamily="34" charset="0"/>
                        </a:rPr>
                        <a:t>ou</a:t>
                      </a:r>
                      <a:r>
                        <a:rPr lang="en-GB" sz="2200" b="1" baseline="0" dirty="0">
                          <a:solidFill>
                            <a:srgbClr val="002060"/>
                          </a:solidFill>
                          <a:latin typeface="Century Gothic" panose="020B0502020202020204" pitchFamily="34" charset="0"/>
                        </a:rPr>
                        <a:t> je? </a:t>
                      </a:r>
                      <a:r>
                        <a:rPr lang="en-GB" sz="2200" b="0" baseline="0" dirty="0">
                          <a:solidFill>
                            <a:srgbClr val="002060"/>
                          </a:solidFill>
                          <a:latin typeface="Century Gothic" panose="020B0502020202020204" pitchFamily="34" charset="0"/>
                        </a:rPr>
                        <a:t>Is the speaker talking about just themselves (‘I’) or themselves with other people (‘we’). You will not hear ‘je’ (I) or ‘nous’ (we).  </a:t>
                      </a:r>
                      <a:r>
                        <a:rPr lang="en-GB" sz="2200" b="0" baseline="0" dirty="0" err="1">
                          <a:solidFill>
                            <a:srgbClr val="002060"/>
                          </a:solidFill>
                          <a:latin typeface="Century Gothic" panose="020B0502020202020204" pitchFamily="34" charset="0"/>
                        </a:rPr>
                        <a:t>Écris</a:t>
                      </a:r>
                      <a:r>
                        <a:rPr lang="en-GB" sz="2200" b="0" baseline="0" dirty="0">
                          <a:solidFill>
                            <a:srgbClr val="002060"/>
                          </a:solidFill>
                          <a:latin typeface="Century Gothic" panose="020B0502020202020204" pitchFamily="34" charset="0"/>
                        </a:rPr>
                        <a:t> l’ </a:t>
                      </a:r>
                      <a:r>
                        <a:rPr lang="en-GB" sz="2200" b="0" baseline="0" dirty="0" err="1">
                          <a:solidFill>
                            <a:srgbClr val="002060"/>
                          </a:solidFill>
                          <a:latin typeface="Century Gothic" panose="020B0502020202020204" pitchFamily="34" charset="0"/>
                        </a:rPr>
                        <a:t>anglais</a:t>
                      </a:r>
                      <a:r>
                        <a:rPr lang="en-GB" sz="2200" b="0" baseline="0" dirty="0">
                          <a:solidFill>
                            <a:srgbClr val="002060"/>
                          </a:solidFill>
                          <a:latin typeface="Century Gothic" panose="020B0502020202020204" pitchFamily="34" charset="0"/>
                        </a:rPr>
                        <a:t>.</a:t>
                      </a:r>
                      <a:endParaRPr lang="en-GB" sz="22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0478924"/>
                  </a:ext>
                </a:extLst>
              </a:tr>
              <a:tr h="595983">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1" dirty="0">
                          <a:solidFill>
                            <a:srgbClr val="002060"/>
                          </a:solidFill>
                          <a:latin typeface="Century Gothic" panose="020B0502020202020204" pitchFamily="34" charset="0"/>
                        </a:rPr>
                        <a:t>I</a:t>
                      </a:r>
                      <a:r>
                        <a:rPr lang="en-GB" sz="2800" b="1" baseline="0" dirty="0">
                          <a:solidFill>
                            <a:srgbClr val="002060"/>
                          </a:solidFill>
                          <a:latin typeface="Century Gothic" panose="020B0502020202020204" pitchFamily="34" charset="0"/>
                        </a:rPr>
                        <a:t> </a:t>
                      </a:r>
                    </a:p>
                    <a:p>
                      <a:r>
                        <a:rPr lang="en-GB" sz="2000" b="1" baseline="0" dirty="0">
                          <a:solidFill>
                            <a:srgbClr val="002060"/>
                          </a:solidFill>
                          <a:latin typeface="Century Gothic" panose="020B0502020202020204" pitchFamily="34" charset="0"/>
                        </a:rPr>
                        <a:t>(je)</a:t>
                      </a:r>
                      <a:endParaRPr lang="en-GB" sz="2000" b="1"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1" dirty="0">
                          <a:solidFill>
                            <a:srgbClr val="002060"/>
                          </a:solidFill>
                          <a:latin typeface="Century Gothic" panose="020B0502020202020204" pitchFamily="34" charset="0"/>
                        </a:rPr>
                        <a:t>We </a:t>
                      </a:r>
                      <a:r>
                        <a:rPr lang="en-GB" sz="2000" b="1" dirty="0">
                          <a:solidFill>
                            <a:srgbClr val="002060"/>
                          </a:solidFill>
                          <a:latin typeface="Century Gothic" panose="020B0502020202020204" pitchFamily="34" charset="0"/>
                        </a:rPr>
                        <a:t>(nous)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b="1" dirty="0" err="1">
                          <a:solidFill>
                            <a:srgbClr val="002060"/>
                          </a:solidFill>
                          <a:latin typeface="Century Gothic" panose="020B0502020202020204" pitchFamily="34" charset="0"/>
                        </a:rPr>
                        <a:t>Activit</a:t>
                      </a:r>
                      <a:r>
                        <a:rPr lang="en-GB" sz="2800" b="1" baseline="0" dirty="0" err="1">
                          <a:solidFill>
                            <a:srgbClr val="002060"/>
                          </a:solidFill>
                          <a:latin typeface="Century Gothic" panose="020B0502020202020204" pitchFamily="34" charset="0"/>
                        </a:rPr>
                        <a:t>é</a:t>
                      </a:r>
                      <a:r>
                        <a:rPr lang="en-GB" sz="2800" b="1" baseline="0" dirty="0">
                          <a:solidFill>
                            <a:srgbClr val="002060"/>
                          </a:solidFill>
                          <a:latin typeface="Century Gothic" panose="020B0502020202020204" pitchFamily="34" charset="0"/>
                        </a:rPr>
                        <a:t> – </a:t>
                      </a:r>
                      <a:r>
                        <a:rPr lang="en-GB" sz="2800" b="1" baseline="0" dirty="0" err="1">
                          <a:solidFill>
                            <a:srgbClr val="002060"/>
                          </a:solidFill>
                          <a:latin typeface="Century Gothic" panose="020B0502020202020204" pitchFamily="34" charset="0"/>
                        </a:rPr>
                        <a:t>écris</a:t>
                      </a:r>
                      <a:r>
                        <a:rPr lang="en-GB" sz="2800" b="1" baseline="0" dirty="0">
                          <a:solidFill>
                            <a:srgbClr val="002060"/>
                          </a:solidFill>
                          <a:latin typeface="Century Gothic" panose="020B0502020202020204" pitchFamily="34" charset="0"/>
                        </a:rPr>
                        <a:t> </a:t>
                      </a:r>
                      <a:r>
                        <a:rPr lang="en-GB" sz="2800" b="1" baseline="0" dirty="0" err="1">
                          <a:solidFill>
                            <a:srgbClr val="002060"/>
                          </a:solidFill>
                          <a:latin typeface="Century Gothic" panose="020B0502020202020204" pitchFamily="34" charset="0"/>
                        </a:rPr>
                        <a:t>en</a:t>
                      </a:r>
                      <a:r>
                        <a:rPr lang="en-GB" sz="2800" b="1" baseline="0" dirty="0">
                          <a:solidFill>
                            <a:srgbClr val="002060"/>
                          </a:solidFill>
                          <a:latin typeface="Century Gothic" panose="020B0502020202020204" pitchFamily="34" charset="0"/>
                        </a:rPr>
                        <a:t> </a:t>
                      </a:r>
                      <a:r>
                        <a:rPr lang="en-GB" sz="2800" b="1" baseline="0" dirty="0" err="1">
                          <a:solidFill>
                            <a:srgbClr val="002060"/>
                          </a:solidFill>
                          <a:latin typeface="Century Gothic" panose="020B0502020202020204" pitchFamily="34" charset="0"/>
                        </a:rPr>
                        <a:t>anglais</a:t>
                      </a:r>
                      <a:endParaRPr lang="en-GB" sz="2800" b="1"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092625"/>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0405"/>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8470190"/>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813739"/>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255755"/>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384163"/>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842402"/>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843362"/>
                  </a:ext>
                </a:extLst>
              </a:tr>
              <a:tr h="375248">
                <a:tc>
                  <a:txBody>
                    <a:bodyPr/>
                    <a:lstStyle/>
                    <a:p>
                      <a:endParaRPr lang="en-GB" sz="28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556563"/>
                  </a:ext>
                </a:extLst>
              </a:tr>
            </a:tbl>
          </a:graphicData>
        </a:graphic>
      </p:graphicFrame>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838" y="2305313"/>
            <a:ext cx="410964" cy="428087"/>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076" y="2809202"/>
            <a:ext cx="410964" cy="483207"/>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392" y="3364142"/>
            <a:ext cx="410964" cy="428087"/>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066" y="3894080"/>
            <a:ext cx="410964" cy="428087"/>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750" y="4904070"/>
            <a:ext cx="410964" cy="428087"/>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4046" y="5423048"/>
            <a:ext cx="410964" cy="428087"/>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392" y="5921616"/>
            <a:ext cx="410964" cy="428087"/>
          </a:xfrm>
          <a:prstGeom prst="rect">
            <a:avLst/>
          </a:prstGeom>
        </p:spPr>
      </p:pic>
      <p:sp>
        <p:nvSpPr>
          <p:cNvPr id="8" name="TextBox 7"/>
          <p:cNvSpPr txBox="1"/>
          <p:nvPr/>
        </p:nvSpPr>
        <p:spPr>
          <a:xfrm>
            <a:off x="3344775" y="2254685"/>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find a present</a:t>
            </a:r>
          </a:p>
        </p:txBody>
      </p:sp>
      <p:sp>
        <p:nvSpPr>
          <p:cNvPr id="37" name="TextBox 36"/>
          <p:cNvSpPr txBox="1"/>
          <p:nvPr/>
        </p:nvSpPr>
        <p:spPr>
          <a:xfrm>
            <a:off x="3312137" y="2744137"/>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like the dog</a:t>
            </a:r>
          </a:p>
        </p:txBody>
      </p:sp>
      <p:sp>
        <p:nvSpPr>
          <p:cNvPr id="38" name="TextBox 37"/>
          <p:cNvSpPr txBox="1"/>
          <p:nvPr/>
        </p:nvSpPr>
        <p:spPr>
          <a:xfrm>
            <a:off x="3312137" y="3261899"/>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give the solution</a:t>
            </a:r>
          </a:p>
        </p:txBody>
      </p:sp>
      <p:sp>
        <p:nvSpPr>
          <p:cNvPr id="39" name="TextBox 38"/>
          <p:cNvSpPr txBox="1"/>
          <p:nvPr/>
        </p:nvSpPr>
        <p:spPr>
          <a:xfrm>
            <a:off x="3312137" y="3778219"/>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wear a uniform</a:t>
            </a:r>
          </a:p>
        </p:txBody>
      </p:sp>
      <p:sp>
        <p:nvSpPr>
          <p:cNvPr id="40" name="TextBox 39"/>
          <p:cNvSpPr txBox="1"/>
          <p:nvPr/>
        </p:nvSpPr>
        <p:spPr>
          <a:xfrm>
            <a:off x="3312137" y="4273318"/>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speak French</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412" y="4389383"/>
            <a:ext cx="410964" cy="428087"/>
          </a:xfrm>
          <a:prstGeom prst="rect">
            <a:avLst/>
          </a:prstGeom>
        </p:spPr>
      </p:pic>
      <p:sp>
        <p:nvSpPr>
          <p:cNvPr id="42" name="TextBox 41"/>
          <p:cNvSpPr txBox="1"/>
          <p:nvPr/>
        </p:nvSpPr>
        <p:spPr>
          <a:xfrm>
            <a:off x="3344775" y="4808164"/>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stay outside</a:t>
            </a:r>
          </a:p>
        </p:txBody>
      </p:sp>
      <p:sp>
        <p:nvSpPr>
          <p:cNvPr id="43" name="TextBox 42"/>
          <p:cNvSpPr txBox="1"/>
          <p:nvPr/>
        </p:nvSpPr>
        <p:spPr>
          <a:xfrm>
            <a:off x="3344775" y="5320884"/>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work in the house</a:t>
            </a:r>
          </a:p>
        </p:txBody>
      </p:sp>
      <p:sp>
        <p:nvSpPr>
          <p:cNvPr id="44" name="TextBox 43"/>
          <p:cNvSpPr txBox="1"/>
          <p:nvPr/>
        </p:nvSpPr>
        <p:spPr>
          <a:xfrm>
            <a:off x="3344775" y="5826483"/>
            <a:ext cx="584734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watch a film</a:t>
            </a:r>
          </a:p>
        </p:txBody>
      </p:sp>
      <p:sp>
        <p:nvSpPr>
          <p:cNvPr id="30" name="Action Button: Custom 29">
            <a:hlinkClick r:id="" action="ppaction://noaction" highlightClick="1">
              <a:snd r:embed="rId4" name="1. trouvons un cadeau (1).wav"/>
            </a:hlinkClick>
          </p:cNvPr>
          <p:cNvSpPr/>
          <p:nvPr/>
        </p:nvSpPr>
        <p:spPr>
          <a:xfrm>
            <a:off x="347056" y="2305313"/>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45" name="Action Button: Custom 44">
            <a:hlinkClick r:id="" action="ppaction://noaction" highlightClick="1">
              <a:snd r:embed="rId5" name="2. aimons le chien (1).wav"/>
            </a:hlinkClick>
          </p:cNvPr>
          <p:cNvSpPr/>
          <p:nvPr/>
        </p:nvSpPr>
        <p:spPr>
          <a:xfrm>
            <a:off x="347056" y="2810030"/>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46" name="Action Button: Custom 45">
            <a:hlinkClick r:id="" action="ppaction://noaction" highlightClick="1">
              <a:snd r:embed="rId6" name="3. donne la solution.wav"/>
            </a:hlinkClick>
          </p:cNvPr>
          <p:cNvSpPr/>
          <p:nvPr/>
        </p:nvSpPr>
        <p:spPr>
          <a:xfrm>
            <a:off x="347056" y="3321217"/>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47" name="Action Button: Custom 46">
            <a:hlinkClick r:id="" action="ppaction://noaction" highlightClick="1">
              <a:snd r:embed="rId7" name="porte un uniforme.wav"/>
            </a:hlinkClick>
          </p:cNvPr>
          <p:cNvSpPr/>
          <p:nvPr/>
        </p:nvSpPr>
        <p:spPr>
          <a:xfrm>
            <a:off x="341124" y="3855071"/>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48" name="Action Button: Custom 47">
            <a:hlinkClick r:id="" action="ppaction://noaction" highlightClick="1">
              <a:snd r:embed="rId8" name="parlons francais.wav"/>
            </a:hlinkClick>
          </p:cNvPr>
          <p:cNvSpPr/>
          <p:nvPr/>
        </p:nvSpPr>
        <p:spPr>
          <a:xfrm>
            <a:off x="347917" y="4377769"/>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49" name="Action Button: Custom 48">
            <a:hlinkClick r:id="" action="ppaction://noaction" highlightClick="1">
              <a:snd r:embed="rId9" name="6. reste dehors.wav"/>
            </a:hlinkClick>
          </p:cNvPr>
          <p:cNvSpPr/>
          <p:nvPr/>
        </p:nvSpPr>
        <p:spPr>
          <a:xfrm>
            <a:off x="347917" y="4888956"/>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6</a:t>
            </a:r>
          </a:p>
        </p:txBody>
      </p:sp>
      <p:sp>
        <p:nvSpPr>
          <p:cNvPr id="50" name="Action Button: Custom 49">
            <a:hlinkClick r:id="" action="ppaction://noaction" highlightClick="1">
              <a:snd r:embed="rId10" name="7. travaillons dans la maison.wav"/>
            </a:hlinkClick>
          </p:cNvPr>
          <p:cNvSpPr/>
          <p:nvPr/>
        </p:nvSpPr>
        <p:spPr>
          <a:xfrm>
            <a:off x="347917" y="5398200"/>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7</a:t>
            </a:r>
          </a:p>
        </p:txBody>
      </p:sp>
      <p:sp>
        <p:nvSpPr>
          <p:cNvPr id="51" name="Action Button: Custom 50">
            <a:hlinkClick r:id="" action="ppaction://noaction" highlightClick="1">
              <a:snd r:embed="rId11" name="8. regarde un film.wav"/>
            </a:hlinkClick>
          </p:cNvPr>
          <p:cNvSpPr/>
          <p:nvPr/>
        </p:nvSpPr>
        <p:spPr>
          <a:xfrm>
            <a:off x="363023" y="5919992"/>
            <a:ext cx="769175" cy="404584"/>
          </a:xfrm>
          <a:prstGeom prst="actionButtonBlank">
            <a:avLst/>
          </a:prstGeom>
          <a:solidFill>
            <a:schemeClr val="accent5">
              <a:lumMod val="50000"/>
            </a:schemeClr>
          </a:solidFill>
          <a:ln w="381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8</a:t>
            </a:r>
          </a:p>
        </p:txBody>
      </p:sp>
      <p:sp>
        <p:nvSpPr>
          <p:cNvPr id="2" name="Title 1" hidden="1">
            <a:extLst>
              <a:ext uri="{FF2B5EF4-FFF2-40B4-BE49-F238E27FC236}">
                <a16:creationId xmlns:a16="http://schemas.microsoft.com/office/drawing/2014/main" id="{D92E67E5-69AF-644C-A3E0-A0606CC220D2}"/>
              </a:ext>
            </a:extLst>
          </p:cNvPr>
          <p:cNvSpPr>
            <a:spLocks noGrp="1"/>
          </p:cNvSpPr>
          <p:nvPr>
            <p:ph type="title"/>
          </p:nvPr>
        </p:nvSpPr>
        <p:spPr/>
        <p:txBody>
          <a:bodyPr/>
          <a:lstStyle/>
          <a:p>
            <a:r>
              <a:rPr lang="en-US" dirty="0"/>
              <a:t>Listening activity</a:t>
            </a:r>
          </a:p>
        </p:txBody>
      </p:sp>
    </p:spTree>
    <p:extLst>
      <p:ext uri="{BB962C8B-B14F-4D97-AF65-F5344CB8AC3E}">
        <p14:creationId xmlns:p14="http://schemas.microsoft.com/office/powerpoint/2010/main" val="8273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p:bldP spid="38" grpId="0"/>
      <p:bldP spid="39" grpId="0"/>
      <p:bldP spid="40"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61358" y="73946"/>
            <a:ext cx="2311567"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pic>
        <p:nvPicPr>
          <p:cNvPr id="5" name="Picture 2" descr="Quiet Sign Clip Art"/>
          <p:cNvPicPr>
            <a:picLocks noChangeAspect="1" noChangeArrowheads="1"/>
          </p:cNvPicPr>
          <p:nvPr/>
        </p:nvPicPr>
        <p:blipFill rotWithShape="1">
          <a:blip r:embed="rId3">
            <a:extLst>
              <a:ext uri="{28A0092B-C50C-407E-A947-70E740481C1C}">
                <a14:useLocalDpi xmlns:a14="http://schemas.microsoft.com/office/drawing/2010/main" val="0"/>
              </a:ext>
            </a:extLst>
          </a:blip>
          <a:srcRect b="16015"/>
          <a:stretch/>
        </p:blipFill>
        <p:spPr bwMode="auto">
          <a:xfrm>
            <a:off x="682172" y="303433"/>
            <a:ext cx="2171435" cy="231306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262952" y="474865"/>
            <a:ext cx="4102387" cy="2380343"/>
          </a:xfrm>
          <a:prstGeom prst="wedgeRoundRectCallout">
            <a:avLst>
              <a:gd name="adj1" fmla="val -63997"/>
              <a:gd name="adj2" fmla="val 88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err="1">
                <a:latin typeface="Century Gothic" panose="020B0502020202020204" pitchFamily="34" charset="0"/>
              </a:rPr>
              <a:t>Chut</a:t>
            </a:r>
            <a:r>
              <a:rPr lang="en-GB" sz="7200" dirty="0">
                <a:latin typeface="Century Gothic" panose="020B0502020202020204" pitchFamily="34" charset="0"/>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28" y="3715823"/>
            <a:ext cx="979350" cy="108816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0675" y="3720382"/>
            <a:ext cx="1010612" cy="1010612"/>
          </a:xfrm>
          <a:prstGeom prst="rect">
            <a:avLst/>
          </a:prstGeom>
        </p:spPr>
      </p:pic>
      <p:grpSp>
        <p:nvGrpSpPr>
          <p:cNvPr id="11" name="Group 10"/>
          <p:cNvGrpSpPr/>
          <p:nvPr/>
        </p:nvGrpSpPr>
        <p:grpSpPr>
          <a:xfrm>
            <a:off x="8920675" y="5163324"/>
            <a:ext cx="225627" cy="537204"/>
            <a:chOff x="7142347" y="1592334"/>
            <a:chExt cx="225627" cy="537204"/>
          </a:xfrm>
        </p:grpSpPr>
        <p:sp>
          <p:nvSpPr>
            <p:cNvPr id="12" name="TextBox 11"/>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13" name="TextBox 12"/>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pic>
        <p:nvPicPr>
          <p:cNvPr id="14" name="Picture 2" descr="C:\Users\wdj\Google Drive\Primary\Y5 SoW\From Tracy\Pronouns\w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167" y="3511382"/>
            <a:ext cx="1714262" cy="138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109923" y="3680717"/>
            <a:ext cx="4102387" cy="1384995"/>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(walk outside)</a:t>
            </a:r>
          </a:p>
          <a:p>
            <a:endParaRPr lang="en-GB" sz="2800" dirty="0">
              <a:solidFill>
                <a:schemeClr val="accent5">
                  <a:lumMod val="50000"/>
                </a:schemeClr>
              </a:solidFill>
              <a:latin typeface="Century Gothic" panose="020B0502020202020204" pitchFamily="34" charset="0"/>
            </a:endParaRPr>
          </a:p>
          <a:p>
            <a:r>
              <a:rPr lang="en-GB" sz="2800" dirty="0">
                <a:solidFill>
                  <a:schemeClr val="accent5">
                    <a:lumMod val="50000"/>
                  </a:schemeClr>
                </a:solidFill>
                <a:latin typeface="Century Gothic" panose="020B0502020202020204" pitchFamily="34" charset="0"/>
              </a:rPr>
              <a:t>_____________________</a:t>
            </a:r>
          </a:p>
        </p:txBody>
      </p:sp>
      <p:sp>
        <p:nvSpPr>
          <p:cNvPr id="16" name="Rectangle 15"/>
          <p:cNvSpPr/>
          <p:nvPr/>
        </p:nvSpPr>
        <p:spPr>
          <a:xfrm>
            <a:off x="1741763" y="2944797"/>
            <a:ext cx="2223687"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Century Gothic" panose="020B0502020202020204" pitchFamily="34" charset="0"/>
              </a:rPr>
              <a:t>Partner A</a:t>
            </a:r>
            <a:endParaRPr lang="en-US" sz="36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17" name="Rectangle 16"/>
          <p:cNvSpPr/>
          <p:nvPr/>
        </p:nvSpPr>
        <p:spPr>
          <a:xfrm>
            <a:off x="8630323" y="3089435"/>
            <a:ext cx="2149948"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Century Gothic" panose="020B0502020202020204" pitchFamily="34" charset="0"/>
              </a:rPr>
              <a:t>Partner B</a:t>
            </a:r>
            <a:endParaRPr lang="en-US" sz="36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18" name="Rectangle 17"/>
          <p:cNvSpPr/>
          <p:nvPr/>
        </p:nvSpPr>
        <p:spPr>
          <a:xfrm>
            <a:off x="9152804" y="4892960"/>
            <a:ext cx="1021710" cy="584775"/>
          </a:xfrm>
          <a:prstGeom prst="rect">
            <a:avLst/>
          </a:prstGeom>
        </p:spPr>
        <p:txBody>
          <a:bodyPr wrap="square">
            <a:spAutoFit/>
          </a:bodyPr>
          <a:lstStyle/>
          <a:p>
            <a:r>
              <a:rPr lang="en-GB" sz="3200" b="1" dirty="0">
                <a:solidFill>
                  <a:schemeClr val="accent5">
                    <a:lumMod val="50000"/>
                  </a:schemeClr>
                </a:solidFill>
                <a:latin typeface="Century Gothic" panose="020B0502020202020204" pitchFamily="34" charset="0"/>
              </a:rPr>
              <a:t>Je</a:t>
            </a:r>
            <a:endParaRPr lang="en-GB" b="1" dirty="0">
              <a:solidFill>
                <a:schemeClr val="accent5">
                  <a:lumMod val="50000"/>
                </a:schemeClr>
              </a:solidFill>
              <a:latin typeface="Century Gothic" panose="020B0502020202020204" pitchFamily="34" charset="0"/>
            </a:endParaRPr>
          </a:p>
        </p:txBody>
      </p:sp>
      <p:sp>
        <p:nvSpPr>
          <p:cNvPr id="19" name="Rectangle 18"/>
          <p:cNvSpPr/>
          <p:nvPr/>
        </p:nvSpPr>
        <p:spPr>
          <a:xfrm>
            <a:off x="9146301" y="5265842"/>
            <a:ext cx="1633969" cy="584775"/>
          </a:xfrm>
          <a:prstGeom prst="rect">
            <a:avLst/>
          </a:prstGeom>
        </p:spPr>
        <p:txBody>
          <a:bodyPr wrap="square">
            <a:spAutoFit/>
          </a:bodyPr>
          <a:lstStyle/>
          <a:p>
            <a:r>
              <a:rPr lang="en-GB" sz="3200" b="1" dirty="0">
                <a:solidFill>
                  <a:schemeClr val="accent5">
                    <a:lumMod val="50000"/>
                  </a:schemeClr>
                </a:solidFill>
                <a:latin typeface="Century Gothic" panose="020B0502020202020204" pitchFamily="34" charset="0"/>
              </a:rPr>
              <a:t>Nous</a:t>
            </a:r>
            <a:endParaRPr lang="en-GB" b="1" dirty="0">
              <a:solidFill>
                <a:schemeClr val="accent5">
                  <a:lumMod val="50000"/>
                </a:schemeClr>
              </a:solidFill>
              <a:latin typeface="Century Gothic" panose="020B0502020202020204" pitchFamily="34" charset="0"/>
            </a:endParaRPr>
          </a:p>
        </p:txBody>
      </p:sp>
      <p:sp>
        <p:nvSpPr>
          <p:cNvPr id="20" name="TextBox 19"/>
          <p:cNvSpPr txBox="1"/>
          <p:nvPr/>
        </p:nvSpPr>
        <p:spPr>
          <a:xfrm>
            <a:off x="3193678" y="4416637"/>
            <a:ext cx="4240934" cy="523220"/>
          </a:xfrm>
          <a:prstGeom prst="rect">
            <a:avLst/>
          </a:prstGeom>
          <a:noFill/>
        </p:spPr>
        <p:txBody>
          <a:bodyPr wrap="square" rtlCol="0">
            <a:spAutoFit/>
          </a:bodyPr>
          <a:lstStyle/>
          <a:p>
            <a:r>
              <a:rPr lang="en-GB" sz="2800" dirty="0">
                <a:solidFill>
                  <a:schemeClr val="accent5">
                    <a:lumMod val="50000"/>
                  </a:schemeClr>
                </a:solidFill>
                <a:latin typeface="Century Gothic" panose="020B0502020202020204" pitchFamily="34" charset="0"/>
              </a:rPr>
              <a:t>Nous </a:t>
            </a:r>
            <a:r>
              <a:rPr lang="en-GB" sz="2800" dirty="0" err="1">
                <a:solidFill>
                  <a:schemeClr val="accent5">
                    <a:lumMod val="50000"/>
                  </a:schemeClr>
                </a:solidFill>
                <a:latin typeface="Century Gothic" panose="020B0502020202020204" pitchFamily="34" charset="0"/>
              </a:rPr>
              <a:t>marchons</a:t>
            </a:r>
            <a:r>
              <a:rPr lang="en-GB" sz="2800" dirty="0">
                <a:solidFill>
                  <a:schemeClr val="accent5">
                    <a:lumMod val="50000"/>
                  </a:schemeClr>
                </a:solidFill>
                <a:latin typeface="Century Gothic" panose="020B0502020202020204" pitchFamily="34" charset="0"/>
              </a:rPr>
              <a:t> </a:t>
            </a:r>
            <a:r>
              <a:rPr lang="en-GB" sz="2800" dirty="0" err="1">
                <a:solidFill>
                  <a:schemeClr val="accent5">
                    <a:lumMod val="50000"/>
                  </a:schemeClr>
                </a:solidFill>
                <a:latin typeface="Century Gothic" panose="020B0502020202020204" pitchFamily="34" charset="0"/>
              </a:rPr>
              <a:t>dehors</a:t>
            </a:r>
            <a:r>
              <a:rPr lang="en-GB" sz="2800" dirty="0">
                <a:solidFill>
                  <a:schemeClr val="accent5">
                    <a:lumMod val="50000"/>
                  </a:schemeClr>
                </a:solidFill>
                <a:latin typeface="Century Gothic" panose="020B0502020202020204" pitchFamily="34" charset="0"/>
              </a:rPr>
              <a:t>.</a:t>
            </a:r>
          </a:p>
        </p:txBody>
      </p:sp>
      <p:sp>
        <p:nvSpPr>
          <p:cNvPr id="21" name="Rounded Rectangular Callout 20"/>
          <p:cNvSpPr/>
          <p:nvPr/>
        </p:nvSpPr>
        <p:spPr>
          <a:xfrm>
            <a:off x="2975429" y="4273724"/>
            <a:ext cx="1243604" cy="809045"/>
          </a:xfrm>
          <a:prstGeom prst="wedgeRoundRectCallout">
            <a:avLst>
              <a:gd name="adj1" fmla="val -40382"/>
              <a:gd name="adj2" fmla="val 696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latin typeface="Century Gothic" panose="020B0502020202020204" pitchFamily="34" charset="0"/>
              </a:rPr>
              <a:t>Chut</a:t>
            </a:r>
            <a:endParaRPr lang="en-GB" sz="2400" b="1" dirty="0">
              <a:latin typeface="Century Gothic" panose="020B0502020202020204" pitchFamily="34" charset="0"/>
            </a:endParaRPr>
          </a:p>
        </p:txBody>
      </p:sp>
      <p:pic>
        <p:nvPicPr>
          <p:cNvPr id="22" name="Picture 2" descr="Quiet Sign Clip Art"/>
          <p:cNvPicPr>
            <a:picLocks noChangeAspect="1" noChangeArrowheads="1"/>
          </p:cNvPicPr>
          <p:nvPr/>
        </p:nvPicPr>
        <p:blipFill rotWithShape="1">
          <a:blip r:embed="rId3">
            <a:extLst>
              <a:ext uri="{28A0092B-C50C-407E-A947-70E740481C1C}">
                <a14:useLocalDpi xmlns:a14="http://schemas.microsoft.com/office/drawing/2010/main" val="0"/>
              </a:ext>
            </a:extLst>
          </a:blip>
          <a:srcRect b="16015"/>
          <a:stretch/>
        </p:blipFill>
        <p:spPr bwMode="auto">
          <a:xfrm>
            <a:off x="2338237" y="5072604"/>
            <a:ext cx="662124" cy="7053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7176" y="5357835"/>
            <a:ext cx="410964" cy="428087"/>
          </a:xfrm>
          <a:prstGeom prst="rect">
            <a:avLst/>
          </a:prstGeom>
        </p:spPr>
      </p:pic>
      <p:sp>
        <p:nvSpPr>
          <p:cNvPr id="2" name="Title 1">
            <a:extLst>
              <a:ext uri="{FF2B5EF4-FFF2-40B4-BE49-F238E27FC236}">
                <a16:creationId xmlns:a16="http://schemas.microsoft.com/office/drawing/2014/main" id="{65900487-65AD-6C42-A7C4-C739EEDFA876}"/>
              </a:ext>
            </a:extLst>
          </p:cNvPr>
          <p:cNvSpPr>
            <a:spLocks noGrp="1"/>
          </p:cNvSpPr>
          <p:nvPr>
            <p:ph type="title"/>
          </p:nvPr>
        </p:nvSpPr>
        <p:spPr>
          <a:xfrm>
            <a:off x="9661357" y="73946"/>
            <a:ext cx="2311567" cy="400919"/>
          </a:xfrm>
        </p:spPr>
        <p:txBody>
          <a:bodyPr>
            <a:normAutofit/>
          </a:bodyPr>
          <a:lstStyle/>
          <a:p>
            <a:pPr algn="ctr"/>
            <a:r>
              <a:rPr lang="en-GB" sz="1800" b="1" dirty="0" err="1">
                <a:solidFill>
                  <a:schemeClr val="bg1"/>
                </a:solidFill>
              </a:rPr>
              <a:t>écrire</a:t>
            </a:r>
            <a:r>
              <a:rPr lang="en-GB" sz="1800" b="1" dirty="0">
                <a:solidFill>
                  <a:schemeClr val="bg1"/>
                </a:solidFill>
              </a:rPr>
              <a:t> et </a:t>
            </a:r>
            <a:r>
              <a:rPr lang="en-GB" sz="1800" b="1" dirty="0" err="1">
                <a:solidFill>
                  <a:schemeClr val="bg1"/>
                </a:solidFill>
              </a:rPr>
              <a:t>parler</a:t>
            </a:r>
            <a:endParaRPr lang="en-US" sz="1800" dirty="0">
              <a:solidFill>
                <a:schemeClr val="bg1"/>
              </a:solidFill>
            </a:endParaRPr>
          </a:p>
        </p:txBody>
      </p:sp>
    </p:spTree>
    <p:extLst>
      <p:ext uri="{BB962C8B-B14F-4D97-AF65-F5344CB8AC3E}">
        <p14:creationId xmlns:p14="http://schemas.microsoft.com/office/powerpoint/2010/main" val="7101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61358" y="73946"/>
            <a:ext cx="2311567"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sp>
        <p:nvSpPr>
          <p:cNvPr id="5" name="TextBox 4"/>
          <p:cNvSpPr txBox="1"/>
          <p:nvPr/>
        </p:nvSpPr>
        <p:spPr>
          <a:xfrm>
            <a:off x="300788" y="587226"/>
            <a:ext cx="5462337" cy="5632311"/>
          </a:xfrm>
          <a:prstGeom prst="rect">
            <a:avLst/>
          </a:prstGeom>
          <a:noFill/>
          <a:ln w="38100">
            <a:solidFill>
              <a:schemeClr val="accent5">
                <a:lumMod val="50000"/>
              </a:schemeClr>
            </a:solidFill>
          </a:ln>
        </p:spPr>
        <p:txBody>
          <a:bodyPr wrap="square" rtlCol="0">
            <a:spAutoFit/>
          </a:bodyPr>
          <a:lstStyle/>
          <a:p>
            <a:r>
              <a:rPr lang="en-GB" sz="2000" dirty="0">
                <a:solidFill>
                  <a:srgbClr val="002060"/>
                </a:solidFill>
                <a:latin typeface="Century Gothic" panose="020B0502020202020204" pitchFamily="34" charset="0"/>
              </a:rPr>
              <a:t>1)		(watch a film)</a:t>
            </a:r>
          </a:p>
          <a:p>
            <a:r>
              <a:rPr lang="en-GB" sz="2000" dirty="0">
                <a:solidFill>
                  <a:srgbClr val="002060"/>
                </a:solidFill>
                <a:latin typeface="Century Gothic" panose="020B0502020202020204" pitchFamily="34" charset="0"/>
              </a:rPr>
              <a:t>		</a:t>
            </a: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2)		(speak French)</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3)		(work in the house)</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4)		(prepare lunch)</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5)		(walk outside)</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6)		(like the dog)</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p:txBody>
      </p:sp>
      <p:sp>
        <p:nvSpPr>
          <p:cNvPr id="6" name="TextBox 5"/>
          <p:cNvSpPr txBox="1"/>
          <p:nvPr/>
        </p:nvSpPr>
        <p:spPr>
          <a:xfrm>
            <a:off x="6408819" y="599258"/>
            <a:ext cx="5462337" cy="5632311"/>
          </a:xfrm>
          <a:prstGeom prst="rect">
            <a:avLst/>
          </a:prstGeom>
          <a:noFill/>
          <a:ln w="38100">
            <a:solidFill>
              <a:schemeClr val="accent5">
                <a:lumMod val="50000"/>
              </a:schemeClr>
            </a:solidFill>
          </a:ln>
        </p:spPr>
        <p:txBody>
          <a:bodyPr wrap="square" rtlCol="0">
            <a:spAutoFit/>
          </a:bodyPr>
          <a:lstStyle/>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Je      			Je</a:t>
            </a:r>
          </a:p>
          <a:p>
            <a:r>
              <a:rPr lang="en-GB" sz="2000" b="1" dirty="0">
                <a:solidFill>
                  <a:srgbClr val="002060"/>
                </a:solidFill>
                <a:latin typeface="Century Gothic" panose="020B0502020202020204" pitchFamily="34" charset="0"/>
              </a:rPr>
              <a:t>	Nous			Nous</a:t>
            </a: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Je			Je</a:t>
            </a:r>
          </a:p>
          <a:p>
            <a:r>
              <a:rPr lang="en-GB" sz="2000" b="1" dirty="0">
                <a:solidFill>
                  <a:srgbClr val="002060"/>
                </a:solidFill>
                <a:latin typeface="Century Gothic" panose="020B0502020202020204" pitchFamily="34" charset="0"/>
              </a:rPr>
              <a:t>	Nous			Nous</a:t>
            </a:r>
          </a:p>
          <a:p>
            <a:endParaRPr lang="en-GB" sz="2000" b="1" dirty="0">
              <a:solidFill>
                <a:srgbClr val="002060"/>
              </a:solidFill>
              <a:latin typeface="Century Gothic" panose="020B0502020202020204" pitchFamily="34" charset="0"/>
            </a:endParaRPr>
          </a:p>
          <a:p>
            <a:endParaRPr lang="en-GB" sz="2000" b="1" dirty="0">
              <a:solidFill>
                <a:srgbClr val="002060"/>
              </a:solidFill>
              <a:latin typeface="Century Gothic" panose="020B0502020202020204" pitchFamily="34" charset="0"/>
            </a:endParaRPr>
          </a:p>
          <a:p>
            <a:endParaRPr lang="en-GB" sz="2000" b="1" dirty="0">
              <a:solidFill>
                <a:srgbClr val="002060"/>
              </a:solidFill>
              <a:latin typeface="Century Gothic" panose="020B0502020202020204" pitchFamily="34" charset="0"/>
            </a:endParaRPr>
          </a:p>
          <a:p>
            <a:endParaRPr lang="en-GB" sz="2000" b="1" dirty="0">
              <a:solidFill>
                <a:srgbClr val="002060"/>
              </a:solidFill>
              <a:latin typeface="Century Gothic" panose="020B0502020202020204" pitchFamily="34" charset="0"/>
            </a:endParaRPr>
          </a:p>
          <a:p>
            <a:r>
              <a:rPr lang="en-GB" sz="2000" b="1" dirty="0">
                <a:solidFill>
                  <a:srgbClr val="002060"/>
                </a:solidFill>
                <a:latin typeface="Century Gothic" panose="020B0502020202020204" pitchFamily="34" charset="0"/>
              </a:rPr>
              <a:t>	Je			Je</a:t>
            </a:r>
          </a:p>
          <a:p>
            <a:r>
              <a:rPr lang="en-GB" sz="2000" b="1" dirty="0">
                <a:solidFill>
                  <a:srgbClr val="002060"/>
                </a:solidFill>
                <a:latin typeface="Century Gothic" panose="020B0502020202020204" pitchFamily="34" charset="0"/>
              </a:rPr>
              <a:t>	Nous			Nous	</a:t>
            </a:r>
          </a:p>
        </p:txBody>
      </p:sp>
      <p:pic>
        <p:nvPicPr>
          <p:cNvPr id="7"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27" y="587226"/>
            <a:ext cx="423963" cy="9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wdj\Google Drive\Primary\Y5 SoW\From Tracy\Pronouns\w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682" y="1471613"/>
            <a:ext cx="1184215" cy="9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wdj\Google Drive\Primary\Y5 SoW\From Tracy\Pronouns\w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681" y="2356000"/>
            <a:ext cx="1184215" cy="9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14" y="3312836"/>
            <a:ext cx="423963" cy="9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507" y="4260824"/>
            <a:ext cx="423963" cy="9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wdj\Google Drive\Primary\Y5 SoW\From Tracy\Pronouns\w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680" y="5172176"/>
            <a:ext cx="1184215" cy="9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08953" y="-77165"/>
            <a:ext cx="2223687"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Century Gothic" panose="020B0502020202020204" pitchFamily="34" charset="0"/>
              </a:rPr>
              <a:t>Partner A</a:t>
            </a:r>
            <a:endParaRPr lang="en-US" sz="36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15" name="Rectangle 14"/>
          <p:cNvSpPr/>
          <p:nvPr/>
        </p:nvSpPr>
        <p:spPr>
          <a:xfrm>
            <a:off x="6379888" y="-33285"/>
            <a:ext cx="2149948"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Century Gothic" panose="020B0502020202020204" pitchFamily="34" charset="0"/>
              </a:rPr>
              <a:t>Partner B</a:t>
            </a:r>
            <a:endParaRPr lang="en-US" sz="36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5109"/>
          <a:stretch/>
        </p:blipFill>
        <p:spPr>
          <a:xfrm>
            <a:off x="6578700" y="2428450"/>
            <a:ext cx="1224037" cy="131100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8227" y="2725667"/>
            <a:ext cx="902289" cy="787999"/>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6681" b="14222"/>
          <a:stretch/>
        </p:blipFill>
        <p:spPr>
          <a:xfrm>
            <a:off x="10507925" y="4706211"/>
            <a:ext cx="967490" cy="85201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5437" y="4583245"/>
            <a:ext cx="1142488" cy="914737"/>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t="18398"/>
          <a:stretch/>
        </p:blipFill>
        <p:spPr>
          <a:xfrm>
            <a:off x="7745171" y="702870"/>
            <a:ext cx="1172685" cy="76874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1005" y="703107"/>
            <a:ext cx="854815" cy="745114"/>
          </a:xfrm>
          <a:prstGeom prst="rect">
            <a:avLst/>
          </a:prstGeom>
        </p:spPr>
      </p:pic>
      <p:sp>
        <p:nvSpPr>
          <p:cNvPr id="22" name="Rounded Rectangular Callout 21"/>
          <p:cNvSpPr/>
          <p:nvPr/>
        </p:nvSpPr>
        <p:spPr>
          <a:xfrm>
            <a:off x="9789511" y="674928"/>
            <a:ext cx="842962" cy="553098"/>
          </a:xfrm>
          <a:prstGeom prst="wedgeRoundRectCallout">
            <a:avLst>
              <a:gd name="adj1" fmla="val 42130"/>
              <a:gd name="adj2" fmla="val 81215"/>
              <a:gd name="adj3" fmla="val 16667"/>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96664" y="749068"/>
            <a:ext cx="963005" cy="603094"/>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02737" y="4493895"/>
            <a:ext cx="979350" cy="1088166"/>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7660" y="4499660"/>
            <a:ext cx="1010612" cy="1010612"/>
          </a:xfrm>
          <a:prstGeom prst="rect">
            <a:avLst/>
          </a:prstGeom>
        </p:spPr>
      </p:pic>
      <p:sp>
        <p:nvSpPr>
          <p:cNvPr id="26" name="Heart 25"/>
          <p:cNvSpPr/>
          <p:nvPr/>
        </p:nvSpPr>
        <p:spPr>
          <a:xfrm>
            <a:off x="9962147" y="2759829"/>
            <a:ext cx="834517" cy="78205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9926" y="2514093"/>
            <a:ext cx="531354" cy="1139716"/>
          </a:xfrm>
          <a:prstGeom prst="rect">
            <a:avLst/>
          </a:prstGeom>
        </p:spPr>
      </p:pic>
      <p:grpSp>
        <p:nvGrpSpPr>
          <p:cNvPr id="32" name="Group 31"/>
          <p:cNvGrpSpPr/>
          <p:nvPr/>
        </p:nvGrpSpPr>
        <p:grpSpPr>
          <a:xfrm>
            <a:off x="7142347" y="1592334"/>
            <a:ext cx="225627" cy="537204"/>
            <a:chOff x="7142347" y="1592334"/>
            <a:chExt cx="225627" cy="537204"/>
          </a:xfrm>
        </p:grpSpPr>
        <p:sp>
          <p:nvSpPr>
            <p:cNvPr id="30" name="TextBox 29"/>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31" name="TextBox 30"/>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33" name="Group 32"/>
          <p:cNvGrpSpPr/>
          <p:nvPr/>
        </p:nvGrpSpPr>
        <p:grpSpPr>
          <a:xfrm>
            <a:off x="9849333" y="1599001"/>
            <a:ext cx="225627" cy="537204"/>
            <a:chOff x="7142347" y="1592334"/>
            <a:chExt cx="225627" cy="537204"/>
          </a:xfrm>
        </p:grpSpPr>
        <p:sp>
          <p:nvSpPr>
            <p:cNvPr id="34" name="TextBox 33"/>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35" name="TextBox 34"/>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36" name="Group 35"/>
          <p:cNvGrpSpPr/>
          <p:nvPr/>
        </p:nvGrpSpPr>
        <p:grpSpPr>
          <a:xfrm>
            <a:off x="7133210" y="3778363"/>
            <a:ext cx="225627" cy="537204"/>
            <a:chOff x="7142347" y="1592334"/>
            <a:chExt cx="225627" cy="537204"/>
          </a:xfrm>
        </p:grpSpPr>
        <p:sp>
          <p:nvSpPr>
            <p:cNvPr id="37" name="TextBox 36"/>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38" name="TextBox 37"/>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39" name="Group 38"/>
          <p:cNvGrpSpPr/>
          <p:nvPr/>
        </p:nvGrpSpPr>
        <p:grpSpPr>
          <a:xfrm>
            <a:off x="9845725" y="3775735"/>
            <a:ext cx="225627" cy="537204"/>
            <a:chOff x="7142347" y="1592334"/>
            <a:chExt cx="225627" cy="537204"/>
          </a:xfrm>
        </p:grpSpPr>
        <p:sp>
          <p:nvSpPr>
            <p:cNvPr id="40" name="TextBox 39"/>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41" name="TextBox 40"/>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42" name="Group 41"/>
          <p:cNvGrpSpPr/>
          <p:nvPr/>
        </p:nvGrpSpPr>
        <p:grpSpPr>
          <a:xfrm>
            <a:off x="7139712" y="5552667"/>
            <a:ext cx="225627" cy="537204"/>
            <a:chOff x="7142347" y="1592334"/>
            <a:chExt cx="225627" cy="537204"/>
          </a:xfrm>
        </p:grpSpPr>
        <p:sp>
          <p:nvSpPr>
            <p:cNvPr id="43" name="TextBox 42"/>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44" name="TextBox 43"/>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45" name="Group 44"/>
          <p:cNvGrpSpPr/>
          <p:nvPr/>
        </p:nvGrpSpPr>
        <p:grpSpPr>
          <a:xfrm>
            <a:off x="9845725" y="5579614"/>
            <a:ext cx="225627" cy="537204"/>
            <a:chOff x="7142347" y="1592334"/>
            <a:chExt cx="225627" cy="537204"/>
          </a:xfrm>
        </p:grpSpPr>
        <p:sp>
          <p:nvSpPr>
            <p:cNvPr id="46" name="TextBox 45"/>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47" name="TextBox 46"/>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sp>
        <p:nvSpPr>
          <p:cNvPr id="2" name="Title 1">
            <a:extLst>
              <a:ext uri="{FF2B5EF4-FFF2-40B4-BE49-F238E27FC236}">
                <a16:creationId xmlns:a16="http://schemas.microsoft.com/office/drawing/2014/main" id="{F9459E25-E878-844B-BDA1-D246D22CCA2E}"/>
              </a:ext>
            </a:extLst>
          </p:cNvPr>
          <p:cNvSpPr>
            <a:spLocks noGrp="1"/>
          </p:cNvSpPr>
          <p:nvPr>
            <p:ph type="title"/>
          </p:nvPr>
        </p:nvSpPr>
        <p:spPr>
          <a:xfrm>
            <a:off x="9661358" y="73946"/>
            <a:ext cx="2311567" cy="400919"/>
          </a:xfrm>
        </p:spPr>
        <p:txBody>
          <a:bodyPr>
            <a:normAutofit/>
          </a:bodyPr>
          <a:lstStyle/>
          <a:p>
            <a:pPr algn="ctr"/>
            <a:r>
              <a:rPr lang="en-GB" sz="1800" b="1" dirty="0" err="1">
                <a:solidFill>
                  <a:schemeClr val="bg1"/>
                </a:solidFill>
              </a:rPr>
              <a:t>écrire</a:t>
            </a:r>
            <a:r>
              <a:rPr lang="en-GB" sz="1800" b="1" dirty="0">
                <a:solidFill>
                  <a:schemeClr val="bg1"/>
                </a:solidFill>
              </a:rPr>
              <a:t> et </a:t>
            </a:r>
            <a:r>
              <a:rPr lang="en-GB" sz="1800" b="1" dirty="0" err="1">
                <a:solidFill>
                  <a:schemeClr val="bg1"/>
                </a:solidFill>
              </a:rPr>
              <a:t>parler</a:t>
            </a:r>
            <a:endParaRPr lang="en-US" sz="1800" dirty="0">
              <a:solidFill>
                <a:schemeClr val="bg1"/>
              </a:solidFill>
            </a:endParaRPr>
          </a:p>
        </p:txBody>
      </p:sp>
    </p:spTree>
    <p:extLst>
      <p:ext uri="{BB962C8B-B14F-4D97-AF65-F5344CB8AC3E}">
        <p14:creationId xmlns:p14="http://schemas.microsoft.com/office/powerpoint/2010/main" val="10631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61358" y="73946"/>
            <a:ext cx="2311567"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sp>
        <p:nvSpPr>
          <p:cNvPr id="5" name="TextBox 4"/>
          <p:cNvSpPr txBox="1"/>
          <p:nvPr/>
        </p:nvSpPr>
        <p:spPr>
          <a:xfrm>
            <a:off x="300788" y="587226"/>
            <a:ext cx="5462337" cy="5632311"/>
          </a:xfrm>
          <a:prstGeom prst="rect">
            <a:avLst/>
          </a:prstGeom>
          <a:noFill/>
          <a:ln w="38100">
            <a:solidFill>
              <a:schemeClr val="accent5">
                <a:lumMod val="50000"/>
              </a:schemeClr>
            </a:solidFill>
          </a:ln>
        </p:spPr>
        <p:txBody>
          <a:bodyPr wrap="square" rtlCol="0">
            <a:spAutoFit/>
          </a:bodyPr>
          <a:lstStyle/>
          <a:p>
            <a:r>
              <a:rPr lang="en-GB" sz="2000" dirty="0">
                <a:solidFill>
                  <a:srgbClr val="002060"/>
                </a:solidFill>
                <a:latin typeface="Century Gothic" panose="020B0502020202020204" pitchFamily="34" charset="0"/>
              </a:rPr>
              <a:t>1)		(work outside)</a:t>
            </a:r>
          </a:p>
          <a:p>
            <a:r>
              <a:rPr lang="en-GB" sz="2000" dirty="0">
                <a:solidFill>
                  <a:srgbClr val="002060"/>
                </a:solidFill>
                <a:latin typeface="Century Gothic" panose="020B0502020202020204" pitchFamily="34" charset="0"/>
              </a:rPr>
              <a:t>		</a:t>
            </a: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2)		(watch </a:t>
            </a:r>
            <a:r>
              <a:rPr lang="en-GB" sz="2000" dirty="0" err="1">
                <a:solidFill>
                  <a:srgbClr val="002060"/>
                </a:solidFill>
                <a:latin typeface="Century Gothic" panose="020B0502020202020204" pitchFamily="34" charset="0"/>
              </a:rPr>
              <a:t>tv</a:t>
            </a:r>
            <a:r>
              <a:rPr lang="en-GB" sz="2000" dirty="0">
                <a:solidFill>
                  <a:srgbClr val="002060"/>
                </a:solidFill>
                <a:latin typeface="Century Gothic" panose="020B0502020202020204" pitchFamily="34" charset="0"/>
              </a:rPr>
              <a:t>)</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3)		(prepare lunch)</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4)		(like the film )</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5)		(speak English )</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a:p>
            <a:r>
              <a:rPr lang="en-GB" sz="2000" dirty="0">
                <a:solidFill>
                  <a:srgbClr val="002060"/>
                </a:solidFill>
                <a:latin typeface="Century Gothic" panose="020B0502020202020204" pitchFamily="34" charset="0"/>
              </a:rPr>
              <a:t>6)		(walk in the house )</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___________________________</a:t>
            </a:r>
          </a:p>
        </p:txBody>
      </p:sp>
      <p:sp>
        <p:nvSpPr>
          <p:cNvPr id="6" name="TextBox 5"/>
          <p:cNvSpPr txBox="1"/>
          <p:nvPr/>
        </p:nvSpPr>
        <p:spPr>
          <a:xfrm>
            <a:off x="6408819" y="599258"/>
            <a:ext cx="5462337" cy="5632311"/>
          </a:xfrm>
          <a:prstGeom prst="rect">
            <a:avLst/>
          </a:prstGeom>
          <a:noFill/>
          <a:ln w="38100">
            <a:solidFill>
              <a:schemeClr val="accent5">
                <a:lumMod val="50000"/>
              </a:schemeClr>
            </a:solidFill>
          </a:ln>
        </p:spPr>
        <p:txBody>
          <a:bodyPr wrap="square" rtlCol="0">
            <a:spAutoFit/>
          </a:bodyPr>
          <a:lstStyle/>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Je      			Je</a:t>
            </a:r>
          </a:p>
          <a:p>
            <a:r>
              <a:rPr lang="en-GB" sz="2000" b="1" dirty="0">
                <a:solidFill>
                  <a:srgbClr val="002060"/>
                </a:solidFill>
                <a:latin typeface="Century Gothic" panose="020B0502020202020204" pitchFamily="34" charset="0"/>
              </a:rPr>
              <a:t>	Nous			Nous</a:t>
            </a: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Je			Je</a:t>
            </a:r>
          </a:p>
          <a:p>
            <a:r>
              <a:rPr lang="en-GB" sz="2000" b="1" dirty="0">
                <a:solidFill>
                  <a:srgbClr val="002060"/>
                </a:solidFill>
                <a:latin typeface="Century Gothic" panose="020B0502020202020204" pitchFamily="34" charset="0"/>
              </a:rPr>
              <a:t>	Nous			Nous</a:t>
            </a:r>
          </a:p>
          <a:p>
            <a:endParaRPr lang="en-GB" sz="2000" b="1" dirty="0">
              <a:solidFill>
                <a:srgbClr val="002060"/>
              </a:solidFill>
              <a:latin typeface="Century Gothic" panose="020B0502020202020204" pitchFamily="34" charset="0"/>
            </a:endParaRPr>
          </a:p>
          <a:p>
            <a:endParaRPr lang="en-GB" sz="2000" b="1" dirty="0">
              <a:solidFill>
                <a:srgbClr val="002060"/>
              </a:solidFill>
              <a:latin typeface="Century Gothic" panose="020B0502020202020204" pitchFamily="34" charset="0"/>
            </a:endParaRPr>
          </a:p>
          <a:p>
            <a:endParaRPr lang="en-GB" sz="2000" b="1" dirty="0">
              <a:solidFill>
                <a:srgbClr val="002060"/>
              </a:solidFill>
              <a:latin typeface="Century Gothic" panose="020B0502020202020204" pitchFamily="34" charset="0"/>
            </a:endParaRPr>
          </a:p>
          <a:p>
            <a:endParaRPr lang="en-GB" sz="2000" b="1" dirty="0">
              <a:solidFill>
                <a:srgbClr val="002060"/>
              </a:solidFill>
              <a:latin typeface="Century Gothic" panose="020B0502020202020204" pitchFamily="34" charset="0"/>
            </a:endParaRPr>
          </a:p>
          <a:p>
            <a:r>
              <a:rPr lang="en-GB" sz="2000" b="1" dirty="0">
                <a:solidFill>
                  <a:srgbClr val="002060"/>
                </a:solidFill>
                <a:latin typeface="Century Gothic" panose="020B0502020202020204" pitchFamily="34" charset="0"/>
              </a:rPr>
              <a:t>	Je			Je</a:t>
            </a:r>
          </a:p>
          <a:p>
            <a:r>
              <a:rPr lang="en-GB" sz="2000" b="1" dirty="0">
                <a:solidFill>
                  <a:srgbClr val="002060"/>
                </a:solidFill>
                <a:latin typeface="Century Gothic" panose="020B0502020202020204" pitchFamily="34" charset="0"/>
              </a:rPr>
              <a:t>	Nous			Nous	</a:t>
            </a:r>
          </a:p>
        </p:txBody>
      </p:sp>
      <p:pic>
        <p:nvPicPr>
          <p:cNvPr id="7"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27" y="587226"/>
            <a:ext cx="423963" cy="9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wdj\Google Drive\Primary\Y5 SoW\From Tracy\Pronouns\w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682" y="1471613"/>
            <a:ext cx="1184215" cy="9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wdj\Google Drive\Primary\Y5 SoW\From Tracy\Pronouns\w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681" y="2356000"/>
            <a:ext cx="1184215" cy="9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88" y="5250294"/>
            <a:ext cx="423963" cy="9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507" y="4260824"/>
            <a:ext cx="423963" cy="9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wdj\Google Drive\Primary\Y5 SoW\From Tracy\Pronouns\w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183" y="3261034"/>
            <a:ext cx="1184215" cy="9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45822" y="-77165"/>
            <a:ext cx="2149948"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Century Gothic" panose="020B0502020202020204" pitchFamily="34" charset="0"/>
              </a:rPr>
              <a:t>Partner B</a:t>
            </a:r>
            <a:endParaRPr lang="en-US" sz="36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15" name="Rectangle 14"/>
          <p:cNvSpPr/>
          <p:nvPr/>
        </p:nvSpPr>
        <p:spPr>
          <a:xfrm>
            <a:off x="6343018" y="-33285"/>
            <a:ext cx="2223687"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Century Gothic" panose="020B0502020202020204" pitchFamily="34" charset="0"/>
              </a:rPr>
              <a:t>Partner A</a:t>
            </a:r>
            <a:endParaRPr lang="en-US" sz="36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5109"/>
          <a:stretch/>
        </p:blipFill>
        <p:spPr>
          <a:xfrm>
            <a:off x="6578700" y="2428450"/>
            <a:ext cx="1224037" cy="131100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6664" y="2689951"/>
            <a:ext cx="902289" cy="787999"/>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6681" b="14222"/>
          <a:stretch/>
        </p:blipFill>
        <p:spPr>
          <a:xfrm>
            <a:off x="10507925" y="4706211"/>
            <a:ext cx="967490" cy="85201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5437" y="4583245"/>
            <a:ext cx="1142488" cy="914737"/>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t="18398"/>
          <a:stretch/>
        </p:blipFill>
        <p:spPr>
          <a:xfrm>
            <a:off x="7614096" y="692948"/>
            <a:ext cx="1172685" cy="76874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7453" y="4668056"/>
            <a:ext cx="854815" cy="745114"/>
          </a:xfrm>
          <a:prstGeom prst="rect">
            <a:avLst/>
          </a:prstGeom>
        </p:spPr>
      </p:pic>
      <p:sp>
        <p:nvSpPr>
          <p:cNvPr id="22" name="Rounded Rectangular Callout 21"/>
          <p:cNvSpPr/>
          <p:nvPr/>
        </p:nvSpPr>
        <p:spPr>
          <a:xfrm>
            <a:off x="9789511" y="749068"/>
            <a:ext cx="842962" cy="553098"/>
          </a:xfrm>
          <a:prstGeom prst="wedgeRoundRectCallout">
            <a:avLst>
              <a:gd name="adj1" fmla="val 42130"/>
              <a:gd name="adj2" fmla="val 81215"/>
              <a:gd name="adj3" fmla="val 16667"/>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4031" y="4706211"/>
            <a:ext cx="979350" cy="1088166"/>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21419" y="646740"/>
            <a:ext cx="916321" cy="916321"/>
          </a:xfrm>
          <a:prstGeom prst="rect">
            <a:avLst/>
          </a:prstGeom>
        </p:spPr>
      </p:pic>
      <p:sp>
        <p:nvSpPr>
          <p:cNvPr id="26" name="Heart 25"/>
          <p:cNvSpPr/>
          <p:nvPr/>
        </p:nvSpPr>
        <p:spPr>
          <a:xfrm>
            <a:off x="9852227" y="2770168"/>
            <a:ext cx="834517" cy="78205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7142347" y="1592334"/>
            <a:ext cx="225627" cy="537204"/>
            <a:chOff x="7142347" y="1592334"/>
            <a:chExt cx="225627" cy="537204"/>
          </a:xfrm>
        </p:grpSpPr>
        <p:sp>
          <p:nvSpPr>
            <p:cNvPr id="30" name="TextBox 29"/>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31" name="TextBox 30"/>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33" name="Group 32"/>
          <p:cNvGrpSpPr/>
          <p:nvPr/>
        </p:nvGrpSpPr>
        <p:grpSpPr>
          <a:xfrm>
            <a:off x="9849333" y="1599001"/>
            <a:ext cx="225627" cy="537204"/>
            <a:chOff x="7142347" y="1592334"/>
            <a:chExt cx="225627" cy="537204"/>
          </a:xfrm>
        </p:grpSpPr>
        <p:sp>
          <p:nvSpPr>
            <p:cNvPr id="34" name="TextBox 33"/>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35" name="TextBox 34"/>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36" name="Group 35"/>
          <p:cNvGrpSpPr/>
          <p:nvPr/>
        </p:nvGrpSpPr>
        <p:grpSpPr>
          <a:xfrm>
            <a:off x="7133210" y="3778363"/>
            <a:ext cx="225627" cy="537204"/>
            <a:chOff x="7142347" y="1592334"/>
            <a:chExt cx="225627" cy="537204"/>
          </a:xfrm>
        </p:grpSpPr>
        <p:sp>
          <p:nvSpPr>
            <p:cNvPr id="37" name="TextBox 36"/>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38" name="TextBox 37"/>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39" name="Group 38"/>
          <p:cNvGrpSpPr/>
          <p:nvPr/>
        </p:nvGrpSpPr>
        <p:grpSpPr>
          <a:xfrm>
            <a:off x="9845725" y="3775735"/>
            <a:ext cx="225627" cy="537204"/>
            <a:chOff x="7142347" y="1592334"/>
            <a:chExt cx="225627" cy="537204"/>
          </a:xfrm>
        </p:grpSpPr>
        <p:sp>
          <p:nvSpPr>
            <p:cNvPr id="40" name="TextBox 39"/>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41" name="TextBox 40"/>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42" name="Group 41"/>
          <p:cNvGrpSpPr/>
          <p:nvPr/>
        </p:nvGrpSpPr>
        <p:grpSpPr>
          <a:xfrm>
            <a:off x="7139712" y="5552667"/>
            <a:ext cx="225627" cy="537204"/>
            <a:chOff x="7142347" y="1592334"/>
            <a:chExt cx="225627" cy="537204"/>
          </a:xfrm>
        </p:grpSpPr>
        <p:sp>
          <p:nvSpPr>
            <p:cNvPr id="43" name="TextBox 42"/>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44" name="TextBox 43"/>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grpSp>
        <p:nvGrpSpPr>
          <p:cNvPr id="45" name="Group 44"/>
          <p:cNvGrpSpPr/>
          <p:nvPr/>
        </p:nvGrpSpPr>
        <p:grpSpPr>
          <a:xfrm>
            <a:off x="9845725" y="5579614"/>
            <a:ext cx="225627" cy="537204"/>
            <a:chOff x="7142347" y="1592334"/>
            <a:chExt cx="225627" cy="537204"/>
          </a:xfrm>
        </p:grpSpPr>
        <p:sp>
          <p:nvSpPr>
            <p:cNvPr id="46" name="TextBox 45"/>
            <p:cNvSpPr txBox="1"/>
            <p:nvPr/>
          </p:nvSpPr>
          <p:spPr>
            <a:xfrm>
              <a:off x="7142347" y="1592334"/>
              <a:ext cx="219125" cy="275269"/>
            </a:xfrm>
            <a:prstGeom prst="rect">
              <a:avLst/>
            </a:prstGeom>
            <a:noFill/>
            <a:ln w="38100">
              <a:solidFill>
                <a:srgbClr val="002060"/>
              </a:solidFill>
            </a:ln>
          </p:spPr>
          <p:txBody>
            <a:bodyPr wrap="square" rtlCol="0">
              <a:spAutoFit/>
            </a:bodyPr>
            <a:lstStyle/>
            <a:p>
              <a:endParaRPr lang="en-GB" dirty="0"/>
            </a:p>
          </p:txBody>
        </p:sp>
        <p:sp>
          <p:nvSpPr>
            <p:cNvPr id="47" name="TextBox 46"/>
            <p:cNvSpPr txBox="1"/>
            <p:nvPr/>
          </p:nvSpPr>
          <p:spPr>
            <a:xfrm>
              <a:off x="7148849" y="1854269"/>
              <a:ext cx="219125" cy="275269"/>
            </a:xfrm>
            <a:prstGeom prst="rect">
              <a:avLst/>
            </a:prstGeom>
            <a:noFill/>
            <a:ln w="38100">
              <a:solidFill>
                <a:srgbClr val="002060"/>
              </a:solidFill>
            </a:ln>
          </p:spPr>
          <p:txBody>
            <a:bodyPr wrap="square" rtlCol="0">
              <a:spAutoFit/>
            </a:bodyPr>
            <a:lstStyle/>
            <a:p>
              <a:endParaRPr lang="en-GB" dirty="0"/>
            </a:p>
          </p:txBody>
        </p:sp>
      </p:grpSp>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12615" y="2780997"/>
            <a:ext cx="936779" cy="908676"/>
          </a:xfrm>
          <a:prstGeom prst="rect">
            <a:avLst/>
          </a:prstGeom>
        </p:spPr>
      </p:pic>
      <p:sp>
        <p:nvSpPr>
          <p:cNvPr id="3" name="Cross 2"/>
          <p:cNvSpPr/>
          <p:nvPr/>
        </p:nvSpPr>
        <p:spPr>
          <a:xfrm>
            <a:off x="10867737" y="774614"/>
            <a:ext cx="813810" cy="854242"/>
          </a:xfrm>
          <a:prstGeom prst="plus">
            <a:avLst>
              <a:gd name="adj" fmla="val 442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867737" y="774614"/>
            <a:ext cx="813810" cy="8542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77AC89-F414-E74D-9437-275863D72284}"/>
              </a:ext>
            </a:extLst>
          </p:cNvPr>
          <p:cNvSpPr>
            <a:spLocks noGrp="1"/>
          </p:cNvSpPr>
          <p:nvPr>
            <p:ph type="title"/>
          </p:nvPr>
        </p:nvSpPr>
        <p:spPr>
          <a:xfrm>
            <a:off x="9682215" y="101273"/>
            <a:ext cx="2290710" cy="406197"/>
          </a:xfrm>
        </p:spPr>
        <p:txBody>
          <a:bodyPr>
            <a:normAutofit/>
          </a:bodyPr>
          <a:lstStyle/>
          <a:p>
            <a:pPr algn="ctr"/>
            <a:r>
              <a:rPr lang="en-GB" sz="1800" b="1" dirty="0" err="1">
                <a:solidFill>
                  <a:schemeClr val="bg1"/>
                </a:solidFill>
              </a:rPr>
              <a:t>écrire</a:t>
            </a:r>
            <a:r>
              <a:rPr lang="en-GB" sz="1800" b="1" dirty="0">
                <a:solidFill>
                  <a:schemeClr val="bg1"/>
                </a:solidFill>
              </a:rPr>
              <a:t> et </a:t>
            </a:r>
            <a:r>
              <a:rPr lang="en-GB" sz="1800" b="1" dirty="0" err="1">
                <a:solidFill>
                  <a:schemeClr val="bg1"/>
                </a:solidFill>
              </a:rPr>
              <a:t>parler</a:t>
            </a:r>
            <a:endParaRPr lang="en-US" sz="1800" dirty="0">
              <a:solidFill>
                <a:schemeClr val="bg1"/>
              </a:solidFill>
            </a:endParaRPr>
          </a:p>
        </p:txBody>
      </p:sp>
    </p:spTree>
    <p:extLst>
      <p:ext uri="{BB962C8B-B14F-4D97-AF65-F5344CB8AC3E}">
        <p14:creationId xmlns:p14="http://schemas.microsoft.com/office/powerpoint/2010/main" val="274691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7B424077-B2D5-46AA-BDA8-6FF15DA500E8}"/>
              </a:ext>
            </a:extLst>
          </p:cNvPr>
          <p:cNvSpPr txBox="1">
            <a:spLocks/>
          </p:cNvSpPr>
          <p:nvPr/>
        </p:nvSpPr>
        <p:spPr>
          <a:xfrm>
            <a:off x="-69267" y="5054987"/>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 - Term 1.2 - Week 5</a:t>
            </a:r>
          </a:p>
        </p:txBody>
      </p:sp>
      <p:sp>
        <p:nvSpPr>
          <p:cNvPr id="14" name="Title 3">
            <a:extLst>
              <a:ext uri="{FF2B5EF4-FFF2-40B4-BE49-F238E27FC236}">
                <a16:creationId xmlns:a16="http://schemas.microsoft.com/office/drawing/2014/main" id="{C0508B9B-5891-4D3C-9F6E-ECDA43B43AC2}"/>
              </a:ext>
            </a:extLst>
          </p:cNvPr>
          <p:cNvSpPr txBox="1">
            <a:spLocks/>
          </p:cNvSpPr>
          <p:nvPr/>
        </p:nvSpPr>
        <p:spPr>
          <a:xfrm>
            <a:off x="-56445" y="559313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Victoria Hobson / Emma Marsden</a:t>
            </a:r>
          </a:p>
        </p:txBody>
      </p:sp>
      <p:sp>
        <p:nvSpPr>
          <p:cNvPr id="17" name="Title 3"/>
          <p:cNvSpPr txBox="1">
            <a:spLocks/>
          </p:cNvSpPr>
          <p:nvPr/>
        </p:nvSpPr>
        <p:spPr>
          <a:xfrm>
            <a:off x="-56445" y="3304338"/>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ER verbs: je &amp; nous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(I and we)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Lesson 2</a:t>
            </a:r>
          </a:p>
        </p:txBody>
      </p:sp>
      <p:sp>
        <p:nvSpPr>
          <p:cNvPr id="18" name="Title 3">
            <a:extLst>
              <a:ext uri="{FF2B5EF4-FFF2-40B4-BE49-F238E27FC236}">
                <a16:creationId xmlns:a16="http://schemas.microsoft.com/office/drawing/2014/main" id="{C0508B9B-5891-4D3C-9F6E-ECDA43B43AC2}"/>
              </a:ext>
            </a:extLst>
          </p:cNvPr>
          <p:cNvSpPr txBox="1">
            <a:spLocks/>
          </p:cNvSpPr>
          <p:nvPr/>
        </p:nvSpPr>
        <p:spPr>
          <a:xfrm>
            <a:off x="-98561" y="6181042"/>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Date updated: </a:t>
            </a:r>
            <a:r>
              <a:rPr lang="en-GB" sz="1600" dirty="0">
                <a:solidFill>
                  <a:prstClr val="white"/>
                </a:solidFill>
                <a:latin typeface="Century Gothic" panose="020B0502020202020204" pitchFamily="34" charset="0"/>
              </a:rPr>
              <a:t>23</a:t>
            </a: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/02/20</a:t>
            </a:r>
          </a:p>
        </p:txBody>
      </p:sp>
      <p:sp>
        <p:nvSpPr>
          <p:cNvPr id="3" name="Title 2">
            <a:extLst>
              <a:ext uri="{FF2B5EF4-FFF2-40B4-BE49-F238E27FC236}">
                <a16:creationId xmlns:a16="http://schemas.microsoft.com/office/drawing/2014/main" id="{E827D2D6-5A2B-5D44-BA49-486B965CBBBA}"/>
              </a:ext>
            </a:extLst>
          </p:cNvPr>
          <p:cNvSpPr>
            <a:spLocks noGrp="1"/>
          </p:cNvSpPr>
          <p:nvPr>
            <p:ph type="title"/>
          </p:nvPr>
        </p:nvSpPr>
        <p:spPr>
          <a:xfrm>
            <a:off x="6350" y="1491389"/>
            <a:ext cx="2736850" cy="1325563"/>
          </a:xfrm>
        </p:spPr>
        <p:txBody>
          <a:bodyPr>
            <a:normAutofit/>
          </a:bodyPr>
          <a:lstStyle/>
          <a:p>
            <a:r>
              <a:rPr lang="en-GB" sz="4000" b="1" dirty="0">
                <a:solidFill>
                  <a:prstClr val="white"/>
                </a:solidFill>
              </a:rPr>
              <a:t>Grammar</a:t>
            </a:r>
            <a:endParaRPr lang="en-US" sz="4000" dirty="0"/>
          </a:p>
        </p:txBody>
      </p:sp>
    </p:spTree>
    <p:extLst>
      <p:ext uri="{BB962C8B-B14F-4D97-AF65-F5344CB8AC3E}">
        <p14:creationId xmlns:p14="http://schemas.microsoft.com/office/powerpoint/2010/main" val="34351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68473"/>
            <a:ext cx="5915046" cy="707849"/>
          </a:xfrm>
        </p:spPr>
        <p:txBody>
          <a:bodyPr>
            <a:normAutofit/>
          </a:bodyPr>
          <a:lstStyle/>
          <a:p>
            <a:r>
              <a:rPr lang="en-GB" sz="3600" b="1" dirty="0">
                <a:solidFill>
                  <a:schemeClr val="bg1"/>
                </a:solidFill>
              </a:rPr>
              <a:t>Regular –</a:t>
            </a:r>
            <a:r>
              <a:rPr lang="en-GB" sz="3600" b="1" dirty="0" err="1">
                <a:solidFill>
                  <a:schemeClr val="bg1"/>
                </a:solidFill>
              </a:rPr>
              <a:t>er</a:t>
            </a:r>
            <a:r>
              <a:rPr lang="en-GB" sz="3600" b="1" dirty="0">
                <a:solidFill>
                  <a:schemeClr val="bg1"/>
                </a:solidFill>
              </a:rPr>
              <a:t> verbs</a:t>
            </a:r>
          </a:p>
        </p:txBody>
      </p:sp>
      <p:sp>
        <p:nvSpPr>
          <p:cNvPr id="2" name="TextBox 1"/>
          <p:cNvSpPr txBox="1"/>
          <p:nvPr/>
        </p:nvSpPr>
        <p:spPr>
          <a:xfrm>
            <a:off x="225444" y="1449231"/>
            <a:ext cx="1185852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say </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 verb</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French, the verb is in the short form, often ending in </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sp>
        <p:nvSpPr>
          <p:cNvPr id="12" name="TextBox 11"/>
          <p:cNvSpPr txBox="1"/>
          <p:nvPr/>
        </p:nvSpPr>
        <p:spPr>
          <a:xfrm>
            <a:off x="3549309" y="2145234"/>
            <a:ext cx="22727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Je regard</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3" name="TextBox 12"/>
          <p:cNvSpPr txBox="1"/>
          <p:nvPr/>
        </p:nvSpPr>
        <p:spPr>
          <a:xfrm>
            <a:off x="6835218" y="2145234"/>
            <a:ext cx="5248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watch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I am watching).</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4" name="TextBox 13"/>
          <p:cNvSpPr txBox="1"/>
          <p:nvPr/>
        </p:nvSpPr>
        <p:spPr>
          <a:xfrm>
            <a:off x="3549308" y="2865833"/>
            <a:ext cx="22727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travaill</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5" name="TextBox 14"/>
          <p:cNvSpPr txBox="1"/>
          <p:nvPr/>
        </p:nvSpPr>
        <p:spPr>
          <a:xfrm>
            <a:off x="6835217" y="2887664"/>
            <a:ext cx="43047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work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I am working)</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6" name="TextBox 15"/>
          <p:cNvSpPr txBox="1"/>
          <p:nvPr/>
        </p:nvSpPr>
        <p:spPr>
          <a:xfrm>
            <a:off x="225443" y="3630094"/>
            <a:ext cx="1185852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say </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 verb</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 verb ends with </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ons</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7" name="TextBox 16"/>
          <p:cNvSpPr txBox="1"/>
          <p:nvPr/>
        </p:nvSpPr>
        <p:spPr>
          <a:xfrm>
            <a:off x="3447066" y="4447239"/>
            <a:ext cx="30926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Nous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regard</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8" name="TextBox 17"/>
          <p:cNvSpPr txBox="1"/>
          <p:nvPr/>
        </p:nvSpPr>
        <p:spPr>
          <a:xfrm>
            <a:off x="6835217" y="4447239"/>
            <a:ext cx="49634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watch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we are watching). </a:t>
            </a:r>
          </a:p>
        </p:txBody>
      </p:sp>
      <p:sp>
        <p:nvSpPr>
          <p:cNvPr id="19" name="TextBox 18"/>
          <p:cNvSpPr txBox="1"/>
          <p:nvPr/>
        </p:nvSpPr>
        <p:spPr>
          <a:xfrm>
            <a:off x="3442611" y="5167838"/>
            <a:ext cx="30926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Nous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travaill</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ons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20" name="TextBox 19"/>
          <p:cNvSpPr txBox="1"/>
          <p:nvPr/>
        </p:nvSpPr>
        <p:spPr>
          <a:xfrm>
            <a:off x="6840530" y="5173716"/>
            <a:ext cx="53514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work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we are working).</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3829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6991</TotalTime>
  <Words>2745</Words>
  <Application>Microsoft Macintosh PowerPoint</Application>
  <PresentationFormat>Widescreen</PresentationFormat>
  <Paragraphs>397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Tw Cen MT</vt:lpstr>
      <vt:lpstr>1_Office Theme</vt:lpstr>
      <vt:lpstr>Grammar</vt:lpstr>
      <vt:lpstr>Regular –er verbs</vt:lpstr>
      <vt:lpstr>lire</vt:lpstr>
      <vt:lpstr>Listening activity</vt:lpstr>
      <vt:lpstr>écrire et parler</vt:lpstr>
      <vt:lpstr>écrire et parler</vt:lpstr>
      <vt:lpstr>écrire et parler</vt:lpstr>
      <vt:lpstr>Grammar</vt:lpstr>
      <vt:lpstr>Regular –er verbs</vt:lpstr>
      <vt:lpstr>Dictogloss activity</vt:lpstr>
      <vt:lpstr>Dictogloss</vt:lpstr>
      <vt:lpstr>Dictogloss</vt:lpstr>
      <vt:lpstr>Pour t’aider</vt:lpstr>
      <vt:lpstr>translations</vt:lpstr>
      <vt:lpstr>Regular –er verbs</vt:lpstr>
      <vt:lpstr>parler/écrire</vt:lpstr>
      <vt:lpstr>écrire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272</cp:revision>
  <dcterms:created xsi:type="dcterms:W3CDTF">2019-03-27T07:30:03Z</dcterms:created>
  <dcterms:modified xsi:type="dcterms:W3CDTF">2020-02-23T09:13:44Z</dcterms:modified>
</cp:coreProperties>
</file>