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handoutMasterIdLst>
    <p:handoutMasterId r:id="rId21"/>
  </p:handoutMasterIdLst>
  <p:sldIdLst>
    <p:sldId id="291" r:id="rId3"/>
    <p:sldId id="271" r:id="rId4"/>
    <p:sldId id="272" r:id="rId5"/>
    <p:sldId id="273" r:id="rId6"/>
    <p:sldId id="289" r:id="rId7"/>
    <p:sldId id="283" r:id="rId8"/>
    <p:sldId id="278" r:id="rId9"/>
    <p:sldId id="274" r:id="rId10"/>
    <p:sldId id="279" r:id="rId11"/>
    <p:sldId id="280" r:id="rId12"/>
    <p:sldId id="281" r:id="rId13"/>
    <p:sldId id="275" r:id="rId14"/>
    <p:sldId id="276" r:id="rId15"/>
    <p:sldId id="282" r:id="rId16"/>
    <p:sldId id="287" r:id="rId17"/>
    <p:sldId id="285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700"/>
    <a:srgbClr val="E87D1E"/>
    <a:srgbClr val="E36800"/>
    <a:srgbClr val="EA5F00"/>
    <a:srgbClr val="FDEFE3"/>
    <a:srgbClr val="F8D9BD"/>
    <a:srgbClr val="02456F"/>
    <a:srgbClr val="1F4E79"/>
    <a:srgbClr val="FFFFFF"/>
    <a:srgbClr val="FF99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39" autoAdjust="0"/>
    <p:restoredTop sz="68817" autoAdjust="0"/>
  </p:normalViewPr>
  <p:slideViewPr>
    <p:cSldViewPr snapToGrid="0">
      <p:cViewPr varScale="1">
        <p:scale>
          <a:sx n="79" d="100"/>
          <a:sy n="79" d="100"/>
        </p:scale>
        <p:origin x="2232" y="90"/>
      </p:cViewPr>
      <p:guideLst>
        <p:guide orient="horz" pos="2160"/>
        <p:guide pos="3840"/>
        <p:guide pos="189"/>
        <p:guide pos="7469"/>
        <p:guide orient="horz" pos="187"/>
        <p:guide orient="horz" pos="4020"/>
        <p:guide orient="horz" pos="41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7329E-DB2E-41DA-84EB-DD1CB6379886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F231-98B4-428A-9959-891748452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53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75100-6DF9-4F9D-AB28-13A346D859C0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43D9-4757-4631-B0CD-BAA271821D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66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B grid – blank</a:t>
            </a:r>
          </a:p>
          <a:p>
            <a:endParaRPr lang="en-GB" dirty="0"/>
          </a:p>
          <a:p>
            <a:r>
              <a:rPr lang="en-GB" dirty="0"/>
              <a:t>Once Student</a:t>
            </a:r>
            <a:r>
              <a:rPr lang="en-GB" baseline="0" dirty="0"/>
              <a:t> A and B</a:t>
            </a:r>
            <a:r>
              <a:rPr lang="en-GB" dirty="0"/>
              <a:t> have both completed their grids,</a:t>
            </a:r>
            <a:r>
              <a:rPr lang="en-GB" baseline="0" dirty="0"/>
              <a:t> they could compare them to find out</a:t>
            </a:r>
          </a:p>
          <a:p>
            <a:pPr marL="228600" indent="-228600">
              <a:buAutoNum type="alphaLcParenR"/>
            </a:pPr>
            <a:r>
              <a:rPr lang="en-GB" baseline="0" dirty="0"/>
              <a:t>who </a:t>
            </a:r>
            <a:r>
              <a:rPr lang="en-GB" i="0" baseline="0" dirty="0"/>
              <a:t>claims</a:t>
            </a:r>
            <a:r>
              <a:rPr lang="en-GB" baseline="0" dirty="0"/>
              <a:t> to do more to help out at home – Sam or his parent?</a:t>
            </a:r>
          </a:p>
          <a:p>
            <a:pPr marL="228600" indent="-228600">
              <a:buAutoNum type="alphaLcParenR"/>
            </a:pPr>
            <a:r>
              <a:rPr lang="en-GB" baseline="0" dirty="0"/>
              <a:t>who do they claim does more – Sam’s brother or the neighbour?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31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B grid – answers</a:t>
            </a:r>
          </a:p>
          <a:p>
            <a:endParaRPr lang="en-GB" dirty="0"/>
          </a:p>
          <a:p>
            <a:r>
              <a:rPr lang="en-GB" dirty="0"/>
              <a:t>Once Student</a:t>
            </a:r>
            <a:r>
              <a:rPr lang="en-GB" baseline="0" dirty="0"/>
              <a:t> A and B</a:t>
            </a:r>
            <a:r>
              <a:rPr lang="en-GB" dirty="0"/>
              <a:t> have both completed their grids,</a:t>
            </a:r>
            <a:r>
              <a:rPr lang="en-GB" baseline="0" dirty="0"/>
              <a:t> they could compare them to find out</a:t>
            </a:r>
          </a:p>
          <a:p>
            <a:pPr marL="228600" indent="-228600">
              <a:buAutoNum type="alphaLcParenR"/>
            </a:pPr>
            <a:r>
              <a:rPr lang="en-GB" baseline="0" dirty="0"/>
              <a:t>who </a:t>
            </a:r>
            <a:r>
              <a:rPr lang="en-GB" i="0" baseline="0" dirty="0"/>
              <a:t>claims</a:t>
            </a:r>
            <a:r>
              <a:rPr lang="en-GB" baseline="0" dirty="0"/>
              <a:t> to do more to help out at home – Sam or his parent?</a:t>
            </a:r>
          </a:p>
          <a:p>
            <a:pPr marL="228600" indent="-228600">
              <a:buAutoNum type="alphaLcParenR"/>
            </a:pPr>
            <a:r>
              <a:rPr lang="en-GB" baseline="0" dirty="0"/>
              <a:t>who do they claim does more – Sam’s brother or the neighbour?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8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A grid</a:t>
            </a:r>
            <a:r>
              <a:rPr lang="en-GB" baseline="0" dirty="0"/>
              <a:t> - blank</a:t>
            </a:r>
            <a:endParaRPr lang="en-GB" dirty="0"/>
          </a:p>
          <a:p>
            <a:endParaRPr lang="en-GB" dirty="0"/>
          </a:p>
          <a:p>
            <a:r>
              <a:rPr lang="en-GB" dirty="0"/>
              <a:t>Once Student</a:t>
            </a:r>
            <a:r>
              <a:rPr lang="en-GB" baseline="0" dirty="0"/>
              <a:t> A and B</a:t>
            </a:r>
            <a:r>
              <a:rPr lang="en-GB" dirty="0"/>
              <a:t> have both completed their grids,</a:t>
            </a:r>
            <a:r>
              <a:rPr lang="en-GB" baseline="0" dirty="0"/>
              <a:t> they could compare them to find out</a:t>
            </a:r>
          </a:p>
          <a:p>
            <a:pPr marL="228600" indent="-228600">
              <a:buAutoNum type="alphaLcParenR"/>
            </a:pPr>
            <a:r>
              <a:rPr lang="en-GB" baseline="0" dirty="0"/>
              <a:t>who </a:t>
            </a:r>
            <a:r>
              <a:rPr lang="en-GB" i="0" baseline="0" dirty="0"/>
              <a:t>claims</a:t>
            </a:r>
            <a:r>
              <a:rPr lang="en-GB" baseline="0" dirty="0"/>
              <a:t> to do more to help out at home – Sam or his parent?</a:t>
            </a:r>
          </a:p>
          <a:p>
            <a:pPr marL="228600" indent="-228600">
              <a:buAutoNum type="alphaLcParenR"/>
            </a:pPr>
            <a:r>
              <a:rPr lang="en-GB" baseline="0" dirty="0"/>
              <a:t>who do they claim does more – Sam’s brother or the neighbour?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153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A now listens</a:t>
            </a:r>
            <a:r>
              <a:rPr lang="en-GB" baseline="0" dirty="0"/>
              <a:t> and completes the grid.</a:t>
            </a:r>
            <a:endParaRPr lang="en-GB" dirty="0"/>
          </a:p>
          <a:p>
            <a:endParaRPr lang="en-GB" dirty="0"/>
          </a:p>
          <a:p>
            <a:r>
              <a:rPr lang="en-GB" dirty="0"/>
              <a:t>Once Student</a:t>
            </a:r>
            <a:r>
              <a:rPr lang="en-GB" baseline="0" dirty="0"/>
              <a:t> A and B</a:t>
            </a:r>
            <a:r>
              <a:rPr lang="en-GB" dirty="0"/>
              <a:t> have both completed their grids,</a:t>
            </a:r>
            <a:r>
              <a:rPr lang="en-GB" baseline="0" dirty="0"/>
              <a:t> they could compare them to find out</a:t>
            </a:r>
          </a:p>
          <a:p>
            <a:pPr marL="228600" indent="-228600">
              <a:buAutoNum type="alphaLcParenR"/>
            </a:pPr>
            <a:r>
              <a:rPr lang="en-GB" baseline="0" dirty="0"/>
              <a:t>who </a:t>
            </a:r>
            <a:r>
              <a:rPr lang="en-GB" i="0" baseline="0" dirty="0"/>
              <a:t>claims</a:t>
            </a:r>
            <a:r>
              <a:rPr lang="en-GB" baseline="0" dirty="0"/>
              <a:t> to do more to help out at home – Sam or his parent?</a:t>
            </a:r>
          </a:p>
          <a:p>
            <a:pPr marL="228600" indent="-228600">
              <a:buAutoNum type="alphaLcParenR"/>
            </a:pPr>
            <a:r>
              <a:rPr lang="en-GB" baseline="0" dirty="0"/>
              <a:t>who do they claim does more – Sam’s brother or the neighbour?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223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writing</a:t>
            </a:r>
            <a:r>
              <a:rPr lang="en-GB" baseline="0" dirty="0"/>
              <a:t> exercise – Student </a:t>
            </a:r>
            <a:r>
              <a:rPr lang="en-GB" baseline="0" dirty="0" smtClean="0"/>
              <a:t>A/B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585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Writing</a:t>
            </a:r>
            <a:r>
              <a:rPr lang="en-GB" baseline="0" dirty="0"/>
              <a:t> exercise with answers – Student A</a:t>
            </a:r>
          </a:p>
          <a:p>
            <a:endParaRPr lang="en-GB" baseline="0" dirty="0"/>
          </a:p>
          <a:p>
            <a:r>
              <a:rPr lang="en-GB" baseline="0" dirty="0"/>
              <a:t>Students are likely to try to write the subject pronoun too. That is fine here, but remind </a:t>
            </a:r>
            <a:r>
              <a:rPr lang="en-GB" baseline="0"/>
              <a:t>them that they </a:t>
            </a:r>
            <a:r>
              <a:rPr lang="en-GB" baseline="0" dirty="0"/>
              <a:t>can just write the verb!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844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Completed writing</a:t>
            </a:r>
            <a:r>
              <a:rPr lang="en-GB" baseline="0" dirty="0"/>
              <a:t> exercise – Student B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Students are likely to try to write the subject pronoun too. That is fine here, but </a:t>
            </a:r>
            <a:r>
              <a:rPr lang="en-GB" baseline="0" dirty="0" smtClean="0"/>
              <a:t>they </a:t>
            </a:r>
            <a:r>
              <a:rPr lang="en-GB" baseline="0" dirty="0"/>
              <a:t>can also just write the verb!</a:t>
            </a:r>
            <a:endParaRPr lang="en-GB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395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7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Verb frequency rankings (1 indicates the most common word in Spanish): </a:t>
            </a:r>
            <a:r>
              <a:rPr lang="en-GB" dirty="0" err="1"/>
              <a:t>practicar</a:t>
            </a:r>
            <a:r>
              <a:rPr lang="en-GB" baseline="0" dirty="0"/>
              <a:t> [1595]; </a:t>
            </a:r>
            <a:r>
              <a:rPr lang="en-GB" baseline="0" dirty="0" err="1"/>
              <a:t>escuchar</a:t>
            </a:r>
            <a:r>
              <a:rPr lang="en-GB" baseline="0" dirty="0"/>
              <a:t> [281]; </a:t>
            </a:r>
            <a:r>
              <a:rPr lang="en-GB" baseline="0" dirty="0" err="1"/>
              <a:t>caminar</a:t>
            </a:r>
            <a:r>
              <a:rPr lang="en-GB" baseline="0" dirty="0"/>
              <a:t> [514]; </a:t>
            </a:r>
            <a:r>
              <a:rPr lang="en-GB" baseline="0" dirty="0" err="1"/>
              <a:t>llegar</a:t>
            </a:r>
            <a:r>
              <a:rPr lang="en-GB" baseline="0" dirty="0"/>
              <a:t> [75]; </a:t>
            </a:r>
            <a:r>
              <a:rPr lang="en-GB" baseline="0" dirty="0" err="1"/>
              <a:t>bailar</a:t>
            </a:r>
            <a:r>
              <a:rPr lang="en-GB" baseline="0" dirty="0"/>
              <a:t> [1323]; </a:t>
            </a:r>
            <a:r>
              <a:rPr lang="en-GB" baseline="0" dirty="0" err="1"/>
              <a:t>hablar</a:t>
            </a:r>
            <a:r>
              <a:rPr lang="en-GB" baseline="0" dirty="0"/>
              <a:t> [90]; </a:t>
            </a:r>
            <a:r>
              <a:rPr lang="en-GB" baseline="0" dirty="0" err="1"/>
              <a:t>ayudar</a:t>
            </a:r>
            <a:r>
              <a:rPr lang="en-GB" baseline="0" dirty="0"/>
              <a:t> [328]; </a:t>
            </a:r>
            <a:r>
              <a:rPr lang="en-GB" baseline="0" dirty="0" err="1"/>
              <a:t>cantar</a:t>
            </a:r>
            <a:r>
              <a:rPr lang="en-GB" baseline="0" dirty="0"/>
              <a:t> [717]; </a:t>
            </a:r>
            <a:r>
              <a:rPr lang="en-GB" baseline="0" dirty="0" err="1"/>
              <a:t>montar</a:t>
            </a:r>
            <a:r>
              <a:rPr lang="en-GB" baseline="0" dirty="0"/>
              <a:t> [1446]; </a:t>
            </a:r>
            <a:r>
              <a:rPr lang="en-GB" baseline="0" dirty="0" err="1"/>
              <a:t>pasar</a:t>
            </a:r>
            <a:r>
              <a:rPr lang="en-GB" baseline="0" dirty="0"/>
              <a:t> [68</a:t>
            </a:r>
            <a:r>
              <a:rPr lang="en-GB" baseline="0" dirty="0" smtClean="0"/>
              <a:t>].</a:t>
            </a:r>
          </a:p>
          <a:p>
            <a:endParaRPr lang="en-GB" baseline="0" dirty="0" smtClean="0"/>
          </a:p>
          <a:p>
            <a:r>
              <a:rPr lang="en-GB" baseline="0" dirty="0" smtClean="0"/>
              <a:t>Noun frequency rankings: </a:t>
            </a:r>
            <a:r>
              <a:rPr lang="en-GB" baseline="0" dirty="0" err="1" smtClean="0"/>
              <a:t>deporte</a:t>
            </a:r>
            <a:r>
              <a:rPr lang="en-GB" baseline="0" dirty="0" smtClean="0"/>
              <a:t> [1489]; </a:t>
            </a:r>
            <a:r>
              <a:rPr lang="en-GB" baseline="0" dirty="0" err="1" smtClean="0"/>
              <a:t>música</a:t>
            </a:r>
            <a:r>
              <a:rPr lang="en-GB" baseline="0" dirty="0" smtClean="0"/>
              <a:t> [340]; </a:t>
            </a:r>
            <a:r>
              <a:rPr lang="en-GB" baseline="0" dirty="0" err="1" smtClean="0"/>
              <a:t>colegio</a:t>
            </a:r>
            <a:r>
              <a:rPr lang="en-GB" baseline="0" dirty="0" smtClean="0"/>
              <a:t> [628]; casa [106]; salsa [4201]; </a:t>
            </a:r>
            <a:r>
              <a:rPr lang="en-GB" baseline="0" dirty="0" err="1" smtClean="0"/>
              <a:t>italiano</a:t>
            </a:r>
            <a:r>
              <a:rPr lang="en-GB" baseline="0" dirty="0" smtClean="0"/>
              <a:t> [&gt;5000]; </a:t>
            </a:r>
            <a:r>
              <a:rPr lang="en-GB" baseline="0" dirty="0" err="1" smtClean="0"/>
              <a:t>grupo</a:t>
            </a:r>
            <a:r>
              <a:rPr lang="en-GB" baseline="0" dirty="0" smtClean="0"/>
              <a:t> [200]; </a:t>
            </a:r>
            <a:r>
              <a:rPr lang="en-GB" baseline="0" dirty="0" err="1" smtClean="0"/>
              <a:t>bicicleta</a:t>
            </a:r>
            <a:r>
              <a:rPr lang="en-GB" baseline="0" dirty="0" smtClean="0"/>
              <a:t> [3684]; </a:t>
            </a:r>
            <a:r>
              <a:rPr lang="en-GB" baseline="0" dirty="0" err="1" smtClean="0"/>
              <a:t>tiempo</a:t>
            </a:r>
            <a:r>
              <a:rPr lang="en-GB" baseline="0" dirty="0" smtClean="0"/>
              <a:t> [80]; amigo [210].</a:t>
            </a:r>
            <a:endParaRPr lang="en-GB" baseline="0" dirty="0"/>
          </a:p>
          <a:p>
            <a:endParaRPr lang="en-GB" baseline="0" dirty="0"/>
          </a:p>
          <a:p>
            <a:r>
              <a:rPr lang="en-GB" dirty="0"/>
              <a:t>Source: </a:t>
            </a:r>
            <a:r>
              <a:rPr lang="en-GB" baseline="0" dirty="0"/>
              <a:t>Davies, M. &amp; Davies, K. (2018). </a:t>
            </a:r>
            <a:r>
              <a:rPr lang="en-GB" i="1" baseline="0" dirty="0"/>
              <a:t>A frequency dictionary of Spanish: Core vocabulary for learners </a:t>
            </a:r>
            <a:r>
              <a:rPr lang="en-GB" i="0" baseline="0" dirty="0"/>
              <a:t>(2</a:t>
            </a:r>
            <a:r>
              <a:rPr lang="en-GB" i="0" baseline="30000" dirty="0"/>
              <a:t>nd</a:t>
            </a:r>
            <a:r>
              <a:rPr lang="en-GB" i="0" baseline="0" dirty="0"/>
              <a:t> ed.)</a:t>
            </a:r>
            <a:r>
              <a:rPr lang="en-GB" baseline="0" dirty="0"/>
              <a:t>. London: Routledge. </a:t>
            </a:r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457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Response</a:t>
            </a:r>
            <a:r>
              <a:rPr lang="en-GB" baseline="0" dirty="0"/>
              <a:t> grid and answers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199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Transcript.</a:t>
            </a:r>
            <a:r>
              <a:rPr lang="en-GB" b="1" baseline="0" dirty="0"/>
              <a:t> </a:t>
            </a:r>
            <a:r>
              <a:rPr lang="en-GB" baseline="0" dirty="0"/>
              <a:t>1. </a:t>
            </a:r>
            <a:r>
              <a:rPr lang="en-GB" baseline="0" dirty="0" err="1"/>
              <a:t>Lavo</a:t>
            </a:r>
            <a:r>
              <a:rPr lang="en-GB" baseline="0" dirty="0"/>
              <a:t> la </a:t>
            </a:r>
            <a:r>
              <a:rPr lang="en-GB" baseline="0" dirty="0" err="1" smtClean="0"/>
              <a:t>ropa</a:t>
            </a:r>
            <a:r>
              <a:rPr lang="en-GB" baseline="0" dirty="0" smtClean="0"/>
              <a:t>. </a:t>
            </a:r>
            <a:r>
              <a:rPr lang="en-GB" baseline="0" dirty="0"/>
              <a:t>/ 2. </a:t>
            </a:r>
            <a:r>
              <a:rPr lang="en-GB" baseline="0" dirty="0" err="1"/>
              <a:t>Saca</a:t>
            </a:r>
            <a:r>
              <a:rPr lang="en-GB" baseline="0" dirty="0"/>
              <a:t> la ropa. / 3. </a:t>
            </a:r>
            <a:r>
              <a:rPr lang="en-GB" baseline="0" dirty="0" err="1"/>
              <a:t>Alimenta</a:t>
            </a:r>
            <a:r>
              <a:rPr lang="en-GB" baseline="0" dirty="0"/>
              <a:t> al gato. / 4. </a:t>
            </a:r>
            <a:r>
              <a:rPr lang="en-GB" baseline="0" dirty="0" err="1"/>
              <a:t>Limpio</a:t>
            </a:r>
            <a:r>
              <a:rPr lang="en-GB" baseline="0" dirty="0"/>
              <a:t> el suelo. / 5. Lava el </a:t>
            </a:r>
            <a:r>
              <a:rPr lang="en-GB" baseline="0" dirty="0" err="1" smtClean="0"/>
              <a:t>coche</a:t>
            </a:r>
            <a:r>
              <a:rPr lang="en-GB" baseline="0" dirty="0" smtClean="0"/>
              <a:t>. </a:t>
            </a:r>
            <a:r>
              <a:rPr lang="en-GB" baseline="0" dirty="0"/>
              <a:t>/ 6. </a:t>
            </a:r>
            <a:r>
              <a:rPr lang="en-GB" baseline="0" dirty="0" err="1"/>
              <a:t>Arreglo</a:t>
            </a:r>
            <a:r>
              <a:rPr lang="en-GB" baseline="0" dirty="0"/>
              <a:t> la </a:t>
            </a:r>
            <a:r>
              <a:rPr lang="en-GB" baseline="0" dirty="0" smtClean="0"/>
              <a:t>casa. </a:t>
            </a:r>
            <a:r>
              <a:rPr lang="en-GB" baseline="0" dirty="0"/>
              <a:t>/ 7. </a:t>
            </a:r>
            <a:r>
              <a:rPr lang="en-GB" baseline="0" dirty="0" err="1"/>
              <a:t>Ayudo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el </a:t>
            </a:r>
            <a:r>
              <a:rPr lang="en-GB" baseline="0" dirty="0" err="1"/>
              <a:t>jardín</a:t>
            </a:r>
            <a:r>
              <a:rPr lang="en-GB" baseline="0" dirty="0"/>
              <a:t>. / 8. </a:t>
            </a:r>
            <a:r>
              <a:rPr lang="en-GB" baseline="0" dirty="0" err="1"/>
              <a:t>Pinta</a:t>
            </a:r>
            <a:r>
              <a:rPr lang="en-GB" baseline="0" dirty="0"/>
              <a:t> </a:t>
            </a:r>
            <a:r>
              <a:rPr lang="en-GB" baseline="0" dirty="0" smtClean="0"/>
              <a:t>las </a:t>
            </a:r>
            <a:r>
              <a:rPr lang="en-GB" baseline="0" dirty="0" err="1" smtClean="0"/>
              <a:t>paredes</a:t>
            </a:r>
            <a:r>
              <a:rPr lang="en-GB" baseline="0" dirty="0" smtClean="0"/>
              <a:t>. </a:t>
            </a:r>
            <a:r>
              <a:rPr lang="en-GB" baseline="0" dirty="0"/>
              <a:t>/ 9. </a:t>
            </a:r>
            <a:r>
              <a:rPr lang="en-GB" baseline="0" dirty="0" err="1"/>
              <a:t>Preparo</a:t>
            </a:r>
            <a:r>
              <a:rPr lang="en-GB" baseline="0" dirty="0"/>
              <a:t> la </a:t>
            </a:r>
            <a:r>
              <a:rPr lang="en-GB" baseline="0" dirty="0" smtClean="0"/>
              <a:t>comida. </a:t>
            </a:r>
            <a:r>
              <a:rPr lang="en-GB" baseline="0" dirty="0"/>
              <a:t>/ 10. Saco la </a:t>
            </a:r>
            <a:r>
              <a:rPr lang="en-GB" baseline="0" dirty="0" err="1" smtClean="0"/>
              <a:t>basura</a:t>
            </a:r>
            <a:r>
              <a:rPr lang="en-GB" baseline="0" dirty="0" smtClean="0"/>
              <a:t>.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Students could then be asked to decide who does more to help at home. (Answer: </a:t>
            </a:r>
            <a:r>
              <a:rPr lang="en-GB" baseline="0" dirty="0" smtClean="0"/>
              <a:t>Maria, </a:t>
            </a:r>
            <a:r>
              <a:rPr lang="en-GB" baseline="0" dirty="0"/>
              <a:t>6 tasks)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Verb</a:t>
            </a:r>
            <a:r>
              <a:rPr lang="en-GB" b="1" baseline="0" dirty="0"/>
              <a:t> frequency rankings: </a:t>
            </a:r>
            <a:r>
              <a:rPr lang="en-GB" baseline="0" dirty="0"/>
              <a:t>lavar [1676]; </a:t>
            </a:r>
            <a:r>
              <a:rPr lang="en-GB" baseline="0" dirty="0" err="1"/>
              <a:t>sacar</a:t>
            </a:r>
            <a:r>
              <a:rPr lang="en-GB" baseline="0" dirty="0"/>
              <a:t> [273]; </a:t>
            </a:r>
            <a:r>
              <a:rPr lang="en-GB" baseline="0" dirty="0" err="1"/>
              <a:t>alimentar</a:t>
            </a:r>
            <a:r>
              <a:rPr lang="en-GB" baseline="0" dirty="0"/>
              <a:t> [1858]; </a:t>
            </a:r>
            <a:r>
              <a:rPr lang="en-GB" baseline="0" dirty="0" err="1"/>
              <a:t>limpiar</a:t>
            </a:r>
            <a:r>
              <a:rPr lang="en-GB" baseline="0" dirty="0"/>
              <a:t> [1713]; </a:t>
            </a:r>
            <a:r>
              <a:rPr lang="en-GB" baseline="0" dirty="0" err="1"/>
              <a:t>arreglar</a:t>
            </a:r>
            <a:r>
              <a:rPr lang="en-GB" baseline="0" dirty="0"/>
              <a:t> [1314]; </a:t>
            </a:r>
            <a:r>
              <a:rPr lang="en-GB" baseline="0" dirty="0" err="1"/>
              <a:t>ayudar</a:t>
            </a:r>
            <a:r>
              <a:rPr lang="en-GB" baseline="0" dirty="0"/>
              <a:t> [328]; </a:t>
            </a:r>
            <a:r>
              <a:rPr lang="en-GB" baseline="0" dirty="0" err="1"/>
              <a:t>pintar</a:t>
            </a:r>
            <a:r>
              <a:rPr lang="en-GB" baseline="0" dirty="0"/>
              <a:t> [1329]; </a:t>
            </a:r>
            <a:r>
              <a:rPr lang="en-GB" baseline="0" dirty="0" err="1"/>
              <a:t>preparar</a:t>
            </a:r>
            <a:r>
              <a:rPr lang="en-GB" baseline="0" dirty="0"/>
              <a:t> [570</a:t>
            </a:r>
            <a:r>
              <a:rPr lang="en-GB" baseline="0" dirty="0" smtClean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 smtClean="0"/>
              <a:t>Noun frequency rankings: </a:t>
            </a:r>
            <a:r>
              <a:rPr lang="en-GB" b="0" baseline="0" dirty="0" err="1" smtClean="0"/>
              <a:t>ropa</a:t>
            </a:r>
            <a:r>
              <a:rPr lang="en-GB" b="0" baseline="0" dirty="0" smtClean="0"/>
              <a:t> [782]; </a:t>
            </a:r>
            <a:r>
              <a:rPr lang="en-GB" b="0" baseline="0" dirty="0" err="1" smtClean="0"/>
              <a:t>gato</a:t>
            </a:r>
            <a:r>
              <a:rPr lang="en-GB" b="0" baseline="0" dirty="0" smtClean="0"/>
              <a:t> [1728]; </a:t>
            </a:r>
            <a:r>
              <a:rPr lang="en-GB" b="0" baseline="0" dirty="0" err="1" smtClean="0"/>
              <a:t>suelo</a:t>
            </a:r>
            <a:r>
              <a:rPr lang="en-GB" b="0" baseline="0" dirty="0" smtClean="0"/>
              <a:t> [552]; casa [106]; </a:t>
            </a:r>
            <a:r>
              <a:rPr lang="en-GB" b="0" baseline="0" dirty="0" err="1" smtClean="0"/>
              <a:t>jardín</a:t>
            </a:r>
            <a:r>
              <a:rPr lang="en-GB" b="0" baseline="0" dirty="0" smtClean="0"/>
              <a:t> [1195]; pared [778]; comida [906]; </a:t>
            </a:r>
            <a:r>
              <a:rPr lang="en-GB" b="0" baseline="0" dirty="0" err="1" smtClean="0"/>
              <a:t>basura</a:t>
            </a:r>
            <a:r>
              <a:rPr lang="en-GB" b="0" baseline="0" dirty="0" smtClean="0"/>
              <a:t> [2479].</a:t>
            </a:r>
            <a:endParaRPr lang="en-GB" b="1" baseline="0" dirty="0"/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297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040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A </a:t>
            </a:r>
            <a:r>
              <a:rPr lang="en-GB" baseline="0" dirty="0"/>
              <a:t>describes what s/he does (using ‘I’ verb form) and what the brother does (using ‘s/he’ verb form) when the parents are away.</a:t>
            </a:r>
            <a:br>
              <a:rPr lang="en-GB" baseline="0" dirty="0"/>
            </a:br>
            <a:r>
              <a:rPr lang="en-GB" baseline="0" dirty="0"/>
              <a:t>Student B listens and completes grid (slide 9).</a:t>
            </a:r>
          </a:p>
          <a:p>
            <a:endParaRPr lang="en-GB" b="1" baseline="0" dirty="0"/>
          </a:p>
          <a:p>
            <a:r>
              <a:rPr lang="en-GB" b="1" baseline="0" dirty="0"/>
              <a:t>Important! </a:t>
            </a:r>
            <a:r>
              <a:rPr lang="en-GB" baseline="0" dirty="0"/>
              <a:t>Students should begin each sentence with a verb (‘</a:t>
            </a:r>
            <a:r>
              <a:rPr lang="en-GB" baseline="0" dirty="0" err="1"/>
              <a:t>lavo</a:t>
            </a:r>
            <a:r>
              <a:rPr lang="en-GB" baseline="0" dirty="0"/>
              <a:t> la ropa’, ‘</a:t>
            </a:r>
            <a:r>
              <a:rPr lang="en-GB" baseline="0" dirty="0" err="1"/>
              <a:t>saca</a:t>
            </a:r>
            <a:r>
              <a:rPr lang="en-GB" baseline="0" dirty="0"/>
              <a:t> la ropa’, ‘</a:t>
            </a:r>
            <a:r>
              <a:rPr lang="en-GB" baseline="0" dirty="0" err="1"/>
              <a:t>limpia</a:t>
            </a:r>
            <a:r>
              <a:rPr lang="en-GB" baseline="0" dirty="0"/>
              <a:t> el </a:t>
            </a:r>
            <a:r>
              <a:rPr lang="en-GB" baseline="0" dirty="0" err="1"/>
              <a:t>suelo</a:t>
            </a:r>
            <a:r>
              <a:rPr lang="en-GB" baseline="0" dirty="0"/>
              <a:t>’) and not with an overt subject (‘</a:t>
            </a:r>
            <a:r>
              <a:rPr lang="en-GB" baseline="0" dirty="0" err="1"/>
              <a:t>yo</a:t>
            </a:r>
            <a:r>
              <a:rPr lang="en-GB" baseline="0" dirty="0"/>
              <a:t>’, ‘mi </a:t>
            </a:r>
            <a:r>
              <a:rPr lang="en-GB" baseline="0" dirty="0" err="1"/>
              <a:t>hermano</a:t>
            </a:r>
            <a:r>
              <a:rPr lang="en-GB" baseline="0" dirty="0"/>
              <a:t>’). In this way, the listener will have to pay attention to the verb ending to determine the subject.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96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 B now speaks and Student A listens and completes</a:t>
            </a:r>
            <a:r>
              <a:rPr lang="en-GB" baseline="0" dirty="0"/>
              <a:t> grid.</a:t>
            </a:r>
            <a:endParaRPr lang="en-GB" dirty="0"/>
          </a:p>
          <a:p>
            <a:endParaRPr lang="en-GB" dirty="0"/>
          </a:p>
          <a:p>
            <a:r>
              <a:rPr lang="en-GB" dirty="0"/>
              <a:t>Student</a:t>
            </a:r>
            <a:r>
              <a:rPr lang="en-GB" baseline="0" dirty="0"/>
              <a:t> B </a:t>
            </a:r>
            <a:r>
              <a:rPr lang="en-GB" dirty="0"/>
              <a:t>can play the role of angry</a:t>
            </a:r>
            <a:r>
              <a:rPr lang="en-GB" baseline="0" dirty="0"/>
              <a:t> parent </a:t>
            </a:r>
            <a:r>
              <a:rPr lang="en-GB" baseline="0" dirty="0" smtClean="0"/>
              <a:t>here. </a:t>
            </a:r>
            <a:r>
              <a:rPr lang="en-GB" baseline="0" dirty="0"/>
              <a:t>They should use the ‘s/he’ form for what the neighbour does and the ‘I’ form to say what they do when they return.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693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could be shown briefly for a couple of minutes in a quick "revision and knowledge check" opportunity before the speaking activity. They would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then be removed.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39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68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78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64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631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857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423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089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08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966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2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26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8669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495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13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80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8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5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7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2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67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15/05/2019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31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latin typeface="Century Gothic" panose="020B0502020202020204" pitchFamily="34" charset="0"/>
              </a:rPr>
              <a:t/>
            </a:r>
            <a:br>
              <a:rPr lang="en-GB" sz="1100" dirty="0">
                <a:latin typeface="Century Gothic" panose="020B0502020202020204" pitchFamily="34" charset="0"/>
              </a:rPr>
            </a:b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123AB-8DD5-44FA-A6CD-64C5676BAE9E}" type="datetimeFigureOut">
              <a:rPr lang="en-GB" smtClean="0"/>
              <a:t>15/05/2019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A5107-8ACA-4E2C-8C9B-F195F338B7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88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2627" y="2071709"/>
            <a:ext cx="10053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Knowing who does what:</a:t>
            </a:r>
            <a: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lang="en-GB" sz="2400" b="1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–ar verbs with ‘I’ versus ‘s/he’</a:t>
            </a: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5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3628" y="1502229"/>
            <a:ext cx="87521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Need some help?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wash clothes (do the washing) – lavar la ropa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take the clothes out –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sacar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ropa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look after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cat – </a:t>
            </a:r>
            <a:r>
              <a:rPr lang="en-GB" sz="24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cuidar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 gato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clean the floor –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limpiar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el suelo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wash the car – lavar el coche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364686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279116"/>
              </p:ext>
            </p:extLst>
          </p:nvPr>
        </p:nvGraphicFramePr>
        <p:xfrm>
          <a:off x="174171" y="971620"/>
          <a:ext cx="11854543" cy="428618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580975">
                  <a:extLst>
                    <a:ext uri="{9D8B030D-6E8A-4147-A177-3AD203B41FA5}">
                      <a16:colId xmlns:a16="http://schemas.microsoft.com/office/drawing/2014/main" val="4293621172"/>
                    </a:ext>
                  </a:extLst>
                </a:gridCol>
                <a:gridCol w="3109208">
                  <a:extLst>
                    <a:ext uri="{9D8B030D-6E8A-4147-A177-3AD203B41FA5}">
                      <a16:colId xmlns:a16="http://schemas.microsoft.com/office/drawing/2014/main" val="3201088629"/>
                    </a:ext>
                  </a:extLst>
                </a:gridCol>
                <a:gridCol w="2164360">
                  <a:extLst>
                    <a:ext uri="{9D8B030D-6E8A-4147-A177-3AD203B41FA5}">
                      <a16:colId xmlns:a16="http://schemas.microsoft.com/office/drawing/2014/main" val="792214943"/>
                    </a:ext>
                  </a:extLst>
                </a:gridCol>
              </a:tblGrid>
              <a:tr h="10857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Sam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4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(your partner)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Sam’s brother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8907609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1. Who washes the clothes?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8766862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2. Who takes the clothes out (to dry)?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79803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3. Who </a:t>
                      </a:r>
                      <a:r>
                        <a:rPr lang="en-GB" sz="28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looks after</a:t>
                      </a:r>
                      <a:r>
                        <a:rPr lang="en-GB" sz="2800" b="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the cat?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3659597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4. Who cleans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the floor?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3744629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Who washes the car?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14788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7458" y="341031"/>
            <a:ext cx="211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B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980556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827510"/>
              </p:ext>
            </p:extLst>
          </p:nvPr>
        </p:nvGraphicFramePr>
        <p:xfrm>
          <a:off x="217713" y="1138635"/>
          <a:ext cx="11854543" cy="428618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580975">
                  <a:extLst>
                    <a:ext uri="{9D8B030D-6E8A-4147-A177-3AD203B41FA5}">
                      <a16:colId xmlns:a16="http://schemas.microsoft.com/office/drawing/2014/main" val="4293621172"/>
                    </a:ext>
                  </a:extLst>
                </a:gridCol>
                <a:gridCol w="3109208">
                  <a:extLst>
                    <a:ext uri="{9D8B030D-6E8A-4147-A177-3AD203B41FA5}">
                      <a16:colId xmlns:a16="http://schemas.microsoft.com/office/drawing/2014/main" val="3201088629"/>
                    </a:ext>
                  </a:extLst>
                </a:gridCol>
                <a:gridCol w="2164360">
                  <a:extLst>
                    <a:ext uri="{9D8B030D-6E8A-4147-A177-3AD203B41FA5}">
                      <a16:colId xmlns:a16="http://schemas.microsoft.com/office/drawing/2014/main" val="792214943"/>
                    </a:ext>
                  </a:extLst>
                </a:gridCol>
              </a:tblGrid>
              <a:tr h="10857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Sam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4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(your partner)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Sam’s brother</a:t>
                      </a:r>
                      <a:endParaRPr lang="en-GB" sz="24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8907609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1. Who washes the clothes?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8766862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2. Who takes the clothes out (to dry)?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79803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3. Who </a:t>
                      </a:r>
                      <a:r>
                        <a:rPr lang="en-GB" sz="28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looks after</a:t>
                      </a:r>
                      <a:r>
                        <a:rPr lang="en-GB" sz="2800" b="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the cat?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3659597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4. Who cleans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the floor?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3744629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Who washes the car?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14788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269006" y="2287147"/>
            <a:ext cx="51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52978" y="2874188"/>
            <a:ext cx="51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9006" y="3523422"/>
            <a:ext cx="51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52978" y="4121399"/>
            <a:ext cx="51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69006" y="4768385"/>
            <a:ext cx="51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458" y="341031"/>
            <a:ext cx="211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94959" y="51565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395377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759858"/>
              </p:ext>
            </p:extLst>
          </p:nvPr>
        </p:nvGraphicFramePr>
        <p:xfrm>
          <a:off x="152398" y="1229134"/>
          <a:ext cx="11778343" cy="384048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747166">
                  <a:extLst>
                    <a:ext uri="{9D8B030D-6E8A-4147-A177-3AD203B41FA5}">
                      <a16:colId xmlns:a16="http://schemas.microsoft.com/office/drawing/2014/main" val="4293621172"/>
                    </a:ext>
                  </a:extLst>
                </a:gridCol>
                <a:gridCol w="2766951">
                  <a:extLst>
                    <a:ext uri="{9D8B030D-6E8A-4147-A177-3AD203B41FA5}">
                      <a16:colId xmlns:a16="http://schemas.microsoft.com/office/drawing/2014/main" val="3201088629"/>
                    </a:ext>
                  </a:extLst>
                </a:gridCol>
                <a:gridCol w="2264226">
                  <a:extLst>
                    <a:ext uri="{9D8B030D-6E8A-4147-A177-3AD203B41FA5}">
                      <a16:colId xmlns:a16="http://schemas.microsoft.com/office/drawing/2014/main" val="792214943"/>
                    </a:ext>
                  </a:extLst>
                </a:gridCol>
              </a:tblGrid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parent 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neighbour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8907609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1. Who washes the clothes?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8766862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2. Who takes the clothes out (to dry)?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79803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3. Who </a:t>
                      </a:r>
                      <a:r>
                        <a:rPr lang="en-GB" sz="28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looks after</a:t>
                      </a:r>
                      <a:r>
                        <a:rPr lang="en-GB" sz="2800" b="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the cat?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3659597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4. Who cleans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the floor?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3744629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Who washes the car?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147889"/>
                  </a:ext>
                </a:extLst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458" y="341031"/>
            <a:ext cx="211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1200033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998467"/>
              </p:ext>
            </p:extLst>
          </p:nvPr>
        </p:nvGraphicFramePr>
        <p:xfrm>
          <a:off x="152398" y="1229134"/>
          <a:ext cx="11778343" cy="423821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747166">
                  <a:extLst>
                    <a:ext uri="{9D8B030D-6E8A-4147-A177-3AD203B41FA5}">
                      <a16:colId xmlns:a16="http://schemas.microsoft.com/office/drawing/2014/main" val="4293621172"/>
                    </a:ext>
                  </a:extLst>
                </a:gridCol>
                <a:gridCol w="2766951">
                  <a:extLst>
                    <a:ext uri="{9D8B030D-6E8A-4147-A177-3AD203B41FA5}">
                      <a16:colId xmlns:a16="http://schemas.microsoft.com/office/drawing/2014/main" val="3201088629"/>
                    </a:ext>
                  </a:extLst>
                </a:gridCol>
                <a:gridCol w="2264226">
                  <a:extLst>
                    <a:ext uri="{9D8B030D-6E8A-4147-A177-3AD203B41FA5}">
                      <a16:colId xmlns:a16="http://schemas.microsoft.com/office/drawing/2014/main" val="792214943"/>
                    </a:ext>
                  </a:extLst>
                </a:gridCol>
              </a:tblGrid>
              <a:tr h="10378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parent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0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(your partner)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neighbour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8907609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1. Who washes the clothes?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8766862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2. Who takes the clothes out (to dry)?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179803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3. Who </a:t>
                      </a:r>
                      <a:r>
                        <a:rPr lang="en-GB" sz="28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looks after</a:t>
                      </a:r>
                      <a:r>
                        <a:rPr lang="en-GB" sz="2800" b="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the cat?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3659597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4. Who cleans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the floor?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3744629"/>
                  </a:ext>
                </a:extLst>
              </a:tr>
              <a:tr h="4597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en-GB" sz="28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Who washes the car?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14788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15549" y="2333032"/>
            <a:ext cx="51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99220" y="4164846"/>
            <a:ext cx="51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15549" y="3586749"/>
            <a:ext cx="51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9880" y="2993691"/>
            <a:ext cx="62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6965" y="4944130"/>
            <a:ext cx="62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458" y="341031"/>
            <a:ext cx="2114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94959" y="51565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4245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231311"/>
            <a:ext cx="99839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Student A (you are Sam) 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the prompt cards, write 5 sentences about what you do and your brother does.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89" y="2675706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 la ropa.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30249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 la ropa.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 al gato.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 el suelo.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117193"/>
            <a:ext cx="818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 el coche.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869535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231311"/>
            <a:ext cx="99839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Student A (you are Sam) 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the prompt cards, write 5 sentences about what you do and your brother do.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89" y="2675706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 la ropa.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30249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 la ropa.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 al gato.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 el suelo.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117193"/>
            <a:ext cx="818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 el coche.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3985" y="2559106"/>
            <a:ext cx="172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lavo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7539" y="3813522"/>
            <a:ext cx="26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E56700"/>
                </a:solidFill>
                <a:latin typeface="Century Gothic" panose="020B0502020202020204" pitchFamily="34" charset="0"/>
              </a:rPr>
              <a:t>cuido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3985" y="3220826"/>
            <a:ext cx="156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saca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7539" y="4437786"/>
            <a:ext cx="15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limpia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7539" y="5022561"/>
            <a:ext cx="172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lavo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94959" y="51565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24481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231311"/>
            <a:ext cx="9983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Student B (you are the parent) 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Using your prompt cards, write 5 sentences about what the neighbour does when you are away and what you do when you get home.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89" y="2936837"/>
            <a:ext cx="10108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__________ la ropa.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563629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__________ la ropa.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4182854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__________ al gato.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780589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__________ el suelo.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378324"/>
            <a:ext cx="818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__________ el coche.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971890" y="5870646"/>
            <a:ext cx="111500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4044" y="2898100"/>
            <a:ext cx="172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lava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34044" y="4083606"/>
            <a:ext cx="26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rgbClr val="E56700"/>
                </a:solidFill>
                <a:latin typeface="Century Gothic" panose="020B0502020202020204" pitchFamily="34" charset="0"/>
              </a:rPr>
              <a:t>cuida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4043" y="3482875"/>
            <a:ext cx="1560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saco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4044" y="4701096"/>
            <a:ext cx="15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limpia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4044" y="5285871"/>
            <a:ext cx="172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lavo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94959" y="51565"/>
            <a:ext cx="1754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06566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" y="-86593"/>
            <a:ext cx="11702143" cy="1488394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Knowing who does what: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–ar verbs with ‘I’ versus ‘s/he’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441" y="1209038"/>
            <a:ext cx="10842172" cy="5059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‘I’ and ‘s/he’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(pronouns)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are often unnecessary.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This is because the verb ending tells us who is doing the action.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en-GB" sz="24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Compare: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Habl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Hab</a:t>
            </a:r>
            <a:r>
              <a:rPr lang="en-GB" sz="2400" dirty="0">
                <a:latin typeface="Century Gothic" panose="020B0502020202020204" pitchFamily="34" charset="0"/>
                <a:ea typeface="Calibri" panose="020F0502020204030204" pitchFamily="34" charset="0"/>
              </a:rPr>
              <a:t>l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So, for regular Spanish verbs ending in –ar (e.g. hablar):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To talk about ‘I’, remove –ar and add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To talk about ‘s/he’, remove –ar and add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1815" y="3237926"/>
            <a:ext cx="3156858" cy="100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speak</a:t>
            </a:r>
          </a:p>
          <a:p>
            <a:pPr>
              <a:lnSpc>
                <a:spcPct val="130000"/>
              </a:lnSpc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400" dirty="0"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S/he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speaks</a:t>
            </a:r>
          </a:p>
        </p:txBody>
      </p:sp>
    </p:spTree>
    <p:extLst>
      <p:ext uri="{BB962C8B-B14F-4D97-AF65-F5344CB8AC3E}">
        <p14:creationId xmlns:p14="http://schemas.microsoft.com/office/powerpoint/2010/main" val="41012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8351" y="978196"/>
            <a:ext cx="5917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Maria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is talking about 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her twin sister, Silvia. She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talks about the things 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her twin sister does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and the things </a:t>
            </a:r>
            <a:r>
              <a:rPr lang="en-GB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she herself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does.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351" y="181108"/>
            <a:ext cx="635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Gemelas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(twins)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956031"/>
              </p:ext>
            </p:extLst>
          </p:nvPr>
        </p:nvGraphicFramePr>
        <p:xfrm>
          <a:off x="6096000" y="860747"/>
          <a:ext cx="5548745" cy="50321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13900">
                  <a:extLst>
                    <a:ext uri="{9D8B030D-6E8A-4147-A177-3AD203B41FA5}">
                      <a16:colId xmlns:a16="http://schemas.microsoft.com/office/drawing/2014/main" val="3587697735"/>
                    </a:ext>
                  </a:extLst>
                </a:gridCol>
                <a:gridCol w="5034845">
                  <a:extLst>
                    <a:ext uri="{9D8B030D-6E8A-4147-A177-3AD203B41FA5}">
                      <a16:colId xmlns:a16="http://schemas.microsoft.com/office/drawing/2014/main" val="4273422518"/>
                    </a:ext>
                  </a:extLst>
                </a:gridCol>
              </a:tblGrid>
              <a:tr h="486981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Century Gothic" panose="020B0502020202020204" pitchFamily="34" charset="0"/>
                        </a:rPr>
                        <a:t>Maria 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says: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209514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2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370797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588510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99311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487638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36072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71135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75003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697797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377861"/>
                  </a:ext>
                </a:extLst>
              </a:tr>
              <a:tr h="454516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2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18578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2650" y="2576621"/>
            <a:ext cx="5921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So, they look the same, but how are they different?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171" y="3481889"/>
            <a:ext cx="5921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Hint: pay attention to the verb endings!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78585" y="1357156"/>
            <a:ext cx="487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3866" y="1761630"/>
            <a:ext cx="4444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música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electrónica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0866" y="2243021"/>
            <a:ext cx="3729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Camina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colegio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13866" y="2689894"/>
            <a:ext cx="369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Llega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a casa.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04583" y="3160797"/>
            <a:ext cx="2365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Bailo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salsa.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04583" y="3603986"/>
            <a:ext cx="246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italiano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13866" y="4051982"/>
            <a:ext cx="412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Ayuda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casa.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13866" y="4532250"/>
            <a:ext cx="442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Canto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grupo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8125" y="4937589"/>
            <a:ext cx="349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bici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48125" y="5399254"/>
            <a:ext cx="554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Paso mucho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tiempo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con amigos.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Reading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62" y="4075742"/>
            <a:ext cx="1390650" cy="2095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910" y="4065651"/>
            <a:ext cx="1376979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8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  <p:bldP spid="1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338264"/>
              </p:ext>
            </p:extLst>
          </p:nvPr>
        </p:nvGraphicFramePr>
        <p:xfrm>
          <a:off x="1092927" y="111842"/>
          <a:ext cx="10020550" cy="607783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820150">
                  <a:extLst>
                    <a:ext uri="{9D8B030D-6E8A-4147-A177-3AD203B41FA5}">
                      <a16:colId xmlns:a16="http://schemas.microsoft.com/office/drawing/2014/main" val="4293621172"/>
                    </a:ext>
                  </a:extLst>
                </a:gridCol>
                <a:gridCol w="1723292">
                  <a:extLst>
                    <a:ext uri="{9D8B030D-6E8A-4147-A177-3AD203B41FA5}">
                      <a16:colId xmlns:a16="http://schemas.microsoft.com/office/drawing/2014/main" val="3201088629"/>
                    </a:ext>
                  </a:extLst>
                </a:gridCol>
                <a:gridCol w="1477108">
                  <a:extLst>
                    <a:ext uri="{9D8B030D-6E8A-4147-A177-3AD203B41FA5}">
                      <a16:colId xmlns:a16="http://schemas.microsoft.com/office/drawing/2014/main" val="792214943"/>
                    </a:ext>
                  </a:extLst>
                </a:gridCol>
              </a:tblGrid>
              <a:tr h="98543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Maria 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(the person talking, ‘I’) </a:t>
                      </a:r>
                      <a:endParaRPr lang="en-GB" sz="28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Silvia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(the </a:t>
                      </a:r>
                      <a:r>
                        <a:rPr lang="en-GB" sz="20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sister, ‘she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’)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907609"/>
                  </a:ext>
                </a:extLst>
              </a:tr>
              <a:tr h="4693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1. Who does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a lot of sports?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8766862"/>
                  </a:ext>
                </a:extLst>
              </a:tr>
              <a:tr h="4693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2. Who listens to electronic music? 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79803"/>
                  </a:ext>
                </a:extLst>
              </a:tr>
              <a:tr h="5134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3. Who walks to school?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3659597"/>
                  </a:ext>
                </a:extLst>
              </a:tr>
              <a:tr h="5134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4. Who arrives home late?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3744629"/>
                  </a:ext>
                </a:extLst>
              </a:tr>
              <a:tr h="5134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Who dances salsa?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3147889"/>
                  </a:ext>
                </a:extLst>
              </a:tr>
              <a:tr h="5134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6. Who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speaks Italian?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0585847"/>
                  </a:ext>
                </a:extLst>
              </a:tr>
              <a:tr h="5134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7. Who helps at home?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4423861"/>
                  </a:ext>
                </a:extLst>
              </a:tr>
              <a:tr h="5134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8. Who sings in a group?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1300127"/>
                  </a:ext>
                </a:extLst>
              </a:tr>
              <a:tr h="4693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9.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Who rides a bike?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3049794"/>
                  </a:ext>
                </a:extLst>
              </a:tr>
              <a:tr h="4693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10.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Who spends a lot of time with friends?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37502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99332" y="1096078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86427" y="1601884"/>
            <a:ext cx="44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88446" y="2099712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88446" y="2640000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427" y="3101665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88446" y="3632263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99332" y="4162861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72115" y="4623618"/>
            <a:ext cx="40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99332" y="5166495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427" y="5573275"/>
            <a:ext cx="40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710894" y="5940954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Reading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7965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8931" y="2536361"/>
            <a:ext cx="1202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Now listen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Maria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talk about what 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GB" sz="28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Silvia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 at home.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27121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293603"/>
              </p:ext>
            </p:extLst>
          </p:nvPr>
        </p:nvGraphicFramePr>
        <p:xfrm>
          <a:off x="616878" y="94765"/>
          <a:ext cx="10014856" cy="612589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5708766">
                  <a:extLst>
                    <a:ext uri="{9D8B030D-6E8A-4147-A177-3AD203B41FA5}">
                      <a16:colId xmlns:a16="http://schemas.microsoft.com/office/drawing/2014/main" val="4293621172"/>
                    </a:ext>
                  </a:extLst>
                </a:gridCol>
                <a:gridCol w="2091846">
                  <a:extLst>
                    <a:ext uri="{9D8B030D-6E8A-4147-A177-3AD203B41FA5}">
                      <a16:colId xmlns:a16="http://schemas.microsoft.com/office/drawing/2014/main" val="3201088629"/>
                    </a:ext>
                  </a:extLst>
                </a:gridCol>
                <a:gridCol w="2214244">
                  <a:extLst>
                    <a:ext uri="{9D8B030D-6E8A-4147-A177-3AD203B41FA5}">
                      <a16:colId xmlns:a16="http://schemas.microsoft.com/office/drawing/2014/main" val="792214943"/>
                    </a:ext>
                  </a:extLst>
                </a:gridCol>
              </a:tblGrid>
              <a:tr h="106347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6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6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Maria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(the person   talking, ‘I’)</a:t>
                      </a:r>
                      <a:endParaRPr lang="en-GB" sz="20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Silvia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(the sister,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‘she’)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907609"/>
                  </a:ext>
                </a:extLst>
              </a:tr>
              <a:tr h="4958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washes clothes?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8766862"/>
                  </a:ext>
                </a:extLst>
              </a:tr>
              <a:tr h="5010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takes the clothes out?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179803"/>
                  </a:ext>
                </a:extLst>
              </a:tr>
              <a:tr h="4759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looks after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the cat?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3659597"/>
                  </a:ext>
                </a:extLst>
              </a:tr>
              <a:tr h="5116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cleans the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floor?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3744629"/>
                  </a:ext>
                </a:extLst>
              </a:tr>
              <a:tr h="4759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washes the car?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3147889"/>
                  </a:ext>
                </a:extLst>
              </a:tr>
              <a:tr h="4240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tidies the house?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0585847"/>
                  </a:ext>
                </a:extLst>
              </a:tr>
              <a:tr h="4847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helps in the garden?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4423861"/>
                  </a:ext>
                </a:extLst>
              </a:tr>
              <a:tr h="470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paints the walls?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1300127"/>
                  </a:ext>
                </a:extLst>
              </a:tr>
              <a:tr h="4684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prepares the food?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3049794"/>
                  </a:ext>
                </a:extLst>
              </a:tr>
              <a:tr h="5273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baseline="0" dirty="0" smtClean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Who </a:t>
                      </a:r>
                      <a:r>
                        <a:rPr lang="en-GB" sz="2200" b="0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takes out the rubbish?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2200" b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2200" b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337502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49160" y="1215447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1727" y="1645920"/>
            <a:ext cx="440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31727" y="2218471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49160" y="2744438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31727" y="3206103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49160" y="3685431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9160" y="4210546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35498" y="4713382"/>
            <a:ext cx="43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9160" y="5248999"/>
            <a:ext cx="391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9160" y="5734830"/>
            <a:ext cx="40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696320" y="5907574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Listening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18" name="Action Button: Custom 17">
            <a:hlinkClick r:id="" action="ppaction://noaction" highlightClick="1">
              <a:snd r:embed="rId3" name="1. Lavo la ropa.wav"/>
            </a:hlinkClick>
          </p:cNvPr>
          <p:cNvSpPr/>
          <p:nvPr/>
        </p:nvSpPr>
        <p:spPr>
          <a:xfrm>
            <a:off x="85344" y="1279073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9" name="Action Button: Custom 18">
            <a:hlinkClick r:id="" action="ppaction://noaction" highlightClick="1">
              <a:snd r:embed="rId4" name="2. Saca la ropa.wav"/>
            </a:hlinkClick>
          </p:cNvPr>
          <p:cNvSpPr/>
          <p:nvPr/>
        </p:nvSpPr>
        <p:spPr>
          <a:xfrm>
            <a:off x="85344" y="1752831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0" name="Action Button: Custom 19">
            <a:hlinkClick r:id="" action="ppaction://noaction" highlightClick="1">
              <a:snd r:embed="rId5" name="3. Cuida al gato.wav"/>
            </a:hlinkClick>
          </p:cNvPr>
          <p:cNvSpPr/>
          <p:nvPr/>
        </p:nvSpPr>
        <p:spPr>
          <a:xfrm>
            <a:off x="85344" y="2280338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1" name="Action Button: Custom 20">
            <a:hlinkClick r:id="" action="ppaction://noaction" highlightClick="1">
              <a:snd r:embed="rId6" name="4. Limpio el suelo.wav"/>
            </a:hlinkClick>
          </p:cNvPr>
          <p:cNvSpPr/>
          <p:nvPr/>
        </p:nvSpPr>
        <p:spPr>
          <a:xfrm>
            <a:off x="85344" y="2754096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2" name="Action Button: Custom 21">
            <a:hlinkClick r:id="" action="ppaction://noaction" highlightClick="1">
              <a:snd r:embed="rId7" name="5. Lava el coche.wav"/>
            </a:hlinkClick>
          </p:cNvPr>
          <p:cNvSpPr/>
          <p:nvPr/>
        </p:nvSpPr>
        <p:spPr>
          <a:xfrm>
            <a:off x="85344" y="3285655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3" name="Action Button: Custom 22">
            <a:hlinkClick r:id="" action="ppaction://noaction" highlightClick="1">
              <a:snd r:embed="rId8" name="6. Arreglo la casa.wav"/>
            </a:hlinkClick>
          </p:cNvPr>
          <p:cNvSpPr/>
          <p:nvPr/>
        </p:nvSpPr>
        <p:spPr>
          <a:xfrm>
            <a:off x="85344" y="381584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4" name="Action Button: Custom 23">
            <a:hlinkClick r:id="" action="ppaction://noaction" highlightClick="1">
              <a:snd r:embed="rId9" name="7. Ayudo en el jardín.wav"/>
            </a:hlinkClick>
          </p:cNvPr>
          <p:cNvSpPr/>
          <p:nvPr/>
        </p:nvSpPr>
        <p:spPr>
          <a:xfrm>
            <a:off x="85344" y="4298094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7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5" name="Action Button: Custom 24">
            <a:hlinkClick r:id="" action="ppaction://noaction" highlightClick="1">
              <a:snd r:embed="rId10" name="8. Pinta las paredes.wav"/>
            </a:hlinkClick>
          </p:cNvPr>
          <p:cNvSpPr/>
          <p:nvPr/>
        </p:nvSpPr>
        <p:spPr>
          <a:xfrm>
            <a:off x="85344" y="4813697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8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Action Button: Custom 26">
            <a:hlinkClick r:id="" action="ppaction://noaction" highlightClick="1">
              <a:snd r:embed="rId11" name="9. Preparo la comida.wav"/>
            </a:hlinkClick>
          </p:cNvPr>
          <p:cNvSpPr/>
          <p:nvPr/>
        </p:nvSpPr>
        <p:spPr>
          <a:xfrm>
            <a:off x="85344" y="5312136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9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9" name="Action Button: Custom 28">
            <a:hlinkClick r:id="" action="ppaction://noaction" highlightClick="1">
              <a:snd r:embed="rId12" name="10. Saca la basura.wav"/>
            </a:hlinkClick>
          </p:cNvPr>
          <p:cNvSpPr/>
          <p:nvPr/>
        </p:nvSpPr>
        <p:spPr>
          <a:xfrm>
            <a:off x="85344" y="5817913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latin typeface="Century Gothic" panose="020B0502020202020204" pitchFamily="34" charset="0"/>
              </a:rPr>
              <a:t>10</a:t>
            </a:r>
            <a:endParaRPr lang="en-GB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1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7634" y="1204119"/>
            <a:ext cx="1078502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Sam’s parents are complaining again.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They say he and his brother don’t do enough to help out at home. 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A: You’re Sam. Tell your parent what you and your brother do when the parents are away.</a:t>
            </a:r>
          </a:p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B: You’re one of the parents. Listen and complete the grid. What does Sam say he does? </a:t>
            </a:r>
          </a:p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06383" y="3043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Household chores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109327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q/p/3/P/3/q/washing-machine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99" y="342571"/>
            <a:ext cx="1325336" cy="173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6499" y="2355543"/>
            <a:ext cx="1925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wash clothes</a:t>
            </a:r>
          </a:p>
        </p:txBody>
      </p:sp>
      <p:pic>
        <p:nvPicPr>
          <p:cNvPr id="1028" name="Picture 4" descr="http://www.clker.com/cliparts/4/b/d/1/1266463310728228329laundry-hanging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09" y="471967"/>
            <a:ext cx="1748838" cy="113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25682" y="2287711"/>
            <a:ext cx="2281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brother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take clothes out</a:t>
            </a:r>
          </a:p>
        </p:txBody>
      </p:sp>
      <p:pic>
        <p:nvPicPr>
          <p:cNvPr id="1030" name="Picture 6" descr="http://www.clker.com/cliparts/0/3/f/4/1194985084880443816secchio_e_spugna_archite_01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93" y="3595941"/>
            <a:ext cx="990930" cy="12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34375" y="5250231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me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wash the car</a:t>
            </a:r>
          </a:p>
        </p:txBody>
      </p:sp>
      <p:pic>
        <p:nvPicPr>
          <p:cNvPr id="1032" name="Picture 8" descr="http://www.clker.com/cliparts/7/4/7/b/11949851491005163584redcar_marcelo_caiafa_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66" y="3813723"/>
            <a:ext cx="1495640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57948" y="5250231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brother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clean the floor</a:t>
            </a:r>
          </a:p>
        </p:txBody>
      </p:sp>
      <p:pic>
        <p:nvPicPr>
          <p:cNvPr id="1036" name="Picture 12" descr="http://www.clker.com/cliparts/4/a/0/9/1195431595984523152Machovka_Broom.svg.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17" y="3317756"/>
            <a:ext cx="881818" cy="18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clker.com/cliparts/7/3/c/4/1318962893696135763Cat%20and%20Water%20Bowl.svg.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61" y="782424"/>
            <a:ext cx="1448374" cy="121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12906" y="2296680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me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look after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cat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5955" y="180304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419538" y="188314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1138228" y="3278364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4041209" y="3256172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363121" y="188314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4049056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q/p/3/P/3/q/washing-machine-m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99" y="342571"/>
            <a:ext cx="1325336" cy="173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6499" y="2355543"/>
            <a:ext cx="18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neighbour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wash clothes</a:t>
            </a:r>
          </a:p>
        </p:txBody>
      </p:sp>
      <p:pic>
        <p:nvPicPr>
          <p:cNvPr id="1028" name="Picture 4" descr="http://www.clker.com/cliparts/4/b/d/1/1266463310728228329laundry-hanging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09" y="471967"/>
            <a:ext cx="1748838" cy="113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92199" y="2287711"/>
            <a:ext cx="2221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me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take clothes out</a:t>
            </a:r>
          </a:p>
        </p:txBody>
      </p:sp>
      <p:pic>
        <p:nvPicPr>
          <p:cNvPr id="1030" name="Picture 6" descr="http://www.clker.com/cliparts/0/3/f/4/1194985084880443816secchio_e_spugna_archite_01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895" y="3611272"/>
            <a:ext cx="990930" cy="12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28644" y="5267770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 me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wash the car</a:t>
            </a:r>
          </a:p>
        </p:txBody>
      </p:sp>
      <p:pic>
        <p:nvPicPr>
          <p:cNvPr id="1032" name="Picture 8" descr="http://www.clker.com/cliparts/7/4/7/b/11949851491005163584redcar_marcelo_caiafa_.svg.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26" y="4138449"/>
            <a:ext cx="1495640" cy="88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05456" y="5267770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neighbour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clean the floor</a:t>
            </a:r>
          </a:p>
        </p:txBody>
      </p:sp>
      <p:pic>
        <p:nvPicPr>
          <p:cNvPr id="1036" name="Picture 12" descr="http://www.clker.com/cliparts/4/a/0/9/1195431595984523152Machovka_Broom.svg.m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17" y="3317756"/>
            <a:ext cx="881818" cy="186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clker.com/cliparts/7/3/c/4/1318962893696135763Cat%20and%20Water%20Bowl.svg.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61" y="782424"/>
            <a:ext cx="1448374" cy="121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612906" y="2296680"/>
            <a:ext cx="27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neighbour</a:t>
            </a:r>
          </a:p>
          <a:p>
            <a:r>
              <a:rPr lang="en-GB" sz="20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look after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cat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5955" y="180304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419538" y="188314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732084" y="3229249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3707011" y="3278445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363121" y="188314"/>
            <a:ext cx="2687454" cy="2886678"/>
          </a:xfrm>
          <a:prstGeom prst="rect">
            <a:avLst/>
          </a:prstGeom>
          <a:noFill/>
          <a:ln w="38100">
            <a:solidFill>
              <a:srgbClr val="E87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6595349" y="3119878"/>
            <a:ext cx="55966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B: you are the parent - you don’t believe any of this!</a:t>
            </a:r>
          </a:p>
          <a:p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Tell your son/daughter:</a:t>
            </a:r>
            <a:b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AutoNum type="alphaLcParenR"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what the neighbour does when you are away. </a:t>
            </a:r>
          </a:p>
          <a:p>
            <a:pPr marL="342900" indent="-342900">
              <a:buAutoNum type="alphaLcParenR"/>
            </a:pPr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what you do when you return home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590314" y="5866080"/>
            <a:ext cx="248194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speaking / listening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0355" y="6494075"/>
            <a:ext cx="3598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2188409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nish_French_German_Templates (2).pptx" id="{30E28854-302B-4733-9883-753A70868D1A}" vid="{5A19C407-B07F-4991-B60B-FF1D41BF592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2307</TotalTime>
  <Words>1863</Words>
  <Application>Microsoft Office PowerPoint</Application>
  <PresentationFormat>Widescreen</PresentationFormat>
  <Paragraphs>365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Tw Cen MT</vt:lpstr>
      <vt:lpstr>Wingdings</vt:lpstr>
      <vt:lpstr>Office Theme</vt:lpstr>
      <vt:lpstr>1_Office Theme</vt:lpstr>
      <vt:lpstr>PowerPoint Presentation</vt:lpstr>
      <vt:lpstr>Knowing who does what: –ar verbs with ‘I’ versus ‘s/he’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Nicholas Avery</cp:lastModifiedBy>
  <cp:revision>161</cp:revision>
  <dcterms:created xsi:type="dcterms:W3CDTF">2019-03-13T19:15:09Z</dcterms:created>
  <dcterms:modified xsi:type="dcterms:W3CDTF">2019-05-15T12:33:42Z</dcterms:modified>
</cp:coreProperties>
</file>