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6"/>
  </p:notesMasterIdLst>
  <p:sldIdLst>
    <p:sldId id="259" r:id="rId5"/>
    <p:sldId id="261" r:id="rId6"/>
    <p:sldId id="726" r:id="rId7"/>
    <p:sldId id="273" r:id="rId8"/>
    <p:sldId id="731" r:id="rId9"/>
    <p:sldId id="732" r:id="rId10"/>
    <p:sldId id="274" r:id="rId11"/>
    <p:sldId id="275" r:id="rId12"/>
    <p:sldId id="749" r:id="rId13"/>
    <p:sldId id="280" r:id="rId14"/>
    <p:sldId id="282" r:id="rId15"/>
    <p:sldId id="751" r:id="rId16"/>
    <p:sldId id="752" r:id="rId17"/>
    <p:sldId id="753" r:id="rId18"/>
    <p:sldId id="754" r:id="rId19"/>
    <p:sldId id="755" r:id="rId20"/>
    <p:sldId id="750" r:id="rId21"/>
    <p:sldId id="724" r:id="rId22"/>
    <p:sldId id="688" r:id="rId23"/>
    <p:sldId id="730" r:id="rId24"/>
    <p:sldId id="276" r:id="rId25"/>
    <p:sldId id="756" r:id="rId26"/>
    <p:sldId id="757" r:id="rId27"/>
    <p:sldId id="758" r:id="rId28"/>
    <p:sldId id="765" r:id="rId29"/>
    <p:sldId id="759" r:id="rId30"/>
    <p:sldId id="760" r:id="rId31"/>
    <p:sldId id="761" r:id="rId32"/>
    <p:sldId id="762" r:id="rId33"/>
    <p:sldId id="766" r:id="rId34"/>
    <p:sldId id="76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9AC"/>
    <a:srgbClr val="115076"/>
    <a:srgbClr val="DAA520"/>
    <a:srgbClr val="EBEFF7"/>
    <a:srgbClr val="FFF4E7"/>
    <a:srgbClr val="FFE8CB"/>
    <a:srgbClr val="D1DFEF"/>
    <a:srgbClr val="E3EAFD"/>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78" autoAdjust="0"/>
    <p:restoredTop sz="65576" autoAdjust="0"/>
  </p:normalViewPr>
  <p:slideViewPr>
    <p:cSldViewPr snapToGrid="0">
      <p:cViewPr varScale="1">
        <p:scale>
          <a:sx n="70" d="100"/>
          <a:sy n="70" d="100"/>
        </p:scale>
        <p:origin x="2088" y="184"/>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28/04/2022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a:t>
            </a:r>
            <a:r>
              <a:rPr lang="en-GB" sz="1200" b="1" dirty="0"/>
              <a:t>[j] </a:t>
            </a:r>
            <a:r>
              <a:rPr lang="en-GB" sz="1200" b="0" dirty="0"/>
              <a:t>and</a:t>
            </a:r>
            <a:r>
              <a:rPr lang="en-GB" sz="1200" b="1" dirty="0"/>
              <a:t> [y]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Introduction to the simple past (week 2)</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9.3.2.6</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folgen [160] retten (vor) [1358] zahlen [832] Bürger [683] Jahrhundert [492] Lösung [317] Sorge [888] Summe [1114] still [1301] diesmal [1384] zurück [1683]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9.3.2.2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produzieren [1000] treiben [954] trennen [936] unterscheiden [608] Vorteil [983] echt [685] künstlich [1840] natürlich [137] doch [73] weg [965] ob [127] bis [77] nach</a:t>
            </a:r>
            <a:r>
              <a:rPr lang="de-DE" sz="1200" b="0" i="0" u="none" strike="noStrike" kern="1200" cap="none" baseline="30000" dirty="0">
                <a:solidFill>
                  <a:schemeClr val="tx1"/>
                </a:solidFill>
                <a:effectLst/>
                <a:latin typeface="+mn-lt"/>
                <a:ea typeface="Calibri"/>
                <a:cs typeface="Calibri"/>
                <a:sym typeface="Calibri"/>
              </a:rPr>
              <a:t>3</a:t>
            </a:r>
            <a:r>
              <a:rPr lang="de-DE" sz="1200" b="0" i="0" u="none" strike="noStrike" kern="1200" cap="none" dirty="0">
                <a:solidFill>
                  <a:schemeClr val="tx1"/>
                </a:solidFill>
                <a:effectLst/>
                <a:latin typeface="+mn-lt"/>
                <a:ea typeface="Calibri"/>
                <a:cs typeface="Calibri"/>
                <a:sym typeface="Calibri"/>
              </a:rPr>
              <a:t> [34]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9.2.2.1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schließen [350] übersetzen [1766] Freude [1286] Gedicht [1897] Gefahr [841] Risiko [977] Sicherheit [776] Sprache [421] Syrien [1416] Weg [220] frei [289] fremd [859] weder…noch [766/33]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 (two slides)</a:t>
            </a:r>
            <a:br>
              <a:rPr lang="en-GB" dirty="0"/>
            </a:br>
            <a:br>
              <a:rPr lang="en-GB" b="1" dirty="0"/>
            </a:br>
            <a:r>
              <a:rPr lang="en-GB" b="1" dirty="0"/>
              <a:t>Aim: </a:t>
            </a:r>
            <a:r>
              <a:rPr lang="en-GB" b="0" dirty="0"/>
              <a:t>to recognise the two patterns of formation for the imperfect tense and to recognise the infinitives they belong to.</a:t>
            </a:r>
            <a:br>
              <a:rPr lang="en-GB" b="0" dirty="0"/>
            </a:br>
            <a:br>
              <a:rPr lang="en-GB" b="0" dirty="0"/>
            </a:br>
            <a:r>
              <a:rPr lang="en-GB" b="1" dirty="0"/>
              <a:t>Procedure:</a:t>
            </a:r>
            <a:br>
              <a:rPr lang="en-GB" dirty="0"/>
            </a:br>
            <a:r>
              <a:rPr lang="en-GB" dirty="0"/>
              <a:t>1. Ask pupils to write two headings and note regular (weak) verbs and irregular (strong) verbs from the text.</a:t>
            </a:r>
          </a:p>
          <a:p>
            <a:r>
              <a:rPr lang="en-GB" dirty="0"/>
              <a:t>2. Click to reveal answers and the callout about verbs with stems ending it –d and –t.</a:t>
            </a:r>
          </a:p>
          <a:p>
            <a:r>
              <a:rPr lang="en-GB" dirty="0"/>
              <a:t>3. Elicit the infinitives of each verb, orally.</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355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to practise spotting patterns, here the plural ending for imperfect verbs).</a:t>
            </a:r>
            <a:br>
              <a:rPr lang="en-GB" dirty="0"/>
            </a:br>
            <a:br>
              <a:rPr lang="en-GB" dirty="0"/>
            </a:br>
            <a:r>
              <a:rPr lang="en-GB" b="1" dirty="0"/>
              <a:t>Procedure:</a:t>
            </a:r>
            <a:br>
              <a:rPr lang="en-GB" dirty="0"/>
            </a:br>
            <a:r>
              <a:rPr lang="en-GB" dirty="0"/>
              <a:t>1. Students read each sentence and suggest the translation of each of the words in bold.</a:t>
            </a:r>
          </a:p>
          <a:p>
            <a:r>
              <a:rPr lang="en-GB" dirty="0"/>
              <a:t>2. Click to reveal answers one by one.</a:t>
            </a:r>
          </a:p>
          <a:p>
            <a:r>
              <a:rPr lang="en-GB" dirty="0"/>
              <a:t>3. Ask students to suggest a pattern for the ‘they’ form of imperfect verbs.</a:t>
            </a:r>
          </a:p>
          <a:p>
            <a:r>
              <a:rPr lang="en-GB" dirty="0"/>
              <a:t>4. Click to reveal the callout, and elicit from them the connection with the present tense.</a:t>
            </a:r>
          </a:p>
          <a:p>
            <a:r>
              <a:rPr lang="en-GB" dirty="0"/>
              <a:t>5. Finally, elicit choral translations of the four sentences.</a:t>
            </a:r>
          </a:p>
          <a:p>
            <a:endParaRPr lang="en-GB" dirty="0"/>
          </a:p>
          <a:p>
            <a:r>
              <a:rPr lang="en-GB" b="1" dirty="0"/>
              <a:t>Note</a:t>
            </a:r>
            <a:r>
              <a:rPr lang="en-GB" dirty="0"/>
              <a:t>: students in Y9 are not formally introduced to the plural imperfect forms. However, they are familiar with –(e)n as a plural indicator from the present tense and also some plural nouns, so it seems helpful to help them make the connection here, too.</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Ratte</a:t>
            </a:r>
            <a:r>
              <a:rPr lang="en-GB" baseline="0" dirty="0"/>
              <a:t> [4923]</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(6 slides)</a:t>
            </a:r>
            <a:br>
              <a:rPr lang="en-GB" dirty="0"/>
            </a:br>
            <a:br>
              <a:rPr lang="en-GB" b="1" dirty="0"/>
            </a:br>
            <a:r>
              <a:rPr lang="en-GB" b="1" dirty="0"/>
              <a:t>Aim: </a:t>
            </a:r>
            <a:r>
              <a:rPr lang="en-GB" b="0" dirty="0"/>
              <a:t>to practise sight interpreting of the six sections of story text from this lesson.</a:t>
            </a:r>
            <a:br>
              <a:rPr lang="en-GB" dirty="0"/>
            </a:br>
            <a:br>
              <a:rPr lang="en-GB" dirty="0"/>
            </a:br>
            <a:r>
              <a:rPr lang="en-GB" b="1" dirty="0"/>
              <a:t>Procedure:</a:t>
            </a:r>
            <a:br>
              <a:rPr lang="en-GB" dirty="0"/>
            </a:br>
            <a:r>
              <a:rPr lang="en-GB" dirty="0"/>
              <a:t>1. Remind students that interpreting is ‘real time’ oral translation, and that it is a profession! </a:t>
            </a:r>
          </a:p>
          <a:p>
            <a:r>
              <a:rPr lang="en-GB" dirty="0"/>
              <a:t>2. Explain that the difference here is that they are going to do sight interpreting, where they will have a written version of the text. However, they are producing an immediate oral translation, which makes it similar to what an interpreter does.</a:t>
            </a:r>
          </a:p>
          <a:p>
            <a:r>
              <a:rPr lang="en-GB" dirty="0"/>
              <a:t>3. Click for the first part of the sentence.</a:t>
            </a:r>
          </a:p>
          <a:p>
            <a:r>
              <a:rPr lang="en-GB" dirty="0"/>
              <a:t>4. Elicit the translation orally in chorus.</a:t>
            </a:r>
          </a:p>
          <a:p>
            <a:r>
              <a:rPr lang="en-GB" dirty="0"/>
              <a:t>5. Repeat for the second part of the sentence.</a:t>
            </a:r>
          </a:p>
          <a:p>
            <a:r>
              <a:rPr lang="en-GB" dirty="0"/>
              <a:t>6. Click to provide an English translation.</a:t>
            </a:r>
          </a:p>
          <a:p>
            <a:r>
              <a:rPr lang="en-GB" dirty="0"/>
              <a:t>7. Repeat for the following five slides.</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0113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[2/6]</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4568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[3/6]</a:t>
            </a:r>
            <a:br>
              <a:rPr lang="en-GB" dirty="0"/>
            </a:br>
            <a:br>
              <a:rPr lang="en-GB" dirty="0"/>
            </a:br>
            <a:r>
              <a:rPr lang="en-GB" b="1" baseline="0" dirty="0"/>
              <a:t>Word frequency (1 is the most frequent word in German): </a:t>
            </a:r>
            <a:br>
              <a:rPr lang="en-GB" baseline="0" dirty="0"/>
            </a:br>
            <a:r>
              <a:rPr lang="en-GB" baseline="0" dirty="0" err="1"/>
              <a:t>Pfeife</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922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[4/6]</a:t>
            </a:r>
            <a:br>
              <a:rPr lang="en-GB" dirty="0"/>
            </a:br>
            <a:br>
              <a:rPr lang="en-GB" dirty="0"/>
            </a:br>
            <a:r>
              <a:rPr lang="en-GB" b="1" baseline="0" dirty="0"/>
              <a:t>Word frequency (1 is the most frequent word in German): </a:t>
            </a:r>
            <a:br>
              <a:rPr lang="en-GB" b="1" baseline="0" dirty="0"/>
            </a:br>
            <a:r>
              <a:rPr lang="en-GB" b="0" baseline="0" dirty="0"/>
              <a:t>Maus [3463] </a:t>
            </a:r>
            <a:r>
              <a:rPr lang="en-GB" b="0" baseline="0" dirty="0" err="1"/>
              <a:t>Ratte</a:t>
            </a:r>
            <a:r>
              <a:rPr lang="en-GB" b="0" baseline="0" dirty="0"/>
              <a:t> [4923]</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370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[5/6]</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8033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[6/6]</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2527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a:t>
            </a:r>
            <a:r>
              <a:rPr lang="en-GB" sz="1200" b="1" dirty="0"/>
              <a:t>[j] </a:t>
            </a:r>
            <a:r>
              <a:rPr lang="en-GB" sz="1200" b="0" dirty="0"/>
              <a:t>and</a:t>
            </a:r>
            <a:r>
              <a:rPr lang="en-GB" sz="1200" b="1" dirty="0"/>
              <a:t> [y]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to the simple past</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9.3.2.6</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folgen [160] retten (vor) [1358] zahlen [832] Bürger [683] Jahrhundert [492] Lösung [317] Sorge [888] Summe [1114] still [1301] diesmal [1384] zurück [1683]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9.3.2.2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produzieren [1000] treiben [954] trennen [936] unterscheiden [608] Vorteil [983] echt [685] künstlich [1840] natürlich [137] doch [73] weg [965] ob [127] bis [77] nach</a:t>
            </a:r>
            <a:r>
              <a:rPr lang="de-DE" sz="1200" b="0" i="0" u="none" strike="noStrike" kern="1200" cap="none" baseline="30000" dirty="0">
                <a:solidFill>
                  <a:schemeClr val="tx1"/>
                </a:solidFill>
                <a:effectLst/>
                <a:latin typeface="+mn-lt"/>
                <a:ea typeface="Calibri"/>
                <a:cs typeface="Calibri"/>
                <a:sym typeface="Calibri"/>
              </a:rPr>
              <a:t>3</a:t>
            </a:r>
            <a:r>
              <a:rPr lang="de-DE" sz="1200" b="0" i="0" u="none" strike="noStrike" kern="1200" cap="none" dirty="0">
                <a:solidFill>
                  <a:schemeClr val="tx1"/>
                </a:solidFill>
                <a:effectLst/>
                <a:latin typeface="+mn-lt"/>
                <a:ea typeface="Calibri"/>
                <a:cs typeface="Calibri"/>
                <a:sym typeface="Calibri"/>
              </a:rPr>
              <a:t> [34]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9.2.2.1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schließen [350] übersetzen [1766] Freude [1286] Gedicht [1897] Gefahr [841] Risiko [977] Sicherheit [776] Sprache [421] Syrien [1416] Weg [220] frei [289] fremd [859] weder…noch [766/33]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753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br>
              <a:rPr lang="en-GB" dirty="0"/>
            </a:br>
            <a:br>
              <a:rPr lang="en-GB" b="1" dirty="0"/>
            </a:br>
            <a:r>
              <a:rPr lang="en-GB" b="1" dirty="0"/>
              <a:t>Aim: </a:t>
            </a:r>
            <a:r>
              <a:rPr lang="en-US" b="0" dirty="0"/>
              <a:t>to revise the different ways [j] and [y] can be pronounced.</a:t>
            </a:r>
            <a:br>
              <a:rPr lang="en-GB" dirty="0"/>
            </a:br>
            <a:br>
              <a:rPr lang="en-GB" dirty="0"/>
            </a:br>
            <a:r>
              <a:rPr lang="en-GB" b="1" dirty="0"/>
              <a:t>Procedure:</a:t>
            </a:r>
            <a:br>
              <a:rPr lang="en-GB" dirty="0"/>
            </a:br>
            <a:r>
              <a:rPr lang="en-GB" dirty="0"/>
              <a:t>1. </a:t>
            </a:r>
            <a:r>
              <a:rPr lang="en-US" b="0" dirty="0"/>
              <a:t>Students write 1-6 and choose which book topic (A-C) is the odd one out in each set, based on the pronunciation of the letters in bold.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US" b="0" dirty="0"/>
              <a:t>Students say the words to each other in pairs to check their answers.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US" b="0" dirty="0"/>
              <a:t>Click to reveal the answers, eliciting the correct pronunciations.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Ensure the English meanings of the words are understood.</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a:t>Yoga [&gt;5009] </a:t>
            </a:r>
            <a:r>
              <a:rPr lang="en-GB" baseline="0" dirty="0" err="1"/>
              <a:t>Joggen</a:t>
            </a:r>
            <a:r>
              <a:rPr lang="en-GB" baseline="0" dirty="0"/>
              <a:t> [&gt;5009] </a:t>
            </a:r>
            <a:r>
              <a:rPr lang="en-GB" baseline="0" dirty="0" err="1"/>
              <a:t>Joghurt</a:t>
            </a:r>
            <a:r>
              <a:rPr lang="en-GB" baseline="0" dirty="0"/>
              <a:t> [&gt;5009] Jazz [&gt;5009] Pyjama [&gt;5009]  Yucca [&gt;5000] </a:t>
            </a:r>
            <a:r>
              <a:rPr lang="en-GB" baseline="0" dirty="0" err="1"/>
              <a:t>Jacht</a:t>
            </a:r>
            <a:r>
              <a:rPr lang="en-GB" baseline="0" dirty="0"/>
              <a:t> [&gt;5009] Baby [2297] </a:t>
            </a:r>
            <a:r>
              <a:rPr lang="en-GB" baseline="0" dirty="0" err="1"/>
              <a:t>Hymne</a:t>
            </a:r>
            <a:r>
              <a:rPr lang="en-GB" baseline="0" dirty="0"/>
              <a:t> [&gt;5009] Jeans [4942] </a:t>
            </a:r>
            <a:r>
              <a:rPr lang="en-GB" b="0" baseline="0" dirty="0" err="1"/>
              <a:t>jubeln</a:t>
            </a:r>
            <a:r>
              <a:rPr lang="en-GB" b="0" baseline="0" dirty="0"/>
              <a:t> </a:t>
            </a:r>
            <a:r>
              <a:rPr lang="en-GB" baseline="0" dirty="0"/>
              <a:t>[&gt;5009]</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3393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 </a:t>
            </a:r>
            <a:r>
              <a:rPr lang="en-GB" b="0" dirty="0"/>
              <a:t>to practise written production of the diminutive.</a:t>
            </a:r>
          </a:p>
          <a:p>
            <a:endParaRPr lang="en-GB" b="0" dirty="0"/>
          </a:p>
          <a:p>
            <a:r>
              <a:rPr lang="en-GB" b="1" dirty="0"/>
              <a:t>Note: </a:t>
            </a:r>
            <a:r>
              <a:rPr lang="en-GB" b="0" dirty="0"/>
              <a:t>A less challenging version of this activity can be found on the following slide.</a:t>
            </a:r>
            <a:br>
              <a:rPr lang="en-GB" dirty="0"/>
            </a:br>
            <a:br>
              <a:rPr lang="en-GB" dirty="0"/>
            </a:br>
            <a:r>
              <a:rPr lang="en-GB" b="1" dirty="0"/>
              <a:t>Procedure:</a:t>
            </a:r>
            <a:br>
              <a:rPr lang="en-GB" dirty="0"/>
            </a:br>
            <a:r>
              <a:rPr lang="en-GB" dirty="0"/>
              <a:t>1. Ask students to read the text about die </a:t>
            </a:r>
            <a:r>
              <a:rPr lang="en-GB" dirty="0" err="1"/>
              <a:t>Wichtelmänner</a:t>
            </a:r>
            <a:r>
              <a:rPr lang="en-GB" dirty="0"/>
              <a:t> (The Elves and the Shoemaker). Remind them that –</a:t>
            </a:r>
            <a:r>
              <a:rPr lang="en-GB" b="1" dirty="0" err="1"/>
              <a:t>lein</a:t>
            </a:r>
            <a:r>
              <a:rPr lang="en-GB" b="1" dirty="0"/>
              <a:t> </a:t>
            </a:r>
            <a:r>
              <a:rPr lang="en-GB" b="0" dirty="0"/>
              <a:t>can also be used to form the diminutive of some words, but that this exercise focuses on –</a:t>
            </a:r>
            <a:r>
              <a:rPr lang="en-GB" b="1" dirty="0" err="1"/>
              <a:t>chen</a:t>
            </a:r>
            <a:r>
              <a:rPr lang="en-GB" b="0" dirty="0"/>
              <a:t> as it is more common.</a:t>
            </a:r>
            <a:endParaRPr lang="en-GB" dirty="0"/>
          </a:p>
          <a:p>
            <a:r>
              <a:rPr lang="en-GB" dirty="0"/>
              <a:t>2. Using their knowledge of the diminutive, ask students to write what the words in the blue boxes could be in German. </a:t>
            </a:r>
          </a:p>
          <a:p>
            <a:r>
              <a:rPr lang="en-GB" dirty="0"/>
              <a:t>3. Click to reveal the answers.</a:t>
            </a:r>
            <a:br>
              <a:rPr lang="en-GB" dirty="0"/>
            </a:br>
            <a:r>
              <a:rPr lang="en-GB" dirty="0"/>
              <a:t>4. Click to play the audio and students read along out loud, to practise pronunciation of known vocabulary and the sounding out of unfamiliar words.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Schuster [&gt;5009] </a:t>
            </a:r>
            <a:r>
              <a:rPr lang="en-GB" baseline="0" dirty="0" err="1"/>
              <a:t>sich</a:t>
            </a:r>
            <a:r>
              <a:rPr lang="en-GB" baseline="0" dirty="0"/>
              <a:t> </a:t>
            </a:r>
            <a:r>
              <a:rPr lang="en-GB" baseline="0" dirty="0" err="1"/>
              <a:t>bedanken</a:t>
            </a:r>
            <a:r>
              <a:rPr lang="en-GB" baseline="0" dirty="0"/>
              <a:t> [2882]</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endParaRPr lang="en-GB" dirty="0"/>
          </a:p>
          <a:p>
            <a:r>
              <a:rPr lang="en-GB" b="1" dirty="0"/>
              <a:t>Note: </a:t>
            </a:r>
            <a:r>
              <a:rPr lang="en-GB" b="0" dirty="0"/>
              <a:t>if time and resources allow, print and distribute (A5 size) one handout (see slide 31) per pair.  If not, simply elicit the German for the English moving top to bottom, left to right in sequence. Answers appear on mouse clicks.</a:t>
            </a:r>
          </a:p>
          <a:p>
            <a:br>
              <a:rPr lang="en-GB" b="1" dirty="0"/>
            </a:br>
            <a:r>
              <a:rPr lang="en-GB" b="1" dirty="0"/>
              <a:t>Aim: </a:t>
            </a:r>
            <a:r>
              <a:rPr lang="en-GB" b="0" dirty="0"/>
              <a:t>to revise this week’s vocabulary.</a:t>
            </a:r>
            <a:br>
              <a:rPr lang="en-GB" dirty="0"/>
            </a:br>
            <a:br>
              <a:rPr lang="en-GB" dirty="0"/>
            </a:br>
            <a:r>
              <a:rPr lang="en-GB" b="1" dirty="0"/>
              <a:t>Procedure:</a:t>
            </a:r>
            <a:br>
              <a:rPr lang="en-GB" dirty="0"/>
            </a:br>
            <a:r>
              <a:rPr lang="en-GB" dirty="0"/>
              <a:t>1. Students work in pairs. Partner A is assigned the role of a rat, and Partner B is assigned the role of a Hamelin inhabitant.</a:t>
            </a:r>
          </a:p>
          <a:p>
            <a:r>
              <a:rPr lang="en-GB" dirty="0"/>
              <a:t>2. Partner A starts at one of the two road beginnings where the rats are, and Partner B starts in one of the four houses in Hamelin.</a:t>
            </a:r>
          </a:p>
          <a:p>
            <a:r>
              <a:rPr lang="en-GB" dirty="0"/>
              <a:t>3. The goal of the rats is to reach one of the houses by following the roads, choosing any path they like. Whenever they come across a word, they have to translate it to move on.</a:t>
            </a:r>
          </a:p>
          <a:p>
            <a:r>
              <a:rPr lang="en-GB" dirty="0"/>
              <a:t>4. The goal of the Hamelin inhabitant is to stop the rats. They start at a house of their choice and then follow the roads. When they have correctly translated a word they cross it out, and the rats are no longer allowed to go that way. </a:t>
            </a:r>
          </a:p>
          <a:p>
            <a:r>
              <a:rPr lang="en-GB" dirty="0"/>
              <a:t>5. Players take it in turns to move along the roads, translating as they go. If their translation is incorrect, they forfeit their go. </a:t>
            </a:r>
          </a:p>
          <a:p>
            <a:r>
              <a:rPr lang="en-GB" dirty="0"/>
              <a:t>6. The game ends when either the rats reach a house, or the inhabitant blocks all the words leading to the houses.</a:t>
            </a:r>
          </a:p>
          <a:p>
            <a:r>
              <a:rPr lang="en-GB" dirty="0"/>
              <a:t>7. Click to reveal the German translations.</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73394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a:t>
            </a:r>
            <a:br>
              <a:rPr lang="en-GB" dirty="0"/>
            </a:br>
            <a:br>
              <a:rPr lang="en-GB" b="1" dirty="0"/>
            </a:br>
            <a:r>
              <a:rPr lang="en-GB" b="1" dirty="0"/>
              <a:t>Aim: </a:t>
            </a:r>
            <a:r>
              <a:rPr lang="en-GB" b="0" dirty="0"/>
              <a:t>to introduce the second half of the text; to recap some of this week’s vocabulary.</a:t>
            </a:r>
            <a:br>
              <a:rPr lang="en-GB" dirty="0"/>
            </a:br>
            <a:br>
              <a:rPr lang="en-GB" dirty="0"/>
            </a:br>
            <a:r>
              <a:rPr lang="en-GB" b="1" dirty="0"/>
              <a:t>Procedure:</a:t>
            </a:r>
            <a:br>
              <a:rPr lang="en-GB" dirty="0"/>
            </a:br>
            <a:r>
              <a:rPr lang="en-GB" dirty="0"/>
              <a:t>1. Click on the audio button to hear the whole paragraph.</a:t>
            </a:r>
          </a:p>
          <a:p>
            <a:r>
              <a:rPr lang="en-GB" dirty="0"/>
              <a:t>2. Students read along as they listen.</a:t>
            </a:r>
          </a:p>
          <a:p>
            <a:r>
              <a:rPr lang="en-GB" dirty="0"/>
              <a:t>3. Click to highlight the words from this week’s vocabulary set. Elicit the English translation from students by asking ‘Wie </a:t>
            </a:r>
            <a:r>
              <a:rPr lang="en-GB" dirty="0" err="1"/>
              <a:t>heißt</a:t>
            </a:r>
            <a:r>
              <a:rPr lang="en-GB" dirty="0"/>
              <a:t> …. auf </a:t>
            </a:r>
            <a:r>
              <a:rPr lang="en-GB" dirty="0" err="1"/>
              <a:t>Englisch</a:t>
            </a:r>
            <a:r>
              <a:rPr lang="en-GB" dirty="0"/>
              <a: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1679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 (2 slides)</a:t>
            </a:r>
            <a:br>
              <a:rPr lang="en-GB" dirty="0"/>
            </a:br>
            <a:br>
              <a:rPr lang="en-GB" b="1" dirty="0"/>
            </a:br>
            <a:r>
              <a:rPr lang="en-GB" b="1" dirty="0"/>
              <a:t>Aim: </a:t>
            </a:r>
            <a:r>
              <a:rPr lang="en-GB" b="0" dirty="0"/>
              <a:t>to learn about some of the elements that are typical of this genre; to work on comprehension of the text.</a:t>
            </a:r>
            <a:br>
              <a:rPr lang="en-GB" dirty="0"/>
            </a:br>
            <a:br>
              <a:rPr lang="en-GB" dirty="0"/>
            </a:br>
            <a:r>
              <a:rPr lang="en-GB" b="1" dirty="0"/>
              <a:t>Procedure:</a:t>
            </a:r>
            <a:br>
              <a:rPr lang="en-GB" dirty="0"/>
            </a:br>
            <a:r>
              <a:rPr lang="en-GB" dirty="0"/>
              <a:t>1. Ask students to read the text and see if they can note down an example of each element on the scrolls.</a:t>
            </a:r>
          </a:p>
          <a:p>
            <a:r>
              <a:rPr lang="en-GB" dirty="0"/>
              <a:t>2. Click to reveal answers.</a:t>
            </a:r>
          </a:p>
          <a:p>
            <a:r>
              <a:rPr lang="en-GB" dirty="0"/>
              <a:t>3. Repeat on the following slide.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Held [2447] </a:t>
            </a:r>
            <a:r>
              <a:rPr lang="en-GB" baseline="0" dirty="0" err="1"/>
              <a:t>magisch</a:t>
            </a:r>
            <a:r>
              <a:rPr lang="en-GB" baseline="0" dirty="0"/>
              <a:t> [4931] </a:t>
            </a:r>
            <a:r>
              <a:rPr lang="en-GB" baseline="0" dirty="0" err="1"/>
              <a:t>Lösung</a:t>
            </a:r>
            <a:r>
              <a:rPr lang="en-GB" baseline="0" dirty="0"/>
              <a:t> [317] </a:t>
            </a:r>
            <a:r>
              <a:rPr lang="en-GB" baseline="0" dirty="0" err="1"/>
              <a:t>Bestrafung</a:t>
            </a:r>
            <a:r>
              <a:rPr lang="en-GB" baseline="0" dirty="0"/>
              <a:t> [&gt;5009] </a:t>
            </a:r>
            <a:r>
              <a:rPr lang="en-GB" baseline="0" dirty="0" err="1"/>
              <a:t>Ergebnis</a:t>
            </a:r>
            <a:r>
              <a:rPr lang="en-GB" baseline="0" dirty="0"/>
              <a:t> [386]</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4859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2993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 </a:t>
            </a:r>
            <a:r>
              <a:rPr lang="en-GB" b="0" dirty="0"/>
              <a:t>to learn about the reality of Grimm fairy tales in preparation for a writing activity.</a:t>
            </a:r>
            <a:br>
              <a:rPr lang="en-GB" dirty="0"/>
            </a:br>
            <a:br>
              <a:rPr lang="en-GB" dirty="0"/>
            </a:br>
            <a:r>
              <a:rPr lang="en-GB" b="1" dirty="0"/>
              <a:t>Procedure:</a:t>
            </a:r>
            <a:br>
              <a:rPr lang="en-GB" dirty="0"/>
            </a:br>
            <a:r>
              <a:rPr lang="en-GB" dirty="0"/>
              <a:t>1. Ask students to read the information on the slide.</a:t>
            </a:r>
            <a:br>
              <a:rPr lang="en-GB" dirty="0"/>
            </a:br>
            <a:r>
              <a:rPr lang="en-GB" dirty="0"/>
              <a:t>2. Students take it in turns to do sight interpretation. Student A reads the 1</a:t>
            </a:r>
            <a:r>
              <a:rPr lang="en-GB" baseline="30000" dirty="0"/>
              <a:t>st</a:t>
            </a:r>
            <a:r>
              <a:rPr lang="en-GB" dirty="0"/>
              <a:t> sentence, Student B translates it orally. Then swap, taking turns until they have translated the full text.</a:t>
            </a:r>
            <a:br>
              <a:rPr lang="en-GB" dirty="0"/>
            </a:br>
            <a:r>
              <a:rPr lang="en-GB" dirty="0"/>
              <a:t>3. Students should be encouraged to check meanings of unknown words with the teacher, (Wie </a:t>
            </a:r>
            <a:r>
              <a:rPr lang="en-GB" dirty="0" err="1"/>
              <a:t>heißt</a:t>
            </a:r>
            <a:r>
              <a:rPr lang="en-GB" dirty="0"/>
              <a:t> XX auf </a:t>
            </a:r>
            <a:r>
              <a:rPr lang="en-GB" dirty="0" err="1"/>
              <a:t>Englisch</a:t>
            </a:r>
            <a:r>
              <a:rPr lang="en-GB" dirty="0"/>
              <a:t>?) or preferably offering a suggestion themselves (Frau/Herr …, </a:t>
            </a:r>
            <a:r>
              <a:rPr lang="en-GB" dirty="0" err="1"/>
              <a:t>heißt</a:t>
            </a:r>
            <a:r>
              <a:rPr lang="en-GB" dirty="0"/>
              <a:t> ‘</a:t>
            </a:r>
            <a:r>
              <a:rPr lang="en-GB" dirty="0" err="1"/>
              <a:t>Märchen</a:t>
            </a:r>
            <a:r>
              <a:rPr lang="en-GB" dirty="0"/>
              <a:t>’ </a:t>
            </a:r>
            <a:r>
              <a:rPr lang="en-GB" dirty="0" err="1"/>
              <a:t>fairytale</a:t>
            </a:r>
            <a:r>
              <a:rPr lang="en-GB" dirty="0"/>
              <a:t> auf </a:t>
            </a:r>
            <a:r>
              <a:rPr lang="en-GB" dirty="0" err="1"/>
              <a:t>Englisch</a:t>
            </a:r>
            <a:r>
              <a:rPr lang="en-GB" dirty="0"/>
              <a:t>?)</a:t>
            </a:r>
          </a:p>
          <a:p>
            <a:endParaRPr lang="en-GB" dirty="0"/>
          </a:p>
          <a:p>
            <a:r>
              <a:rPr lang="en-GB" b="1" baseline="0" dirty="0"/>
              <a:t>Word frequency (1 is the most frequent word in German): </a:t>
            </a:r>
            <a:endParaRPr lang="en-GB" dirty="0"/>
          </a:p>
          <a:p>
            <a:pPr algn="l"/>
            <a:r>
              <a:rPr lang="en-GB" dirty="0" err="1"/>
              <a:t>abhacken</a:t>
            </a:r>
            <a:r>
              <a:rPr lang="en-GB" dirty="0"/>
              <a:t> [&gt;5009] hart [728] </a:t>
            </a:r>
            <a:r>
              <a:rPr lang="en-GB" dirty="0" err="1"/>
              <a:t>hübsch</a:t>
            </a:r>
            <a:r>
              <a:rPr lang="en-GB" dirty="0"/>
              <a:t> [2596]  </a:t>
            </a:r>
            <a:r>
              <a:rPr lang="en-GB" dirty="0" err="1"/>
              <a:t>Stiefmutter</a:t>
            </a:r>
            <a:r>
              <a:rPr lang="en-GB" dirty="0"/>
              <a:t> [&gt;5009] </a:t>
            </a:r>
            <a:r>
              <a:rPr lang="en-GB" dirty="0" err="1"/>
              <a:t>Zehe</a:t>
            </a:r>
            <a:r>
              <a:rPr lang="en-GB" dirty="0"/>
              <a:t> [&gt;5009]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24683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recap when to use the perfect and imperfect tenses.</a:t>
            </a:r>
            <a:br>
              <a:rPr lang="en-GB" dirty="0"/>
            </a:br>
            <a:br>
              <a:rPr lang="en-GB" dirty="0"/>
            </a:br>
            <a:r>
              <a:rPr lang="en-GB" b="1" dirty="0"/>
              <a:t>Procedure:</a:t>
            </a:r>
            <a:br>
              <a:rPr lang="en-GB" dirty="0"/>
            </a:br>
            <a:r>
              <a:rPr lang="en-GB" dirty="0"/>
              <a:t>Click through the animation sequence.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2234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 </a:t>
            </a:r>
            <a:r>
              <a:rPr lang="en-GB" b="0" dirty="0"/>
              <a:t>to revise the imperfect and perfect tenses.</a:t>
            </a:r>
            <a:br>
              <a:rPr lang="en-GB" dirty="0"/>
            </a:br>
            <a:br>
              <a:rPr lang="en-GB" dirty="0"/>
            </a:br>
            <a:r>
              <a:rPr lang="en-GB" b="1" dirty="0"/>
              <a:t>Procedure:</a:t>
            </a:r>
            <a:br>
              <a:rPr lang="en-GB" dirty="0"/>
            </a:br>
            <a:r>
              <a:rPr lang="en-GB" dirty="0"/>
              <a:t>1. Explain the task. The students are producing a film about the Pied Piper and are talking with the director about the plot. As they are talking, they will need to use the perfect tense.</a:t>
            </a:r>
          </a:p>
          <a:p>
            <a:r>
              <a:rPr lang="en-GB" dirty="0"/>
              <a:t>2. Ask them to change the six sentences into the perfect tense.</a:t>
            </a:r>
          </a:p>
          <a:p>
            <a:r>
              <a:rPr lang="en-GB" dirty="0"/>
              <a:t>3. Click to reveal answers.</a:t>
            </a:r>
            <a:br>
              <a:rPr lang="en-GB" dirty="0"/>
            </a:br>
            <a:br>
              <a:rPr lang="en-GB" dirty="0"/>
            </a:br>
            <a:r>
              <a:rPr lang="en-GB" b="1" baseline="0" dirty="0"/>
              <a:t>Word frequency (1 is the most frequent word in German): </a:t>
            </a:r>
            <a:br>
              <a:rPr lang="en-GB" baseline="0" dirty="0"/>
            </a:br>
            <a:r>
              <a:rPr lang="en-GB" baseline="0" dirty="0"/>
              <a:t>Regisseur [2795]</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0235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learn how to use the historic present tense in preparation for the next task. </a:t>
            </a:r>
            <a:br>
              <a:rPr lang="en-GB" dirty="0"/>
            </a:br>
            <a:br>
              <a:rPr lang="en-GB" dirty="0"/>
            </a:br>
            <a:r>
              <a:rPr lang="en-GB" b="1" dirty="0"/>
              <a:t>Procedure:</a:t>
            </a:r>
            <a:br>
              <a:rPr lang="en-GB" dirty="0"/>
            </a:br>
            <a:r>
              <a:rPr lang="en-GB" dirty="0"/>
              <a:t>Click through the animated sequence.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7039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a:t>
            </a:r>
            <a:r>
              <a:rPr lang="en-GB" b="0" dirty="0"/>
              <a:t>to recap the imperfect tense and practise using the historic present.</a:t>
            </a:r>
            <a:endParaRPr lang="en-GB" b="1" dirty="0"/>
          </a:p>
          <a:p>
            <a:endParaRPr lang="en-GB" b="1" dirty="0"/>
          </a:p>
          <a:p>
            <a:r>
              <a:rPr lang="en-GB" b="1" dirty="0"/>
              <a:t>Note: </a:t>
            </a:r>
            <a:r>
              <a:rPr lang="en-GB" b="0" dirty="0"/>
              <a:t>a more challenging version of this activity can be found on the following slide.</a:t>
            </a:r>
            <a:br>
              <a:rPr lang="en-GB" dirty="0"/>
            </a:br>
            <a:br>
              <a:rPr lang="en-GB" dirty="0"/>
            </a:br>
            <a:r>
              <a:rPr lang="en-GB" b="1" dirty="0"/>
              <a:t>Procedure:</a:t>
            </a:r>
            <a:br>
              <a:rPr lang="en-GB" dirty="0"/>
            </a:br>
            <a:r>
              <a:rPr lang="en-GB" dirty="0"/>
              <a:t>1. Explain the task. The students have decided to change the ending of the fairy tale in their film to make it more successful. They tell the director the new ending and use the historic present to make the story seem more immediate and exciting.</a:t>
            </a:r>
          </a:p>
          <a:p>
            <a:r>
              <a:rPr lang="en-GB" dirty="0"/>
              <a:t>2. Students change the verbs in bold to the present tense.</a:t>
            </a:r>
          </a:p>
          <a:p>
            <a:r>
              <a:rPr lang="en-GB" dirty="0"/>
              <a:t>3. Click to reveal answers.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65850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a:t>
            </a:r>
            <a:r>
              <a:rPr lang="en-GB" b="0" dirty="0"/>
              <a:t>to recap the imperfect tense and practise using the historic present.</a:t>
            </a:r>
            <a:endParaRPr lang="en-GB" b="1" dirty="0"/>
          </a:p>
          <a:p>
            <a:endParaRPr lang="en-GB" b="1" dirty="0"/>
          </a:p>
          <a:p>
            <a:r>
              <a:rPr lang="en-GB" b="1" dirty="0"/>
              <a:t>Note: </a:t>
            </a:r>
            <a:r>
              <a:rPr lang="en-GB" b="0" dirty="0"/>
              <a:t>a less challenging version of this activity can be found on the previous slide.</a:t>
            </a:r>
            <a:br>
              <a:rPr lang="en-GB" dirty="0"/>
            </a:br>
            <a:br>
              <a:rPr lang="en-GB" dirty="0"/>
            </a:br>
            <a:r>
              <a:rPr lang="en-GB" b="1" dirty="0"/>
              <a:t>Procedure:</a:t>
            </a:r>
            <a:br>
              <a:rPr lang="en-GB" dirty="0"/>
            </a:br>
            <a:r>
              <a:rPr lang="en-GB" dirty="0"/>
              <a:t>1. Explain the task. The students have decided to change the ending of the fairy tale in their film to make it more successful. They tell the director the new ending and use the historic present to make the story seem more immediate and exciting.</a:t>
            </a:r>
          </a:p>
          <a:p>
            <a:r>
              <a:rPr lang="en-GB" dirty="0"/>
              <a:t>2. Click to reveal the old ending for students to use as inspiration.</a:t>
            </a:r>
          </a:p>
          <a:p>
            <a:r>
              <a:rPr lang="en-GB" dirty="0"/>
              <a:t>3. Students write down a few short sentences on a new ending for the story that they think would be more successful. They use the present tense.</a:t>
            </a:r>
          </a:p>
          <a:p>
            <a:r>
              <a:rPr lang="en-GB" dirty="0"/>
              <a:t>4. Click to reveal a possible answer.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5330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 </a:t>
            </a:r>
            <a:r>
              <a:rPr lang="en-GB" b="0" dirty="0"/>
              <a:t>to revisit the diminutive.</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b="0" dirty="0"/>
              <a:t>A more challenging version of this activity can be found on the previous slide.</a:t>
            </a:r>
            <a:br>
              <a:rPr lang="en-GB" dirty="0"/>
            </a:br>
            <a:br>
              <a:rPr lang="en-GB" dirty="0"/>
            </a:br>
            <a:r>
              <a:rPr lang="en-GB" b="1" dirty="0"/>
              <a:t>Procedure:</a:t>
            </a:r>
            <a:br>
              <a:rPr lang="en-GB" dirty="0"/>
            </a:br>
            <a:r>
              <a:rPr lang="en-GB" dirty="0"/>
              <a:t>1. Ask students to read the text about die </a:t>
            </a:r>
            <a:r>
              <a:rPr lang="en-GB" dirty="0" err="1"/>
              <a:t>Wichtelmänner</a:t>
            </a:r>
            <a:r>
              <a:rPr lang="en-GB" dirty="0"/>
              <a:t> (The Elves and the Shoemaker). Remind them that –</a:t>
            </a:r>
            <a:r>
              <a:rPr lang="en-GB" b="1" dirty="0" err="1"/>
              <a:t>lein</a:t>
            </a:r>
            <a:r>
              <a:rPr lang="en-GB" b="1" dirty="0"/>
              <a:t> </a:t>
            </a:r>
            <a:r>
              <a:rPr lang="en-GB" b="0" dirty="0"/>
              <a:t>can also be used to form the diminutive of some words, but that this exercise focuses on –</a:t>
            </a:r>
            <a:r>
              <a:rPr lang="en-GB" b="1" dirty="0" err="1"/>
              <a:t>chen</a:t>
            </a:r>
            <a:r>
              <a:rPr lang="en-GB" b="0" dirty="0"/>
              <a:t> as it is more common.</a:t>
            </a:r>
            <a:endParaRPr lang="en-GB" dirty="0"/>
          </a:p>
          <a:p>
            <a:r>
              <a:rPr lang="en-GB" dirty="0"/>
              <a:t>2. Using their knowledge of the diminutive, ask students to write the English translation of the German words in bold. </a:t>
            </a:r>
          </a:p>
          <a:p>
            <a:r>
              <a:rPr lang="en-GB" dirty="0"/>
              <a:t>3. Click to reveal the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Click to play the audio and students read along out loud, to practise pronunciation of known vocabulary and the sounding out of unfamiliar words.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Schuster [&gt;5009] </a:t>
            </a:r>
            <a:r>
              <a:rPr lang="en-GB" baseline="0" dirty="0" err="1"/>
              <a:t>sich</a:t>
            </a:r>
            <a:r>
              <a:rPr lang="en-GB" baseline="0" dirty="0"/>
              <a:t> </a:t>
            </a:r>
            <a:r>
              <a:rPr lang="en-GB" baseline="0" dirty="0" err="1"/>
              <a:t>bedanken</a:t>
            </a:r>
            <a:r>
              <a:rPr lang="en-GB" baseline="0" dirty="0"/>
              <a:t> [2882]</a:t>
            </a:r>
            <a:br>
              <a:rPr lang="en-GB" baseline="0" dirty="0"/>
            </a:br>
            <a:r>
              <a:rPr lang="en-GB" i="1" dirty="0"/>
              <a:t>Source:  Jones, R.L. &amp; </a:t>
            </a:r>
            <a:r>
              <a:rPr lang="en-GB" i="1" dirty="0" err="1"/>
              <a:t>Tschirner</a:t>
            </a:r>
            <a:r>
              <a:rPr lang="en-GB" i="1" dirty="0"/>
              <a:t>, E. (2019). A frequency dictionary of German: core vocabulary for learners. Routledge</a:t>
            </a:r>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12082917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1" i="0" dirty="0">
                <a:latin typeface="+mn-lt"/>
                <a:ea typeface="Calibri"/>
                <a:cs typeface="Calibri"/>
                <a:sym typeface="Calibri"/>
              </a:rPr>
              <a:t>Student worksheet answers: </a:t>
            </a:r>
            <a:r>
              <a:rPr lang="en-GB" sz="1200" b="0" i="0" dirty="0">
                <a:latin typeface="+mn-lt"/>
                <a:ea typeface="Calibri"/>
                <a:cs typeface="Calibri"/>
                <a:sym typeface="Calibri"/>
              </a:rPr>
              <a:t>https://</a:t>
            </a:r>
            <a:r>
              <a:rPr lang="en-GB" sz="1200" b="0" i="0" dirty="0" err="1">
                <a:latin typeface="+mn-lt"/>
                <a:ea typeface="Calibri"/>
                <a:cs typeface="Calibri"/>
                <a:sym typeface="Calibri"/>
              </a:rPr>
              <a:t>resources.ncelp.org</a:t>
            </a:r>
            <a:r>
              <a:rPr lang="en-GB" sz="1200" b="0" i="0" dirty="0">
                <a:latin typeface="+mn-lt"/>
                <a:ea typeface="Calibri"/>
                <a:cs typeface="Calibri"/>
                <a:sym typeface="Calibri"/>
              </a:rPr>
              <a:t>/concern/resources/nc580p27k?locale=</a:t>
            </a:r>
            <a:r>
              <a:rPr lang="en-GB" sz="1200" b="0" i="0" dirty="0" err="1">
                <a:latin typeface="+mn-lt"/>
                <a:ea typeface="Calibri"/>
                <a:cs typeface="Calibri"/>
                <a:sym typeface="Calibri"/>
              </a:rPr>
              <a:t>en</a:t>
            </a: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7548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Handout for speaking task</a:t>
            </a:r>
            <a:br>
              <a:rPr lang="en-GB" dirty="0"/>
            </a:br>
            <a:br>
              <a:rPr lang="en-GB" b="1"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848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(two slides)</a:t>
            </a:r>
            <a:br>
              <a:rPr lang="en-GB" dirty="0"/>
            </a:br>
            <a:br>
              <a:rPr lang="en-GB" b="1" dirty="0"/>
            </a:br>
            <a:r>
              <a:rPr lang="en-GB" b="1" dirty="0"/>
              <a:t>Aim: </a:t>
            </a:r>
            <a:r>
              <a:rPr lang="en-GB" b="0" dirty="0"/>
              <a:t>to present and practise this week’s new vocabulary.</a:t>
            </a:r>
          </a:p>
          <a:p>
            <a:br>
              <a:rPr lang="en-GB" dirty="0"/>
            </a:br>
            <a:r>
              <a:rPr lang="en-GB" b="1" baseline="0" dirty="0"/>
              <a:t>Procedure:</a:t>
            </a:r>
            <a:br>
              <a:rPr lang="en-GB" b="1" dirty="0"/>
            </a:br>
            <a:r>
              <a:rPr lang="en-GB" b="0" dirty="0"/>
              <a:t>1. Pupils</a:t>
            </a:r>
            <a:r>
              <a:rPr lang="en-GB" b="0" baseline="0" dirty="0"/>
              <a:t> either work by themselves or in pairs, reading out the words and recapping their English meaning (1 minute).</a:t>
            </a:r>
            <a:br>
              <a:rPr lang="en-GB" b="0" baseline="0" dirty="0"/>
            </a:br>
            <a:r>
              <a:rPr lang="en-GB" b="0" baseline="0" dirty="0"/>
              <a:t>2. Then the teacher removes the English words or pictures (one by one) and they try to recall the English orally (chorally), looking at the German (1 minute).</a:t>
            </a:r>
            <a:br>
              <a:rPr lang="en-GB" b="0" baseline="0" dirty="0"/>
            </a:br>
            <a:r>
              <a:rPr lang="en-GB" b="0" baseline="0" dirty="0"/>
              <a:t>3. Then the German meanings are removed (one by one) and they to recall them orally (again, chorally), looking at the English (1 minute).</a:t>
            </a:r>
            <a:br>
              <a:rPr lang="en-GB" b="0" baseline="0" dirty="0"/>
            </a:br>
            <a:r>
              <a:rPr lang="en-GB" b="0" baseline="0" dirty="0"/>
              <a:t>4. </a:t>
            </a:r>
            <a:r>
              <a:rPr lang="en-GB" baseline="0" dirty="0"/>
              <a:t>Further rounds of learning can be facilitated by one pupil turning away from the board, and his/her partner asking him/her the meanings (‘Wie </a:t>
            </a:r>
            <a:r>
              <a:rPr lang="en-GB" baseline="0" dirty="0" err="1"/>
              <a:t>sagt</a:t>
            </a:r>
            <a:r>
              <a:rPr lang="en-GB" baseline="0" dirty="0"/>
              <a:t> man X auf Deutsch?’).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a:p>
            <a:endParaRPr lang="en-GB" b="1" dirty="0"/>
          </a:p>
          <a:p>
            <a:r>
              <a:rPr lang="en-GB" b="1" dirty="0"/>
              <a:t>Note: Click on the picture of the </a:t>
            </a:r>
            <a:r>
              <a:rPr lang="en-GB" b="1" dirty="0" err="1"/>
              <a:t>Bürger</a:t>
            </a:r>
            <a:r>
              <a:rPr lang="en-GB" b="1" dirty="0"/>
              <a:t> and the Burger to play the audio for each word. </a:t>
            </a:r>
            <a:r>
              <a:rPr lang="en-GB" b="0" dirty="0"/>
              <a:t>Make it clear to students that the difference in pronunciation is small because Burger (fast food) is a borrowed English word and in German is pronounced as in English but with a German accent, which makes the [u] sound rather similar to [ü]. If they listen a few times they will begin to hear a difference. Remind students that they know the word ‘Handy’ (mobile phone) which also sounds a little like the [a] is [ä].</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295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b="1" dirty="0"/>
            </a:br>
            <a:br>
              <a:rPr lang="en-GB" b="1" dirty="0"/>
            </a:br>
            <a:r>
              <a:rPr lang="en-GB" b="1" dirty="0"/>
              <a:t>Aim: </a:t>
            </a:r>
            <a:r>
              <a:rPr lang="en-GB" b="0" dirty="0"/>
              <a:t>to practise aural comprehension of some of this week’s revisited vocabulary.</a:t>
            </a:r>
          </a:p>
          <a:p>
            <a:endParaRPr lang="en-GB" b="0" dirty="0"/>
          </a:p>
          <a:p>
            <a:r>
              <a:rPr lang="en-GB" b="1" dirty="0"/>
              <a:t>Procedure:</a:t>
            </a:r>
            <a:br>
              <a:rPr lang="en-GB" dirty="0"/>
            </a:br>
            <a:r>
              <a:rPr lang="en-GB" dirty="0"/>
              <a:t>1. Click numbers to hear audio.</a:t>
            </a:r>
          </a:p>
          <a:p>
            <a:r>
              <a:rPr lang="en-GB" dirty="0"/>
              <a:t>2. Students pick which word on a rock is being referred to (the one above or below each time).</a:t>
            </a:r>
          </a:p>
          <a:p>
            <a:r>
              <a:rPr lang="en-GB" dirty="0"/>
              <a:t>3. Click on rock to find out if the answer is right or wrong (</a:t>
            </a:r>
            <a:r>
              <a:rPr lang="en-GB" b="1" dirty="0"/>
              <a:t>wrong answers fall into the water</a:t>
            </a:r>
            <a:r>
              <a:rPr lang="en-GB" dirty="0"/>
              <a:t>).</a:t>
            </a:r>
          </a:p>
          <a:p>
            <a:r>
              <a:rPr lang="en-GB" dirty="0"/>
              <a:t>4. Continue to the next slide to cross the river.</a:t>
            </a:r>
            <a:br>
              <a:rPr lang="en-GB" dirty="0"/>
            </a:br>
            <a:br>
              <a:rPr lang="en-GB" dirty="0"/>
            </a:br>
            <a:r>
              <a:rPr lang="en-GB" b="1" dirty="0"/>
              <a:t>Extra challenge</a:t>
            </a:r>
            <a:r>
              <a:rPr lang="en-GB" dirty="0"/>
              <a:t>: pupils note the full meaning of the sentence.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Mein Baum </a:t>
            </a:r>
            <a:r>
              <a:rPr lang="en-GB" b="0" dirty="0" err="1"/>
              <a:t>ist</a:t>
            </a:r>
            <a:r>
              <a:rPr lang="en-GB" b="0" dirty="0"/>
              <a:t> </a:t>
            </a:r>
            <a:r>
              <a:rPr lang="en-GB" b="0" dirty="0" err="1"/>
              <a:t>nicht</a:t>
            </a:r>
            <a:r>
              <a:rPr lang="en-GB" b="0" dirty="0"/>
              <a:t> </a:t>
            </a:r>
            <a:r>
              <a:rPr lang="en-GB" b="0" dirty="0" err="1"/>
              <a:t>echt</a:t>
            </a:r>
            <a:r>
              <a:rPr lang="en-GB" b="0" dirty="0"/>
              <a:t>, er </a:t>
            </a:r>
            <a:r>
              <a:rPr lang="en-GB" b="0" dirty="0" err="1"/>
              <a:t>ist</a:t>
            </a:r>
            <a:r>
              <a:rPr lang="en-GB" b="0" dirty="0"/>
              <a:t> [</a:t>
            </a:r>
            <a:r>
              <a:rPr lang="en-GB" b="0" dirty="0" err="1"/>
              <a:t>künstlich</a:t>
            </a:r>
            <a:r>
              <a:rPr lang="en-GB"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err="1"/>
              <a:t>Wenn</a:t>
            </a:r>
            <a:r>
              <a:rPr lang="en-GB" b="0" dirty="0"/>
              <a:t> </a:t>
            </a:r>
            <a:r>
              <a:rPr lang="en-GB" b="0" dirty="0" err="1"/>
              <a:t>etwas</a:t>
            </a:r>
            <a:r>
              <a:rPr lang="en-GB" b="0" dirty="0"/>
              <a:t> </a:t>
            </a:r>
            <a:r>
              <a:rPr lang="en-GB" b="0" dirty="0" err="1"/>
              <a:t>ohne</a:t>
            </a:r>
            <a:r>
              <a:rPr lang="en-GB" b="0" dirty="0"/>
              <a:t> </a:t>
            </a:r>
            <a:r>
              <a:rPr lang="en-GB" b="0" dirty="0" err="1"/>
              <a:t>Risiken</a:t>
            </a:r>
            <a:r>
              <a:rPr lang="en-GB" b="0" dirty="0"/>
              <a:t> </a:t>
            </a:r>
            <a:r>
              <a:rPr lang="en-GB" b="0" dirty="0" err="1"/>
              <a:t>ist</a:t>
            </a:r>
            <a:r>
              <a:rPr lang="en-GB" b="0" dirty="0"/>
              <a:t> und </a:t>
            </a:r>
            <a:r>
              <a:rPr lang="en-GB" b="0" dirty="0" err="1"/>
              <a:t>Freude</a:t>
            </a:r>
            <a:r>
              <a:rPr lang="en-GB" b="0" dirty="0"/>
              <a:t> </a:t>
            </a:r>
            <a:r>
              <a:rPr lang="en-GB" b="0" dirty="0" err="1"/>
              <a:t>bringt</a:t>
            </a:r>
            <a:r>
              <a:rPr lang="en-GB" b="0" dirty="0"/>
              <a:t>, </a:t>
            </a:r>
            <a:r>
              <a:rPr lang="en-GB" b="0" dirty="0" err="1"/>
              <a:t>ist</a:t>
            </a:r>
            <a:r>
              <a:rPr lang="en-GB" b="0" dirty="0"/>
              <a:t> es </a:t>
            </a:r>
            <a:r>
              <a:rPr lang="en-GB" b="0" dirty="0" err="1"/>
              <a:t>dann</a:t>
            </a:r>
            <a:r>
              <a:rPr lang="en-GB" b="0" dirty="0"/>
              <a:t> [</a:t>
            </a:r>
            <a:r>
              <a:rPr lang="en-GB" b="0" dirty="0" err="1"/>
              <a:t>ein</a:t>
            </a:r>
            <a:r>
              <a:rPr lang="en-GB" b="0" dirty="0"/>
              <a:t> </a:t>
            </a:r>
            <a:r>
              <a:rPr lang="en-GB" b="0" dirty="0" err="1"/>
              <a:t>Vorteil</a:t>
            </a:r>
            <a:r>
              <a:rPr lang="en-GB"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err="1"/>
              <a:t>Wenn</a:t>
            </a:r>
            <a:r>
              <a:rPr lang="en-GB" b="0" dirty="0"/>
              <a:t> man </a:t>
            </a:r>
            <a:r>
              <a:rPr lang="en-GB" b="0" dirty="0" err="1"/>
              <a:t>Müll</a:t>
            </a:r>
            <a:r>
              <a:rPr lang="en-GB" b="0" dirty="0"/>
              <a:t> </a:t>
            </a:r>
            <a:r>
              <a:rPr lang="en-GB" b="0" dirty="0" err="1"/>
              <a:t>trennt</a:t>
            </a:r>
            <a:r>
              <a:rPr lang="en-GB" b="0" dirty="0"/>
              <a:t>, muss man </a:t>
            </a:r>
            <a:r>
              <a:rPr lang="en-GB" b="0" dirty="0" err="1"/>
              <a:t>Plastik</a:t>
            </a:r>
            <a:r>
              <a:rPr lang="en-GB" b="0" dirty="0"/>
              <a:t> von Papier [</a:t>
            </a:r>
            <a:r>
              <a:rPr lang="en-GB" b="0" dirty="0" err="1"/>
              <a:t>unterscheiden</a:t>
            </a:r>
            <a:r>
              <a:rPr lang="en-GB"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err="1"/>
              <a:t>Meine</a:t>
            </a:r>
            <a:r>
              <a:rPr lang="en-GB" b="0" dirty="0"/>
              <a:t> </a:t>
            </a:r>
            <a:r>
              <a:rPr lang="en-GB" b="0" dirty="0" err="1"/>
              <a:t>Freundin</a:t>
            </a:r>
            <a:r>
              <a:rPr lang="en-GB" b="0" dirty="0"/>
              <a:t> </a:t>
            </a:r>
            <a:r>
              <a:rPr lang="en-GB" b="0" dirty="0" err="1"/>
              <a:t>kommt</a:t>
            </a:r>
            <a:r>
              <a:rPr lang="en-GB" b="0" dirty="0"/>
              <a:t> </a:t>
            </a:r>
            <a:r>
              <a:rPr lang="en-GB" b="0" dirty="0" err="1"/>
              <a:t>aus</a:t>
            </a:r>
            <a:r>
              <a:rPr lang="en-GB" b="0" dirty="0"/>
              <a:t> [</a:t>
            </a:r>
            <a:r>
              <a:rPr lang="en-GB" b="0" dirty="0" err="1"/>
              <a:t>Syrien</a:t>
            </a:r>
            <a:r>
              <a:rPr lang="en-GB"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Ich will [</a:t>
            </a:r>
            <a:r>
              <a:rPr lang="en-GB" b="0" dirty="0" err="1"/>
              <a:t>fremde</a:t>
            </a:r>
            <a:r>
              <a:rPr lang="en-GB" b="0" dirty="0"/>
              <a:t>] Länder </a:t>
            </a:r>
            <a:r>
              <a:rPr lang="en-GB" b="0" dirty="0" err="1"/>
              <a:t>besuchen</a:t>
            </a:r>
            <a:r>
              <a:rPr lang="en-GB"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Ich </a:t>
            </a:r>
            <a:r>
              <a:rPr lang="en-GB" b="0" dirty="0" err="1"/>
              <a:t>weiß</a:t>
            </a:r>
            <a:r>
              <a:rPr lang="en-GB" b="0" dirty="0"/>
              <a:t> </a:t>
            </a:r>
            <a:r>
              <a:rPr lang="en-GB" b="0" dirty="0" err="1"/>
              <a:t>nicht</a:t>
            </a:r>
            <a:r>
              <a:rPr lang="en-GB" b="0" dirty="0"/>
              <a:t>, [</a:t>
            </a:r>
            <a:r>
              <a:rPr lang="en-GB" b="0" dirty="0" err="1"/>
              <a:t>ob</a:t>
            </a:r>
            <a:r>
              <a:rPr lang="en-GB" b="0" dirty="0"/>
              <a:t>] ich das will.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24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set the scene for this week’s text and introduce students to the Brothers Grimm; to revisit five items of vocabulary from this week and many previously learnt words.</a:t>
            </a:r>
          </a:p>
          <a:p>
            <a:endParaRPr lang="en-GB" b="0" dirty="0"/>
          </a:p>
          <a:p>
            <a:r>
              <a:rPr lang="en-GB" b="1" dirty="0"/>
              <a:t>Procedure:</a:t>
            </a:r>
            <a:br>
              <a:rPr lang="en-GB" dirty="0"/>
            </a:br>
            <a:r>
              <a:rPr lang="en-GB" dirty="0"/>
              <a:t>1. Ask students to read the German sentence.</a:t>
            </a:r>
          </a:p>
          <a:p>
            <a:r>
              <a:rPr lang="en-GB" dirty="0"/>
              <a:t>2. To aid comprehension elicit answers to the multiple choice questions from students.</a:t>
            </a:r>
          </a:p>
          <a:p>
            <a:r>
              <a:rPr lang="en-GB" dirty="0"/>
              <a:t>3. Click to reveal answers.</a:t>
            </a:r>
          </a:p>
          <a:p>
            <a:r>
              <a:rPr lang="en-GB" dirty="0"/>
              <a:t>4. Click to bring up a callout to encourage students to draw on their existing knowledge.</a:t>
            </a:r>
          </a:p>
          <a:p>
            <a:r>
              <a:rPr lang="en-GB" dirty="0"/>
              <a:t>5. Click to bring up another callout with information on the Brothers Grimm.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recherchieren</a:t>
            </a:r>
            <a:r>
              <a:rPr lang="en-GB" baseline="0" dirty="0"/>
              <a:t> [&gt;5009] </a:t>
            </a:r>
            <a:r>
              <a:rPr lang="en-GB" baseline="0" dirty="0" err="1"/>
              <a:t>Märchen</a:t>
            </a:r>
            <a:r>
              <a:rPr lang="en-GB" baseline="0" dirty="0"/>
              <a:t> [4155]</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 </a:t>
            </a:r>
            <a:r>
              <a:rPr lang="en-GB" b="0" dirty="0"/>
              <a:t>to read and comprehend more of the text; to practise written recognition and comprehension of the imperfect tense.</a:t>
            </a:r>
            <a:br>
              <a:rPr lang="en-GB" dirty="0"/>
            </a:br>
            <a:br>
              <a:rPr lang="en-GB" dirty="0"/>
            </a:br>
            <a:r>
              <a:rPr lang="en-GB" b="1" dirty="0"/>
              <a:t>Procedure:</a:t>
            </a:r>
            <a:br>
              <a:rPr lang="en-GB" dirty="0"/>
            </a:br>
            <a:r>
              <a:rPr lang="en-GB" dirty="0"/>
              <a:t>1. Click on the audio button to hear the text. Students read along as they listen.</a:t>
            </a:r>
          </a:p>
          <a:p>
            <a:r>
              <a:rPr lang="en-GB" dirty="0"/>
              <a:t>2. Ask them to select a verb phrase from the bottom of the slide to summarise each section of the text.</a:t>
            </a:r>
          </a:p>
          <a:p>
            <a:r>
              <a:rPr lang="en-GB" dirty="0"/>
              <a:t>3. Click to reveal answers.</a:t>
            </a:r>
          </a:p>
          <a:p>
            <a:endParaRPr lang="en-GB" dirty="0"/>
          </a:p>
          <a:p>
            <a:r>
              <a:rPr lang="en-GB" b="1" dirty="0"/>
              <a:t>Note</a:t>
            </a:r>
            <a:r>
              <a:rPr lang="en-GB" dirty="0"/>
              <a:t>: at this stage we won’t translate the sentences; this comes in a subsequent task.</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err="1"/>
              <a:t>Lösung</a:t>
            </a:r>
            <a:r>
              <a:rPr lang="en-GB" baseline="0" dirty="0"/>
              <a:t> [317] </a:t>
            </a:r>
            <a:r>
              <a:rPr lang="en-GB" baseline="0" dirty="0" err="1"/>
              <a:t>reagieren</a:t>
            </a:r>
            <a:r>
              <a:rPr lang="en-GB" baseline="0" dirty="0"/>
              <a:t> [722]</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b="1" dirty="0"/>
            </a:br>
            <a:br>
              <a:rPr lang="en-GB" b="1" dirty="0"/>
            </a:br>
            <a:r>
              <a:rPr lang="en-GB" b="1" dirty="0"/>
              <a:t>Aim: </a:t>
            </a:r>
            <a:r>
              <a:rPr lang="en-GB" b="0" dirty="0"/>
              <a:t>to recap the singular imperfect forms of weak verbs and remind students about irregular imperfect forms.</a:t>
            </a:r>
          </a:p>
          <a:p>
            <a:endParaRPr lang="en-GB" b="0" dirty="0"/>
          </a:p>
          <a:p>
            <a:r>
              <a:rPr lang="en-GB" b="1" dirty="0"/>
              <a:t>Procedure:</a:t>
            </a:r>
            <a:br>
              <a:rPr lang="en-GB" dirty="0"/>
            </a:br>
            <a:r>
              <a:rPr lang="en-GB" dirty="0"/>
              <a:t>1. Click to present the information and examples.</a:t>
            </a:r>
          </a:p>
          <a:p>
            <a:r>
              <a:rPr lang="en-GB" dirty="0"/>
              <a:t>2. Elicit English meanings for all the forms.</a:t>
            </a:r>
          </a:p>
          <a:p>
            <a:r>
              <a:rPr lang="en-GB" dirty="0"/>
              <a:t>3. Ask students to identify ‘</a:t>
            </a:r>
            <a:r>
              <a:rPr lang="en-GB" dirty="0" err="1"/>
              <a:t>folgtest</a:t>
            </a:r>
            <a:r>
              <a:rPr lang="en-GB" dirty="0"/>
              <a:t>’ as weak, and ‘</a:t>
            </a:r>
            <a:r>
              <a:rPr lang="en-GB" dirty="0" err="1"/>
              <a:t>gingst</a:t>
            </a:r>
            <a:r>
              <a:rPr lang="en-GB" dirty="0"/>
              <a:t>’ as strong, as this primes for the next activity.</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Pfeife</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7388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26" Type="http://schemas.openxmlformats.org/officeDocument/2006/relationships/audio" Target="../media/audio18.wav"/><Relationship Id="rId3" Type="http://schemas.openxmlformats.org/officeDocument/2006/relationships/image" Target="../media/image5.png"/><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5" Type="http://schemas.openxmlformats.org/officeDocument/2006/relationships/audio" Target="../media/audio17.wav"/><Relationship Id="rId2" Type="http://schemas.openxmlformats.org/officeDocument/2006/relationships/notesSlide" Target="../notesSlides/notesSlide19.xml"/><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24" Type="http://schemas.openxmlformats.org/officeDocument/2006/relationships/audio" Target="../media/audio16.wav"/><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audio" Target="../media/audio15.wav"/><Relationship Id="rId28" Type="http://schemas.openxmlformats.org/officeDocument/2006/relationships/audio" Target="../media/audio20.wav"/><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6.gif"/><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png"/><Relationship Id="rId27" Type="http://schemas.openxmlformats.org/officeDocument/2006/relationships/audio" Target="../media/audio19.wav"/></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jpg"/><Relationship Id="rId11" Type="http://schemas.openxmlformats.org/officeDocument/2006/relationships/image" Target="../media/image9.png"/><Relationship Id="rId5" Type="http://schemas.openxmlformats.org/officeDocument/2006/relationships/image" Target="../media/image1.jpg"/><Relationship Id="rId10" Type="http://schemas.openxmlformats.org/officeDocument/2006/relationships/image" Target="../media/image8.png"/><Relationship Id="rId4" Type="http://schemas.openxmlformats.org/officeDocument/2006/relationships/notesSlide" Target="../notesSlides/notesSlide2.xml"/><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png"/><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jpg"/><Relationship Id="rId5" Type="http://schemas.openxmlformats.org/officeDocument/2006/relationships/image" Target="../media/image1.jpg"/><Relationship Id="rId4" Type="http://schemas.openxmlformats.org/officeDocument/2006/relationships/notesSlide" Target="../notesSlides/notesSlide21.xml"/><Relationship Id="rId9"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png"/><Relationship Id="rId4" Type="http://schemas.openxmlformats.org/officeDocument/2006/relationships/image" Target="../media/image4.jp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png"/><Relationship Id="rId4" Type="http://schemas.openxmlformats.org/officeDocument/2006/relationships/image" Target="../media/image4.jp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5.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notesSlide" Target="../notesSlides/notesSlide3.xml"/><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5.png"/><Relationship Id="rId7"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quizlet.com/gb/572668992/year-9-german-term-32-week-7-flash-cards/" TargetMode="External"/><Relationship Id="rId5" Type="http://schemas.openxmlformats.org/officeDocument/2006/relationships/hyperlink" Target="https://resources.ncelp.org/concern/resources/7h149r65v?locale=en" TargetMode="Externa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png"/><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jp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5.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4.png"/><Relationship Id="rId3" Type="http://schemas.openxmlformats.org/officeDocument/2006/relationships/image" Target="../media/image1.jpg"/><Relationship Id="rId7" Type="http://schemas.openxmlformats.org/officeDocument/2006/relationships/image" Target="../media/image20.png"/><Relationship Id="rId12"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audio" Target="../media/audio2.wav"/><Relationship Id="rId5" Type="http://schemas.openxmlformats.org/officeDocument/2006/relationships/image" Target="../media/image18.png"/><Relationship Id="rId10" Type="http://schemas.openxmlformats.org/officeDocument/2006/relationships/image" Target="../media/image22.jpeg"/><Relationship Id="rId4" Type="http://schemas.openxmlformats.org/officeDocument/2006/relationships/image" Target="../media/image5.png"/><Relationship Id="rId9" Type="http://schemas.openxmlformats.org/officeDocument/2006/relationships/audio" Target="../media/audio1.wav"/><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8.wav"/><Relationship Id="rId3" Type="http://schemas.openxmlformats.org/officeDocument/2006/relationships/image" Target="../media/image1.jpg"/><Relationship Id="rId7" Type="http://schemas.openxmlformats.org/officeDocument/2006/relationships/image" Target="../media/image28.png"/><Relationship Id="rId12" Type="http://schemas.openxmlformats.org/officeDocument/2006/relationships/audio" Target="../media/audio7.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audio" Target="../media/audio6.wav"/><Relationship Id="rId5" Type="http://schemas.openxmlformats.org/officeDocument/2006/relationships/image" Target="../media/image26.png"/><Relationship Id="rId10" Type="http://schemas.openxmlformats.org/officeDocument/2006/relationships/audio" Target="../media/audio5.wav"/><Relationship Id="rId4" Type="http://schemas.openxmlformats.org/officeDocument/2006/relationships/image" Target="../media/image5.png"/><Relationship Id="rId9" Type="http://schemas.openxmlformats.org/officeDocument/2006/relationships/audio" Target="../media/audio4.wav"/></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audio" Target="../media/audio9.wav"/><Relationship Id="rId12" Type="http://schemas.openxmlformats.org/officeDocument/2006/relationships/audio" Target="../media/audio14.wav"/><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11" Type="http://schemas.openxmlformats.org/officeDocument/2006/relationships/audio" Target="../media/audio13.wav"/><Relationship Id="rId5" Type="http://schemas.openxmlformats.org/officeDocument/2006/relationships/image" Target="../media/image1.jpg"/><Relationship Id="rId10" Type="http://schemas.openxmlformats.org/officeDocument/2006/relationships/audio" Target="../media/audio12.wav"/><Relationship Id="rId4" Type="http://schemas.openxmlformats.org/officeDocument/2006/relationships/notesSlide" Target="../notesSlides/notesSlide8.xml"/><Relationship Id="rId9" Type="http://schemas.openxmlformats.org/officeDocument/2006/relationships/audio" Target="../media/audio11.wav"/></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a:bodyPr>
          <a:lstStyle/>
          <a:p>
            <a:pPr algn="l"/>
            <a:r>
              <a:rPr lang="en-GB" sz="4000" b="1" dirty="0">
                <a:solidFill>
                  <a:prstClr val="white"/>
                </a:solidFill>
              </a:rPr>
              <a:t>Der </a:t>
            </a:r>
            <a:r>
              <a:rPr lang="en-GB" sz="4000" b="1" dirty="0" err="1">
                <a:solidFill>
                  <a:prstClr val="white"/>
                </a:solidFill>
              </a:rPr>
              <a:t>Rattenfänger</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Using the simple past (imperfect)</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Revisit [j] and [y]</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3.2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6 - Lesson 69</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33151"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Charlotte Moss / Rachel Hawkes</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With thanks to René Koglbauer for the story text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28 / 4 / 22</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pic>
        <p:nvPicPr>
          <p:cNvPr id="11" name="Picture 10" descr="A picture containing calendar&#10;&#10;Description automatically generated">
            <a:extLst>
              <a:ext uri="{FF2B5EF4-FFF2-40B4-BE49-F238E27FC236}">
                <a16:creationId xmlns:a16="http://schemas.microsoft.com/office/drawing/2014/main" id="{224DC260-C002-47A4-AAD5-3A2B5A71BE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8144" y="1278507"/>
            <a:ext cx="5383856" cy="4405388"/>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Google Shape;473;p13" descr="A picture containing text, binding, fabric&#10;&#10;Description automatically generated">
            <a:extLst>
              <a:ext uri="{FF2B5EF4-FFF2-40B4-BE49-F238E27FC236}">
                <a16:creationId xmlns:a16="http://schemas.microsoft.com/office/drawing/2014/main" id="{812A5BC0-72BB-44E3-841F-A77DF029CBE1}"/>
              </a:ext>
            </a:extLst>
          </p:cNvPr>
          <p:cNvPicPr preferRelativeResize="0"/>
          <p:nvPr/>
        </p:nvPicPr>
        <p:blipFill rotWithShape="1">
          <a:blip r:embed="rId4">
            <a:alphaModFix amt="20000"/>
          </a:blip>
          <a:srcRect/>
          <a:stretch/>
        </p:blipFill>
        <p:spPr>
          <a:xfrm rot="5400000">
            <a:off x="4183982" y="-2585934"/>
            <a:ext cx="3547584" cy="11915548"/>
          </a:xfrm>
          <a:prstGeom prst="rect">
            <a:avLst/>
          </a:prstGeom>
          <a:noFill/>
          <a:ln>
            <a:noFill/>
          </a:ln>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5014913" cy="869950"/>
          </a:xfrm>
          <a:prstGeom prst="rect">
            <a:avLst/>
          </a:prstGeom>
        </p:spPr>
      </p:pic>
      <p:sp>
        <p:nvSpPr>
          <p:cNvPr id="4" name="Title 3"/>
          <p:cNvSpPr>
            <a:spLocks noGrp="1"/>
          </p:cNvSpPr>
          <p:nvPr>
            <p:ph type="title"/>
          </p:nvPr>
        </p:nvSpPr>
        <p:spPr>
          <a:xfrm>
            <a:off x="0" y="294041"/>
            <a:ext cx="4443413" cy="707849"/>
          </a:xfrm>
        </p:spPr>
        <p:txBody>
          <a:bodyPr>
            <a:normAutofit/>
          </a:bodyPr>
          <a:lstStyle/>
          <a:p>
            <a:r>
              <a:rPr lang="en-GB" sz="3600" b="1" dirty="0">
                <a:solidFill>
                  <a:schemeClr val="bg1"/>
                </a:solidFill>
              </a:rPr>
              <a:t>das </a:t>
            </a:r>
            <a:r>
              <a:rPr lang="en-GB" sz="3600" b="1" dirty="0" err="1">
                <a:solidFill>
                  <a:schemeClr val="bg1"/>
                </a:solidFill>
              </a:rPr>
              <a:t>Imperfekt</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79999" y="1712368"/>
            <a:ext cx="11915546" cy="3847207"/>
          </a:xfrm>
          <a:prstGeom prst="rect">
            <a:avLst/>
          </a:prstGeom>
          <a:noFill/>
        </p:spPr>
        <p:txBody>
          <a:bodyPr wrap="square" rtlCol="0">
            <a:spAutoFit/>
          </a:bodyPr>
          <a:lstStyle/>
          <a:p>
            <a:r>
              <a:rPr lang="de-DE" sz="2200" dirty="0">
                <a:solidFill>
                  <a:schemeClr val="accent5">
                    <a:lumMod val="50000"/>
                  </a:schemeClr>
                </a:solidFill>
              </a:rPr>
              <a:t>Vor mehr als achthundert Jahren </a:t>
            </a:r>
            <a:r>
              <a:rPr lang="de-DE" sz="2200" b="1" dirty="0">
                <a:solidFill>
                  <a:schemeClr val="accent5">
                    <a:lumMod val="50000"/>
                  </a:schemeClr>
                </a:solidFill>
              </a:rPr>
              <a:t>machten</a:t>
            </a:r>
            <a:r>
              <a:rPr lang="de-DE" sz="2200" dirty="0">
                <a:solidFill>
                  <a:schemeClr val="accent5">
                    <a:lumMod val="50000"/>
                  </a:schemeClr>
                </a:solidFill>
              </a:rPr>
              <a:t> Ratten und Mäuse den Menschen in der Stadt Hameln viele Sorgen. </a:t>
            </a:r>
          </a:p>
          <a:p>
            <a:r>
              <a:rPr lang="de-DE" sz="2200" dirty="0">
                <a:solidFill>
                  <a:schemeClr val="accent5">
                    <a:lumMod val="50000"/>
                  </a:schemeClr>
                </a:solidFill>
              </a:rPr>
              <a:t>Eines Tages </a:t>
            </a:r>
            <a:r>
              <a:rPr lang="de-DE" sz="2200" b="1" dirty="0">
                <a:solidFill>
                  <a:schemeClr val="accent5">
                    <a:lumMod val="50000"/>
                  </a:schemeClr>
                </a:solidFill>
              </a:rPr>
              <a:t>kam</a:t>
            </a:r>
            <a:r>
              <a:rPr lang="de-DE" sz="2200" dirty="0">
                <a:solidFill>
                  <a:schemeClr val="accent5">
                    <a:lumMod val="50000"/>
                  </a:schemeClr>
                </a:solidFill>
              </a:rPr>
              <a:t> ein Mann in die Stadt, der Rattenfänger </a:t>
            </a:r>
            <a:r>
              <a:rPr lang="de-DE" sz="2200" b="1" dirty="0">
                <a:solidFill>
                  <a:schemeClr val="accent5">
                    <a:lumMod val="50000"/>
                  </a:schemeClr>
                </a:solidFill>
              </a:rPr>
              <a:t>hieß</a:t>
            </a:r>
            <a:r>
              <a:rPr lang="de-DE" sz="2200" dirty="0">
                <a:solidFill>
                  <a:schemeClr val="accent5">
                    <a:lumMod val="50000"/>
                  </a:schemeClr>
                </a:solidFill>
              </a:rPr>
              <a:t>. </a:t>
            </a:r>
          </a:p>
          <a:p>
            <a:r>
              <a:rPr lang="de-DE" sz="2200" dirty="0">
                <a:solidFill>
                  <a:schemeClr val="accent5">
                    <a:lumMod val="50000"/>
                  </a:schemeClr>
                </a:solidFill>
              </a:rPr>
              <a:t>Die Bürger der Stadt </a:t>
            </a:r>
            <a:r>
              <a:rPr lang="de-DE" sz="2200" b="1" dirty="0">
                <a:solidFill>
                  <a:schemeClr val="accent5">
                    <a:lumMod val="50000"/>
                  </a:schemeClr>
                </a:solidFill>
              </a:rPr>
              <a:t>sagten</a:t>
            </a:r>
            <a:r>
              <a:rPr lang="de-DE" sz="2200" dirty="0">
                <a:solidFill>
                  <a:schemeClr val="accent5">
                    <a:lumMod val="50000"/>
                  </a:schemeClr>
                </a:solidFill>
              </a:rPr>
              <a:t>, dass er Geld bekommen würde*, wenn er die Stadt vor den Ratten </a:t>
            </a:r>
            <a:r>
              <a:rPr lang="de-DE" sz="2200" b="1" dirty="0">
                <a:solidFill>
                  <a:schemeClr val="accent5">
                    <a:lumMod val="50000"/>
                  </a:schemeClr>
                </a:solidFill>
              </a:rPr>
              <a:t>rettete</a:t>
            </a:r>
            <a:r>
              <a:rPr lang="de-DE" sz="2200" dirty="0">
                <a:solidFill>
                  <a:schemeClr val="accent5">
                    <a:lumMod val="50000"/>
                  </a:schemeClr>
                </a:solidFill>
              </a:rPr>
              <a:t>. </a:t>
            </a:r>
          </a:p>
          <a:p>
            <a:r>
              <a:rPr lang="de-DE" sz="2200" dirty="0">
                <a:solidFill>
                  <a:schemeClr val="accent5">
                    <a:lumMod val="50000"/>
                  </a:schemeClr>
                </a:solidFill>
              </a:rPr>
              <a:t>Der Rattenfänger </a:t>
            </a:r>
            <a:r>
              <a:rPr lang="de-DE" sz="2200" b="1" dirty="0">
                <a:solidFill>
                  <a:schemeClr val="accent5">
                    <a:lumMod val="50000"/>
                  </a:schemeClr>
                </a:solidFill>
              </a:rPr>
              <a:t>ging</a:t>
            </a:r>
            <a:r>
              <a:rPr lang="de-DE" sz="2200" dirty="0">
                <a:solidFill>
                  <a:schemeClr val="accent5">
                    <a:lumMod val="50000"/>
                  </a:schemeClr>
                </a:solidFill>
              </a:rPr>
              <a:t> durch die Stadt und </a:t>
            </a:r>
            <a:r>
              <a:rPr lang="de-DE" sz="2200" b="1" dirty="0">
                <a:solidFill>
                  <a:schemeClr val="accent5">
                    <a:lumMod val="50000"/>
                  </a:schemeClr>
                </a:solidFill>
              </a:rPr>
              <a:t>spielte</a:t>
            </a:r>
            <a:r>
              <a:rPr lang="de-DE" sz="2200" dirty="0">
                <a:solidFill>
                  <a:schemeClr val="accent5">
                    <a:lumMod val="50000"/>
                  </a:schemeClr>
                </a:solidFill>
              </a:rPr>
              <a:t> auf seinem Pfeifchen. </a:t>
            </a:r>
          </a:p>
          <a:p>
            <a:r>
              <a:rPr lang="de-DE" sz="2200" dirty="0">
                <a:solidFill>
                  <a:schemeClr val="accent5">
                    <a:lumMod val="50000"/>
                  </a:schemeClr>
                </a:solidFill>
              </a:rPr>
              <a:t>Bald </a:t>
            </a:r>
            <a:r>
              <a:rPr lang="de-DE" sz="2200" b="1" dirty="0">
                <a:solidFill>
                  <a:schemeClr val="accent5">
                    <a:lumMod val="50000"/>
                  </a:schemeClr>
                </a:solidFill>
              </a:rPr>
              <a:t>kamen</a:t>
            </a:r>
            <a:r>
              <a:rPr lang="de-DE" sz="2200" dirty="0">
                <a:solidFill>
                  <a:schemeClr val="accent5">
                    <a:lumMod val="50000"/>
                  </a:schemeClr>
                </a:solidFill>
              </a:rPr>
              <a:t> Ratten und Mäuse von überall aus ihren Verstecken und </a:t>
            </a:r>
            <a:r>
              <a:rPr lang="de-DE" sz="2200" b="1" dirty="0">
                <a:solidFill>
                  <a:schemeClr val="accent5">
                    <a:lumMod val="50000"/>
                  </a:schemeClr>
                </a:solidFill>
              </a:rPr>
              <a:t>folgten</a:t>
            </a:r>
            <a:r>
              <a:rPr lang="de-DE" sz="2200" dirty="0">
                <a:solidFill>
                  <a:schemeClr val="accent5">
                    <a:lumMod val="50000"/>
                  </a:schemeClr>
                </a:solidFill>
              </a:rPr>
              <a:t> dem Rattenfänger. </a:t>
            </a:r>
          </a:p>
          <a:p>
            <a:r>
              <a:rPr lang="de-DE" sz="2200" dirty="0">
                <a:solidFill>
                  <a:schemeClr val="accent5">
                    <a:lumMod val="50000"/>
                  </a:schemeClr>
                </a:solidFill>
              </a:rPr>
              <a:t>Als er zum Stadtfluss </a:t>
            </a:r>
            <a:r>
              <a:rPr lang="de-DE" sz="2200" b="1" dirty="0">
                <a:solidFill>
                  <a:schemeClr val="accent5">
                    <a:lumMod val="50000"/>
                  </a:schemeClr>
                </a:solidFill>
              </a:rPr>
              <a:t>kam</a:t>
            </a:r>
            <a:r>
              <a:rPr lang="de-DE" sz="2200" dirty="0">
                <a:solidFill>
                  <a:schemeClr val="accent5">
                    <a:lumMod val="50000"/>
                  </a:schemeClr>
                </a:solidFill>
              </a:rPr>
              <a:t>, </a:t>
            </a:r>
            <a:r>
              <a:rPr lang="de-DE" sz="2200" b="1" dirty="0">
                <a:solidFill>
                  <a:schemeClr val="accent5">
                    <a:lumMod val="50000"/>
                  </a:schemeClr>
                </a:solidFill>
              </a:rPr>
              <a:t>ging</a:t>
            </a:r>
            <a:r>
              <a:rPr lang="de-DE" sz="2200" dirty="0">
                <a:solidFill>
                  <a:schemeClr val="accent5">
                    <a:lumMod val="50000"/>
                  </a:schemeClr>
                </a:solidFill>
              </a:rPr>
              <a:t> er ins Wasser. Alle Tiere </a:t>
            </a:r>
            <a:r>
              <a:rPr lang="de-DE" sz="2200" b="1" dirty="0">
                <a:solidFill>
                  <a:schemeClr val="accent5">
                    <a:lumMod val="50000"/>
                  </a:schemeClr>
                </a:solidFill>
              </a:rPr>
              <a:t>folgten</a:t>
            </a:r>
            <a:r>
              <a:rPr lang="de-DE" sz="2200" dirty="0">
                <a:solidFill>
                  <a:schemeClr val="accent5">
                    <a:lumMod val="50000"/>
                  </a:schemeClr>
                </a:solidFill>
              </a:rPr>
              <a:t> ihm und </a:t>
            </a:r>
            <a:r>
              <a:rPr lang="de-DE" sz="2200" b="1" dirty="0">
                <a:solidFill>
                  <a:schemeClr val="accent5">
                    <a:lumMod val="50000"/>
                  </a:schemeClr>
                </a:solidFill>
              </a:rPr>
              <a:t>starben</a:t>
            </a:r>
            <a:r>
              <a:rPr lang="de-DE" sz="2200" dirty="0">
                <a:solidFill>
                  <a:schemeClr val="accent5">
                    <a:lumMod val="50000"/>
                  </a:schemeClr>
                </a:solidFill>
              </a:rPr>
              <a:t> im kalten und tiefen Flusswasser. </a:t>
            </a:r>
          </a:p>
          <a:p>
            <a:endParaRPr lang="en-US" sz="2400" dirty="0">
              <a:solidFill>
                <a:schemeClr val="accent5">
                  <a:lumMod val="50000"/>
                </a:schemeClr>
              </a:solidFill>
            </a:endParaRPr>
          </a:p>
        </p:txBody>
      </p:sp>
      <p:sp>
        <p:nvSpPr>
          <p:cNvPr id="2" name="Rectangle: Rounded Corners 1">
            <a:extLst>
              <a:ext uri="{FF2B5EF4-FFF2-40B4-BE49-F238E27FC236}">
                <a16:creationId xmlns:a16="http://schemas.microsoft.com/office/drawing/2014/main" id="{67E7399E-D997-46B9-B5B6-1EE5CF70C269}"/>
              </a:ext>
            </a:extLst>
          </p:cNvPr>
          <p:cNvSpPr/>
          <p:nvPr/>
        </p:nvSpPr>
        <p:spPr>
          <a:xfrm>
            <a:off x="8001002" y="247045"/>
            <a:ext cx="2376608" cy="400919"/>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t>
            </a:r>
            <a:r>
              <a:rPr lang="en-GB" sz="2000" dirty="0" err="1"/>
              <a:t>würde</a:t>
            </a:r>
            <a:r>
              <a:rPr lang="en-GB" sz="2000" dirty="0"/>
              <a:t> – would</a:t>
            </a:r>
          </a:p>
        </p:txBody>
      </p:sp>
      <p:sp>
        <p:nvSpPr>
          <p:cNvPr id="8" name="TextBox 7">
            <a:extLst>
              <a:ext uri="{FF2B5EF4-FFF2-40B4-BE49-F238E27FC236}">
                <a16:creationId xmlns:a16="http://schemas.microsoft.com/office/drawing/2014/main" id="{6CA0B514-88FC-46C5-87E0-F624387063C5}"/>
              </a:ext>
            </a:extLst>
          </p:cNvPr>
          <p:cNvSpPr txBox="1"/>
          <p:nvPr/>
        </p:nvSpPr>
        <p:spPr>
          <a:xfrm>
            <a:off x="179999" y="1196656"/>
            <a:ext cx="11777327" cy="400110"/>
          </a:xfrm>
          <a:prstGeom prst="rect">
            <a:avLst/>
          </a:prstGeom>
          <a:noFill/>
        </p:spPr>
        <p:txBody>
          <a:bodyPr wrap="square" rtlCol="0">
            <a:spAutoFit/>
          </a:bodyPr>
          <a:lstStyle/>
          <a:p>
            <a:r>
              <a:rPr lang="de-DE" sz="2000" dirty="0">
                <a:solidFill>
                  <a:schemeClr val="accent5">
                    <a:lumMod val="50000"/>
                  </a:schemeClr>
                </a:solidFill>
              </a:rPr>
              <a:t>Which verbs in bold follow the regular (weak) pattern, and which are irregular (strong) verbs? </a:t>
            </a:r>
            <a:endParaRPr lang="en-US" sz="2000" dirty="0">
              <a:solidFill>
                <a:schemeClr val="accent5">
                  <a:lumMod val="50000"/>
                </a:schemeClr>
              </a:solidFill>
            </a:endParaRPr>
          </a:p>
        </p:txBody>
      </p:sp>
      <p:sp>
        <p:nvSpPr>
          <p:cNvPr id="6" name="Rectangle: Rounded Corners 5">
            <a:extLst>
              <a:ext uri="{FF2B5EF4-FFF2-40B4-BE49-F238E27FC236}">
                <a16:creationId xmlns:a16="http://schemas.microsoft.com/office/drawing/2014/main" id="{2FE8DB01-9257-4D54-B171-F42F2D771613}"/>
              </a:ext>
            </a:extLst>
          </p:cNvPr>
          <p:cNvSpPr/>
          <p:nvPr/>
        </p:nvSpPr>
        <p:spPr>
          <a:xfrm>
            <a:off x="1576847" y="5145632"/>
            <a:ext cx="4096167" cy="1150996"/>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115076"/>
                </a:solidFill>
              </a:rPr>
              <a:t>Regular:</a:t>
            </a:r>
          </a:p>
          <a:p>
            <a:pPr algn="ctr"/>
            <a:r>
              <a:rPr lang="en-GB" sz="2200" dirty="0" err="1">
                <a:solidFill>
                  <a:srgbClr val="115076"/>
                </a:solidFill>
              </a:rPr>
              <a:t>machten</a:t>
            </a:r>
            <a:r>
              <a:rPr lang="en-GB" sz="2200" dirty="0">
                <a:solidFill>
                  <a:srgbClr val="115076"/>
                </a:solidFill>
              </a:rPr>
              <a:t>, </a:t>
            </a:r>
            <a:r>
              <a:rPr lang="en-GB" sz="2200" dirty="0" err="1">
                <a:solidFill>
                  <a:srgbClr val="115076"/>
                </a:solidFill>
              </a:rPr>
              <a:t>sagten</a:t>
            </a:r>
            <a:r>
              <a:rPr lang="en-GB" sz="2200" dirty="0">
                <a:solidFill>
                  <a:srgbClr val="115076"/>
                </a:solidFill>
              </a:rPr>
              <a:t>, </a:t>
            </a:r>
            <a:r>
              <a:rPr lang="en-GB" sz="2200" dirty="0" err="1">
                <a:solidFill>
                  <a:srgbClr val="115076"/>
                </a:solidFill>
              </a:rPr>
              <a:t>rettete</a:t>
            </a:r>
            <a:r>
              <a:rPr lang="en-GB" sz="2200" dirty="0">
                <a:solidFill>
                  <a:srgbClr val="115076"/>
                </a:solidFill>
              </a:rPr>
              <a:t>, </a:t>
            </a:r>
            <a:r>
              <a:rPr lang="en-GB" sz="2200" dirty="0" err="1">
                <a:solidFill>
                  <a:srgbClr val="115076"/>
                </a:solidFill>
              </a:rPr>
              <a:t>spielte</a:t>
            </a:r>
            <a:r>
              <a:rPr lang="en-GB" sz="2200" dirty="0">
                <a:solidFill>
                  <a:srgbClr val="115076"/>
                </a:solidFill>
              </a:rPr>
              <a:t>, </a:t>
            </a:r>
            <a:r>
              <a:rPr lang="en-GB" sz="2200" dirty="0" err="1">
                <a:solidFill>
                  <a:srgbClr val="115076"/>
                </a:solidFill>
              </a:rPr>
              <a:t>folgten</a:t>
            </a:r>
            <a:endParaRPr lang="en-GB" sz="2200" dirty="0">
              <a:solidFill>
                <a:srgbClr val="115076"/>
              </a:solidFill>
            </a:endParaRPr>
          </a:p>
        </p:txBody>
      </p:sp>
      <p:sp>
        <p:nvSpPr>
          <p:cNvPr id="9" name="Rectangle: Rounded Corners 8">
            <a:extLst>
              <a:ext uri="{FF2B5EF4-FFF2-40B4-BE49-F238E27FC236}">
                <a16:creationId xmlns:a16="http://schemas.microsoft.com/office/drawing/2014/main" id="{A3DF14BD-A687-4164-BC10-AFA3E98061E7}"/>
              </a:ext>
            </a:extLst>
          </p:cNvPr>
          <p:cNvSpPr/>
          <p:nvPr/>
        </p:nvSpPr>
        <p:spPr>
          <a:xfrm>
            <a:off x="6518987" y="5145632"/>
            <a:ext cx="4096167" cy="1150996"/>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115076"/>
                </a:solidFill>
              </a:rPr>
              <a:t>Irregular:</a:t>
            </a:r>
          </a:p>
          <a:p>
            <a:pPr algn="ctr"/>
            <a:r>
              <a:rPr lang="en-GB" sz="2200" dirty="0" err="1">
                <a:solidFill>
                  <a:srgbClr val="115076"/>
                </a:solidFill>
              </a:rPr>
              <a:t>kam</a:t>
            </a:r>
            <a:r>
              <a:rPr lang="en-GB" sz="2200" dirty="0">
                <a:solidFill>
                  <a:srgbClr val="115076"/>
                </a:solidFill>
              </a:rPr>
              <a:t>, </a:t>
            </a:r>
            <a:r>
              <a:rPr lang="en-GB" sz="2200" dirty="0" err="1">
                <a:solidFill>
                  <a:srgbClr val="115076"/>
                </a:solidFill>
              </a:rPr>
              <a:t>hieß</a:t>
            </a:r>
            <a:r>
              <a:rPr lang="en-GB" sz="2200" dirty="0">
                <a:solidFill>
                  <a:srgbClr val="115076"/>
                </a:solidFill>
              </a:rPr>
              <a:t>, ging, </a:t>
            </a:r>
            <a:r>
              <a:rPr lang="en-GB" sz="2200" dirty="0" err="1">
                <a:solidFill>
                  <a:srgbClr val="115076"/>
                </a:solidFill>
              </a:rPr>
              <a:t>starben</a:t>
            </a:r>
            <a:endParaRPr lang="en-GB" sz="2200" dirty="0">
              <a:solidFill>
                <a:srgbClr val="115076"/>
              </a:solidFill>
            </a:endParaRPr>
          </a:p>
        </p:txBody>
      </p:sp>
      <p:sp>
        <p:nvSpPr>
          <p:cNvPr id="10" name="Speech Bubble: Rectangle with Corners Rounded 9">
            <a:extLst>
              <a:ext uri="{FF2B5EF4-FFF2-40B4-BE49-F238E27FC236}">
                <a16:creationId xmlns:a16="http://schemas.microsoft.com/office/drawing/2014/main" id="{C3E1D8A2-23FA-4E9F-8EA0-890A7D496E26}"/>
              </a:ext>
            </a:extLst>
          </p:cNvPr>
          <p:cNvSpPr/>
          <p:nvPr/>
        </p:nvSpPr>
        <p:spPr>
          <a:xfrm>
            <a:off x="511998" y="3829068"/>
            <a:ext cx="5289630" cy="1473748"/>
          </a:xfrm>
          <a:prstGeom prst="wedgeRoundRectCallout">
            <a:avLst>
              <a:gd name="adj1" fmla="val -14549"/>
              <a:gd name="adj2" fmla="val -80148"/>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Verb stems ending in –d or –t add </a:t>
            </a:r>
            <a:r>
              <a:rPr lang="en-GB" sz="2000" dirty="0">
                <a:solidFill>
                  <a:schemeClr val="bg1"/>
                </a:solidFill>
              </a:rPr>
              <a:t>an extra –e, just as in the present tense, e.g. er </a:t>
            </a:r>
            <a:r>
              <a:rPr lang="en-GB" sz="2000" dirty="0" err="1">
                <a:solidFill>
                  <a:schemeClr val="bg1"/>
                </a:solidFill>
              </a:rPr>
              <a:t>arbeit</a:t>
            </a:r>
            <a:r>
              <a:rPr lang="en-GB" sz="2000" b="1" dirty="0" err="1">
                <a:solidFill>
                  <a:schemeClr val="bg1"/>
                </a:solidFill>
              </a:rPr>
              <a:t>e</a:t>
            </a:r>
            <a:r>
              <a:rPr lang="en-GB" sz="2000" dirty="0" err="1">
                <a:solidFill>
                  <a:schemeClr val="bg1"/>
                </a:solidFill>
              </a:rPr>
              <a:t>t</a:t>
            </a:r>
            <a:r>
              <a:rPr lang="en-GB" sz="2000" dirty="0">
                <a:solidFill>
                  <a:schemeClr val="bg1"/>
                </a:solidFill>
              </a:rPr>
              <a:t>, du </a:t>
            </a:r>
            <a:r>
              <a:rPr lang="en-GB" sz="2000" dirty="0" err="1">
                <a:solidFill>
                  <a:schemeClr val="bg1"/>
                </a:solidFill>
              </a:rPr>
              <a:t>find</a:t>
            </a:r>
            <a:r>
              <a:rPr lang="en-GB" sz="2000" b="1" dirty="0" err="1">
                <a:solidFill>
                  <a:schemeClr val="bg1"/>
                </a:solidFill>
              </a:rPr>
              <a:t>e</a:t>
            </a:r>
            <a:r>
              <a:rPr lang="en-GB" sz="2000" dirty="0" err="1">
                <a:solidFill>
                  <a:schemeClr val="bg1"/>
                </a:solidFill>
              </a:rPr>
              <a:t>st</a:t>
            </a:r>
            <a:r>
              <a:rPr lang="en-GB" sz="2000" dirty="0">
                <a:solidFill>
                  <a:schemeClr val="bg1"/>
                </a:solidFill>
              </a:rPr>
              <a:t>.</a:t>
            </a:r>
            <a:br>
              <a:rPr lang="en-GB" sz="2000" dirty="0">
                <a:solidFill>
                  <a:schemeClr val="bg1"/>
                </a:solidFill>
              </a:rPr>
            </a:br>
            <a:r>
              <a:rPr lang="en-GB" sz="2000" dirty="0">
                <a:solidFill>
                  <a:schemeClr val="bg1"/>
                </a:solidFill>
              </a:rPr>
              <a:t>Otherwise it’s too hard to say!</a:t>
            </a:r>
          </a:p>
        </p:txBody>
      </p:sp>
    </p:spTree>
    <p:extLst>
      <p:ext uri="{BB962C8B-B14F-4D97-AF65-F5344CB8AC3E}">
        <p14:creationId xmlns:p14="http://schemas.microsoft.com/office/powerpoint/2010/main" val="157689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939949" cy="869950"/>
          </a:xfrm>
          <a:prstGeom prst="rect">
            <a:avLst/>
          </a:prstGeom>
        </p:spPr>
      </p:pic>
      <p:sp>
        <p:nvSpPr>
          <p:cNvPr id="4" name="Title 3"/>
          <p:cNvSpPr>
            <a:spLocks noGrp="1"/>
          </p:cNvSpPr>
          <p:nvPr>
            <p:ph type="title"/>
          </p:nvPr>
        </p:nvSpPr>
        <p:spPr>
          <a:xfrm>
            <a:off x="0" y="294041"/>
            <a:ext cx="4243388" cy="707849"/>
          </a:xfrm>
        </p:spPr>
        <p:txBody>
          <a:bodyPr>
            <a:normAutofit fontScale="90000"/>
          </a:bodyPr>
          <a:lstStyle/>
          <a:p>
            <a:r>
              <a:rPr lang="en-GB" sz="3600" b="1" dirty="0">
                <a:solidFill>
                  <a:schemeClr val="bg1"/>
                </a:solidFill>
              </a:rPr>
              <a:t>das </a:t>
            </a:r>
            <a:r>
              <a:rPr lang="en-GB" sz="3600" b="1" dirty="0" err="1">
                <a:solidFill>
                  <a:schemeClr val="bg1"/>
                </a:solidFill>
              </a:rPr>
              <a:t>Imperfekt</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15650" y="247046"/>
            <a:ext cx="104167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180000" y="1296000"/>
            <a:ext cx="11777328" cy="4524315"/>
          </a:xfrm>
          <a:prstGeom prst="rect">
            <a:avLst/>
          </a:prstGeom>
          <a:noFill/>
        </p:spPr>
        <p:txBody>
          <a:bodyPr wrap="square" rtlCol="0">
            <a:spAutoFit/>
          </a:bodyPr>
          <a:lstStyle/>
          <a:p>
            <a:r>
              <a:rPr lang="en-US" sz="2400" dirty="0">
                <a:solidFill>
                  <a:schemeClr val="accent5">
                    <a:lumMod val="50000"/>
                  </a:schemeClr>
                </a:solidFill>
              </a:rPr>
              <a:t>Wie </a:t>
            </a:r>
            <a:r>
              <a:rPr lang="en-US" sz="2400" dirty="0" err="1">
                <a:solidFill>
                  <a:schemeClr val="accent5">
                    <a:lumMod val="50000"/>
                  </a:schemeClr>
                </a:solidFill>
              </a:rPr>
              <a:t>heißen</a:t>
            </a:r>
            <a:r>
              <a:rPr lang="en-US" sz="2400" dirty="0">
                <a:solidFill>
                  <a:schemeClr val="accent5">
                    <a:lumMod val="50000"/>
                  </a:schemeClr>
                </a:solidFill>
              </a:rPr>
              <a:t> </a:t>
            </a:r>
            <a:r>
              <a:rPr lang="en-US" sz="2400" b="1" dirty="0" err="1">
                <a:solidFill>
                  <a:schemeClr val="accent5">
                    <a:lumMod val="50000"/>
                  </a:schemeClr>
                </a:solidFill>
              </a:rPr>
              <a:t>diese</a:t>
            </a:r>
            <a:r>
              <a:rPr lang="en-US" sz="2400" b="1" dirty="0">
                <a:solidFill>
                  <a:schemeClr val="accent5">
                    <a:lumMod val="50000"/>
                  </a:schemeClr>
                </a:solidFill>
              </a:rPr>
              <a:t> </a:t>
            </a:r>
            <a:r>
              <a:rPr lang="en-US" sz="2400" b="1" dirty="0" err="1">
                <a:solidFill>
                  <a:schemeClr val="accent5">
                    <a:lumMod val="50000"/>
                  </a:schemeClr>
                </a:solidFill>
              </a:rPr>
              <a:t>Wörter</a:t>
            </a:r>
            <a:r>
              <a:rPr lang="en-US" sz="2400" b="1" dirty="0">
                <a:solidFill>
                  <a:schemeClr val="accent5">
                    <a:lumMod val="50000"/>
                  </a:schemeClr>
                </a:solidFill>
              </a:rPr>
              <a:t> </a:t>
            </a:r>
            <a:r>
              <a:rPr lang="en-US" sz="2400" dirty="0">
                <a:solidFill>
                  <a:schemeClr val="accent5">
                    <a:lumMod val="50000"/>
                  </a:schemeClr>
                </a:solidFill>
              </a:rPr>
              <a:t>auf </a:t>
            </a:r>
            <a:r>
              <a:rPr lang="en-US" sz="2400" dirty="0" err="1">
                <a:solidFill>
                  <a:schemeClr val="accent5">
                    <a:lumMod val="50000"/>
                  </a:schemeClr>
                </a:solidFill>
              </a:rPr>
              <a:t>Englisch</a:t>
            </a:r>
            <a:r>
              <a:rPr lang="en-US" sz="2400" dirty="0">
                <a:solidFill>
                  <a:schemeClr val="accent5">
                    <a:lumMod val="50000"/>
                  </a:schemeClr>
                </a:solidFill>
              </a:rPr>
              <a:t>?</a:t>
            </a:r>
          </a:p>
          <a:p>
            <a:endParaRPr lang="en-US" sz="2400" dirty="0">
              <a:solidFill>
                <a:schemeClr val="accent5">
                  <a:lumMod val="50000"/>
                </a:schemeClr>
              </a:solidFill>
            </a:endParaRPr>
          </a:p>
          <a:p>
            <a:endParaRPr lang="en-US" sz="2400" dirty="0">
              <a:solidFill>
                <a:schemeClr val="accent5">
                  <a:lumMod val="50000"/>
                </a:schemeClr>
              </a:solidFill>
            </a:endParaRPr>
          </a:p>
          <a:p>
            <a:r>
              <a:rPr lang="en-US" sz="2400" dirty="0">
                <a:solidFill>
                  <a:schemeClr val="accent5">
                    <a:lumMod val="50000"/>
                  </a:schemeClr>
                </a:solidFill>
              </a:rPr>
              <a:t>	Ein Mann </a:t>
            </a:r>
            <a:r>
              <a:rPr lang="en-US" sz="2400" dirty="0" err="1">
                <a:solidFill>
                  <a:schemeClr val="accent5">
                    <a:lumMod val="50000"/>
                  </a:schemeClr>
                </a:solidFill>
              </a:rPr>
              <a:t>kam</a:t>
            </a:r>
            <a:r>
              <a:rPr lang="en-US" sz="2400" dirty="0">
                <a:solidFill>
                  <a:schemeClr val="accent5">
                    <a:lumMod val="50000"/>
                  </a:schemeClr>
                </a:solidFill>
              </a:rPr>
              <a:t>, </a:t>
            </a:r>
            <a:r>
              <a:rPr lang="en-US" sz="2400" dirty="0" err="1">
                <a:solidFill>
                  <a:schemeClr val="accent5">
                    <a:lumMod val="50000"/>
                  </a:schemeClr>
                </a:solidFill>
              </a:rPr>
              <a:t>Ratten</a:t>
            </a:r>
            <a:r>
              <a:rPr lang="en-US" sz="2400" dirty="0">
                <a:solidFill>
                  <a:schemeClr val="accent5">
                    <a:lumMod val="50000"/>
                  </a:schemeClr>
                </a:solidFill>
              </a:rPr>
              <a:t> und </a:t>
            </a:r>
            <a:r>
              <a:rPr lang="en-US" sz="2400" dirty="0" err="1">
                <a:solidFill>
                  <a:schemeClr val="accent5">
                    <a:lumMod val="50000"/>
                  </a:schemeClr>
                </a:solidFill>
              </a:rPr>
              <a:t>Mäuse</a:t>
            </a:r>
            <a:r>
              <a:rPr lang="en-US" sz="2400" dirty="0">
                <a:solidFill>
                  <a:schemeClr val="accent5">
                    <a:lumMod val="50000"/>
                  </a:schemeClr>
                </a:solidFill>
              </a:rPr>
              <a:t> </a:t>
            </a:r>
            <a:r>
              <a:rPr lang="en-US" sz="2400" b="1" dirty="0" err="1">
                <a:solidFill>
                  <a:schemeClr val="accent5">
                    <a:lumMod val="50000"/>
                  </a:schemeClr>
                </a:solidFill>
              </a:rPr>
              <a:t>kamen</a:t>
            </a:r>
            <a:r>
              <a:rPr lang="en-US" sz="2400" b="1" dirty="0">
                <a:solidFill>
                  <a:schemeClr val="accent5">
                    <a:lumMod val="50000"/>
                  </a:schemeClr>
                </a:solidFill>
              </a:rPr>
              <a:t>.</a:t>
            </a:r>
            <a:r>
              <a:rPr lang="en-US" sz="2400" dirty="0">
                <a:solidFill>
                  <a:schemeClr val="accent5">
                    <a:lumMod val="50000"/>
                  </a:schemeClr>
                </a:solidFill>
              </a:rPr>
              <a:t> </a:t>
            </a:r>
          </a:p>
          <a:p>
            <a:endParaRPr lang="en-US" sz="2400" dirty="0">
              <a:solidFill>
                <a:schemeClr val="accent5">
                  <a:lumMod val="50000"/>
                </a:schemeClr>
              </a:solidFill>
            </a:endParaRPr>
          </a:p>
          <a:p>
            <a:r>
              <a:rPr lang="en-US" sz="2400" dirty="0">
                <a:solidFill>
                  <a:schemeClr val="accent5">
                    <a:lumMod val="50000"/>
                  </a:schemeClr>
                </a:solidFill>
              </a:rPr>
              <a:t>	Der </a:t>
            </a:r>
            <a:r>
              <a:rPr lang="en-US" sz="2400" dirty="0" err="1">
                <a:solidFill>
                  <a:schemeClr val="accent5">
                    <a:lumMod val="50000"/>
                  </a:schemeClr>
                </a:solidFill>
              </a:rPr>
              <a:t>Bürger</a:t>
            </a:r>
            <a:r>
              <a:rPr lang="en-US" sz="2400" dirty="0">
                <a:solidFill>
                  <a:schemeClr val="accent5">
                    <a:lumMod val="50000"/>
                  </a:schemeClr>
                </a:solidFill>
              </a:rPr>
              <a:t> </a:t>
            </a:r>
            <a:r>
              <a:rPr lang="en-US" sz="2400" dirty="0" err="1">
                <a:solidFill>
                  <a:schemeClr val="accent5">
                    <a:lumMod val="50000"/>
                  </a:schemeClr>
                </a:solidFill>
              </a:rPr>
              <a:t>sagte</a:t>
            </a:r>
            <a:r>
              <a:rPr lang="en-US" sz="2400" dirty="0">
                <a:solidFill>
                  <a:schemeClr val="accent5">
                    <a:lumMod val="50000"/>
                  </a:schemeClr>
                </a:solidFill>
              </a:rPr>
              <a:t>, </a:t>
            </a:r>
            <a:r>
              <a:rPr lang="en-US" sz="2400" b="1" dirty="0">
                <a:solidFill>
                  <a:schemeClr val="accent5">
                    <a:lumMod val="50000"/>
                  </a:schemeClr>
                </a:solidFill>
              </a:rPr>
              <a:t>die </a:t>
            </a:r>
            <a:r>
              <a:rPr lang="en-US" sz="2400" b="1" dirty="0" err="1">
                <a:solidFill>
                  <a:schemeClr val="accent5">
                    <a:lumMod val="50000"/>
                  </a:schemeClr>
                </a:solidFill>
              </a:rPr>
              <a:t>Bürger</a:t>
            </a:r>
            <a:r>
              <a:rPr lang="en-US" sz="2400" b="1" dirty="0">
                <a:solidFill>
                  <a:schemeClr val="accent5">
                    <a:lumMod val="50000"/>
                  </a:schemeClr>
                </a:solidFill>
              </a:rPr>
              <a:t> </a:t>
            </a:r>
            <a:r>
              <a:rPr lang="en-US" sz="2400" dirty="0" err="1">
                <a:solidFill>
                  <a:schemeClr val="accent5">
                    <a:lumMod val="50000"/>
                  </a:schemeClr>
                </a:solidFill>
              </a:rPr>
              <a:t>sagten</a:t>
            </a:r>
            <a:r>
              <a:rPr lang="en-US" sz="2400" dirty="0">
                <a:solidFill>
                  <a:schemeClr val="accent5">
                    <a:lumMod val="50000"/>
                  </a:schemeClr>
                </a:solidFill>
              </a:rPr>
              <a:t>.</a:t>
            </a:r>
          </a:p>
          <a:p>
            <a:endParaRPr lang="en-US" sz="2400" dirty="0">
              <a:solidFill>
                <a:schemeClr val="accent5">
                  <a:lumMod val="50000"/>
                </a:schemeClr>
              </a:solidFill>
            </a:endParaRPr>
          </a:p>
          <a:p>
            <a:r>
              <a:rPr lang="en-US" sz="2400" dirty="0">
                <a:solidFill>
                  <a:schemeClr val="accent5">
                    <a:lumMod val="50000"/>
                  </a:schemeClr>
                </a:solidFill>
              </a:rPr>
              <a:t>	Die </a:t>
            </a:r>
            <a:r>
              <a:rPr lang="en-US" sz="2400" dirty="0" err="1">
                <a:solidFill>
                  <a:schemeClr val="accent5">
                    <a:lumMod val="50000"/>
                  </a:schemeClr>
                </a:solidFill>
              </a:rPr>
              <a:t>Ratten</a:t>
            </a:r>
            <a:r>
              <a:rPr lang="en-US" sz="2400" dirty="0">
                <a:solidFill>
                  <a:schemeClr val="accent5">
                    <a:lumMod val="50000"/>
                  </a:schemeClr>
                </a:solidFill>
              </a:rPr>
              <a:t> </a:t>
            </a:r>
            <a:r>
              <a:rPr lang="en-US" sz="2400" dirty="0" err="1">
                <a:solidFill>
                  <a:schemeClr val="accent5">
                    <a:lumMod val="50000"/>
                  </a:schemeClr>
                </a:solidFill>
              </a:rPr>
              <a:t>starben</a:t>
            </a:r>
            <a:r>
              <a:rPr lang="en-US" sz="2400" dirty="0">
                <a:solidFill>
                  <a:schemeClr val="accent5">
                    <a:lumMod val="50000"/>
                  </a:schemeClr>
                </a:solidFill>
              </a:rPr>
              <a:t>, </a:t>
            </a:r>
            <a:r>
              <a:rPr lang="en-US" sz="2400" b="1" dirty="0">
                <a:solidFill>
                  <a:schemeClr val="accent5">
                    <a:lumMod val="50000"/>
                  </a:schemeClr>
                </a:solidFill>
              </a:rPr>
              <a:t>die </a:t>
            </a:r>
            <a:r>
              <a:rPr lang="en-US" sz="2400" b="1" dirty="0" err="1">
                <a:solidFill>
                  <a:schemeClr val="accent5">
                    <a:lumMod val="50000"/>
                  </a:schemeClr>
                </a:solidFill>
              </a:rPr>
              <a:t>Ratte</a:t>
            </a:r>
            <a:r>
              <a:rPr lang="en-US" sz="2400" b="1" dirty="0">
                <a:solidFill>
                  <a:schemeClr val="accent5">
                    <a:lumMod val="50000"/>
                  </a:schemeClr>
                </a:solidFill>
              </a:rPr>
              <a:t> </a:t>
            </a:r>
            <a:r>
              <a:rPr lang="en-US" sz="2400" dirty="0" err="1">
                <a:solidFill>
                  <a:schemeClr val="accent5">
                    <a:lumMod val="50000"/>
                  </a:schemeClr>
                </a:solidFill>
              </a:rPr>
              <a:t>starb</a:t>
            </a:r>
            <a:r>
              <a:rPr lang="en-US" sz="2400" dirty="0">
                <a:solidFill>
                  <a:schemeClr val="accent5">
                    <a:lumMod val="50000"/>
                  </a:schemeClr>
                </a:solidFill>
              </a:rPr>
              <a:t>.</a:t>
            </a:r>
          </a:p>
          <a:p>
            <a:endParaRPr lang="en-US" sz="2400" dirty="0">
              <a:solidFill>
                <a:schemeClr val="accent5">
                  <a:lumMod val="50000"/>
                </a:schemeClr>
              </a:solidFill>
            </a:endParaRPr>
          </a:p>
          <a:p>
            <a:r>
              <a:rPr lang="en-US" sz="2400" dirty="0">
                <a:solidFill>
                  <a:schemeClr val="accent5">
                    <a:lumMod val="50000"/>
                  </a:schemeClr>
                </a:solidFill>
              </a:rPr>
              <a:t>	Man </a:t>
            </a:r>
            <a:r>
              <a:rPr lang="en-US" sz="2400" dirty="0" err="1">
                <a:solidFill>
                  <a:schemeClr val="accent5">
                    <a:lumMod val="50000"/>
                  </a:schemeClr>
                </a:solidFill>
              </a:rPr>
              <a:t>folgte</a:t>
            </a:r>
            <a:r>
              <a:rPr lang="en-US" sz="2400" dirty="0">
                <a:solidFill>
                  <a:schemeClr val="accent5">
                    <a:lumMod val="50000"/>
                  </a:schemeClr>
                </a:solidFill>
              </a:rPr>
              <a:t> </a:t>
            </a:r>
            <a:r>
              <a:rPr lang="en-US" sz="2400" dirty="0" err="1">
                <a:solidFill>
                  <a:schemeClr val="accent5">
                    <a:lumMod val="50000"/>
                  </a:schemeClr>
                </a:solidFill>
              </a:rPr>
              <a:t>ihm</a:t>
            </a:r>
            <a:r>
              <a:rPr lang="en-US" sz="2400" dirty="0">
                <a:solidFill>
                  <a:schemeClr val="accent5">
                    <a:lumMod val="50000"/>
                  </a:schemeClr>
                </a:solidFill>
              </a:rPr>
              <a:t>, alle </a:t>
            </a:r>
            <a:r>
              <a:rPr lang="en-US" sz="2400" dirty="0" err="1">
                <a:solidFill>
                  <a:schemeClr val="accent5">
                    <a:lumMod val="50000"/>
                  </a:schemeClr>
                </a:solidFill>
              </a:rPr>
              <a:t>Tiere</a:t>
            </a:r>
            <a:r>
              <a:rPr lang="en-US" sz="2400" dirty="0">
                <a:solidFill>
                  <a:schemeClr val="accent5">
                    <a:lumMod val="50000"/>
                  </a:schemeClr>
                </a:solidFill>
              </a:rPr>
              <a:t> </a:t>
            </a:r>
            <a:r>
              <a:rPr lang="en-US" sz="2400" b="1" dirty="0" err="1">
                <a:solidFill>
                  <a:schemeClr val="accent5">
                    <a:lumMod val="50000"/>
                  </a:schemeClr>
                </a:solidFill>
              </a:rPr>
              <a:t>folgten</a:t>
            </a:r>
            <a:r>
              <a:rPr lang="en-US" sz="2400" dirty="0">
                <a:solidFill>
                  <a:schemeClr val="accent5">
                    <a:lumMod val="50000"/>
                  </a:schemeClr>
                </a:solidFill>
              </a:rPr>
              <a:t> </a:t>
            </a:r>
            <a:r>
              <a:rPr lang="en-US" sz="2400" dirty="0" err="1">
                <a:solidFill>
                  <a:schemeClr val="accent5">
                    <a:lumMod val="50000"/>
                  </a:schemeClr>
                </a:solidFill>
              </a:rPr>
              <a:t>ihm</a:t>
            </a:r>
            <a:r>
              <a:rPr lang="en-US" sz="2400" dirty="0">
                <a:solidFill>
                  <a:schemeClr val="accent5">
                    <a:lumMod val="50000"/>
                  </a:schemeClr>
                </a:solidFill>
              </a:rPr>
              <a:t>.</a:t>
            </a:r>
          </a:p>
          <a:p>
            <a:endParaRPr lang="en-US" sz="2400" dirty="0">
              <a:solidFill>
                <a:schemeClr val="accent5">
                  <a:lumMod val="50000"/>
                </a:schemeClr>
              </a:solidFill>
            </a:endParaRPr>
          </a:p>
          <a:p>
            <a:endParaRPr lang="en-US" sz="2400" dirty="0">
              <a:solidFill>
                <a:schemeClr val="accent5">
                  <a:lumMod val="50000"/>
                </a:schemeClr>
              </a:solidFill>
            </a:endParaRPr>
          </a:p>
        </p:txBody>
      </p:sp>
      <p:sp>
        <p:nvSpPr>
          <p:cNvPr id="6" name="Rectangle: Rounded Corners 5">
            <a:extLst>
              <a:ext uri="{FF2B5EF4-FFF2-40B4-BE49-F238E27FC236}">
                <a16:creationId xmlns:a16="http://schemas.microsoft.com/office/drawing/2014/main" id="{F994C93E-BC63-4FC4-8D69-FB1286F7B5C0}"/>
              </a:ext>
            </a:extLst>
          </p:cNvPr>
          <p:cNvSpPr/>
          <p:nvPr/>
        </p:nvSpPr>
        <p:spPr>
          <a:xfrm>
            <a:off x="8067461" y="2447162"/>
            <a:ext cx="2133814" cy="381964"/>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(they) came</a:t>
            </a:r>
          </a:p>
        </p:txBody>
      </p:sp>
      <p:sp>
        <p:nvSpPr>
          <p:cNvPr id="8" name="Rectangle: Rounded Corners 7">
            <a:extLst>
              <a:ext uri="{FF2B5EF4-FFF2-40B4-BE49-F238E27FC236}">
                <a16:creationId xmlns:a16="http://schemas.microsoft.com/office/drawing/2014/main" id="{083853B5-6AC4-49BD-92C9-BD195A28F0C4}"/>
              </a:ext>
            </a:extLst>
          </p:cNvPr>
          <p:cNvSpPr/>
          <p:nvPr/>
        </p:nvSpPr>
        <p:spPr>
          <a:xfrm>
            <a:off x="8081051" y="3181463"/>
            <a:ext cx="2120224" cy="381964"/>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the citizens</a:t>
            </a:r>
          </a:p>
        </p:txBody>
      </p:sp>
      <p:sp>
        <p:nvSpPr>
          <p:cNvPr id="9" name="Rectangle: Rounded Corners 8">
            <a:extLst>
              <a:ext uri="{FF2B5EF4-FFF2-40B4-BE49-F238E27FC236}">
                <a16:creationId xmlns:a16="http://schemas.microsoft.com/office/drawing/2014/main" id="{23D3D7F2-30F6-4857-929F-534DB291D3E4}"/>
              </a:ext>
            </a:extLst>
          </p:cNvPr>
          <p:cNvSpPr/>
          <p:nvPr/>
        </p:nvSpPr>
        <p:spPr>
          <a:xfrm>
            <a:off x="8081051" y="3915764"/>
            <a:ext cx="2120224" cy="381964"/>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the rat</a:t>
            </a:r>
          </a:p>
        </p:txBody>
      </p:sp>
      <p:sp>
        <p:nvSpPr>
          <p:cNvPr id="10" name="Rectangle: Rounded Corners 9">
            <a:extLst>
              <a:ext uri="{FF2B5EF4-FFF2-40B4-BE49-F238E27FC236}">
                <a16:creationId xmlns:a16="http://schemas.microsoft.com/office/drawing/2014/main" id="{A84F35AF-E518-4F1B-9935-FC99B82DC5AF}"/>
              </a:ext>
            </a:extLst>
          </p:cNvPr>
          <p:cNvSpPr/>
          <p:nvPr/>
        </p:nvSpPr>
        <p:spPr>
          <a:xfrm>
            <a:off x="8067460" y="4684201"/>
            <a:ext cx="2133815" cy="381964"/>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(they) followed</a:t>
            </a:r>
          </a:p>
        </p:txBody>
      </p:sp>
      <p:pic>
        <p:nvPicPr>
          <p:cNvPr id="11" name="Google Shape;473;p13" descr="A picture containing text, binding, fabric&#10;&#10;Description automatically generated">
            <a:extLst>
              <a:ext uri="{FF2B5EF4-FFF2-40B4-BE49-F238E27FC236}">
                <a16:creationId xmlns:a16="http://schemas.microsoft.com/office/drawing/2014/main" id="{301BED40-A576-4404-9CCA-6EAE61D84DE9}"/>
              </a:ext>
            </a:extLst>
          </p:cNvPr>
          <p:cNvPicPr preferRelativeResize="0"/>
          <p:nvPr/>
        </p:nvPicPr>
        <p:blipFill rotWithShape="1">
          <a:blip r:embed="rId5">
            <a:alphaModFix amt="20000"/>
          </a:blip>
          <a:srcRect/>
          <a:stretch/>
        </p:blipFill>
        <p:spPr>
          <a:xfrm rot="5400000">
            <a:off x="2688037" y="264143"/>
            <a:ext cx="3220023" cy="6910175"/>
          </a:xfrm>
          <a:prstGeom prst="rect">
            <a:avLst/>
          </a:prstGeom>
          <a:noFill/>
          <a:ln>
            <a:noFill/>
          </a:ln>
        </p:spPr>
      </p:pic>
      <p:sp>
        <p:nvSpPr>
          <p:cNvPr id="12" name="Speech Bubble: Rectangle with Corners Rounded 11">
            <a:extLst>
              <a:ext uri="{FF2B5EF4-FFF2-40B4-BE49-F238E27FC236}">
                <a16:creationId xmlns:a16="http://schemas.microsoft.com/office/drawing/2014/main" id="{5ABB803D-383E-4A45-969D-6905B478A479}"/>
              </a:ext>
            </a:extLst>
          </p:cNvPr>
          <p:cNvSpPr/>
          <p:nvPr/>
        </p:nvSpPr>
        <p:spPr>
          <a:xfrm>
            <a:off x="4100513" y="5204936"/>
            <a:ext cx="4691318" cy="635086"/>
          </a:xfrm>
          <a:prstGeom prst="wedgeRoundRectCallout">
            <a:avLst>
              <a:gd name="adj1" fmla="val -14549"/>
              <a:gd name="adj2" fmla="val -80148"/>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You can see that all imperfect verbs add (e)n for the ‘they’ form.</a:t>
            </a:r>
          </a:p>
        </p:txBody>
      </p:sp>
      <p:sp>
        <p:nvSpPr>
          <p:cNvPr id="2" name="Rectangle: Rounded Corners 1">
            <a:extLst>
              <a:ext uri="{FF2B5EF4-FFF2-40B4-BE49-F238E27FC236}">
                <a16:creationId xmlns:a16="http://schemas.microsoft.com/office/drawing/2014/main" id="{C366978A-CCB7-4456-BBC0-E72B4E005702}"/>
              </a:ext>
            </a:extLst>
          </p:cNvPr>
          <p:cNvSpPr/>
          <p:nvPr/>
        </p:nvSpPr>
        <p:spPr>
          <a:xfrm>
            <a:off x="6200775" y="2447162"/>
            <a:ext cx="1085850" cy="381964"/>
          </a:xfrm>
          <a:prstGeom prst="round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7E88B760-AE94-4015-AB45-29F3B560B001}"/>
              </a:ext>
            </a:extLst>
          </p:cNvPr>
          <p:cNvSpPr/>
          <p:nvPr/>
        </p:nvSpPr>
        <p:spPr>
          <a:xfrm>
            <a:off x="5360322" y="3203971"/>
            <a:ext cx="1085850" cy="381964"/>
          </a:xfrm>
          <a:prstGeom prst="round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12B16718-F7EC-4979-AA91-DF43E609D4BA}"/>
              </a:ext>
            </a:extLst>
          </p:cNvPr>
          <p:cNvSpPr/>
          <p:nvPr/>
        </p:nvSpPr>
        <p:spPr>
          <a:xfrm>
            <a:off x="2795588" y="3932973"/>
            <a:ext cx="1162050" cy="381964"/>
          </a:xfrm>
          <a:prstGeom prst="round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16E1ACB2-7E85-4064-86E7-89D02BEAA9C0}"/>
              </a:ext>
            </a:extLst>
          </p:cNvPr>
          <p:cNvSpPr/>
          <p:nvPr/>
        </p:nvSpPr>
        <p:spPr>
          <a:xfrm>
            <a:off x="4939950" y="4652111"/>
            <a:ext cx="1085850" cy="381964"/>
          </a:xfrm>
          <a:prstGeom prst="round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57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0"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2" grpId="0" animBg="1"/>
      <p:bldP spid="2" grpId="0" animBg="1"/>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7872414" cy="869950"/>
          </a:xfrm>
          <a:prstGeom prst="rect">
            <a:avLst/>
          </a:prstGeom>
        </p:spPr>
      </p:pic>
      <p:sp>
        <p:nvSpPr>
          <p:cNvPr id="4" name="Title 3"/>
          <p:cNvSpPr>
            <a:spLocks noGrp="1"/>
          </p:cNvSpPr>
          <p:nvPr>
            <p:ph type="title"/>
          </p:nvPr>
        </p:nvSpPr>
        <p:spPr>
          <a:xfrm>
            <a:off x="-1" y="294041"/>
            <a:ext cx="7115175" cy="707849"/>
          </a:xfrm>
        </p:spPr>
        <p:txBody>
          <a:bodyPr>
            <a:noAutofit/>
          </a:bodyPr>
          <a:lstStyle/>
          <a:p>
            <a:r>
              <a:rPr lang="en-GB" sz="2800" b="1" dirty="0" err="1">
                <a:solidFill>
                  <a:schemeClr val="bg1"/>
                </a:solidFill>
              </a:rPr>
              <a:t>Erzähl</a:t>
            </a:r>
            <a:r>
              <a:rPr lang="en-GB" sz="2800" b="1" dirty="0">
                <a:solidFill>
                  <a:schemeClr val="bg1"/>
                </a:solidFill>
              </a:rPr>
              <a:t> die </a:t>
            </a:r>
            <a:r>
              <a:rPr lang="en-GB" sz="2800" b="1" dirty="0" err="1">
                <a:solidFill>
                  <a:schemeClr val="bg1"/>
                </a:solidFill>
              </a:rPr>
              <a:t>Geschichte</a:t>
            </a:r>
            <a:r>
              <a:rPr lang="en-GB" sz="2800" b="1" dirty="0">
                <a:solidFill>
                  <a:schemeClr val="bg1"/>
                </a:solidFill>
              </a:rPr>
              <a:t> auf </a:t>
            </a:r>
            <a:r>
              <a:rPr lang="en-GB" sz="2800" b="1" dirty="0" err="1">
                <a:solidFill>
                  <a:schemeClr val="bg1"/>
                </a:solidFill>
              </a:rPr>
              <a:t>Englisch</a:t>
            </a:r>
            <a:r>
              <a:rPr lang="en-GB" sz="2800" b="1" dirty="0">
                <a:solidFill>
                  <a:schemeClr val="bg1"/>
                </a:solidFill>
              </a:rPr>
              <a:t> [1/6]</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23514" y="247047"/>
            <a:ext cx="2133814" cy="38956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dolmetschen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AC3E3FFC-333E-4C25-A53A-0178AE65B4DD}"/>
              </a:ext>
            </a:extLst>
          </p:cNvPr>
          <p:cNvSpPr txBox="1"/>
          <p:nvPr/>
        </p:nvSpPr>
        <p:spPr>
          <a:xfrm>
            <a:off x="180000" y="5331166"/>
            <a:ext cx="11545154" cy="461665"/>
          </a:xfrm>
          <a:prstGeom prst="rect">
            <a:avLst/>
          </a:prstGeom>
          <a:noFill/>
        </p:spPr>
        <p:txBody>
          <a:bodyPr wrap="square" rtlCol="0">
            <a:spAutoFit/>
          </a:bodyPr>
          <a:lstStyle/>
          <a:p>
            <a:r>
              <a:rPr lang="de-DE" sz="2400" dirty="0">
                <a:solidFill>
                  <a:schemeClr val="accent5">
                    <a:lumMod val="50000"/>
                  </a:schemeClr>
                </a:solidFill>
              </a:rPr>
              <a:t>Eines Tages kam ein Mann in die Stadt, </a:t>
            </a:r>
            <a:endParaRPr lang="en-US" sz="2400" dirty="0">
              <a:solidFill>
                <a:schemeClr val="accent5">
                  <a:lumMod val="50000"/>
                </a:schemeClr>
              </a:solidFill>
            </a:endParaRPr>
          </a:p>
        </p:txBody>
      </p:sp>
      <p:sp>
        <p:nvSpPr>
          <p:cNvPr id="12" name="TextBox 11">
            <a:extLst>
              <a:ext uri="{FF2B5EF4-FFF2-40B4-BE49-F238E27FC236}">
                <a16:creationId xmlns:a16="http://schemas.microsoft.com/office/drawing/2014/main" id="{94BA2FCE-E018-4304-97AF-FF47BF6B0CD8}"/>
              </a:ext>
            </a:extLst>
          </p:cNvPr>
          <p:cNvSpPr txBox="1"/>
          <p:nvPr/>
        </p:nvSpPr>
        <p:spPr>
          <a:xfrm>
            <a:off x="5952577" y="5331166"/>
            <a:ext cx="5594433" cy="461665"/>
          </a:xfrm>
          <a:prstGeom prst="rect">
            <a:avLst/>
          </a:prstGeom>
          <a:noFill/>
        </p:spPr>
        <p:txBody>
          <a:bodyPr wrap="square" rtlCol="0">
            <a:spAutoFit/>
          </a:bodyPr>
          <a:lstStyle/>
          <a:p>
            <a:r>
              <a:rPr lang="de-DE" sz="2400" dirty="0">
                <a:solidFill>
                  <a:schemeClr val="accent5">
                    <a:lumMod val="50000"/>
                  </a:schemeClr>
                </a:solidFill>
              </a:rPr>
              <a:t>der Rattenfänger hieß.</a:t>
            </a:r>
            <a:endParaRPr lang="en-US" sz="2400" dirty="0">
              <a:solidFill>
                <a:schemeClr val="accent5">
                  <a:lumMod val="50000"/>
                </a:schemeClr>
              </a:solidFill>
            </a:endParaRPr>
          </a:p>
        </p:txBody>
      </p:sp>
      <p:sp>
        <p:nvSpPr>
          <p:cNvPr id="9" name="TextBox 8">
            <a:extLst>
              <a:ext uri="{FF2B5EF4-FFF2-40B4-BE49-F238E27FC236}">
                <a16:creationId xmlns:a16="http://schemas.microsoft.com/office/drawing/2014/main" id="{B03F1C6F-2A5D-4689-AA94-98F531E32AC7}"/>
              </a:ext>
            </a:extLst>
          </p:cNvPr>
          <p:cNvSpPr txBox="1"/>
          <p:nvPr/>
        </p:nvSpPr>
        <p:spPr>
          <a:xfrm>
            <a:off x="207336" y="1323859"/>
            <a:ext cx="11777328" cy="1446550"/>
          </a:xfrm>
          <a:prstGeom prst="rect">
            <a:avLst/>
          </a:prstGeom>
          <a:noFill/>
        </p:spPr>
        <p:txBody>
          <a:bodyPr wrap="square" rtlCol="0">
            <a:spAutoFit/>
          </a:bodyPr>
          <a:lstStyle/>
          <a:p>
            <a:r>
              <a:rPr lang="en-US" sz="2000" dirty="0">
                <a:solidFill>
                  <a:schemeClr val="accent5">
                    <a:lumMod val="50000"/>
                  </a:schemeClr>
                </a:solidFill>
              </a:rPr>
              <a:t>Translate the story into English as it appears! Remember, English word order is often different from German word order and you will need to change the order of some sentences!</a:t>
            </a:r>
          </a:p>
          <a:p>
            <a:endParaRPr lang="en-US" sz="2400" dirty="0">
              <a:solidFill>
                <a:schemeClr val="accent5">
                  <a:lumMod val="50000"/>
                </a:schemeClr>
              </a:solidFill>
            </a:endParaRPr>
          </a:p>
          <a:p>
            <a:endParaRPr lang="en-US" sz="2400" dirty="0">
              <a:solidFill>
                <a:schemeClr val="accent5">
                  <a:lumMod val="50000"/>
                </a:schemeClr>
              </a:solidFill>
            </a:endParaRPr>
          </a:p>
        </p:txBody>
      </p:sp>
      <p:sp>
        <p:nvSpPr>
          <p:cNvPr id="10" name="Rectangle: Rounded Corners 9">
            <a:extLst>
              <a:ext uri="{FF2B5EF4-FFF2-40B4-BE49-F238E27FC236}">
                <a16:creationId xmlns:a16="http://schemas.microsoft.com/office/drawing/2014/main" id="{DCE476D6-2D2B-4AE1-A17F-413D9E0660A2}"/>
              </a:ext>
            </a:extLst>
          </p:cNvPr>
          <p:cNvSpPr/>
          <p:nvPr/>
        </p:nvSpPr>
        <p:spPr>
          <a:xfrm>
            <a:off x="9823514" y="647965"/>
            <a:ext cx="2133814" cy="381964"/>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to interpret</a:t>
            </a:r>
          </a:p>
        </p:txBody>
      </p:sp>
      <p:sp>
        <p:nvSpPr>
          <p:cNvPr id="13" name="TextBox 12">
            <a:extLst>
              <a:ext uri="{FF2B5EF4-FFF2-40B4-BE49-F238E27FC236}">
                <a16:creationId xmlns:a16="http://schemas.microsoft.com/office/drawing/2014/main" id="{45D399D8-CA86-4DB6-A37B-93837FF0EF61}"/>
              </a:ext>
            </a:extLst>
          </p:cNvPr>
          <p:cNvSpPr txBox="1"/>
          <p:nvPr/>
        </p:nvSpPr>
        <p:spPr>
          <a:xfrm>
            <a:off x="180000" y="5792831"/>
            <a:ext cx="12012000" cy="461665"/>
          </a:xfrm>
          <a:prstGeom prst="rect">
            <a:avLst/>
          </a:prstGeom>
          <a:noFill/>
        </p:spPr>
        <p:txBody>
          <a:bodyPr wrap="square" rtlCol="0">
            <a:spAutoFit/>
          </a:bodyPr>
          <a:lstStyle/>
          <a:p>
            <a:r>
              <a:rPr lang="de-DE" sz="2400" dirty="0">
                <a:solidFill>
                  <a:schemeClr val="accent5">
                    <a:lumMod val="50000"/>
                  </a:schemeClr>
                </a:solidFill>
              </a:rPr>
              <a:t>One day a man came to the town, who was called the rat </a:t>
            </a:r>
            <a:r>
              <a:rPr lang="de-DE" sz="2400" dirty="0" err="1">
                <a:solidFill>
                  <a:schemeClr val="accent5">
                    <a:lumMod val="50000"/>
                  </a:schemeClr>
                </a:solidFill>
              </a:rPr>
              <a:t>catcher</a:t>
            </a:r>
            <a:r>
              <a:rPr lang="de-DE" sz="2400" dirty="0">
                <a:solidFill>
                  <a:schemeClr val="accent5">
                    <a:lumMod val="50000"/>
                  </a:schemeClr>
                </a:solidFill>
              </a:rPr>
              <a:t> / Pied Piper.</a:t>
            </a:r>
            <a:endParaRPr lang="en-US" sz="2400" dirty="0">
              <a:solidFill>
                <a:schemeClr val="accent5">
                  <a:lumMod val="50000"/>
                </a:schemeClr>
              </a:solidFill>
            </a:endParaRPr>
          </a:p>
        </p:txBody>
      </p:sp>
      <p:pic>
        <p:nvPicPr>
          <p:cNvPr id="8" name="Picture 7" descr="A picture containing diagram&#10;&#10;Description automatically generated">
            <a:extLst>
              <a:ext uri="{FF2B5EF4-FFF2-40B4-BE49-F238E27FC236}">
                <a16:creationId xmlns:a16="http://schemas.microsoft.com/office/drawing/2014/main" id="{77A35839-E9DE-4FA2-A0AF-D47D47B856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8605" y="1156185"/>
            <a:ext cx="5341247" cy="4222523"/>
          </a:xfrm>
          <a:prstGeom prst="rect">
            <a:avLst/>
          </a:prstGeom>
        </p:spPr>
      </p:pic>
    </p:spTree>
    <p:extLst>
      <p:ext uri="{BB962C8B-B14F-4D97-AF65-F5344CB8AC3E}">
        <p14:creationId xmlns:p14="http://schemas.microsoft.com/office/powerpoint/2010/main" val="4006381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9"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4041"/>
            <a:ext cx="7886701" cy="869950"/>
          </a:xfrm>
          <a:prstGeom prst="rect">
            <a:avLst/>
          </a:prstGeom>
        </p:spPr>
      </p:pic>
      <p:sp>
        <p:nvSpPr>
          <p:cNvPr id="4" name="Title 3"/>
          <p:cNvSpPr>
            <a:spLocks noGrp="1"/>
          </p:cNvSpPr>
          <p:nvPr>
            <p:ph type="title"/>
          </p:nvPr>
        </p:nvSpPr>
        <p:spPr>
          <a:xfrm>
            <a:off x="0" y="294041"/>
            <a:ext cx="7243762" cy="707849"/>
          </a:xfrm>
        </p:spPr>
        <p:txBody>
          <a:bodyPr>
            <a:noAutofit/>
          </a:bodyPr>
          <a:lstStyle/>
          <a:p>
            <a:r>
              <a:rPr lang="en-GB" sz="2800" b="1" dirty="0" err="1">
                <a:solidFill>
                  <a:schemeClr val="bg1"/>
                </a:solidFill>
              </a:rPr>
              <a:t>Erzähl</a:t>
            </a:r>
            <a:r>
              <a:rPr lang="en-GB" sz="2800" b="1" dirty="0">
                <a:solidFill>
                  <a:schemeClr val="bg1"/>
                </a:solidFill>
              </a:rPr>
              <a:t> die </a:t>
            </a:r>
            <a:r>
              <a:rPr lang="en-GB" sz="2800" b="1" dirty="0" err="1">
                <a:solidFill>
                  <a:schemeClr val="bg1"/>
                </a:solidFill>
              </a:rPr>
              <a:t>Geschichte</a:t>
            </a:r>
            <a:r>
              <a:rPr lang="en-GB" sz="2800" b="1" dirty="0">
                <a:solidFill>
                  <a:schemeClr val="bg1"/>
                </a:solidFill>
              </a:rPr>
              <a:t> auf </a:t>
            </a:r>
            <a:r>
              <a:rPr lang="en-GB" sz="2800" b="1" dirty="0" err="1">
                <a:solidFill>
                  <a:schemeClr val="bg1"/>
                </a:solidFill>
              </a:rPr>
              <a:t>Englisch</a:t>
            </a:r>
            <a:r>
              <a:rPr lang="en-GB" sz="2800" b="1" dirty="0">
                <a:solidFill>
                  <a:schemeClr val="bg1"/>
                </a:solidFill>
              </a:rPr>
              <a:t> [2/6]</a:t>
            </a:r>
          </a:p>
        </p:txBody>
      </p:sp>
      <p:sp>
        <p:nvSpPr>
          <p:cNvPr id="11" name="TextBox 10">
            <a:extLst>
              <a:ext uri="{FF2B5EF4-FFF2-40B4-BE49-F238E27FC236}">
                <a16:creationId xmlns:a16="http://schemas.microsoft.com/office/drawing/2014/main" id="{AC3E3FFC-333E-4C25-A53A-0178AE65B4DD}"/>
              </a:ext>
            </a:extLst>
          </p:cNvPr>
          <p:cNvSpPr txBox="1"/>
          <p:nvPr/>
        </p:nvSpPr>
        <p:spPr>
          <a:xfrm>
            <a:off x="227121" y="4769698"/>
            <a:ext cx="11545154" cy="461665"/>
          </a:xfrm>
          <a:prstGeom prst="rect">
            <a:avLst/>
          </a:prstGeom>
          <a:noFill/>
        </p:spPr>
        <p:txBody>
          <a:bodyPr wrap="square" rtlCol="0">
            <a:spAutoFit/>
          </a:bodyPr>
          <a:lstStyle/>
          <a:p>
            <a:r>
              <a:rPr lang="de-DE" sz="2400" dirty="0">
                <a:solidFill>
                  <a:schemeClr val="accent5">
                    <a:lumMod val="50000"/>
                  </a:schemeClr>
                </a:solidFill>
              </a:rPr>
              <a:t>Die Bürger der Stadt sagten, </a:t>
            </a:r>
            <a:endParaRPr lang="en-US" sz="2400" dirty="0">
              <a:solidFill>
                <a:schemeClr val="accent5">
                  <a:lumMod val="50000"/>
                </a:schemeClr>
              </a:solidFill>
            </a:endParaRPr>
          </a:p>
        </p:txBody>
      </p:sp>
      <p:sp>
        <p:nvSpPr>
          <p:cNvPr id="12" name="TextBox 11">
            <a:extLst>
              <a:ext uri="{FF2B5EF4-FFF2-40B4-BE49-F238E27FC236}">
                <a16:creationId xmlns:a16="http://schemas.microsoft.com/office/drawing/2014/main" id="{94BA2FCE-E018-4304-97AF-FF47BF6B0CD8}"/>
              </a:ext>
            </a:extLst>
          </p:cNvPr>
          <p:cNvSpPr txBox="1"/>
          <p:nvPr/>
        </p:nvSpPr>
        <p:spPr>
          <a:xfrm>
            <a:off x="4446545" y="4784399"/>
            <a:ext cx="5594433" cy="461665"/>
          </a:xfrm>
          <a:prstGeom prst="rect">
            <a:avLst/>
          </a:prstGeom>
          <a:noFill/>
        </p:spPr>
        <p:txBody>
          <a:bodyPr wrap="square" rtlCol="0">
            <a:spAutoFit/>
          </a:bodyPr>
          <a:lstStyle/>
          <a:p>
            <a:r>
              <a:rPr lang="de-DE" sz="2400" dirty="0">
                <a:solidFill>
                  <a:schemeClr val="accent5">
                    <a:lumMod val="50000"/>
                  </a:schemeClr>
                </a:solidFill>
              </a:rPr>
              <a:t>dass er Geld bekommen würde*,</a:t>
            </a:r>
            <a:endParaRPr lang="en-US" sz="2400" dirty="0">
              <a:solidFill>
                <a:schemeClr val="accent5">
                  <a:lumMod val="50000"/>
                </a:schemeClr>
              </a:solidFill>
            </a:endParaRPr>
          </a:p>
        </p:txBody>
      </p:sp>
      <p:sp>
        <p:nvSpPr>
          <p:cNvPr id="6" name="Rectangle: Rounded Corners 5">
            <a:extLst>
              <a:ext uri="{FF2B5EF4-FFF2-40B4-BE49-F238E27FC236}">
                <a16:creationId xmlns:a16="http://schemas.microsoft.com/office/drawing/2014/main" id="{D8628983-9890-4A86-B071-93A05AAFB9F0}"/>
              </a:ext>
            </a:extLst>
          </p:cNvPr>
          <p:cNvSpPr/>
          <p:nvPr/>
        </p:nvSpPr>
        <p:spPr>
          <a:xfrm>
            <a:off x="7493330" y="482775"/>
            <a:ext cx="2217829" cy="461665"/>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t>
            </a:r>
            <a:r>
              <a:rPr lang="en-GB" sz="2000" dirty="0" err="1"/>
              <a:t>würde</a:t>
            </a:r>
            <a:r>
              <a:rPr lang="en-GB" sz="2000" dirty="0"/>
              <a:t> – would</a:t>
            </a:r>
          </a:p>
        </p:txBody>
      </p:sp>
      <p:sp>
        <p:nvSpPr>
          <p:cNvPr id="10" name="TextBox 9">
            <a:extLst>
              <a:ext uri="{FF2B5EF4-FFF2-40B4-BE49-F238E27FC236}">
                <a16:creationId xmlns:a16="http://schemas.microsoft.com/office/drawing/2014/main" id="{7C010B9A-0EC1-4AE3-93BB-7751B482998E}"/>
              </a:ext>
            </a:extLst>
          </p:cNvPr>
          <p:cNvSpPr txBox="1"/>
          <p:nvPr/>
        </p:nvSpPr>
        <p:spPr>
          <a:xfrm>
            <a:off x="227121" y="5231363"/>
            <a:ext cx="9284232" cy="461665"/>
          </a:xfrm>
          <a:prstGeom prst="rect">
            <a:avLst/>
          </a:prstGeom>
          <a:noFill/>
        </p:spPr>
        <p:txBody>
          <a:bodyPr wrap="square" rtlCol="0">
            <a:spAutoFit/>
          </a:bodyPr>
          <a:lstStyle/>
          <a:p>
            <a:r>
              <a:rPr lang="de-DE" sz="2400" dirty="0">
                <a:solidFill>
                  <a:schemeClr val="accent5">
                    <a:lumMod val="50000"/>
                  </a:schemeClr>
                </a:solidFill>
              </a:rPr>
              <a:t>wenn er die Stadt vor den Ratten rettete. </a:t>
            </a:r>
            <a:endParaRPr lang="en-US" sz="2400" dirty="0">
              <a:solidFill>
                <a:schemeClr val="accent5">
                  <a:lumMod val="50000"/>
                </a:schemeClr>
              </a:solidFill>
            </a:endParaRPr>
          </a:p>
        </p:txBody>
      </p:sp>
      <p:sp>
        <p:nvSpPr>
          <p:cNvPr id="13" name="Rounded Rectangle 11">
            <a:extLst>
              <a:ext uri="{FF2B5EF4-FFF2-40B4-BE49-F238E27FC236}">
                <a16:creationId xmlns:a16="http://schemas.microsoft.com/office/drawing/2014/main" id="{53451EBC-9DA0-4359-811E-CB5AC76A54D6}"/>
              </a:ext>
            </a:extLst>
          </p:cNvPr>
          <p:cNvSpPr/>
          <p:nvPr/>
        </p:nvSpPr>
        <p:spPr>
          <a:xfrm>
            <a:off x="9823514" y="247047"/>
            <a:ext cx="2133814" cy="38956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dolmetschen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ectangle: Rounded Corners 13">
            <a:extLst>
              <a:ext uri="{FF2B5EF4-FFF2-40B4-BE49-F238E27FC236}">
                <a16:creationId xmlns:a16="http://schemas.microsoft.com/office/drawing/2014/main" id="{C1CC6C78-8578-410F-930F-F5E4420E3979}"/>
              </a:ext>
            </a:extLst>
          </p:cNvPr>
          <p:cNvSpPr/>
          <p:nvPr/>
        </p:nvSpPr>
        <p:spPr>
          <a:xfrm>
            <a:off x="9823514" y="647965"/>
            <a:ext cx="2133814" cy="381964"/>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to interpret</a:t>
            </a:r>
          </a:p>
        </p:txBody>
      </p:sp>
      <p:sp>
        <p:nvSpPr>
          <p:cNvPr id="15" name="TextBox 14">
            <a:extLst>
              <a:ext uri="{FF2B5EF4-FFF2-40B4-BE49-F238E27FC236}">
                <a16:creationId xmlns:a16="http://schemas.microsoft.com/office/drawing/2014/main" id="{07CB7523-0148-4CDA-9014-64CE9255E271}"/>
              </a:ext>
            </a:extLst>
          </p:cNvPr>
          <p:cNvSpPr txBox="1"/>
          <p:nvPr/>
        </p:nvSpPr>
        <p:spPr>
          <a:xfrm>
            <a:off x="227121" y="5627226"/>
            <a:ext cx="11270335" cy="830997"/>
          </a:xfrm>
          <a:prstGeom prst="rect">
            <a:avLst/>
          </a:prstGeom>
          <a:noFill/>
        </p:spPr>
        <p:txBody>
          <a:bodyPr wrap="square" rtlCol="0">
            <a:spAutoFit/>
          </a:bodyPr>
          <a:lstStyle/>
          <a:p>
            <a:r>
              <a:rPr lang="de-DE" sz="2400" dirty="0">
                <a:solidFill>
                  <a:schemeClr val="accent5">
                    <a:lumMod val="50000"/>
                  </a:schemeClr>
                </a:solidFill>
              </a:rPr>
              <a:t>The citizens of the town said that he would receive money if he saved the town from the rats.</a:t>
            </a:r>
            <a:endParaRPr lang="en-US" sz="2400" dirty="0">
              <a:solidFill>
                <a:schemeClr val="accent5">
                  <a:lumMod val="50000"/>
                </a:schemeClr>
              </a:solidFill>
            </a:endParaRPr>
          </a:p>
        </p:txBody>
      </p:sp>
      <p:pic>
        <p:nvPicPr>
          <p:cNvPr id="16" name="Picture 15" descr="A picture containing map&#10;&#10;Description automatically generated">
            <a:extLst>
              <a:ext uri="{FF2B5EF4-FFF2-40B4-BE49-F238E27FC236}">
                <a16:creationId xmlns:a16="http://schemas.microsoft.com/office/drawing/2014/main" id="{D8EFED68-5BE1-4A7E-ABF8-785ACBA42B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3353" y="1264567"/>
            <a:ext cx="4168008" cy="3536335"/>
          </a:xfrm>
          <a:prstGeom prst="rect">
            <a:avLst/>
          </a:prstGeom>
        </p:spPr>
      </p:pic>
    </p:spTree>
    <p:extLst>
      <p:ext uri="{BB962C8B-B14F-4D97-AF65-F5344CB8AC3E}">
        <p14:creationId xmlns:p14="http://schemas.microsoft.com/office/powerpoint/2010/main" val="170428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6" grpId="0" animBg="1"/>
      <p:bldP spid="10"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8001001" cy="869950"/>
          </a:xfrm>
          <a:prstGeom prst="rect">
            <a:avLst/>
          </a:prstGeom>
        </p:spPr>
      </p:pic>
      <p:sp>
        <p:nvSpPr>
          <p:cNvPr id="4" name="Title 3"/>
          <p:cNvSpPr>
            <a:spLocks noGrp="1"/>
          </p:cNvSpPr>
          <p:nvPr>
            <p:ph type="title"/>
          </p:nvPr>
        </p:nvSpPr>
        <p:spPr>
          <a:xfrm>
            <a:off x="0" y="294041"/>
            <a:ext cx="7500938" cy="707849"/>
          </a:xfrm>
        </p:spPr>
        <p:txBody>
          <a:bodyPr>
            <a:noAutofit/>
          </a:bodyPr>
          <a:lstStyle/>
          <a:p>
            <a:r>
              <a:rPr lang="en-GB" sz="2800" b="1" dirty="0" err="1">
                <a:solidFill>
                  <a:schemeClr val="bg1"/>
                </a:solidFill>
              </a:rPr>
              <a:t>Erzähl</a:t>
            </a:r>
            <a:r>
              <a:rPr lang="en-GB" sz="2800" b="1" dirty="0">
                <a:solidFill>
                  <a:schemeClr val="bg1"/>
                </a:solidFill>
              </a:rPr>
              <a:t> die </a:t>
            </a:r>
            <a:r>
              <a:rPr lang="en-GB" sz="2800" b="1" dirty="0" err="1">
                <a:solidFill>
                  <a:schemeClr val="bg1"/>
                </a:solidFill>
              </a:rPr>
              <a:t>Geschichte</a:t>
            </a:r>
            <a:r>
              <a:rPr lang="en-GB" sz="2800" b="1" dirty="0">
                <a:solidFill>
                  <a:schemeClr val="bg1"/>
                </a:solidFill>
              </a:rPr>
              <a:t> auf </a:t>
            </a:r>
            <a:r>
              <a:rPr lang="en-GB" sz="2800" b="1" dirty="0" err="1">
                <a:solidFill>
                  <a:schemeClr val="bg1"/>
                </a:solidFill>
              </a:rPr>
              <a:t>Englisch</a:t>
            </a:r>
            <a:r>
              <a:rPr lang="en-GB" sz="2800" b="1" dirty="0">
                <a:solidFill>
                  <a:schemeClr val="bg1"/>
                </a:solidFill>
              </a:rPr>
              <a:t> [3/6]</a:t>
            </a:r>
          </a:p>
        </p:txBody>
      </p:sp>
      <p:sp>
        <p:nvSpPr>
          <p:cNvPr id="11" name="TextBox 10">
            <a:extLst>
              <a:ext uri="{FF2B5EF4-FFF2-40B4-BE49-F238E27FC236}">
                <a16:creationId xmlns:a16="http://schemas.microsoft.com/office/drawing/2014/main" id="{AC3E3FFC-333E-4C25-A53A-0178AE65B4DD}"/>
              </a:ext>
            </a:extLst>
          </p:cNvPr>
          <p:cNvSpPr txBox="1"/>
          <p:nvPr/>
        </p:nvSpPr>
        <p:spPr>
          <a:xfrm>
            <a:off x="162417" y="5487337"/>
            <a:ext cx="6893475" cy="461665"/>
          </a:xfrm>
          <a:prstGeom prst="rect">
            <a:avLst/>
          </a:prstGeom>
          <a:noFill/>
        </p:spPr>
        <p:txBody>
          <a:bodyPr wrap="square" rtlCol="0">
            <a:spAutoFit/>
          </a:bodyPr>
          <a:lstStyle/>
          <a:p>
            <a:r>
              <a:rPr lang="de-DE" sz="2400" dirty="0">
                <a:solidFill>
                  <a:schemeClr val="accent5">
                    <a:lumMod val="50000"/>
                  </a:schemeClr>
                </a:solidFill>
              </a:rPr>
              <a:t>Der Rattenfänger ging durch die Stadt </a:t>
            </a:r>
            <a:endParaRPr lang="en-US" sz="2400" dirty="0">
              <a:solidFill>
                <a:schemeClr val="accent5">
                  <a:lumMod val="50000"/>
                </a:schemeClr>
              </a:solidFill>
            </a:endParaRPr>
          </a:p>
        </p:txBody>
      </p:sp>
      <p:sp>
        <p:nvSpPr>
          <p:cNvPr id="12" name="TextBox 11">
            <a:extLst>
              <a:ext uri="{FF2B5EF4-FFF2-40B4-BE49-F238E27FC236}">
                <a16:creationId xmlns:a16="http://schemas.microsoft.com/office/drawing/2014/main" id="{94BA2FCE-E018-4304-97AF-FF47BF6B0CD8}"/>
              </a:ext>
            </a:extLst>
          </p:cNvPr>
          <p:cNvSpPr txBox="1"/>
          <p:nvPr/>
        </p:nvSpPr>
        <p:spPr>
          <a:xfrm>
            <a:off x="5934993" y="5487337"/>
            <a:ext cx="5594433" cy="461665"/>
          </a:xfrm>
          <a:prstGeom prst="rect">
            <a:avLst/>
          </a:prstGeom>
          <a:noFill/>
        </p:spPr>
        <p:txBody>
          <a:bodyPr wrap="square" rtlCol="0">
            <a:spAutoFit/>
          </a:bodyPr>
          <a:lstStyle/>
          <a:p>
            <a:r>
              <a:rPr lang="de-DE" sz="2400" dirty="0">
                <a:solidFill>
                  <a:schemeClr val="accent5">
                    <a:lumMod val="50000"/>
                  </a:schemeClr>
                </a:solidFill>
              </a:rPr>
              <a:t>und spielte auf seinem Pfeifchen. </a:t>
            </a:r>
            <a:endParaRPr lang="en-US" sz="2400" dirty="0">
              <a:solidFill>
                <a:schemeClr val="accent5">
                  <a:lumMod val="50000"/>
                </a:schemeClr>
              </a:solidFill>
            </a:endParaRPr>
          </a:p>
        </p:txBody>
      </p:sp>
      <p:sp>
        <p:nvSpPr>
          <p:cNvPr id="9" name="Rounded Rectangle 11">
            <a:extLst>
              <a:ext uri="{FF2B5EF4-FFF2-40B4-BE49-F238E27FC236}">
                <a16:creationId xmlns:a16="http://schemas.microsoft.com/office/drawing/2014/main" id="{211F111B-6781-4B89-868C-8FE4025F8994}"/>
              </a:ext>
            </a:extLst>
          </p:cNvPr>
          <p:cNvSpPr/>
          <p:nvPr/>
        </p:nvSpPr>
        <p:spPr>
          <a:xfrm>
            <a:off x="9823514" y="247047"/>
            <a:ext cx="2133814" cy="38956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dolmetschen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Rectangle: Rounded Corners 9">
            <a:extLst>
              <a:ext uri="{FF2B5EF4-FFF2-40B4-BE49-F238E27FC236}">
                <a16:creationId xmlns:a16="http://schemas.microsoft.com/office/drawing/2014/main" id="{597A8F0D-5EBC-42D2-9B4C-0D9DF88DF6D5}"/>
              </a:ext>
            </a:extLst>
          </p:cNvPr>
          <p:cNvSpPr/>
          <p:nvPr/>
        </p:nvSpPr>
        <p:spPr>
          <a:xfrm>
            <a:off x="9823514" y="647965"/>
            <a:ext cx="2133814" cy="381964"/>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to interpret</a:t>
            </a:r>
          </a:p>
        </p:txBody>
      </p:sp>
      <p:sp>
        <p:nvSpPr>
          <p:cNvPr id="13" name="TextBox 12">
            <a:extLst>
              <a:ext uri="{FF2B5EF4-FFF2-40B4-BE49-F238E27FC236}">
                <a16:creationId xmlns:a16="http://schemas.microsoft.com/office/drawing/2014/main" id="{DC25587F-EAA7-4A0E-B430-FECCC496645A}"/>
              </a:ext>
            </a:extLst>
          </p:cNvPr>
          <p:cNvSpPr txBox="1"/>
          <p:nvPr/>
        </p:nvSpPr>
        <p:spPr>
          <a:xfrm>
            <a:off x="162417" y="5850937"/>
            <a:ext cx="11545154" cy="461665"/>
          </a:xfrm>
          <a:prstGeom prst="rect">
            <a:avLst/>
          </a:prstGeom>
          <a:noFill/>
        </p:spPr>
        <p:txBody>
          <a:bodyPr wrap="square" rtlCol="0">
            <a:spAutoFit/>
          </a:bodyPr>
          <a:lstStyle/>
          <a:p>
            <a:r>
              <a:rPr lang="de-DE" sz="2400" dirty="0">
                <a:solidFill>
                  <a:schemeClr val="accent5">
                    <a:lumMod val="50000"/>
                  </a:schemeClr>
                </a:solidFill>
              </a:rPr>
              <a:t>The rat catcher went through the town and played on his little pipe.</a:t>
            </a:r>
            <a:endParaRPr lang="en-US" sz="2400" dirty="0">
              <a:solidFill>
                <a:schemeClr val="accent5">
                  <a:lumMod val="50000"/>
                </a:schemeClr>
              </a:solidFill>
            </a:endParaRPr>
          </a:p>
        </p:txBody>
      </p:sp>
      <p:pic>
        <p:nvPicPr>
          <p:cNvPr id="6" name="Picture 5" descr="Diagram, engineering drawing&#10;&#10;Description automatically generated">
            <a:extLst>
              <a:ext uri="{FF2B5EF4-FFF2-40B4-BE49-F238E27FC236}">
                <a16:creationId xmlns:a16="http://schemas.microsoft.com/office/drawing/2014/main" id="{1A7C78BA-E633-4148-9C24-FCD05971C2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0952" y="1345574"/>
            <a:ext cx="5268083" cy="3950328"/>
          </a:xfrm>
          <a:prstGeom prst="rect">
            <a:avLst/>
          </a:prstGeom>
        </p:spPr>
      </p:pic>
    </p:spTree>
    <p:extLst>
      <p:ext uri="{BB962C8B-B14F-4D97-AF65-F5344CB8AC3E}">
        <p14:creationId xmlns:p14="http://schemas.microsoft.com/office/powerpoint/2010/main" val="271480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8001000" cy="869950"/>
          </a:xfrm>
          <a:prstGeom prst="rect">
            <a:avLst/>
          </a:prstGeom>
        </p:spPr>
      </p:pic>
      <p:sp>
        <p:nvSpPr>
          <p:cNvPr id="4" name="Title 3"/>
          <p:cNvSpPr>
            <a:spLocks noGrp="1"/>
          </p:cNvSpPr>
          <p:nvPr>
            <p:ph type="title"/>
          </p:nvPr>
        </p:nvSpPr>
        <p:spPr>
          <a:xfrm>
            <a:off x="0" y="294041"/>
            <a:ext cx="8001000" cy="707849"/>
          </a:xfrm>
        </p:spPr>
        <p:txBody>
          <a:bodyPr>
            <a:normAutofit/>
          </a:bodyPr>
          <a:lstStyle/>
          <a:p>
            <a:r>
              <a:rPr lang="en-GB" sz="2800" b="1" dirty="0" err="1">
                <a:solidFill>
                  <a:schemeClr val="bg1"/>
                </a:solidFill>
              </a:rPr>
              <a:t>Erzähl</a:t>
            </a:r>
            <a:r>
              <a:rPr lang="en-GB" sz="2800" b="1" dirty="0">
                <a:solidFill>
                  <a:schemeClr val="bg1"/>
                </a:solidFill>
              </a:rPr>
              <a:t> die </a:t>
            </a:r>
            <a:r>
              <a:rPr lang="en-GB" sz="2800" b="1" dirty="0" err="1">
                <a:solidFill>
                  <a:schemeClr val="bg1"/>
                </a:solidFill>
              </a:rPr>
              <a:t>Geschichte</a:t>
            </a:r>
            <a:r>
              <a:rPr lang="en-GB" sz="2800" b="1" dirty="0">
                <a:solidFill>
                  <a:schemeClr val="bg1"/>
                </a:solidFill>
              </a:rPr>
              <a:t> auf </a:t>
            </a:r>
            <a:r>
              <a:rPr lang="en-GB" sz="2800" b="1" dirty="0" err="1">
                <a:solidFill>
                  <a:schemeClr val="bg1"/>
                </a:solidFill>
              </a:rPr>
              <a:t>Englisch</a:t>
            </a:r>
            <a:r>
              <a:rPr lang="en-GB" sz="2800" b="1" dirty="0">
                <a:solidFill>
                  <a:schemeClr val="bg1"/>
                </a:solidFill>
              </a:rPr>
              <a:t> [4/6]</a:t>
            </a:r>
          </a:p>
        </p:txBody>
      </p:sp>
      <p:sp>
        <p:nvSpPr>
          <p:cNvPr id="11" name="TextBox 10">
            <a:extLst>
              <a:ext uri="{FF2B5EF4-FFF2-40B4-BE49-F238E27FC236}">
                <a16:creationId xmlns:a16="http://schemas.microsoft.com/office/drawing/2014/main" id="{AC3E3FFC-333E-4C25-A53A-0178AE65B4DD}"/>
              </a:ext>
            </a:extLst>
          </p:cNvPr>
          <p:cNvSpPr txBox="1"/>
          <p:nvPr/>
        </p:nvSpPr>
        <p:spPr>
          <a:xfrm>
            <a:off x="177783" y="4868720"/>
            <a:ext cx="11545154" cy="461665"/>
          </a:xfrm>
          <a:prstGeom prst="rect">
            <a:avLst/>
          </a:prstGeom>
          <a:noFill/>
        </p:spPr>
        <p:txBody>
          <a:bodyPr wrap="square" rtlCol="0">
            <a:spAutoFit/>
          </a:bodyPr>
          <a:lstStyle/>
          <a:p>
            <a:r>
              <a:rPr lang="de-DE" sz="2400" dirty="0">
                <a:solidFill>
                  <a:schemeClr val="accent5">
                    <a:lumMod val="50000"/>
                  </a:schemeClr>
                </a:solidFill>
              </a:rPr>
              <a:t>Bald kamen Ratten und Mäuse von überall aus ihren Verstecken </a:t>
            </a:r>
            <a:endParaRPr lang="en-US" sz="2400" dirty="0">
              <a:solidFill>
                <a:schemeClr val="accent5">
                  <a:lumMod val="50000"/>
                </a:schemeClr>
              </a:solidFill>
            </a:endParaRPr>
          </a:p>
        </p:txBody>
      </p:sp>
      <p:sp>
        <p:nvSpPr>
          <p:cNvPr id="12" name="TextBox 11">
            <a:extLst>
              <a:ext uri="{FF2B5EF4-FFF2-40B4-BE49-F238E27FC236}">
                <a16:creationId xmlns:a16="http://schemas.microsoft.com/office/drawing/2014/main" id="{94BA2FCE-E018-4304-97AF-FF47BF6B0CD8}"/>
              </a:ext>
            </a:extLst>
          </p:cNvPr>
          <p:cNvSpPr txBox="1"/>
          <p:nvPr/>
        </p:nvSpPr>
        <p:spPr>
          <a:xfrm>
            <a:off x="177783" y="5244145"/>
            <a:ext cx="5594433" cy="461665"/>
          </a:xfrm>
          <a:prstGeom prst="rect">
            <a:avLst/>
          </a:prstGeom>
          <a:noFill/>
        </p:spPr>
        <p:txBody>
          <a:bodyPr wrap="square" rtlCol="0">
            <a:spAutoFit/>
          </a:bodyPr>
          <a:lstStyle/>
          <a:p>
            <a:r>
              <a:rPr lang="de-DE" sz="2400" dirty="0">
                <a:solidFill>
                  <a:schemeClr val="accent5">
                    <a:lumMod val="50000"/>
                  </a:schemeClr>
                </a:solidFill>
              </a:rPr>
              <a:t>und folgten dem Rattenfänger. </a:t>
            </a:r>
            <a:endParaRPr lang="en-US" sz="2400" dirty="0">
              <a:solidFill>
                <a:schemeClr val="accent5">
                  <a:lumMod val="50000"/>
                </a:schemeClr>
              </a:solidFill>
            </a:endParaRPr>
          </a:p>
        </p:txBody>
      </p:sp>
      <p:sp>
        <p:nvSpPr>
          <p:cNvPr id="9" name="Rounded Rectangle 11">
            <a:extLst>
              <a:ext uri="{FF2B5EF4-FFF2-40B4-BE49-F238E27FC236}">
                <a16:creationId xmlns:a16="http://schemas.microsoft.com/office/drawing/2014/main" id="{B45723C8-6449-43F3-8B40-DADCAAFB6404}"/>
              </a:ext>
            </a:extLst>
          </p:cNvPr>
          <p:cNvSpPr/>
          <p:nvPr/>
        </p:nvSpPr>
        <p:spPr>
          <a:xfrm>
            <a:off x="9823514" y="247047"/>
            <a:ext cx="2133814" cy="38956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dolmetschen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Rectangle: Rounded Corners 9">
            <a:extLst>
              <a:ext uri="{FF2B5EF4-FFF2-40B4-BE49-F238E27FC236}">
                <a16:creationId xmlns:a16="http://schemas.microsoft.com/office/drawing/2014/main" id="{E3E64030-CA2A-4009-B4A1-2AA136B1E547}"/>
              </a:ext>
            </a:extLst>
          </p:cNvPr>
          <p:cNvSpPr/>
          <p:nvPr/>
        </p:nvSpPr>
        <p:spPr>
          <a:xfrm>
            <a:off x="9823514" y="647965"/>
            <a:ext cx="2133814" cy="381964"/>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to interpret</a:t>
            </a:r>
          </a:p>
        </p:txBody>
      </p:sp>
      <p:sp>
        <p:nvSpPr>
          <p:cNvPr id="13" name="TextBox 12">
            <a:extLst>
              <a:ext uri="{FF2B5EF4-FFF2-40B4-BE49-F238E27FC236}">
                <a16:creationId xmlns:a16="http://schemas.microsoft.com/office/drawing/2014/main" id="{B7E802CE-945A-48C8-9255-D0EDBF334867}"/>
              </a:ext>
            </a:extLst>
          </p:cNvPr>
          <p:cNvSpPr txBox="1"/>
          <p:nvPr/>
        </p:nvSpPr>
        <p:spPr>
          <a:xfrm>
            <a:off x="177783" y="5626935"/>
            <a:ext cx="12014217" cy="830997"/>
          </a:xfrm>
          <a:prstGeom prst="rect">
            <a:avLst/>
          </a:prstGeom>
          <a:noFill/>
        </p:spPr>
        <p:txBody>
          <a:bodyPr wrap="square" rtlCol="0">
            <a:spAutoFit/>
          </a:bodyPr>
          <a:lstStyle/>
          <a:p>
            <a:r>
              <a:rPr lang="de-DE" sz="2400" dirty="0">
                <a:solidFill>
                  <a:schemeClr val="accent5">
                    <a:lumMod val="50000"/>
                  </a:schemeClr>
                </a:solidFill>
              </a:rPr>
              <a:t>Soon, rats and mice came from everywhere from their hiding and followed the rat catcher.</a:t>
            </a:r>
            <a:endParaRPr lang="en-US" sz="2400" dirty="0">
              <a:solidFill>
                <a:schemeClr val="accent5">
                  <a:lumMod val="50000"/>
                </a:schemeClr>
              </a:solidFill>
            </a:endParaRPr>
          </a:p>
        </p:txBody>
      </p:sp>
      <p:pic>
        <p:nvPicPr>
          <p:cNvPr id="14" name="Picture 13" descr="Diagram, map&#10;&#10;Description automatically generated">
            <a:extLst>
              <a:ext uri="{FF2B5EF4-FFF2-40B4-BE49-F238E27FC236}">
                <a16:creationId xmlns:a16="http://schemas.microsoft.com/office/drawing/2014/main" id="{AB5B15A5-3D5F-4667-88CB-E86C796328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4794" y="1232166"/>
            <a:ext cx="4966206" cy="3692821"/>
          </a:xfrm>
          <a:prstGeom prst="rect">
            <a:avLst/>
          </a:prstGeom>
        </p:spPr>
      </p:pic>
    </p:spTree>
    <p:extLst>
      <p:ext uri="{BB962C8B-B14F-4D97-AF65-F5344CB8AC3E}">
        <p14:creationId xmlns:p14="http://schemas.microsoft.com/office/powerpoint/2010/main" val="273496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8172450" cy="869950"/>
          </a:xfrm>
          <a:prstGeom prst="rect">
            <a:avLst/>
          </a:prstGeom>
        </p:spPr>
      </p:pic>
      <p:sp>
        <p:nvSpPr>
          <p:cNvPr id="4" name="Title 3"/>
          <p:cNvSpPr>
            <a:spLocks noGrp="1"/>
          </p:cNvSpPr>
          <p:nvPr>
            <p:ph type="title"/>
          </p:nvPr>
        </p:nvSpPr>
        <p:spPr>
          <a:xfrm>
            <a:off x="0" y="294041"/>
            <a:ext cx="7569844" cy="707849"/>
          </a:xfrm>
        </p:spPr>
        <p:txBody>
          <a:bodyPr>
            <a:noAutofit/>
          </a:bodyPr>
          <a:lstStyle/>
          <a:p>
            <a:r>
              <a:rPr lang="en-GB" sz="2800" b="1" dirty="0" err="1">
                <a:solidFill>
                  <a:schemeClr val="bg1"/>
                </a:solidFill>
              </a:rPr>
              <a:t>Erzähl</a:t>
            </a:r>
            <a:r>
              <a:rPr lang="en-GB" sz="2800" b="1" dirty="0">
                <a:solidFill>
                  <a:schemeClr val="bg1"/>
                </a:solidFill>
              </a:rPr>
              <a:t> die </a:t>
            </a:r>
            <a:r>
              <a:rPr lang="en-GB" sz="2800" b="1" dirty="0" err="1">
                <a:solidFill>
                  <a:schemeClr val="bg1"/>
                </a:solidFill>
              </a:rPr>
              <a:t>Geschichte</a:t>
            </a:r>
            <a:r>
              <a:rPr lang="en-GB" sz="2800" b="1" dirty="0">
                <a:solidFill>
                  <a:schemeClr val="bg1"/>
                </a:solidFill>
              </a:rPr>
              <a:t> auf </a:t>
            </a:r>
            <a:r>
              <a:rPr lang="en-GB" sz="2800" b="1" dirty="0" err="1">
                <a:solidFill>
                  <a:schemeClr val="bg1"/>
                </a:solidFill>
              </a:rPr>
              <a:t>Englisch</a:t>
            </a:r>
            <a:r>
              <a:rPr lang="en-GB" sz="2800" b="1" dirty="0">
                <a:solidFill>
                  <a:schemeClr val="bg1"/>
                </a:solidFill>
              </a:rPr>
              <a:t> [5/6]</a:t>
            </a:r>
          </a:p>
        </p:txBody>
      </p:sp>
      <p:sp>
        <p:nvSpPr>
          <p:cNvPr id="11" name="TextBox 10">
            <a:extLst>
              <a:ext uri="{FF2B5EF4-FFF2-40B4-BE49-F238E27FC236}">
                <a16:creationId xmlns:a16="http://schemas.microsoft.com/office/drawing/2014/main" id="{AC3E3FFC-333E-4C25-A53A-0178AE65B4DD}"/>
              </a:ext>
            </a:extLst>
          </p:cNvPr>
          <p:cNvSpPr txBox="1"/>
          <p:nvPr/>
        </p:nvSpPr>
        <p:spPr>
          <a:xfrm>
            <a:off x="184598" y="4758996"/>
            <a:ext cx="4156650" cy="461665"/>
          </a:xfrm>
          <a:prstGeom prst="rect">
            <a:avLst/>
          </a:prstGeom>
          <a:noFill/>
        </p:spPr>
        <p:txBody>
          <a:bodyPr wrap="square" rtlCol="0">
            <a:spAutoFit/>
          </a:bodyPr>
          <a:lstStyle/>
          <a:p>
            <a:r>
              <a:rPr lang="de-DE" sz="2400" dirty="0">
                <a:solidFill>
                  <a:schemeClr val="accent5">
                    <a:lumMod val="50000"/>
                  </a:schemeClr>
                </a:solidFill>
              </a:rPr>
              <a:t>Als er zum Stadtfluss kam, </a:t>
            </a:r>
            <a:endParaRPr lang="en-US" sz="2400" dirty="0">
              <a:solidFill>
                <a:schemeClr val="accent5">
                  <a:lumMod val="50000"/>
                </a:schemeClr>
              </a:solidFill>
            </a:endParaRPr>
          </a:p>
        </p:txBody>
      </p:sp>
      <p:sp>
        <p:nvSpPr>
          <p:cNvPr id="12" name="TextBox 11">
            <a:extLst>
              <a:ext uri="{FF2B5EF4-FFF2-40B4-BE49-F238E27FC236}">
                <a16:creationId xmlns:a16="http://schemas.microsoft.com/office/drawing/2014/main" id="{94BA2FCE-E018-4304-97AF-FF47BF6B0CD8}"/>
              </a:ext>
            </a:extLst>
          </p:cNvPr>
          <p:cNvSpPr txBox="1"/>
          <p:nvPr/>
        </p:nvSpPr>
        <p:spPr>
          <a:xfrm>
            <a:off x="4015819" y="4758995"/>
            <a:ext cx="3184376" cy="461665"/>
          </a:xfrm>
          <a:prstGeom prst="rect">
            <a:avLst/>
          </a:prstGeom>
          <a:noFill/>
        </p:spPr>
        <p:txBody>
          <a:bodyPr wrap="square" rtlCol="0">
            <a:spAutoFit/>
          </a:bodyPr>
          <a:lstStyle/>
          <a:p>
            <a:r>
              <a:rPr lang="de-DE" sz="2400" dirty="0">
                <a:solidFill>
                  <a:schemeClr val="accent5">
                    <a:lumMod val="50000"/>
                  </a:schemeClr>
                </a:solidFill>
              </a:rPr>
              <a:t>ging er ins Wasser. </a:t>
            </a:r>
            <a:endParaRPr lang="en-US" sz="2400" dirty="0">
              <a:solidFill>
                <a:schemeClr val="accent5">
                  <a:lumMod val="50000"/>
                </a:schemeClr>
              </a:solidFill>
            </a:endParaRPr>
          </a:p>
        </p:txBody>
      </p:sp>
      <p:sp>
        <p:nvSpPr>
          <p:cNvPr id="9" name="TextBox 8">
            <a:extLst>
              <a:ext uri="{FF2B5EF4-FFF2-40B4-BE49-F238E27FC236}">
                <a16:creationId xmlns:a16="http://schemas.microsoft.com/office/drawing/2014/main" id="{141D7A75-DE01-41BE-83DA-4CE7044EC507}"/>
              </a:ext>
            </a:extLst>
          </p:cNvPr>
          <p:cNvSpPr txBox="1"/>
          <p:nvPr/>
        </p:nvSpPr>
        <p:spPr>
          <a:xfrm>
            <a:off x="6848607" y="4785707"/>
            <a:ext cx="4307122" cy="461665"/>
          </a:xfrm>
          <a:prstGeom prst="rect">
            <a:avLst/>
          </a:prstGeom>
          <a:noFill/>
        </p:spPr>
        <p:txBody>
          <a:bodyPr wrap="square" rtlCol="0">
            <a:spAutoFit/>
          </a:bodyPr>
          <a:lstStyle/>
          <a:p>
            <a:r>
              <a:rPr lang="de-DE" sz="2400" dirty="0">
                <a:solidFill>
                  <a:schemeClr val="accent5">
                    <a:lumMod val="50000"/>
                  </a:schemeClr>
                </a:solidFill>
              </a:rPr>
              <a:t>Alle Tiere folgten ihm</a:t>
            </a:r>
            <a:endParaRPr lang="en-US" sz="2400" dirty="0">
              <a:solidFill>
                <a:schemeClr val="accent5">
                  <a:lumMod val="50000"/>
                </a:schemeClr>
              </a:solidFill>
            </a:endParaRPr>
          </a:p>
        </p:txBody>
      </p:sp>
      <p:sp>
        <p:nvSpPr>
          <p:cNvPr id="10" name="TextBox 9">
            <a:extLst>
              <a:ext uri="{FF2B5EF4-FFF2-40B4-BE49-F238E27FC236}">
                <a16:creationId xmlns:a16="http://schemas.microsoft.com/office/drawing/2014/main" id="{3F6031D0-2E86-4FBF-A536-B7EE65D09D64}"/>
              </a:ext>
            </a:extLst>
          </p:cNvPr>
          <p:cNvSpPr txBox="1"/>
          <p:nvPr/>
        </p:nvSpPr>
        <p:spPr>
          <a:xfrm>
            <a:off x="184598" y="5129136"/>
            <a:ext cx="10846816" cy="461665"/>
          </a:xfrm>
          <a:prstGeom prst="rect">
            <a:avLst/>
          </a:prstGeom>
          <a:noFill/>
        </p:spPr>
        <p:txBody>
          <a:bodyPr wrap="square" rtlCol="0">
            <a:spAutoFit/>
          </a:bodyPr>
          <a:lstStyle/>
          <a:p>
            <a:r>
              <a:rPr lang="de-DE" sz="2400" dirty="0">
                <a:solidFill>
                  <a:schemeClr val="accent5">
                    <a:lumMod val="50000"/>
                  </a:schemeClr>
                </a:solidFill>
              </a:rPr>
              <a:t>und starben im kalten und tiefen Flusswasser. </a:t>
            </a:r>
            <a:endParaRPr lang="en-US" sz="2400" dirty="0">
              <a:solidFill>
                <a:schemeClr val="accent5">
                  <a:lumMod val="50000"/>
                </a:schemeClr>
              </a:solidFill>
            </a:endParaRPr>
          </a:p>
        </p:txBody>
      </p:sp>
      <p:sp>
        <p:nvSpPr>
          <p:cNvPr id="13" name="Rounded Rectangle 11">
            <a:extLst>
              <a:ext uri="{FF2B5EF4-FFF2-40B4-BE49-F238E27FC236}">
                <a16:creationId xmlns:a16="http://schemas.microsoft.com/office/drawing/2014/main" id="{6ED516A1-5C47-4BD3-8299-43F221143849}"/>
              </a:ext>
            </a:extLst>
          </p:cNvPr>
          <p:cNvSpPr/>
          <p:nvPr/>
        </p:nvSpPr>
        <p:spPr>
          <a:xfrm>
            <a:off x="9823514" y="247047"/>
            <a:ext cx="2133814" cy="38956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dolmetschen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ectangle: Rounded Corners 13">
            <a:extLst>
              <a:ext uri="{FF2B5EF4-FFF2-40B4-BE49-F238E27FC236}">
                <a16:creationId xmlns:a16="http://schemas.microsoft.com/office/drawing/2014/main" id="{9AB8774C-B151-4D19-8F8C-721F188A5599}"/>
              </a:ext>
            </a:extLst>
          </p:cNvPr>
          <p:cNvSpPr/>
          <p:nvPr/>
        </p:nvSpPr>
        <p:spPr>
          <a:xfrm>
            <a:off x="9823514" y="647965"/>
            <a:ext cx="2133814" cy="381964"/>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to interpret</a:t>
            </a:r>
          </a:p>
        </p:txBody>
      </p:sp>
      <p:sp>
        <p:nvSpPr>
          <p:cNvPr id="15" name="TextBox 14">
            <a:extLst>
              <a:ext uri="{FF2B5EF4-FFF2-40B4-BE49-F238E27FC236}">
                <a16:creationId xmlns:a16="http://schemas.microsoft.com/office/drawing/2014/main" id="{C63C97FE-6044-4649-8A43-CC44A9BEC802}"/>
              </a:ext>
            </a:extLst>
          </p:cNvPr>
          <p:cNvSpPr txBox="1"/>
          <p:nvPr/>
        </p:nvSpPr>
        <p:spPr>
          <a:xfrm>
            <a:off x="184597" y="5581404"/>
            <a:ext cx="11822805" cy="830997"/>
          </a:xfrm>
          <a:prstGeom prst="rect">
            <a:avLst/>
          </a:prstGeom>
          <a:noFill/>
        </p:spPr>
        <p:txBody>
          <a:bodyPr wrap="square" rtlCol="0">
            <a:spAutoFit/>
          </a:bodyPr>
          <a:lstStyle/>
          <a:p>
            <a:r>
              <a:rPr lang="de-DE" sz="2400" dirty="0">
                <a:solidFill>
                  <a:schemeClr val="accent5">
                    <a:lumMod val="50000"/>
                  </a:schemeClr>
                </a:solidFill>
              </a:rPr>
              <a:t>When he arrived at the town's river, he went into the water. All animals followed him and died in </a:t>
            </a:r>
            <a:r>
              <a:rPr lang="de-DE" sz="2400" dirty="0" err="1">
                <a:solidFill>
                  <a:schemeClr val="accent5">
                    <a:lumMod val="50000"/>
                  </a:schemeClr>
                </a:solidFill>
              </a:rPr>
              <a:t>the</a:t>
            </a:r>
            <a:r>
              <a:rPr lang="de-DE" sz="2400" dirty="0">
                <a:solidFill>
                  <a:schemeClr val="accent5">
                    <a:lumMod val="50000"/>
                  </a:schemeClr>
                </a:solidFill>
              </a:rPr>
              <a:t> </a:t>
            </a:r>
            <a:r>
              <a:rPr lang="de-DE" sz="2400" dirty="0" err="1">
                <a:solidFill>
                  <a:schemeClr val="accent5">
                    <a:lumMod val="50000"/>
                  </a:schemeClr>
                </a:solidFill>
              </a:rPr>
              <a:t>cold</a:t>
            </a:r>
            <a:r>
              <a:rPr lang="de-DE" sz="2400" dirty="0">
                <a:solidFill>
                  <a:schemeClr val="accent5">
                    <a:lumMod val="50000"/>
                  </a:schemeClr>
                </a:solidFill>
              </a:rPr>
              <a:t> and deep river water.</a:t>
            </a:r>
            <a:endParaRPr lang="en-US" sz="2400" dirty="0">
              <a:solidFill>
                <a:schemeClr val="accent5">
                  <a:lumMod val="50000"/>
                </a:schemeClr>
              </a:solidFill>
            </a:endParaRPr>
          </a:p>
        </p:txBody>
      </p:sp>
      <p:pic>
        <p:nvPicPr>
          <p:cNvPr id="6" name="Picture 5" descr="A picture containing diagram&#10;&#10;Description automatically generated">
            <a:extLst>
              <a:ext uri="{FF2B5EF4-FFF2-40B4-BE49-F238E27FC236}">
                <a16:creationId xmlns:a16="http://schemas.microsoft.com/office/drawing/2014/main" id="{36109BE8-19B9-4AE9-84C8-B6BD76FB23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8201" y="1173914"/>
            <a:ext cx="5105041" cy="3594478"/>
          </a:xfrm>
          <a:prstGeom prst="rect">
            <a:avLst/>
          </a:prstGeom>
        </p:spPr>
      </p:pic>
    </p:spTree>
    <p:extLst>
      <p:ext uri="{BB962C8B-B14F-4D97-AF65-F5344CB8AC3E}">
        <p14:creationId xmlns:p14="http://schemas.microsoft.com/office/powerpoint/2010/main" val="429118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9" grpId="0"/>
      <p:bldP spid="10"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7972425" cy="869950"/>
          </a:xfrm>
          <a:prstGeom prst="rect">
            <a:avLst/>
          </a:prstGeom>
        </p:spPr>
      </p:pic>
      <p:sp>
        <p:nvSpPr>
          <p:cNvPr id="4" name="Title 3"/>
          <p:cNvSpPr>
            <a:spLocks noGrp="1"/>
          </p:cNvSpPr>
          <p:nvPr>
            <p:ph type="title"/>
          </p:nvPr>
        </p:nvSpPr>
        <p:spPr>
          <a:xfrm>
            <a:off x="0" y="294041"/>
            <a:ext cx="7972425" cy="707849"/>
          </a:xfrm>
        </p:spPr>
        <p:txBody>
          <a:bodyPr>
            <a:normAutofit/>
          </a:bodyPr>
          <a:lstStyle/>
          <a:p>
            <a:r>
              <a:rPr lang="en-GB" sz="2800" b="1" dirty="0" err="1">
                <a:solidFill>
                  <a:schemeClr val="bg1"/>
                </a:solidFill>
              </a:rPr>
              <a:t>Erzähl</a:t>
            </a:r>
            <a:r>
              <a:rPr lang="en-GB" sz="2800" b="1" dirty="0">
                <a:solidFill>
                  <a:schemeClr val="bg1"/>
                </a:solidFill>
              </a:rPr>
              <a:t> die </a:t>
            </a:r>
            <a:r>
              <a:rPr lang="en-GB" sz="2800" b="1" dirty="0" err="1">
                <a:solidFill>
                  <a:schemeClr val="bg1"/>
                </a:solidFill>
              </a:rPr>
              <a:t>Geschichte</a:t>
            </a:r>
            <a:r>
              <a:rPr lang="en-GB" sz="2800" b="1" dirty="0">
                <a:solidFill>
                  <a:schemeClr val="bg1"/>
                </a:solidFill>
              </a:rPr>
              <a:t> auf </a:t>
            </a:r>
            <a:r>
              <a:rPr lang="en-GB" sz="2800" b="1" dirty="0" err="1">
                <a:solidFill>
                  <a:schemeClr val="bg1"/>
                </a:solidFill>
              </a:rPr>
              <a:t>Englisch</a:t>
            </a:r>
            <a:r>
              <a:rPr lang="en-GB" sz="2800" b="1" dirty="0">
                <a:solidFill>
                  <a:schemeClr val="bg1"/>
                </a:solidFill>
              </a:rPr>
              <a:t> [6/6]</a:t>
            </a:r>
          </a:p>
        </p:txBody>
      </p:sp>
      <p:sp>
        <p:nvSpPr>
          <p:cNvPr id="7" name="TextBox 6">
            <a:extLst>
              <a:ext uri="{FF2B5EF4-FFF2-40B4-BE49-F238E27FC236}">
                <a16:creationId xmlns:a16="http://schemas.microsoft.com/office/drawing/2014/main" id="{E7D76F78-96CE-0B43-AB66-B64A1E76CA07}"/>
              </a:ext>
            </a:extLst>
          </p:cNvPr>
          <p:cNvSpPr txBox="1"/>
          <p:nvPr/>
        </p:nvSpPr>
        <p:spPr>
          <a:xfrm>
            <a:off x="180000" y="1296000"/>
            <a:ext cx="11777328" cy="707886"/>
          </a:xfrm>
          <a:prstGeom prst="rect">
            <a:avLst/>
          </a:prstGeom>
          <a:noFill/>
        </p:spPr>
        <p:txBody>
          <a:bodyPr wrap="square" rtlCol="0">
            <a:spAutoFit/>
          </a:bodyPr>
          <a:lstStyle/>
          <a:p>
            <a:r>
              <a:rPr lang="en-GB" sz="2000" dirty="0">
                <a:solidFill>
                  <a:srgbClr val="115076"/>
                </a:solidFill>
              </a:rPr>
              <a:t>Sometimes we need to move away from a word for word translation to make it sound natural.</a:t>
            </a:r>
            <a:br>
              <a:rPr lang="en-GB" sz="2000" dirty="0">
                <a:solidFill>
                  <a:srgbClr val="115076"/>
                </a:solidFill>
              </a:rPr>
            </a:br>
            <a:r>
              <a:rPr lang="en-GB" sz="2000" dirty="0">
                <a:solidFill>
                  <a:srgbClr val="115076"/>
                </a:solidFill>
              </a:rPr>
              <a:t>There is never only one right answer. Just have a go!</a:t>
            </a:r>
            <a:endParaRPr lang="en-US" sz="2800" dirty="0">
              <a:solidFill>
                <a:srgbClr val="115076"/>
              </a:solidFill>
            </a:endParaRPr>
          </a:p>
        </p:txBody>
      </p:sp>
      <p:sp>
        <p:nvSpPr>
          <p:cNvPr id="11" name="TextBox 10">
            <a:extLst>
              <a:ext uri="{FF2B5EF4-FFF2-40B4-BE49-F238E27FC236}">
                <a16:creationId xmlns:a16="http://schemas.microsoft.com/office/drawing/2014/main" id="{AC3E3FFC-333E-4C25-A53A-0178AE65B4DD}"/>
              </a:ext>
            </a:extLst>
          </p:cNvPr>
          <p:cNvSpPr txBox="1"/>
          <p:nvPr/>
        </p:nvSpPr>
        <p:spPr>
          <a:xfrm>
            <a:off x="207337" y="4677934"/>
            <a:ext cx="11545154" cy="461665"/>
          </a:xfrm>
          <a:prstGeom prst="rect">
            <a:avLst/>
          </a:prstGeom>
          <a:noFill/>
        </p:spPr>
        <p:txBody>
          <a:bodyPr wrap="square" rtlCol="0">
            <a:spAutoFit/>
          </a:bodyPr>
          <a:lstStyle/>
          <a:p>
            <a:r>
              <a:rPr lang="de-DE" sz="2400" dirty="0">
                <a:solidFill>
                  <a:schemeClr val="accent5">
                    <a:lumMod val="50000"/>
                  </a:schemeClr>
                </a:solidFill>
              </a:rPr>
              <a:t>Vor mehr als achthundert Jahren</a:t>
            </a:r>
            <a:endParaRPr lang="en-US" sz="2400" dirty="0">
              <a:solidFill>
                <a:schemeClr val="accent5">
                  <a:lumMod val="50000"/>
                </a:schemeClr>
              </a:solidFill>
            </a:endParaRPr>
          </a:p>
        </p:txBody>
      </p:sp>
      <p:sp>
        <p:nvSpPr>
          <p:cNvPr id="12" name="TextBox 11">
            <a:extLst>
              <a:ext uri="{FF2B5EF4-FFF2-40B4-BE49-F238E27FC236}">
                <a16:creationId xmlns:a16="http://schemas.microsoft.com/office/drawing/2014/main" id="{94BA2FCE-E018-4304-97AF-FF47BF6B0CD8}"/>
              </a:ext>
            </a:extLst>
          </p:cNvPr>
          <p:cNvSpPr txBox="1"/>
          <p:nvPr/>
        </p:nvSpPr>
        <p:spPr>
          <a:xfrm>
            <a:off x="207337" y="5134957"/>
            <a:ext cx="9542394" cy="461665"/>
          </a:xfrm>
          <a:prstGeom prst="rect">
            <a:avLst/>
          </a:prstGeom>
          <a:noFill/>
        </p:spPr>
        <p:txBody>
          <a:bodyPr wrap="square" rtlCol="0">
            <a:spAutoFit/>
          </a:bodyPr>
          <a:lstStyle/>
          <a:p>
            <a:r>
              <a:rPr lang="de-DE" sz="2400" dirty="0">
                <a:solidFill>
                  <a:schemeClr val="accent5">
                    <a:lumMod val="50000"/>
                  </a:schemeClr>
                </a:solidFill>
              </a:rPr>
              <a:t>den Menschen in der Stadt Hameln viele Sorgen. </a:t>
            </a:r>
            <a:endParaRPr lang="en-US" sz="2400" dirty="0">
              <a:solidFill>
                <a:schemeClr val="accent5">
                  <a:lumMod val="50000"/>
                </a:schemeClr>
              </a:solidFill>
            </a:endParaRPr>
          </a:p>
        </p:txBody>
      </p:sp>
      <p:sp>
        <p:nvSpPr>
          <p:cNvPr id="13" name="TextBox 12">
            <a:extLst>
              <a:ext uri="{FF2B5EF4-FFF2-40B4-BE49-F238E27FC236}">
                <a16:creationId xmlns:a16="http://schemas.microsoft.com/office/drawing/2014/main" id="{3BD4E666-74E5-4FBE-91D5-E84BF28C7B4B}"/>
              </a:ext>
            </a:extLst>
          </p:cNvPr>
          <p:cNvSpPr txBox="1"/>
          <p:nvPr/>
        </p:nvSpPr>
        <p:spPr>
          <a:xfrm>
            <a:off x="5201209" y="4677934"/>
            <a:ext cx="6605954" cy="461665"/>
          </a:xfrm>
          <a:prstGeom prst="rect">
            <a:avLst/>
          </a:prstGeom>
          <a:noFill/>
        </p:spPr>
        <p:txBody>
          <a:bodyPr wrap="square" rtlCol="0">
            <a:spAutoFit/>
          </a:bodyPr>
          <a:lstStyle/>
          <a:p>
            <a:r>
              <a:rPr lang="de-DE" sz="2400" dirty="0">
                <a:solidFill>
                  <a:schemeClr val="accent5">
                    <a:lumMod val="50000"/>
                  </a:schemeClr>
                </a:solidFill>
              </a:rPr>
              <a:t>machten Ratten und Mäuse</a:t>
            </a:r>
            <a:endParaRPr lang="en-US" sz="2400" dirty="0">
              <a:solidFill>
                <a:schemeClr val="accent5">
                  <a:lumMod val="50000"/>
                </a:schemeClr>
              </a:solidFill>
            </a:endParaRPr>
          </a:p>
        </p:txBody>
      </p:sp>
      <p:sp>
        <p:nvSpPr>
          <p:cNvPr id="10" name="Rounded Rectangle 11">
            <a:extLst>
              <a:ext uri="{FF2B5EF4-FFF2-40B4-BE49-F238E27FC236}">
                <a16:creationId xmlns:a16="http://schemas.microsoft.com/office/drawing/2014/main" id="{A028A9F3-F1D9-4B1D-8747-7EE25250DAEE}"/>
              </a:ext>
            </a:extLst>
          </p:cNvPr>
          <p:cNvSpPr/>
          <p:nvPr/>
        </p:nvSpPr>
        <p:spPr>
          <a:xfrm>
            <a:off x="9823514" y="247047"/>
            <a:ext cx="2133814" cy="38956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dolmetschen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ectangle: Rounded Corners 13">
            <a:extLst>
              <a:ext uri="{FF2B5EF4-FFF2-40B4-BE49-F238E27FC236}">
                <a16:creationId xmlns:a16="http://schemas.microsoft.com/office/drawing/2014/main" id="{27C2268A-C3F4-4DD3-A9C9-135551824678}"/>
              </a:ext>
            </a:extLst>
          </p:cNvPr>
          <p:cNvSpPr/>
          <p:nvPr/>
        </p:nvSpPr>
        <p:spPr>
          <a:xfrm>
            <a:off x="9823514" y="647965"/>
            <a:ext cx="2133814" cy="381964"/>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to interpret</a:t>
            </a:r>
          </a:p>
        </p:txBody>
      </p:sp>
      <p:sp>
        <p:nvSpPr>
          <p:cNvPr id="15" name="TextBox 14">
            <a:extLst>
              <a:ext uri="{FF2B5EF4-FFF2-40B4-BE49-F238E27FC236}">
                <a16:creationId xmlns:a16="http://schemas.microsoft.com/office/drawing/2014/main" id="{25148FA3-B58F-4272-AE92-0ED352DCDE79}"/>
              </a:ext>
            </a:extLst>
          </p:cNvPr>
          <p:cNvSpPr txBox="1"/>
          <p:nvPr/>
        </p:nvSpPr>
        <p:spPr>
          <a:xfrm>
            <a:off x="207336" y="5591980"/>
            <a:ext cx="11777327" cy="830997"/>
          </a:xfrm>
          <a:prstGeom prst="rect">
            <a:avLst/>
          </a:prstGeom>
          <a:noFill/>
        </p:spPr>
        <p:txBody>
          <a:bodyPr wrap="square" rtlCol="0">
            <a:spAutoFit/>
          </a:bodyPr>
          <a:lstStyle/>
          <a:p>
            <a:r>
              <a:rPr lang="de-DE" sz="2400" dirty="0">
                <a:solidFill>
                  <a:schemeClr val="accent5">
                    <a:lumMod val="50000"/>
                  </a:schemeClr>
                </a:solidFill>
              </a:rPr>
              <a:t>More than eight hundred years ago, rats and mice were really worrying the people in the town of Hamelin. </a:t>
            </a:r>
            <a:endParaRPr lang="en-US" sz="2400" dirty="0">
              <a:solidFill>
                <a:schemeClr val="accent5">
                  <a:lumMod val="50000"/>
                </a:schemeClr>
              </a:solidFill>
            </a:endParaRPr>
          </a:p>
        </p:txBody>
      </p:sp>
      <p:pic>
        <p:nvPicPr>
          <p:cNvPr id="6" name="Picture 5" descr="Map&#10;&#10;Description automatically generated">
            <a:extLst>
              <a:ext uri="{FF2B5EF4-FFF2-40B4-BE49-F238E27FC236}">
                <a16:creationId xmlns:a16="http://schemas.microsoft.com/office/drawing/2014/main" id="{033D588E-7A92-47EE-B846-3E0AFBA858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5637" y="1260254"/>
            <a:ext cx="5768554" cy="3417680"/>
          </a:xfrm>
          <a:prstGeom prst="rect">
            <a:avLst/>
          </a:prstGeom>
        </p:spPr>
      </p:pic>
    </p:spTree>
    <p:extLst>
      <p:ext uri="{BB962C8B-B14F-4D97-AF65-F5344CB8AC3E}">
        <p14:creationId xmlns:p14="http://schemas.microsoft.com/office/powerpoint/2010/main" val="128421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a:bodyPr>
          <a:lstStyle/>
          <a:p>
            <a:pPr algn="l"/>
            <a:r>
              <a:rPr lang="en-GB" sz="4000" b="1" dirty="0">
                <a:solidFill>
                  <a:prstClr val="white"/>
                </a:solidFill>
              </a:rPr>
              <a:t>der </a:t>
            </a:r>
            <a:r>
              <a:rPr lang="en-GB" sz="4000" b="1" dirty="0" err="1">
                <a:solidFill>
                  <a:prstClr val="white"/>
                </a:solidFill>
              </a:rPr>
              <a:t>Rattenfänger</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Using the simple past (imperfect)</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Revisit [j] and [y]</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3.2 - Week 6 - Lesson 69</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651022"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Charlotte Moss / Rachel </a:t>
            </a:r>
            <a:r>
              <a:rPr lang="en-GB" sz="1400" dirty="0">
                <a:solidFill>
                  <a:prstClr val="white"/>
                </a:solidFill>
                <a:latin typeface="Century Gothic" panose="020B0502020202020204" pitchFamily="34" charset="0"/>
              </a:rPr>
              <a:t>Hawkes</a:t>
            </a:r>
            <a:br>
              <a:rPr lang="en-GB" sz="1400" dirty="0">
                <a:solidFill>
                  <a:prstClr val="white"/>
                </a:solidFill>
                <a:latin typeface="Century Gothic" panose="020B0502020202020204" pitchFamily="34" charset="0"/>
              </a:rPr>
            </a:br>
            <a:r>
              <a:rPr lang="en-GB" sz="1400" dirty="0">
                <a:solidFill>
                  <a:prstClr val="white"/>
                </a:solidFill>
                <a:latin typeface="Century Gothic" panose="020B0502020202020204" pitchFamily="34" charset="0"/>
              </a:rPr>
              <a:t>With thanks to René Koglbauer for the story text</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a:solidFill>
                  <a:prstClr val="white"/>
                </a:solidFill>
                <a:latin typeface="Century Gothic" panose="020B0502020202020204" pitchFamily="34" charset="0"/>
              </a:rPr>
              <a:t>28 / 4 / 22</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310797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149600" cy="869950"/>
          </a:xfrm>
          <a:prstGeom prst="rect">
            <a:avLst/>
          </a:prstGeom>
        </p:spPr>
      </p:pic>
      <p:sp>
        <p:nvSpPr>
          <p:cNvPr id="4" name="Title 3"/>
          <p:cNvSpPr>
            <a:spLocks noGrp="1"/>
          </p:cNvSpPr>
          <p:nvPr>
            <p:ph type="title"/>
          </p:nvPr>
        </p:nvSpPr>
        <p:spPr>
          <a:xfrm>
            <a:off x="0" y="294041"/>
            <a:ext cx="3149600" cy="707849"/>
          </a:xfrm>
        </p:spPr>
        <p:txBody>
          <a:bodyPr>
            <a:normAutofit/>
          </a:bodyPr>
          <a:lstStyle/>
          <a:p>
            <a:r>
              <a:rPr lang="en-GB" sz="3600" b="1" dirty="0">
                <a:solidFill>
                  <a:schemeClr val="bg1"/>
                </a:solidFill>
              </a:rPr>
              <a:t>Mein Buch</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151754" y="1278891"/>
            <a:ext cx="73729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passt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1-6 und A, B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a:t>
            </a:r>
          </a:p>
        </p:txBody>
      </p:sp>
      <p:graphicFrame>
        <p:nvGraphicFramePr>
          <p:cNvPr id="2" name="Table 5">
            <a:extLst>
              <a:ext uri="{FF2B5EF4-FFF2-40B4-BE49-F238E27FC236}">
                <a16:creationId xmlns:a16="http://schemas.microsoft.com/office/drawing/2014/main" id="{008A186D-1F9E-4136-9FB0-B58E2489C5EF}"/>
              </a:ext>
            </a:extLst>
          </p:cNvPr>
          <p:cNvGraphicFramePr>
            <a:graphicFrameLocks noGrp="1"/>
          </p:cNvGraphicFramePr>
          <p:nvPr>
            <p:extLst>
              <p:ext uri="{D42A27DB-BD31-4B8C-83A1-F6EECF244321}">
                <p14:modId xmlns:p14="http://schemas.microsoft.com/office/powerpoint/2010/main" val="3014174278"/>
              </p:ext>
            </p:extLst>
          </p:nvPr>
        </p:nvGraphicFramePr>
        <p:xfrm>
          <a:off x="151754" y="1889674"/>
          <a:ext cx="11807137" cy="4130126"/>
        </p:xfrm>
        <a:graphic>
          <a:graphicData uri="http://schemas.openxmlformats.org/drawingml/2006/table">
            <a:tbl>
              <a:tblPr firstRow="1" bandRow="1">
                <a:tableStyleId>{00A15C55-8517-42AA-B614-E9B94910E393}</a:tableStyleId>
              </a:tblPr>
              <a:tblGrid>
                <a:gridCol w="610246">
                  <a:extLst>
                    <a:ext uri="{9D8B030D-6E8A-4147-A177-3AD203B41FA5}">
                      <a16:colId xmlns:a16="http://schemas.microsoft.com/office/drawing/2014/main" val="2220442778"/>
                    </a:ext>
                  </a:extLst>
                </a:gridCol>
                <a:gridCol w="3486150">
                  <a:extLst>
                    <a:ext uri="{9D8B030D-6E8A-4147-A177-3AD203B41FA5}">
                      <a16:colId xmlns:a16="http://schemas.microsoft.com/office/drawing/2014/main" val="3791811306"/>
                    </a:ext>
                  </a:extLst>
                </a:gridCol>
                <a:gridCol w="4048562">
                  <a:extLst>
                    <a:ext uri="{9D8B030D-6E8A-4147-A177-3AD203B41FA5}">
                      <a16:colId xmlns:a16="http://schemas.microsoft.com/office/drawing/2014/main" val="1312620342"/>
                    </a:ext>
                  </a:extLst>
                </a:gridCol>
                <a:gridCol w="3662179">
                  <a:extLst>
                    <a:ext uri="{9D8B030D-6E8A-4147-A177-3AD203B41FA5}">
                      <a16:colId xmlns:a16="http://schemas.microsoft.com/office/drawing/2014/main" val="4010614591"/>
                    </a:ext>
                  </a:extLst>
                </a:gridCol>
              </a:tblGrid>
              <a:tr h="590018">
                <a:tc>
                  <a:txBody>
                    <a:bodyPr/>
                    <a:lstStyle/>
                    <a:p>
                      <a:pPr algn="ctr"/>
                      <a:endParaRPr lang="en-GB" sz="2400" dirty="0">
                        <a:solidFill>
                          <a:srgbClr val="002060"/>
                        </a:solidFill>
                      </a:endParaRPr>
                    </a:p>
                  </a:txBody>
                  <a:tcPr anchor="ctr"/>
                </a:tc>
                <a:tc>
                  <a:txBody>
                    <a:bodyPr/>
                    <a:lstStyle/>
                    <a:p>
                      <a:pPr algn="ctr"/>
                      <a:r>
                        <a:rPr lang="en-GB" sz="2800" dirty="0">
                          <a:solidFill>
                            <a:srgbClr val="002060"/>
                          </a:solidFill>
                        </a:rPr>
                        <a:t>A</a:t>
                      </a:r>
                    </a:p>
                  </a:txBody>
                  <a:tcPr anchor="ctr"/>
                </a:tc>
                <a:tc>
                  <a:txBody>
                    <a:bodyPr/>
                    <a:lstStyle/>
                    <a:p>
                      <a:pPr algn="ctr"/>
                      <a:r>
                        <a:rPr lang="en-GB" sz="2800" dirty="0">
                          <a:solidFill>
                            <a:srgbClr val="002060"/>
                          </a:solidFill>
                        </a:rPr>
                        <a:t>B</a:t>
                      </a:r>
                    </a:p>
                  </a:txBody>
                  <a:tcPr anchor="ctr"/>
                </a:tc>
                <a:tc>
                  <a:txBody>
                    <a:bodyPr/>
                    <a:lstStyle/>
                    <a:p>
                      <a:pPr algn="ctr"/>
                      <a:r>
                        <a:rPr lang="en-GB" sz="2800" dirty="0">
                          <a:solidFill>
                            <a:srgbClr val="002060"/>
                          </a:solidFill>
                        </a:rPr>
                        <a:t>C</a:t>
                      </a:r>
                    </a:p>
                  </a:txBody>
                  <a:tcPr anchor="ctr"/>
                </a:tc>
                <a:extLst>
                  <a:ext uri="{0D108BD9-81ED-4DB2-BD59-A6C34878D82A}">
                    <a16:rowId xmlns:a16="http://schemas.microsoft.com/office/drawing/2014/main" val="1916325935"/>
                  </a:ext>
                </a:extLst>
              </a:tr>
              <a:tr h="590018">
                <a:tc>
                  <a:txBody>
                    <a:bodyPr/>
                    <a:lstStyle/>
                    <a:p>
                      <a:pPr marL="0" algn="ctr" defTabSz="914400" rtl="0" eaLnBrk="1" latinLnBrk="0" hangingPunct="1"/>
                      <a:endParaRPr lang="en-GB" sz="2400" b="1" kern="1200" dirty="0">
                        <a:solidFill>
                          <a:srgbClr val="002060"/>
                        </a:solidFill>
                        <a:latin typeface="+mn-lt"/>
                        <a:ea typeface="+mn-ea"/>
                        <a:cs typeface="+mn-cs"/>
                      </a:endParaRPr>
                    </a:p>
                  </a:txBody>
                  <a:tcPr anchor="ctr"/>
                </a:tc>
                <a:tc>
                  <a:txBody>
                    <a:bodyPr/>
                    <a:lstStyle/>
                    <a:p>
                      <a:pPr algn="l"/>
                      <a:r>
                        <a:rPr lang="en-GB" sz="2200" b="1" dirty="0">
                          <a:solidFill>
                            <a:srgbClr val="002060"/>
                          </a:solidFill>
                        </a:rPr>
                        <a:t>J</a:t>
                      </a:r>
                      <a:r>
                        <a:rPr lang="en-GB" sz="2200" b="0" dirty="0">
                          <a:solidFill>
                            <a:srgbClr val="002060"/>
                          </a:solidFill>
                        </a:rPr>
                        <a:t>azz</a:t>
                      </a:r>
                    </a:p>
                  </a:txBody>
                  <a:tcPr anchor="ctr"/>
                </a:tc>
                <a:tc>
                  <a:txBody>
                    <a:bodyPr/>
                    <a:lstStyle/>
                    <a:p>
                      <a:pPr algn="l"/>
                      <a:r>
                        <a:rPr lang="en-GB" sz="2200" b="1" dirty="0" err="1">
                          <a:solidFill>
                            <a:srgbClr val="002060"/>
                          </a:solidFill>
                        </a:rPr>
                        <a:t>J</a:t>
                      </a:r>
                      <a:r>
                        <a:rPr lang="en-GB" sz="2200" dirty="0" err="1">
                          <a:solidFill>
                            <a:srgbClr val="002060"/>
                          </a:solidFill>
                        </a:rPr>
                        <a:t>ahr</a:t>
                      </a:r>
                      <a:endParaRPr lang="en-GB" sz="2200" dirty="0">
                        <a:solidFill>
                          <a:srgbClr val="002060"/>
                        </a:solidFill>
                      </a:endParaRPr>
                    </a:p>
                  </a:txBody>
                  <a:tcPr anchor="ctr"/>
                </a:tc>
                <a:tc>
                  <a:txBody>
                    <a:bodyPr/>
                    <a:lstStyle/>
                    <a:p>
                      <a:pPr algn="l"/>
                      <a:r>
                        <a:rPr lang="en-GB" sz="2200" b="1" dirty="0" err="1">
                          <a:solidFill>
                            <a:srgbClr val="002060"/>
                          </a:solidFill>
                        </a:rPr>
                        <a:t>J</a:t>
                      </a:r>
                      <a:r>
                        <a:rPr lang="en-GB" sz="2200" dirty="0" err="1">
                          <a:solidFill>
                            <a:srgbClr val="002060"/>
                          </a:solidFill>
                        </a:rPr>
                        <a:t>oggen</a:t>
                      </a:r>
                      <a:endParaRPr lang="en-GB" sz="2200" dirty="0">
                        <a:solidFill>
                          <a:srgbClr val="002060"/>
                        </a:solidFill>
                      </a:endParaRPr>
                    </a:p>
                  </a:txBody>
                  <a:tcPr anchor="ctr"/>
                </a:tc>
                <a:extLst>
                  <a:ext uri="{0D108BD9-81ED-4DB2-BD59-A6C34878D82A}">
                    <a16:rowId xmlns:a16="http://schemas.microsoft.com/office/drawing/2014/main" val="60658963"/>
                  </a:ext>
                </a:extLst>
              </a:tr>
              <a:tr h="590018">
                <a:tc>
                  <a:txBody>
                    <a:bodyPr/>
                    <a:lstStyle/>
                    <a:p>
                      <a:pPr marL="0" algn="ctr" defTabSz="914400" rtl="0" eaLnBrk="1" latinLnBrk="0" hangingPunct="1"/>
                      <a:endParaRPr lang="en-GB" sz="2400" b="1" kern="1200" dirty="0">
                        <a:solidFill>
                          <a:srgbClr val="002060"/>
                        </a:solidFill>
                        <a:latin typeface="+mn-lt"/>
                        <a:ea typeface="+mn-ea"/>
                        <a:cs typeface="+mn-cs"/>
                      </a:endParaRPr>
                    </a:p>
                  </a:txBody>
                  <a:tcPr anchor="ctr"/>
                </a:tc>
                <a:tc>
                  <a:txBody>
                    <a:bodyPr/>
                    <a:lstStyle/>
                    <a:p>
                      <a:pPr algn="l"/>
                      <a:r>
                        <a:rPr lang="en-GB" sz="2200" b="1" dirty="0" err="1">
                          <a:solidFill>
                            <a:srgbClr val="002060"/>
                          </a:solidFill>
                        </a:rPr>
                        <a:t>J</a:t>
                      </a:r>
                      <a:r>
                        <a:rPr lang="en-GB" sz="2200" dirty="0" err="1">
                          <a:solidFill>
                            <a:srgbClr val="002060"/>
                          </a:solidFill>
                        </a:rPr>
                        <a:t>oghurt</a:t>
                      </a:r>
                      <a:endParaRPr lang="en-GB" sz="2200" dirty="0">
                        <a:solidFill>
                          <a:srgbClr val="002060"/>
                        </a:solidFill>
                      </a:endParaRPr>
                    </a:p>
                  </a:txBody>
                  <a:tcPr anchor="ctr"/>
                </a:tc>
                <a:tc>
                  <a:txBody>
                    <a:bodyPr/>
                    <a:lstStyle/>
                    <a:p>
                      <a:pPr algn="l"/>
                      <a:r>
                        <a:rPr lang="en-GB" sz="2200" dirty="0">
                          <a:solidFill>
                            <a:srgbClr val="002060"/>
                          </a:solidFill>
                        </a:rPr>
                        <a:t>Hobb</a:t>
                      </a:r>
                      <a:r>
                        <a:rPr lang="en-GB" sz="2200" b="1" dirty="0">
                          <a:solidFill>
                            <a:srgbClr val="002060"/>
                          </a:solidFill>
                        </a:rPr>
                        <a:t>y</a:t>
                      </a:r>
                    </a:p>
                  </a:txBody>
                  <a:tcPr anchor="ctr"/>
                </a:tc>
                <a:tc>
                  <a:txBody>
                    <a:bodyPr/>
                    <a:lstStyle/>
                    <a:p>
                      <a:pPr algn="l"/>
                      <a:r>
                        <a:rPr lang="en-GB" sz="2200" b="1" dirty="0">
                          <a:solidFill>
                            <a:srgbClr val="002060"/>
                          </a:solidFill>
                        </a:rPr>
                        <a:t>Y</a:t>
                      </a:r>
                      <a:r>
                        <a:rPr lang="en-GB" sz="2200" b="0" dirty="0">
                          <a:solidFill>
                            <a:srgbClr val="002060"/>
                          </a:solidFill>
                        </a:rPr>
                        <a:t>oga</a:t>
                      </a:r>
                    </a:p>
                  </a:txBody>
                  <a:tcPr anchor="ctr"/>
                </a:tc>
                <a:extLst>
                  <a:ext uri="{0D108BD9-81ED-4DB2-BD59-A6C34878D82A}">
                    <a16:rowId xmlns:a16="http://schemas.microsoft.com/office/drawing/2014/main" val="4159455756"/>
                  </a:ext>
                </a:extLst>
              </a:tr>
              <a:tr h="590018">
                <a:tc>
                  <a:txBody>
                    <a:bodyPr/>
                    <a:lstStyle/>
                    <a:p>
                      <a:pPr marL="0" algn="ctr" defTabSz="914400" rtl="0" eaLnBrk="1" latinLnBrk="0" hangingPunct="1"/>
                      <a:endParaRPr lang="en-GB" sz="2400" b="1" kern="1200" dirty="0">
                        <a:solidFill>
                          <a:srgbClr val="002060"/>
                        </a:solidFill>
                        <a:latin typeface="+mn-lt"/>
                        <a:ea typeface="+mn-ea"/>
                        <a:cs typeface="+mn-cs"/>
                      </a:endParaRPr>
                    </a:p>
                  </a:txBody>
                  <a:tcPr anchor="ctr"/>
                </a:tc>
                <a:tc>
                  <a:txBody>
                    <a:bodyPr/>
                    <a:lstStyle/>
                    <a:p>
                      <a:pPr algn="l"/>
                      <a:r>
                        <a:rPr lang="en-GB" sz="2200" dirty="0">
                          <a:solidFill>
                            <a:srgbClr val="002060"/>
                          </a:solidFill>
                        </a:rPr>
                        <a:t>P</a:t>
                      </a:r>
                      <a:r>
                        <a:rPr lang="en-GB" sz="2200" b="1" dirty="0">
                          <a:solidFill>
                            <a:srgbClr val="002060"/>
                          </a:solidFill>
                        </a:rPr>
                        <a:t>y</a:t>
                      </a:r>
                      <a:r>
                        <a:rPr lang="en-GB" sz="2200" dirty="0">
                          <a:solidFill>
                            <a:srgbClr val="002060"/>
                          </a:solidFill>
                        </a:rPr>
                        <a:t>jama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rPr>
                        <a:t>Y</a:t>
                      </a:r>
                      <a:r>
                        <a:rPr lang="en-GB" sz="2200" dirty="0">
                          <a:solidFill>
                            <a:srgbClr val="002060"/>
                          </a:solidFill>
                        </a:rPr>
                        <a:t>ucca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err="1">
                          <a:solidFill>
                            <a:srgbClr val="002060"/>
                          </a:solidFill>
                        </a:rPr>
                        <a:t>J</a:t>
                      </a:r>
                      <a:r>
                        <a:rPr lang="en-GB" sz="2200" dirty="0" err="1">
                          <a:solidFill>
                            <a:srgbClr val="002060"/>
                          </a:solidFill>
                        </a:rPr>
                        <a:t>acht</a:t>
                      </a:r>
                      <a:endParaRPr lang="en-GB" sz="2200" dirty="0">
                        <a:solidFill>
                          <a:srgbClr val="002060"/>
                        </a:solidFill>
                      </a:endParaRPr>
                    </a:p>
                  </a:txBody>
                  <a:tcPr anchor="ctr"/>
                </a:tc>
                <a:extLst>
                  <a:ext uri="{0D108BD9-81ED-4DB2-BD59-A6C34878D82A}">
                    <a16:rowId xmlns:a16="http://schemas.microsoft.com/office/drawing/2014/main" val="3360469156"/>
                  </a:ext>
                </a:extLst>
              </a:tr>
              <a:tr h="590018">
                <a:tc>
                  <a:txBody>
                    <a:bodyPr/>
                    <a:lstStyle/>
                    <a:p>
                      <a:pPr marL="0" algn="ctr" defTabSz="914400" rtl="0" eaLnBrk="1" latinLnBrk="0" hangingPunct="1"/>
                      <a:endParaRPr lang="en-GB" sz="2400" b="1" kern="1200" dirty="0">
                        <a:solidFill>
                          <a:srgbClr val="002060"/>
                        </a:solidFill>
                        <a:latin typeface="+mn-lt"/>
                        <a:ea typeface="+mn-ea"/>
                        <a:cs typeface="+mn-cs"/>
                      </a:endParaRPr>
                    </a:p>
                  </a:txBody>
                  <a:tcPr anchor="ctr"/>
                </a:tc>
                <a:tc>
                  <a:txBody>
                    <a:bodyPr/>
                    <a:lstStyle/>
                    <a:p>
                      <a:pPr algn="l"/>
                      <a:r>
                        <a:rPr lang="en-GB" sz="2200" dirty="0">
                          <a:solidFill>
                            <a:srgbClr val="002060"/>
                          </a:solidFill>
                        </a:rPr>
                        <a:t>Bab</a:t>
                      </a:r>
                      <a:r>
                        <a:rPr lang="en-GB" sz="2200" b="1" dirty="0">
                          <a:solidFill>
                            <a:srgbClr val="002060"/>
                          </a:solidFill>
                        </a:rPr>
                        <a:t>y</a:t>
                      </a:r>
                    </a:p>
                  </a:txBody>
                  <a:tcPr anchor="ctr"/>
                </a:tc>
                <a:tc>
                  <a:txBody>
                    <a:bodyPr/>
                    <a:lstStyle/>
                    <a:p>
                      <a:pPr algn="l"/>
                      <a:r>
                        <a:rPr lang="en-GB" sz="2200" dirty="0" err="1">
                          <a:solidFill>
                            <a:srgbClr val="002060"/>
                          </a:solidFill>
                        </a:rPr>
                        <a:t>H</a:t>
                      </a:r>
                      <a:r>
                        <a:rPr lang="en-GB" sz="2200" b="1" dirty="0" err="1">
                          <a:solidFill>
                            <a:srgbClr val="002060"/>
                          </a:solidFill>
                        </a:rPr>
                        <a:t>y</a:t>
                      </a:r>
                      <a:r>
                        <a:rPr lang="en-GB" sz="2200" dirty="0" err="1">
                          <a:solidFill>
                            <a:srgbClr val="002060"/>
                          </a:solidFill>
                        </a:rPr>
                        <a:t>mne</a:t>
                      </a:r>
                      <a:endParaRPr lang="en-GB" sz="2200" dirty="0">
                        <a:solidFill>
                          <a:srgbClr val="002060"/>
                        </a:solidFill>
                      </a:endParaRPr>
                    </a:p>
                  </a:txBody>
                  <a:tcPr anchor="ctr"/>
                </a:tc>
                <a:tc>
                  <a:txBody>
                    <a:bodyPr/>
                    <a:lstStyle/>
                    <a:p>
                      <a:pPr algn="l"/>
                      <a:r>
                        <a:rPr lang="en-GB" sz="2200" dirty="0" err="1">
                          <a:solidFill>
                            <a:srgbClr val="002060"/>
                          </a:solidFill>
                        </a:rPr>
                        <a:t>Ph</a:t>
                      </a:r>
                      <a:r>
                        <a:rPr lang="en-GB" sz="2200" b="1" dirty="0" err="1">
                          <a:solidFill>
                            <a:srgbClr val="002060"/>
                          </a:solidFill>
                        </a:rPr>
                        <a:t>y</a:t>
                      </a:r>
                      <a:r>
                        <a:rPr lang="en-GB" sz="2200" dirty="0" err="1">
                          <a:solidFill>
                            <a:srgbClr val="002060"/>
                          </a:solidFill>
                        </a:rPr>
                        <a:t>sik</a:t>
                      </a:r>
                      <a:endParaRPr lang="en-GB" sz="2200" dirty="0">
                        <a:solidFill>
                          <a:srgbClr val="002060"/>
                        </a:solidFill>
                      </a:endParaRPr>
                    </a:p>
                  </a:txBody>
                  <a:tcPr anchor="ctr"/>
                </a:tc>
                <a:extLst>
                  <a:ext uri="{0D108BD9-81ED-4DB2-BD59-A6C34878D82A}">
                    <a16:rowId xmlns:a16="http://schemas.microsoft.com/office/drawing/2014/main" val="2494036746"/>
                  </a:ext>
                </a:extLst>
              </a:tr>
              <a:tr h="590018">
                <a:tc>
                  <a:txBody>
                    <a:bodyPr/>
                    <a:lstStyle/>
                    <a:p>
                      <a:pPr marL="0" algn="ctr" defTabSz="914400" rtl="0" eaLnBrk="1" latinLnBrk="0" hangingPunct="1"/>
                      <a:endParaRPr lang="en-GB" sz="2400" b="1" kern="1200" dirty="0">
                        <a:solidFill>
                          <a:srgbClr val="002060"/>
                        </a:solidFill>
                        <a:latin typeface="+mn-lt"/>
                        <a:ea typeface="+mn-ea"/>
                        <a:cs typeface="+mn-cs"/>
                      </a:endParaRPr>
                    </a:p>
                  </a:txBody>
                  <a:tcPr anchor="ctr"/>
                </a:tc>
                <a:tc>
                  <a:txBody>
                    <a:bodyPr/>
                    <a:lstStyle/>
                    <a:p>
                      <a:pPr algn="l"/>
                      <a:r>
                        <a:rPr lang="en-GB" sz="2200" b="1" dirty="0" err="1">
                          <a:solidFill>
                            <a:srgbClr val="002060"/>
                          </a:solidFill>
                        </a:rPr>
                        <a:t>J</a:t>
                      </a:r>
                      <a:r>
                        <a:rPr lang="en-GB" sz="2200" dirty="0" err="1">
                          <a:solidFill>
                            <a:srgbClr val="002060"/>
                          </a:solidFill>
                        </a:rPr>
                        <a:t>acke</a:t>
                      </a:r>
                      <a:endParaRPr lang="en-GB" sz="2200" dirty="0">
                        <a:solidFill>
                          <a:srgbClr val="00206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rgbClr val="002060"/>
                          </a:solidFill>
                        </a:rPr>
                        <a:t>J</a:t>
                      </a:r>
                      <a:r>
                        <a:rPr lang="en-GB" sz="2200" dirty="0">
                          <a:solidFill>
                            <a:srgbClr val="002060"/>
                          </a:solidFill>
                        </a:rPr>
                        <a:t>eans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err="1">
                          <a:solidFill>
                            <a:srgbClr val="002060"/>
                          </a:solidFill>
                        </a:rPr>
                        <a:t>J</a:t>
                      </a:r>
                      <a:r>
                        <a:rPr lang="en-GB" sz="2200" dirty="0" err="1">
                          <a:solidFill>
                            <a:srgbClr val="002060"/>
                          </a:solidFill>
                        </a:rPr>
                        <a:t>emand</a:t>
                      </a:r>
                      <a:endParaRPr lang="en-GB" sz="2200" dirty="0">
                        <a:solidFill>
                          <a:srgbClr val="002060"/>
                        </a:solidFill>
                      </a:endParaRPr>
                    </a:p>
                  </a:txBody>
                  <a:tcPr anchor="ctr"/>
                </a:tc>
                <a:extLst>
                  <a:ext uri="{0D108BD9-81ED-4DB2-BD59-A6C34878D82A}">
                    <a16:rowId xmlns:a16="http://schemas.microsoft.com/office/drawing/2014/main" val="4162641312"/>
                  </a:ext>
                </a:extLst>
              </a:tr>
              <a:tr h="590018">
                <a:tc>
                  <a:txBody>
                    <a:bodyPr/>
                    <a:lstStyle/>
                    <a:p>
                      <a:pPr marL="0" algn="ctr" defTabSz="914400" rtl="0" eaLnBrk="1" latinLnBrk="0" hangingPunct="1"/>
                      <a:endParaRPr lang="en-GB" sz="2400" b="1" kern="1200" dirty="0">
                        <a:solidFill>
                          <a:srgbClr val="002060"/>
                        </a:solidFill>
                        <a:latin typeface="+mn-lt"/>
                        <a:ea typeface="+mn-ea"/>
                        <a:cs typeface="+mn-cs"/>
                      </a:endParaRPr>
                    </a:p>
                  </a:txBody>
                  <a:tcPr anchor="ctr"/>
                </a:tc>
                <a:tc>
                  <a:txBody>
                    <a:bodyPr/>
                    <a:lstStyle/>
                    <a:p>
                      <a:pPr algn="l"/>
                      <a:r>
                        <a:rPr lang="en-GB" sz="2200" b="1" dirty="0" err="1">
                          <a:solidFill>
                            <a:srgbClr val="002060"/>
                          </a:solidFill>
                        </a:rPr>
                        <a:t>J</a:t>
                      </a:r>
                      <a:r>
                        <a:rPr lang="en-GB" sz="2200" dirty="0" err="1">
                          <a:solidFill>
                            <a:srgbClr val="002060"/>
                          </a:solidFill>
                        </a:rPr>
                        <a:t>ubeln</a:t>
                      </a:r>
                      <a:endParaRPr lang="en-GB" sz="2200" dirty="0">
                        <a:solidFill>
                          <a:srgbClr val="002060"/>
                        </a:solidFill>
                      </a:endParaRPr>
                    </a:p>
                  </a:txBody>
                  <a:tcPr anchor="ctr"/>
                </a:tc>
                <a:tc>
                  <a:txBody>
                    <a:bodyPr/>
                    <a:lstStyle/>
                    <a:p>
                      <a:pPr algn="l"/>
                      <a:r>
                        <a:rPr lang="en-GB" sz="2200" dirty="0" err="1">
                          <a:solidFill>
                            <a:srgbClr val="002060"/>
                          </a:solidFill>
                        </a:rPr>
                        <a:t>Pro</a:t>
                      </a:r>
                      <a:r>
                        <a:rPr lang="en-GB" sz="2200" b="1" dirty="0" err="1">
                          <a:solidFill>
                            <a:srgbClr val="002060"/>
                          </a:solidFill>
                        </a:rPr>
                        <a:t>j</a:t>
                      </a:r>
                      <a:r>
                        <a:rPr lang="en-GB" sz="2200" dirty="0" err="1">
                          <a:solidFill>
                            <a:srgbClr val="002060"/>
                          </a:solidFill>
                        </a:rPr>
                        <a:t>ekt</a:t>
                      </a:r>
                      <a:endParaRPr lang="en-GB" sz="2200" dirty="0">
                        <a:solidFill>
                          <a:srgbClr val="002060"/>
                        </a:solidFill>
                      </a:endParaRPr>
                    </a:p>
                  </a:txBody>
                  <a:tcPr anchor="ctr"/>
                </a:tc>
                <a:tc>
                  <a:txBody>
                    <a:bodyPr/>
                    <a:lstStyle/>
                    <a:p>
                      <a:pPr algn="l"/>
                      <a:r>
                        <a:rPr lang="en-GB" sz="2200" dirty="0" err="1">
                          <a:solidFill>
                            <a:srgbClr val="002060"/>
                          </a:solidFill>
                        </a:rPr>
                        <a:t>T</a:t>
                      </a:r>
                      <a:r>
                        <a:rPr lang="en-GB" sz="2200" b="1" dirty="0" err="1">
                          <a:solidFill>
                            <a:srgbClr val="002060"/>
                          </a:solidFill>
                        </a:rPr>
                        <a:t>y</a:t>
                      </a:r>
                      <a:r>
                        <a:rPr lang="en-GB" sz="2200" dirty="0" err="1">
                          <a:solidFill>
                            <a:srgbClr val="002060"/>
                          </a:solidFill>
                        </a:rPr>
                        <a:t>pisch</a:t>
                      </a:r>
                      <a:endParaRPr lang="en-GB" sz="2200" dirty="0">
                        <a:solidFill>
                          <a:srgbClr val="002060"/>
                        </a:solidFill>
                      </a:endParaRPr>
                    </a:p>
                  </a:txBody>
                  <a:tcPr anchor="ctr"/>
                </a:tc>
                <a:extLst>
                  <a:ext uri="{0D108BD9-81ED-4DB2-BD59-A6C34878D82A}">
                    <a16:rowId xmlns:a16="http://schemas.microsoft.com/office/drawing/2014/main" val="2235324000"/>
                  </a:ext>
                </a:extLst>
              </a:tr>
            </a:tbl>
          </a:graphicData>
        </a:graphic>
      </p:graphicFrame>
      <p:sp>
        <p:nvSpPr>
          <p:cNvPr id="10" name="Speech Bubble: Rectangle with Corners Rounded 9">
            <a:extLst>
              <a:ext uri="{FF2B5EF4-FFF2-40B4-BE49-F238E27FC236}">
                <a16:creationId xmlns:a16="http://schemas.microsoft.com/office/drawing/2014/main" id="{7E5CA895-2A38-4681-8EA5-AB903E1809CF}"/>
              </a:ext>
            </a:extLst>
          </p:cNvPr>
          <p:cNvSpPr/>
          <p:nvPr/>
        </p:nvSpPr>
        <p:spPr>
          <a:xfrm>
            <a:off x="6425993" y="329512"/>
            <a:ext cx="2616409" cy="707849"/>
          </a:xfrm>
          <a:prstGeom prst="wedgeRoundRectCallout">
            <a:avLst>
              <a:gd name="adj1" fmla="val 64836"/>
              <a:gd name="adj2" fmla="val 3879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Worüber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lese ich?</a:t>
            </a:r>
          </a:p>
        </p:txBody>
      </p:sp>
      <p:pic>
        <p:nvPicPr>
          <p:cNvPr id="11" name="Picture 10" descr="A picture containing text&#10;&#10;Description automatically generated">
            <a:extLst>
              <a:ext uri="{FF2B5EF4-FFF2-40B4-BE49-F238E27FC236}">
                <a16:creationId xmlns:a16="http://schemas.microsoft.com/office/drawing/2014/main" id="{412C4642-B319-457F-8464-0DDE03FE19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4871" y="294041"/>
            <a:ext cx="1374775" cy="1403143"/>
          </a:xfrm>
          <a:prstGeom prst="rect">
            <a:avLst/>
          </a:prstGeom>
        </p:spPr>
      </p:pic>
      <p:pic>
        <p:nvPicPr>
          <p:cNvPr id="8" name="Picture 7">
            <a:extLst>
              <a:ext uri="{FF2B5EF4-FFF2-40B4-BE49-F238E27FC236}">
                <a16:creationId xmlns:a16="http://schemas.microsoft.com/office/drawing/2014/main" id="{F4EBB61B-F96F-49EE-A452-532AB3F9CB50}"/>
              </a:ext>
            </a:extLst>
          </p:cNvPr>
          <p:cNvPicPr>
            <a:picLocks noChangeAspect="1"/>
          </p:cNvPicPr>
          <p:nvPr/>
        </p:nvPicPr>
        <p:blipFill>
          <a:blip r:embed="rId5"/>
          <a:stretch>
            <a:fillRect/>
          </a:stretch>
        </p:blipFill>
        <p:spPr>
          <a:xfrm>
            <a:off x="10962829" y="3090533"/>
            <a:ext cx="502403" cy="537016"/>
          </a:xfrm>
          <a:prstGeom prst="rect">
            <a:avLst/>
          </a:prstGeom>
        </p:spPr>
      </p:pic>
      <p:pic>
        <p:nvPicPr>
          <p:cNvPr id="12" name="Picture 11">
            <a:extLst>
              <a:ext uri="{FF2B5EF4-FFF2-40B4-BE49-F238E27FC236}">
                <a16:creationId xmlns:a16="http://schemas.microsoft.com/office/drawing/2014/main" id="{A157E932-39E8-4D52-8E2A-609BCF7C9049}"/>
              </a:ext>
            </a:extLst>
          </p:cNvPr>
          <p:cNvPicPr>
            <a:picLocks noChangeAspect="1"/>
          </p:cNvPicPr>
          <p:nvPr/>
        </p:nvPicPr>
        <p:blipFill>
          <a:blip r:embed="rId6"/>
          <a:stretch>
            <a:fillRect/>
          </a:stretch>
        </p:blipFill>
        <p:spPr>
          <a:xfrm>
            <a:off x="7193960" y="2514791"/>
            <a:ext cx="540237" cy="539393"/>
          </a:xfrm>
          <a:prstGeom prst="rect">
            <a:avLst/>
          </a:prstGeom>
        </p:spPr>
      </p:pic>
      <p:pic>
        <p:nvPicPr>
          <p:cNvPr id="16" name="Picture 15">
            <a:extLst>
              <a:ext uri="{FF2B5EF4-FFF2-40B4-BE49-F238E27FC236}">
                <a16:creationId xmlns:a16="http://schemas.microsoft.com/office/drawing/2014/main" id="{78A67DA1-AEAD-463D-9240-319D5B4D6E0D}"/>
              </a:ext>
            </a:extLst>
          </p:cNvPr>
          <p:cNvPicPr>
            <a:picLocks noChangeAspect="1"/>
          </p:cNvPicPr>
          <p:nvPr/>
        </p:nvPicPr>
        <p:blipFill>
          <a:blip r:embed="rId7"/>
          <a:stretch>
            <a:fillRect/>
          </a:stretch>
        </p:blipFill>
        <p:spPr>
          <a:xfrm>
            <a:off x="11011983" y="2514791"/>
            <a:ext cx="329306" cy="537016"/>
          </a:xfrm>
          <a:prstGeom prst="rect">
            <a:avLst/>
          </a:prstGeom>
        </p:spPr>
      </p:pic>
      <p:pic>
        <p:nvPicPr>
          <p:cNvPr id="18" name="Picture 17">
            <a:extLst>
              <a:ext uri="{FF2B5EF4-FFF2-40B4-BE49-F238E27FC236}">
                <a16:creationId xmlns:a16="http://schemas.microsoft.com/office/drawing/2014/main" id="{FB18514D-A703-4953-8BE9-4484FBB929CF}"/>
              </a:ext>
            </a:extLst>
          </p:cNvPr>
          <p:cNvPicPr>
            <a:picLocks noChangeAspect="1"/>
          </p:cNvPicPr>
          <p:nvPr/>
        </p:nvPicPr>
        <p:blipFill>
          <a:blip r:embed="rId8"/>
          <a:stretch>
            <a:fillRect/>
          </a:stretch>
        </p:blipFill>
        <p:spPr>
          <a:xfrm>
            <a:off x="3225735" y="2982265"/>
            <a:ext cx="690439" cy="690439"/>
          </a:xfrm>
          <a:prstGeom prst="rect">
            <a:avLst/>
          </a:prstGeom>
        </p:spPr>
      </p:pic>
      <p:pic>
        <p:nvPicPr>
          <p:cNvPr id="20" name="Picture 19">
            <a:extLst>
              <a:ext uri="{FF2B5EF4-FFF2-40B4-BE49-F238E27FC236}">
                <a16:creationId xmlns:a16="http://schemas.microsoft.com/office/drawing/2014/main" id="{AB0E7719-A611-4CAE-AD9C-E49A76F1FBAC}"/>
              </a:ext>
            </a:extLst>
          </p:cNvPr>
          <p:cNvPicPr>
            <a:picLocks noChangeAspect="1"/>
          </p:cNvPicPr>
          <p:nvPr/>
        </p:nvPicPr>
        <p:blipFill>
          <a:blip r:embed="rId9"/>
          <a:stretch>
            <a:fillRect/>
          </a:stretch>
        </p:blipFill>
        <p:spPr>
          <a:xfrm>
            <a:off x="7133448" y="3104318"/>
            <a:ext cx="794617" cy="588245"/>
          </a:xfrm>
          <a:prstGeom prst="rect">
            <a:avLst/>
          </a:prstGeom>
        </p:spPr>
      </p:pic>
      <p:pic>
        <p:nvPicPr>
          <p:cNvPr id="22" name="Picture 21">
            <a:extLst>
              <a:ext uri="{FF2B5EF4-FFF2-40B4-BE49-F238E27FC236}">
                <a16:creationId xmlns:a16="http://schemas.microsoft.com/office/drawing/2014/main" id="{B5378979-D244-404E-B0A2-BCE7480319CA}"/>
              </a:ext>
            </a:extLst>
          </p:cNvPr>
          <p:cNvPicPr>
            <a:picLocks noChangeAspect="1"/>
          </p:cNvPicPr>
          <p:nvPr/>
        </p:nvPicPr>
        <p:blipFill>
          <a:blip r:embed="rId10"/>
          <a:stretch>
            <a:fillRect/>
          </a:stretch>
        </p:blipFill>
        <p:spPr>
          <a:xfrm>
            <a:off x="3194362" y="2425553"/>
            <a:ext cx="777978" cy="539722"/>
          </a:xfrm>
          <a:prstGeom prst="rect">
            <a:avLst/>
          </a:prstGeom>
        </p:spPr>
      </p:pic>
      <p:pic>
        <p:nvPicPr>
          <p:cNvPr id="24" name="Picture 23">
            <a:extLst>
              <a:ext uri="{FF2B5EF4-FFF2-40B4-BE49-F238E27FC236}">
                <a16:creationId xmlns:a16="http://schemas.microsoft.com/office/drawing/2014/main" id="{45A47ECB-C89B-4157-AE13-1D7D0579ADAC}"/>
              </a:ext>
            </a:extLst>
          </p:cNvPr>
          <p:cNvPicPr>
            <a:picLocks noChangeAspect="1"/>
          </p:cNvPicPr>
          <p:nvPr/>
        </p:nvPicPr>
        <p:blipFill>
          <a:blip r:embed="rId11"/>
          <a:stretch>
            <a:fillRect/>
          </a:stretch>
        </p:blipFill>
        <p:spPr>
          <a:xfrm>
            <a:off x="3188235" y="3672046"/>
            <a:ext cx="794617" cy="595342"/>
          </a:xfrm>
          <a:prstGeom prst="rect">
            <a:avLst/>
          </a:prstGeom>
        </p:spPr>
      </p:pic>
      <p:pic>
        <p:nvPicPr>
          <p:cNvPr id="26" name="Picture 25">
            <a:extLst>
              <a:ext uri="{FF2B5EF4-FFF2-40B4-BE49-F238E27FC236}">
                <a16:creationId xmlns:a16="http://schemas.microsoft.com/office/drawing/2014/main" id="{F837516D-1FA8-4F9B-8FC0-8E6721DC8A8D}"/>
              </a:ext>
            </a:extLst>
          </p:cNvPr>
          <p:cNvPicPr>
            <a:picLocks noChangeAspect="1"/>
          </p:cNvPicPr>
          <p:nvPr/>
        </p:nvPicPr>
        <p:blipFill rotWithShape="1">
          <a:blip r:embed="rId12"/>
          <a:srcRect l="49215"/>
          <a:stretch/>
        </p:blipFill>
        <p:spPr>
          <a:xfrm>
            <a:off x="7268818" y="3532855"/>
            <a:ext cx="598392" cy="785213"/>
          </a:xfrm>
          <a:prstGeom prst="rect">
            <a:avLst/>
          </a:prstGeom>
        </p:spPr>
      </p:pic>
      <p:pic>
        <p:nvPicPr>
          <p:cNvPr id="28" name="Picture 27">
            <a:extLst>
              <a:ext uri="{FF2B5EF4-FFF2-40B4-BE49-F238E27FC236}">
                <a16:creationId xmlns:a16="http://schemas.microsoft.com/office/drawing/2014/main" id="{303228EB-D7BD-41BB-A462-A34BE3485AEE}"/>
              </a:ext>
            </a:extLst>
          </p:cNvPr>
          <p:cNvPicPr>
            <a:picLocks noChangeAspect="1"/>
          </p:cNvPicPr>
          <p:nvPr/>
        </p:nvPicPr>
        <p:blipFill>
          <a:blip r:embed="rId13"/>
          <a:stretch>
            <a:fillRect/>
          </a:stretch>
        </p:blipFill>
        <p:spPr>
          <a:xfrm>
            <a:off x="10997236" y="3667932"/>
            <a:ext cx="325792" cy="573609"/>
          </a:xfrm>
          <a:prstGeom prst="rect">
            <a:avLst/>
          </a:prstGeom>
        </p:spPr>
      </p:pic>
      <p:pic>
        <p:nvPicPr>
          <p:cNvPr id="30" name="Picture 29">
            <a:extLst>
              <a:ext uri="{FF2B5EF4-FFF2-40B4-BE49-F238E27FC236}">
                <a16:creationId xmlns:a16="http://schemas.microsoft.com/office/drawing/2014/main" id="{F028033C-0483-4813-9526-8FE4F339BE46}"/>
              </a:ext>
            </a:extLst>
          </p:cNvPr>
          <p:cNvPicPr>
            <a:picLocks noChangeAspect="1"/>
          </p:cNvPicPr>
          <p:nvPr/>
        </p:nvPicPr>
        <p:blipFill>
          <a:blip r:embed="rId14"/>
          <a:stretch>
            <a:fillRect/>
          </a:stretch>
        </p:blipFill>
        <p:spPr>
          <a:xfrm>
            <a:off x="3334343" y="4290566"/>
            <a:ext cx="441186" cy="515724"/>
          </a:xfrm>
          <a:prstGeom prst="rect">
            <a:avLst/>
          </a:prstGeom>
        </p:spPr>
      </p:pic>
      <p:pic>
        <p:nvPicPr>
          <p:cNvPr id="32" name="Picture 31">
            <a:extLst>
              <a:ext uri="{FF2B5EF4-FFF2-40B4-BE49-F238E27FC236}">
                <a16:creationId xmlns:a16="http://schemas.microsoft.com/office/drawing/2014/main" id="{B03249DC-A26F-4A23-A5B8-599801029929}"/>
              </a:ext>
            </a:extLst>
          </p:cNvPr>
          <p:cNvPicPr>
            <a:picLocks noChangeAspect="1"/>
          </p:cNvPicPr>
          <p:nvPr/>
        </p:nvPicPr>
        <p:blipFill>
          <a:blip r:embed="rId15"/>
          <a:stretch>
            <a:fillRect/>
          </a:stretch>
        </p:blipFill>
        <p:spPr>
          <a:xfrm>
            <a:off x="7061388" y="4313418"/>
            <a:ext cx="741569" cy="455370"/>
          </a:xfrm>
          <a:prstGeom prst="rect">
            <a:avLst/>
          </a:prstGeom>
        </p:spPr>
      </p:pic>
      <p:pic>
        <p:nvPicPr>
          <p:cNvPr id="34" name="Picture 33">
            <a:extLst>
              <a:ext uri="{FF2B5EF4-FFF2-40B4-BE49-F238E27FC236}">
                <a16:creationId xmlns:a16="http://schemas.microsoft.com/office/drawing/2014/main" id="{77797E28-B8A5-48B1-B1BA-501EA2611DE5}"/>
              </a:ext>
            </a:extLst>
          </p:cNvPr>
          <p:cNvPicPr>
            <a:picLocks noChangeAspect="1"/>
          </p:cNvPicPr>
          <p:nvPr/>
        </p:nvPicPr>
        <p:blipFill>
          <a:blip r:embed="rId16"/>
          <a:stretch>
            <a:fillRect/>
          </a:stretch>
        </p:blipFill>
        <p:spPr>
          <a:xfrm>
            <a:off x="10936346" y="4290566"/>
            <a:ext cx="539722" cy="539722"/>
          </a:xfrm>
          <a:prstGeom prst="rect">
            <a:avLst/>
          </a:prstGeom>
        </p:spPr>
      </p:pic>
      <p:pic>
        <p:nvPicPr>
          <p:cNvPr id="36" name="Picture 35">
            <a:extLst>
              <a:ext uri="{FF2B5EF4-FFF2-40B4-BE49-F238E27FC236}">
                <a16:creationId xmlns:a16="http://schemas.microsoft.com/office/drawing/2014/main" id="{8F2F6131-B3FA-4344-A2E7-6AD94C0BF7CA}"/>
              </a:ext>
            </a:extLst>
          </p:cNvPr>
          <p:cNvPicPr>
            <a:picLocks noChangeAspect="1"/>
          </p:cNvPicPr>
          <p:nvPr/>
        </p:nvPicPr>
        <p:blipFill>
          <a:blip r:embed="rId17"/>
          <a:stretch>
            <a:fillRect/>
          </a:stretch>
        </p:blipFill>
        <p:spPr>
          <a:xfrm>
            <a:off x="3347851" y="4861839"/>
            <a:ext cx="471000" cy="515723"/>
          </a:xfrm>
          <a:prstGeom prst="rect">
            <a:avLst/>
          </a:prstGeom>
        </p:spPr>
      </p:pic>
      <p:pic>
        <p:nvPicPr>
          <p:cNvPr id="38" name="Picture 37">
            <a:extLst>
              <a:ext uri="{FF2B5EF4-FFF2-40B4-BE49-F238E27FC236}">
                <a16:creationId xmlns:a16="http://schemas.microsoft.com/office/drawing/2014/main" id="{0DBA850D-DA02-47D3-BCD7-F8EB484F0285}"/>
              </a:ext>
            </a:extLst>
          </p:cNvPr>
          <p:cNvPicPr>
            <a:picLocks noChangeAspect="1"/>
          </p:cNvPicPr>
          <p:nvPr/>
        </p:nvPicPr>
        <p:blipFill>
          <a:blip r:embed="rId18"/>
          <a:stretch>
            <a:fillRect/>
          </a:stretch>
        </p:blipFill>
        <p:spPr>
          <a:xfrm>
            <a:off x="7293010" y="4806290"/>
            <a:ext cx="321983" cy="613300"/>
          </a:xfrm>
          <a:prstGeom prst="rect">
            <a:avLst/>
          </a:prstGeom>
        </p:spPr>
      </p:pic>
      <p:pic>
        <p:nvPicPr>
          <p:cNvPr id="40" name="Picture 39">
            <a:extLst>
              <a:ext uri="{FF2B5EF4-FFF2-40B4-BE49-F238E27FC236}">
                <a16:creationId xmlns:a16="http://schemas.microsoft.com/office/drawing/2014/main" id="{BCA3E622-9CD0-4283-A67C-88ACEA975A65}"/>
              </a:ext>
            </a:extLst>
          </p:cNvPr>
          <p:cNvPicPr>
            <a:picLocks noChangeAspect="1"/>
          </p:cNvPicPr>
          <p:nvPr/>
        </p:nvPicPr>
        <p:blipFill>
          <a:blip r:embed="rId19"/>
          <a:stretch>
            <a:fillRect/>
          </a:stretch>
        </p:blipFill>
        <p:spPr>
          <a:xfrm>
            <a:off x="11049184" y="4851266"/>
            <a:ext cx="292105" cy="584210"/>
          </a:xfrm>
          <a:prstGeom prst="rect">
            <a:avLst/>
          </a:prstGeom>
        </p:spPr>
      </p:pic>
      <p:pic>
        <p:nvPicPr>
          <p:cNvPr id="42" name="Picture 41">
            <a:extLst>
              <a:ext uri="{FF2B5EF4-FFF2-40B4-BE49-F238E27FC236}">
                <a16:creationId xmlns:a16="http://schemas.microsoft.com/office/drawing/2014/main" id="{8F66F748-831A-4A2C-ABA4-FEF8AD675A13}"/>
              </a:ext>
            </a:extLst>
          </p:cNvPr>
          <p:cNvPicPr>
            <a:picLocks noChangeAspect="1"/>
          </p:cNvPicPr>
          <p:nvPr/>
        </p:nvPicPr>
        <p:blipFill>
          <a:blip r:embed="rId20"/>
          <a:stretch>
            <a:fillRect/>
          </a:stretch>
        </p:blipFill>
        <p:spPr>
          <a:xfrm>
            <a:off x="2864345" y="5389991"/>
            <a:ext cx="1381182" cy="690591"/>
          </a:xfrm>
          <a:prstGeom prst="rect">
            <a:avLst/>
          </a:prstGeom>
        </p:spPr>
      </p:pic>
      <p:pic>
        <p:nvPicPr>
          <p:cNvPr id="44" name="Picture 43">
            <a:extLst>
              <a:ext uri="{FF2B5EF4-FFF2-40B4-BE49-F238E27FC236}">
                <a16:creationId xmlns:a16="http://schemas.microsoft.com/office/drawing/2014/main" id="{F61BD628-5AC4-44C3-BC45-F0AC4D5E33FE}"/>
              </a:ext>
            </a:extLst>
          </p:cNvPr>
          <p:cNvPicPr>
            <a:picLocks noChangeAspect="1"/>
          </p:cNvPicPr>
          <p:nvPr/>
        </p:nvPicPr>
        <p:blipFill>
          <a:blip r:embed="rId21"/>
          <a:stretch>
            <a:fillRect/>
          </a:stretch>
        </p:blipFill>
        <p:spPr>
          <a:xfrm>
            <a:off x="7281786" y="5457092"/>
            <a:ext cx="465379" cy="596282"/>
          </a:xfrm>
          <a:prstGeom prst="rect">
            <a:avLst/>
          </a:prstGeom>
        </p:spPr>
      </p:pic>
      <p:pic>
        <p:nvPicPr>
          <p:cNvPr id="46" name="Picture 45">
            <a:extLst>
              <a:ext uri="{FF2B5EF4-FFF2-40B4-BE49-F238E27FC236}">
                <a16:creationId xmlns:a16="http://schemas.microsoft.com/office/drawing/2014/main" id="{0762A6F6-E51A-4F98-A8C2-81D619EDED91}"/>
              </a:ext>
            </a:extLst>
          </p:cNvPr>
          <p:cNvPicPr>
            <a:picLocks noChangeAspect="1"/>
          </p:cNvPicPr>
          <p:nvPr/>
        </p:nvPicPr>
        <p:blipFill>
          <a:blip r:embed="rId22"/>
          <a:stretch>
            <a:fillRect/>
          </a:stretch>
        </p:blipFill>
        <p:spPr>
          <a:xfrm>
            <a:off x="10835835" y="5351218"/>
            <a:ext cx="770977" cy="668582"/>
          </a:xfrm>
          <a:prstGeom prst="rect">
            <a:avLst/>
          </a:prstGeom>
        </p:spPr>
      </p:pic>
      <p:sp>
        <p:nvSpPr>
          <p:cNvPr id="6" name="Oval 5">
            <a:extLst>
              <a:ext uri="{FF2B5EF4-FFF2-40B4-BE49-F238E27FC236}">
                <a16:creationId xmlns:a16="http://schemas.microsoft.com/office/drawing/2014/main" id="{B64DB323-BF58-4CEB-9CA7-2AC70B978D91}"/>
              </a:ext>
            </a:extLst>
          </p:cNvPr>
          <p:cNvSpPr/>
          <p:nvPr/>
        </p:nvSpPr>
        <p:spPr>
          <a:xfrm>
            <a:off x="4130740" y="2492188"/>
            <a:ext cx="1539433" cy="537016"/>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9388EF6B-25FB-47ED-802F-CE975F5C05CC}"/>
              </a:ext>
            </a:extLst>
          </p:cNvPr>
          <p:cNvSpPr/>
          <p:nvPr/>
        </p:nvSpPr>
        <p:spPr>
          <a:xfrm>
            <a:off x="4120208" y="3087332"/>
            <a:ext cx="1539433" cy="537016"/>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A8A96EBE-47C6-4027-AE2E-13DE22501AEE}"/>
              </a:ext>
            </a:extLst>
          </p:cNvPr>
          <p:cNvSpPr/>
          <p:nvPr/>
        </p:nvSpPr>
        <p:spPr>
          <a:xfrm>
            <a:off x="671874" y="3704525"/>
            <a:ext cx="1539433" cy="537016"/>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936CDC82-EA6A-4EE9-B032-37EBC03053F6}"/>
              </a:ext>
            </a:extLst>
          </p:cNvPr>
          <p:cNvSpPr/>
          <p:nvPr/>
        </p:nvSpPr>
        <p:spPr>
          <a:xfrm>
            <a:off x="659778" y="4272595"/>
            <a:ext cx="1539433" cy="537016"/>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4580A4F3-FC75-4D94-8CB9-DF47B9F13C06}"/>
              </a:ext>
            </a:extLst>
          </p:cNvPr>
          <p:cNvSpPr/>
          <p:nvPr/>
        </p:nvSpPr>
        <p:spPr>
          <a:xfrm>
            <a:off x="4143156" y="4861839"/>
            <a:ext cx="1539433" cy="537016"/>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29E194C6-1E94-46EB-A7B4-01EEC424EA28}"/>
              </a:ext>
            </a:extLst>
          </p:cNvPr>
          <p:cNvSpPr/>
          <p:nvPr/>
        </p:nvSpPr>
        <p:spPr>
          <a:xfrm>
            <a:off x="8272684" y="5439176"/>
            <a:ext cx="1539433" cy="537016"/>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Action Button: Custom 16">
            <a:hlinkClick r:id="" action="ppaction://noaction" highlightClick="1">
              <a:snd r:embed="rId23" name="9.3.2.6 slide 19 1.wav"/>
            </a:hlinkClick>
            <a:extLst>
              <a:ext uri="{FF2B5EF4-FFF2-40B4-BE49-F238E27FC236}">
                <a16:creationId xmlns:a16="http://schemas.microsoft.com/office/drawing/2014/main" id="{9B505CC5-27D2-3343-AA60-9D127B1F5A99}"/>
              </a:ext>
            </a:extLst>
          </p:cNvPr>
          <p:cNvSpPr/>
          <p:nvPr/>
        </p:nvSpPr>
        <p:spPr>
          <a:xfrm>
            <a:off x="265856" y="256621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1" name="Action Button: Custom 16">
            <a:hlinkClick r:id="" action="ppaction://noaction" highlightClick="1">
              <a:snd r:embed="rId24" name="9.3.2.6 slide 19 2.wav"/>
            </a:hlinkClick>
            <a:extLst>
              <a:ext uri="{FF2B5EF4-FFF2-40B4-BE49-F238E27FC236}">
                <a16:creationId xmlns:a16="http://schemas.microsoft.com/office/drawing/2014/main" id="{4A6E574C-F11C-AA47-B84F-1F646C7C7785}"/>
              </a:ext>
            </a:extLst>
          </p:cNvPr>
          <p:cNvSpPr/>
          <p:nvPr/>
        </p:nvSpPr>
        <p:spPr>
          <a:xfrm>
            <a:off x="281924" y="315209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3" name="Action Button: Custom 16">
            <a:hlinkClick r:id="" action="ppaction://noaction" highlightClick="1">
              <a:snd r:embed="rId25" name="9.3.2.6 slide 19 3.wav"/>
            </a:hlinkClick>
            <a:extLst>
              <a:ext uri="{FF2B5EF4-FFF2-40B4-BE49-F238E27FC236}">
                <a16:creationId xmlns:a16="http://schemas.microsoft.com/office/drawing/2014/main" id="{D7406FA4-4D0B-AD44-8F9B-DABCA571856C}"/>
              </a:ext>
            </a:extLst>
          </p:cNvPr>
          <p:cNvSpPr/>
          <p:nvPr/>
        </p:nvSpPr>
        <p:spPr>
          <a:xfrm>
            <a:off x="277952" y="375487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5" name="Action Button: Custom 16">
            <a:hlinkClick r:id="" action="ppaction://noaction" highlightClick="1">
              <a:snd r:embed="rId26" name="9.3.2.6 slide 19 4.wav"/>
            </a:hlinkClick>
            <a:extLst>
              <a:ext uri="{FF2B5EF4-FFF2-40B4-BE49-F238E27FC236}">
                <a16:creationId xmlns:a16="http://schemas.microsoft.com/office/drawing/2014/main" id="{2AAB884B-68A5-F041-BF38-D767ED9B7D01}"/>
              </a:ext>
            </a:extLst>
          </p:cNvPr>
          <p:cNvSpPr/>
          <p:nvPr/>
        </p:nvSpPr>
        <p:spPr>
          <a:xfrm>
            <a:off x="277952" y="435766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7" name="Action Button: Custom 16">
            <a:hlinkClick r:id="" action="ppaction://noaction" highlightClick="1">
              <a:snd r:embed="rId27" name="9.3.2.6 slide 19 5.wav"/>
            </a:hlinkClick>
            <a:extLst>
              <a:ext uri="{FF2B5EF4-FFF2-40B4-BE49-F238E27FC236}">
                <a16:creationId xmlns:a16="http://schemas.microsoft.com/office/drawing/2014/main" id="{0B949377-45F3-0045-BB4F-0D536398FC5F}"/>
              </a:ext>
            </a:extLst>
          </p:cNvPr>
          <p:cNvSpPr/>
          <p:nvPr/>
        </p:nvSpPr>
        <p:spPr>
          <a:xfrm>
            <a:off x="277952" y="499327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8" name="Action Button: Custom 16">
            <a:hlinkClick r:id="" action="ppaction://noaction" highlightClick="1">
              <a:snd r:embed="rId28" name="9.3.2.6 slide 19 6.wav"/>
            </a:hlinkClick>
            <a:extLst>
              <a:ext uri="{FF2B5EF4-FFF2-40B4-BE49-F238E27FC236}">
                <a16:creationId xmlns:a16="http://schemas.microsoft.com/office/drawing/2014/main" id="{5969D898-6117-C647-B393-2E40AD7A454E}"/>
              </a:ext>
            </a:extLst>
          </p:cNvPr>
          <p:cNvSpPr/>
          <p:nvPr/>
        </p:nvSpPr>
        <p:spPr>
          <a:xfrm>
            <a:off x="277952" y="554725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201889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9" grpId="0" animBg="1"/>
      <p:bldP spid="31" grpId="0" animBg="1"/>
      <p:bldP spid="33" grpId="0" animBg="1"/>
      <p:bldP spid="35" grpId="0" animBg="1"/>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1" name="Google Shape;473;p13" descr="A picture containing text, binding, fabric&#10;&#10;Description automatically generated">
            <a:extLst>
              <a:ext uri="{FF2B5EF4-FFF2-40B4-BE49-F238E27FC236}">
                <a16:creationId xmlns:a16="http://schemas.microsoft.com/office/drawing/2014/main" id="{A3EE6854-FB9B-4050-910B-4F34E0D49FA2}"/>
              </a:ext>
            </a:extLst>
          </p:cNvPr>
          <p:cNvPicPr preferRelativeResize="0"/>
          <p:nvPr/>
        </p:nvPicPr>
        <p:blipFill rotWithShape="1">
          <a:blip r:embed="rId6">
            <a:alphaModFix amt="20000"/>
          </a:blip>
          <a:srcRect/>
          <a:stretch/>
        </p:blipFill>
        <p:spPr>
          <a:xfrm rot="5400000">
            <a:off x="1363342" y="660150"/>
            <a:ext cx="4183490" cy="6910175"/>
          </a:xfrm>
          <a:prstGeom prst="rect">
            <a:avLst/>
          </a:prstGeom>
          <a:noFill/>
          <a:ln>
            <a:noFill/>
          </a:ln>
        </p:spPr>
      </p:pic>
      <p:sp>
        <p:nvSpPr>
          <p:cNvPr id="2" name="TextBox 1">
            <a:extLst>
              <a:ext uri="{FF2B5EF4-FFF2-40B4-BE49-F238E27FC236}">
                <a16:creationId xmlns:a16="http://schemas.microsoft.com/office/drawing/2014/main" id="{E050899D-8A70-334E-8FB4-7B4C2291EFCB}"/>
              </a:ext>
            </a:extLst>
          </p:cNvPr>
          <p:cNvSpPr txBox="1"/>
          <p:nvPr/>
        </p:nvSpPr>
        <p:spPr>
          <a:xfrm>
            <a:off x="129728" y="2051998"/>
            <a:ext cx="6880672" cy="4154984"/>
          </a:xfrm>
          <a:prstGeom prst="rect">
            <a:avLst/>
          </a:prstGeom>
          <a:noFill/>
        </p:spPr>
        <p:txBody>
          <a:bodyPr wrap="square" rtlCol="0">
            <a:spAutoFit/>
          </a:bodyPr>
          <a:lstStyle/>
          <a:p>
            <a:r>
              <a:rPr lang="en-US" sz="2400" dirty="0">
                <a:solidFill>
                  <a:schemeClr val="accent5">
                    <a:lumMod val="50000"/>
                  </a:schemeClr>
                </a:solidFill>
              </a:rPr>
              <a:t>Es war </a:t>
            </a:r>
            <a:r>
              <a:rPr lang="en-US" sz="2400" dirty="0" err="1">
                <a:solidFill>
                  <a:schemeClr val="accent5">
                    <a:lumMod val="50000"/>
                  </a:schemeClr>
                </a:solidFill>
              </a:rPr>
              <a:t>einmal</a:t>
            </a:r>
            <a:r>
              <a:rPr lang="en-US" sz="2400" dirty="0">
                <a:solidFill>
                  <a:schemeClr val="accent5">
                    <a:lumMod val="50000"/>
                  </a:schemeClr>
                </a:solidFill>
              </a:rPr>
              <a:t> </a:t>
            </a:r>
            <a:r>
              <a:rPr lang="en-US" sz="2400" dirty="0" err="1">
                <a:solidFill>
                  <a:schemeClr val="accent5">
                    <a:lumMod val="50000"/>
                  </a:schemeClr>
                </a:solidFill>
              </a:rPr>
              <a:t>ein</a:t>
            </a:r>
            <a:r>
              <a:rPr lang="en-US" sz="2400" dirty="0">
                <a:solidFill>
                  <a:schemeClr val="accent5">
                    <a:lumMod val="50000"/>
                  </a:schemeClr>
                </a:solidFill>
              </a:rPr>
              <a:t> armer Schuster*, der </a:t>
            </a:r>
            <a:r>
              <a:rPr lang="en-US" sz="2400" dirty="0" err="1">
                <a:solidFill>
                  <a:schemeClr val="accent5">
                    <a:lumMod val="50000"/>
                  </a:schemeClr>
                </a:solidFill>
              </a:rPr>
              <a:t>ein</a:t>
            </a:r>
            <a:r>
              <a:rPr lang="en-US" sz="2400" dirty="0">
                <a:solidFill>
                  <a:schemeClr val="accent5">
                    <a:lumMod val="50000"/>
                  </a:schemeClr>
                </a:solidFill>
              </a:rPr>
              <a:t> </a:t>
            </a:r>
            <a:r>
              <a:rPr lang="en-US" sz="2400" b="1" dirty="0" err="1">
                <a:solidFill>
                  <a:schemeClr val="accent5">
                    <a:lumMod val="50000"/>
                  </a:schemeClr>
                </a:solidFill>
              </a:rPr>
              <a:t>Lädchen</a:t>
            </a:r>
            <a:r>
              <a:rPr lang="en-US" sz="2400" dirty="0">
                <a:solidFill>
                  <a:schemeClr val="accent5">
                    <a:lumMod val="50000"/>
                  </a:schemeClr>
                </a:solidFill>
              </a:rPr>
              <a:t> </a:t>
            </a:r>
            <a:r>
              <a:rPr lang="en-US" sz="2400" dirty="0" err="1">
                <a:solidFill>
                  <a:schemeClr val="accent5">
                    <a:lumMod val="50000"/>
                  </a:schemeClr>
                </a:solidFill>
              </a:rPr>
              <a:t>hatte</a:t>
            </a:r>
            <a:r>
              <a:rPr lang="en-US" sz="2400" dirty="0">
                <a:solidFill>
                  <a:schemeClr val="accent5">
                    <a:lumMod val="50000"/>
                  </a:schemeClr>
                </a:solidFill>
              </a:rPr>
              <a:t>. Er </a:t>
            </a:r>
            <a:r>
              <a:rPr lang="en-US" sz="2400" dirty="0" err="1">
                <a:solidFill>
                  <a:schemeClr val="accent5">
                    <a:lumMod val="50000"/>
                  </a:schemeClr>
                </a:solidFill>
              </a:rPr>
              <a:t>konnte</a:t>
            </a:r>
            <a:r>
              <a:rPr lang="en-US" sz="2400" dirty="0">
                <a:solidFill>
                  <a:schemeClr val="accent5">
                    <a:lumMod val="50000"/>
                  </a:schemeClr>
                </a:solidFill>
              </a:rPr>
              <a:t> das </a:t>
            </a:r>
            <a:r>
              <a:rPr lang="en-US" sz="2400" dirty="0" err="1">
                <a:solidFill>
                  <a:schemeClr val="accent5">
                    <a:lumMod val="50000"/>
                  </a:schemeClr>
                </a:solidFill>
              </a:rPr>
              <a:t>letzte</a:t>
            </a:r>
            <a:r>
              <a:rPr lang="en-US" sz="2400" dirty="0">
                <a:solidFill>
                  <a:schemeClr val="accent5">
                    <a:lumMod val="50000"/>
                  </a:schemeClr>
                </a:solidFill>
              </a:rPr>
              <a:t> </a:t>
            </a:r>
            <a:r>
              <a:rPr lang="en-US" sz="2400" dirty="0" err="1">
                <a:solidFill>
                  <a:schemeClr val="accent5">
                    <a:lumMod val="50000"/>
                  </a:schemeClr>
                </a:solidFill>
              </a:rPr>
              <a:t>Paar</a:t>
            </a:r>
            <a:r>
              <a:rPr lang="en-US" sz="2400" dirty="0">
                <a:solidFill>
                  <a:schemeClr val="accent5">
                    <a:lumMod val="50000"/>
                  </a:schemeClr>
                </a:solidFill>
              </a:rPr>
              <a:t> </a:t>
            </a:r>
            <a:r>
              <a:rPr lang="en-US" sz="2400" dirty="0" err="1">
                <a:solidFill>
                  <a:schemeClr val="accent5">
                    <a:lumMod val="50000"/>
                  </a:schemeClr>
                </a:solidFill>
              </a:rPr>
              <a:t>Schuhe</a:t>
            </a:r>
            <a:r>
              <a:rPr lang="en-US" sz="2400" dirty="0">
                <a:solidFill>
                  <a:schemeClr val="accent5">
                    <a:lumMod val="50000"/>
                  </a:schemeClr>
                </a:solidFill>
              </a:rPr>
              <a:t> </a:t>
            </a:r>
            <a:r>
              <a:rPr lang="en-US" sz="2400" dirty="0" err="1">
                <a:solidFill>
                  <a:schemeClr val="accent5">
                    <a:lumMod val="50000"/>
                  </a:schemeClr>
                </a:solidFill>
              </a:rPr>
              <a:t>nicht</a:t>
            </a:r>
            <a:r>
              <a:rPr lang="en-US" sz="2400" dirty="0">
                <a:solidFill>
                  <a:schemeClr val="accent5">
                    <a:lumMod val="50000"/>
                  </a:schemeClr>
                </a:solidFill>
              </a:rPr>
              <a:t> </a:t>
            </a:r>
            <a:r>
              <a:rPr lang="en-US" sz="2400" dirty="0" err="1">
                <a:solidFill>
                  <a:schemeClr val="accent5">
                    <a:lumMod val="50000"/>
                  </a:schemeClr>
                </a:solidFill>
              </a:rPr>
              <a:t>fertig</a:t>
            </a:r>
            <a:r>
              <a:rPr lang="en-US" sz="2400" dirty="0">
                <a:solidFill>
                  <a:schemeClr val="accent5">
                    <a:lumMod val="50000"/>
                  </a:schemeClr>
                </a:solidFill>
              </a:rPr>
              <a:t> </a:t>
            </a:r>
            <a:r>
              <a:rPr lang="en-US" sz="2400" dirty="0" err="1">
                <a:solidFill>
                  <a:schemeClr val="accent5">
                    <a:lumMod val="50000"/>
                  </a:schemeClr>
                </a:solidFill>
              </a:rPr>
              <a:t>machen</a:t>
            </a:r>
            <a:r>
              <a:rPr lang="en-US" sz="2400" dirty="0">
                <a:solidFill>
                  <a:schemeClr val="accent5">
                    <a:lumMod val="50000"/>
                  </a:schemeClr>
                </a:solidFill>
              </a:rPr>
              <a:t>, </a:t>
            </a:r>
            <a:r>
              <a:rPr lang="en-US" sz="2400" dirty="0" err="1">
                <a:solidFill>
                  <a:schemeClr val="accent5">
                    <a:lumMod val="50000"/>
                  </a:schemeClr>
                </a:solidFill>
              </a:rPr>
              <a:t>weil</a:t>
            </a:r>
            <a:r>
              <a:rPr lang="en-US" sz="2400" dirty="0">
                <a:solidFill>
                  <a:schemeClr val="accent5">
                    <a:lumMod val="50000"/>
                  </a:schemeClr>
                </a:solidFill>
              </a:rPr>
              <a:t> er </a:t>
            </a:r>
            <a:r>
              <a:rPr lang="en-US" sz="2400" dirty="0" err="1">
                <a:solidFill>
                  <a:schemeClr val="accent5">
                    <a:lumMod val="50000"/>
                  </a:schemeClr>
                </a:solidFill>
              </a:rPr>
              <a:t>nicht</a:t>
            </a:r>
            <a:r>
              <a:rPr lang="en-US" sz="2400" dirty="0">
                <a:solidFill>
                  <a:schemeClr val="accent5">
                    <a:lumMod val="50000"/>
                  </a:schemeClr>
                </a:solidFill>
              </a:rPr>
              <a:t> </a:t>
            </a:r>
            <a:r>
              <a:rPr lang="en-US" sz="2400" dirty="0" err="1">
                <a:solidFill>
                  <a:schemeClr val="accent5">
                    <a:lumMod val="50000"/>
                  </a:schemeClr>
                </a:solidFill>
              </a:rPr>
              <a:t>genug</a:t>
            </a:r>
            <a:r>
              <a:rPr lang="en-US" sz="2400" dirty="0">
                <a:solidFill>
                  <a:schemeClr val="accent5">
                    <a:lumMod val="50000"/>
                  </a:schemeClr>
                </a:solidFill>
              </a:rPr>
              <a:t> Geld </a:t>
            </a:r>
            <a:r>
              <a:rPr lang="en-US" sz="2400" dirty="0" err="1">
                <a:solidFill>
                  <a:schemeClr val="accent5">
                    <a:lumMod val="50000"/>
                  </a:schemeClr>
                </a:solidFill>
              </a:rPr>
              <a:t>hatte</a:t>
            </a:r>
            <a:r>
              <a:rPr lang="en-US" sz="2400" dirty="0">
                <a:solidFill>
                  <a:schemeClr val="accent5">
                    <a:lumMod val="50000"/>
                  </a:schemeClr>
                </a:solidFill>
              </a:rPr>
              <a:t>. Am </a:t>
            </a:r>
            <a:r>
              <a:rPr lang="en-US" sz="2400" dirty="0" err="1">
                <a:solidFill>
                  <a:schemeClr val="accent5">
                    <a:lumMod val="50000"/>
                  </a:schemeClr>
                </a:solidFill>
              </a:rPr>
              <a:t>nächsten</a:t>
            </a:r>
            <a:r>
              <a:rPr lang="en-US" sz="2400" dirty="0">
                <a:solidFill>
                  <a:schemeClr val="accent5">
                    <a:lumMod val="50000"/>
                  </a:schemeClr>
                </a:solidFill>
              </a:rPr>
              <a:t> Morgen </a:t>
            </a:r>
            <a:r>
              <a:rPr lang="en-US" sz="2400" dirty="0" err="1">
                <a:solidFill>
                  <a:schemeClr val="accent5">
                    <a:lumMod val="50000"/>
                  </a:schemeClr>
                </a:solidFill>
              </a:rPr>
              <a:t>waren</a:t>
            </a:r>
            <a:r>
              <a:rPr lang="en-US" sz="2400" dirty="0">
                <a:solidFill>
                  <a:schemeClr val="accent5">
                    <a:lumMod val="50000"/>
                  </a:schemeClr>
                </a:solidFill>
              </a:rPr>
              <a:t> die </a:t>
            </a:r>
            <a:r>
              <a:rPr lang="en-US" sz="2400" dirty="0" err="1">
                <a:solidFill>
                  <a:schemeClr val="accent5">
                    <a:lumMod val="50000"/>
                  </a:schemeClr>
                </a:solidFill>
              </a:rPr>
              <a:t>Schuhe</a:t>
            </a:r>
            <a:r>
              <a:rPr lang="en-US" sz="2400" dirty="0">
                <a:solidFill>
                  <a:schemeClr val="accent5">
                    <a:lumMod val="50000"/>
                  </a:schemeClr>
                </a:solidFill>
              </a:rPr>
              <a:t> </a:t>
            </a:r>
            <a:r>
              <a:rPr lang="en-US" sz="2400" dirty="0" err="1">
                <a:solidFill>
                  <a:schemeClr val="accent5">
                    <a:lumMod val="50000"/>
                  </a:schemeClr>
                </a:solidFill>
              </a:rPr>
              <a:t>aber</a:t>
            </a:r>
            <a:r>
              <a:rPr lang="en-US" sz="2400" dirty="0">
                <a:solidFill>
                  <a:schemeClr val="accent5">
                    <a:lumMod val="50000"/>
                  </a:schemeClr>
                </a:solidFill>
              </a:rPr>
              <a:t> </a:t>
            </a:r>
            <a:r>
              <a:rPr lang="en-US" sz="2400" dirty="0" err="1">
                <a:solidFill>
                  <a:schemeClr val="accent5">
                    <a:lumMod val="50000"/>
                  </a:schemeClr>
                </a:solidFill>
              </a:rPr>
              <a:t>fertig</a:t>
            </a:r>
            <a:r>
              <a:rPr lang="en-US" sz="2400" dirty="0">
                <a:solidFill>
                  <a:schemeClr val="accent5">
                    <a:lumMod val="50000"/>
                  </a:schemeClr>
                </a:solidFill>
              </a:rPr>
              <a:t>! Er </a:t>
            </a:r>
            <a:r>
              <a:rPr lang="en-US" sz="2400" dirty="0" err="1">
                <a:solidFill>
                  <a:schemeClr val="accent5">
                    <a:lumMod val="50000"/>
                  </a:schemeClr>
                </a:solidFill>
              </a:rPr>
              <a:t>sah</a:t>
            </a:r>
            <a:r>
              <a:rPr lang="en-US" sz="2400" dirty="0">
                <a:solidFill>
                  <a:schemeClr val="accent5">
                    <a:lumMod val="50000"/>
                  </a:schemeClr>
                </a:solidFill>
              </a:rPr>
              <a:t> </a:t>
            </a:r>
            <a:r>
              <a:rPr lang="en-US" sz="2400" dirty="0" err="1">
                <a:solidFill>
                  <a:schemeClr val="accent5">
                    <a:lumMod val="50000"/>
                  </a:schemeClr>
                </a:solidFill>
              </a:rPr>
              <a:t>drei</a:t>
            </a:r>
            <a:r>
              <a:rPr lang="en-US" sz="2400" dirty="0">
                <a:solidFill>
                  <a:schemeClr val="accent5">
                    <a:lumMod val="50000"/>
                  </a:schemeClr>
                </a:solidFill>
              </a:rPr>
              <a:t> </a:t>
            </a:r>
            <a:r>
              <a:rPr lang="en-US" sz="2400" b="1" dirty="0" err="1">
                <a:solidFill>
                  <a:schemeClr val="accent5">
                    <a:lumMod val="50000"/>
                  </a:schemeClr>
                </a:solidFill>
              </a:rPr>
              <a:t>Männchen</a:t>
            </a:r>
            <a:r>
              <a:rPr lang="en-US" sz="2400" dirty="0">
                <a:solidFill>
                  <a:schemeClr val="accent5">
                    <a:lumMod val="50000"/>
                  </a:schemeClr>
                </a:solidFill>
              </a:rPr>
              <a:t>, die </a:t>
            </a:r>
            <a:r>
              <a:rPr lang="en-US" sz="2400" dirty="0" err="1">
                <a:solidFill>
                  <a:schemeClr val="accent5">
                    <a:lumMod val="50000"/>
                  </a:schemeClr>
                </a:solidFill>
              </a:rPr>
              <a:t>mit</a:t>
            </a:r>
            <a:r>
              <a:rPr lang="en-US" sz="2400" dirty="0">
                <a:solidFill>
                  <a:schemeClr val="accent5">
                    <a:lumMod val="50000"/>
                  </a:schemeClr>
                </a:solidFill>
              </a:rPr>
              <a:t> </a:t>
            </a:r>
            <a:r>
              <a:rPr lang="en-US" sz="2400" dirty="0" err="1">
                <a:solidFill>
                  <a:schemeClr val="accent5">
                    <a:lumMod val="50000"/>
                  </a:schemeClr>
                </a:solidFill>
              </a:rPr>
              <a:t>ihren</a:t>
            </a:r>
            <a:r>
              <a:rPr lang="en-US" sz="2400" dirty="0">
                <a:solidFill>
                  <a:schemeClr val="accent5">
                    <a:lumMod val="50000"/>
                  </a:schemeClr>
                </a:solidFill>
              </a:rPr>
              <a:t> </a:t>
            </a:r>
            <a:r>
              <a:rPr lang="en-US" sz="2400" b="1" dirty="0" err="1">
                <a:solidFill>
                  <a:schemeClr val="accent5">
                    <a:lumMod val="50000"/>
                  </a:schemeClr>
                </a:solidFill>
              </a:rPr>
              <a:t>Ärmchen</a:t>
            </a:r>
            <a:r>
              <a:rPr lang="en-US" sz="2400" dirty="0">
                <a:solidFill>
                  <a:schemeClr val="accent5">
                    <a:lumMod val="50000"/>
                  </a:schemeClr>
                </a:solidFill>
              </a:rPr>
              <a:t> und </a:t>
            </a:r>
            <a:r>
              <a:rPr lang="en-US" sz="2400" b="1" dirty="0" err="1">
                <a:solidFill>
                  <a:schemeClr val="accent5">
                    <a:lumMod val="50000"/>
                  </a:schemeClr>
                </a:solidFill>
              </a:rPr>
              <a:t>Händchen</a:t>
            </a:r>
            <a:r>
              <a:rPr lang="en-US" sz="2400" dirty="0">
                <a:solidFill>
                  <a:schemeClr val="accent5">
                    <a:lumMod val="50000"/>
                  </a:schemeClr>
                </a:solidFill>
              </a:rPr>
              <a:t> </a:t>
            </a:r>
            <a:r>
              <a:rPr lang="en-US" sz="2400" dirty="0" err="1">
                <a:solidFill>
                  <a:schemeClr val="accent5">
                    <a:lumMod val="50000"/>
                  </a:schemeClr>
                </a:solidFill>
              </a:rPr>
              <a:t>arbeiteten</a:t>
            </a:r>
            <a:r>
              <a:rPr lang="en-US" sz="2400" dirty="0">
                <a:solidFill>
                  <a:schemeClr val="accent5">
                    <a:lumMod val="50000"/>
                  </a:schemeClr>
                </a:solidFill>
              </a:rPr>
              <a:t>. </a:t>
            </a:r>
          </a:p>
          <a:p>
            <a:r>
              <a:rPr lang="en-US" sz="2400" dirty="0">
                <a:solidFill>
                  <a:schemeClr val="accent5">
                    <a:lumMod val="50000"/>
                  </a:schemeClr>
                </a:solidFill>
              </a:rPr>
              <a:t>Er war </a:t>
            </a:r>
            <a:r>
              <a:rPr lang="en-US" sz="2400" dirty="0" err="1">
                <a:solidFill>
                  <a:schemeClr val="accent5">
                    <a:lumMod val="50000"/>
                  </a:schemeClr>
                </a:solidFill>
              </a:rPr>
              <a:t>sehr</a:t>
            </a:r>
            <a:r>
              <a:rPr lang="en-US" sz="2400" dirty="0">
                <a:solidFill>
                  <a:schemeClr val="accent5">
                    <a:lumMod val="50000"/>
                  </a:schemeClr>
                </a:solidFill>
              </a:rPr>
              <a:t> </a:t>
            </a:r>
            <a:r>
              <a:rPr lang="en-US" sz="2400" dirty="0" err="1">
                <a:solidFill>
                  <a:schemeClr val="accent5">
                    <a:lumMod val="50000"/>
                  </a:schemeClr>
                </a:solidFill>
              </a:rPr>
              <a:t>froh</a:t>
            </a:r>
            <a:r>
              <a:rPr lang="en-US" sz="2400" dirty="0">
                <a:solidFill>
                  <a:schemeClr val="accent5">
                    <a:lumMod val="50000"/>
                  </a:schemeClr>
                </a:solidFill>
              </a:rPr>
              <a:t> und </a:t>
            </a:r>
            <a:r>
              <a:rPr lang="en-US" sz="2400" dirty="0" err="1">
                <a:solidFill>
                  <a:schemeClr val="accent5">
                    <a:lumMod val="50000"/>
                  </a:schemeClr>
                </a:solidFill>
              </a:rPr>
              <a:t>wollte</a:t>
            </a:r>
            <a:r>
              <a:rPr lang="en-US" sz="2400" dirty="0">
                <a:solidFill>
                  <a:schemeClr val="accent5">
                    <a:lumMod val="50000"/>
                  </a:schemeClr>
                </a:solidFill>
              </a:rPr>
              <a:t> </a:t>
            </a:r>
            <a:r>
              <a:rPr lang="en-US" sz="2400" dirty="0" err="1">
                <a:solidFill>
                  <a:schemeClr val="accent5">
                    <a:lumMod val="50000"/>
                  </a:schemeClr>
                </a:solidFill>
              </a:rPr>
              <a:t>sich</a:t>
            </a:r>
            <a:r>
              <a:rPr lang="en-US" sz="2400" dirty="0">
                <a:solidFill>
                  <a:schemeClr val="accent5">
                    <a:lumMod val="50000"/>
                  </a:schemeClr>
                </a:solidFill>
              </a:rPr>
              <a:t> </a:t>
            </a:r>
            <a:r>
              <a:rPr lang="en-US" sz="2400" dirty="0" err="1">
                <a:solidFill>
                  <a:schemeClr val="accent5">
                    <a:lumMod val="50000"/>
                  </a:schemeClr>
                </a:solidFill>
              </a:rPr>
              <a:t>bei</a:t>
            </a:r>
            <a:r>
              <a:rPr lang="en-US" sz="2400" dirty="0">
                <a:solidFill>
                  <a:schemeClr val="accent5">
                    <a:lumMod val="50000"/>
                  </a:schemeClr>
                </a:solidFill>
              </a:rPr>
              <a:t> den </a:t>
            </a:r>
            <a:r>
              <a:rPr lang="en-US" sz="2400" b="1" dirty="0" err="1">
                <a:solidFill>
                  <a:schemeClr val="accent5">
                    <a:lumMod val="50000"/>
                  </a:schemeClr>
                </a:solidFill>
              </a:rPr>
              <a:t>Männchen</a:t>
            </a:r>
            <a:r>
              <a:rPr lang="en-US" sz="2400" dirty="0">
                <a:solidFill>
                  <a:schemeClr val="accent5">
                    <a:lumMod val="50000"/>
                  </a:schemeClr>
                </a:solidFill>
              </a:rPr>
              <a:t> </a:t>
            </a:r>
            <a:r>
              <a:rPr lang="en-US" sz="2400" dirty="0" err="1">
                <a:solidFill>
                  <a:schemeClr val="accent5">
                    <a:lumMod val="50000"/>
                  </a:schemeClr>
                </a:solidFill>
              </a:rPr>
              <a:t>bedanken</a:t>
            </a:r>
            <a:r>
              <a:rPr lang="en-US" sz="2400" dirty="0">
                <a:solidFill>
                  <a:schemeClr val="accent5">
                    <a:lumMod val="50000"/>
                  </a:schemeClr>
                </a:solidFill>
              </a:rPr>
              <a:t>. Er </a:t>
            </a:r>
            <a:r>
              <a:rPr lang="en-US" sz="2400" dirty="0" err="1">
                <a:solidFill>
                  <a:schemeClr val="accent5">
                    <a:lumMod val="50000"/>
                  </a:schemeClr>
                </a:solidFill>
              </a:rPr>
              <a:t>machte</a:t>
            </a:r>
            <a:r>
              <a:rPr lang="en-US" sz="2400" dirty="0">
                <a:solidFill>
                  <a:schemeClr val="accent5">
                    <a:lumMod val="50000"/>
                  </a:schemeClr>
                </a:solidFill>
              </a:rPr>
              <a:t> </a:t>
            </a:r>
            <a:r>
              <a:rPr lang="en-US" sz="2400" b="1" dirty="0" err="1">
                <a:solidFill>
                  <a:schemeClr val="accent5">
                    <a:lumMod val="50000"/>
                  </a:schemeClr>
                </a:solidFill>
              </a:rPr>
              <a:t>Hütchen</a:t>
            </a:r>
            <a:r>
              <a:rPr lang="en-US" sz="2400" b="1" dirty="0">
                <a:solidFill>
                  <a:schemeClr val="accent5">
                    <a:lumMod val="50000"/>
                  </a:schemeClr>
                </a:solidFill>
              </a:rPr>
              <a:t> </a:t>
            </a:r>
            <a:r>
              <a:rPr lang="en-US" sz="2400" dirty="0">
                <a:solidFill>
                  <a:schemeClr val="accent5">
                    <a:lumMod val="50000"/>
                  </a:schemeClr>
                </a:solidFill>
              </a:rPr>
              <a:t> </a:t>
            </a:r>
            <a:r>
              <a:rPr lang="en-US" sz="2400" dirty="0" err="1">
                <a:solidFill>
                  <a:schemeClr val="accent5">
                    <a:lumMod val="50000"/>
                  </a:schemeClr>
                </a:solidFill>
              </a:rPr>
              <a:t>für</a:t>
            </a:r>
            <a:r>
              <a:rPr lang="en-US" sz="2400" dirty="0">
                <a:solidFill>
                  <a:schemeClr val="accent5">
                    <a:lumMod val="50000"/>
                  </a:schemeClr>
                </a:solidFill>
              </a:rPr>
              <a:t> </a:t>
            </a:r>
            <a:r>
              <a:rPr lang="en-US" sz="2400" dirty="0" err="1">
                <a:solidFill>
                  <a:schemeClr val="accent5">
                    <a:lumMod val="50000"/>
                  </a:schemeClr>
                </a:solidFill>
              </a:rPr>
              <a:t>ihre</a:t>
            </a:r>
            <a:r>
              <a:rPr lang="en-US" sz="2400" dirty="0">
                <a:solidFill>
                  <a:schemeClr val="accent5">
                    <a:lumMod val="50000"/>
                  </a:schemeClr>
                </a:solidFill>
              </a:rPr>
              <a:t> </a:t>
            </a:r>
            <a:r>
              <a:rPr lang="en-US" sz="2400" b="1" dirty="0" err="1">
                <a:solidFill>
                  <a:schemeClr val="accent5">
                    <a:lumMod val="50000"/>
                  </a:schemeClr>
                </a:solidFill>
              </a:rPr>
              <a:t>Köpfchen</a:t>
            </a:r>
            <a:r>
              <a:rPr lang="en-US" sz="2400" dirty="0">
                <a:solidFill>
                  <a:schemeClr val="accent5">
                    <a:lumMod val="50000"/>
                  </a:schemeClr>
                </a:solidFill>
              </a:rPr>
              <a:t> und </a:t>
            </a:r>
            <a:r>
              <a:rPr lang="en-US" sz="2400" b="1" dirty="0" err="1">
                <a:solidFill>
                  <a:schemeClr val="accent5">
                    <a:lumMod val="50000"/>
                  </a:schemeClr>
                </a:solidFill>
              </a:rPr>
              <a:t>Schühchen</a:t>
            </a:r>
            <a:r>
              <a:rPr lang="en-US" sz="2400" dirty="0">
                <a:solidFill>
                  <a:schemeClr val="accent5">
                    <a:lumMod val="50000"/>
                  </a:schemeClr>
                </a:solidFill>
              </a:rPr>
              <a:t> </a:t>
            </a:r>
            <a:r>
              <a:rPr lang="en-US" sz="2400" dirty="0" err="1">
                <a:solidFill>
                  <a:schemeClr val="accent5">
                    <a:lumMod val="50000"/>
                  </a:schemeClr>
                </a:solidFill>
              </a:rPr>
              <a:t>für</a:t>
            </a:r>
            <a:r>
              <a:rPr lang="en-US" sz="2400" dirty="0">
                <a:solidFill>
                  <a:schemeClr val="accent5">
                    <a:lumMod val="50000"/>
                  </a:schemeClr>
                </a:solidFill>
              </a:rPr>
              <a:t> </a:t>
            </a:r>
            <a:r>
              <a:rPr lang="en-US" sz="2400" dirty="0" err="1">
                <a:solidFill>
                  <a:schemeClr val="accent5">
                    <a:lumMod val="50000"/>
                  </a:schemeClr>
                </a:solidFill>
              </a:rPr>
              <a:t>ihre</a:t>
            </a:r>
            <a:r>
              <a:rPr lang="en-US" sz="2400" dirty="0">
                <a:solidFill>
                  <a:schemeClr val="accent5">
                    <a:lumMod val="50000"/>
                  </a:schemeClr>
                </a:solidFill>
              </a:rPr>
              <a:t> </a:t>
            </a:r>
            <a:r>
              <a:rPr lang="en-US" sz="2400" b="1" dirty="0" err="1">
                <a:solidFill>
                  <a:schemeClr val="accent5">
                    <a:lumMod val="50000"/>
                  </a:schemeClr>
                </a:solidFill>
              </a:rPr>
              <a:t>Füßchen</a:t>
            </a:r>
            <a:r>
              <a:rPr lang="en-US" sz="2400" dirty="0">
                <a:solidFill>
                  <a:schemeClr val="accent5">
                    <a:lumMod val="50000"/>
                  </a:schemeClr>
                </a:solidFill>
              </a:rPr>
              <a:t>. </a:t>
            </a: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94041"/>
            <a:ext cx="5029200" cy="869950"/>
          </a:xfrm>
          <a:prstGeom prst="rect">
            <a:avLst/>
          </a:prstGeom>
        </p:spPr>
      </p:pic>
      <p:sp>
        <p:nvSpPr>
          <p:cNvPr id="4" name="Title 3"/>
          <p:cNvSpPr>
            <a:spLocks noGrp="1"/>
          </p:cNvSpPr>
          <p:nvPr>
            <p:ph type="title"/>
          </p:nvPr>
        </p:nvSpPr>
        <p:spPr>
          <a:xfrm>
            <a:off x="0" y="294041"/>
            <a:ext cx="6807200" cy="707849"/>
          </a:xfrm>
        </p:spPr>
        <p:txBody>
          <a:bodyPr>
            <a:normAutofit/>
          </a:bodyPr>
          <a:lstStyle/>
          <a:p>
            <a:r>
              <a:rPr lang="en-GB" sz="3600" b="1" dirty="0">
                <a:solidFill>
                  <a:schemeClr val="bg1"/>
                </a:solidFill>
              </a:rPr>
              <a:t>Die </a:t>
            </a:r>
            <a:r>
              <a:rPr lang="en-GB" sz="3600" b="1" dirty="0" err="1">
                <a:solidFill>
                  <a:schemeClr val="bg1"/>
                </a:solidFill>
              </a:rPr>
              <a:t>Wichtelmänner</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pic>
        <p:nvPicPr>
          <p:cNvPr id="2050" name="Picture 2" descr="Elves, Tube, Isolated, Fantasy, Friendly">
            <a:extLst>
              <a:ext uri="{FF2B5EF4-FFF2-40B4-BE49-F238E27FC236}">
                <a16:creationId xmlns:a16="http://schemas.microsoft.com/office/drawing/2014/main" id="{EFC9063D-AFA8-4BD6-ABF1-592119BE4D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73615" y="2162532"/>
            <a:ext cx="1454896" cy="18186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hoemaker, Crafts, Repair, Shoes, Without Background">
            <a:extLst>
              <a:ext uri="{FF2B5EF4-FFF2-40B4-BE49-F238E27FC236}">
                <a16:creationId xmlns:a16="http://schemas.microsoft.com/office/drawing/2014/main" id="{8BBAACC5-3648-4BA6-A49C-C3333362CD2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09718" y="2061777"/>
            <a:ext cx="2408355" cy="332186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hoes, Big, Old, Monster, Oversized">
            <a:extLst>
              <a:ext uri="{FF2B5EF4-FFF2-40B4-BE49-F238E27FC236}">
                <a16:creationId xmlns:a16="http://schemas.microsoft.com/office/drawing/2014/main" id="{C9972650-0BF8-40B6-9E83-B2CB54AAE1C4}"/>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46515"/>
          <a:stretch/>
        </p:blipFill>
        <p:spPr bwMode="auto">
          <a:xfrm>
            <a:off x="9873615" y="3722710"/>
            <a:ext cx="1967345" cy="183916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376C5FF-BCE0-4CA6-8504-2589F48E0C40}"/>
              </a:ext>
            </a:extLst>
          </p:cNvPr>
          <p:cNvSpPr txBox="1"/>
          <p:nvPr/>
        </p:nvSpPr>
        <p:spPr>
          <a:xfrm>
            <a:off x="161846" y="1192496"/>
            <a:ext cx="11679114" cy="830997"/>
          </a:xfrm>
          <a:prstGeom prst="rect">
            <a:avLst/>
          </a:prstGeom>
          <a:noFill/>
        </p:spPr>
        <p:txBody>
          <a:bodyPr wrap="square" rtlCol="0">
            <a:spAutoFit/>
          </a:bodyPr>
          <a:lstStyle/>
          <a:p>
            <a:r>
              <a:rPr lang="en-US" sz="2400" dirty="0">
                <a:solidFill>
                  <a:schemeClr val="accent5">
                    <a:lumMod val="50000"/>
                  </a:schemeClr>
                </a:solidFill>
              </a:rPr>
              <a:t>Remember, to mean ‘little’ or ‘tiny’, add –</a:t>
            </a:r>
            <a:r>
              <a:rPr lang="en-US" sz="2400" b="1" dirty="0" err="1">
                <a:solidFill>
                  <a:schemeClr val="accent5">
                    <a:lumMod val="50000"/>
                  </a:schemeClr>
                </a:solidFill>
              </a:rPr>
              <a:t>chen</a:t>
            </a:r>
            <a:r>
              <a:rPr lang="en-US" sz="2400" dirty="0">
                <a:solidFill>
                  <a:schemeClr val="accent5">
                    <a:lumMod val="50000"/>
                  </a:schemeClr>
                </a:solidFill>
              </a:rPr>
              <a:t> to nouns in German. Also add an </a:t>
            </a:r>
            <a:r>
              <a:rPr lang="en-US" sz="2400" b="1" dirty="0">
                <a:solidFill>
                  <a:schemeClr val="accent5">
                    <a:lumMod val="50000"/>
                  </a:schemeClr>
                </a:solidFill>
              </a:rPr>
              <a:t>umlaut</a:t>
            </a:r>
            <a:r>
              <a:rPr lang="en-US" sz="2400" dirty="0">
                <a:solidFill>
                  <a:schemeClr val="accent5">
                    <a:lumMod val="50000"/>
                  </a:schemeClr>
                </a:solidFill>
              </a:rPr>
              <a:t> to a, o, u. The plural of these nouns is the same as the singular.</a:t>
            </a:r>
          </a:p>
        </p:txBody>
      </p:sp>
      <p:pic>
        <p:nvPicPr>
          <p:cNvPr id="11" name="Graphic 10" descr="Puzzle pieces">
            <a:extLst>
              <a:ext uri="{FF2B5EF4-FFF2-40B4-BE49-F238E27FC236}">
                <a16:creationId xmlns:a16="http://schemas.microsoft.com/office/drawing/2014/main" id="{F7881751-7FFF-49AB-A636-BA2202AFDF3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691063" y="-36301"/>
            <a:ext cx="1182552" cy="1182552"/>
          </a:xfrm>
          <a:prstGeom prst="rect">
            <a:avLst/>
          </a:prstGeom>
        </p:spPr>
      </p:pic>
      <p:sp>
        <p:nvSpPr>
          <p:cNvPr id="6" name="Rectangle: Rounded Corners 5">
            <a:extLst>
              <a:ext uri="{FF2B5EF4-FFF2-40B4-BE49-F238E27FC236}">
                <a16:creationId xmlns:a16="http://schemas.microsoft.com/office/drawing/2014/main" id="{4B3E9D37-4D62-4D75-8092-2075602BB4EB}"/>
              </a:ext>
            </a:extLst>
          </p:cNvPr>
          <p:cNvSpPr/>
          <p:nvPr/>
        </p:nvSpPr>
        <p:spPr>
          <a:xfrm>
            <a:off x="112063" y="2475841"/>
            <a:ext cx="1481358" cy="32657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little</a:t>
            </a:r>
            <a:r>
              <a:rPr lang="en-GB" dirty="0"/>
              <a:t> </a:t>
            </a:r>
            <a:r>
              <a:rPr lang="en-GB" sz="2000" dirty="0"/>
              <a:t>shop*</a:t>
            </a:r>
            <a:endParaRPr lang="en-GB" dirty="0"/>
          </a:p>
        </p:txBody>
      </p:sp>
      <p:sp>
        <p:nvSpPr>
          <p:cNvPr id="13" name="Rectangle: Rounded Corners 12">
            <a:extLst>
              <a:ext uri="{FF2B5EF4-FFF2-40B4-BE49-F238E27FC236}">
                <a16:creationId xmlns:a16="http://schemas.microsoft.com/office/drawing/2014/main" id="{7FD89F1F-E451-43B0-854D-CD33D09F522D}"/>
              </a:ext>
            </a:extLst>
          </p:cNvPr>
          <p:cNvSpPr/>
          <p:nvPr/>
        </p:nvSpPr>
        <p:spPr>
          <a:xfrm>
            <a:off x="144180" y="3938331"/>
            <a:ext cx="1699611" cy="32657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little</a:t>
            </a:r>
            <a:r>
              <a:rPr lang="en-GB" dirty="0"/>
              <a:t> </a:t>
            </a:r>
            <a:r>
              <a:rPr lang="en-GB" sz="2000" dirty="0"/>
              <a:t>men</a:t>
            </a:r>
            <a:endParaRPr lang="en-GB" dirty="0"/>
          </a:p>
        </p:txBody>
      </p:sp>
      <p:sp>
        <p:nvSpPr>
          <p:cNvPr id="14" name="Rectangle: Rounded Corners 13">
            <a:extLst>
              <a:ext uri="{FF2B5EF4-FFF2-40B4-BE49-F238E27FC236}">
                <a16:creationId xmlns:a16="http://schemas.microsoft.com/office/drawing/2014/main" id="{0C8C703D-BBEE-48D4-BC6E-0A610069B8BB}"/>
              </a:ext>
            </a:extLst>
          </p:cNvPr>
          <p:cNvSpPr/>
          <p:nvPr/>
        </p:nvSpPr>
        <p:spPr>
          <a:xfrm>
            <a:off x="3856209" y="3927445"/>
            <a:ext cx="1405698" cy="32657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little</a:t>
            </a:r>
            <a:r>
              <a:rPr lang="en-GB" dirty="0"/>
              <a:t> </a:t>
            </a:r>
            <a:r>
              <a:rPr lang="en-GB" sz="2000" dirty="0"/>
              <a:t>arms</a:t>
            </a:r>
            <a:endParaRPr lang="en-GB" dirty="0"/>
          </a:p>
        </p:txBody>
      </p:sp>
      <p:sp>
        <p:nvSpPr>
          <p:cNvPr id="15" name="Rectangle: Rounded Corners 14">
            <a:extLst>
              <a:ext uri="{FF2B5EF4-FFF2-40B4-BE49-F238E27FC236}">
                <a16:creationId xmlns:a16="http://schemas.microsoft.com/office/drawing/2014/main" id="{DD3F20AE-DF56-4CEB-8D4A-A614C265EC25}"/>
              </a:ext>
            </a:extLst>
          </p:cNvPr>
          <p:cNvSpPr/>
          <p:nvPr/>
        </p:nvSpPr>
        <p:spPr>
          <a:xfrm>
            <a:off x="124295" y="4297212"/>
            <a:ext cx="1719495" cy="32657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little</a:t>
            </a:r>
            <a:r>
              <a:rPr lang="en-GB" dirty="0"/>
              <a:t> </a:t>
            </a:r>
            <a:r>
              <a:rPr lang="en-GB" sz="2000" dirty="0"/>
              <a:t>hands</a:t>
            </a:r>
            <a:endParaRPr lang="en-GB" dirty="0"/>
          </a:p>
        </p:txBody>
      </p:sp>
      <p:sp>
        <p:nvSpPr>
          <p:cNvPr id="16" name="Rectangle: Rounded Corners 15">
            <a:extLst>
              <a:ext uri="{FF2B5EF4-FFF2-40B4-BE49-F238E27FC236}">
                <a16:creationId xmlns:a16="http://schemas.microsoft.com/office/drawing/2014/main" id="{3C6F4C0D-538F-42A0-A0B3-88A84D8029E7}"/>
              </a:ext>
            </a:extLst>
          </p:cNvPr>
          <p:cNvSpPr/>
          <p:nvPr/>
        </p:nvSpPr>
        <p:spPr>
          <a:xfrm>
            <a:off x="122949" y="5029199"/>
            <a:ext cx="1699611" cy="32657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little</a:t>
            </a:r>
            <a:r>
              <a:rPr lang="en-GB" dirty="0"/>
              <a:t> </a:t>
            </a:r>
            <a:r>
              <a:rPr lang="en-GB" sz="2000" dirty="0"/>
              <a:t>men</a:t>
            </a:r>
            <a:endParaRPr lang="en-GB" dirty="0"/>
          </a:p>
        </p:txBody>
      </p:sp>
      <p:sp>
        <p:nvSpPr>
          <p:cNvPr id="17" name="Rectangle: Rounded Corners 16">
            <a:extLst>
              <a:ext uri="{FF2B5EF4-FFF2-40B4-BE49-F238E27FC236}">
                <a16:creationId xmlns:a16="http://schemas.microsoft.com/office/drawing/2014/main" id="{53623F3E-E376-4063-B602-AD79EED9C392}"/>
              </a:ext>
            </a:extLst>
          </p:cNvPr>
          <p:cNvSpPr/>
          <p:nvPr/>
        </p:nvSpPr>
        <p:spPr>
          <a:xfrm>
            <a:off x="5192899" y="5029199"/>
            <a:ext cx="1699611" cy="32657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little</a:t>
            </a:r>
            <a:r>
              <a:rPr lang="en-GB" dirty="0"/>
              <a:t> </a:t>
            </a:r>
            <a:r>
              <a:rPr lang="en-GB" sz="2000" dirty="0"/>
              <a:t>hats</a:t>
            </a:r>
            <a:endParaRPr lang="en-GB" dirty="0"/>
          </a:p>
        </p:txBody>
      </p:sp>
      <p:sp>
        <p:nvSpPr>
          <p:cNvPr id="18" name="Rectangle: Rounded Corners 17">
            <a:extLst>
              <a:ext uri="{FF2B5EF4-FFF2-40B4-BE49-F238E27FC236}">
                <a16:creationId xmlns:a16="http://schemas.microsoft.com/office/drawing/2014/main" id="{41F93AE3-02EA-4397-AFDB-421800D0323A}"/>
              </a:ext>
            </a:extLst>
          </p:cNvPr>
          <p:cNvSpPr/>
          <p:nvPr/>
        </p:nvSpPr>
        <p:spPr>
          <a:xfrm>
            <a:off x="1227890" y="5398585"/>
            <a:ext cx="1562960" cy="32657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little</a:t>
            </a:r>
            <a:r>
              <a:rPr lang="en-GB" dirty="0"/>
              <a:t> </a:t>
            </a:r>
            <a:r>
              <a:rPr lang="en-GB" sz="2000" dirty="0"/>
              <a:t>heads</a:t>
            </a:r>
            <a:endParaRPr lang="en-GB" dirty="0"/>
          </a:p>
        </p:txBody>
      </p:sp>
      <p:sp>
        <p:nvSpPr>
          <p:cNvPr id="19" name="Rectangle: Rounded Corners 18">
            <a:extLst>
              <a:ext uri="{FF2B5EF4-FFF2-40B4-BE49-F238E27FC236}">
                <a16:creationId xmlns:a16="http://schemas.microsoft.com/office/drawing/2014/main" id="{B2290379-3E88-4B4E-85CF-97A916961541}"/>
              </a:ext>
            </a:extLst>
          </p:cNvPr>
          <p:cNvSpPr/>
          <p:nvPr/>
        </p:nvSpPr>
        <p:spPr>
          <a:xfrm>
            <a:off x="3440977" y="5398585"/>
            <a:ext cx="1751922" cy="32657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little</a:t>
            </a:r>
            <a:r>
              <a:rPr lang="en-GB" dirty="0"/>
              <a:t> </a:t>
            </a:r>
            <a:r>
              <a:rPr lang="en-GB" sz="2000" dirty="0"/>
              <a:t>shoes</a:t>
            </a:r>
            <a:endParaRPr lang="en-GB" dirty="0"/>
          </a:p>
        </p:txBody>
      </p:sp>
      <p:sp>
        <p:nvSpPr>
          <p:cNvPr id="20" name="Rectangle: Rounded Corners 19">
            <a:extLst>
              <a:ext uri="{FF2B5EF4-FFF2-40B4-BE49-F238E27FC236}">
                <a16:creationId xmlns:a16="http://schemas.microsoft.com/office/drawing/2014/main" id="{EF2679CD-DB73-4388-BDCE-12CA3C568B73}"/>
              </a:ext>
            </a:extLst>
          </p:cNvPr>
          <p:cNvSpPr/>
          <p:nvPr/>
        </p:nvSpPr>
        <p:spPr>
          <a:xfrm>
            <a:off x="144180" y="5788847"/>
            <a:ext cx="1320187" cy="32657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little</a:t>
            </a:r>
            <a:r>
              <a:rPr lang="en-GB" dirty="0"/>
              <a:t> </a:t>
            </a:r>
            <a:r>
              <a:rPr lang="en-GB" sz="2000" dirty="0"/>
              <a:t>feet</a:t>
            </a:r>
            <a:endParaRPr lang="en-GB" dirty="0"/>
          </a:p>
        </p:txBody>
      </p:sp>
      <p:sp>
        <p:nvSpPr>
          <p:cNvPr id="22" name="Rectangle: Rounded Corners 21">
            <a:extLst>
              <a:ext uri="{FF2B5EF4-FFF2-40B4-BE49-F238E27FC236}">
                <a16:creationId xmlns:a16="http://schemas.microsoft.com/office/drawing/2014/main" id="{75D83FAE-05F5-446A-98A4-1BDAE037807D}"/>
              </a:ext>
            </a:extLst>
          </p:cNvPr>
          <p:cNvSpPr/>
          <p:nvPr/>
        </p:nvSpPr>
        <p:spPr>
          <a:xfrm>
            <a:off x="8564047" y="5489978"/>
            <a:ext cx="3276913" cy="707849"/>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*der Schuster – shoe maker</a:t>
            </a:r>
            <a:br>
              <a:rPr lang="en-GB" dirty="0"/>
            </a:br>
            <a:r>
              <a:rPr lang="en-GB" dirty="0" err="1"/>
              <a:t>sich</a:t>
            </a:r>
            <a:r>
              <a:rPr lang="en-GB" dirty="0"/>
              <a:t> </a:t>
            </a:r>
            <a:r>
              <a:rPr lang="en-GB" dirty="0" err="1"/>
              <a:t>bedanken</a:t>
            </a:r>
            <a:r>
              <a:rPr lang="en-GB" dirty="0"/>
              <a:t> – to thank </a:t>
            </a:r>
          </a:p>
        </p:txBody>
      </p:sp>
      <p:pic>
        <p:nvPicPr>
          <p:cNvPr id="7" name="9.2.3.6 slide 2.mp3" descr="9.2.3.6 slide 2.mp3">
            <a:hlinkClick r:id="" action="ppaction://media"/>
            <a:extLst>
              <a:ext uri="{FF2B5EF4-FFF2-40B4-BE49-F238E27FC236}">
                <a16:creationId xmlns:a16="http://schemas.microsoft.com/office/drawing/2014/main" id="{F3A58B2C-DBCD-C440-B1BA-CBA70A5E5DA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191790" y="5382447"/>
            <a:ext cx="812800" cy="812800"/>
          </a:xfrm>
          <a:prstGeom prst="rect">
            <a:avLst/>
          </a:prstGeom>
        </p:spPr>
      </p:pic>
      <p:sp>
        <p:nvSpPr>
          <p:cNvPr id="23" name="Speech Bubble: Rectangle with Corners Rounded 22">
            <a:extLst>
              <a:ext uri="{FF2B5EF4-FFF2-40B4-BE49-F238E27FC236}">
                <a16:creationId xmlns:a16="http://schemas.microsoft.com/office/drawing/2014/main" id="{17A28CE3-8876-47F4-B131-C491A0ADDF87}"/>
              </a:ext>
            </a:extLst>
          </p:cNvPr>
          <p:cNvSpPr/>
          <p:nvPr/>
        </p:nvSpPr>
        <p:spPr>
          <a:xfrm>
            <a:off x="5103585" y="159771"/>
            <a:ext cx="3407229" cy="869950"/>
          </a:xfrm>
          <a:prstGeom prst="wedgeRoundRectCallout">
            <a:avLst>
              <a:gd name="adj1" fmla="val -30068"/>
              <a:gd name="adj2" fmla="val 7092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Exception!</a:t>
            </a:r>
            <a:br>
              <a:rPr lang="en-GB" sz="2000" dirty="0"/>
            </a:br>
            <a:r>
              <a:rPr lang="en-GB" sz="2000" dirty="0"/>
              <a:t>*der Lad</a:t>
            </a:r>
            <a:r>
              <a:rPr lang="en-GB" sz="2000" strike="sngStrike" dirty="0"/>
              <a:t>en</a:t>
            </a:r>
            <a:r>
              <a:rPr lang="en-GB" sz="2000" dirty="0"/>
              <a:t> loses –</a:t>
            </a:r>
            <a:r>
              <a:rPr lang="en-GB" sz="2000" dirty="0" err="1"/>
              <a:t>en</a:t>
            </a:r>
            <a:r>
              <a:rPr lang="en-GB" sz="2000" dirty="0"/>
              <a:t> before adding –</a:t>
            </a:r>
            <a:r>
              <a:rPr lang="en-GB" sz="2000" dirty="0" err="1"/>
              <a:t>chen</a:t>
            </a:r>
            <a:r>
              <a:rPr lang="en-GB" sz="2000" dirty="0"/>
              <a:t>.</a:t>
            </a:r>
          </a:p>
        </p:txBody>
      </p:sp>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35892" fill="hold"/>
                                        <p:tgtEl>
                                          <p:spTgt spid="7"/>
                                        </p:tgtEl>
                                      </p:cBhvr>
                                    </p:cmd>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7"/>
                </p:tgtEl>
              </p:cMediaNode>
            </p:audio>
          </p:childTnLst>
        </p:cTn>
      </p:par>
    </p:tnLst>
    <p:bldLst>
      <p:bldP spid="6" grpId="0" animBg="1"/>
      <p:bldP spid="13" grpId="0" animBg="1"/>
      <p:bldP spid="14" grpId="0" animBg="1"/>
      <p:bldP spid="15" grpId="0" animBg="1"/>
      <p:bldP spid="16" grpId="0" animBg="1"/>
      <p:bldP spid="17" grpId="0" animBg="1"/>
      <p:bldP spid="18" grpId="0" animBg="1"/>
      <p:bldP spid="19" grpId="0" animBg="1"/>
      <p:bldP spid="20" grpId="0" animBg="1"/>
      <p:bldP spid="23" grpId="0" animBg="1"/>
      <p:bldP spid="23"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5E5B68A3-205B-41F3-BD40-903D9AA09D62}"/>
              </a:ext>
            </a:extLst>
          </p:cNvPr>
          <p:cNvSpPr/>
          <p:nvPr/>
        </p:nvSpPr>
        <p:spPr>
          <a:xfrm rot="16200000">
            <a:off x="8251719" y="3166639"/>
            <a:ext cx="1457791" cy="1098377"/>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77500" y="247046"/>
            <a:ext cx="1479827" cy="44010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80000" y="1296000"/>
            <a:ext cx="5563891" cy="461665"/>
          </a:xfrm>
          <a:prstGeom prst="rect">
            <a:avLst/>
          </a:prstGeom>
          <a:noFill/>
        </p:spPr>
        <p:txBody>
          <a:bodyPr wrap="square" rtlCol="0">
            <a:spAutoFit/>
          </a:bodyPr>
          <a:lstStyle/>
          <a:p>
            <a:r>
              <a:rPr lang="en-US" sz="2400" dirty="0">
                <a:solidFill>
                  <a:schemeClr val="accent5">
                    <a:lumMod val="50000"/>
                  </a:schemeClr>
                </a:solidFill>
              </a:rPr>
              <a:t>Stop the rats reaching Hamelin!</a:t>
            </a:r>
          </a:p>
        </p:txBody>
      </p:sp>
      <p:sp>
        <p:nvSpPr>
          <p:cNvPr id="2" name="Rectangle 1">
            <a:extLst>
              <a:ext uri="{FF2B5EF4-FFF2-40B4-BE49-F238E27FC236}">
                <a16:creationId xmlns:a16="http://schemas.microsoft.com/office/drawing/2014/main" id="{83576C28-78C4-4397-A74D-C8F65C035897}"/>
              </a:ext>
            </a:extLst>
          </p:cNvPr>
          <p:cNvSpPr/>
          <p:nvPr/>
        </p:nvSpPr>
        <p:spPr>
          <a:xfrm>
            <a:off x="5541004" y="2594274"/>
            <a:ext cx="4613535" cy="869950"/>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FB779E92-E023-45CA-AEF0-0EDBF12D6185}"/>
              </a:ext>
            </a:extLst>
          </p:cNvPr>
          <p:cNvSpPr/>
          <p:nvPr/>
        </p:nvSpPr>
        <p:spPr>
          <a:xfrm>
            <a:off x="1143000" y="3839391"/>
            <a:ext cx="8733505" cy="869950"/>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DA2B981-192E-4918-B70C-119C0F443EEA}"/>
              </a:ext>
            </a:extLst>
          </p:cNvPr>
          <p:cNvSpPr/>
          <p:nvPr/>
        </p:nvSpPr>
        <p:spPr>
          <a:xfrm>
            <a:off x="1142999" y="5100336"/>
            <a:ext cx="10814327" cy="869950"/>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AA51922-A5D1-4CF9-89D0-967E3593A52A}"/>
              </a:ext>
            </a:extLst>
          </p:cNvPr>
          <p:cNvSpPr/>
          <p:nvPr/>
        </p:nvSpPr>
        <p:spPr>
          <a:xfrm rot="16200000">
            <a:off x="5317277" y="3094705"/>
            <a:ext cx="1545831" cy="1098377"/>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A5644DC5-9766-4F88-9526-2A1045D1F776}"/>
              </a:ext>
            </a:extLst>
          </p:cNvPr>
          <p:cNvSpPr/>
          <p:nvPr/>
        </p:nvSpPr>
        <p:spPr>
          <a:xfrm rot="16200000">
            <a:off x="8326062" y="4377104"/>
            <a:ext cx="1545831" cy="1098377"/>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7DC98CA-27D3-4E8C-B5AC-65810E19419D}"/>
              </a:ext>
            </a:extLst>
          </p:cNvPr>
          <p:cNvSpPr/>
          <p:nvPr/>
        </p:nvSpPr>
        <p:spPr>
          <a:xfrm rot="16200000">
            <a:off x="3210846" y="4239896"/>
            <a:ext cx="1545831" cy="1098377"/>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7DE1134-AFC3-4E63-8112-397B319FBF05}"/>
              </a:ext>
            </a:extLst>
          </p:cNvPr>
          <p:cNvSpPr/>
          <p:nvPr/>
        </p:nvSpPr>
        <p:spPr>
          <a:xfrm rot="16200000">
            <a:off x="10781555" y="4600047"/>
            <a:ext cx="1443217" cy="908328"/>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B321250-54A2-444F-AD54-2E09D2C63D9A}"/>
              </a:ext>
            </a:extLst>
          </p:cNvPr>
          <p:cNvSpPr/>
          <p:nvPr/>
        </p:nvSpPr>
        <p:spPr>
          <a:xfrm rot="16200000">
            <a:off x="7119614" y="1411913"/>
            <a:ext cx="1457791" cy="1098377"/>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6692684-3BD2-48CA-BBF8-F108D1AE011D}"/>
              </a:ext>
            </a:extLst>
          </p:cNvPr>
          <p:cNvSpPr/>
          <p:nvPr/>
        </p:nvSpPr>
        <p:spPr>
          <a:xfrm>
            <a:off x="8009372" y="1232206"/>
            <a:ext cx="1943756" cy="860534"/>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Mouse, Rat, Rodent, Animal, Pest, Tail, Mice, Small">
            <a:extLst>
              <a:ext uri="{FF2B5EF4-FFF2-40B4-BE49-F238E27FC236}">
                <a16:creationId xmlns:a16="http://schemas.microsoft.com/office/drawing/2014/main" id="{DFE70CA7-377B-4E64-B950-78DDE0B3C54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045" y="4182120"/>
            <a:ext cx="973330" cy="52722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Mouse, Rat, Rodent, Animal, Pest, Tail, Mice, Small">
            <a:extLst>
              <a:ext uri="{FF2B5EF4-FFF2-40B4-BE49-F238E27FC236}">
                <a16:creationId xmlns:a16="http://schemas.microsoft.com/office/drawing/2014/main" id="{4C45D465-40FF-4426-8212-0253C0A43F9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075" y="4679249"/>
            <a:ext cx="973330" cy="5272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Mouse, Rat, Rodent, Animal, Pest, Tail, Mice, Small">
            <a:extLst>
              <a:ext uri="{FF2B5EF4-FFF2-40B4-BE49-F238E27FC236}">
                <a16:creationId xmlns:a16="http://schemas.microsoft.com/office/drawing/2014/main" id="{C87B342C-5AE9-4D6F-8B21-A9E59CAA79C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240" y="5193176"/>
            <a:ext cx="973330" cy="52722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ouses, Homes, Architecture, Buildings, Variations">
            <a:extLst>
              <a:ext uri="{FF2B5EF4-FFF2-40B4-BE49-F238E27FC236}">
                <a16:creationId xmlns:a16="http://schemas.microsoft.com/office/drawing/2014/main" id="{DC4B5058-58F4-4A34-8A80-82327C731F6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3721" t="53320" r="23516" b="24276"/>
          <a:stretch/>
        </p:blipFill>
        <p:spPr bwMode="auto">
          <a:xfrm>
            <a:off x="9429051" y="827282"/>
            <a:ext cx="2459610" cy="134854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ouses, Homes, Architecture, Buildings, Variations">
            <a:extLst>
              <a:ext uri="{FF2B5EF4-FFF2-40B4-BE49-F238E27FC236}">
                <a16:creationId xmlns:a16="http://schemas.microsoft.com/office/drawing/2014/main" id="{1FA34B0E-0BD7-4582-B52A-241E1BCF0DA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272" t="48291" r="65519" b="24074"/>
          <a:stretch/>
        </p:blipFill>
        <p:spPr bwMode="auto">
          <a:xfrm>
            <a:off x="10916848" y="2742603"/>
            <a:ext cx="1079935" cy="192680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ouses, Homes, Architecture, Buildings, Variations">
            <a:extLst>
              <a:ext uri="{FF2B5EF4-FFF2-40B4-BE49-F238E27FC236}">
                <a16:creationId xmlns:a16="http://schemas.microsoft.com/office/drawing/2014/main" id="{218A6339-34D3-4DC3-9EF4-04200E1E2A6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7131" t="51904" r="440" b="23017"/>
          <a:stretch/>
        </p:blipFill>
        <p:spPr bwMode="auto">
          <a:xfrm>
            <a:off x="9506606" y="3176060"/>
            <a:ext cx="1469794" cy="17199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ouses, Homes, Architecture, Buildings, Variations">
            <a:extLst>
              <a:ext uri="{FF2B5EF4-FFF2-40B4-BE49-F238E27FC236}">
                <a16:creationId xmlns:a16="http://schemas.microsoft.com/office/drawing/2014/main" id="{38831454-8465-41B7-B291-027C71072F5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6411" b="78192"/>
          <a:stretch/>
        </p:blipFill>
        <p:spPr bwMode="auto">
          <a:xfrm>
            <a:off x="9953128" y="2442593"/>
            <a:ext cx="1143043" cy="110589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3640CE92-7079-4E21-B5C7-0137C4A9E9C0}"/>
              </a:ext>
            </a:extLst>
          </p:cNvPr>
          <p:cNvSpPr/>
          <p:nvPr/>
        </p:nvSpPr>
        <p:spPr>
          <a:xfrm>
            <a:off x="1309104" y="5228005"/>
            <a:ext cx="1513867" cy="602150"/>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to follow</a:t>
            </a:r>
          </a:p>
        </p:txBody>
      </p:sp>
      <p:sp>
        <p:nvSpPr>
          <p:cNvPr id="24" name="Rectangle: Rounded Corners 23">
            <a:extLst>
              <a:ext uri="{FF2B5EF4-FFF2-40B4-BE49-F238E27FC236}">
                <a16:creationId xmlns:a16="http://schemas.microsoft.com/office/drawing/2014/main" id="{8122F5EC-29E6-4EEE-851F-5CEA930DC7CE}"/>
              </a:ext>
            </a:extLst>
          </p:cNvPr>
          <p:cNvSpPr/>
          <p:nvPr/>
        </p:nvSpPr>
        <p:spPr>
          <a:xfrm>
            <a:off x="1412516" y="3962822"/>
            <a:ext cx="1513867" cy="602150"/>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to return</a:t>
            </a:r>
          </a:p>
        </p:txBody>
      </p:sp>
      <p:sp>
        <p:nvSpPr>
          <p:cNvPr id="26" name="Rectangle: Rounded Corners 25">
            <a:extLst>
              <a:ext uri="{FF2B5EF4-FFF2-40B4-BE49-F238E27FC236}">
                <a16:creationId xmlns:a16="http://schemas.microsoft.com/office/drawing/2014/main" id="{AA750600-AA9B-45EB-A755-5AB158C01E16}"/>
              </a:ext>
            </a:extLst>
          </p:cNvPr>
          <p:cNvSpPr/>
          <p:nvPr/>
        </p:nvSpPr>
        <p:spPr>
          <a:xfrm>
            <a:off x="3236274" y="3962822"/>
            <a:ext cx="1688900" cy="602150"/>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still, quiet</a:t>
            </a:r>
          </a:p>
        </p:txBody>
      </p:sp>
      <p:sp>
        <p:nvSpPr>
          <p:cNvPr id="27" name="Rectangle: Rounded Corners 26">
            <a:extLst>
              <a:ext uri="{FF2B5EF4-FFF2-40B4-BE49-F238E27FC236}">
                <a16:creationId xmlns:a16="http://schemas.microsoft.com/office/drawing/2014/main" id="{CE7C162A-2ADF-43DF-AD57-BAD600841D39}"/>
              </a:ext>
            </a:extLst>
          </p:cNvPr>
          <p:cNvSpPr/>
          <p:nvPr/>
        </p:nvSpPr>
        <p:spPr>
          <a:xfrm>
            <a:off x="5623336" y="2701743"/>
            <a:ext cx="1513867" cy="602150"/>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this time</a:t>
            </a:r>
          </a:p>
        </p:txBody>
      </p:sp>
      <p:sp>
        <p:nvSpPr>
          <p:cNvPr id="28" name="Rectangle: Rounded Corners 27">
            <a:extLst>
              <a:ext uri="{FF2B5EF4-FFF2-40B4-BE49-F238E27FC236}">
                <a16:creationId xmlns:a16="http://schemas.microsoft.com/office/drawing/2014/main" id="{3F97AA3F-3992-4586-BC43-7A64330395CA}"/>
              </a:ext>
            </a:extLst>
          </p:cNvPr>
          <p:cNvSpPr/>
          <p:nvPr/>
        </p:nvSpPr>
        <p:spPr>
          <a:xfrm>
            <a:off x="8281853" y="2739669"/>
            <a:ext cx="1513867" cy="602150"/>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worry</a:t>
            </a:r>
          </a:p>
        </p:txBody>
      </p:sp>
      <p:sp>
        <p:nvSpPr>
          <p:cNvPr id="29" name="Rectangle: Rounded Corners 28">
            <a:extLst>
              <a:ext uri="{FF2B5EF4-FFF2-40B4-BE49-F238E27FC236}">
                <a16:creationId xmlns:a16="http://schemas.microsoft.com/office/drawing/2014/main" id="{5967A4A9-3F1B-40EF-A87F-28B12F813E21}"/>
              </a:ext>
            </a:extLst>
          </p:cNvPr>
          <p:cNvSpPr/>
          <p:nvPr/>
        </p:nvSpPr>
        <p:spPr>
          <a:xfrm>
            <a:off x="7370474" y="1345195"/>
            <a:ext cx="2159329" cy="602150"/>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out, beyond</a:t>
            </a:r>
          </a:p>
        </p:txBody>
      </p:sp>
      <p:sp>
        <p:nvSpPr>
          <p:cNvPr id="30" name="Rectangle: Rounded Corners 29">
            <a:extLst>
              <a:ext uri="{FF2B5EF4-FFF2-40B4-BE49-F238E27FC236}">
                <a16:creationId xmlns:a16="http://schemas.microsoft.com/office/drawing/2014/main" id="{E1545E41-D289-4707-999B-87061B0FD550}"/>
              </a:ext>
            </a:extLst>
          </p:cNvPr>
          <p:cNvSpPr/>
          <p:nvPr/>
        </p:nvSpPr>
        <p:spPr>
          <a:xfrm>
            <a:off x="10259768" y="5249279"/>
            <a:ext cx="1513867" cy="602150"/>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back</a:t>
            </a:r>
          </a:p>
        </p:txBody>
      </p:sp>
      <p:sp>
        <p:nvSpPr>
          <p:cNvPr id="31" name="Rectangle: Rounded Corners 30">
            <a:extLst>
              <a:ext uri="{FF2B5EF4-FFF2-40B4-BE49-F238E27FC236}">
                <a16:creationId xmlns:a16="http://schemas.microsoft.com/office/drawing/2014/main" id="{BFB28E03-7025-4551-98FF-FFA3621AAAD9}"/>
              </a:ext>
            </a:extLst>
          </p:cNvPr>
          <p:cNvSpPr/>
          <p:nvPr/>
        </p:nvSpPr>
        <p:spPr>
          <a:xfrm>
            <a:off x="8450138" y="5249279"/>
            <a:ext cx="1513867" cy="602150"/>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century</a:t>
            </a:r>
          </a:p>
        </p:txBody>
      </p:sp>
      <p:sp>
        <p:nvSpPr>
          <p:cNvPr id="32" name="Rectangle: Rounded Corners 31">
            <a:extLst>
              <a:ext uri="{FF2B5EF4-FFF2-40B4-BE49-F238E27FC236}">
                <a16:creationId xmlns:a16="http://schemas.microsoft.com/office/drawing/2014/main" id="{0DCA3A1C-3660-4A7F-8D11-DED2D172E576}"/>
              </a:ext>
            </a:extLst>
          </p:cNvPr>
          <p:cNvSpPr/>
          <p:nvPr/>
        </p:nvSpPr>
        <p:spPr>
          <a:xfrm>
            <a:off x="3090138" y="5228005"/>
            <a:ext cx="2336166" cy="602150"/>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to save (from)</a:t>
            </a:r>
          </a:p>
        </p:txBody>
      </p:sp>
      <p:sp>
        <p:nvSpPr>
          <p:cNvPr id="33" name="Rectangle: Rounded Corners 32">
            <a:extLst>
              <a:ext uri="{FF2B5EF4-FFF2-40B4-BE49-F238E27FC236}">
                <a16:creationId xmlns:a16="http://schemas.microsoft.com/office/drawing/2014/main" id="{13948BE9-091E-4534-962F-6150E24AAA45}"/>
              </a:ext>
            </a:extLst>
          </p:cNvPr>
          <p:cNvSpPr/>
          <p:nvPr/>
        </p:nvSpPr>
        <p:spPr>
          <a:xfrm>
            <a:off x="8103333" y="3941655"/>
            <a:ext cx="1513867" cy="602150"/>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to pay</a:t>
            </a:r>
          </a:p>
        </p:txBody>
      </p:sp>
      <p:sp>
        <p:nvSpPr>
          <p:cNvPr id="34" name="Rectangle: Rounded Corners 33">
            <a:extLst>
              <a:ext uri="{FF2B5EF4-FFF2-40B4-BE49-F238E27FC236}">
                <a16:creationId xmlns:a16="http://schemas.microsoft.com/office/drawing/2014/main" id="{7918C3CD-D7AB-4BEF-ABB3-6DA4FF5128A6}"/>
              </a:ext>
            </a:extLst>
          </p:cNvPr>
          <p:cNvSpPr/>
          <p:nvPr/>
        </p:nvSpPr>
        <p:spPr>
          <a:xfrm>
            <a:off x="5324524" y="3933148"/>
            <a:ext cx="1513867" cy="602150"/>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citizen</a:t>
            </a:r>
          </a:p>
        </p:txBody>
      </p:sp>
      <p:sp>
        <p:nvSpPr>
          <p:cNvPr id="18" name="Rectangle: Rounded Corners 17">
            <a:extLst>
              <a:ext uri="{FF2B5EF4-FFF2-40B4-BE49-F238E27FC236}">
                <a16:creationId xmlns:a16="http://schemas.microsoft.com/office/drawing/2014/main" id="{3D89586B-D740-492F-8847-534522C51E2B}"/>
              </a:ext>
            </a:extLst>
          </p:cNvPr>
          <p:cNvSpPr/>
          <p:nvPr/>
        </p:nvSpPr>
        <p:spPr>
          <a:xfrm>
            <a:off x="7370474" y="1345195"/>
            <a:ext cx="2136132" cy="602150"/>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bg1"/>
                </a:solidFill>
              </a:rPr>
              <a:t>hinaus</a:t>
            </a:r>
            <a:endParaRPr lang="en-GB" dirty="0">
              <a:solidFill>
                <a:schemeClr val="bg1"/>
              </a:solidFill>
            </a:endParaRPr>
          </a:p>
        </p:txBody>
      </p:sp>
      <p:sp>
        <p:nvSpPr>
          <p:cNvPr id="37" name="Rectangle: Rounded Corners 36">
            <a:extLst>
              <a:ext uri="{FF2B5EF4-FFF2-40B4-BE49-F238E27FC236}">
                <a16:creationId xmlns:a16="http://schemas.microsoft.com/office/drawing/2014/main" id="{E6B28666-454C-4331-A67B-538E06EC04E6}"/>
              </a:ext>
            </a:extLst>
          </p:cNvPr>
          <p:cNvSpPr/>
          <p:nvPr/>
        </p:nvSpPr>
        <p:spPr>
          <a:xfrm>
            <a:off x="8184969" y="2758176"/>
            <a:ext cx="1714185" cy="567546"/>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die Sorge</a:t>
            </a:r>
            <a:endParaRPr lang="en-GB" dirty="0">
              <a:solidFill>
                <a:schemeClr val="bg1"/>
              </a:solidFill>
            </a:endParaRPr>
          </a:p>
        </p:txBody>
      </p:sp>
      <p:sp>
        <p:nvSpPr>
          <p:cNvPr id="38" name="Rectangle: Rounded Corners 37">
            <a:extLst>
              <a:ext uri="{FF2B5EF4-FFF2-40B4-BE49-F238E27FC236}">
                <a16:creationId xmlns:a16="http://schemas.microsoft.com/office/drawing/2014/main" id="{99896137-5E82-4C92-952B-C86A7FB9BD67}"/>
              </a:ext>
            </a:extLst>
          </p:cNvPr>
          <p:cNvSpPr/>
          <p:nvPr/>
        </p:nvSpPr>
        <p:spPr>
          <a:xfrm>
            <a:off x="5584742" y="2720076"/>
            <a:ext cx="1714185" cy="567546"/>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bg1"/>
                </a:solidFill>
              </a:rPr>
              <a:t>diesmal</a:t>
            </a:r>
            <a:endParaRPr lang="en-GB" dirty="0">
              <a:solidFill>
                <a:schemeClr val="bg1"/>
              </a:solidFill>
            </a:endParaRPr>
          </a:p>
        </p:txBody>
      </p:sp>
      <p:sp>
        <p:nvSpPr>
          <p:cNvPr id="39" name="Rectangle: Rounded Corners 38">
            <a:extLst>
              <a:ext uri="{FF2B5EF4-FFF2-40B4-BE49-F238E27FC236}">
                <a16:creationId xmlns:a16="http://schemas.microsoft.com/office/drawing/2014/main" id="{ADF97C89-BBE6-4420-9A28-E92D9655B3A8}"/>
              </a:ext>
            </a:extLst>
          </p:cNvPr>
          <p:cNvSpPr/>
          <p:nvPr/>
        </p:nvSpPr>
        <p:spPr>
          <a:xfrm>
            <a:off x="1246017" y="3971298"/>
            <a:ext cx="1914347" cy="586841"/>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bg1"/>
                </a:solidFill>
              </a:rPr>
              <a:t>zurückkehren</a:t>
            </a:r>
            <a:endParaRPr lang="en-GB" sz="1600" dirty="0">
              <a:solidFill>
                <a:schemeClr val="bg1"/>
              </a:solidFill>
            </a:endParaRPr>
          </a:p>
        </p:txBody>
      </p:sp>
      <p:sp>
        <p:nvSpPr>
          <p:cNvPr id="40" name="Rectangle: Rounded Corners 39">
            <a:extLst>
              <a:ext uri="{FF2B5EF4-FFF2-40B4-BE49-F238E27FC236}">
                <a16:creationId xmlns:a16="http://schemas.microsoft.com/office/drawing/2014/main" id="{17B081D3-753D-4FFA-BAF0-6A9355939881}"/>
              </a:ext>
            </a:extLst>
          </p:cNvPr>
          <p:cNvSpPr/>
          <p:nvPr/>
        </p:nvSpPr>
        <p:spPr>
          <a:xfrm>
            <a:off x="3220079" y="3960500"/>
            <a:ext cx="1738225" cy="586841"/>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still</a:t>
            </a:r>
            <a:endParaRPr lang="en-GB" dirty="0">
              <a:solidFill>
                <a:schemeClr val="bg1"/>
              </a:solidFill>
            </a:endParaRPr>
          </a:p>
        </p:txBody>
      </p:sp>
      <p:sp>
        <p:nvSpPr>
          <p:cNvPr id="41" name="Rectangle: Rounded Corners 40">
            <a:extLst>
              <a:ext uri="{FF2B5EF4-FFF2-40B4-BE49-F238E27FC236}">
                <a16:creationId xmlns:a16="http://schemas.microsoft.com/office/drawing/2014/main" id="{C49D740B-7AD2-41FA-9CC3-A91682AC6A38}"/>
              </a:ext>
            </a:extLst>
          </p:cNvPr>
          <p:cNvSpPr/>
          <p:nvPr/>
        </p:nvSpPr>
        <p:spPr>
          <a:xfrm>
            <a:off x="5186466" y="3935100"/>
            <a:ext cx="1821823" cy="586841"/>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der </a:t>
            </a:r>
            <a:r>
              <a:rPr lang="en-GB" sz="2400" dirty="0" err="1">
                <a:solidFill>
                  <a:schemeClr val="bg1"/>
                </a:solidFill>
              </a:rPr>
              <a:t>Bürger</a:t>
            </a:r>
            <a:endParaRPr lang="en-GB" dirty="0">
              <a:solidFill>
                <a:schemeClr val="bg1"/>
              </a:solidFill>
            </a:endParaRPr>
          </a:p>
        </p:txBody>
      </p:sp>
      <p:sp>
        <p:nvSpPr>
          <p:cNvPr id="42" name="Rectangle: Rounded Corners 41">
            <a:extLst>
              <a:ext uri="{FF2B5EF4-FFF2-40B4-BE49-F238E27FC236}">
                <a16:creationId xmlns:a16="http://schemas.microsoft.com/office/drawing/2014/main" id="{F01F5AC6-3654-4ADF-A985-BF4784F3B052}"/>
              </a:ext>
            </a:extLst>
          </p:cNvPr>
          <p:cNvSpPr/>
          <p:nvPr/>
        </p:nvSpPr>
        <p:spPr>
          <a:xfrm>
            <a:off x="8106537" y="3948457"/>
            <a:ext cx="1550317" cy="586841"/>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bg1"/>
                </a:solidFill>
              </a:rPr>
              <a:t>zahlen</a:t>
            </a:r>
            <a:endParaRPr lang="en-GB" dirty="0">
              <a:solidFill>
                <a:schemeClr val="bg1"/>
              </a:solidFill>
            </a:endParaRPr>
          </a:p>
        </p:txBody>
      </p:sp>
      <p:sp>
        <p:nvSpPr>
          <p:cNvPr id="43" name="Rectangle: Rounded Corners 42">
            <a:extLst>
              <a:ext uri="{FF2B5EF4-FFF2-40B4-BE49-F238E27FC236}">
                <a16:creationId xmlns:a16="http://schemas.microsoft.com/office/drawing/2014/main" id="{EEE076E9-7251-4D91-81A2-5E7AE97EAEE3}"/>
              </a:ext>
            </a:extLst>
          </p:cNvPr>
          <p:cNvSpPr/>
          <p:nvPr/>
        </p:nvSpPr>
        <p:spPr>
          <a:xfrm>
            <a:off x="1285726" y="5235659"/>
            <a:ext cx="1550317" cy="586841"/>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bg1"/>
                </a:solidFill>
              </a:rPr>
              <a:t>folgen</a:t>
            </a:r>
            <a:endParaRPr lang="en-GB" dirty="0">
              <a:solidFill>
                <a:schemeClr val="bg1"/>
              </a:solidFill>
            </a:endParaRPr>
          </a:p>
        </p:txBody>
      </p:sp>
      <p:sp>
        <p:nvSpPr>
          <p:cNvPr id="44" name="Rectangle: Rounded Corners 43">
            <a:extLst>
              <a:ext uri="{FF2B5EF4-FFF2-40B4-BE49-F238E27FC236}">
                <a16:creationId xmlns:a16="http://schemas.microsoft.com/office/drawing/2014/main" id="{9B7B94A0-70E2-4481-9888-DBA6F8D33314}"/>
              </a:ext>
            </a:extLst>
          </p:cNvPr>
          <p:cNvSpPr/>
          <p:nvPr/>
        </p:nvSpPr>
        <p:spPr>
          <a:xfrm>
            <a:off x="3050683" y="5235659"/>
            <a:ext cx="2457050" cy="586841"/>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bg1"/>
                </a:solidFill>
              </a:rPr>
              <a:t>retten</a:t>
            </a:r>
            <a:r>
              <a:rPr lang="en-GB" sz="2400" dirty="0">
                <a:solidFill>
                  <a:schemeClr val="bg1"/>
                </a:solidFill>
              </a:rPr>
              <a:t> (</a:t>
            </a:r>
            <a:r>
              <a:rPr lang="en-GB" sz="2400" dirty="0" err="1">
                <a:solidFill>
                  <a:schemeClr val="bg1"/>
                </a:solidFill>
              </a:rPr>
              <a:t>vor</a:t>
            </a:r>
            <a:r>
              <a:rPr lang="en-GB" sz="2400" dirty="0">
                <a:solidFill>
                  <a:schemeClr val="bg1"/>
                </a:solidFill>
              </a:rPr>
              <a:t>)</a:t>
            </a:r>
            <a:endParaRPr lang="en-GB" dirty="0">
              <a:solidFill>
                <a:schemeClr val="bg1"/>
              </a:solidFill>
            </a:endParaRPr>
          </a:p>
        </p:txBody>
      </p:sp>
      <p:sp>
        <p:nvSpPr>
          <p:cNvPr id="45" name="Rectangle: Rounded Corners 44">
            <a:extLst>
              <a:ext uri="{FF2B5EF4-FFF2-40B4-BE49-F238E27FC236}">
                <a16:creationId xmlns:a16="http://schemas.microsoft.com/office/drawing/2014/main" id="{2A8734D0-4F66-42BB-890D-9856B19E02EE}"/>
              </a:ext>
            </a:extLst>
          </p:cNvPr>
          <p:cNvSpPr/>
          <p:nvPr/>
        </p:nvSpPr>
        <p:spPr>
          <a:xfrm>
            <a:off x="7349833" y="5261979"/>
            <a:ext cx="2743373" cy="586841"/>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das </a:t>
            </a:r>
            <a:r>
              <a:rPr lang="en-GB" sz="2400" dirty="0" err="1">
                <a:solidFill>
                  <a:schemeClr val="bg1"/>
                </a:solidFill>
              </a:rPr>
              <a:t>Jahrhundert</a:t>
            </a:r>
            <a:endParaRPr lang="en-GB" dirty="0">
              <a:solidFill>
                <a:schemeClr val="bg1"/>
              </a:solidFill>
            </a:endParaRPr>
          </a:p>
        </p:txBody>
      </p:sp>
      <p:sp>
        <p:nvSpPr>
          <p:cNvPr id="46" name="Rectangle: Rounded Corners 45">
            <a:extLst>
              <a:ext uri="{FF2B5EF4-FFF2-40B4-BE49-F238E27FC236}">
                <a16:creationId xmlns:a16="http://schemas.microsoft.com/office/drawing/2014/main" id="{0DA46357-0D51-48F3-93D4-FE4C95DD2E66}"/>
              </a:ext>
            </a:extLst>
          </p:cNvPr>
          <p:cNvSpPr/>
          <p:nvPr/>
        </p:nvSpPr>
        <p:spPr>
          <a:xfrm>
            <a:off x="10240084" y="5243314"/>
            <a:ext cx="1550317" cy="586841"/>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bg1"/>
                </a:solidFill>
              </a:rPr>
              <a:t>zurück</a:t>
            </a:r>
            <a:endParaRPr lang="en-GB" dirty="0">
              <a:solidFill>
                <a:schemeClr val="bg1"/>
              </a:solidFill>
            </a:endParaRPr>
          </a:p>
        </p:txBody>
      </p:sp>
    </p:spTree>
    <p:extLst>
      <p:ext uri="{BB962C8B-B14F-4D97-AF65-F5344CB8AC3E}">
        <p14:creationId xmlns:p14="http://schemas.microsoft.com/office/powerpoint/2010/main" val="343977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6" name="Google Shape;473;p13" descr="A picture containing text, binding, fabric&#10;&#10;Description automatically generated">
            <a:extLst>
              <a:ext uri="{FF2B5EF4-FFF2-40B4-BE49-F238E27FC236}">
                <a16:creationId xmlns:a16="http://schemas.microsoft.com/office/drawing/2014/main" id="{90819800-3701-49D6-9803-57435784C25B}"/>
              </a:ext>
            </a:extLst>
          </p:cNvPr>
          <p:cNvPicPr preferRelativeResize="0"/>
          <p:nvPr/>
        </p:nvPicPr>
        <p:blipFill rotWithShape="1">
          <a:blip r:embed="rId6">
            <a:alphaModFix/>
            <a:duotone>
              <a:schemeClr val="bg2">
                <a:shade val="45000"/>
                <a:satMod val="135000"/>
              </a:schemeClr>
              <a:prstClr val="white"/>
            </a:duotone>
          </a:blip>
          <a:srcRect/>
          <a:stretch/>
        </p:blipFill>
        <p:spPr>
          <a:xfrm rot="5400000">
            <a:off x="3834391" y="-1896728"/>
            <a:ext cx="4523217" cy="11832002"/>
          </a:xfrm>
          <a:prstGeom prst="rect">
            <a:avLst/>
          </a:prstGeom>
          <a:noFill/>
          <a:ln>
            <a:noFill/>
          </a:ln>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94041"/>
            <a:ext cx="4686300" cy="869950"/>
          </a:xfrm>
          <a:prstGeom prst="rect">
            <a:avLst/>
          </a:prstGeom>
        </p:spPr>
      </p:pic>
      <p:sp>
        <p:nvSpPr>
          <p:cNvPr id="4" name="Title 3"/>
          <p:cNvSpPr>
            <a:spLocks noGrp="1"/>
          </p:cNvSpPr>
          <p:nvPr>
            <p:ph type="title"/>
          </p:nvPr>
        </p:nvSpPr>
        <p:spPr>
          <a:xfrm>
            <a:off x="0" y="294041"/>
            <a:ext cx="4198776" cy="707849"/>
          </a:xfrm>
        </p:spPr>
        <p:txBody>
          <a:bodyPr>
            <a:normAutofit/>
          </a:bodyPr>
          <a:lstStyle/>
          <a:p>
            <a:r>
              <a:rPr lang="en-GB" sz="3600" b="1" dirty="0">
                <a:solidFill>
                  <a:schemeClr val="bg1"/>
                </a:solidFill>
              </a:rPr>
              <a:t>der </a:t>
            </a:r>
            <a:r>
              <a:rPr lang="en-GB" sz="3600" b="1" dirty="0" err="1">
                <a:solidFill>
                  <a:schemeClr val="bg1"/>
                </a:solidFill>
              </a:rPr>
              <a:t>Rattenfänger</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028420" y="247046"/>
            <a:ext cx="1928907" cy="30346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180000" y="1296000"/>
            <a:ext cx="5563891" cy="461665"/>
          </a:xfrm>
          <a:prstGeom prst="rect">
            <a:avLst/>
          </a:prstGeom>
          <a:noFill/>
        </p:spPr>
        <p:txBody>
          <a:bodyPr wrap="square" rtlCol="0">
            <a:spAutoFit/>
          </a:bodyPr>
          <a:lstStyle/>
          <a:p>
            <a:r>
              <a:rPr lang="en-US" sz="2400" dirty="0" err="1">
                <a:solidFill>
                  <a:schemeClr val="accent5">
                    <a:lumMod val="50000"/>
                  </a:schemeClr>
                </a:solidFill>
              </a:rPr>
              <a:t>Hör</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und lies den Text.</a:t>
            </a:r>
          </a:p>
        </p:txBody>
      </p:sp>
      <p:sp>
        <p:nvSpPr>
          <p:cNvPr id="8" name="TextBox 7">
            <a:extLst>
              <a:ext uri="{FF2B5EF4-FFF2-40B4-BE49-F238E27FC236}">
                <a16:creationId xmlns:a16="http://schemas.microsoft.com/office/drawing/2014/main" id="{98C568AD-B5D1-4710-8925-E60F9CBB2F78}"/>
              </a:ext>
            </a:extLst>
          </p:cNvPr>
          <p:cNvSpPr txBox="1"/>
          <p:nvPr/>
        </p:nvSpPr>
        <p:spPr>
          <a:xfrm>
            <a:off x="508465" y="2167761"/>
            <a:ext cx="11175068" cy="3628622"/>
          </a:xfrm>
          <a:prstGeom prst="rect">
            <a:avLst/>
          </a:prstGeom>
          <a:noFill/>
        </p:spPr>
        <p:txBody>
          <a:bodyPr wrap="square" rtlCol="0">
            <a:spAutoFit/>
          </a:bodyPr>
          <a:lstStyle/>
          <a:p>
            <a:pPr algn="l">
              <a:lnSpc>
                <a:spcPct val="107000"/>
              </a:lnSpc>
              <a:spcAft>
                <a:spcPts val="800"/>
              </a:spcAft>
            </a:pPr>
            <a:r>
              <a:rPr lang="de-DE" sz="2400" dirty="0">
                <a:solidFill>
                  <a:srgbClr val="115076"/>
                </a:solidFill>
                <a:effectLst/>
              </a:rPr>
              <a:t>Obwohl die Bürger von Hameln von den Ratten befreit waren, zahlten sie dem Rattenfänger die vereinbarte* Geldsumme nicht. Er ging sehr böse aus der Stadt. Doch am 26. Juni des gleichen Jahres kam der Rattenfänger zurück: diesmal als Jäger mit einem roten Hut. Er ging mit seiner Pfeife durch die Straßen. Keine Ratten, sondern die Kinder der Stadt folgten ihm. Er führte sie aus der Stadt und auf einen Berg. Bis heute sind die hundertdreißig Kinder nicht zurückgekommen. </a:t>
            </a:r>
            <a:br>
              <a:rPr lang="de-DE" sz="2400" dirty="0">
                <a:solidFill>
                  <a:srgbClr val="115076"/>
                </a:solidFill>
                <a:effectLst/>
              </a:rPr>
            </a:br>
            <a:r>
              <a:rPr lang="de-DE" sz="2400" dirty="0">
                <a:solidFill>
                  <a:srgbClr val="115076"/>
                </a:solidFill>
                <a:effectLst/>
              </a:rPr>
              <a:t>Die Straße, die aus der Stadt führt, hieß für Jahrhunderte die „Stille-Straße“. Auf dieser Straße durfte man weder tanzen noch Musik machen.</a:t>
            </a:r>
            <a:endParaRPr lang="en-GB" sz="2400" dirty="0">
              <a:solidFill>
                <a:srgbClr val="115076"/>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80F6F2D3-5299-480A-BE8B-513F22B4DFEA}"/>
              </a:ext>
            </a:extLst>
          </p:cNvPr>
          <p:cNvSpPr/>
          <p:nvPr/>
        </p:nvSpPr>
        <p:spPr>
          <a:xfrm>
            <a:off x="1748696" y="2186185"/>
            <a:ext cx="1729021" cy="369263"/>
          </a:xfrm>
          <a:prstGeom prst="round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8995E1C3-56DB-4741-91D1-1D623B692E08}"/>
              </a:ext>
            </a:extLst>
          </p:cNvPr>
          <p:cNvSpPr/>
          <p:nvPr/>
        </p:nvSpPr>
        <p:spPr>
          <a:xfrm>
            <a:off x="9785922" y="2186185"/>
            <a:ext cx="1126917" cy="369263"/>
          </a:xfrm>
          <a:prstGeom prst="round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3A43E263-2F00-4987-8ADC-ED60EC223EAD}"/>
              </a:ext>
            </a:extLst>
          </p:cNvPr>
          <p:cNvSpPr/>
          <p:nvPr/>
        </p:nvSpPr>
        <p:spPr>
          <a:xfrm>
            <a:off x="6616673" y="2555448"/>
            <a:ext cx="1126917" cy="369263"/>
          </a:xfrm>
          <a:prstGeom prst="round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3D770883-7DE8-4F03-8F25-3D82CFF5562C}"/>
              </a:ext>
            </a:extLst>
          </p:cNvPr>
          <p:cNvSpPr/>
          <p:nvPr/>
        </p:nvSpPr>
        <p:spPr>
          <a:xfrm>
            <a:off x="2600325" y="3393340"/>
            <a:ext cx="1045798" cy="384253"/>
          </a:xfrm>
          <a:prstGeom prst="round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336CAA00-2B9F-41DA-B0A9-95B8D6388B91}"/>
              </a:ext>
            </a:extLst>
          </p:cNvPr>
          <p:cNvSpPr/>
          <p:nvPr/>
        </p:nvSpPr>
        <p:spPr>
          <a:xfrm>
            <a:off x="3768151" y="3416200"/>
            <a:ext cx="1126917" cy="369263"/>
          </a:xfrm>
          <a:prstGeom prst="round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B05E4B4A-136B-4027-9346-BF9695DE27F0}"/>
              </a:ext>
            </a:extLst>
          </p:cNvPr>
          <p:cNvSpPr/>
          <p:nvPr/>
        </p:nvSpPr>
        <p:spPr>
          <a:xfrm>
            <a:off x="7180132" y="3800453"/>
            <a:ext cx="1334281" cy="369263"/>
          </a:xfrm>
          <a:prstGeom prst="round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B1F83F23-5310-4A90-9D5C-FAD3F97652DF}"/>
              </a:ext>
            </a:extLst>
          </p:cNvPr>
          <p:cNvSpPr/>
          <p:nvPr/>
        </p:nvSpPr>
        <p:spPr>
          <a:xfrm>
            <a:off x="9582151" y="4991554"/>
            <a:ext cx="666750" cy="366267"/>
          </a:xfrm>
          <a:prstGeom prst="round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6722834F-3A45-4DA5-BA56-29A55479DC79}"/>
              </a:ext>
            </a:extLst>
          </p:cNvPr>
          <p:cNvSpPr/>
          <p:nvPr/>
        </p:nvSpPr>
        <p:spPr>
          <a:xfrm>
            <a:off x="6807200" y="5007608"/>
            <a:ext cx="2041525" cy="369263"/>
          </a:xfrm>
          <a:prstGeom prst="round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9.3.2.6 slide 21">
            <a:hlinkClick r:id="" action="ppaction://media"/>
            <a:extLst>
              <a:ext uri="{FF2B5EF4-FFF2-40B4-BE49-F238E27FC236}">
                <a16:creationId xmlns:a16="http://schemas.microsoft.com/office/drawing/2014/main" id="{3C158EA0-A92C-4C64-BC0A-A1307E324D6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764232" y="236115"/>
            <a:ext cx="609600" cy="609600"/>
          </a:xfrm>
          <a:prstGeom prst="rect">
            <a:avLst/>
          </a:prstGeom>
        </p:spPr>
      </p:pic>
      <p:pic>
        <p:nvPicPr>
          <p:cNvPr id="17" name="Picture 6" descr="Fiction, Germany, Honesty, Myth, Pied Piper, Plague">
            <a:extLst>
              <a:ext uri="{FF2B5EF4-FFF2-40B4-BE49-F238E27FC236}">
                <a16:creationId xmlns:a16="http://schemas.microsoft.com/office/drawing/2014/main" id="{6679EB06-659E-46A4-9E36-951E9F2E48A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90927" y="647965"/>
            <a:ext cx="1821073" cy="148996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CC4AE01D-DE9F-4B27-8F8D-DC5FA58650DB}"/>
              </a:ext>
            </a:extLst>
          </p:cNvPr>
          <p:cNvSpPr/>
          <p:nvPr/>
        </p:nvSpPr>
        <p:spPr>
          <a:xfrm>
            <a:off x="4085901" y="1220928"/>
            <a:ext cx="2587672" cy="479799"/>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vereinbart</a:t>
            </a:r>
            <a:r>
              <a:rPr lang="en-GB" dirty="0"/>
              <a:t> – agreed </a:t>
            </a:r>
          </a:p>
        </p:txBody>
      </p:sp>
    </p:spTree>
    <p:extLst>
      <p:ext uri="{BB962C8B-B14F-4D97-AF65-F5344CB8AC3E}">
        <p14:creationId xmlns:p14="http://schemas.microsoft.com/office/powerpoint/2010/main" val="317398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9" grpId="0" animBg="1"/>
      <p:bldP spid="10" grpId="0" animBg="1"/>
      <p:bldP spid="11" grpId="0" animBg="1"/>
      <p:bldP spid="12" grpId="0" animBg="1"/>
      <p:bldP spid="13" grpId="0" animBg="1"/>
      <p:bldP spid="14" grpId="0" animBg="1"/>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Certificate, Paper, Parchment, Roll, Scroll, Sheet">
            <a:extLst>
              <a:ext uri="{FF2B5EF4-FFF2-40B4-BE49-F238E27FC236}">
                <a16:creationId xmlns:a16="http://schemas.microsoft.com/office/drawing/2014/main" id="{282D4F32-DDC4-42D1-AE98-62539C415EB3}"/>
              </a:ext>
            </a:extLst>
          </p:cNvPr>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9549810" y="4022630"/>
            <a:ext cx="1869017" cy="2805763"/>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473;p13" descr="A picture containing text, binding, fabric&#10;&#10;Description automatically generated">
            <a:extLst>
              <a:ext uri="{FF2B5EF4-FFF2-40B4-BE49-F238E27FC236}">
                <a16:creationId xmlns:a16="http://schemas.microsoft.com/office/drawing/2014/main" id="{90819800-3701-49D6-9803-57435784C25B}"/>
              </a:ext>
            </a:extLst>
          </p:cNvPr>
          <p:cNvPicPr preferRelativeResize="0"/>
          <p:nvPr/>
        </p:nvPicPr>
        <p:blipFill rotWithShape="1">
          <a:blip r:embed="rId4">
            <a:alphaModFix/>
            <a:duotone>
              <a:schemeClr val="bg2">
                <a:shade val="45000"/>
                <a:satMod val="135000"/>
              </a:schemeClr>
              <a:prstClr val="white"/>
            </a:duotone>
          </a:blip>
          <a:srcRect/>
          <a:stretch/>
        </p:blipFill>
        <p:spPr>
          <a:xfrm rot="5400000">
            <a:off x="753325" y="1245946"/>
            <a:ext cx="4512171" cy="5715977"/>
          </a:xfrm>
          <a:prstGeom prst="rect">
            <a:avLst/>
          </a:prstGeom>
          <a:noFill/>
          <a:ln>
            <a:noFill/>
          </a:ln>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4491990" cy="869950"/>
          </a:xfrm>
          <a:prstGeom prst="rect">
            <a:avLst/>
          </a:prstGeom>
        </p:spPr>
      </p:pic>
      <p:sp>
        <p:nvSpPr>
          <p:cNvPr id="4" name="Title 3"/>
          <p:cNvSpPr>
            <a:spLocks noGrp="1"/>
          </p:cNvSpPr>
          <p:nvPr>
            <p:ph type="title"/>
          </p:nvPr>
        </p:nvSpPr>
        <p:spPr>
          <a:xfrm>
            <a:off x="0" y="294041"/>
            <a:ext cx="4198776" cy="707849"/>
          </a:xfrm>
        </p:spPr>
        <p:txBody>
          <a:bodyPr>
            <a:normAutofit/>
          </a:bodyPr>
          <a:lstStyle/>
          <a:p>
            <a:r>
              <a:rPr lang="en-GB" sz="3600" b="1" dirty="0" err="1">
                <a:solidFill>
                  <a:schemeClr val="bg1"/>
                </a:solidFill>
              </a:rPr>
              <a:t>Märchen</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53750" y="247046"/>
            <a:ext cx="1003577" cy="32445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8DBE8A-83DF-4CA1-8470-CFE3B420C435}"/>
              </a:ext>
            </a:extLst>
          </p:cNvPr>
          <p:cNvSpPr txBox="1"/>
          <p:nvPr/>
        </p:nvSpPr>
        <p:spPr>
          <a:xfrm>
            <a:off x="151424" y="1958815"/>
            <a:ext cx="5535002" cy="4401205"/>
          </a:xfrm>
          <a:prstGeom prst="rect">
            <a:avLst/>
          </a:prstGeom>
          <a:noFill/>
        </p:spPr>
        <p:txBody>
          <a:bodyPr wrap="square" rtlCol="0">
            <a:spAutoFit/>
          </a:bodyPr>
          <a:lstStyle/>
          <a:p>
            <a:pPr algn="ctr"/>
            <a:r>
              <a:rPr lang="de-DE" sz="2000" dirty="0">
                <a:solidFill>
                  <a:schemeClr val="accent5">
                    <a:lumMod val="50000"/>
                  </a:schemeClr>
                </a:solidFill>
              </a:rPr>
              <a:t>Vor mehr als achthundert Jahren machten Ratten und Mäuse den Menschen in der Stadt Hameln viele Sorgen. Eines Tages kam ein Mann in die Stadt, der Rattenfänger hieß. Die Bürger der Stadt sagten, dass er Geld bekommen würde, wenn er die Stadt vor den Ratten rettete. Der Rattenfänger ging durch die Stadt und spielte auf seinem Pfeifchen. Bald kamen Ratten und Mäuse von überall aus ihren Verstecken und folgten dem Rattenfänger. Als er zum Stadtfluss kam, ging er ins Wasser. Alle Tiere folgten ihm und starben im kalten und tiefen Flusswasser. </a:t>
            </a:r>
            <a:endParaRPr lang="en-GB" sz="2000" dirty="0">
              <a:solidFill>
                <a:schemeClr val="accent5">
                  <a:lumMod val="50000"/>
                </a:schemeClr>
              </a:solidFill>
            </a:endParaRPr>
          </a:p>
        </p:txBody>
      </p:sp>
      <p:sp>
        <p:nvSpPr>
          <p:cNvPr id="17" name="TextBox 16">
            <a:extLst>
              <a:ext uri="{FF2B5EF4-FFF2-40B4-BE49-F238E27FC236}">
                <a16:creationId xmlns:a16="http://schemas.microsoft.com/office/drawing/2014/main" id="{8620D123-54BA-4FBC-81E3-8B3AAEAD0950}"/>
              </a:ext>
            </a:extLst>
          </p:cNvPr>
          <p:cNvSpPr txBox="1"/>
          <p:nvPr/>
        </p:nvSpPr>
        <p:spPr>
          <a:xfrm>
            <a:off x="151423" y="1207460"/>
            <a:ext cx="11735777" cy="707886"/>
          </a:xfrm>
          <a:prstGeom prst="rect">
            <a:avLst/>
          </a:prstGeom>
          <a:noFill/>
        </p:spPr>
        <p:txBody>
          <a:bodyPr wrap="square" rtlCol="0">
            <a:spAutoFit/>
          </a:bodyPr>
          <a:lstStyle/>
          <a:p>
            <a:pPr algn="l"/>
            <a:r>
              <a:rPr lang="en-GB" sz="2000" dirty="0">
                <a:solidFill>
                  <a:schemeClr val="accent5">
                    <a:lumMod val="50000"/>
                  </a:schemeClr>
                </a:solidFill>
              </a:rPr>
              <a:t>Der </a:t>
            </a:r>
            <a:r>
              <a:rPr lang="en-GB" sz="2000" dirty="0" err="1">
                <a:solidFill>
                  <a:schemeClr val="accent5">
                    <a:lumMod val="50000"/>
                  </a:schemeClr>
                </a:solidFill>
              </a:rPr>
              <a:t>Rattenfänger</a:t>
            </a:r>
            <a:r>
              <a:rPr lang="en-GB" sz="2000" dirty="0">
                <a:solidFill>
                  <a:schemeClr val="accent5">
                    <a:lumMod val="50000"/>
                  </a:schemeClr>
                </a:solidFill>
              </a:rPr>
              <a:t> </a:t>
            </a:r>
            <a:r>
              <a:rPr lang="en-GB" sz="2000" dirty="0" err="1">
                <a:solidFill>
                  <a:schemeClr val="accent5">
                    <a:lumMod val="50000"/>
                  </a:schemeClr>
                </a:solidFill>
              </a:rPr>
              <a:t>enthält</a:t>
            </a:r>
            <a:r>
              <a:rPr lang="en-GB" sz="2000" dirty="0">
                <a:solidFill>
                  <a:schemeClr val="accent5">
                    <a:lumMod val="50000"/>
                  </a:schemeClr>
                </a:solidFill>
              </a:rPr>
              <a:t> </a:t>
            </a:r>
            <a:r>
              <a:rPr lang="en-GB" sz="2000" dirty="0" err="1">
                <a:solidFill>
                  <a:schemeClr val="accent5">
                    <a:lumMod val="50000"/>
                  </a:schemeClr>
                </a:solidFill>
              </a:rPr>
              <a:t>viele</a:t>
            </a:r>
            <a:r>
              <a:rPr lang="en-GB" sz="2000" dirty="0">
                <a:solidFill>
                  <a:schemeClr val="accent5">
                    <a:lumMod val="50000"/>
                  </a:schemeClr>
                </a:solidFill>
              </a:rPr>
              <a:t> </a:t>
            </a:r>
            <a:r>
              <a:rPr lang="en-GB" sz="2000" dirty="0" err="1">
                <a:solidFill>
                  <a:schemeClr val="accent5">
                    <a:lumMod val="50000"/>
                  </a:schemeClr>
                </a:solidFill>
              </a:rPr>
              <a:t>Elemente</a:t>
            </a:r>
            <a:r>
              <a:rPr lang="en-GB" sz="2000" dirty="0">
                <a:solidFill>
                  <a:schemeClr val="accent5">
                    <a:lumMod val="50000"/>
                  </a:schemeClr>
                </a:solidFill>
              </a:rPr>
              <a:t>, die man oft in </a:t>
            </a:r>
            <a:r>
              <a:rPr lang="en-GB" sz="2000" dirty="0" err="1">
                <a:solidFill>
                  <a:schemeClr val="accent5">
                    <a:lumMod val="50000"/>
                  </a:schemeClr>
                </a:solidFill>
              </a:rPr>
              <a:t>Märchen</a:t>
            </a:r>
            <a:r>
              <a:rPr lang="en-GB" sz="2000" dirty="0">
                <a:solidFill>
                  <a:schemeClr val="accent5">
                    <a:lumMod val="50000"/>
                  </a:schemeClr>
                </a:solidFill>
              </a:rPr>
              <a:t> </a:t>
            </a:r>
            <a:r>
              <a:rPr lang="en-GB" sz="2000" dirty="0" err="1">
                <a:solidFill>
                  <a:schemeClr val="accent5">
                    <a:lumMod val="50000"/>
                  </a:schemeClr>
                </a:solidFill>
              </a:rPr>
              <a:t>findet</a:t>
            </a:r>
            <a:r>
              <a:rPr lang="en-GB" sz="2000" dirty="0">
                <a:solidFill>
                  <a:schemeClr val="accent5">
                    <a:lumMod val="50000"/>
                  </a:schemeClr>
                </a:solidFill>
              </a:rPr>
              <a:t>. </a:t>
            </a:r>
            <a:r>
              <a:rPr lang="en-GB" sz="2000" dirty="0" err="1">
                <a:solidFill>
                  <a:schemeClr val="accent5">
                    <a:lumMod val="50000"/>
                  </a:schemeClr>
                </a:solidFill>
              </a:rPr>
              <a:t>Kannst</a:t>
            </a:r>
            <a:r>
              <a:rPr lang="en-GB" sz="2000" dirty="0">
                <a:solidFill>
                  <a:schemeClr val="accent5">
                    <a:lumMod val="50000"/>
                  </a:schemeClr>
                </a:solidFill>
              </a:rPr>
              <a:t> du </a:t>
            </a:r>
            <a:r>
              <a:rPr lang="en-GB" sz="2000" dirty="0" err="1">
                <a:solidFill>
                  <a:schemeClr val="accent5">
                    <a:lumMod val="50000"/>
                  </a:schemeClr>
                </a:solidFill>
              </a:rPr>
              <a:t>diese</a:t>
            </a:r>
            <a:r>
              <a:rPr lang="en-GB" sz="2000" dirty="0">
                <a:solidFill>
                  <a:schemeClr val="accent5">
                    <a:lumMod val="50000"/>
                  </a:schemeClr>
                </a:solidFill>
              </a:rPr>
              <a:t> </a:t>
            </a:r>
            <a:r>
              <a:rPr lang="en-GB" sz="2000" dirty="0" err="1">
                <a:solidFill>
                  <a:schemeClr val="accent5">
                    <a:lumMod val="50000"/>
                  </a:schemeClr>
                </a:solidFill>
              </a:rPr>
              <a:t>Elemente</a:t>
            </a:r>
            <a:r>
              <a:rPr lang="en-GB" sz="2000" dirty="0">
                <a:solidFill>
                  <a:schemeClr val="accent5">
                    <a:lumMod val="50000"/>
                  </a:schemeClr>
                </a:solidFill>
              </a:rPr>
              <a:t> </a:t>
            </a:r>
            <a:r>
              <a:rPr lang="en-GB" sz="2000" dirty="0" err="1">
                <a:solidFill>
                  <a:schemeClr val="accent5">
                    <a:lumMod val="50000"/>
                  </a:schemeClr>
                </a:solidFill>
              </a:rPr>
              <a:t>im</a:t>
            </a:r>
            <a:r>
              <a:rPr lang="en-GB" sz="2000" dirty="0">
                <a:solidFill>
                  <a:schemeClr val="accent5">
                    <a:lumMod val="50000"/>
                  </a:schemeClr>
                </a:solidFill>
              </a:rPr>
              <a:t> Text </a:t>
            </a:r>
            <a:r>
              <a:rPr lang="en-GB" sz="2000" dirty="0" err="1">
                <a:solidFill>
                  <a:schemeClr val="accent5">
                    <a:lumMod val="50000"/>
                  </a:schemeClr>
                </a:solidFill>
              </a:rPr>
              <a:t>finden</a:t>
            </a:r>
            <a:r>
              <a:rPr lang="en-GB" sz="2000" dirty="0">
                <a:solidFill>
                  <a:schemeClr val="accent5">
                    <a:lumMod val="50000"/>
                  </a:schemeClr>
                </a:solidFill>
              </a:rPr>
              <a:t>?</a:t>
            </a:r>
          </a:p>
        </p:txBody>
      </p:sp>
      <p:pic>
        <p:nvPicPr>
          <p:cNvPr id="2050" name="Picture 2" descr="Certificate, Paper, Parchment, Roll, Scroll, Sheet">
            <a:extLst>
              <a:ext uri="{FF2B5EF4-FFF2-40B4-BE49-F238E27FC236}">
                <a16:creationId xmlns:a16="http://schemas.microsoft.com/office/drawing/2014/main" id="{30F9CE25-2434-4856-B034-EF832F54680F}"/>
              </a:ext>
            </a:extLst>
          </p:cNvPr>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6487684" y="1519801"/>
            <a:ext cx="1869017" cy="280576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6D91946-AE6A-4D18-A8FB-4E4ADFF70ACC}"/>
              </a:ext>
            </a:extLst>
          </p:cNvPr>
          <p:cNvSpPr txBox="1"/>
          <p:nvPr/>
        </p:nvSpPr>
        <p:spPr>
          <a:xfrm>
            <a:off x="6555253" y="2551306"/>
            <a:ext cx="2085975" cy="461665"/>
          </a:xfrm>
          <a:prstGeom prst="rect">
            <a:avLst/>
          </a:prstGeom>
          <a:noFill/>
        </p:spPr>
        <p:txBody>
          <a:bodyPr wrap="square" rtlCol="0">
            <a:spAutoFit/>
          </a:bodyPr>
          <a:lstStyle/>
          <a:p>
            <a:pPr algn="l"/>
            <a:r>
              <a:rPr lang="en-GB" sz="2400" dirty="0">
                <a:solidFill>
                  <a:schemeClr val="accent5">
                    <a:lumMod val="50000"/>
                  </a:schemeClr>
                </a:solidFill>
              </a:rPr>
              <a:t>Ein Held*</a:t>
            </a:r>
          </a:p>
        </p:txBody>
      </p:sp>
      <p:sp>
        <p:nvSpPr>
          <p:cNvPr id="19" name="Rectangle: Rounded Corners 18">
            <a:extLst>
              <a:ext uri="{FF2B5EF4-FFF2-40B4-BE49-F238E27FC236}">
                <a16:creationId xmlns:a16="http://schemas.microsoft.com/office/drawing/2014/main" id="{568E30A6-993E-4A19-99F8-2C321C621045}"/>
              </a:ext>
            </a:extLst>
          </p:cNvPr>
          <p:cNvSpPr/>
          <p:nvPr/>
        </p:nvSpPr>
        <p:spPr>
          <a:xfrm>
            <a:off x="6896100" y="247046"/>
            <a:ext cx="3590925" cy="916945"/>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*der Held – hero</a:t>
            </a:r>
          </a:p>
          <a:p>
            <a:pPr algn="ctr"/>
            <a:r>
              <a:rPr lang="en-GB" dirty="0" err="1"/>
              <a:t>magisch</a:t>
            </a:r>
            <a:r>
              <a:rPr lang="en-GB" dirty="0"/>
              <a:t> – magical</a:t>
            </a:r>
          </a:p>
          <a:p>
            <a:pPr algn="ctr"/>
            <a:r>
              <a:rPr lang="en-GB" dirty="0"/>
              <a:t>die </a:t>
            </a:r>
            <a:r>
              <a:rPr lang="en-GB" dirty="0" err="1"/>
              <a:t>Lösung</a:t>
            </a:r>
            <a:r>
              <a:rPr lang="en-GB" dirty="0"/>
              <a:t> – solution</a:t>
            </a:r>
          </a:p>
        </p:txBody>
      </p:sp>
      <p:pic>
        <p:nvPicPr>
          <p:cNvPr id="21" name="Picture 2" descr="Certificate, Paper, Parchment, Roll, Scroll, Sheet">
            <a:extLst>
              <a:ext uri="{FF2B5EF4-FFF2-40B4-BE49-F238E27FC236}">
                <a16:creationId xmlns:a16="http://schemas.microsoft.com/office/drawing/2014/main" id="{5CF8442A-968F-4378-BF8C-066409071A33}"/>
              </a:ext>
            </a:extLst>
          </p:cNvPr>
          <p:cNvPicPr>
            <a:picLocks noChangeAspect="1" noChangeArrowheads="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9430769" y="1653789"/>
            <a:ext cx="1810798" cy="271836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22313BD9-2C6F-4C2E-8AA5-7212A3580F49}"/>
              </a:ext>
            </a:extLst>
          </p:cNvPr>
          <p:cNvSpPr txBox="1"/>
          <p:nvPr/>
        </p:nvSpPr>
        <p:spPr>
          <a:xfrm>
            <a:off x="9177170" y="2307899"/>
            <a:ext cx="2085975" cy="1200329"/>
          </a:xfrm>
          <a:prstGeom prst="rect">
            <a:avLst/>
          </a:prstGeom>
          <a:noFill/>
        </p:spPr>
        <p:txBody>
          <a:bodyPr wrap="square" rtlCol="0">
            <a:spAutoFit/>
          </a:bodyPr>
          <a:lstStyle/>
          <a:p>
            <a:pPr algn="l"/>
            <a:r>
              <a:rPr lang="en-GB" sz="2400" dirty="0">
                <a:solidFill>
                  <a:schemeClr val="accent5">
                    <a:lumMod val="50000"/>
                  </a:schemeClr>
                </a:solidFill>
              </a:rPr>
              <a:t>Am </a:t>
            </a:r>
            <a:r>
              <a:rPr lang="en-GB" sz="2400" dirty="0" err="1">
                <a:solidFill>
                  <a:schemeClr val="accent5">
                    <a:lumMod val="50000"/>
                  </a:schemeClr>
                </a:solidFill>
              </a:rPr>
              <a:t>Anfang</a:t>
            </a:r>
            <a:r>
              <a:rPr lang="en-GB" sz="2400" dirty="0">
                <a:solidFill>
                  <a:schemeClr val="accent5">
                    <a:lumMod val="50000"/>
                  </a:schemeClr>
                </a:solidFill>
              </a:rPr>
              <a:t> </a:t>
            </a:r>
            <a:r>
              <a:rPr lang="en-GB" sz="2400" dirty="0" err="1">
                <a:solidFill>
                  <a:schemeClr val="accent5">
                    <a:lumMod val="50000"/>
                  </a:schemeClr>
                </a:solidFill>
              </a:rPr>
              <a:t>ein</a:t>
            </a:r>
            <a:r>
              <a:rPr lang="en-GB" sz="2400" dirty="0">
                <a:solidFill>
                  <a:schemeClr val="accent5">
                    <a:lumMod val="50000"/>
                  </a:schemeClr>
                </a:solidFill>
              </a:rPr>
              <a:t> </a:t>
            </a:r>
            <a:r>
              <a:rPr lang="en-GB" sz="2400" dirty="0" err="1">
                <a:solidFill>
                  <a:schemeClr val="accent5">
                    <a:lumMod val="50000"/>
                  </a:schemeClr>
                </a:solidFill>
              </a:rPr>
              <a:t>großes</a:t>
            </a:r>
            <a:r>
              <a:rPr lang="en-GB" sz="2400" dirty="0">
                <a:solidFill>
                  <a:schemeClr val="accent5">
                    <a:lumMod val="50000"/>
                  </a:schemeClr>
                </a:solidFill>
              </a:rPr>
              <a:t> Problem.</a:t>
            </a:r>
          </a:p>
        </p:txBody>
      </p:sp>
      <p:pic>
        <p:nvPicPr>
          <p:cNvPr id="23" name="Picture 2" descr="Certificate, Paper, Parchment, Roll, Scroll, Sheet">
            <a:extLst>
              <a:ext uri="{FF2B5EF4-FFF2-40B4-BE49-F238E27FC236}">
                <a16:creationId xmlns:a16="http://schemas.microsoft.com/office/drawing/2014/main" id="{C534F9CF-84C0-43CC-A11A-532414A23906}"/>
              </a:ext>
            </a:extLst>
          </p:cNvPr>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6494841" y="3801306"/>
            <a:ext cx="1869017" cy="280576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078E83E-A38A-412A-898B-F5AD32C1261E}"/>
              </a:ext>
            </a:extLst>
          </p:cNvPr>
          <p:cNvSpPr txBox="1"/>
          <p:nvPr/>
        </p:nvSpPr>
        <p:spPr>
          <a:xfrm>
            <a:off x="6348832" y="4677785"/>
            <a:ext cx="2085975" cy="830997"/>
          </a:xfrm>
          <a:prstGeom prst="rect">
            <a:avLst/>
          </a:prstGeom>
          <a:noFill/>
        </p:spPr>
        <p:txBody>
          <a:bodyPr wrap="square" rtlCol="0">
            <a:spAutoFit/>
          </a:bodyPr>
          <a:lstStyle/>
          <a:p>
            <a:pPr algn="ctr"/>
            <a:r>
              <a:rPr lang="en-GB" sz="2400" dirty="0" err="1">
                <a:solidFill>
                  <a:schemeClr val="accent5">
                    <a:lumMod val="50000"/>
                  </a:schemeClr>
                </a:solidFill>
              </a:rPr>
              <a:t>Etwas</a:t>
            </a:r>
            <a:r>
              <a:rPr lang="en-GB" sz="2400" dirty="0">
                <a:solidFill>
                  <a:schemeClr val="accent5">
                    <a:lumMod val="50000"/>
                  </a:schemeClr>
                </a:solidFill>
              </a:rPr>
              <a:t> </a:t>
            </a:r>
          </a:p>
          <a:p>
            <a:pPr algn="ctr"/>
            <a:r>
              <a:rPr lang="en-GB" sz="2400" dirty="0" err="1">
                <a:solidFill>
                  <a:schemeClr val="accent5">
                    <a:lumMod val="50000"/>
                  </a:schemeClr>
                </a:solidFill>
              </a:rPr>
              <a:t>Magisches</a:t>
            </a:r>
            <a:r>
              <a:rPr lang="en-GB" sz="2400" dirty="0">
                <a:solidFill>
                  <a:schemeClr val="accent5">
                    <a:lumMod val="50000"/>
                  </a:schemeClr>
                </a:solidFill>
              </a:rPr>
              <a:t>*</a:t>
            </a:r>
          </a:p>
        </p:txBody>
      </p:sp>
      <p:sp>
        <p:nvSpPr>
          <p:cNvPr id="25" name="TextBox 24">
            <a:extLst>
              <a:ext uri="{FF2B5EF4-FFF2-40B4-BE49-F238E27FC236}">
                <a16:creationId xmlns:a16="http://schemas.microsoft.com/office/drawing/2014/main" id="{FFB12A6C-3BB5-45D0-879A-6D8C4A637066}"/>
              </a:ext>
            </a:extLst>
          </p:cNvPr>
          <p:cNvSpPr txBox="1"/>
          <p:nvPr/>
        </p:nvSpPr>
        <p:spPr>
          <a:xfrm>
            <a:off x="9293180" y="5084599"/>
            <a:ext cx="2085975" cy="461665"/>
          </a:xfrm>
          <a:prstGeom prst="rect">
            <a:avLst/>
          </a:prstGeom>
          <a:noFill/>
        </p:spPr>
        <p:txBody>
          <a:bodyPr wrap="square" rtlCol="0">
            <a:spAutoFit/>
          </a:bodyPr>
          <a:lstStyle/>
          <a:p>
            <a:pPr algn="l"/>
            <a:r>
              <a:rPr lang="en-GB" sz="2400" dirty="0">
                <a:solidFill>
                  <a:schemeClr val="accent5">
                    <a:lumMod val="50000"/>
                  </a:schemeClr>
                </a:solidFill>
              </a:rPr>
              <a:t>Eine </a:t>
            </a:r>
            <a:r>
              <a:rPr lang="en-GB" sz="2400" dirty="0" err="1">
                <a:solidFill>
                  <a:schemeClr val="accent5">
                    <a:lumMod val="50000"/>
                  </a:schemeClr>
                </a:solidFill>
              </a:rPr>
              <a:t>Lösung</a:t>
            </a:r>
            <a:r>
              <a:rPr lang="en-GB" sz="2400" dirty="0">
                <a:solidFill>
                  <a:schemeClr val="accent5">
                    <a:lumMod val="50000"/>
                  </a:schemeClr>
                </a:solidFill>
              </a:rPr>
              <a:t>*</a:t>
            </a:r>
          </a:p>
        </p:txBody>
      </p:sp>
      <p:sp>
        <p:nvSpPr>
          <p:cNvPr id="7" name="TextBox 6">
            <a:extLst>
              <a:ext uri="{FF2B5EF4-FFF2-40B4-BE49-F238E27FC236}">
                <a16:creationId xmlns:a16="http://schemas.microsoft.com/office/drawing/2014/main" id="{2440EF5A-08D9-4F19-8F0C-951D7238C627}"/>
              </a:ext>
            </a:extLst>
          </p:cNvPr>
          <p:cNvSpPr txBox="1"/>
          <p:nvPr/>
        </p:nvSpPr>
        <p:spPr>
          <a:xfrm>
            <a:off x="6123047" y="2332168"/>
            <a:ext cx="2365100" cy="830997"/>
          </a:xfrm>
          <a:prstGeom prst="rect">
            <a:avLst/>
          </a:prstGeom>
          <a:noFill/>
        </p:spPr>
        <p:txBody>
          <a:bodyPr wrap="square" rtlCol="0">
            <a:spAutoFit/>
          </a:bodyPr>
          <a:lstStyle/>
          <a:p>
            <a:pPr algn="ctr"/>
            <a:r>
              <a:rPr lang="en-GB" sz="2400" dirty="0">
                <a:solidFill>
                  <a:schemeClr val="accent5">
                    <a:lumMod val="50000"/>
                  </a:schemeClr>
                </a:solidFill>
              </a:rPr>
              <a:t>Der </a:t>
            </a:r>
            <a:r>
              <a:rPr lang="en-GB" sz="2400" dirty="0" err="1">
                <a:solidFill>
                  <a:schemeClr val="accent5">
                    <a:lumMod val="50000"/>
                  </a:schemeClr>
                </a:solidFill>
              </a:rPr>
              <a:t>Rattenfänger</a:t>
            </a:r>
            <a:endParaRPr lang="en-GB" sz="2400" dirty="0">
              <a:solidFill>
                <a:schemeClr val="accent5">
                  <a:lumMod val="50000"/>
                </a:schemeClr>
              </a:solidFill>
            </a:endParaRPr>
          </a:p>
        </p:txBody>
      </p:sp>
      <p:sp>
        <p:nvSpPr>
          <p:cNvPr id="28" name="TextBox 27">
            <a:extLst>
              <a:ext uri="{FF2B5EF4-FFF2-40B4-BE49-F238E27FC236}">
                <a16:creationId xmlns:a16="http://schemas.microsoft.com/office/drawing/2014/main" id="{AB2727F3-7D18-4804-9398-3E4276A24A9E}"/>
              </a:ext>
            </a:extLst>
          </p:cNvPr>
          <p:cNvSpPr txBox="1"/>
          <p:nvPr/>
        </p:nvSpPr>
        <p:spPr>
          <a:xfrm>
            <a:off x="8964733" y="2433817"/>
            <a:ext cx="2365100" cy="830997"/>
          </a:xfrm>
          <a:prstGeom prst="rect">
            <a:avLst/>
          </a:prstGeom>
          <a:noFill/>
        </p:spPr>
        <p:txBody>
          <a:bodyPr wrap="square" rtlCol="0">
            <a:spAutoFit/>
          </a:bodyPr>
          <a:lstStyle/>
          <a:p>
            <a:pPr algn="ctr"/>
            <a:r>
              <a:rPr lang="en-GB" sz="2400" dirty="0">
                <a:solidFill>
                  <a:schemeClr val="accent5">
                    <a:lumMod val="50000"/>
                  </a:schemeClr>
                </a:solidFill>
              </a:rPr>
              <a:t>Die </a:t>
            </a:r>
            <a:r>
              <a:rPr lang="en-GB" sz="2400" dirty="0" err="1">
                <a:solidFill>
                  <a:schemeClr val="accent5">
                    <a:lumMod val="50000"/>
                  </a:schemeClr>
                </a:solidFill>
              </a:rPr>
              <a:t>Ratten</a:t>
            </a:r>
            <a:r>
              <a:rPr lang="en-GB" sz="2400" dirty="0">
                <a:solidFill>
                  <a:schemeClr val="accent5">
                    <a:lumMod val="50000"/>
                  </a:schemeClr>
                </a:solidFill>
              </a:rPr>
              <a:t> und </a:t>
            </a:r>
            <a:r>
              <a:rPr lang="en-GB" sz="2400" dirty="0" err="1">
                <a:solidFill>
                  <a:schemeClr val="accent5">
                    <a:lumMod val="50000"/>
                  </a:schemeClr>
                </a:solidFill>
              </a:rPr>
              <a:t>Mäuse</a:t>
            </a:r>
            <a:endParaRPr lang="en-GB" sz="2400" dirty="0">
              <a:solidFill>
                <a:schemeClr val="accent5">
                  <a:lumMod val="50000"/>
                </a:schemeClr>
              </a:solidFill>
            </a:endParaRPr>
          </a:p>
        </p:txBody>
      </p:sp>
      <p:sp>
        <p:nvSpPr>
          <p:cNvPr id="29" name="TextBox 28">
            <a:extLst>
              <a:ext uri="{FF2B5EF4-FFF2-40B4-BE49-F238E27FC236}">
                <a16:creationId xmlns:a16="http://schemas.microsoft.com/office/drawing/2014/main" id="{04B81B81-9535-4B17-889A-16A839518E54}"/>
              </a:ext>
            </a:extLst>
          </p:cNvPr>
          <p:cNvSpPr txBox="1"/>
          <p:nvPr/>
        </p:nvSpPr>
        <p:spPr>
          <a:xfrm>
            <a:off x="6262609" y="4686501"/>
            <a:ext cx="2085975" cy="830997"/>
          </a:xfrm>
          <a:prstGeom prst="rect">
            <a:avLst/>
          </a:prstGeom>
          <a:noFill/>
        </p:spPr>
        <p:txBody>
          <a:bodyPr wrap="square" rtlCol="0">
            <a:spAutoFit/>
          </a:bodyPr>
          <a:lstStyle/>
          <a:p>
            <a:pPr algn="ctr"/>
            <a:r>
              <a:rPr lang="en-GB" sz="2400" dirty="0">
                <a:solidFill>
                  <a:schemeClr val="accent5">
                    <a:lumMod val="50000"/>
                  </a:schemeClr>
                </a:solidFill>
              </a:rPr>
              <a:t>Das </a:t>
            </a:r>
            <a:r>
              <a:rPr lang="en-GB" sz="2400" dirty="0" err="1">
                <a:solidFill>
                  <a:schemeClr val="accent5">
                    <a:lumMod val="50000"/>
                  </a:schemeClr>
                </a:solidFill>
              </a:rPr>
              <a:t>Pfeifchen</a:t>
            </a:r>
            <a:endParaRPr lang="en-GB" sz="2400" dirty="0">
              <a:solidFill>
                <a:schemeClr val="accent5">
                  <a:lumMod val="50000"/>
                </a:schemeClr>
              </a:solidFill>
            </a:endParaRPr>
          </a:p>
        </p:txBody>
      </p:sp>
      <p:sp>
        <p:nvSpPr>
          <p:cNvPr id="30" name="TextBox 29">
            <a:extLst>
              <a:ext uri="{FF2B5EF4-FFF2-40B4-BE49-F238E27FC236}">
                <a16:creationId xmlns:a16="http://schemas.microsoft.com/office/drawing/2014/main" id="{79719D7C-E3FB-4363-B0A9-ED79243E8A4B}"/>
              </a:ext>
            </a:extLst>
          </p:cNvPr>
          <p:cNvSpPr txBox="1"/>
          <p:nvPr/>
        </p:nvSpPr>
        <p:spPr>
          <a:xfrm>
            <a:off x="9153617" y="4819543"/>
            <a:ext cx="2365100" cy="1200329"/>
          </a:xfrm>
          <a:prstGeom prst="rect">
            <a:avLst/>
          </a:prstGeom>
          <a:noFill/>
        </p:spPr>
        <p:txBody>
          <a:bodyPr wrap="square" rtlCol="0">
            <a:spAutoFit/>
          </a:bodyPr>
          <a:lstStyle/>
          <a:p>
            <a:pPr algn="ctr"/>
            <a:r>
              <a:rPr lang="en-GB" sz="2400" dirty="0">
                <a:solidFill>
                  <a:schemeClr val="accent5">
                    <a:lumMod val="50000"/>
                  </a:schemeClr>
                </a:solidFill>
              </a:rPr>
              <a:t>Die </a:t>
            </a:r>
            <a:r>
              <a:rPr lang="en-GB" sz="2400" dirty="0" err="1">
                <a:solidFill>
                  <a:schemeClr val="accent5">
                    <a:lumMod val="50000"/>
                  </a:schemeClr>
                </a:solidFill>
              </a:rPr>
              <a:t>Tiere</a:t>
            </a:r>
            <a:r>
              <a:rPr lang="en-GB" sz="2400" dirty="0">
                <a:solidFill>
                  <a:schemeClr val="accent5">
                    <a:lumMod val="50000"/>
                  </a:schemeClr>
                </a:solidFill>
              </a:rPr>
              <a:t> </a:t>
            </a:r>
            <a:r>
              <a:rPr lang="en-GB" sz="2400" dirty="0" err="1">
                <a:solidFill>
                  <a:schemeClr val="accent5">
                    <a:lumMod val="50000"/>
                  </a:schemeClr>
                </a:solidFill>
              </a:rPr>
              <a:t>sterben</a:t>
            </a:r>
            <a:r>
              <a:rPr lang="en-GB" sz="2400" dirty="0">
                <a:solidFill>
                  <a:schemeClr val="accent5">
                    <a:lumMod val="50000"/>
                  </a:schemeClr>
                </a:solidFill>
              </a:rPr>
              <a:t> </a:t>
            </a:r>
            <a:r>
              <a:rPr lang="en-GB" sz="2400" dirty="0" err="1">
                <a:solidFill>
                  <a:schemeClr val="accent5">
                    <a:lumMod val="50000"/>
                  </a:schemeClr>
                </a:solidFill>
              </a:rPr>
              <a:t>im</a:t>
            </a:r>
            <a:r>
              <a:rPr lang="en-GB" sz="2400" dirty="0">
                <a:solidFill>
                  <a:schemeClr val="accent5">
                    <a:lumMod val="50000"/>
                  </a:schemeClr>
                </a:solidFill>
              </a:rPr>
              <a:t> </a:t>
            </a:r>
            <a:r>
              <a:rPr lang="en-GB" sz="2400" dirty="0" err="1">
                <a:solidFill>
                  <a:schemeClr val="accent5">
                    <a:lumMod val="50000"/>
                  </a:schemeClr>
                </a:solidFill>
              </a:rPr>
              <a:t>Fluss</a:t>
            </a:r>
            <a:endParaRPr lang="en-GB" sz="2400" dirty="0">
              <a:solidFill>
                <a:schemeClr val="accent5">
                  <a:lumMod val="50000"/>
                </a:schemeClr>
              </a:solidFill>
            </a:endParaRPr>
          </a:p>
        </p:txBody>
      </p:sp>
    </p:spTree>
    <p:extLst>
      <p:ext uri="{BB962C8B-B14F-4D97-AF65-F5344CB8AC3E}">
        <p14:creationId xmlns:p14="http://schemas.microsoft.com/office/powerpoint/2010/main" val="31980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4" grpId="0"/>
      <p:bldP spid="25" grpId="0"/>
      <p:bldP spid="7" grpId="0"/>
      <p:bldP spid="28" grpId="0"/>
      <p:bldP spid="29" grpId="0"/>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Certificate, Paper, Parchment, Roll, Scroll, Sheet">
            <a:extLst>
              <a:ext uri="{FF2B5EF4-FFF2-40B4-BE49-F238E27FC236}">
                <a16:creationId xmlns:a16="http://schemas.microsoft.com/office/drawing/2014/main" id="{282D4F32-DDC4-42D1-AE98-62539C415EB3}"/>
              </a:ext>
            </a:extLst>
          </p:cNvPr>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9746581" y="3845000"/>
            <a:ext cx="1869017" cy="2805763"/>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473;p13" descr="A picture containing text, binding, fabric&#10;&#10;Description automatically generated">
            <a:extLst>
              <a:ext uri="{FF2B5EF4-FFF2-40B4-BE49-F238E27FC236}">
                <a16:creationId xmlns:a16="http://schemas.microsoft.com/office/drawing/2014/main" id="{90819800-3701-49D6-9803-57435784C25B}"/>
              </a:ext>
            </a:extLst>
          </p:cNvPr>
          <p:cNvPicPr preferRelativeResize="0"/>
          <p:nvPr/>
        </p:nvPicPr>
        <p:blipFill rotWithShape="1">
          <a:blip r:embed="rId4">
            <a:alphaModFix/>
            <a:duotone>
              <a:schemeClr val="bg2">
                <a:shade val="45000"/>
                <a:satMod val="135000"/>
              </a:schemeClr>
              <a:prstClr val="white"/>
            </a:duotone>
          </a:blip>
          <a:srcRect/>
          <a:stretch/>
        </p:blipFill>
        <p:spPr>
          <a:xfrm rot="5400000">
            <a:off x="947323" y="1043177"/>
            <a:ext cx="4512171" cy="6256510"/>
          </a:xfrm>
          <a:prstGeom prst="rect">
            <a:avLst/>
          </a:prstGeom>
          <a:noFill/>
          <a:ln>
            <a:noFill/>
          </a:ln>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4198776" cy="869950"/>
          </a:xfrm>
          <a:prstGeom prst="rect">
            <a:avLst/>
          </a:prstGeom>
        </p:spPr>
      </p:pic>
      <p:sp>
        <p:nvSpPr>
          <p:cNvPr id="4" name="Title 3"/>
          <p:cNvSpPr>
            <a:spLocks noGrp="1"/>
          </p:cNvSpPr>
          <p:nvPr>
            <p:ph type="title"/>
          </p:nvPr>
        </p:nvSpPr>
        <p:spPr>
          <a:xfrm>
            <a:off x="0" y="294041"/>
            <a:ext cx="4198776" cy="707849"/>
          </a:xfrm>
        </p:spPr>
        <p:txBody>
          <a:bodyPr>
            <a:normAutofit/>
          </a:bodyPr>
          <a:lstStyle/>
          <a:p>
            <a:r>
              <a:rPr lang="en-GB" sz="3600" b="1" dirty="0" err="1">
                <a:solidFill>
                  <a:schemeClr val="bg1"/>
                </a:solidFill>
              </a:rPr>
              <a:t>Märchen</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53750" y="247046"/>
            <a:ext cx="1003577" cy="32445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8DBE8A-83DF-4CA1-8470-CFE3B420C435}"/>
              </a:ext>
            </a:extLst>
          </p:cNvPr>
          <p:cNvSpPr txBox="1"/>
          <p:nvPr/>
        </p:nvSpPr>
        <p:spPr>
          <a:xfrm>
            <a:off x="132005" y="1999605"/>
            <a:ext cx="6072665" cy="4401205"/>
          </a:xfrm>
          <a:prstGeom prst="rect">
            <a:avLst/>
          </a:prstGeom>
          <a:noFill/>
        </p:spPr>
        <p:txBody>
          <a:bodyPr wrap="square" rtlCol="0">
            <a:spAutoFit/>
          </a:bodyPr>
          <a:lstStyle/>
          <a:p>
            <a:pPr algn="ctr"/>
            <a:r>
              <a:rPr lang="de-DE" sz="2000" dirty="0">
                <a:solidFill>
                  <a:schemeClr val="accent5">
                    <a:lumMod val="50000"/>
                  </a:schemeClr>
                </a:solidFill>
              </a:rPr>
              <a:t>Obwohl die Bürger von Hameln von den Ratten befreit waren, zahlten sie dem Rattenfänger die vereinbarte Geldsumme nicht. Er ging sehr böse aus der Stadt. Doch am 26. Juni des gleichen Jahres kam der Rattenfänger zurück: diesmal als Jäger mit einem roten Hut. Er ging mit seiner Pfeife durch die Straßen. Keine Ratten, sondern die Kinder der Stadt folgten ihm. Er führte sie aus der Stadt und auf einen Berg. Bis heute sind die hundertdreißig Kinder nicht zurückgekommen. Die Straße, die aus der Stadt führt, hieß für Jahrhunderte die „Stille-Straße“. Auf dieser Straße durfte man weder tanzen noch Musik machen.</a:t>
            </a:r>
          </a:p>
        </p:txBody>
      </p:sp>
      <p:sp>
        <p:nvSpPr>
          <p:cNvPr id="17" name="TextBox 16">
            <a:extLst>
              <a:ext uri="{FF2B5EF4-FFF2-40B4-BE49-F238E27FC236}">
                <a16:creationId xmlns:a16="http://schemas.microsoft.com/office/drawing/2014/main" id="{8620D123-54BA-4FBC-81E3-8B3AAEAD0950}"/>
              </a:ext>
            </a:extLst>
          </p:cNvPr>
          <p:cNvSpPr txBox="1"/>
          <p:nvPr/>
        </p:nvSpPr>
        <p:spPr>
          <a:xfrm>
            <a:off x="151423" y="1207460"/>
            <a:ext cx="11735777" cy="707886"/>
          </a:xfrm>
          <a:prstGeom prst="rect">
            <a:avLst/>
          </a:prstGeom>
          <a:noFill/>
        </p:spPr>
        <p:txBody>
          <a:bodyPr wrap="square" rtlCol="0">
            <a:spAutoFit/>
          </a:bodyPr>
          <a:lstStyle/>
          <a:p>
            <a:pPr algn="l"/>
            <a:r>
              <a:rPr lang="en-GB" sz="2000" dirty="0">
                <a:solidFill>
                  <a:schemeClr val="accent5">
                    <a:lumMod val="50000"/>
                  </a:schemeClr>
                </a:solidFill>
              </a:rPr>
              <a:t>Der </a:t>
            </a:r>
            <a:r>
              <a:rPr lang="en-GB" sz="2000" dirty="0" err="1">
                <a:solidFill>
                  <a:schemeClr val="accent5">
                    <a:lumMod val="50000"/>
                  </a:schemeClr>
                </a:solidFill>
              </a:rPr>
              <a:t>Rattenfänger</a:t>
            </a:r>
            <a:r>
              <a:rPr lang="en-GB" sz="2000" dirty="0">
                <a:solidFill>
                  <a:schemeClr val="accent5">
                    <a:lumMod val="50000"/>
                  </a:schemeClr>
                </a:solidFill>
              </a:rPr>
              <a:t> </a:t>
            </a:r>
            <a:r>
              <a:rPr lang="en-GB" sz="2000" dirty="0" err="1">
                <a:solidFill>
                  <a:schemeClr val="accent5">
                    <a:lumMod val="50000"/>
                  </a:schemeClr>
                </a:solidFill>
              </a:rPr>
              <a:t>enthält</a:t>
            </a:r>
            <a:r>
              <a:rPr lang="en-GB" sz="2000" dirty="0">
                <a:solidFill>
                  <a:schemeClr val="accent5">
                    <a:lumMod val="50000"/>
                  </a:schemeClr>
                </a:solidFill>
              </a:rPr>
              <a:t> </a:t>
            </a:r>
            <a:r>
              <a:rPr lang="en-GB" sz="2000" dirty="0" err="1">
                <a:solidFill>
                  <a:schemeClr val="accent5">
                    <a:lumMod val="50000"/>
                  </a:schemeClr>
                </a:solidFill>
              </a:rPr>
              <a:t>viele</a:t>
            </a:r>
            <a:r>
              <a:rPr lang="en-GB" sz="2000" dirty="0">
                <a:solidFill>
                  <a:schemeClr val="accent5">
                    <a:lumMod val="50000"/>
                  </a:schemeClr>
                </a:solidFill>
              </a:rPr>
              <a:t> </a:t>
            </a:r>
            <a:r>
              <a:rPr lang="en-GB" sz="2000" dirty="0" err="1">
                <a:solidFill>
                  <a:schemeClr val="accent5">
                    <a:lumMod val="50000"/>
                  </a:schemeClr>
                </a:solidFill>
              </a:rPr>
              <a:t>Elemente</a:t>
            </a:r>
            <a:r>
              <a:rPr lang="en-GB" sz="2000" dirty="0">
                <a:solidFill>
                  <a:schemeClr val="accent5">
                    <a:lumMod val="50000"/>
                  </a:schemeClr>
                </a:solidFill>
              </a:rPr>
              <a:t>, die man oft in </a:t>
            </a:r>
            <a:r>
              <a:rPr lang="en-GB" sz="2000" dirty="0" err="1">
                <a:solidFill>
                  <a:schemeClr val="accent5">
                    <a:lumMod val="50000"/>
                  </a:schemeClr>
                </a:solidFill>
              </a:rPr>
              <a:t>Märchen</a:t>
            </a:r>
            <a:r>
              <a:rPr lang="en-GB" sz="2000" dirty="0">
                <a:solidFill>
                  <a:schemeClr val="accent5">
                    <a:lumMod val="50000"/>
                  </a:schemeClr>
                </a:solidFill>
              </a:rPr>
              <a:t> </a:t>
            </a:r>
            <a:r>
              <a:rPr lang="en-GB" sz="2000" dirty="0" err="1">
                <a:solidFill>
                  <a:schemeClr val="accent5">
                    <a:lumMod val="50000"/>
                  </a:schemeClr>
                </a:solidFill>
              </a:rPr>
              <a:t>findet</a:t>
            </a:r>
            <a:r>
              <a:rPr lang="en-GB" sz="2000" dirty="0">
                <a:solidFill>
                  <a:schemeClr val="accent5">
                    <a:lumMod val="50000"/>
                  </a:schemeClr>
                </a:solidFill>
              </a:rPr>
              <a:t>. </a:t>
            </a:r>
            <a:r>
              <a:rPr lang="en-GB" sz="2000" dirty="0" err="1">
                <a:solidFill>
                  <a:schemeClr val="accent5">
                    <a:lumMod val="50000"/>
                  </a:schemeClr>
                </a:solidFill>
              </a:rPr>
              <a:t>Kannst</a:t>
            </a:r>
            <a:r>
              <a:rPr lang="en-GB" sz="2000" dirty="0">
                <a:solidFill>
                  <a:schemeClr val="accent5">
                    <a:lumMod val="50000"/>
                  </a:schemeClr>
                </a:solidFill>
              </a:rPr>
              <a:t> du </a:t>
            </a:r>
            <a:r>
              <a:rPr lang="en-GB" sz="2000" dirty="0" err="1">
                <a:solidFill>
                  <a:schemeClr val="accent5">
                    <a:lumMod val="50000"/>
                  </a:schemeClr>
                </a:solidFill>
              </a:rPr>
              <a:t>diese</a:t>
            </a:r>
            <a:r>
              <a:rPr lang="en-GB" sz="2000" dirty="0">
                <a:solidFill>
                  <a:schemeClr val="accent5">
                    <a:lumMod val="50000"/>
                  </a:schemeClr>
                </a:solidFill>
              </a:rPr>
              <a:t> </a:t>
            </a:r>
            <a:r>
              <a:rPr lang="en-GB" sz="2000" dirty="0" err="1">
                <a:solidFill>
                  <a:schemeClr val="accent5">
                    <a:lumMod val="50000"/>
                  </a:schemeClr>
                </a:solidFill>
              </a:rPr>
              <a:t>Elemente</a:t>
            </a:r>
            <a:r>
              <a:rPr lang="en-GB" sz="2000" dirty="0">
                <a:solidFill>
                  <a:schemeClr val="accent5">
                    <a:lumMod val="50000"/>
                  </a:schemeClr>
                </a:solidFill>
              </a:rPr>
              <a:t> </a:t>
            </a:r>
            <a:r>
              <a:rPr lang="en-GB" sz="2000" dirty="0" err="1">
                <a:solidFill>
                  <a:schemeClr val="accent5">
                    <a:lumMod val="50000"/>
                  </a:schemeClr>
                </a:solidFill>
              </a:rPr>
              <a:t>im</a:t>
            </a:r>
            <a:r>
              <a:rPr lang="en-GB" sz="2000" dirty="0">
                <a:solidFill>
                  <a:schemeClr val="accent5">
                    <a:lumMod val="50000"/>
                  </a:schemeClr>
                </a:solidFill>
              </a:rPr>
              <a:t> Text </a:t>
            </a:r>
            <a:r>
              <a:rPr lang="en-GB" sz="2000" dirty="0" err="1">
                <a:solidFill>
                  <a:schemeClr val="accent5">
                    <a:lumMod val="50000"/>
                  </a:schemeClr>
                </a:solidFill>
              </a:rPr>
              <a:t>finden</a:t>
            </a:r>
            <a:r>
              <a:rPr lang="en-GB" sz="2000" dirty="0">
                <a:solidFill>
                  <a:schemeClr val="accent5">
                    <a:lumMod val="50000"/>
                  </a:schemeClr>
                </a:solidFill>
              </a:rPr>
              <a:t>?</a:t>
            </a:r>
          </a:p>
        </p:txBody>
      </p:sp>
      <p:pic>
        <p:nvPicPr>
          <p:cNvPr id="2050" name="Picture 2" descr="Certificate, Paper, Parchment, Roll, Scroll, Sheet">
            <a:extLst>
              <a:ext uri="{FF2B5EF4-FFF2-40B4-BE49-F238E27FC236}">
                <a16:creationId xmlns:a16="http://schemas.microsoft.com/office/drawing/2014/main" id="{30F9CE25-2434-4856-B034-EF832F54680F}"/>
              </a:ext>
            </a:extLst>
          </p:cNvPr>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6876304" y="1519802"/>
            <a:ext cx="1869017" cy="280576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6D91946-AE6A-4D18-A8FB-4E4ADFF70ACC}"/>
              </a:ext>
            </a:extLst>
          </p:cNvPr>
          <p:cNvSpPr txBox="1"/>
          <p:nvPr/>
        </p:nvSpPr>
        <p:spPr>
          <a:xfrm>
            <a:off x="6767824" y="2551307"/>
            <a:ext cx="2085975" cy="461665"/>
          </a:xfrm>
          <a:prstGeom prst="rect">
            <a:avLst/>
          </a:prstGeom>
          <a:noFill/>
        </p:spPr>
        <p:txBody>
          <a:bodyPr wrap="square" rtlCol="0">
            <a:spAutoFit/>
          </a:bodyPr>
          <a:lstStyle/>
          <a:p>
            <a:pPr algn="l"/>
            <a:r>
              <a:rPr lang="en-GB" sz="2400" dirty="0">
                <a:solidFill>
                  <a:schemeClr val="accent5">
                    <a:lumMod val="50000"/>
                  </a:schemeClr>
                </a:solidFill>
              </a:rPr>
              <a:t>Eine Moral</a:t>
            </a:r>
          </a:p>
        </p:txBody>
      </p:sp>
      <p:sp>
        <p:nvSpPr>
          <p:cNvPr id="19" name="Rectangle: Rounded Corners 18">
            <a:extLst>
              <a:ext uri="{FF2B5EF4-FFF2-40B4-BE49-F238E27FC236}">
                <a16:creationId xmlns:a16="http://schemas.microsoft.com/office/drawing/2014/main" id="{568E30A6-993E-4A19-99F8-2C321C621045}"/>
              </a:ext>
            </a:extLst>
          </p:cNvPr>
          <p:cNvSpPr/>
          <p:nvPr/>
        </p:nvSpPr>
        <p:spPr>
          <a:xfrm>
            <a:off x="7267290" y="70710"/>
            <a:ext cx="3590925" cy="869950"/>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vereinbart</a:t>
            </a:r>
            <a:r>
              <a:rPr lang="en-GB" dirty="0"/>
              <a:t> – agreed </a:t>
            </a:r>
          </a:p>
          <a:p>
            <a:pPr algn="ctr"/>
            <a:r>
              <a:rPr lang="en-GB" dirty="0"/>
              <a:t>die </a:t>
            </a:r>
            <a:r>
              <a:rPr lang="en-GB" dirty="0" err="1"/>
              <a:t>Bestrafung</a:t>
            </a:r>
            <a:r>
              <a:rPr lang="en-GB" dirty="0"/>
              <a:t> – punishment</a:t>
            </a:r>
          </a:p>
          <a:p>
            <a:pPr algn="ctr"/>
            <a:r>
              <a:rPr lang="en-GB" dirty="0"/>
              <a:t>das </a:t>
            </a:r>
            <a:r>
              <a:rPr lang="en-GB" dirty="0" err="1"/>
              <a:t>Ergebnis</a:t>
            </a:r>
            <a:r>
              <a:rPr lang="en-GB" dirty="0"/>
              <a:t> – outcome</a:t>
            </a:r>
          </a:p>
        </p:txBody>
      </p:sp>
      <p:pic>
        <p:nvPicPr>
          <p:cNvPr id="21" name="Picture 2" descr="Certificate, Paper, Parchment, Roll, Scroll, Sheet">
            <a:extLst>
              <a:ext uri="{FF2B5EF4-FFF2-40B4-BE49-F238E27FC236}">
                <a16:creationId xmlns:a16="http://schemas.microsoft.com/office/drawing/2014/main" id="{5CF8442A-968F-4378-BF8C-066409071A33}"/>
              </a:ext>
            </a:extLst>
          </p:cNvPr>
          <p:cNvPicPr>
            <a:picLocks noChangeAspect="1" noChangeArrowheads="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9819389" y="1653790"/>
            <a:ext cx="1810798" cy="271836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22313BD9-2C6F-4C2E-8AA5-7212A3580F49}"/>
              </a:ext>
            </a:extLst>
          </p:cNvPr>
          <p:cNvSpPr txBox="1"/>
          <p:nvPr/>
        </p:nvSpPr>
        <p:spPr>
          <a:xfrm>
            <a:off x="9611687" y="2412087"/>
            <a:ext cx="2085975" cy="830997"/>
          </a:xfrm>
          <a:prstGeom prst="rect">
            <a:avLst/>
          </a:prstGeom>
          <a:noFill/>
        </p:spPr>
        <p:txBody>
          <a:bodyPr wrap="square" rtlCol="0">
            <a:spAutoFit/>
          </a:bodyPr>
          <a:lstStyle/>
          <a:p>
            <a:pPr algn="ctr"/>
            <a:r>
              <a:rPr lang="en-GB" sz="2400" dirty="0">
                <a:solidFill>
                  <a:schemeClr val="accent5">
                    <a:lumMod val="50000"/>
                  </a:schemeClr>
                </a:solidFill>
              </a:rPr>
              <a:t>Eine </a:t>
            </a:r>
            <a:r>
              <a:rPr lang="en-GB" sz="2400" dirty="0" err="1">
                <a:solidFill>
                  <a:schemeClr val="accent5">
                    <a:lumMod val="50000"/>
                  </a:schemeClr>
                </a:solidFill>
              </a:rPr>
              <a:t>Bestrafung</a:t>
            </a:r>
            <a:r>
              <a:rPr lang="en-GB" sz="2400" dirty="0">
                <a:solidFill>
                  <a:schemeClr val="accent5">
                    <a:lumMod val="50000"/>
                  </a:schemeClr>
                </a:solidFill>
              </a:rPr>
              <a:t>*</a:t>
            </a:r>
          </a:p>
        </p:txBody>
      </p:sp>
      <p:pic>
        <p:nvPicPr>
          <p:cNvPr id="23" name="Picture 2" descr="Certificate, Paper, Parchment, Roll, Scroll, Sheet">
            <a:extLst>
              <a:ext uri="{FF2B5EF4-FFF2-40B4-BE49-F238E27FC236}">
                <a16:creationId xmlns:a16="http://schemas.microsoft.com/office/drawing/2014/main" id="{C534F9CF-84C0-43CC-A11A-532414A23906}"/>
              </a:ext>
            </a:extLst>
          </p:cNvPr>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6883461" y="3801307"/>
            <a:ext cx="1869017" cy="280576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078E83E-A38A-412A-898B-F5AD32C1261E}"/>
              </a:ext>
            </a:extLst>
          </p:cNvPr>
          <p:cNvSpPr txBox="1"/>
          <p:nvPr/>
        </p:nvSpPr>
        <p:spPr>
          <a:xfrm>
            <a:off x="6605587" y="4695123"/>
            <a:ext cx="2085975" cy="830997"/>
          </a:xfrm>
          <a:prstGeom prst="rect">
            <a:avLst/>
          </a:prstGeom>
          <a:noFill/>
        </p:spPr>
        <p:txBody>
          <a:bodyPr wrap="square" rtlCol="0">
            <a:spAutoFit/>
          </a:bodyPr>
          <a:lstStyle/>
          <a:p>
            <a:pPr algn="ctr"/>
            <a:r>
              <a:rPr lang="en-GB" sz="2400" dirty="0">
                <a:solidFill>
                  <a:schemeClr val="accent5">
                    <a:lumMod val="50000"/>
                  </a:schemeClr>
                </a:solidFill>
              </a:rPr>
              <a:t>Ein </a:t>
            </a:r>
          </a:p>
          <a:p>
            <a:pPr algn="ctr"/>
            <a:r>
              <a:rPr lang="en-GB" sz="2400" dirty="0" err="1">
                <a:solidFill>
                  <a:schemeClr val="accent5">
                    <a:lumMod val="50000"/>
                  </a:schemeClr>
                </a:solidFill>
              </a:rPr>
              <a:t>Ergebnis</a:t>
            </a:r>
            <a:r>
              <a:rPr lang="en-GB" sz="2400" dirty="0">
                <a:solidFill>
                  <a:schemeClr val="accent5">
                    <a:lumMod val="50000"/>
                  </a:schemeClr>
                </a:solidFill>
              </a:rPr>
              <a:t>*</a:t>
            </a:r>
          </a:p>
        </p:txBody>
      </p:sp>
      <p:sp>
        <p:nvSpPr>
          <p:cNvPr id="25" name="TextBox 24">
            <a:extLst>
              <a:ext uri="{FF2B5EF4-FFF2-40B4-BE49-F238E27FC236}">
                <a16:creationId xmlns:a16="http://schemas.microsoft.com/office/drawing/2014/main" id="{FFB12A6C-3BB5-45D0-879A-6D8C4A637066}"/>
              </a:ext>
            </a:extLst>
          </p:cNvPr>
          <p:cNvSpPr txBox="1"/>
          <p:nvPr/>
        </p:nvSpPr>
        <p:spPr>
          <a:xfrm>
            <a:off x="9529271" y="4695123"/>
            <a:ext cx="2085975" cy="830997"/>
          </a:xfrm>
          <a:prstGeom prst="rect">
            <a:avLst/>
          </a:prstGeom>
          <a:noFill/>
        </p:spPr>
        <p:txBody>
          <a:bodyPr wrap="square" rtlCol="0">
            <a:spAutoFit/>
          </a:bodyPr>
          <a:lstStyle/>
          <a:p>
            <a:pPr algn="ctr"/>
            <a:r>
              <a:rPr lang="en-GB" sz="2400" dirty="0">
                <a:solidFill>
                  <a:schemeClr val="accent5">
                    <a:lumMod val="50000"/>
                  </a:schemeClr>
                </a:solidFill>
              </a:rPr>
              <a:t>Eine </a:t>
            </a:r>
            <a:r>
              <a:rPr lang="en-GB" sz="2400" dirty="0" err="1">
                <a:solidFill>
                  <a:schemeClr val="accent5">
                    <a:lumMod val="50000"/>
                  </a:schemeClr>
                </a:solidFill>
              </a:rPr>
              <a:t>kurze</a:t>
            </a:r>
            <a:r>
              <a:rPr lang="en-GB" sz="2400" dirty="0">
                <a:solidFill>
                  <a:schemeClr val="accent5">
                    <a:lumMod val="50000"/>
                  </a:schemeClr>
                </a:solidFill>
              </a:rPr>
              <a:t> </a:t>
            </a:r>
            <a:r>
              <a:rPr lang="en-GB" sz="2400" dirty="0" err="1">
                <a:solidFill>
                  <a:schemeClr val="accent5">
                    <a:lumMod val="50000"/>
                  </a:schemeClr>
                </a:solidFill>
              </a:rPr>
              <a:t>Geschichte</a:t>
            </a:r>
            <a:endParaRPr lang="en-GB" sz="2400" dirty="0">
              <a:solidFill>
                <a:schemeClr val="accent5">
                  <a:lumMod val="50000"/>
                </a:schemeClr>
              </a:solidFill>
            </a:endParaRPr>
          </a:p>
        </p:txBody>
      </p:sp>
      <p:sp>
        <p:nvSpPr>
          <p:cNvPr id="20" name="TextBox 19">
            <a:extLst>
              <a:ext uri="{FF2B5EF4-FFF2-40B4-BE49-F238E27FC236}">
                <a16:creationId xmlns:a16="http://schemas.microsoft.com/office/drawing/2014/main" id="{DC36DEB3-3286-462C-B51D-D9FA18EA263C}"/>
              </a:ext>
            </a:extLst>
          </p:cNvPr>
          <p:cNvSpPr txBox="1"/>
          <p:nvPr/>
        </p:nvSpPr>
        <p:spPr>
          <a:xfrm>
            <a:off x="6450752" y="2226212"/>
            <a:ext cx="2365100" cy="1200329"/>
          </a:xfrm>
          <a:prstGeom prst="rect">
            <a:avLst/>
          </a:prstGeom>
          <a:noFill/>
        </p:spPr>
        <p:txBody>
          <a:bodyPr wrap="square" rtlCol="0">
            <a:spAutoFit/>
          </a:bodyPr>
          <a:lstStyle/>
          <a:p>
            <a:pPr algn="ctr"/>
            <a:r>
              <a:rPr lang="en-GB" sz="2400" dirty="0">
                <a:solidFill>
                  <a:schemeClr val="accent5">
                    <a:lumMod val="50000"/>
                  </a:schemeClr>
                </a:solidFill>
              </a:rPr>
              <a:t>Ein </a:t>
            </a:r>
            <a:r>
              <a:rPr lang="en-GB" sz="2400" dirty="0" err="1">
                <a:solidFill>
                  <a:schemeClr val="accent5">
                    <a:lumMod val="50000"/>
                  </a:schemeClr>
                </a:solidFill>
              </a:rPr>
              <a:t>Versprechen</a:t>
            </a:r>
            <a:endParaRPr lang="en-GB" sz="2400" dirty="0">
              <a:solidFill>
                <a:schemeClr val="accent5">
                  <a:lumMod val="50000"/>
                </a:schemeClr>
              </a:solidFill>
            </a:endParaRPr>
          </a:p>
          <a:p>
            <a:pPr algn="ctr"/>
            <a:r>
              <a:rPr lang="en-GB" sz="2400" dirty="0" err="1">
                <a:solidFill>
                  <a:schemeClr val="accent5">
                    <a:lumMod val="50000"/>
                  </a:schemeClr>
                </a:solidFill>
              </a:rPr>
              <a:t>nicht</a:t>
            </a:r>
            <a:r>
              <a:rPr lang="en-GB" sz="2400" dirty="0">
                <a:solidFill>
                  <a:schemeClr val="accent5">
                    <a:lumMod val="50000"/>
                  </a:schemeClr>
                </a:solidFill>
              </a:rPr>
              <a:t> </a:t>
            </a:r>
            <a:r>
              <a:rPr lang="en-GB" sz="2400" dirty="0" err="1">
                <a:solidFill>
                  <a:schemeClr val="accent5">
                    <a:lumMod val="50000"/>
                  </a:schemeClr>
                </a:solidFill>
              </a:rPr>
              <a:t>brechen</a:t>
            </a:r>
            <a:r>
              <a:rPr lang="en-GB" sz="2400" dirty="0">
                <a:solidFill>
                  <a:schemeClr val="accent5">
                    <a:lumMod val="50000"/>
                  </a:schemeClr>
                </a:solidFill>
              </a:rPr>
              <a:t> </a:t>
            </a:r>
          </a:p>
        </p:txBody>
      </p:sp>
      <p:sp>
        <p:nvSpPr>
          <p:cNvPr id="27" name="TextBox 26">
            <a:extLst>
              <a:ext uri="{FF2B5EF4-FFF2-40B4-BE49-F238E27FC236}">
                <a16:creationId xmlns:a16="http://schemas.microsoft.com/office/drawing/2014/main" id="{96ED62AE-AA45-4506-8389-CEAE1145E0E0}"/>
              </a:ext>
            </a:extLst>
          </p:cNvPr>
          <p:cNvSpPr txBox="1"/>
          <p:nvPr/>
        </p:nvSpPr>
        <p:spPr>
          <a:xfrm>
            <a:off x="9389708" y="2251090"/>
            <a:ext cx="2365100" cy="1200329"/>
          </a:xfrm>
          <a:prstGeom prst="rect">
            <a:avLst/>
          </a:prstGeom>
          <a:noFill/>
        </p:spPr>
        <p:txBody>
          <a:bodyPr wrap="square" rtlCol="0">
            <a:spAutoFit/>
          </a:bodyPr>
          <a:lstStyle/>
          <a:p>
            <a:pPr algn="ctr"/>
            <a:r>
              <a:rPr lang="en-GB" sz="2400" dirty="0">
                <a:solidFill>
                  <a:schemeClr val="accent5">
                    <a:lumMod val="50000"/>
                  </a:schemeClr>
                </a:solidFill>
              </a:rPr>
              <a:t>Die Kinder </a:t>
            </a:r>
            <a:r>
              <a:rPr lang="en-GB" sz="2400" dirty="0" err="1">
                <a:solidFill>
                  <a:schemeClr val="accent5">
                    <a:lumMod val="50000"/>
                  </a:schemeClr>
                </a:solidFill>
              </a:rPr>
              <a:t>kommen</a:t>
            </a:r>
            <a:r>
              <a:rPr lang="en-GB" sz="2400" dirty="0">
                <a:solidFill>
                  <a:schemeClr val="accent5">
                    <a:lumMod val="50000"/>
                  </a:schemeClr>
                </a:solidFill>
              </a:rPr>
              <a:t> </a:t>
            </a:r>
            <a:r>
              <a:rPr lang="en-GB" sz="2400" dirty="0" err="1">
                <a:solidFill>
                  <a:schemeClr val="accent5">
                    <a:lumMod val="50000"/>
                  </a:schemeClr>
                </a:solidFill>
              </a:rPr>
              <a:t>nicht</a:t>
            </a:r>
            <a:r>
              <a:rPr lang="en-GB" sz="2400" dirty="0">
                <a:solidFill>
                  <a:schemeClr val="accent5">
                    <a:lumMod val="50000"/>
                  </a:schemeClr>
                </a:solidFill>
              </a:rPr>
              <a:t> </a:t>
            </a:r>
            <a:r>
              <a:rPr lang="en-GB" sz="2400" dirty="0" err="1">
                <a:solidFill>
                  <a:schemeClr val="accent5">
                    <a:lumMod val="50000"/>
                  </a:schemeClr>
                </a:solidFill>
              </a:rPr>
              <a:t>zurück</a:t>
            </a:r>
            <a:endParaRPr lang="en-GB" sz="2400" dirty="0">
              <a:solidFill>
                <a:schemeClr val="accent5">
                  <a:lumMod val="50000"/>
                </a:schemeClr>
              </a:solidFill>
            </a:endParaRPr>
          </a:p>
        </p:txBody>
      </p:sp>
      <p:sp>
        <p:nvSpPr>
          <p:cNvPr id="28" name="TextBox 27">
            <a:extLst>
              <a:ext uri="{FF2B5EF4-FFF2-40B4-BE49-F238E27FC236}">
                <a16:creationId xmlns:a16="http://schemas.microsoft.com/office/drawing/2014/main" id="{FDFE12C3-B19E-409A-A852-B2AEC5BC1D23}"/>
              </a:ext>
            </a:extLst>
          </p:cNvPr>
          <p:cNvSpPr txBox="1"/>
          <p:nvPr/>
        </p:nvSpPr>
        <p:spPr>
          <a:xfrm>
            <a:off x="6429466" y="4585913"/>
            <a:ext cx="2365100" cy="830997"/>
          </a:xfrm>
          <a:prstGeom prst="rect">
            <a:avLst/>
          </a:prstGeom>
          <a:noFill/>
        </p:spPr>
        <p:txBody>
          <a:bodyPr wrap="square" rtlCol="0">
            <a:spAutoFit/>
          </a:bodyPr>
          <a:lstStyle/>
          <a:p>
            <a:pPr algn="ctr"/>
            <a:r>
              <a:rPr lang="en-GB" sz="2400" dirty="0">
                <a:solidFill>
                  <a:schemeClr val="accent5">
                    <a:lumMod val="50000"/>
                  </a:schemeClr>
                </a:solidFill>
              </a:rPr>
              <a:t>Die Kinder </a:t>
            </a:r>
            <a:r>
              <a:rPr lang="en-GB" sz="2400" dirty="0" err="1">
                <a:solidFill>
                  <a:schemeClr val="accent5">
                    <a:lumMod val="50000"/>
                  </a:schemeClr>
                </a:solidFill>
              </a:rPr>
              <a:t>gehen</a:t>
            </a:r>
            <a:r>
              <a:rPr lang="en-GB" sz="2400" dirty="0">
                <a:solidFill>
                  <a:schemeClr val="accent5">
                    <a:lumMod val="50000"/>
                  </a:schemeClr>
                </a:solidFill>
              </a:rPr>
              <a:t> </a:t>
            </a:r>
            <a:r>
              <a:rPr lang="en-GB" sz="2400" dirty="0" err="1">
                <a:solidFill>
                  <a:schemeClr val="accent5">
                    <a:lumMod val="50000"/>
                  </a:schemeClr>
                </a:solidFill>
              </a:rPr>
              <a:t>weg</a:t>
            </a:r>
            <a:endParaRPr lang="en-GB" sz="2400" dirty="0">
              <a:solidFill>
                <a:schemeClr val="accent5">
                  <a:lumMod val="50000"/>
                </a:schemeClr>
              </a:solidFill>
            </a:endParaRPr>
          </a:p>
        </p:txBody>
      </p:sp>
      <p:sp>
        <p:nvSpPr>
          <p:cNvPr id="29" name="TextBox 28">
            <a:extLst>
              <a:ext uri="{FF2B5EF4-FFF2-40B4-BE49-F238E27FC236}">
                <a16:creationId xmlns:a16="http://schemas.microsoft.com/office/drawing/2014/main" id="{13E09C8A-346F-4D0D-A1C6-74483FEEAC49}"/>
              </a:ext>
            </a:extLst>
          </p:cNvPr>
          <p:cNvSpPr txBox="1"/>
          <p:nvPr/>
        </p:nvSpPr>
        <p:spPr>
          <a:xfrm>
            <a:off x="9304475" y="4879788"/>
            <a:ext cx="2365100" cy="461665"/>
          </a:xfrm>
          <a:prstGeom prst="rect">
            <a:avLst/>
          </a:prstGeom>
          <a:noFill/>
        </p:spPr>
        <p:txBody>
          <a:bodyPr wrap="square" rtlCol="0">
            <a:spAutoFit/>
          </a:bodyPr>
          <a:lstStyle/>
          <a:p>
            <a:pPr algn="ctr"/>
            <a:r>
              <a:rPr lang="en-GB" sz="2400" dirty="0">
                <a:solidFill>
                  <a:schemeClr val="accent5">
                    <a:lumMod val="50000"/>
                  </a:schemeClr>
                </a:solidFill>
              </a:rPr>
              <a:t>Der Text </a:t>
            </a:r>
          </a:p>
        </p:txBody>
      </p:sp>
    </p:spTree>
    <p:extLst>
      <p:ext uri="{BB962C8B-B14F-4D97-AF65-F5344CB8AC3E}">
        <p14:creationId xmlns:p14="http://schemas.microsoft.com/office/powerpoint/2010/main" val="28015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4" grpId="0"/>
      <p:bldP spid="25" grpId="0"/>
      <p:bldP spid="20" grpId="0"/>
      <p:bldP spid="27" grpId="0"/>
      <p:bldP spid="28" grpId="0"/>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389370" cy="707849"/>
          </a:xfrm>
        </p:spPr>
        <p:txBody>
          <a:bodyPr>
            <a:normAutofit/>
          </a:bodyPr>
          <a:lstStyle/>
          <a:p>
            <a:r>
              <a:rPr lang="en-GB" sz="3600" b="1" dirty="0" err="1">
                <a:solidFill>
                  <a:schemeClr val="bg1"/>
                </a:solidFill>
              </a:rPr>
              <a:t>Brüder</a:t>
            </a:r>
            <a:r>
              <a:rPr lang="en-GB" sz="3600" b="1" dirty="0">
                <a:solidFill>
                  <a:schemeClr val="bg1"/>
                </a:solidFill>
              </a:rPr>
              <a:t> Grimm vs. Disney!</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Rounded Corners 1">
            <a:extLst>
              <a:ext uri="{FF2B5EF4-FFF2-40B4-BE49-F238E27FC236}">
                <a16:creationId xmlns:a16="http://schemas.microsoft.com/office/drawing/2014/main" id="{02548843-8325-43B5-9952-72ABABC2B839}"/>
              </a:ext>
            </a:extLst>
          </p:cNvPr>
          <p:cNvSpPr/>
          <p:nvPr/>
        </p:nvSpPr>
        <p:spPr>
          <a:xfrm>
            <a:off x="6768145" y="245576"/>
            <a:ext cx="3639952" cy="1090601"/>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dirty="0" err="1">
                <a:solidFill>
                  <a:prstClr val="white"/>
                </a:solidFill>
              </a:rPr>
              <a:t>hübsch</a:t>
            </a:r>
            <a:r>
              <a:rPr lang="en-GB" dirty="0">
                <a:solidFill>
                  <a:prstClr val="white"/>
                </a:solidFill>
              </a:rPr>
              <a:t> – pretty | hart – hard</a:t>
            </a:r>
          </a:p>
          <a:p>
            <a:pPr lvl="0" algn="ctr">
              <a:defRPr/>
            </a:pPr>
            <a:r>
              <a:rPr lang="en-GB" dirty="0" err="1">
                <a:solidFill>
                  <a:prstClr val="white"/>
                </a:solidFill>
              </a:rPr>
              <a:t>abhacken</a:t>
            </a:r>
            <a:r>
              <a:rPr lang="en-GB" dirty="0">
                <a:solidFill>
                  <a:prstClr val="white"/>
                </a:solidFill>
              </a:rPr>
              <a:t> – to cut off</a:t>
            </a:r>
          </a:p>
          <a:p>
            <a:pPr lvl="0" algn="ctr">
              <a:defRPr/>
            </a:pPr>
            <a:r>
              <a:rPr lang="en-GB" dirty="0">
                <a:solidFill>
                  <a:prstClr val="white"/>
                </a:solidFill>
              </a:rPr>
              <a:t>die </a:t>
            </a:r>
            <a:r>
              <a:rPr lang="en-GB" dirty="0" err="1">
                <a:solidFill>
                  <a:prstClr val="white"/>
                </a:solidFill>
              </a:rPr>
              <a:t>Zehe</a:t>
            </a:r>
            <a:r>
              <a:rPr lang="en-GB" dirty="0">
                <a:solidFill>
                  <a:prstClr val="white"/>
                </a:solidFill>
              </a:rPr>
              <a:t> – toe</a:t>
            </a:r>
            <a:br>
              <a:rPr lang="en-GB" dirty="0">
                <a:solidFill>
                  <a:prstClr val="white"/>
                </a:solidFill>
              </a:rPr>
            </a:br>
            <a:r>
              <a:rPr lang="en-GB" dirty="0">
                <a:solidFill>
                  <a:prstClr val="white"/>
                </a:solidFill>
              </a:rPr>
              <a:t>die </a:t>
            </a:r>
            <a:r>
              <a:rPr lang="en-GB" dirty="0" err="1">
                <a:solidFill>
                  <a:prstClr val="white"/>
                </a:solidFill>
              </a:rPr>
              <a:t>Stiefmutter</a:t>
            </a:r>
            <a:r>
              <a:rPr lang="en-GB" dirty="0">
                <a:solidFill>
                  <a:prstClr val="white"/>
                </a:solidFill>
              </a:rPr>
              <a:t> – stepmother</a:t>
            </a:r>
          </a:p>
        </p:txBody>
      </p:sp>
      <p:pic>
        <p:nvPicPr>
          <p:cNvPr id="10" name="Picture 9">
            <a:extLst>
              <a:ext uri="{FF2B5EF4-FFF2-40B4-BE49-F238E27FC236}">
                <a16:creationId xmlns:a16="http://schemas.microsoft.com/office/drawing/2014/main" id="{F69F65E9-FB27-434D-8F8F-DAFDF3C90637}"/>
              </a:ext>
            </a:extLst>
          </p:cNvPr>
          <p:cNvPicPr>
            <a:picLocks noChangeAspect="1"/>
          </p:cNvPicPr>
          <p:nvPr/>
        </p:nvPicPr>
        <p:blipFill>
          <a:blip r:embed="rId4">
            <a:alphaModFix amt="40000"/>
          </a:blip>
          <a:stretch>
            <a:fillRect/>
          </a:stretch>
        </p:blipFill>
        <p:spPr>
          <a:xfrm>
            <a:off x="3249248" y="1595124"/>
            <a:ext cx="2366644" cy="4733288"/>
          </a:xfrm>
          <a:prstGeom prst="rect">
            <a:avLst/>
          </a:prstGeom>
        </p:spPr>
      </p:pic>
      <p:pic>
        <p:nvPicPr>
          <p:cNvPr id="12" name="Picture 11">
            <a:extLst>
              <a:ext uri="{FF2B5EF4-FFF2-40B4-BE49-F238E27FC236}">
                <a16:creationId xmlns:a16="http://schemas.microsoft.com/office/drawing/2014/main" id="{00D80792-1658-4069-BD43-CC274697F344}"/>
              </a:ext>
            </a:extLst>
          </p:cNvPr>
          <p:cNvPicPr>
            <a:picLocks noChangeAspect="1"/>
          </p:cNvPicPr>
          <p:nvPr/>
        </p:nvPicPr>
        <p:blipFill>
          <a:blip r:embed="rId5">
            <a:alphaModFix amt="40000"/>
          </a:blip>
          <a:stretch>
            <a:fillRect/>
          </a:stretch>
        </p:blipFill>
        <p:spPr>
          <a:xfrm>
            <a:off x="541757" y="1558890"/>
            <a:ext cx="2384761" cy="4769522"/>
          </a:xfrm>
          <a:prstGeom prst="rect">
            <a:avLst/>
          </a:prstGeom>
        </p:spPr>
      </p:pic>
      <p:pic>
        <p:nvPicPr>
          <p:cNvPr id="13" name="Picture 12">
            <a:extLst>
              <a:ext uri="{FF2B5EF4-FFF2-40B4-BE49-F238E27FC236}">
                <a16:creationId xmlns:a16="http://schemas.microsoft.com/office/drawing/2014/main" id="{B98518AD-B501-470F-B71C-21A850DCAD90}"/>
              </a:ext>
            </a:extLst>
          </p:cNvPr>
          <p:cNvPicPr>
            <a:picLocks noChangeAspect="1"/>
          </p:cNvPicPr>
          <p:nvPr/>
        </p:nvPicPr>
        <p:blipFill>
          <a:blip r:embed="rId6">
            <a:alphaModFix amt="40000"/>
          </a:blip>
          <a:stretch>
            <a:fillRect/>
          </a:stretch>
        </p:blipFill>
        <p:spPr>
          <a:xfrm>
            <a:off x="6005024" y="1595124"/>
            <a:ext cx="2274571" cy="4549140"/>
          </a:xfrm>
          <a:prstGeom prst="rect">
            <a:avLst/>
          </a:prstGeom>
        </p:spPr>
      </p:pic>
      <p:pic>
        <p:nvPicPr>
          <p:cNvPr id="14" name="Picture 13">
            <a:extLst>
              <a:ext uri="{FF2B5EF4-FFF2-40B4-BE49-F238E27FC236}">
                <a16:creationId xmlns:a16="http://schemas.microsoft.com/office/drawing/2014/main" id="{6CAF19D5-D5F7-4CFD-8A13-1812EE64E0D4}"/>
              </a:ext>
            </a:extLst>
          </p:cNvPr>
          <p:cNvPicPr>
            <a:picLocks noChangeAspect="1"/>
          </p:cNvPicPr>
          <p:nvPr/>
        </p:nvPicPr>
        <p:blipFill>
          <a:blip r:embed="rId7">
            <a:alphaModFix amt="40000"/>
          </a:blip>
          <a:stretch>
            <a:fillRect/>
          </a:stretch>
        </p:blipFill>
        <p:spPr>
          <a:xfrm>
            <a:off x="9270812" y="1669081"/>
            <a:ext cx="2274570" cy="4549140"/>
          </a:xfrm>
          <a:prstGeom prst="rect">
            <a:avLst/>
          </a:prstGeom>
        </p:spPr>
      </p:pic>
      <p:sp>
        <p:nvSpPr>
          <p:cNvPr id="7" name="TextBox 6">
            <a:extLst>
              <a:ext uri="{FF2B5EF4-FFF2-40B4-BE49-F238E27FC236}">
                <a16:creationId xmlns:a16="http://schemas.microsoft.com/office/drawing/2014/main" id="{0059922B-7BB8-6A4C-A3D8-5E83A76F38CE}"/>
              </a:ext>
            </a:extLst>
          </p:cNvPr>
          <p:cNvSpPr txBox="1"/>
          <p:nvPr/>
        </p:nvSpPr>
        <p:spPr>
          <a:xfrm>
            <a:off x="157139" y="1434765"/>
            <a:ext cx="11695770" cy="4893647"/>
          </a:xfrm>
          <a:prstGeom prst="rect">
            <a:avLst/>
          </a:prstGeom>
          <a:noFill/>
        </p:spPr>
        <p:txBody>
          <a:bodyPr wrap="square" rtlCol="0">
            <a:spAutoFit/>
          </a:bodyPr>
          <a:lstStyle/>
          <a:p>
            <a:r>
              <a:rPr lang="en-US" sz="2400" dirty="0">
                <a:solidFill>
                  <a:schemeClr val="accent5">
                    <a:lumMod val="50000"/>
                  </a:schemeClr>
                </a:solidFill>
              </a:rPr>
              <a:t>Der </a:t>
            </a:r>
            <a:r>
              <a:rPr lang="en-US" sz="2400" dirty="0" err="1">
                <a:solidFill>
                  <a:schemeClr val="accent5">
                    <a:lumMod val="50000"/>
                  </a:schemeClr>
                </a:solidFill>
              </a:rPr>
              <a:t>Rattenfänger</a:t>
            </a:r>
            <a:r>
              <a:rPr lang="en-US" sz="2400" dirty="0">
                <a:solidFill>
                  <a:schemeClr val="accent5">
                    <a:lumMod val="50000"/>
                  </a:schemeClr>
                </a:solidFill>
              </a:rPr>
              <a:t> hat </a:t>
            </a:r>
            <a:r>
              <a:rPr lang="en-US" sz="2400" dirty="0" err="1">
                <a:solidFill>
                  <a:schemeClr val="accent5">
                    <a:lumMod val="50000"/>
                  </a:schemeClr>
                </a:solidFill>
              </a:rPr>
              <a:t>kein</a:t>
            </a:r>
            <a:r>
              <a:rPr lang="en-US" sz="2400" dirty="0">
                <a:solidFill>
                  <a:schemeClr val="accent5">
                    <a:lumMod val="50000"/>
                  </a:schemeClr>
                </a:solidFill>
              </a:rPr>
              <a:t> </a:t>
            </a:r>
            <a:r>
              <a:rPr lang="en-US" sz="2400" dirty="0" err="1">
                <a:solidFill>
                  <a:schemeClr val="accent5">
                    <a:lumMod val="50000"/>
                  </a:schemeClr>
                </a:solidFill>
              </a:rPr>
              <a:t>glückliches</a:t>
            </a:r>
            <a:r>
              <a:rPr lang="en-US" sz="2400" dirty="0">
                <a:solidFill>
                  <a:schemeClr val="accent5">
                    <a:lumMod val="50000"/>
                  </a:schemeClr>
                </a:solidFill>
              </a:rPr>
              <a:t> Ende. </a:t>
            </a:r>
            <a:r>
              <a:rPr lang="en-US" sz="2400" dirty="0" err="1">
                <a:solidFill>
                  <a:schemeClr val="accent5">
                    <a:lumMod val="50000"/>
                  </a:schemeClr>
                </a:solidFill>
              </a:rPr>
              <a:t>Vielleicht</a:t>
            </a:r>
            <a:r>
              <a:rPr lang="en-US" sz="2400" dirty="0">
                <a:solidFill>
                  <a:schemeClr val="accent5">
                    <a:lumMod val="50000"/>
                  </a:schemeClr>
                </a:solidFill>
              </a:rPr>
              <a:t> </a:t>
            </a:r>
            <a:r>
              <a:rPr lang="en-US" sz="2400" dirty="0" err="1">
                <a:solidFill>
                  <a:schemeClr val="accent5">
                    <a:lumMod val="50000"/>
                  </a:schemeClr>
                </a:solidFill>
              </a:rPr>
              <a:t>kennst</a:t>
            </a:r>
            <a:r>
              <a:rPr lang="en-US" sz="2400" dirty="0">
                <a:solidFill>
                  <a:schemeClr val="accent5">
                    <a:lumMod val="50000"/>
                  </a:schemeClr>
                </a:solidFill>
              </a:rPr>
              <a:t> du </a:t>
            </a:r>
            <a:r>
              <a:rPr lang="en-US" sz="2400" dirty="0" err="1">
                <a:solidFill>
                  <a:schemeClr val="accent5">
                    <a:lumMod val="50000"/>
                  </a:schemeClr>
                </a:solidFill>
              </a:rPr>
              <a:t>andere</a:t>
            </a:r>
            <a:r>
              <a:rPr lang="en-US" sz="2400" dirty="0">
                <a:solidFill>
                  <a:schemeClr val="accent5">
                    <a:lumMod val="50000"/>
                  </a:schemeClr>
                </a:solidFill>
              </a:rPr>
              <a:t> </a:t>
            </a:r>
            <a:r>
              <a:rPr lang="en-US" sz="2400" dirty="0" err="1">
                <a:solidFill>
                  <a:schemeClr val="accent5">
                    <a:lumMod val="50000"/>
                  </a:schemeClr>
                </a:solidFill>
              </a:rPr>
              <a:t>Märchen</a:t>
            </a:r>
            <a:r>
              <a:rPr lang="en-US" sz="2400" dirty="0">
                <a:solidFill>
                  <a:schemeClr val="accent5">
                    <a:lumMod val="50000"/>
                  </a:schemeClr>
                </a:solidFill>
              </a:rPr>
              <a:t>, wo das </a:t>
            </a:r>
            <a:r>
              <a:rPr lang="en-US" sz="2400" dirty="0" err="1">
                <a:solidFill>
                  <a:schemeClr val="accent5">
                    <a:lumMod val="50000"/>
                  </a:schemeClr>
                </a:solidFill>
              </a:rPr>
              <a:t>nicht</a:t>
            </a:r>
            <a:r>
              <a:rPr lang="en-US" sz="2400" dirty="0">
                <a:solidFill>
                  <a:schemeClr val="accent5">
                    <a:lumMod val="50000"/>
                  </a:schemeClr>
                </a:solidFill>
              </a:rPr>
              <a:t> der Fall </a:t>
            </a:r>
            <a:r>
              <a:rPr lang="en-US" sz="2400" dirty="0" err="1">
                <a:solidFill>
                  <a:schemeClr val="accent5">
                    <a:lumMod val="50000"/>
                  </a:schemeClr>
                </a:solidFill>
              </a:rPr>
              <a:t>ist</a:t>
            </a:r>
            <a:r>
              <a:rPr lang="en-US" sz="2400" dirty="0">
                <a:solidFill>
                  <a:schemeClr val="accent5">
                    <a:lumMod val="50000"/>
                  </a:schemeClr>
                </a:solidFill>
              </a:rPr>
              <a:t>. Die </a:t>
            </a:r>
            <a:r>
              <a:rPr lang="en-US" sz="2400" dirty="0" err="1">
                <a:solidFill>
                  <a:schemeClr val="accent5">
                    <a:lumMod val="50000"/>
                  </a:schemeClr>
                </a:solidFill>
              </a:rPr>
              <a:t>hübsche</a:t>
            </a:r>
            <a:r>
              <a:rPr lang="en-US" sz="2400" dirty="0">
                <a:solidFill>
                  <a:schemeClr val="accent5">
                    <a:lumMod val="50000"/>
                  </a:schemeClr>
                </a:solidFill>
              </a:rPr>
              <a:t>* Dame </a:t>
            </a:r>
            <a:r>
              <a:rPr lang="en-US" sz="2400" dirty="0" err="1">
                <a:solidFill>
                  <a:schemeClr val="accent5">
                    <a:lumMod val="50000"/>
                  </a:schemeClr>
                </a:solidFill>
              </a:rPr>
              <a:t>findet</a:t>
            </a:r>
            <a:r>
              <a:rPr lang="en-US" sz="2400" dirty="0">
                <a:solidFill>
                  <a:schemeClr val="accent5">
                    <a:lumMod val="50000"/>
                  </a:schemeClr>
                </a:solidFill>
              </a:rPr>
              <a:t> </a:t>
            </a:r>
            <a:r>
              <a:rPr lang="en-US" sz="2400" dirty="0" err="1">
                <a:solidFill>
                  <a:schemeClr val="accent5">
                    <a:lumMod val="50000"/>
                  </a:schemeClr>
                </a:solidFill>
              </a:rPr>
              <a:t>ihren</a:t>
            </a:r>
            <a:r>
              <a:rPr lang="en-US" sz="2400" dirty="0">
                <a:solidFill>
                  <a:schemeClr val="accent5">
                    <a:lumMod val="50000"/>
                  </a:schemeClr>
                </a:solidFill>
              </a:rPr>
              <a:t> </a:t>
            </a:r>
            <a:r>
              <a:rPr lang="en-US" sz="2400" dirty="0" err="1">
                <a:solidFill>
                  <a:schemeClr val="accent5">
                    <a:lumMod val="50000"/>
                  </a:schemeClr>
                </a:solidFill>
              </a:rPr>
              <a:t>Prinzen</a:t>
            </a:r>
            <a:r>
              <a:rPr lang="en-US" sz="2400" dirty="0">
                <a:solidFill>
                  <a:schemeClr val="accent5">
                    <a:lumMod val="50000"/>
                  </a:schemeClr>
                </a:solidFill>
              </a:rPr>
              <a:t>, die </a:t>
            </a:r>
            <a:r>
              <a:rPr lang="en-US" sz="2400" dirty="0" err="1">
                <a:solidFill>
                  <a:schemeClr val="accent5">
                    <a:lumMod val="50000"/>
                  </a:schemeClr>
                </a:solidFill>
              </a:rPr>
              <a:t>bösen</a:t>
            </a:r>
            <a:r>
              <a:rPr lang="en-US" sz="2400" dirty="0">
                <a:solidFill>
                  <a:schemeClr val="accent5">
                    <a:lumMod val="50000"/>
                  </a:schemeClr>
                </a:solidFill>
              </a:rPr>
              <a:t> </a:t>
            </a:r>
            <a:r>
              <a:rPr lang="en-US" sz="2400" dirty="0" err="1">
                <a:solidFill>
                  <a:schemeClr val="accent5">
                    <a:lumMod val="50000"/>
                  </a:schemeClr>
                </a:solidFill>
              </a:rPr>
              <a:t>Personen</a:t>
            </a:r>
            <a:r>
              <a:rPr lang="en-US" sz="2400" dirty="0">
                <a:solidFill>
                  <a:schemeClr val="accent5">
                    <a:lumMod val="50000"/>
                  </a:schemeClr>
                </a:solidFill>
              </a:rPr>
              <a:t> </a:t>
            </a:r>
            <a:r>
              <a:rPr lang="en-US" sz="2400" dirty="0" err="1">
                <a:solidFill>
                  <a:schemeClr val="accent5">
                    <a:lumMod val="50000"/>
                  </a:schemeClr>
                </a:solidFill>
              </a:rPr>
              <a:t>sterben</a:t>
            </a:r>
            <a:r>
              <a:rPr lang="en-US" sz="2400" dirty="0">
                <a:solidFill>
                  <a:schemeClr val="accent5">
                    <a:lumMod val="50000"/>
                  </a:schemeClr>
                </a:solidFill>
              </a:rPr>
              <a:t> und </a:t>
            </a:r>
            <a:r>
              <a:rPr lang="en-US" sz="2400" dirty="0" err="1">
                <a:solidFill>
                  <a:schemeClr val="accent5">
                    <a:lumMod val="50000"/>
                  </a:schemeClr>
                </a:solidFill>
              </a:rPr>
              <a:t>alles</a:t>
            </a:r>
            <a:r>
              <a:rPr lang="en-US" sz="2400" dirty="0">
                <a:solidFill>
                  <a:schemeClr val="accent5">
                    <a:lumMod val="50000"/>
                  </a:schemeClr>
                </a:solidFill>
              </a:rPr>
              <a:t> </a:t>
            </a:r>
            <a:r>
              <a:rPr lang="en-US" sz="2400" dirty="0" err="1">
                <a:solidFill>
                  <a:schemeClr val="accent5">
                    <a:lumMod val="50000"/>
                  </a:schemeClr>
                </a:solidFill>
              </a:rPr>
              <a:t>wird</a:t>
            </a:r>
            <a:r>
              <a:rPr lang="en-US" sz="2400" dirty="0">
                <a:solidFill>
                  <a:schemeClr val="accent5">
                    <a:lumMod val="50000"/>
                  </a:schemeClr>
                </a:solidFill>
              </a:rPr>
              <a:t> gut. </a:t>
            </a:r>
            <a:r>
              <a:rPr lang="en-US" sz="2400" dirty="0" err="1">
                <a:solidFill>
                  <a:schemeClr val="accent5">
                    <a:lumMod val="50000"/>
                  </a:schemeClr>
                </a:solidFill>
              </a:rPr>
              <a:t>Wusstest</a:t>
            </a:r>
            <a:r>
              <a:rPr lang="en-US" sz="2400" dirty="0">
                <a:solidFill>
                  <a:schemeClr val="accent5">
                    <a:lumMod val="50000"/>
                  </a:schemeClr>
                </a:solidFill>
              </a:rPr>
              <a:t> du </a:t>
            </a:r>
            <a:r>
              <a:rPr lang="en-US" sz="2400" dirty="0" err="1">
                <a:solidFill>
                  <a:schemeClr val="accent5">
                    <a:lumMod val="50000"/>
                  </a:schemeClr>
                </a:solidFill>
              </a:rPr>
              <a:t>aber</a:t>
            </a:r>
            <a:r>
              <a:rPr lang="en-US" sz="2400" dirty="0">
                <a:solidFill>
                  <a:schemeClr val="accent5">
                    <a:lumMod val="50000"/>
                  </a:schemeClr>
                </a:solidFill>
              </a:rPr>
              <a:t>, </a:t>
            </a:r>
            <a:r>
              <a:rPr lang="en-US" sz="2400" dirty="0" err="1">
                <a:solidFill>
                  <a:schemeClr val="accent5">
                    <a:lumMod val="50000"/>
                  </a:schemeClr>
                </a:solidFill>
              </a:rPr>
              <a:t>dass</a:t>
            </a:r>
            <a:r>
              <a:rPr lang="en-US" sz="2400" dirty="0">
                <a:solidFill>
                  <a:schemeClr val="accent5">
                    <a:lumMod val="50000"/>
                  </a:schemeClr>
                </a:solidFill>
              </a:rPr>
              <a:t> die </a:t>
            </a:r>
            <a:r>
              <a:rPr lang="en-US" sz="2400" dirty="0" err="1">
                <a:solidFill>
                  <a:schemeClr val="accent5">
                    <a:lumMod val="50000"/>
                  </a:schemeClr>
                </a:solidFill>
              </a:rPr>
              <a:t>originalen</a:t>
            </a:r>
            <a:r>
              <a:rPr lang="en-US" sz="2400" dirty="0">
                <a:solidFill>
                  <a:schemeClr val="accent5">
                    <a:lumMod val="50000"/>
                  </a:schemeClr>
                </a:solidFill>
              </a:rPr>
              <a:t> </a:t>
            </a:r>
            <a:r>
              <a:rPr lang="en-US" sz="2400" dirty="0" err="1">
                <a:solidFill>
                  <a:schemeClr val="accent5">
                    <a:lumMod val="50000"/>
                  </a:schemeClr>
                </a:solidFill>
              </a:rPr>
              <a:t>Märchen</a:t>
            </a:r>
            <a:r>
              <a:rPr lang="en-US" sz="2400" dirty="0">
                <a:solidFill>
                  <a:schemeClr val="accent5">
                    <a:lumMod val="50000"/>
                  </a:schemeClr>
                </a:solidFill>
              </a:rPr>
              <a:t>, die </a:t>
            </a:r>
            <a:r>
              <a:rPr lang="en-US" sz="2400" dirty="0" err="1">
                <a:solidFill>
                  <a:schemeClr val="accent5">
                    <a:lumMod val="50000"/>
                  </a:schemeClr>
                </a:solidFill>
              </a:rPr>
              <a:t>die</a:t>
            </a:r>
            <a:r>
              <a:rPr lang="en-US" sz="2400" dirty="0">
                <a:solidFill>
                  <a:schemeClr val="accent5">
                    <a:lumMod val="50000"/>
                  </a:schemeClr>
                </a:solidFill>
              </a:rPr>
              <a:t> </a:t>
            </a:r>
            <a:r>
              <a:rPr lang="en-US" sz="2400" dirty="0" err="1">
                <a:solidFill>
                  <a:schemeClr val="accent5">
                    <a:lumMod val="50000"/>
                  </a:schemeClr>
                </a:solidFill>
              </a:rPr>
              <a:t>Brüder</a:t>
            </a:r>
            <a:r>
              <a:rPr lang="en-US" sz="2400" dirty="0">
                <a:solidFill>
                  <a:schemeClr val="accent5">
                    <a:lumMod val="50000"/>
                  </a:schemeClr>
                </a:solidFill>
              </a:rPr>
              <a:t> Grimm </a:t>
            </a:r>
            <a:r>
              <a:rPr lang="en-US" sz="2400" dirty="0" err="1">
                <a:solidFill>
                  <a:schemeClr val="accent5">
                    <a:lumMod val="50000"/>
                  </a:schemeClr>
                </a:solidFill>
              </a:rPr>
              <a:t>schrieben</a:t>
            </a:r>
            <a:r>
              <a:rPr lang="en-US" sz="2400" dirty="0">
                <a:solidFill>
                  <a:schemeClr val="accent5">
                    <a:lumMod val="50000"/>
                  </a:schemeClr>
                </a:solidFill>
              </a:rPr>
              <a:t>, </a:t>
            </a:r>
            <a:r>
              <a:rPr lang="en-US" sz="2400" dirty="0" err="1">
                <a:solidFill>
                  <a:schemeClr val="accent5">
                    <a:lumMod val="50000"/>
                  </a:schemeClr>
                </a:solidFill>
              </a:rPr>
              <a:t>eigentlich</a:t>
            </a:r>
            <a:r>
              <a:rPr lang="en-US" sz="2400" dirty="0">
                <a:solidFill>
                  <a:schemeClr val="accent5">
                    <a:lumMod val="50000"/>
                  </a:schemeClr>
                </a:solidFill>
              </a:rPr>
              <a:t> </a:t>
            </a:r>
            <a:r>
              <a:rPr lang="en-US" sz="2400" dirty="0" err="1">
                <a:solidFill>
                  <a:schemeClr val="accent5">
                    <a:lumMod val="50000"/>
                  </a:schemeClr>
                </a:solidFill>
              </a:rPr>
              <a:t>nicht</a:t>
            </a:r>
            <a:r>
              <a:rPr lang="en-US" sz="2400" dirty="0">
                <a:solidFill>
                  <a:schemeClr val="accent5">
                    <a:lumMod val="50000"/>
                  </a:schemeClr>
                </a:solidFill>
              </a:rPr>
              <a:t> so </a:t>
            </a:r>
            <a:r>
              <a:rPr lang="en-US" sz="2400" dirty="0" err="1">
                <a:solidFill>
                  <a:schemeClr val="accent5">
                    <a:lumMod val="50000"/>
                  </a:schemeClr>
                </a:solidFill>
              </a:rPr>
              <a:t>schön</a:t>
            </a:r>
            <a:r>
              <a:rPr lang="en-US" sz="2400" dirty="0">
                <a:solidFill>
                  <a:schemeClr val="accent5">
                    <a:lumMod val="50000"/>
                  </a:schemeClr>
                </a:solidFill>
              </a:rPr>
              <a:t> </a:t>
            </a:r>
            <a:r>
              <a:rPr lang="en-US" sz="2400" dirty="0" err="1">
                <a:solidFill>
                  <a:schemeClr val="accent5">
                    <a:lumMod val="50000"/>
                  </a:schemeClr>
                </a:solidFill>
              </a:rPr>
              <a:t>waren</a:t>
            </a:r>
            <a:r>
              <a:rPr lang="en-US" sz="2400" dirty="0">
                <a:solidFill>
                  <a:schemeClr val="accent5">
                    <a:lumMod val="50000"/>
                  </a:schemeClr>
                </a:solidFill>
              </a:rPr>
              <a:t>!</a:t>
            </a:r>
          </a:p>
          <a:p>
            <a:r>
              <a:rPr lang="en-US" sz="2400" dirty="0">
                <a:solidFill>
                  <a:schemeClr val="accent5">
                    <a:lumMod val="50000"/>
                  </a:schemeClr>
                </a:solidFill>
              </a:rPr>
              <a:t>Die </a:t>
            </a:r>
            <a:r>
              <a:rPr lang="en-US" sz="2400" dirty="0" err="1">
                <a:solidFill>
                  <a:schemeClr val="accent5">
                    <a:lumMod val="50000"/>
                  </a:schemeClr>
                </a:solidFill>
              </a:rPr>
              <a:t>Brüder</a:t>
            </a:r>
            <a:r>
              <a:rPr lang="en-US" sz="2400" dirty="0">
                <a:solidFill>
                  <a:schemeClr val="accent5">
                    <a:lumMod val="50000"/>
                  </a:schemeClr>
                </a:solidFill>
              </a:rPr>
              <a:t> </a:t>
            </a:r>
            <a:r>
              <a:rPr lang="en-US" sz="2400" dirty="0" err="1">
                <a:solidFill>
                  <a:schemeClr val="accent5">
                    <a:lumMod val="50000"/>
                  </a:schemeClr>
                </a:solidFill>
              </a:rPr>
              <a:t>sammelten</a:t>
            </a:r>
            <a:r>
              <a:rPr lang="en-US" sz="2400" dirty="0">
                <a:solidFill>
                  <a:schemeClr val="accent5">
                    <a:lumMod val="50000"/>
                  </a:schemeClr>
                </a:solidFill>
              </a:rPr>
              <a:t> </a:t>
            </a:r>
            <a:r>
              <a:rPr lang="en-US" sz="2400" dirty="0" err="1">
                <a:solidFill>
                  <a:schemeClr val="accent5">
                    <a:lumMod val="50000"/>
                  </a:schemeClr>
                </a:solidFill>
              </a:rPr>
              <a:t>ihre</a:t>
            </a:r>
            <a:r>
              <a:rPr lang="en-US" sz="2400" dirty="0">
                <a:solidFill>
                  <a:schemeClr val="accent5">
                    <a:lumMod val="50000"/>
                  </a:schemeClr>
                </a:solidFill>
              </a:rPr>
              <a:t> </a:t>
            </a:r>
            <a:r>
              <a:rPr lang="en-US" sz="2400" dirty="0" err="1">
                <a:solidFill>
                  <a:schemeClr val="accent5">
                    <a:lumMod val="50000"/>
                  </a:schemeClr>
                </a:solidFill>
              </a:rPr>
              <a:t>Geschichten</a:t>
            </a:r>
            <a:r>
              <a:rPr lang="en-US" sz="2400" dirty="0">
                <a:solidFill>
                  <a:schemeClr val="accent5">
                    <a:lumMod val="50000"/>
                  </a:schemeClr>
                </a:solidFill>
              </a:rPr>
              <a:t> von </a:t>
            </a:r>
            <a:r>
              <a:rPr lang="en-US" sz="2400" dirty="0" err="1">
                <a:solidFill>
                  <a:schemeClr val="accent5">
                    <a:lumMod val="50000"/>
                  </a:schemeClr>
                </a:solidFill>
              </a:rPr>
              <a:t>armen</a:t>
            </a:r>
            <a:r>
              <a:rPr lang="en-US" sz="2400" dirty="0">
                <a:solidFill>
                  <a:schemeClr val="accent5">
                    <a:lumMod val="50000"/>
                  </a:schemeClr>
                </a:solidFill>
              </a:rPr>
              <a:t> Menschen, die </a:t>
            </a:r>
            <a:r>
              <a:rPr lang="en-US" sz="2400" dirty="0" err="1">
                <a:solidFill>
                  <a:schemeClr val="accent5">
                    <a:lumMod val="50000"/>
                  </a:schemeClr>
                </a:solidFill>
              </a:rPr>
              <a:t>ein</a:t>
            </a:r>
            <a:r>
              <a:rPr lang="en-US" sz="2400" dirty="0">
                <a:solidFill>
                  <a:schemeClr val="accent5">
                    <a:lumMod val="50000"/>
                  </a:schemeClr>
                </a:solidFill>
              </a:rPr>
              <a:t> </a:t>
            </a:r>
            <a:r>
              <a:rPr lang="en-US" sz="2400" dirty="0" err="1">
                <a:solidFill>
                  <a:schemeClr val="accent5">
                    <a:lumMod val="50000"/>
                  </a:schemeClr>
                </a:solidFill>
              </a:rPr>
              <a:t>hartes</a:t>
            </a:r>
            <a:r>
              <a:rPr lang="en-US" sz="2400" dirty="0">
                <a:solidFill>
                  <a:schemeClr val="accent5">
                    <a:lumMod val="50000"/>
                  </a:schemeClr>
                </a:solidFill>
              </a:rPr>
              <a:t>* Leben </a:t>
            </a:r>
            <a:r>
              <a:rPr lang="en-US" sz="2400" dirty="0" err="1">
                <a:solidFill>
                  <a:schemeClr val="accent5">
                    <a:lumMod val="50000"/>
                  </a:schemeClr>
                </a:solidFill>
              </a:rPr>
              <a:t>hatten</a:t>
            </a:r>
            <a:r>
              <a:rPr lang="en-US" sz="2400" dirty="0">
                <a:solidFill>
                  <a:schemeClr val="accent5">
                    <a:lumMod val="50000"/>
                  </a:schemeClr>
                </a:solidFill>
              </a:rPr>
              <a:t>. </a:t>
            </a:r>
            <a:r>
              <a:rPr lang="en-US" sz="2400" dirty="0" err="1">
                <a:solidFill>
                  <a:schemeClr val="accent5">
                    <a:lumMod val="50000"/>
                  </a:schemeClr>
                </a:solidFill>
              </a:rPr>
              <a:t>Deshalb</a:t>
            </a:r>
            <a:r>
              <a:rPr lang="en-US" sz="2400" dirty="0">
                <a:solidFill>
                  <a:schemeClr val="accent5">
                    <a:lumMod val="50000"/>
                  </a:schemeClr>
                </a:solidFill>
              </a:rPr>
              <a:t> war das Leben in </a:t>
            </a:r>
            <a:r>
              <a:rPr lang="en-US" sz="2400" dirty="0" err="1">
                <a:solidFill>
                  <a:schemeClr val="accent5">
                    <a:lumMod val="50000"/>
                  </a:schemeClr>
                </a:solidFill>
              </a:rPr>
              <a:t>ihren</a:t>
            </a:r>
            <a:r>
              <a:rPr lang="en-US" sz="2400" dirty="0">
                <a:solidFill>
                  <a:schemeClr val="accent5">
                    <a:lumMod val="50000"/>
                  </a:schemeClr>
                </a:solidFill>
              </a:rPr>
              <a:t> </a:t>
            </a:r>
            <a:r>
              <a:rPr lang="en-US" sz="2400" dirty="0" err="1">
                <a:solidFill>
                  <a:schemeClr val="accent5">
                    <a:lumMod val="50000"/>
                  </a:schemeClr>
                </a:solidFill>
              </a:rPr>
              <a:t>Geschichten</a:t>
            </a:r>
            <a:r>
              <a:rPr lang="en-US" sz="2400" dirty="0">
                <a:solidFill>
                  <a:schemeClr val="accent5">
                    <a:lumMod val="50000"/>
                  </a:schemeClr>
                </a:solidFill>
              </a:rPr>
              <a:t> </a:t>
            </a:r>
            <a:r>
              <a:rPr lang="en-US" sz="2400" dirty="0" err="1">
                <a:solidFill>
                  <a:schemeClr val="accent5">
                    <a:lumMod val="50000"/>
                  </a:schemeClr>
                </a:solidFill>
              </a:rPr>
              <a:t>auch</a:t>
            </a:r>
            <a:r>
              <a:rPr lang="en-US" sz="2400" dirty="0">
                <a:solidFill>
                  <a:schemeClr val="accent5">
                    <a:lumMod val="50000"/>
                  </a:schemeClr>
                </a:solidFill>
              </a:rPr>
              <a:t> hart. In </a:t>
            </a:r>
            <a:r>
              <a:rPr lang="en-US" sz="2400" dirty="0" err="1">
                <a:solidFill>
                  <a:schemeClr val="accent5">
                    <a:lumMod val="50000"/>
                  </a:schemeClr>
                </a:solidFill>
              </a:rPr>
              <a:t>Aschenputtel</a:t>
            </a:r>
            <a:r>
              <a:rPr lang="en-US" sz="2400" dirty="0">
                <a:solidFill>
                  <a:schemeClr val="accent5">
                    <a:lumMod val="50000"/>
                  </a:schemeClr>
                </a:solidFill>
              </a:rPr>
              <a:t> </a:t>
            </a:r>
            <a:r>
              <a:rPr lang="en-US" sz="2400" dirty="0" err="1">
                <a:solidFill>
                  <a:schemeClr val="accent5">
                    <a:lumMod val="50000"/>
                  </a:schemeClr>
                </a:solidFill>
              </a:rPr>
              <a:t>hacken</a:t>
            </a:r>
            <a:r>
              <a:rPr lang="en-US" sz="2400" dirty="0">
                <a:solidFill>
                  <a:schemeClr val="accent5">
                    <a:lumMod val="50000"/>
                  </a:schemeClr>
                </a:solidFill>
              </a:rPr>
              <a:t>* </a:t>
            </a:r>
            <a:r>
              <a:rPr lang="en-US" sz="2400" dirty="0" err="1">
                <a:solidFill>
                  <a:schemeClr val="accent5">
                    <a:lumMod val="50000"/>
                  </a:schemeClr>
                </a:solidFill>
              </a:rPr>
              <a:t>sich</a:t>
            </a:r>
            <a:r>
              <a:rPr lang="en-US" sz="2400" dirty="0">
                <a:solidFill>
                  <a:schemeClr val="accent5">
                    <a:lumMod val="50000"/>
                  </a:schemeClr>
                </a:solidFill>
              </a:rPr>
              <a:t> die </a:t>
            </a:r>
            <a:r>
              <a:rPr lang="en-US" sz="2400" dirty="0" err="1">
                <a:solidFill>
                  <a:schemeClr val="accent5">
                    <a:lumMod val="50000"/>
                  </a:schemeClr>
                </a:solidFill>
              </a:rPr>
              <a:t>hässlichen</a:t>
            </a:r>
            <a:r>
              <a:rPr lang="en-US" sz="2400" dirty="0">
                <a:solidFill>
                  <a:schemeClr val="accent5">
                    <a:lumMod val="50000"/>
                  </a:schemeClr>
                </a:solidFill>
              </a:rPr>
              <a:t> </a:t>
            </a:r>
            <a:r>
              <a:rPr lang="en-US" sz="2400" dirty="0" err="1">
                <a:solidFill>
                  <a:schemeClr val="accent5">
                    <a:lumMod val="50000"/>
                  </a:schemeClr>
                </a:solidFill>
              </a:rPr>
              <a:t>Schwestern</a:t>
            </a:r>
            <a:r>
              <a:rPr lang="en-US" sz="2400" dirty="0">
                <a:solidFill>
                  <a:schemeClr val="accent5">
                    <a:lumMod val="50000"/>
                  </a:schemeClr>
                </a:solidFill>
              </a:rPr>
              <a:t> die </a:t>
            </a:r>
            <a:r>
              <a:rPr lang="en-US" sz="2400" dirty="0" err="1">
                <a:solidFill>
                  <a:schemeClr val="accent5">
                    <a:lumMod val="50000"/>
                  </a:schemeClr>
                </a:solidFill>
              </a:rPr>
              <a:t>Zehen</a:t>
            </a:r>
            <a:r>
              <a:rPr lang="en-US" sz="2400" dirty="0">
                <a:solidFill>
                  <a:schemeClr val="accent5">
                    <a:lumMod val="50000"/>
                  </a:schemeClr>
                </a:solidFill>
              </a:rPr>
              <a:t>* ab, und in </a:t>
            </a:r>
            <a:r>
              <a:rPr lang="en-US" sz="2400" dirty="0" err="1">
                <a:solidFill>
                  <a:schemeClr val="accent5">
                    <a:lumMod val="50000"/>
                  </a:schemeClr>
                </a:solidFill>
              </a:rPr>
              <a:t>Schneewittchen</a:t>
            </a:r>
            <a:r>
              <a:rPr lang="en-US" sz="2400" dirty="0">
                <a:solidFill>
                  <a:schemeClr val="accent5">
                    <a:lumMod val="50000"/>
                  </a:schemeClr>
                </a:solidFill>
              </a:rPr>
              <a:t> muss die </a:t>
            </a:r>
            <a:r>
              <a:rPr lang="en-US" sz="2400" dirty="0" err="1">
                <a:solidFill>
                  <a:schemeClr val="accent5">
                    <a:lumMod val="50000"/>
                  </a:schemeClr>
                </a:solidFill>
              </a:rPr>
              <a:t>böse</a:t>
            </a:r>
            <a:r>
              <a:rPr lang="en-US" sz="2400" dirty="0">
                <a:solidFill>
                  <a:schemeClr val="accent5">
                    <a:lumMod val="50000"/>
                  </a:schemeClr>
                </a:solidFill>
              </a:rPr>
              <a:t> </a:t>
            </a:r>
            <a:r>
              <a:rPr lang="en-US" sz="2400" dirty="0" err="1">
                <a:solidFill>
                  <a:schemeClr val="accent5">
                    <a:lumMod val="50000"/>
                  </a:schemeClr>
                </a:solidFill>
              </a:rPr>
              <a:t>Stiefmutter</a:t>
            </a:r>
            <a:r>
              <a:rPr lang="en-US" sz="2400" dirty="0">
                <a:solidFill>
                  <a:schemeClr val="accent5">
                    <a:lumMod val="50000"/>
                  </a:schemeClr>
                </a:solidFill>
              </a:rPr>
              <a:t>* </a:t>
            </a:r>
            <a:r>
              <a:rPr lang="en-US" sz="2400" dirty="0" err="1">
                <a:solidFill>
                  <a:schemeClr val="accent5">
                    <a:lumMod val="50000"/>
                  </a:schemeClr>
                </a:solidFill>
              </a:rPr>
              <a:t>sehr</a:t>
            </a:r>
            <a:r>
              <a:rPr lang="en-US" sz="2400" dirty="0">
                <a:solidFill>
                  <a:schemeClr val="accent5">
                    <a:lumMod val="50000"/>
                  </a:schemeClr>
                </a:solidFill>
              </a:rPr>
              <a:t> </a:t>
            </a:r>
            <a:r>
              <a:rPr lang="en-US" sz="2400" dirty="0" err="1">
                <a:solidFill>
                  <a:schemeClr val="accent5">
                    <a:lumMod val="50000"/>
                  </a:schemeClr>
                </a:solidFill>
              </a:rPr>
              <a:t>heiße</a:t>
            </a:r>
            <a:r>
              <a:rPr lang="en-US" sz="2400" dirty="0">
                <a:solidFill>
                  <a:schemeClr val="accent5">
                    <a:lumMod val="50000"/>
                  </a:schemeClr>
                </a:solidFill>
              </a:rPr>
              <a:t> </a:t>
            </a:r>
            <a:r>
              <a:rPr lang="en-US" sz="2400" dirty="0" err="1">
                <a:solidFill>
                  <a:schemeClr val="accent5">
                    <a:lumMod val="50000"/>
                  </a:schemeClr>
                </a:solidFill>
              </a:rPr>
              <a:t>Schuhe</a:t>
            </a:r>
            <a:r>
              <a:rPr lang="en-US" sz="2400" dirty="0">
                <a:solidFill>
                  <a:schemeClr val="accent5">
                    <a:lumMod val="50000"/>
                  </a:schemeClr>
                </a:solidFill>
              </a:rPr>
              <a:t> </a:t>
            </a:r>
            <a:r>
              <a:rPr lang="en-US" sz="2400" dirty="0" err="1">
                <a:solidFill>
                  <a:schemeClr val="accent5">
                    <a:lumMod val="50000"/>
                  </a:schemeClr>
                </a:solidFill>
              </a:rPr>
              <a:t>tragen</a:t>
            </a:r>
            <a:r>
              <a:rPr lang="en-US" sz="2400" dirty="0">
                <a:solidFill>
                  <a:schemeClr val="accent5">
                    <a:lumMod val="50000"/>
                  </a:schemeClr>
                </a:solidFill>
              </a:rPr>
              <a:t>, bis </a:t>
            </a:r>
            <a:r>
              <a:rPr lang="en-US" sz="2400" dirty="0" err="1">
                <a:solidFill>
                  <a:schemeClr val="accent5">
                    <a:lumMod val="50000"/>
                  </a:schemeClr>
                </a:solidFill>
              </a:rPr>
              <a:t>sie</a:t>
            </a:r>
            <a:r>
              <a:rPr lang="en-US" sz="2400" dirty="0">
                <a:solidFill>
                  <a:schemeClr val="accent5">
                    <a:lumMod val="50000"/>
                  </a:schemeClr>
                </a:solidFill>
              </a:rPr>
              <a:t> </a:t>
            </a:r>
            <a:r>
              <a:rPr lang="en-US" sz="2400" dirty="0" err="1">
                <a:solidFill>
                  <a:schemeClr val="accent5">
                    <a:lumMod val="50000"/>
                  </a:schemeClr>
                </a:solidFill>
              </a:rPr>
              <a:t>stirbt</a:t>
            </a:r>
            <a:r>
              <a:rPr lang="en-US" sz="2400" dirty="0">
                <a:solidFill>
                  <a:schemeClr val="accent5">
                    <a:lumMod val="50000"/>
                  </a:schemeClr>
                </a:solidFill>
              </a:rPr>
              <a:t>…</a:t>
            </a:r>
          </a:p>
          <a:p>
            <a:r>
              <a:rPr lang="en-US" sz="2400" dirty="0">
                <a:solidFill>
                  <a:schemeClr val="accent5">
                    <a:lumMod val="50000"/>
                  </a:schemeClr>
                </a:solidFill>
              </a:rPr>
              <a:t>Die </a:t>
            </a:r>
            <a:r>
              <a:rPr lang="en-US" sz="2400" dirty="0" err="1">
                <a:solidFill>
                  <a:schemeClr val="accent5">
                    <a:lumMod val="50000"/>
                  </a:schemeClr>
                </a:solidFill>
              </a:rPr>
              <a:t>Übersetzer</a:t>
            </a:r>
            <a:r>
              <a:rPr lang="en-US" sz="2400" dirty="0">
                <a:solidFill>
                  <a:schemeClr val="accent5">
                    <a:lumMod val="50000"/>
                  </a:schemeClr>
                </a:solidFill>
              </a:rPr>
              <a:t> von </a:t>
            </a:r>
            <a:r>
              <a:rPr lang="en-US" sz="2400" dirty="0" err="1">
                <a:solidFill>
                  <a:schemeClr val="accent5">
                    <a:lumMod val="50000"/>
                  </a:schemeClr>
                </a:solidFill>
              </a:rPr>
              <a:t>diesen</a:t>
            </a:r>
            <a:r>
              <a:rPr lang="en-US" sz="2400" dirty="0">
                <a:solidFill>
                  <a:schemeClr val="accent5">
                    <a:lumMod val="50000"/>
                  </a:schemeClr>
                </a:solidFill>
              </a:rPr>
              <a:t> </a:t>
            </a:r>
            <a:r>
              <a:rPr lang="en-US" sz="2400" dirty="0" err="1">
                <a:solidFill>
                  <a:schemeClr val="accent5">
                    <a:lumMod val="50000"/>
                  </a:schemeClr>
                </a:solidFill>
              </a:rPr>
              <a:t>Geschichten</a:t>
            </a:r>
            <a:r>
              <a:rPr lang="en-US" sz="2400" dirty="0">
                <a:solidFill>
                  <a:schemeClr val="accent5">
                    <a:lumMod val="50000"/>
                  </a:schemeClr>
                </a:solidFill>
              </a:rPr>
              <a:t> </a:t>
            </a:r>
            <a:r>
              <a:rPr lang="en-US" sz="2400" dirty="0" err="1">
                <a:solidFill>
                  <a:schemeClr val="accent5">
                    <a:lumMod val="50000"/>
                  </a:schemeClr>
                </a:solidFill>
              </a:rPr>
              <a:t>fanden</a:t>
            </a:r>
            <a:r>
              <a:rPr lang="en-US" sz="2400" dirty="0">
                <a:solidFill>
                  <a:schemeClr val="accent5">
                    <a:lumMod val="50000"/>
                  </a:schemeClr>
                </a:solidFill>
              </a:rPr>
              <a:t> </a:t>
            </a:r>
            <a:r>
              <a:rPr lang="en-US" sz="2400" dirty="0" err="1">
                <a:solidFill>
                  <a:schemeClr val="accent5">
                    <a:lumMod val="50000"/>
                  </a:schemeClr>
                </a:solidFill>
              </a:rPr>
              <a:t>sie</a:t>
            </a:r>
            <a:r>
              <a:rPr lang="en-US" sz="2400" dirty="0">
                <a:solidFill>
                  <a:schemeClr val="accent5">
                    <a:lumMod val="50000"/>
                  </a:schemeClr>
                </a:solidFill>
              </a:rPr>
              <a:t> </a:t>
            </a:r>
            <a:r>
              <a:rPr lang="en-US" sz="2400" dirty="0" err="1">
                <a:solidFill>
                  <a:schemeClr val="accent5">
                    <a:lumMod val="50000"/>
                  </a:schemeClr>
                </a:solidFill>
              </a:rPr>
              <a:t>zu</a:t>
            </a:r>
            <a:r>
              <a:rPr lang="en-US" sz="2400" dirty="0">
                <a:solidFill>
                  <a:schemeClr val="accent5">
                    <a:lumMod val="50000"/>
                  </a:schemeClr>
                </a:solidFill>
              </a:rPr>
              <a:t> </a:t>
            </a:r>
            <a:r>
              <a:rPr lang="en-US" sz="2400" dirty="0" err="1">
                <a:solidFill>
                  <a:schemeClr val="accent5">
                    <a:lumMod val="50000"/>
                  </a:schemeClr>
                </a:solidFill>
              </a:rPr>
              <a:t>extrem</a:t>
            </a:r>
            <a:r>
              <a:rPr lang="en-US" sz="2400" dirty="0">
                <a:solidFill>
                  <a:schemeClr val="accent5">
                    <a:lumMod val="50000"/>
                  </a:schemeClr>
                </a:solidFill>
              </a:rPr>
              <a:t> und </a:t>
            </a:r>
            <a:r>
              <a:rPr lang="en-US" sz="2400" dirty="0" err="1">
                <a:solidFill>
                  <a:schemeClr val="accent5">
                    <a:lumMod val="50000"/>
                  </a:schemeClr>
                </a:solidFill>
              </a:rPr>
              <a:t>haben</a:t>
            </a:r>
            <a:r>
              <a:rPr lang="en-US" sz="2400" dirty="0">
                <a:solidFill>
                  <a:schemeClr val="accent5">
                    <a:lumMod val="50000"/>
                  </a:schemeClr>
                </a:solidFill>
              </a:rPr>
              <a:t> </a:t>
            </a:r>
            <a:r>
              <a:rPr lang="en-US" sz="2400" dirty="0" err="1">
                <a:solidFill>
                  <a:schemeClr val="accent5">
                    <a:lumMod val="50000"/>
                  </a:schemeClr>
                </a:solidFill>
              </a:rPr>
              <a:t>sie</a:t>
            </a:r>
            <a:r>
              <a:rPr lang="en-US" sz="2400" dirty="0">
                <a:solidFill>
                  <a:schemeClr val="accent5">
                    <a:lumMod val="50000"/>
                  </a:schemeClr>
                </a:solidFill>
              </a:rPr>
              <a:t> </a:t>
            </a:r>
            <a:r>
              <a:rPr lang="en-US" sz="2400" dirty="0" err="1">
                <a:solidFill>
                  <a:schemeClr val="accent5">
                    <a:lumMod val="50000"/>
                  </a:schemeClr>
                </a:solidFill>
              </a:rPr>
              <a:t>schöner</a:t>
            </a:r>
            <a:r>
              <a:rPr lang="en-US" sz="2400" dirty="0">
                <a:solidFill>
                  <a:schemeClr val="accent5">
                    <a:lumMod val="50000"/>
                  </a:schemeClr>
                </a:solidFill>
              </a:rPr>
              <a:t> </a:t>
            </a:r>
            <a:r>
              <a:rPr lang="en-US" sz="2400" dirty="0" err="1">
                <a:solidFill>
                  <a:schemeClr val="accent5">
                    <a:lumMod val="50000"/>
                  </a:schemeClr>
                </a:solidFill>
              </a:rPr>
              <a:t>geschrieben</a:t>
            </a:r>
            <a:r>
              <a:rPr lang="en-US" sz="2400" dirty="0">
                <a:solidFill>
                  <a:schemeClr val="accent5">
                    <a:lumMod val="50000"/>
                  </a:schemeClr>
                </a:solidFill>
              </a:rPr>
              <a:t>! </a:t>
            </a:r>
            <a:r>
              <a:rPr lang="en-US" sz="2400" dirty="0" err="1">
                <a:solidFill>
                  <a:schemeClr val="accent5">
                    <a:lumMod val="50000"/>
                  </a:schemeClr>
                </a:solidFill>
              </a:rPr>
              <a:t>Diese</a:t>
            </a:r>
            <a:r>
              <a:rPr lang="en-US" sz="2400" dirty="0">
                <a:solidFill>
                  <a:schemeClr val="accent5">
                    <a:lumMod val="50000"/>
                  </a:schemeClr>
                </a:solidFill>
              </a:rPr>
              <a:t> </a:t>
            </a:r>
            <a:r>
              <a:rPr lang="en-US" sz="2400" dirty="0" err="1">
                <a:solidFill>
                  <a:schemeClr val="accent5">
                    <a:lumMod val="50000"/>
                  </a:schemeClr>
                </a:solidFill>
              </a:rPr>
              <a:t>Versionen</a:t>
            </a:r>
            <a:r>
              <a:rPr lang="en-US" sz="2400" dirty="0">
                <a:solidFill>
                  <a:schemeClr val="accent5">
                    <a:lumMod val="50000"/>
                  </a:schemeClr>
                </a:solidFill>
              </a:rPr>
              <a:t> hat Disney </a:t>
            </a:r>
            <a:r>
              <a:rPr lang="en-US" sz="2400" dirty="0" err="1">
                <a:solidFill>
                  <a:schemeClr val="accent5">
                    <a:lumMod val="50000"/>
                  </a:schemeClr>
                </a:solidFill>
              </a:rPr>
              <a:t>dann</a:t>
            </a:r>
            <a:r>
              <a:rPr lang="en-US" sz="2400" dirty="0">
                <a:solidFill>
                  <a:schemeClr val="accent5">
                    <a:lumMod val="50000"/>
                  </a:schemeClr>
                </a:solidFill>
              </a:rPr>
              <a:t> </a:t>
            </a:r>
            <a:r>
              <a:rPr lang="en-US" sz="2400" dirty="0" err="1">
                <a:solidFill>
                  <a:schemeClr val="accent5">
                    <a:lumMod val="50000"/>
                  </a:schemeClr>
                </a:solidFill>
              </a:rPr>
              <a:t>für</a:t>
            </a:r>
            <a:r>
              <a:rPr lang="en-US" sz="2400" dirty="0">
                <a:solidFill>
                  <a:schemeClr val="accent5">
                    <a:lumMod val="50000"/>
                  </a:schemeClr>
                </a:solidFill>
              </a:rPr>
              <a:t> seine </a:t>
            </a:r>
            <a:r>
              <a:rPr lang="en-US" sz="2400" dirty="0" err="1">
                <a:solidFill>
                  <a:schemeClr val="accent5">
                    <a:lumMod val="50000"/>
                  </a:schemeClr>
                </a:solidFill>
              </a:rPr>
              <a:t>Filme</a:t>
            </a:r>
            <a:r>
              <a:rPr lang="en-US" sz="2400" dirty="0">
                <a:solidFill>
                  <a:schemeClr val="accent5">
                    <a:lumMod val="50000"/>
                  </a:schemeClr>
                </a:solidFill>
              </a:rPr>
              <a:t> </a:t>
            </a:r>
            <a:r>
              <a:rPr lang="en-US" sz="2400" dirty="0" err="1">
                <a:solidFill>
                  <a:schemeClr val="accent5">
                    <a:lumMod val="50000"/>
                  </a:schemeClr>
                </a:solidFill>
              </a:rPr>
              <a:t>benutzt</a:t>
            </a:r>
            <a:r>
              <a:rPr lang="en-US" sz="2400" dirty="0">
                <a:solidFill>
                  <a:schemeClr val="accent5">
                    <a:lumMod val="50000"/>
                  </a:schemeClr>
                </a:solidFill>
              </a:rPr>
              <a:t>.</a:t>
            </a:r>
          </a:p>
        </p:txBody>
      </p:sp>
    </p:spTree>
    <p:extLst>
      <p:ext uri="{BB962C8B-B14F-4D97-AF65-F5344CB8AC3E}">
        <p14:creationId xmlns:p14="http://schemas.microsoft.com/office/powerpoint/2010/main" val="3244052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572250" cy="707849"/>
          </a:xfrm>
        </p:spPr>
        <p:txBody>
          <a:bodyPr>
            <a:normAutofit/>
          </a:bodyPr>
          <a:lstStyle/>
          <a:p>
            <a:r>
              <a:rPr lang="en-GB" sz="3600" b="1" dirty="0">
                <a:solidFill>
                  <a:schemeClr val="bg1"/>
                </a:solidFill>
              </a:rPr>
              <a:t>das </a:t>
            </a:r>
            <a:r>
              <a:rPr lang="en-GB" sz="3600" b="1" dirty="0" err="1">
                <a:solidFill>
                  <a:schemeClr val="bg1"/>
                </a:solidFill>
              </a:rPr>
              <a:t>Perfekt</a:t>
            </a:r>
            <a:r>
              <a:rPr lang="en-GB" sz="3600" b="1" dirty="0">
                <a:solidFill>
                  <a:schemeClr val="bg1"/>
                </a:solidFill>
              </a:rPr>
              <a:t> / </a:t>
            </a:r>
            <a:r>
              <a:rPr lang="en-GB" sz="3600" b="1" dirty="0" err="1">
                <a:solidFill>
                  <a:schemeClr val="bg1"/>
                </a:solidFill>
              </a:rPr>
              <a:t>Imperfekt</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98430" y="247046"/>
            <a:ext cx="1658897" cy="4616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0059922B-7BB8-6A4C-A3D8-5E83A76F38CE}"/>
              </a:ext>
            </a:extLst>
          </p:cNvPr>
          <p:cNvSpPr txBox="1"/>
          <p:nvPr/>
        </p:nvSpPr>
        <p:spPr>
          <a:xfrm>
            <a:off x="180000" y="1296000"/>
            <a:ext cx="10328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 </a:t>
            </a:r>
            <a:r>
              <a:rPr kumimoji="0" lang="en-US" sz="24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written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German mainly uses the imperfect tense: </a:t>
            </a:r>
          </a:p>
        </p:txBody>
      </p:sp>
      <p:grpSp>
        <p:nvGrpSpPr>
          <p:cNvPr id="6" name="Group 5">
            <a:extLst>
              <a:ext uri="{FF2B5EF4-FFF2-40B4-BE49-F238E27FC236}">
                <a16:creationId xmlns:a16="http://schemas.microsoft.com/office/drawing/2014/main" id="{76FC8056-09D6-4D50-8CFA-0D9C3E501178}"/>
              </a:ext>
            </a:extLst>
          </p:cNvPr>
          <p:cNvGrpSpPr/>
          <p:nvPr/>
        </p:nvGrpSpPr>
        <p:grpSpPr>
          <a:xfrm>
            <a:off x="1512570" y="1962918"/>
            <a:ext cx="4248150" cy="1641177"/>
            <a:chOff x="1512570" y="1962918"/>
            <a:chExt cx="4248150" cy="1641177"/>
          </a:xfrm>
        </p:grpSpPr>
        <p:pic>
          <p:nvPicPr>
            <p:cNvPr id="1026" name="Picture 2" descr="A Book, Isolated, Open Book, Empty, Paper, Black, White">
              <a:extLst>
                <a:ext uri="{FF2B5EF4-FFF2-40B4-BE49-F238E27FC236}">
                  <a16:creationId xmlns:a16="http://schemas.microsoft.com/office/drawing/2014/main" id="{57C72F19-8A3A-4490-9AF5-3C273C522643}"/>
                </a:ext>
              </a:extLst>
            </p:cNvPr>
            <p:cNvPicPr>
              <a:picLocks noChangeAspect="1" noChangeArrowheads="1"/>
            </p:cNvPicPr>
            <p:nvPr/>
          </p:nvPicPr>
          <p:blipFill>
            <a:blip r:embed="rId5">
              <a:alphaModFix amt="70000"/>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12570" y="1962918"/>
              <a:ext cx="4248150" cy="164117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82A7CF2-CDE7-473F-B9D3-BDB6EA8B84AE}"/>
                </a:ext>
              </a:extLst>
            </p:cNvPr>
            <p:cNvSpPr txBox="1"/>
            <p:nvPr/>
          </p:nvSpPr>
          <p:spPr>
            <a:xfrm>
              <a:off x="2096035" y="2336584"/>
              <a:ext cx="308121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seinem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Pfeifchen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sp>
        <p:nvSpPr>
          <p:cNvPr id="9" name="TextBox 8">
            <a:extLst>
              <a:ext uri="{FF2B5EF4-FFF2-40B4-BE49-F238E27FC236}">
                <a16:creationId xmlns:a16="http://schemas.microsoft.com/office/drawing/2014/main" id="{462DED06-6283-421A-9BBC-4A77622057FD}"/>
              </a:ext>
            </a:extLst>
          </p:cNvPr>
          <p:cNvSpPr txBox="1"/>
          <p:nvPr/>
        </p:nvSpPr>
        <p:spPr>
          <a:xfrm>
            <a:off x="179999" y="3761255"/>
            <a:ext cx="117773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Whereas </a:t>
            </a:r>
            <a:r>
              <a:rPr kumimoji="0" lang="en-GB" sz="24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spoken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German and </a:t>
            </a:r>
            <a:r>
              <a:rPr kumimoji="0" lang="en-GB" sz="24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informal written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German usually use the perfect tense for narrating past events: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Speech Bubble: Oval 1">
            <a:extLst>
              <a:ext uri="{FF2B5EF4-FFF2-40B4-BE49-F238E27FC236}">
                <a16:creationId xmlns:a16="http://schemas.microsoft.com/office/drawing/2014/main" id="{8884DF55-6978-4ED6-826A-A00378DAA3A9}"/>
              </a:ext>
            </a:extLst>
          </p:cNvPr>
          <p:cNvSpPr/>
          <p:nvPr/>
        </p:nvSpPr>
        <p:spPr>
          <a:xfrm>
            <a:off x="2579228" y="4592252"/>
            <a:ext cx="4141611" cy="1646608"/>
          </a:xfrm>
          <a:prstGeom prst="wedgeEllipseCallout">
            <a:avLst>
              <a:gd name="adj1" fmla="val -60508"/>
              <a:gd name="adj2" fmla="val 18871"/>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seinem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Pfeifchen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gespielt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028" name="Picture 4" descr="Talk, Face, Person, Shouting">
            <a:extLst>
              <a:ext uri="{FF2B5EF4-FFF2-40B4-BE49-F238E27FC236}">
                <a16:creationId xmlns:a16="http://schemas.microsoft.com/office/drawing/2014/main" id="{1E3B25DB-B3BE-41F6-82BC-64C54EA208F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64616" b="26559"/>
          <a:stretch/>
        </p:blipFill>
        <p:spPr bwMode="auto">
          <a:xfrm>
            <a:off x="563880" y="4643232"/>
            <a:ext cx="1344930" cy="1514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111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7223760" cy="869950"/>
          </a:xfrm>
          <a:prstGeom prst="rect">
            <a:avLst/>
          </a:prstGeom>
        </p:spPr>
      </p:pic>
      <p:sp>
        <p:nvSpPr>
          <p:cNvPr id="4" name="Title 3"/>
          <p:cNvSpPr>
            <a:spLocks noGrp="1"/>
          </p:cNvSpPr>
          <p:nvPr>
            <p:ph type="title"/>
          </p:nvPr>
        </p:nvSpPr>
        <p:spPr>
          <a:xfrm>
            <a:off x="0" y="294041"/>
            <a:ext cx="6796328" cy="707849"/>
          </a:xfrm>
        </p:spPr>
        <p:txBody>
          <a:bodyPr>
            <a:normAutofit/>
          </a:bodyPr>
          <a:lstStyle/>
          <a:p>
            <a:r>
              <a:rPr lang="en-GB" sz="3600" b="1" dirty="0" err="1">
                <a:solidFill>
                  <a:schemeClr val="bg1"/>
                </a:solidFill>
              </a:rPr>
              <a:t>einen</a:t>
            </a:r>
            <a:r>
              <a:rPr lang="en-GB" sz="3600" b="1" dirty="0">
                <a:solidFill>
                  <a:schemeClr val="bg1"/>
                </a:solidFill>
              </a:rPr>
              <a:t> Film </a:t>
            </a:r>
            <a:r>
              <a:rPr lang="en-GB" sz="3600" b="1" dirty="0" err="1">
                <a:solidFill>
                  <a:schemeClr val="bg1"/>
                </a:solidFill>
              </a:rPr>
              <a:t>produzieren</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180000" y="1157925"/>
            <a:ext cx="11604330" cy="830997"/>
          </a:xfrm>
          <a:prstGeom prst="rect">
            <a:avLst/>
          </a:prstGeom>
          <a:noFill/>
        </p:spPr>
        <p:txBody>
          <a:bodyPr wrap="square" rtlCol="0">
            <a:spAutoFit/>
          </a:bodyPr>
          <a:lstStyle/>
          <a:p>
            <a:r>
              <a:rPr lang="en-US" sz="2400" dirty="0">
                <a:solidFill>
                  <a:schemeClr val="accent5">
                    <a:lumMod val="50000"/>
                  </a:schemeClr>
                </a:solidFill>
              </a:rPr>
              <a:t>Du </a:t>
            </a:r>
            <a:r>
              <a:rPr lang="en-US" sz="2400" dirty="0" err="1">
                <a:solidFill>
                  <a:schemeClr val="accent5">
                    <a:lumMod val="50000"/>
                  </a:schemeClr>
                </a:solidFill>
              </a:rPr>
              <a:t>produzierst</a:t>
            </a:r>
            <a:r>
              <a:rPr lang="en-US" sz="2400" dirty="0">
                <a:solidFill>
                  <a:schemeClr val="accent5">
                    <a:lumMod val="50000"/>
                  </a:schemeClr>
                </a:solidFill>
              </a:rPr>
              <a:t> </a:t>
            </a:r>
            <a:r>
              <a:rPr lang="en-US" sz="2400" dirty="0" err="1">
                <a:solidFill>
                  <a:schemeClr val="accent5">
                    <a:lumMod val="50000"/>
                  </a:schemeClr>
                </a:solidFill>
              </a:rPr>
              <a:t>einen</a:t>
            </a:r>
            <a:r>
              <a:rPr lang="en-US" sz="2400" dirty="0">
                <a:solidFill>
                  <a:schemeClr val="accent5">
                    <a:lumMod val="50000"/>
                  </a:schemeClr>
                </a:solidFill>
              </a:rPr>
              <a:t> Film </a:t>
            </a:r>
            <a:r>
              <a:rPr lang="en-US" sz="2400" dirty="0" err="1">
                <a:solidFill>
                  <a:schemeClr val="accent5">
                    <a:lumMod val="50000"/>
                  </a:schemeClr>
                </a:solidFill>
              </a:rPr>
              <a:t>über</a:t>
            </a:r>
            <a:r>
              <a:rPr lang="en-US" sz="2400" dirty="0">
                <a:solidFill>
                  <a:schemeClr val="accent5">
                    <a:lumMod val="50000"/>
                  </a:schemeClr>
                </a:solidFill>
              </a:rPr>
              <a:t> den </a:t>
            </a:r>
            <a:r>
              <a:rPr lang="en-US" sz="2400" dirty="0" err="1">
                <a:solidFill>
                  <a:schemeClr val="accent5">
                    <a:lumMod val="50000"/>
                  </a:schemeClr>
                </a:solidFill>
              </a:rPr>
              <a:t>Rattenfänger</a:t>
            </a:r>
            <a:r>
              <a:rPr lang="en-US" sz="2400" dirty="0">
                <a:solidFill>
                  <a:schemeClr val="accent5">
                    <a:lumMod val="50000"/>
                  </a:schemeClr>
                </a:solidFill>
              </a:rPr>
              <a:t>. Du </a:t>
            </a:r>
            <a:r>
              <a:rPr lang="en-US" sz="2400" dirty="0" err="1">
                <a:solidFill>
                  <a:schemeClr val="accent5">
                    <a:lumMod val="50000"/>
                  </a:schemeClr>
                </a:solidFill>
              </a:rPr>
              <a:t>erzählst</a:t>
            </a:r>
            <a:r>
              <a:rPr lang="en-US" sz="2400" dirty="0">
                <a:solidFill>
                  <a:schemeClr val="accent5">
                    <a:lumMod val="50000"/>
                  </a:schemeClr>
                </a:solidFill>
              </a:rPr>
              <a:t> der </a:t>
            </a:r>
            <a:r>
              <a:rPr lang="en-US" sz="2400" dirty="0" err="1">
                <a:solidFill>
                  <a:schemeClr val="accent5">
                    <a:lumMod val="50000"/>
                  </a:schemeClr>
                </a:solidFill>
              </a:rPr>
              <a:t>Regisseurin</a:t>
            </a:r>
            <a:r>
              <a:rPr lang="en-US" sz="2400" dirty="0">
                <a:solidFill>
                  <a:schemeClr val="accent5">
                    <a:lumMod val="50000"/>
                  </a:schemeClr>
                </a:solidFill>
              </a:rPr>
              <a:t>* die </a:t>
            </a:r>
            <a:r>
              <a:rPr lang="en-US" sz="2400" dirty="0" err="1">
                <a:solidFill>
                  <a:schemeClr val="accent5">
                    <a:lumMod val="50000"/>
                  </a:schemeClr>
                </a:solidFill>
              </a:rPr>
              <a:t>Geschichte</a:t>
            </a:r>
            <a:r>
              <a:rPr lang="en-US" sz="2400" dirty="0">
                <a:solidFill>
                  <a:schemeClr val="accent5">
                    <a:lumMod val="50000"/>
                  </a:schemeClr>
                </a:solidFill>
              </a:rPr>
              <a:t>. </a:t>
            </a:r>
            <a:r>
              <a:rPr lang="en-US" sz="2400" dirty="0" err="1">
                <a:solidFill>
                  <a:schemeClr val="accent5">
                    <a:lumMod val="50000"/>
                  </a:schemeClr>
                </a:solidFill>
              </a:rPr>
              <a:t>Schreib</a:t>
            </a:r>
            <a:r>
              <a:rPr lang="en-US" sz="2400" dirty="0">
                <a:solidFill>
                  <a:schemeClr val="accent5">
                    <a:lumMod val="50000"/>
                  </a:schemeClr>
                </a:solidFill>
              </a:rPr>
              <a:t> die </a:t>
            </a:r>
            <a:r>
              <a:rPr lang="en-US" sz="2400" dirty="0" err="1">
                <a:solidFill>
                  <a:schemeClr val="accent5">
                    <a:lumMod val="50000"/>
                  </a:schemeClr>
                </a:solidFill>
              </a:rPr>
              <a:t>Sätze</a:t>
            </a:r>
            <a:r>
              <a:rPr lang="en-US" sz="2400" dirty="0">
                <a:solidFill>
                  <a:schemeClr val="accent5">
                    <a:lumMod val="50000"/>
                  </a:schemeClr>
                </a:solidFill>
              </a:rPr>
              <a:t> </a:t>
            </a:r>
            <a:r>
              <a:rPr lang="en-US" sz="2400" dirty="0" err="1">
                <a:solidFill>
                  <a:schemeClr val="accent5">
                    <a:lumMod val="50000"/>
                  </a:schemeClr>
                </a:solidFill>
              </a:rPr>
              <a:t>im</a:t>
            </a:r>
            <a:r>
              <a:rPr lang="en-US" sz="2400" dirty="0">
                <a:solidFill>
                  <a:schemeClr val="accent5">
                    <a:lumMod val="50000"/>
                  </a:schemeClr>
                </a:solidFill>
              </a:rPr>
              <a:t> </a:t>
            </a:r>
            <a:r>
              <a:rPr lang="en-US" sz="2400" dirty="0" err="1">
                <a:solidFill>
                  <a:schemeClr val="accent5">
                    <a:lumMod val="50000"/>
                  </a:schemeClr>
                </a:solidFill>
              </a:rPr>
              <a:t>Perfekt</a:t>
            </a:r>
            <a:r>
              <a:rPr lang="en-US" sz="2400" dirty="0">
                <a:solidFill>
                  <a:schemeClr val="accent5">
                    <a:lumMod val="50000"/>
                  </a:schemeClr>
                </a:solidFill>
              </a:rPr>
              <a:t>. </a:t>
            </a:r>
          </a:p>
        </p:txBody>
      </p:sp>
      <p:sp>
        <p:nvSpPr>
          <p:cNvPr id="6" name="TextBox 5">
            <a:extLst>
              <a:ext uri="{FF2B5EF4-FFF2-40B4-BE49-F238E27FC236}">
                <a16:creationId xmlns:a16="http://schemas.microsoft.com/office/drawing/2014/main" id="{CD8E9DF0-4FAB-4EF7-82D9-4F54EA90F119}"/>
              </a:ext>
            </a:extLst>
          </p:cNvPr>
          <p:cNvSpPr txBox="1"/>
          <p:nvPr/>
        </p:nvSpPr>
        <p:spPr>
          <a:xfrm>
            <a:off x="180000" y="2126997"/>
            <a:ext cx="11604330" cy="4154984"/>
          </a:xfrm>
          <a:prstGeom prst="rect">
            <a:avLst/>
          </a:prstGeom>
          <a:noFill/>
        </p:spPr>
        <p:txBody>
          <a:bodyPr wrap="square" rtlCol="0">
            <a:spAutoFit/>
          </a:bodyPr>
          <a:lstStyle/>
          <a:p>
            <a:r>
              <a:rPr lang="en-US" sz="2400" dirty="0">
                <a:solidFill>
                  <a:schemeClr val="accent5">
                    <a:lumMod val="50000"/>
                  </a:schemeClr>
                </a:solidFill>
              </a:rPr>
              <a:t>1. </a:t>
            </a:r>
            <a:r>
              <a:rPr lang="en-US" sz="2400" dirty="0" err="1">
                <a:solidFill>
                  <a:schemeClr val="accent5">
                    <a:lumMod val="50000"/>
                  </a:schemeClr>
                </a:solidFill>
              </a:rPr>
              <a:t>Eines</a:t>
            </a:r>
            <a:r>
              <a:rPr lang="en-US" sz="2400" dirty="0">
                <a:solidFill>
                  <a:schemeClr val="accent5">
                    <a:lumMod val="50000"/>
                  </a:schemeClr>
                </a:solidFill>
              </a:rPr>
              <a:t> </a:t>
            </a:r>
            <a:r>
              <a:rPr lang="en-US" sz="2400" dirty="0" err="1">
                <a:solidFill>
                  <a:schemeClr val="accent5">
                    <a:lumMod val="50000"/>
                  </a:schemeClr>
                </a:solidFill>
              </a:rPr>
              <a:t>Tages</a:t>
            </a:r>
            <a:r>
              <a:rPr lang="en-US" sz="2400" dirty="0">
                <a:solidFill>
                  <a:schemeClr val="accent5">
                    <a:lumMod val="50000"/>
                  </a:schemeClr>
                </a:solidFill>
              </a:rPr>
              <a:t> </a:t>
            </a:r>
            <a:r>
              <a:rPr lang="en-US" sz="2400" b="1" dirty="0" err="1">
                <a:solidFill>
                  <a:schemeClr val="accent5">
                    <a:lumMod val="50000"/>
                  </a:schemeClr>
                </a:solidFill>
              </a:rPr>
              <a:t>kam</a:t>
            </a:r>
            <a:r>
              <a:rPr lang="en-US" sz="2400" dirty="0">
                <a:solidFill>
                  <a:schemeClr val="accent5">
                    <a:lumMod val="50000"/>
                  </a:schemeClr>
                </a:solidFill>
              </a:rPr>
              <a:t> </a:t>
            </a:r>
            <a:r>
              <a:rPr lang="en-US" sz="2400" dirty="0" err="1">
                <a:solidFill>
                  <a:schemeClr val="accent5">
                    <a:lumMod val="50000"/>
                  </a:schemeClr>
                </a:solidFill>
              </a:rPr>
              <a:t>ein</a:t>
            </a:r>
            <a:r>
              <a:rPr lang="en-US" sz="2400" dirty="0">
                <a:solidFill>
                  <a:schemeClr val="accent5">
                    <a:lumMod val="50000"/>
                  </a:schemeClr>
                </a:solidFill>
              </a:rPr>
              <a:t> Mann in die Stadt.</a:t>
            </a:r>
          </a:p>
          <a:p>
            <a:endParaRPr lang="en-US" sz="2400" dirty="0">
              <a:solidFill>
                <a:schemeClr val="accent5">
                  <a:lumMod val="50000"/>
                </a:schemeClr>
              </a:solidFill>
            </a:endParaRPr>
          </a:p>
          <a:p>
            <a:r>
              <a:rPr lang="en-US" sz="2400" dirty="0">
                <a:solidFill>
                  <a:schemeClr val="accent5">
                    <a:lumMod val="50000"/>
                  </a:schemeClr>
                </a:solidFill>
              </a:rPr>
              <a:t>2. Er </a:t>
            </a:r>
            <a:r>
              <a:rPr lang="en-US" sz="2400" b="1" dirty="0" err="1">
                <a:solidFill>
                  <a:schemeClr val="accent5">
                    <a:lumMod val="50000"/>
                  </a:schemeClr>
                </a:solidFill>
              </a:rPr>
              <a:t>ging</a:t>
            </a:r>
            <a:r>
              <a:rPr lang="en-US" sz="2400" dirty="0">
                <a:solidFill>
                  <a:schemeClr val="accent5">
                    <a:lumMod val="50000"/>
                  </a:schemeClr>
                </a:solidFill>
              </a:rPr>
              <a:t> </a:t>
            </a:r>
            <a:r>
              <a:rPr lang="en-US" sz="2400" dirty="0" err="1">
                <a:solidFill>
                  <a:schemeClr val="accent5">
                    <a:lumMod val="50000"/>
                  </a:schemeClr>
                </a:solidFill>
              </a:rPr>
              <a:t>durch</a:t>
            </a:r>
            <a:r>
              <a:rPr lang="en-US" sz="2400" dirty="0">
                <a:solidFill>
                  <a:schemeClr val="accent5">
                    <a:lumMod val="50000"/>
                  </a:schemeClr>
                </a:solidFill>
              </a:rPr>
              <a:t> die Stadt.</a:t>
            </a:r>
          </a:p>
          <a:p>
            <a:endParaRPr lang="en-US" sz="2400" dirty="0">
              <a:solidFill>
                <a:schemeClr val="accent5">
                  <a:lumMod val="50000"/>
                </a:schemeClr>
              </a:solidFill>
            </a:endParaRPr>
          </a:p>
          <a:p>
            <a:r>
              <a:rPr lang="en-US" sz="2400" dirty="0">
                <a:solidFill>
                  <a:schemeClr val="accent5">
                    <a:lumMod val="50000"/>
                  </a:schemeClr>
                </a:solidFill>
              </a:rPr>
              <a:t>3. Er </a:t>
            </a:r>
            <a:r>
              <a:rPr lang="en-US" sz="2400" b="1" dirty="0" err="1">
                <a:solidFill>
                  <a:schemeClr val="accent5">
                    <a:lumMod val="50000"/>
                  </a:schemeClr>
                </a:solidFill>
              </a:rPr>
              <a:t>spielte</a:t>
            </a:r>
            <a:r>
              <a:rPr lang="en-US" sz="2400" dirty="0">
                <a:solidFill>
                  <a:schemeClr val="accent5">
                    <a:lumMod val="50000"/>
                  </a:schemeClr>
                </a:solidFill>
              </a:rPr>
              <a:t> auf </a:t>
            </a:r>
            <a:r>
              <a:rPr lang="en-US" sz="2400" dirty="0" err="1">
                <a:solidFill>
                  <a:schemeClr val="accent5">
                    <a:lumMod val="50000"/>
                  </a:schemeClr>
                </a:solidFill>
              </a:rPr>
              <a:t>seinem</a:t>
            </a:r>
            <a:r>
              <a:rPr lang="en-US" sz="2400" dirty="0">
                <a:solidFill>
                  <a:schemeClr val="accent5">
                    <a:lumMod val="50000"/>
                  </a:schemeClr>
                </a:solidFill>
              </a:rPr>
              <a:t> </a:t>
            </a:r>
            <a:r>
              <a:rPr lang="en-US" sz="2400" dirty="0" err="1">
                <a:solidFill>
                  <a:schemeClr val="accent5">
                    <a:lumMod val="50000"/>
                  </a:schemeClr>
                </a:solidFill>
              </a:rPr>
              <a:t>Pfeifchen</a:t>
            </a:r>
            <a:r>
              <a:rPr lang="en-US" sz="2400" dirty="0">
                <a:solidFill>
                  <a:schemeClr val="accent5">
                    <a:lumMod val="50000"/>
                  </a:schemeClr>
                </a:solidFill>
              </a:rPr>
              <a:t>.</a:t>
            </a:r>
          </a:p>
          <a:p>
            <a:endParaRPr lang="en-US" sz="2400" dirty="0">
              <a:solidFill>
                <a:schemeClr val="accent5">
                  <a:lumMod val="50000"/>
                </a:schemeClr>
              </a:solidFill>
            </a:endParaRPr>
          </a:p>
          <a:p>
            <a:r>
              <a:rPr lang="en-US" sz="2400" dirty="0">
                <a:solidFill>
                  <a:schemeClr val="accent5">
                    <a:lumMod val="50000"/>
                  </a:schemeClr>
                </a:solidFill>
              </a:rPr>
              <a:t>4. Bald </a:t>
            </a:r>
            <a:r>
              <a:rPr lang="en-US" sz="2400" b="1" dirty="0" err="1">
                <a:solidFill>
                  <a:schemeClr val="accent5">
                    <a:lumMod val="50000"/>
                  </a:schemeClr>
                </a:solidFill>
              </a:rPr>
              <a:t>kamen</a:t>
            </a:r>
            <a:r>
              <a:rPr lang="en-US" sz="2400" dirty="0">
                <a:solidFill>
                  <a:schemeClr val="accent5">
                    <a:lumMod val="50000"/>
                  </a:schemeClr>
                </a:solidFill>
              </a:rPr>
              <a:t> </a:t>
            </a:r>
            <a:r>
              <a:rPr lang="en-US" sz="2400" dirty="0" err="1">
                <a:solidFill>
                  <a:schemeClr val="accent5">
                    <a:lumMod val="50000"/>
                  </a:schemeClr>
                </a:solidFill>
              </a:rPr>
              <a:t>Ratten</a:t>
            </a:r>
            <a:r>
              <a:rPr lang="en-US" sz="2400" dirty="0">
                <a:solidFill>
                  <a:schemeClr val="accent5">
                    <a:lumMod val="50000"/>
                  </a:schemeClr>
                </a:solidFill>
              </a:rPr>
              <a:t> </a:t>
            </a:r>
            <a:r>
              <a:rPr lang="en-US" sz="2400" dirty="0" err="1">
                <a:solidFill>
                  <a:schemeClr val="accent5">
                    <a:lumMod val="50000"/>
                  </a:schemeClr>
                </a:solidFill>
              </a:rPr>
              <a:t>aus</a:t>
            </a:r>
            <a:r>
              <a:rPr lang="en-US" sz="2400" dirty="0">
                <a:solidFill>
                  <a:schemeClr val="accent5">
                    <a:lumMod val="50000"/>
                  </a:schemeClr>
                </a:solidFill>
              </a:rPr>
              <a:t> </a:t>
            </a:r>
            <a:r>
              <a:rPr lang="en-US" sz="2400" dirty="0" err="1">
                <a:solidFill>
                  <a:schemeClr val="accent5">
                    <a:lumMod val="50000"/>
                  </a:schemeClr>
                </a:solidFill>
              </a:rPr>
              <a:t>ihren</a:t>
            </a:r>
            <a:r>
              <a:rPr lang="en-US" sz="2400" dirty="0">
                <a:solidFill>
                  <a:schemeClr val="accent5">
                    <a:lumMod val="50000"/>
                  </a:schemeClr>
                </a:solidFill>
              </a:rPr>
              <a:t> </a:t>
            </a:r>
            <a:r>
              <a:rPr lang="en-US" sz="2400" dirty="0" err="1">
                <a:solidFill>
                  <a:schemeClr val="accent5">
                    <a:lumMod val="50000"/>
                  </a:schemeClr>
                </a:solidFill>
              </a:rPr>
              <a:t>Verstecken</a:t>
            </a:r>
            <a:r>
              <a:rPr lang="en-US" sz="2400" dirty="0">
                <a:solidFill>
                  <a:schemeClr val="accent5">
                    <a:lumMod val="50000"/>
                  </a:schemeClr>
                </a:solidFill>
              </a:rPr>
              <a:t>.</a:t>
            </a:r>
          </a:p>
          <a:p>
            <a:endParaRPr lang="en-US" sz="2400" dirty="0">
              <a:solidFill>
                <a:schemeClr val="accent5">
                  <a:lumMod val="50000"/>
                </a:schemeClr>
              </a:solidFill>
            </a:endParaRPr>
          </a:p>
          <a:p>
            <a:r>
              <a:rPr lang="en-US" sz="2400" dirty="0">
                <a:solidFill>
                  <a:schemeClr val="accent5">
                    <a:lumMod val="50000"/>
                  </a:schemeClr>
                </a:solidFill>
              </a:rPr>
              <a:t>5. Sie </a:t>
            </a:r>
            <a:r>
              <a:rPr lang="en-US" sz="2400" b="1" dirty="0" err="1">
                <a:solidFill>
                  <a:schemeClr val="accent5">
                    <a:lumMod val="50000"/>
                  </a:schemeClr>
                </a:solidFill>
              </a:rPr>
              <a:t>folgten</a:t>
            </a:r>
            <a:r>
              <a:rPr lang="en-US" sz="2400" dirty="0">
                <a:solidFill>
                  <a:schemeClr val="accent5">
                    <a:lumMod val="50000"/>
                  </a:schemeClr>
                </a:solidFill>
              </a:rPr>
              <a:t> dem </a:t>
            </a:r>
            <a:r>
              <a:rPr lang="en-US" sz="2400" dirty="0" err="1">
                <a:solidFill>
                  <a:schemeClr val="accent5">
                    <a:lumMod val="50000"/>
                  </a:schemeClr>
                </a:solidFill>
              </a:rPr>
              <a:t>Rattenfänger</a:t>
            </a:r>
            <a:r>
              <a:rPr lang="en-US" sz="2400" dirty="0">
                <a:solidFill>
                  <a:schemeClr val="accent5">
                    <a:lumMod val="50000"/>
                  </a:schemeClr>
                </a:solidFill>
              </a:rPr>
              <a:t>.</a:t>
            </a:r>
          </a:p>
          <a:p>
            <a:endParaRPr lang="en-US" sz="2400" dirty="0">
              <a:solidFill>
                <a:schemeClr val="accent5">
                  <a:lumMod val="50000"/>
                </a:schemeClr>
              </a:solidFill>
            </a:endParaRPr>
          </a:p>
          <a:p>
            <a:r>
              <a:rPr lang="en-US" sz="2400" dirty="0">
                <a:solidFill>
                  <a:schemeClr val="accent5">
                    <a:lumMod val="50000"/>
                  </a:schemeClr>
                </a:solidFill>
              </a:rPr>
              <a:t>6. Sie </a:t>
            </a:r>
            <a:r>
              <a:rPr lang="en-US" sz="2400" b="1" dirty="0" err="1">
                <a:solidFill>
                  <a:schemeClr val="accent5">
                    <a:lumMod val="50000"/>
                  </a:schemeClr>
                </a:solidFill>
              </a:rPr>
              <a:t>starben</a:t>
            </a:r>
            <a:r>
              <a:rPr lang="en-US" sz="2400" dirty="0">
                <a:solidFill>
                  <a:schemeClr val="accent5">
                    <a:lumMod val="50000"/>
                  </a:schemeClr>
                </a:solidFill>
              </a:rPr>
              <a:t> </a:t>
            </a:r>
            <a:r>
              <a:rPr lang="en-US" sz="2400" dirty="0" err="1">
                <a:solidFill>
                  <a:schemeClr val="accent5">
                    <a:lumMod val="50000"/>
                  </a:schemeClr>
                </a:solidFill>
              </a:rPr>
              <a:t>im</a:t>
            </a:r>
            <a:r>
              <a:rPr lang="en-US" sz="2400" dirty="0">
                <a:solidFill>
                  <a:schemeClr val="accent5">
                    <a:lumMod val="50000"/>
                  </a:schemeClr>
                </a:solidFill>
              </a:rPr>
              <a:t> </a:t>
            </a:r>
            <a:r>
              <a:rPr lang="en-US" sz="2400" dirty="0" err="1">
                <a:solidFill>
                  <a:schemeClr val="accent5">
                    <a:lumMod val="50000"/>
                  </a:schemeClr>
                </a:solidFill>
              </a:rPr>
              <a:t>Flusswasser</a:t>
            </a:r>
            <a:r>
              <a:rPr lang="en-US" sz="2400" dirty="0">
                <a:solidFill>
                  <a:schemeClr val="accent5">
                    <a:lumMod val="50000"/>
                  </a:schemeClr>
                </a:solidFill>
              </a:rPr>
              <a:t>.</a:t>
            </a:r>
          </a:p>
        </p:txBody>
      </p:sp>
      <p:pic>
        <p:nvPicPr>
          <p:cNvPr id="1026" name="Picture 2" descr="Hamelin, Fairy Tale, Wall Painting, Sage">
            <a:extLst>
              <a:ext uri="{FF2B5EF4-FFF2-40B4-BE49-F238E27FC236}">
                <a16:creationId xmlns:a16="http://schemas.microsoft.com/office/drawing/2014/main" id="{25B7DEC1-5CB8-41B5-8685-368210631C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9470" y="2026740"/>
            <a:ext cx="2473680" cy="407562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9B7EDB8-0EE4-4CDB-B6A6-B67309DFF2A0}"/>
              </a:ext>
            </a:extLst>
          </p:cNvPr>
          <p:cNvSpPr txBox="1"/>
          <p:nvPr/>
        </p:nvSpPr>
        <p:spPr>
          <a:xfrm>
            <a:off x="445770" y="2139847"/>
            <a:ext cx="7879080" cy="461665"/>
          </a:xfrm>
          <a:prstGeom prst="rect">
            <a:avLst/>
          </a:prstGeom>
          <a:solidFill>
            <a:schemeClr val="bg1"/>
          </a:solidFill>
        </p:spPr>
        <p:txBody>
          <a:bodyPr wrap="square" rtlCol="0">
            <a:spAutoFit/>
          </a:bodyPr>
          <a:lstStyle/>
          <a:p>
            <a:r>
              <a:rPr lang="en-US" sz="2400" dirty="0">
                <a:solidFill>
                  <a:schemeClr val="accent5">
                    <a:lumMod val="50000"/>
                  </a:schemeClr>
                </a:solidFill>
              </a:rPr>
              <a:t> </a:t>
            </a:r>
            <a:r>
              <a:rPr lang="en-US" sz="2400" dirty="0" err="1">
                <a:solidFill>
                  <a:schemeClr val="accent5">
                    <a:lumMod val="50000"/>
                  </a:schemeClr>
                </a:solidFill>
              </a:rPr>
              <a:t>Eines</a:t>
            </a:r>
            <a:r>
              <a:rPr lang="en-US" sz="2400" dirty="0">
                <a:solidFill>
                  <a:schemeClr val="accent5">
                    <a:lumMod val="50000"/>
                  </a:schemeClr>
                </a:solidFill>
              </a:rPr>
              <a:t> </a:t>
            </a:r>
            <a:r>
              <a:rPr lang="en-US" sz="2400" dirty="0" err="1">
                <a:solidFill>
                  <a:schemeClr val="accent5">
                    <a:lumMod val="50000"/>
                  </a:schemeClr>
                </a:solidFill>
              </a:rPr>
              <a:t>Tages</a:t>
            </a:r>
            <a:r>
              <a:rPr lang="en-US" sz="2400" dirty="0">
                <a:solidFill>
                  <a:schemeClr val="accent5">
                    <a:lumMod val="50000"/>
                  </a:schemeClr>
                </a:solidFill>
              </a:rPr>
              <a:t> </a:t>
            </a:r>
            <a:r>
              <a:rPr lang="en-US" sz="2400" b="1" dirty="0" err="1">
                <a:solidFill>
                  <a:srgbClr val="DAA520"/>
                </a:solidFill>
              </a:rPr>
              <a:t>ist</a:t>
            </a:r>
            <a:r>
              <a:rPr lang="en-US" sz="2400" dirty="0">
                <a:solidFill>
                  <a:srgbClr val="DAA520"/>
                </a:solidFill>
              </a:rPr>
              <a:t> </a:t>
            </a:r>
            <a:r>
              <a:rPr lang="en-US" sz="2400" dirty="0" err="1">
                <a:solidFill>
                  <a:schemeClr val="accent5">
                    <a:lumMod val="50000"/>
                  </a:schemeClr>
                </a:solidFill>
              </a:rPr>
              <a:t>ein</a:t>
            </a:r>
            <a:r>
              <a:rPr lang="en-US" sz="2400" dirty="0">
                <a:solidFill>
                  <a:schemeClr val="accent5">
                    <a:lumMod val="50000"/>
                  </a:schemeClr>
                </a:solidFill>
              </a:rPr>
              <a:t> Mann in die Stadt </a:t>
            </a:r>
            <a:r>
              <a:rPr lang="en-US" sz="2400" b="1" dirty="0" err="1">
                <a:solidFill>
                  <a:srgbClr val="DAA520"/>
                </a:solidFill>
              </a:rPr>
              <a:t>gekommen</a:t>
            </a:r>
            <a:r>
              <a:rPr lang="en-US" sz="2400" dirty="0">
                <a:solidFill>
                  <a:schemeClr val="accent5">
                    <a:lumMod val="50000"/>
                  </a:schemeClr>
                </a:solidFill>
              </a:rPr>
              <a:t>.</a:t>
            </a:r>
          </a:p>
        </p:txBody>
      </p:sp>
      <p:sp>
        <p:nvSpPr>
          <p:cNvPr id="11" name="TextBox 10">
            <a:extLst>
              <a:ext uri="{FF2B5EF4-FFF2-40B4-BE49-F238E27FC236}">
                <a16:creationId xmlns:a16="http://schemas.microsoft.com/office/drawing/2014/main" id="{3B0942B8-0C06-4A4C-B502-F7EC0A027284}"/>
              </a:ext>
            </a:extLst>
          </p:cNvPr>
          <p:cNvSpPr txBox="1"/>
          <p:nvPr/>
        </p:nvSpPr>
        <p:spPr>
          <a:xfrm>
            <a:off x="445770" y="2889702"/>
            <a:ext cx="7879080" cy="461665"/>
          </a:xfrm>
          <a:prstGeom prst="rect">
            <a:avLst/>
          </a:prstGeom>
          <a:solidFill>
            <a:schemeClr val="bg1"/>
          </a:solidFill>
        </p:spPr>
        <p:txBody>
          <a:bodyPr wrap="square" rtlCol="0">
            <a:spAutoFit/>
          </a:bodyPr>
          <a:lstStyle/>
          <a:p>
            <a:r>
              <a:rPr lang="en-US" sz="2400" dirty="0">
                <a:solidFill>
                  <a:schemeClr val="accent5">
                    <a:lumMod val="50000"/>
                  </a:schemeClr>
                </a:solidFill>
              </a:rPr>
              <a:t> Er </a:t>
            </a:r>
            <a:r>
              <a:rPr lang="en-US" sz="2400" b="1" dirty="0" err="1">
                <a:solidFill>
                  <a:srgbClr val="DAA520"/>
                </a:solidFill>
              </a:rPr>
              <a:t>ist</a:t>
            </a:r>
            <a:r>
              <a:rPr lang="en-US" sz="2400" dirty="0">
                <a:solidFill>
                  <a:srgbClr val="DAA520"/>
                </a:solidFill>
              </a:rPr>
              <a:t> </a:t>
            </a:r>
            <a:r>
              <a:rPr lang="en-US" sz="2400" dirty="0" err="1">
                <a:solidFill>
                  <a:schemeClr val="accent5">
                    <a:lumMod val="50000"/>
                  </a:schemeClr>
                </a:solidFill>
              </a:rPr>
              <a:t>durch</a:t>
            </a:r>
            <a:r>
              <a:rPr lang="en-US" sz="2400" dirty="0">
                <a:solidFill>
                  <a:schemeClr val="accent5">
                    <a:lumMod val="50000"/>
                  </a:schemeClr>
                </a:solidFill>
              </a:rPr>
              <a:t> die Stadt </a:t>
            </a:r>
            <a:r>
              <a:rPr lang="en-US" sz="2400" b="1" dirty="0" err="1">
                <a:solidFill>
                  <a:srgbClr val="DAA520"/>
                </a:solidFill>
              </a:rPr>
              <a:t>gegangen</a:t>
            </a:r>
            <a:r>
              <a:rPr lang="en-US" sz="2400" dirty="0">
                <a:solidFill>
                  <a:schemeClr val="accent5">
                    <a:lumMod val="50000"/>
                  </a:schemeClr>
                </a:solidFill>
              </a:rPr>
              <a:t>.</a:t>
            </a:r>
          </a:p>
        </p:txBody>
      </p:sp>
      <p:sp>
        <p:nvSpPr>
          <p:cNvPr id="12" name="TextBox 11">
            <a:extLst>
              <a:ext uri="{FF2B5EF4-FFF2-40B4-BE49-F238E27FC236}">
                <a16:creationId xmlns:a16="http://schemas.microsoft.com/office/drawing/2014/main" id="{2CB2B396-34CE-4C50-A55B-D9A2D67E9D25}"/>
              </a:ext>
            </a:extLst>
          </p:cNvPr>
          <p:cNvSpPr txBox="1"/>
          <p:nvPr/>
        </p:nvSpPr>
        <p:spPr>
          <a:xfrm>
            <a:off x="445770" y="3602890"/>
            <a:ext cx="7879080" cy="461665"/>
          </a:xfrm>
          <a:prstGeom prst="rect">
            <a:avLst/>
          </a:prstGeom>
          <a:solidFill>
            <a:schemeClr val="bg1"/>
          </a:solidFill>
        </p:spPr>
        <p:txBody>
          <a:bodyPr wrap="square" rtlCol="0">
            <a:spAutoFit/>
          </a:bodyPr>
          <a:lstStyle/>
          <a:p>
            <a:r>
              <a:rPr lang="en-US" sz="2400" dirty="0">
                <a:solidFill>
                  <a:schemeClr val="accent5">
                    <a:lumMod val="50000"/>
                  </a:schemeClr>
                </a:solidFill>
              </a:rPr>
              <a:t> Er </a:t>
            </a:r>
            <a:r>
              <a:rPr lang="en-US" sz="2400" b="1" dirty="0">
                <a:solidFill>
                  <a:srgbClr val="DAA520"/>
                </a:solidFill>
              </a:rPr>
              <a:t>hat</a:t>
            </a:r>
            <a:r>
              <a:rPr lang="en-US" sz="2400" dirty="0">
                <a:solidFill>
                  <a:srgbClr val="DAA520"/>
                </a:solidFill>
              </a:rPr>
              <a:t> </a:t>
            </a:r>
            <a:r>
              <a:rPr lang="en-US" sz="2400" dirty="0">
                <a:solidFill>
                  <a:schemeClr val="accent5">
                    <a:lumMod val="50000"/>
                  </a:schemeClr>
                </a:solidFill>
              </a:rPr>
              <a:t>auf </a:t>
            </a:r>
            <a:r>
              <a:rPr lang="en-US" sz="2400" dirty="0" err="1">
                <a:solidFill>
                  <a:schemeClr val="accent5">
                    <a:lumMod val="50000"/>
                  </a:schemeClr>
                </a:solidFill>
              </a:rPr>
              <a:t>seinem</a:t>
            </a:r>
            <a:r>
              <a:rPr lang="en-US" sz="2400" dirty="0">
                <a:solidFill>
                  <a:schemeClr val="accent5">
                    <a:lumMod val="50000"/>
                  </a:schemeClr>
                </a:solidFill>
              </a:rPr>
              <a:t> </a:t>
            </a:r>
            <a:r>
              <a:rPr lang="en-US" sz="2400" dirty="0" err="1">
                <a:solidFill>
                  <a:schemeClr val="accent5">
                    <a:lumMod val="50000"/>
                  </a:schemeClr>
                </a:solidFill>
              </a:rPr>
              <a:t>Pfeifchen</a:t>
            </a:r>
            <a:r>
              <a:rPr lang="en-US" sz="2400" dirty="0">
                <a:solidFill>
                  <a:schemeClr val="accent5">
                    <a:lumMod val="50000"/>
                  </a:schemeClr>
                </a:solidFill>
              </a:rPr>
              <a:t> </a:t>
            </a:r>
            <a:r>
              <a:rPr lang="en-US" sz="2400" b="1" dirty="0" err="1">
                <a:solidFill>
                  <a:srgbClr val="DAA520"/>
                </a:solidFill>
              </a:rPr>
              <a:t>gespielt</a:t>
            </a:r>
            <a:r>
              <a:rPr lang="en-US" sz="2400" dirty="0">
                <a:solidFill>
                  <a:schemeClr val="accent5">
                    <a:lumMod val="50000"/>
                  </a:schemeClr>
                </a:solidFill>
              </a:rPr>
              <a:t>.</a:t>
            </a:r>
          </a:p>
        </p:txBody>
      </p:sp>
      <p:sp>
        <p:nvSpPr>
          <p:cNvPr id="13" name="TextBox 12">
            <a:extLst>
              <a:ext uri="{FF2B5EF4-FFF2-40B4-BE49-F238E27FC236}">
                <a16:creationId xmlns:a16="http://schemas.microsoft.com/office/drawing/2014/main" id="{D72C0F96-8FA4-4B3B-BA37-0D4122325B45}"/>
              </a:ext>
            </a:extLst>
          </p:cNvPr>
          <p:cNvSpPr txBox="1"/>
          <p:nvPr/>
        </p:nvSpPr>
        <p:spPr>
          <a:xfrm>
            <a:off x="445770" y="4342032"/>
            <a:ext cx="7879080" cy="461665"/>
          </a:xfrm>
          <a:prstGeom prst="rect">
            <a:avLst/>
          </a:prstGeom>
          <a:solidFill>
            <a:schemeClr val="bg1"/>
          </a:solidFill>
        </p:spPr>
        <p:txBody>
          <a:bodyPr wrap="square" rtlCol="0">
            <a:spAutoFit/>
          </a:bodyPr>
          <a:lstStyle/>
          <a:p>
            <a:r>
              <a:rPr lang="en-US" sz="2400" dirty="0">
                <a:solidFill>
                  <a:schemeClr val="accent5">
                    <a:lumMod val="50000"/>
                  </a:schemeClr>
                </a:solidFill>
              </a:rPr>
              <a:t> Bald </a:t>
            </a:r>
            <a:r>
              <a:rPr lang="en-US" sz="2400" b="1" dirty="0" err="1">
                <a:solidFill>
                  <a:srgbClr val="DAA520"/>
                </a:solidFill>
              </a:rPr>
              <a:t>sind</a:t>
            </a:r>
            <a:r>
              <a:rPr lang="en-US" sz="2400" dirty="0">
                <a:solidFill>
                  <a:srgbClr val="DAA520"/>
                </a:solidFill>
              </a:rPr>
              <a:t> </a:t>
            </a:r>
            <a:r>
              <a:rPr lang="en-US" sz="2400" dirty="0" err="1">
                <a:solidFill>
                  <a:schemeClr val="accent5">
                    <a:lumMod val="50000"/>
                  </a:schemeClr>
                </a:solidFill>
              </a:rPr>
              <a:t>Ratten</a:t>
            </a:r>
            <a:r>
              <a:rPr lang="en-US" sz="2400" dirty="0">
                <a:solidFill>
                  <a:schemeClr val="accent5">
                    <a:lumMod val="50000"/>
                  </a:schemeClr>
                </a:solidFill>
              </a:rPr>
              <a:t> </a:t>
            </a:r>
            <a:r>
              <a:rPr lang="en-US" sz="2400" dirty="0" err="1">
                <a:solidFill>
                  <a:schemeClr val="accent5">
                    <a:lumMod val="50000"/>
                  </a:schemeClr>
                </a:solidFill>
              </a:rPr>
              <a:t>aus</a:t>
            </a:r>
            <a:r>
              <a:rPr lang="en-US" sz="2400" dirty="0">
                <a:solidFill>
                  <a:schemeClr val="accent5">
                    <a:lumMod val="50000"/>
                  </a:schemeClr>
                </a:solidFill>
              </a:rPr>
              <a:t> </a:t>
            </a:r>
            <a:r>
              <a:rPr lang="en-US" sz="2400" dirty="0" err="1">
                <a:solidFill>
                  <a:schemeClr val="accent5">
                    <a:lumMod val="50000"/>
                  </a:schemeClr>
                </a:solidFill>
              </a:rPr>
              <a:t>ihren</a:t>
            </a:r>
            <a:r>
              <a:rPr lang="en-US" sz="2400" dirty="0">
                <a:solidFill>
                  <a:schemeClr val="accent5">
                    <a:lumMod val="50000"/>
                  </a:schemeClr>
                </a:solidFill>
              </a:rPr>
              <a:t> </a:t>
            </a:r>
            <a:r>
              <a:rPr lang="en-US" sz="2400" dirty="0" err="1">
                <a:solidFill>
                  <a:schemeClr val="accent5">
                    <a:lumMod val="50000"/>
                  </a:schemeClr>
                </a:solidFill>
              </a:rPr>
              <a:t>Verstecken</a:t>
            </a:r>
            <a:r>
              <a:rPr lang="en-US" sz="2400" dirty="0">
                <a:solidFill>
                  <a:schemeClr val="accent5">
                    <a:lumMod val="50000"/>
                  </a:schemeClr>
                </a:solidFill>
              </a:rPr>
              <a:t> </a:t>
            </a:r>
            <a:r>
              <a:rPr lang="en-US" sz="2400" b="1" dirty="0" err="1">
                <a:solidFill>
                  <a:srgbClr val="DAA520"/>
                </a:solidFill>
              </a:rPr>
              <a:t>gekommen</a:t>
            </a:r>
            <a:r>
              <a:rPr lang="en-US" sz="2400" dirty="0">
                <a:solidFill>
                  <a:schemeClr val="accent5">
                    <a:lumMod val="50000"/>
                  </a:schemeClr>
                </a:solidFill>
              </a:rPr>
              <a:t>.</a:t>
            </a:r>
          </a:p>
        </p:txBody>
      </p:sp>
      <p:sp>
        <p:nvSpPr>
          <p:cNvPr id="14" name="TextBox 13">
            <a:extLst>
              <a:ext uri="{FF2B5EF4-FFF2-40B4-BE49-F238E27FC236}">
                <a16:creationId xmlns:a16="http://schemas.microsoft.com/office/drawing/2014/main" id="{A7D47904-580A-4314-93A4-D889C11833C7}"/>
              </a:ext>
            </a:extLst>
          </p:cNvPr>
          <p:cNvSpPr txBox="1"/>
          <p:nvPr/>
        </p:nvSpPr>
        <p:spPr>
          <a:xfrm>
            <a:off x="445770" y="5081174"/>
            <a:ext cx="7879080" cy="461665"/>
          </a:xfrm>
          <a:prstGeom prst="rect">
            <a:avLst/>
          </a:prstGeom>
          <a:solidFill>
            <a:schemeClr val="bg1"/>
          </a:solidFill>
        </p:spPr>
        <p:txBody>
          <a:bodyPr wrap="square" rtlCol="0">
            <a:spAutoFit/>
          </a:bodyPr>
          <a:lstStyle/>
          <a:p>
            <a:r>
              <a:rPr lang="en-US" sz="2400" dirty="0">
                <a:solidFill>
                  <a:schemeClr val="accent5">
                    <a:lumMod val="50000"/>
                  </a:schemeClr>
                </a:solidFill>
              </a:rPr>
              <a:t> Sie </a:t>
            </a:r>
            <a:r>
              <a:rPr lang="en-US" sz="2400" b="1" dirty="0" err="1">
                <a:solidFill>
                  <a:srgbClr val="DAA520"/>
                </a:solidFill>
              </a:rPr>
              <a:t>sind</a:t>
            </a:r>
            <a:r>
              <a:rPr lang="en-US" sz="2400" dirty="0">
                <a:solidFill>
                  <a:srgbClr val="DAA520"/>
                </a:solidFill>
              </a:rPr>
              <a:t> </a:t>
            </a:r>
            <a:r>
              <a:rPr lang="en-US" sz="2400" dirty="0">
                <a:solidFill>
                  <a:schemeClr val="accent5">
                    <a:lumMod val="50000"/>
                  </a:schemeClr>
                </a:solidFill>
              </a:rPr>
              <a:t>dem </a:t>
            </a:r>
            <a:r>
              <a:rPr lang="en-US" sz="2400" dirty="0" err="1">
                <a:solidFill>
                  <a:schemeClr val="accent5">
                    <a:lumMod val="50000"/>
                  </a:schemeClr>
                </a:solidFill>
              </a:rPr>
              <a:t>Rattenfänger</a:t>
            </a:r>
            <a:r>
              <a:rPr lang="en-US" sz="2400" dirty="0">
                <a:solidFill>
                  <a:schemeClr val="accent5">
                    <a:lumMod val="50000"/>
                  </a:schemeClr>
                </a:solidFill>
              </a:rPr>
              <a:t> </a:t>
            </a:r>
            <a:r>
              <a:rPr lang="en-US" sz="2400" b="1" dirty="0" err="1">
                <a:solidFill>
                  <a:srgbClr val="DAA520"/>
                </a:solidFill>
              </a:rPr>
              <a:t>gefolgt</a:t>
            </a:r>
            <a:r>
              <a:rPr lang="en-US" sz="2400" b="1" dirty="0">
                <a:solidFill>
                  <a:srgbClr val="DAA520"/>
                </a:solidFill>
              </a:rPr>
              <a:t>.</a:t>
            </a:r>
            <a:endParaRPr lang="en-US" sz="2400" dirty="0">
              <a:solidFill>
                <a:schemeClr val="accent5">
                  <a:lumMod val="50000"/>
                </a:schemeClr>
              </a:solidFill>
            </a:endParaRPr>
          </a:p>
        </p:txBody>
      </p:sp>
      <p:sp>
        <p:nvSpPr>
          <p:cNvPr id="15" name="TextBox 14">
            <a:extLst>
              <a:ext uri="{FF2B5EF4-FFF2-40B4-BE49-F238E27FC236}">
                <a16:creationId xmlns:a16="http://schemas.microsoft.com/office/drawing/2014/main" id="{4F960D45-AD99-4C88-A279-4B6A6FEBCA40}"/>
              </a:ext>
            </a:extLst>
          </p:cNvPr>
          <p:cNvSpPr txBox="1"/>
          <p:nvPr/>
        </p:nvSpPr>
        <p:spPr>
          <a:xfrm>
            <a:off x="445770" y="5808886"/>
            <a:ext cx="7879080" cy="461665"/>
          </a:xfrm>
          <a:prstGeom prst="rect">
            <a:avLst/>
          </a:prstGeom>
          <a:solidFill>
            <a:schemeClr val="bg1"/>
          </a:solidFill>
        </p:spPr>
        <p:txBody>
          <a:bodyPr wrap="square" rtlCol="0">
            <a:spAutoFit/>
          </a:bodyPr>
          <a:lstStyle/>
          <a:p>
            <a:r>
              <a:rPr lang="en-US" sz="2400" dirty="0">
                <a:solidFill>
                  <a:schemeClr val="accent5">
                    <a:lumMod val="50000"/>
                  </a:schemeClr>
                </a:solidFill>
              </a:rPr>
              <a:t> Sie </a:t>
            </a:r>
            <a:r>
              <a:rPr lang="en-US" sz="2400" b="1" dirty="0" err="1">
                <a:solidFill>
                  <a:srgbClr val="DAA520"/>
                </a:solidFill>
              </a:rPr>
              <a:t>sind</a:t>
            </a:r>
            <a:r>
              <a:rPr lang="en-US" sz="2400" dirty="0">
                <a:solidFill>
                  <a:srgbClr val="DAA520"/>
                </a:solidFill>
              </a:rPr>
              <a:t> </a:t>
            </a:r>
            <a:r>
              <a:rPr lang="en-US" sz="2400" dirty="0" err="1">
                <a:solidFill>
                  <a:schemeClr val="accent5">
                    <a:lumMod val="50000"/>
                  </a:schemeClr>
                </a:solidFill>
              </a:rPr>
              <a:t>im</a:t>
            </a:r>
            <a:r>
              <a:rPr lang="en-US" sz="2400" dirty="0">
                <a:solidFill>
                  <a:schemeClr val="accent5">
                    <a:lumMod val="50000"/>
                  </a:schemeClr>
                </a:solidFill>
              </a:rPr>
              <a:t> </a:t>
            </a:r>
            <a:r>
              <a:rPr lang="en-US" sz="2400" dirty="0" err="1">
                <a:solidFill>
                  <a:schemeClr val="accent5">
                    <a:lumMod val="50000"/>
                  </a:schemeClr>
                </a:solidFill>
              </a:rPr>
              <a:t>Flusswasser</a:t>
            </a:r>
            <a:r>
              <a:rPr lang="en-US" sz="2400" dirty="0">
                <a:solidFill>
                  <a:schemeClr val="accent5">
                    <a:lumMod val="50000"/>
                  </a:schemeClr>
                </a:solidFill>
              </a:rPr>
              <a:t> </a:t>
            </a:r>
            <a:r>
              <a:rPr lang="en-US" sz="2400" b="1" dirty="0" err="1">
                <a:solidFill>
                  <a:srgbClr val="DAA520"/>
                </a:solidFill>
              </a:rPr>
              <a:t>gestorben</a:t>
            </a:r>
            <a:r>
              <a:rPr lang="en-US" sz="2400" b="1" dirty="0">
                <a:solidFill>
                  <a:srgbClr val="DAA520"/>
                </a:solidFill>
              </a:rPr>
              <a:t>.</a:t>
            </a:r>
            <a:endParaRPr lang="en-US" sz="2400" dirty="0">
              <a:solidFill>
                <a:schemeClr val="accent5">
                  <a:lumMod val="50000"/>
                </a:schemeClr>
              </a:solidFill>
            </a:endParaRPr>
          </a:p>
        </p:txBody>
      </p:sp>
      <p:sp>
        <p:nvSpPr>
          <p:cNvPr id="10" name="Rectangle: Rounded Corners 9">
            <a:extLst>
              <a:ext uri="{FF2B5EF4-FFF2-40B4-BE49-F238E27FC236}">
                <a16:creationId xmlns:a16="http://schemas.microsoft.com/office/drawing/2014/main" id="{7717AB1A-A322-4C49-BA61-143936DF40AE}"/>
              </a:ext>
            </a:extLst>
          </p:cNvPr>
          <p:cNvSpPr/>
          <p:nvPr/>
        </p:nvSpPr>
        <p:spPr>
          <a:xfrm>
            <a:off x="8785558" y="264133"/>
            <a:ext cx="1600200" cy="707849"/>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*Regisseur – director</a:t>
            </a:r>
          </a:p>
        </p:txBody>
      </p:sp>
      <p:pic>
        <p:nvPicPr>
          <p:cNvPr id="1028" name="Picture 4" descr="Cinema, Movie, Camera, Projector, Film, Video, Clip">
            <a:extLst>
              <a:ext uri="{FF2B5EF4-FFF2-40B4-BE49-F238E27FC236}">
                <a16:creationId xmlns:a16="http://schemas.microsoft.com/office/drawing/2014/main" id="{E8A3596D-D497-4C00-8962-51698F599B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3530" y="193746"/>
            <a:ext cx="1428813" cy="921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55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377690" cy="869950"/>
          </a:xfrm>
          <a:prstGeom prst="rect">
            <a:avLst/>
          </a:prstGeom>
        </p:spPr>
      </p:pic>
      <p:sp>
        <p:nvSpPr>
          <p:cNvPr id="4" name="Title 3"/>
          <p:cNvSpPr>
            <a:spLocks noGrp="1"/>
          </p:cNvSpPr>
          <p:nvPr>
            <p:ph type="title"/>
          </p:nvPr>
        </p:nvSpPr>
        <p:spPr>
          <a:xfrm>
            <a:off x="0" y="294041"/>
            <a:ext cx="6572250" cy="707849"/>
          </a:xfrm>
        </p:spPr>
        <p:txBody>
          <a:bodyPr>
            <a:normAutofit/>
          </a:bodyPr>
          <a:lstStyle/>
          <a:p>
            <a:r>
              <a:rPr lang="en-GB" sz="3600" b="1" dirty="0">
                <a:solidFill>
                  <a:schemeClr val="bg1"/>
                </a:solidFill>
              </a:rPr>
              <a:t>Historic Present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98430" y="247046"/>
            <a:ext cx="1658897" cy="4616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0059922B-7BB8-6A4C-A3D8-5E83A76F38CE}"/>
              </a:ext>
            </a:extLst>
          </p:cNvPr>
          <p:cNvSpPr txBox="1"/>
          <p:nvPr/>
        </p:nvSpPr>
        <p:spPr>
          <a:xfrm>
            <a:off x="180000" y="1296000"/>
            <a:ext cx="11387160" cy="830997"/>
          </a:xfrm>
          <a:prstGeom prst="rect">
            <a:avLst/>
          </a:prstGeom>
          <a:noFill/>
        </p:spPr>
        <p:txBody>
          <a:bodyPr wrap="square" rtlCol="0">
            <a:spAutoFit/>
          </a:bodyPr>
          <a:lstStyle/>
          <a:p>
            <a:r>
              <a:rPr lang="en-US" sz="2400" dirty="0">
                <a:solidFill>
                  <a:schemeClr val="accent5">
                    <a:lumMod val="50000"/>
                  </a:schemeClr>
                </a:solidFill>
              </a:rPr>
              <a:t>The historic present is often used to create a feeling of immediacy when narrating events in the past. </a:t>
            </a:r>
          </a:p>
        </p:txBody>
      </p:sp>
      <p:sp>
        <p:nvSpPr>
          <p:cNvPr id="9" name="TextBox 8">
            <a:extLst>
              <a:ext uri="{FF2B5EF4-FFF2-40B4-BE49-F238E27FC236}">
                <a16:creationId xmlns:a16="http://schemas.microsoft.com/office/drawing/2014/main" id="{462DED06-6283-421A-9BBC-4A77622057FD}"/>
              </a:ext>
            </a:extLst>
          </p:cNvPr>
          <p:cNvSpPr txBox="1"/>
          <p:nvPr/>
        </p:nvSpPr>
        <p:spPr>
          <a:xfrm>
            <a:off x="180000" y="2234983"/>
            <a:ext cx="11627190" cy="461665"/>
          </a:xfrm>
          <a:prstGeom prst="rect">
            <a:avLst/>
          </a:prstGeom>
          <a:noFill/>
        </p:spPr>
        <p:txBody>
          <a:bodyPr wrap="square" rtlCol="0">
            <a:spAutoFit/>
          </a:bodyPr>
          <a:lstStyle/>
          <a:p>
            <a:r>
              <a:rPr lang="en-GB" sz="2400" dirty="0">
                <a:solidFill>
                  <a:schemeClr val="accent5">
                    <a:lumMod val="50000"/>
                  </a:schemeClr>
                </a:solidFill>
              </a:rPr>
              <a:t>Compare these examples:</a:t>
            </a:r>
            <a:endParaRPr lang="en-US" sz="2400" dirty="0">
              <a:solidFill>
                <a:schemeClr val="accent5">
                  <a:lumMod val="50000"/>
                </a:schemeClr>
              </a:solidFill>
            </a:endParaRPr>
          </a:p>
        </p:txBody>
      </p:sp>
      <p:sp>
        <p:nvSpPr>
          <p:cNvPr id="10" name="Rectangle: Rounded Corners 9">
            <a:extLst>
              <a:ext uri="{FF2B5EF4-FFF2-40B4-BE49-F238E27FC236}">
                <a16:creationId xmlns:a16="http://schemas.microsoft.com/office/drawing/2014/main" id="{B3C2123B-A76B-4AE0-BFF6-7627C95EBA72}"/>
              </a:ext>
            </a:extLst>
          </p:cNvPr>
          <p:cNvSpPr/>
          <p:nvPr/>
        </p:nvSpPr>
        <p:spPr>
          <a:xfrm>
            <a:off x="180000" y="2987514"/>
            <a:ext cx="8312490" cy="461665"/>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Die Kinder </a:t>
            </a:r>
            <a:r>
              <a:rPr lang="en-GB" sz="2400" b="1" dirty="0" err="1">
                <a:solidFill>
                  <a:srgbClr val="115076"/>
                </a:solidFill>
              </a:rPr>
              <a:t>folgten</a:t>
            </a:r>
            <a:r>
              <a:rPr lang="en-GB" sz="2400" dirty="0">
                <a:solidFill>
                  <a:srgbClr val="115076"/>
                </a:solidFill>
              </a:rPr>
              <a:t> </a:t>
            </a:r>
            <a:r>
              <a:rPr lang="en-GB" sz="2400" dirty="0" err="1">
                <a:solidFill>
                  <a:srgbClr val="115076"/>
                </a:solidFill>
              </a:rPr>
              <a:t>dem</a:t>
            </a:r>
            <a:r>
              <a:rPr lang="en-GB" sz="2400" dirty="0">
                <a:solidFill>
                  <a:srgbClr val="115076"/>
                </a:solidFill>
              </a:rPr>
              <a:t> </a:t>
            </a:r>
            <a:r>
              <a:rPr lang="en-GB" sz="2400" dirty="0" err="1">
                <a:solidFill>
                  <a:srgbClr val="115076"/>
                </a:solidFill>
              </a:rPr>
              <a:t>Rattenfänger</a:t>
            </a:r>
            <a:r>
              <a:rPr lang="en-GB" sz="2400" dirty="0">
                <a:solidFill>
                  <a:srgbClr val="115076"/>
                </a:solidFill>
              </a:rPr>
              <a:t> </a:t>
            </a:r>
            <a:r>
              <a:rPr lang="en-GB" sz="2400" dirty="0" err="1">
                <a:solidFill>
                  <a:srgbClr val="115076"/>
                </a:solidFill>
              </a:rPr>
              <a:t>aus</a:t>
            </a:r>
            <a:r>
              <a:rPr lang="en-GB" sz="2400" dirty="0">
                <a:solidFill>
                  <a:srgbClr val="115076"/>
                </a:solidFill>
              </a:rPr>
              <a:t> der Stadt.</a:t>
            </a:r>
          </a:p>
        </p:txBody>
      </p:sp>
      <p:sp>
        <p:nvSpPr>
          <p:cNvPr id="13" name="TextBox 12">
            <a:extLst>
              <a:ext uri="{FF2B5EF4-FFF2-40B4-BE49-F238E27FC236}">
                <a16:creationId xmlns:a16="http://schemas.microsoft.com/office/drawing/2014/main" id="{6723B49B-1E82-4EAE-B1C1-A340CA1BC28C}"/>
              </a:ext>
            </a:extLst>
          </p:cNvPr>
          <p:cNvSpPr txBox="1"/>
          <p:nvPr/>
        </p:nvSpPr>
        <p:spPr>
          <a:xfrm>
            <a:off x="180000" y="3543749"/>
            <a:ext cx="11627190" cy="461665"/>
          </a:xfrm>
          <a:prstGeom prst="rect">
            <a:avLst/>
          </a:prstGeom>
          <a:noFill/>
        </p:spPr>
        <p:txBody>
          <a:bodyPr wrap="square" rtlCol="0">
            <a:spAutoFit/>
          </a:bodyPr>
          <a:lstStyle/>
          <a:p>
            <a:r>
              <a:rPr lang="en-GB" sz="2400" i="1" dirty="0">
                <a:solidFill>
                  <a:schemeClr val="accent5">
                    <a:lumMod val="50000"/>
                  </a:schemeClr>
                </a:solidFill>
              </a:rPr>
              <a:t>The children </a:t>
            </a:r>
            <a:r>
              <a:rPr lang="en-GB" sz="2400" b="1" i="1" dirty="0">
                <a:solidFill>
                  <a:schemeClr val="accent5">
                    <a:lumMod val="50000"/>
                  </a:schemeClr>
                </a:solidFill>
              </a:rPr>
              <a:t>followed</a:t>
            </a:r>
            <a:r>
              <a:rPr lang="en-GB" sz="2400" i="1" dirty="0">
                <a:solidFill>
                  <a:schemeClr val="accent5">
                    <a:lumMod val="50000"/>
                  </a:schemeClr>
                </a:solidFill>
              </a:rPr>
              <a:t> the Pied Piper out of the city.</a:t>
            </a:r>
            <a:endParaRPr lang="en-US" sz="2400" i="1" dirty="0">
              <a:solidFill>
                <a:schemeClr val="accent5">
                  <a:lumMod val="50000"/>
                </a:schemeClr>
              </a:solidFill>
            </a:endParaRPr>
          </a:p>
        </p:txBody>
      </p:sp>
      <p:sp>
        <p:nvSpPr>
          <p:cNvPr id="14" name="Rectangle: Rounded Corners 13">
            <a:extLst>
              <a:ext uri="{FF2B5EF4-FFF2-40B4-BE49-F238E27FC236}">
                <a16:creationId xmlns:a16="http://schemas.microsoft.com/office/drawing/2014/main" id="{69788ADE-2B02-4EB7-BBE2-EEEA9ABE8F97}"/>
              </a:ext>
            </a:extLst>
          </p:cNvPr>
          <p:cNvSpPr/>
          <p:nvPr/>
        </p:nvSpPr>
        <p:spPr>
          <a:xfrm>
            <a:off x="180000" y="4502020"/>
            <a:ext cx="8312490" cy="461665"/>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Die Kinder </a:t>
            </a:r>
            <a:r>
              <a:rPr lang="en-GB" sz="2400" b="1" dirty="0" err="1">
                <a:solidFill>
                  <a:srgbClr val="115076"/>
                </a:solidFill>
              </a:rPr>
              <a:t>folgen</a:t>
            </a:r>
            <a:r>
              <a:rPr lang="en-GB" sz="2400" dirty="0">
                <a:solidFill>
                  <a:srgbClr val="115076"/>
                </a:solidFill>
              </a:rPr>
              <a:t> </a:t>
            </a:r>
            <a:r>
              <a:rPr lang="en-GB" sz="2400" dirty="0" err="1">
                <a:solidFill>
                  <a:srgbClr val="115076"/>
                </a:solidFill>
              </a:rPr>
              <a:t>dem</a:t>
            </a:r>
            <a:r>
              <a:rPr lang="en-GB" sz="2400" dirty="0">
                <a:solidFill>
                  <a:srgbClr val="115076"/>
                </a:solidFill>
              </a:rPr>
              <a:t> </a:t>
            </a:r>
            <a:r>
              <a:rPr lang="en-GB" sz="2400" dirty="0" err="1">
                <a:solidFill>
                  <a:srgbClr val="115076"/>
                </a:solidFill>
              </a:rPr>
              <a:t>Rattenfänger</a:t>
            </a:r>
            <a:r>
              <a:rPr lang="en-GB" sz="2400" dirty="0">
                <a:solidFill>
                  <a:srgbClr val="115076"/>
                </a:solidFill>
              </a:rPr>
              <a:t> </a:t>
            </a:r>
            <a:r>
              <a:rPr lang="en-GB" sz="2400" dirty="0" err="1">
                <a:solidFill>
                  <a:srgbClr val="115076"/>
                </a:solidFill>
              </a:rPr>
              <a:t>aus</a:t>
            </a:r>
            <a:r>
              <a:rPr lang="en-GB" sz="2400" dirty="0">
                <a:solidFill>
                  <a:srgbClr val="115076"/>
                </a:solidFill>
              </a:rPr>
              <a:t> der Stadt.</a:t>
            </a:r>
          </a:p>
        </p:txBody>
      </p:sp>
      <p:sp>
        <p:nvSpPr>
          <p:cNvPr id="15" name="TextBox 14">
            <a:extLst>
              <a:ext uri="{FF2B5EF4-FFF2-40B4-BE49-F238E27FC236}">
                <a16:creationId xmlns:a16="http://schemas.microsoft.com/office/drawing/2014/main" id="{2E5B1934-8264-4987-B0AB-776B8A1EB67B}"/>
              </a:ext>
            </a:extLst>
          </p:cNvPr>
          <p:cNvSpPr txBox="1"/>
          <p:nvPr/>
        </p:nvSpPr>
        <p:spPr>
          <a:xfrm>
            <a:off x="180000" y="5071671"/>
            <a:ext cx="11627190" cy="461665"/>
          </a:xfrm>
          <a:prstGeom prst="rect">
            <a:avLst/>
          </a:prstGeom>
          <a:noFill/>
        </p:spPr>
        <p:txBody>
          <a:bodyPr wrap="square" rtlCol="0">
            <a:spAutoFit/>
          </a:bodyPr>
          <a:lstStyle/>
          <a:p>
            <a:r>
              <a:rPr lang="en-GB" sz="2400" i="1" dirty="0">
                <a:solidFill>
                  <a:schemeClr val="accent5">
                    <a:lumMod val="50000"/>
                  </a:schemeClr>
                </a:solidFill>
              </a:rPr>
              <a:t>The children </a:t>
            </a:r>
            <a:r>
              <a:rPr lang="en-GB" sz="2400" b="1" i="1" dirty="0">
                <a:solidFill>
                  <a:schemeClr val="accent5">
                    <a:lumMod val="50000"/>
                  </a:schemeClr>
                </a:solidFill>
              </a:rPr>
              <a:t>follow</a:t>
            </a:r>
            <a:r>
              <a:rPr lang="en-GB" sz="2400" i="1" dirty="0">
                <a:solidFill>
                  <a:schemeClr val="accent5">
                    <a:lumMod val="50000"/>
                  </a:schemeClr>
                </a:solidFill>
              </a:rPr>
              <a:t> the Pied Piper out of the city.</a:t>
            </a:r>
            <a:endParaRPr lang="en-US" sz="2400" i="1" dirty="0">
              <a:solidFill>
                <a:schemeClr val="accent5">
                  <a:lumMod val="50000"/>
                </a:schemeClr>
              </a:solidFill>
            </a:endParaRPr>
          </a:p>
        </p:txBody>
      </p:sp>
      <p:pic>
        <p:nvPicPr>
          <p:cNvPr id="11" name="Picture 2" descr="Fiction, Germany, Honesty, Myth, Pied Piper, Plague">
            <a:extLst>
              <a:ext uri="{FF2B5EF4-FFF2-40B4-BE49-F238E27FC236}">
                <a16:creationId xmlns:a16="http://schemas.microsoft.com/office/drawing/2014/main" id="{0A0DB96C-4291-4F48-9501-2B9DBFFF33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26279" y="2690132"/>
            <a:ext cx="3144301" cy="2572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48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3" grpId="0"/>
      <p:bldP spid="14" grpId="0" animBg="1"/>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7223760" cy="869950"/>
          </a:xfrm>
          <a:prstGeom prst="rect">
            <a:avLst/>
          </a:prstGeom>
        </p:spPr>
      </p:pic>
      <p:sp>
        <p:nvSpPr>
          <p:cNvPr id="4" name="Title 3"/>
          <p:cNvSpPr>
            <a:spLocks noGrp="1"/>
          </p:cNvSpPr>
          <p:nvPr>
            <p:ph type="title"/>
          </p:nvPr>
        </p:nvSpPr>
        <p:spPr>
          <a:xfrm>
            <a:off x="0" y="294041"/>
            <a:ext cx="6796328" cy="707849"/>
          </a:xfrm>
        </p:spPr>
        <p:txBody>
          <a:bodyPr>
            <a:normAutofit/>
          </a:bodyPr>
          <a:lstStyle/>
          <a:p>
            <a:r>
              <a:rPr lang="en-GB" sz="3600" b="1" dirty="0" err="1">
                <a:solidFill>
                  <a:schemeClr val="bg1"/>
                </a:solidFill>
              </a:rPr>
              <a:t>einen</a:t>
            </a:r>
            <a:r>
              <a:rPr lang="en-GB" sz="3600" b="1" dirty="0">
                <a:solidFill>
                  <a:schemeClr val="bg1"/>
                </a:solidFill>
              </a:rPr>
              <a:t> Film </a:t>
            </a:r>
            <a:r>
              <a:rPr lang="en-GB" sz="3600" b="1" dirty="0" err="1">
                <a:solidFill>
                  <a:schemeClr val="bg1"/>
                </a:solidFill>
              </a:rPr>
              <a:t>produzieren</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180000" y="1296000"/>
            <a:ext cx="11604330" cy="830997"/>
          </a:xfrm>
          <a:prstGeom prst="rect">
            <a:avLst/>
          </a:prstGeom>
          <a:noFill/>
        </p:spPr>
        <p:txBody>
          <a:bodyPr wrap="square" rtlCol="0">
            <a:spAutoFit/>
          </a:bodyPr>
          <a:lstStyle/>
          <a:p>
            <a:r>
              <a:rPr lang="en-US" sz="2400" dirty="0">
                <a:solidFill>
                  <a:schemeClr val="accent5">
                    <a:lumMod val="50000"/>
                  </a:schemeClr>
                </a:solidFill>
              </a:rPr>
              <a:t>Like other modern fairy tales, you plan on changing the end of the story to a happy one. You tell the director your new ending using the historic present.</a:t>
            </a:r>
          </a:p>
        </p:txBody>
      </p:sp>
      <p:sp>
        <p:nvSpPr>
          <p:cNvPr id="6" name="TextBox 5">
            <a:extLst>
              <a:ext uri="{FF2B5EF4-FFF2-40B4-BE49-F238E27FC236}">
                <a16:creationId xmlns:a16="http://schemas.microsoft.com/office/drawing/2014/main" id="{CD8E9DF0-4FAB-4EF7-82D9-4F54EA90F119}"/>
              </a:ext>
            </a:extLst>
          </p:cNvPr>
          <p:cNvSpPr txBox="1"/>
          <p:nvPr/>
        </p:nvSpPr>
        <p:spPr>
          <a:xfrm>
            <a:off x="180000" y="2126997"/>
            <a:ext cx="11604330" cy="4154984"/>
          </a:xfrm>
          <a:prstGeom prst="rect">
            <a:avLst/>
          </a:prstGeom>
          <a:noFill/>
        </p:spPr>
        <p:txBody>
          <a:bodyPr wrap="square" rtlCol="0">
            <a:spAutoFit/>
          </a:bodyPr>
          <a:lstStyle/>
          <a:p>
            <a:r>
              <a:rPr lang="en-US" sz="2400" dirty="0">
                <a:solidFill>
                  <a:schemeClr val="accent5">
                    <a:lumMod val="50000"/>
                  </a:schemeClr>
                </a:solidFill>
              </a:rPr>
              <a:t>1. Die </a:t>
            </a:r>
            <a:r>
              <a:rPr lang="en-US" sz="2400" dirty="0" err="1">
                <a:solidFill>
                  <a:schemeClr val="accent5">
                    <a:lumMod val="50000"/>
                  </a:schemeClr>
                </a:solidFill>
              </a:rPr>
              <a:t>Bürger</a:t>
            </a:r>
            <a:r>
              <a:rPr lang="en-US" sz="2400" dirty="0">
                <a:solidFill>
                  <a:schemeClr val="accent5">
                    <a:lumMod val="50000"/>
                  </a:schemeClr>
                </a:solidFill>
              </a:rPr>
              <a:t> </a:t>
            </a:r>
            <a:r>
              <a:rPr lang="en-US" sz="2400" b="1" dirty="0" err="1">
                <a:solidFill>
                  <a:schemeClr val="accent5">
                    <a:lumMod val="50000"/>
                  </a:schemeClr>
                </a:solidFill>
              </a:rPr>
              <a:t>zahlten</a:t>
            </a:r>
            <a:r>
              <a:rPr lang="en-US" sz="2400" dirty="0">
                <a:solidFill>
                  <a:schemeClr val="accent5">
                    <a:lumMod val="50000"/>
                  </a:schemeClr>
                </a:solidFill>
              </a:rPr>
              <a:t> dem </a:t>
            </a:r>
            <a:r>
              <a:rPr lang="en-US" sz="2400" dirty="0" err="1">
                <a:solidFill>
                  <a:schemeClr val="accent5">
                    <a:lumMod val="50000"/>
                  </a:schemeClr>
                </a:solidFill>
              </a:rPr>
              <a:t>Rattenfänger</a:t>
            </a:r>
            <a:r>
              <a:rPr lang="en-US" sz="2400" dirty="0">
                <a:solidFill>
                  <a:schemeClr val="accent5">
                    <a:lumMod val="50000"/>
                  </a:schemeClr>
                </a:solidFill>
              </a:rPr>
              <a:t> das Geld </a:t>
            </a:r>
            <a:r>
              <a:rPr lang="en-US" sz="2400" dirty="0" err="1">
                <a:solidFill>
                  <a:schemeClr val="accent5">
                    <a:lumMod val="50000"/>
                  </a:schemeClr>
                </a:solidFill>
              </a:rPr>
              <a:t>nicht</a:t>
            </a:r>
            <a:r>
              <a:rPr lang="en-US" sz="2400" dirty="0">
                <a:solidFill>
                  <a:schemeClr val="accent5">
                    <a:lumMod val="50000"/>
                  </a:schemeClr>
                </a:solidFill>
              </a:rPr>
              <a:t>.</a:t>
            </a:r>
          </a:p>
          <a:p>
            <a:endParaRPr lang="en-US" sz="2400" dirty="0">
              <a:solidFill>
                <a:schemeClr val="accent5">
                  <a:lumMod val="50000"/>
                </a:schemeClr>
              </a:solidFill>
            </a:endParaRPr>
          </a:p>
          <a:p>
            <a:r>
              <a:rPr lang="en-US" sz="2400" dirty="0">
                <a:solidFill>
                  <a:schemeClr val="accent5">
                    <a:lumMod val="50000"/>
                  </a:schemeClr>
                </a:solidFill>
              </a:rPr>
              <a:t>2. Die Kinder </a:t>
            </a:r>
            <a:r>
              <a:rPr lang="en-US" sz="2400" b="1" dirty="0" err="1">
                <a:solidFill>
                  <a:schemeClr val="accent5">
                    <a:lumMod val="50000"/>
                  </a:schemeClr>
                </a:solidFill>
              </a:rPr>
              <a:t>folgten</a:t>
            </a:r>
            <a:r>
              <a:rPr lang="en-US" sz="2400" dirty="0">
                <a:solidFill>
                  <a:schemeClr val="accent5">
                    <a:lumMod val="50000"/>
                  </a:schemeClr>
                </a:solidFill>
              </a:rPr>
              <a:t> </a:t>
            </a:r>
            <a:r>
              <a:rPr lang="en-US" sz="2400" dirty="0" err="1">
                <a:solidFill>
                  <a:schemeClr val="accent5">
                    <a:lumMod val="50000"/>
                  </a:schemeClr>
                </a:solidFill>
              </a:rPr>
              <a:t>ihm</a:t>
            </a:r>
            <a:r>
              <a:rPr lang="en-US" sz="2400" dirty="0">
                <a:solidFill>
                  <a:schemeClr val="accent5">
                    <a:lumMod val="50000"/>
                  </a:schemeClr>
                </a:solidFill>
              </a:rPr>
              <a:t>. </a:t>
            </a:r>
          </a:p>
          <a:p>
            <a:endParaRPr lang="en-US" sz="2400" dirty="0">
              <a:solidFill>
                <a:schemeClr val="accent5">
                  <a:lumMod val="50000"/>
                </a:schemeClr>
              </a:solidFill>
            </a:endParaRPr>
          </a:p>
          <a:p>
            <a:r>
              <a:rPr lang="en-US" sz="2400" dirty="0">
                <a:solidFill>
                  <a:schemeClr val="accent5">
                    <a:lumMod val="50000"/>
                  </a:schemeClr>
                </a:solidFill>
              </a:rPr>
              <a:t>3. Die </a:t>
            </a:r>
            <a:r>
              <a:rPr lang="en-US" sz="2400" dirty="0" err="1">
                <a:solidFill>
                  <a:schemeClr val="accent5">
                    <a:lumMod val="50000"/>
                  </a:schemeClr>
                </a:solidFill>
              </a:rPr>
              <a:t>Bürger</a:t>
            </a:r>
            <a:r>
              <a:rPr lang="en-US" sz="2400" dirty="0">
                <a:solidFill>
                  <a:schemeClr val="accent5">
                    <a:lumMod val="50000"/>
                  </a:schemeClr>
                </a:solidFill>
              </a:rPr>
              <a:t> </a:t>
            </a:r>
            <a:r>
              <a:rPr lang="en-US" sz="2400" b="1" dirty="0" err="1">
                <a:solidFill>
                  <a:schemeClr val="accent5">
                    <a:lumMod val="50000"/>
                  </a:schemeClr>
                </a:solidFill>
              </a:rPr>
              <a:t>lernten</a:t>
            </a:r>
            <a:r>
              <a:rPr lang="en-US" sz="2400" dirty="0">
                <a:solidFill>
                  <a:schemeClr val="accent5">
                    <a:lumMod val="50000"/>
                  </a:schemeClr>
                </a:solidFill>
              </a:rPr>
              <a:t> </a:t>
            </a:r>
            <a:r>
              <a:rPr lang="en-US" sz="2400" dirty="0" err="1">
                <a:solidFill>
                  <a:schemeClr val="accent5">
                    <a:lumMod val="50000"/>
                  </a:schemeClr>
                </a:solidFill>
              </a:rPr>
              <a:t>aus</a:t>
            </a:r>
            <a:r>
              <a:rPr lang="en-US" sz="2400" dirty="0">
                <a:solidFill>
                  <a:schemeClr val="accent5">
                    <a:lumMod val="50000"/>
                  </a:schemeClr>
                </a:solidFill>
              </a:rPr>
              <a:t> </a:t>
            </a:r>
            <a:r>
              <a:rPr lang="en-US" sz="2400" dirty="0" err="1">
                <a:solidFill>
                  <a:schemeClr val="accent5">
                    <a:lumMod val="50000"/>
                  </a:schemeClr>
                </a:solidFill>
              </a:rPr>
              <a:t>ihren</a:t>
            </a:r>
            <a:r>
              <a:rPr lang="en-US" sz="2400" dirty="0">
                <a:solidFill>
                  <a:schemeClr val="accent5">
                    <a:lumMod val="50000"/>
                  </a:schemeClr>
                </a:solidFill>
              </a:rPr>
              <a:t> </a:t>
            </a:r>
            <a:r>
              <a:rPr lang="en-US" sz="2400" dirty="0" err="1">
                <a:solidFill>
                  <a:schemeClr val="accent5">
                    <a:lumMod val="50000"/>
                  </a:schemeClr>
                </a:solidFill>
              </a:rPr>
              <a:t>Fehlern</a:t>
            </a:r>
            <a:r>
              <a:rPr lang="en-US" sz="2400" dirty="0">
                <a:solidFill>
                  <a:schemeClr val="accent5">
                    <a:lumMod val="50000"/>
                  </a:schemeClr>
                </a:solidFill>
              </a:rPr>
              <a:t>.</a:t>
            </a:r>
          </a:p>
          <a:p>
            <a:endParaRPr lang="en-US" sz="2400" dirty="0">
              <a:solidFill>
                <a:schemeClr val="accent5">
                  <a:lumMod val="50000"/>
                </a:schemeClr>
              </a:solidFill>
            </a:endParaRPr>
          </a:p>
          <a:p>
            <a:r>
              <a:rPr lang="en-US" sz="2400" dirty="0">
                <a:solidFill>
                  <a:schemeClr val="accent5">
                    <a:lumMod val="50000"/>
                  </a:schemeClr>
                </a:solidFill>
              </a:rPr>
              <a:t>4. Sie </a:t>
            </a:r>
            <a:r>
              <a:rPr lang="en-US" sz="2400" b="1" dirty="0" err="1">
                <a:solidFill>
                  <a:schemeClr val="accent5">
                    <a:lumMod val="50000"/>
                  </a:schemeClr>
                </a:solidFill>
              </a:rPr>
              <a:t>gaben</a:t>
            </a:r>
            <a:r>
              <a:rPr lang="en-US" sz="2400" dirty="0">
                <a:solidFill>
                  <a:schemeClr val="accent5">
                    <a:lumMod val="50000"/>
                  </a:schemeClr>
                </a:solidFill>
              </a:rPr>
              <a:t> </a:t>
            </a:r>
            <a:r>
              <a:rPr lang="en-US" sz="2400" dirty="0" err="1">
                <a:solidFill>
                  <a:schemeClr val="accent5">
                    <a:lumMod val="50000"/>
                  </a:schemeClr>
                </a:solidFill>
              </a:rPr>
              <a:t>ihm</a:t>
            </a:r>
            <a:r>
              <a:rPr lang="en-US" sz="2400" dirty="0">
                <a:solidFill>
                  <a:schemeClr val="accent5">
                    <a:lumMod val="50000"/>
                  </a:schemeClr>
                </a:solidFill>
              </a:rPr>
              <a:t> das Geld.</a:t>
            </a:r>
          </a:p>
          <a:p>
            <a:endParaRPr lang="en-US" sz="2400" dirty="0">
              <a:solidFill>
                <a:schemeClr val="accent5">
                  <a:lumMod val="50000"/>
                </a:schemeClr>
              </a:solidFill>
            </a:endParaRPr>
          </a:p>
          <a:p>
            <a:r>
              <a:rPr lang="en-US" sz="2400" dirty="0">
                <a:solidFill>
                  <a:schemeClr val="accent5">
                    <a:lumMod val="50000"/>
                  </a:schemeClr>
                </a:solidFill>
              </a:rPr>
              <a:t>5. Er </a:t>
            </a:r>
            <a:r>
              <a:rPr lang="en-US" sz="2400" b="1" dirty="0" err="1">
                <a:solidFill>
                  <a:schemeClr val="accent5">
                    <a:lumMod val="50000"/>
                  </a:schemeClr>
                </a:solidFill>
              </a:rPr>
              <a:t>brachte</a:t>
            </a:r>
            <a:r>
              <a:rPr lang="en-US" sz="2400" b="1" dirty="0">
                <a:solidFill>
                  <a:schemeClr val="accent5">
                    <a:lumMod val="50000"/>
                  </a:schemeClr>
                </a:solidFill>
              </a:rPr>
              <a:t> </a:t>
            </a:r>
            <a:r>
              <a:rPr lang="en-US" sz="2400" dirty="0">
                <a:solidFill>
                  <a:schemeClr val="accent5">
                    <a:lumMod val="50000"/>
                  </a:schemeClr>
                </a:solidFill>
              </a:rPr>
              <a:t>die Kinder </a:t>
            </a:r>
            <a:r>
              <a:rPr lang="en-US" sz="2400" dirty="0" err="1">
                <a:solidFill>
                  <a:schemeClr val="accent5">
                    <a:lumMod val="50000"/>
                  </a:schemeClr>
                </a:solidFill>
              </a:rPr>
              <a:t>zurück</a:t>
            </a:r>
            <a:r>
              <a:rPr lang="en-US" sz="2400" dirty="0">
                <a:solidFill>
                  <a:schemeClr val="accent5">
                    <a:lumMod val="50000"/>
                  </a:schemeClr>
                </a:solidFill>
              </a:rPr>
              <a:t> in </a:t>
            </a:r>
            <a:r>
              <a:rPr lang="en-US" sz="2400" dirty="0" err="1">
                <a:solidFill>
                  <a:schemeClr val="accent5">
                    <a:lumMod val="50000"/>
                  </a:schemeClr>
                </a:solidFill>
              </a:rPr>
              <a:t>Sicherheit</a:t>
            </a:r>
            <a:r>
              <a:rPr lang="en-US" sz="2400" dirty="0">
                <a:solidFill>
                  <a:schemeClr val="accent5">
                    <a:lumMod val="50000"/>
                  </a:schemeClr>
                </a:solidFill>
              </a:rPr>
              <a:t>.</a:t>
            </a:r>
          </a:p>
          <a:p>
            <a:endParaRPr lang="en-US" sz="2400" dirty="0">
              <a:solidFill>
                <a:schemeClr val="accent5">
                  <a:lumMod val="50000"/>
                </a:schemeClr>
              </a:solidFill>
            </a:endParaRPr>
          </a:p>
          <a:p>
            <a:r>
              <a:rPr lang="en-US" sz="2400" dirty="0">
                <a:solidFill>
                  <a:schemeClr val="accent5">
                    <a:lumMod val="50000"/>
                  </a:schemeClr>
                </a:solidFill>
              </a:rPr>
              <a:t>6. Sie </a:t>
            </a:r>
            <a:r>
              <a:rPr lang="en-US" sz="2400" b="1" dirty="0" err="1">
                <a:solidFill>
                  <a:schemeClr val="accent5">
                    <a:lumMod val="50000"/>
                  </a:schemeClr>
                </a:solidFill>
              </a:rPr>
              <a:t>lebten</a:t>
            </a:r>
            <a:r>
              <a:rPr lang="en-US" sz="2400" b="1" dirty="0">
                <a:solidFill>
                  <a:schemeClr val="accent5">
                    <a:lumMod val="50000"/>
                  </a:schemeClr>
                </a:solidFill>
              </a:rPr>
              <a:t> </a:t>
            </a:r>
            <a:r>
              <a:rPr lang="en-US" sz="2400" dirty="0">
                <a:solidFill>
                  <a:schemeClr val="accent5">
                    <a:lumMod val="50000"/>
                  </a:schemeClr>
                </a:solidFill>
              </a:rPr>
              <a:t>alle </a:t>
            </a:r>
            <a:r>
              <a:rPr lang="en-US" sz="2400" dirty="0" err="1">
                <a:solidFill>
                  <a:schemeClr val="accent5">
                    <a:lumMod val="50000"/>
                  </a:schemeClr>
                </a:solidFill>
              </a:rPr>
              <a:t>glücklich</a:t>
            </a:r>
            <a:r>
              <a:rPr lang="en-US" sz="2400" dirty="0">
                <a:solidFill>
                  <a:schemeClr val="accent5">
                    <a:lumMod val="50000"/>
                  </a:schemeClr>
                </a:solidFill>
              </a:rPr>
              <a:t>.</a:t>
            </a:r>
          </a:p>
        </p:txBody>
      </p:sp>
      <p:pic>
        <p:nvPicPr>
          <p:cNvPr id="1026" name="Picture 2" descr="Hamelin, Fairy Tale, Wall Painting, Sage">
            <a:extLst>
              <a:ext uri="{FF2B5EF4-FFF2-40B4-BE49-F238E27FC236}">
                <a16:creationId xmlns:a16="http://schemas.microsoft.com/office/drawing/2014/main" id="{25B7DEC1-5CB8-41B5-8685-368210631C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2550" y="2126997"/>
            <a:ext cx="2473680" cy="407562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9B7EDB8-0EE4-4CDB-B6A6-B67309DFF2A0}"/>
              </a:ext>
            </a:extLst>
          </p:cNvPr>
          <p:cNvSpPr txBox="1"/>
          <p:nvPr/>
        </p:nvSpPr>
        <p:spPr>
          <a:xfrm>
            <a:off x="468958" y="2134120"/>
            <a:ext cx="8371980" cy="461665"/>
          </a:xfrm>
          <a:prstGeom prst="rect">
            <a:avLst/>
          </a:prstGeom>
          <a:solidFill>
            <a:schemeClr val="bg1"/>
          </a:solidFill>
        </p:spPr>
        <p:txBody>
          <a:bodyPr wrap="square" rtlCol="0">
            <a:spAutoFit/>
          </a:bodyPr>
          <a:lstStyle/>
          <a:p>
            <a:r>
              <a:rPr lang="en-US" sz="2400" dirty="0">
                <a:solidFill>
                  <a:schemeClr val="accent5">
                    <a:lumMod val="50000"/>
                  </a:schemeClr>
                </a:solidFill>
              </a:rPr>
              <a:t>Die </a:t>
            </a:r>
            <a:r>
              <a:rPr lang="en-US" sz="2400" dirty="0" err="1">
                <a:solidFill>
                  <a:schemeClr val="accent5">
                    <a:lumMod val="50000"/>
                  </a:schemeClr>
                </a:solidFill>
              </a:rPr>
              <a:t>Bürger</a:t>
            </a:r>
            <a:r>
              <a:rPr lang="en-US" sz="2400" dirty="0">
                <a:solidFill>
                  <a:schemeClr val="accent5">
                    <a:lumMod val="50000"/>
                  </a:schemeClr>
                </a:solidFill>
              </a:rPr>
              <a:t> </a:t>
            </a:r>
            <a:r>
              <a:rPr lang="en-US" sz="2400" b="1" dirty="0" err="1">
                <a:solidFill>
                  <a:srgbClr val="DAA520"/>
                </a:solidFill>
              </a:rPr>
              <a:t>zahlen</a:t>
            </a:r>
            <a:r>
              <a:rPr lang="en-US" sz="2400" dirty="0">
                <a:solidFill>
                  <a:schemeClr val="accent5">
                    <a:lumMod val="50000"/>
                  </a:schemeClr>
                </a:solidFill>
              </a:rPr>
              <a:t> dem </a:t>
            </a:r>
            <a:r>
              <a:rPr lang="en-US" sz="2400" dirty="0" err="1">
                <a:solidFill>
                  <a:schemeClr val="accent5">
                    <a:lumMod val="50000"/>
                  </a:schemeClr>
                </a:solidFill>
              </a:rPr>
              <a:t>Rattenfänger</a:t>
            </a:r>
            <a:r>
              <a:rPr lang="en-US" sz="2400" dirty="0">
                <a:solidFill>
                  <a:schemeClr val="accent5">
                    <a:lumMod val="50000"/>
                  </a:schemeClr>
                </a:solidFill>
              </a:rPr>
              <a:t> das Geld </a:t>
            </a:r>
            <a:r>
              <a:rPr lang="en-US" sz="2400" dirty="0" err="1">
                <a:solidFill>
                  <a:schemeClr val="accent5">
                    <a:lumMod val="50000"/>
                  </a:schemeClr>
                </a:solidFill>
              </a:rPr>
              <a:t>nicht</a:t>
            </a:r>
            <a:r>
              <a:rPr lang="en-US" sz="2400" dirty="0">
                <a:solidFill>
                  <a:schemeClr val="accent5">
                    <a:lumMod val="50000"/>
                  </a:schemeClr>
                </a:solidFill>
              </a:rPr>
              <a:t>.</a:t>
            </a:r>
          </a:p>
        </p:txBody>
      </p:sp>
      <p:sp>
        <p:nvSpPr>
          <p:cNvPr id="11" name="TextBox 10">
            <a:extLst>
              <a:ext uri="{FF2B5EF4-FFF2-40B4-BE49-F238E27FC236}">
                <a16:creationId xmlns:a16="http://schemas.microsoft.com/office/drawing/2014/main" id="{3B0942B8-0C06-4A4C-B502-F7EC0A027284}"/>
              </a:ext>
            </a:extLst>
          </p:cNvPr>
          <p:cNvSpPr txBox="1"/>
          <p:nvPr/>
        </p:nvSpPr>
        <p:spPr>
          <a:xfrm>
            <a:off x="445770" y="2833042"/>
            <a:ext cx="7879080" cy="461665"/>
          </a:xfrm>
          <a:prstGeom prst="rect">
            <a:avLst/>
          </a:prstGeom>
          <a:solidFill>
            <a:schemeClr val="bg1"/>
          </a:solidFill>
        </p:spPr>
        <p:txBody>
          <a:bodyPr wrap="square" rtlCol="0">
            <a:spAutoFit/>
          </a:bodyPr>
          <a:lstStyle/>
          <a:p>
            <a:r>
              <a:rPr lang="en-US" sz="2400" dirty="0">
                <a:solidFill>
                  <a:schemeClr val="accent5">
                    <a:lumMod val="50000"/>
                  </a:schemeClr>
                </a:solidFill>
              </a:rPr>
              <a:t>Die Kinder </a:t>
            </a:r>
            <a:r>
              <a:rPr lang="en-US" sz="2400" b="1" dirty="0" err="1">
                <a:solidFill>
                  <a:srgbClr val="DAA520"/>
                </a:solidFill>
              </a:rPr>
              <a:t>folgen</a:t>
            </a:r>
            <a:r>
              <a:rPr lang="en-US" sz="2400" dirty="0">
                <a:solidFill>
                  <a:schemeClr val="accent5">
                    <a:lumMod val="50000"/>
                  </a:schemeClr>
                </a:solidFill>
              </a:rPr>
              <a:t> </a:t>
            </a:r>
            <a:r>
              <a:rPr lang="en-US" sz="2400" dirty="0" err="1">
                <a:solidFill>
                  <a:schemeClr val="accent5">
                    <a:lumMod val="50000"/>
                  </a:schemeClr>
                </a:solidFill>
              </a:rPr>
              <a:t>ihm</a:t>
            </a:r>
            <a:r>
              <a:rPr lang="en-US" sz="2400" dirty="0">
                <a:solidFill>
                  <a:schemeClr val="accent5">
                    <a:lumMod val="50000"/>
                  </a:schemeClr>
                </a:solidFill>
              </a:rPr>
              <a:t>.</a:t>
            </a:r>
          </a:p>
        </p:txBody>
      </p:sp>
      <p:sp>
        <p:nvSpPr>
          <p:cNvPr id="12" name="TextBox 11">
            <a:extLst>
              <a:ext uri="{FF2B5EF4-FFF2-40B4-BE49-F238E27FC236}">
                <a16:creationId xmlns:a16="http://schemas.microsoft.com/office/drawing/2014/main" id="{2CB2B396-34CE-4C50-A55B-D9A2D67E9D25}"/>
              </a:ext>
            </a:extLst>
          </p:cNvPr>
          <p:cNvSpPr txBox="1"/>
          <p:nvPr/>
        </p:nvSpPr>
        <p:spPr>
          <a:xfrm>
            <a:off x="445770" y="3554555"/>
            <a:ext cx="7879080" cy="461665"/>
          </a:xfrm>
          <a:prstGeom prst="rect">
            <a:avLst/>
          </a:prstGeom>
          <a:solidFill>
            <a:schemeClr val="bg1"/>
          </a:solidFill>
        </p:spPr>
        <p:txBody>
          <a:bodyPr wrap="square" rtlCol="0">
            <a:spAutoFit/>
          </a:bodyPr>
          <a:lstStyle/>
          <a:p>
            <a:r>
              <a:rPr lang="en-US" sz="2400" dirty="0">
                <a:solidFill>
                  <a:schemeClr val="accent5">
                    <a:lumMod val="50000"/>
                  </a:schemeClr>
                </a:solidFill>
              </a:rPr>
              <a:t>Die </a:t>
            </a:r>
            <a:r>
              <a:rPr lang="en-US" sz="2400" dirty="0" err="1">
                <a:solidFill>
                  <a:schemeClr val="accent5">
                    <a:lumMod val="50000"/>
                  </a:schemeClr>
                </a:solidFill>
              </a:rPr>
              <a:t>Bürger</a:t>
            </a:r>
            <a:r>
              <a:rPr lang="en-US" sz="2400" dirty="0">
                <a:solidFill>
                  <a:schemeClr val="accent5">
                    <a:lumMod val="50000"/>
                  </a:schemeClr>
                </a:solidFill>
              </a:rPr>
              <a:t> </a:t>
            </a:r>
            <a:r>
              <a:rPr lang="en-US" sz="2400" b="1" dirty="0" err="1">
                <a:solidFill>
                  <a:srgbClr val="DAA520"/>
                </a:solidFill>
              </a:rPr>
              <a:t>lernen</a:t>
            </a:r>
            <a:r>
              <a:rPr lang="en-US" sz="2400" dirty="0">
                <a:solidFill>
                  <a:schemeClr val="accent5">
                    <a:lumMod val="50000"/>
                  </a:schemeClr>
                </a:solidFill>
              </a:rPr>
              <a:t> </a:t>
            </a:r>
            <a:r>
              <a:rPr lang="en-US" sz="2400" dirty="0" err="1">
                <a:solidFill>
                  <a:schemeClr val="accent5">
                    <a:lumMod val="50000"/>
                  </a:schemeClr>
                </a:solidFill>
              </a:rPr>
              <a:t>aus</a:t>
            </a:r>
            <a:r>
              <a:rPr lang="en-US" sz="2400" dirty="0">
                <a:solidFill>
                  <a:schemeClr val="accent5">
                    <a:lumMod val="50000"/>
                  </a:schemeClr>
                </a:solidFill>
              </a:rPr>
              <a:t> </a:t>
            </a:r>
            <a:r>
              <a:rPr lang="en-US" sz="2400" dirty="0" err="1">
                <a:solidFill>
                  <a:schemeClr val="accent5">
                    <a:lumMod val="50000"/>
                  </a:schemeClr>
                </a:solidFill>
              </a:rPr>
              <a:t>ihren</a:t>
            </a:r>
            <a:r>
              <a:rPr lang="en-US" sz="2400" dirty="0">
                <a:solidFill>
                  <a:schemeClr val="accent5">
                    <a:lumMod val="50000"/>
                  </a:schemeClr>
                </a:solidFill>
              </a:rPr>
              <a:t> </a:t>
            </a:r>
            <a:r>
              <a:rPr lang="en-US" sz="2400" dirty="0" err="1">
                <a:solidFill>
                  <a:schemeClr val="accent5">
                    <a:lumMod val="50000"/>
                  </a:schemeClr>
                </a:solidFill>
              </a:rPr>
              <a:t>Fehlern</a:t>
            </a:r>
            <a:r>
              <a:rPr lang="en-US" sz="2400" dirty="0">
                <a:solidFill>
                  <a:schemeClr val="accent5">
                    <a:lumMod val="50000"/>
                  </a:schemeClr>
                </a:solidFill>
              </a:rPr>
              <a:t>.</a:t>
            </a:r>
          </a:p>
        </p:txBody>
      </p:sp>
      <p:sp>
        <p:nvSpPr>
          <p:cNvPr id="13" name="TextBox 12">
            <a:extLst>
              <a:ext uri="{FF2B5EF4-FFF2-40B4-BE49-F238E27FC236}">
                <a16:creationId xmlns:a16="http://schemas.microsoft.com/office/drawing/2014/main" id="{D72C0F96-8FA4-4B3B-BA37-0D4122325B45}"/>
              </a:ext>
            </a:extLst>
          </p:cNvPr>
          <p:cNvSpPr txBox="1"/>
          <p:nvPr/>
        </p:nvSpPr>
        <p:spPr>
          <a:xfrm>
            <a:off x="445770" y="4312164"/>
            <a:ext cx="7879080" cy="461665"/>
          </a:xfrm>
          <a:prstGeom prst="rect">
            <a:avLst/>
          </a:prstGeom>
          <a:solidFill>
            <a:schemeClr val="bg1"/>
          </a:solidFill>
        </p:spPr>
        <p:txBody>
          <a:bodyPr wrap="square" rtlCol="0">
            <a:spAutoFit/>
          </a:bodyPr>
          <a:lstStyle/>
          <a:p>
            <a:r>
              <a:rPr lang="en-US" sz="2400" dirty="0">
                <a:solidFill>
                  <a:schemeClr val="accent5">
                    <a:lumMod val="50000"/>
                  </a:schemeClr>
                </a:solidFill>
              </a:rPr>
              <a:t>Sie </a:t>
            </a:r>
            <a:r>
              <a:rPr lang="en-US" sz="2400" b="1" dirty="0" err="1">
                <a:solidFill>
                  <a:srgbClr val="DAA520"/>
                </a:solidFill>
              </a:rPr>
              <a:t>geben</a:t>
            </a:r>
            <a:r>
              <a:rPr lang="en-US" sz="2400" dirty="0">
                <a:solidFill>
                  <a:schemeClr val="accent5">
                    <a:lumMod val="50000"/>
                  </a:schemeClr>
                </a:solidFill>
              </a:rPr>
              <a:t> </a:t>
            </a:r>
            <a:r>
              <a:rPr lang="en-US" sz="2400" dirty="0" err="1">
                <a:solidFill>
                  <a:schemeClr val="accent5">
                    <a:lumMod val="50000"/>
                  </a:schemeClr>
                </a:solidFill>
              </a:rPr>
              <a:t>ihm</a:t>
            </a:r>
            <a:r>
              <a:rPr lang="en-US" sz="2400" dirty="0">
                <a:solidFill>
                  <a:schemeClr val="accent5">
                    <a:lumMod val="50000"/>
                  </a:schemeClr>
                </a:solidFill>
              </a:rPr>
              <a:t> das Geld.</a:t>
            </a:r>
          </a:p>
        </p:txBody>
      </p:sp>
      <p:sp>
        <p:nvSpPr>
          <p:cNvPr id="14" name="TextBox 13">
            <a:extLst>
              <a:ext uri="{FF2B5EF4-FFF2-40B4-BE49-F238E27FC236}">
                <a16:creationId xmlns:a16="http://schemas.microsoft.com/office/drawing/2014/main" id="{A7D47904-580A-4314-93A4-D889C11833C7}"/>
              </a:ext>
            </a:extLst>
          </p:cNvPr>
          <p:cNvSpPr txBox="1"/>
          <p:nvPr/>
        </p:nvSpPr>
        <p:spPr>
          <a:xfrm>
            <a:off x="445770" y="5052207"/>
            <a:ext cx="7879080" cy="461665"/>
          </a:xfrm>
          <a:prstGeom prst="rect">
            <a:avLst/>
          </a:prstGeom>
          <a:solidFill>
            <a:schemeClr val="bg1"/>
          </a:solidFill>
        </p:spPr>
        <p:txBody>
          <a:bodyPr wrap="square" rtlCol="0">
            <a:spAutoFit/>
          </a:bodyPr>
          <a:lstStyle/>
          <a:p>
            <a:r>
              <a:rPr lang="en-US" sz="2400" dirty="0">
                <a:solidFill>
                  <a:schemeClr val="accent5">
                    <a:lumMod val="50000"/>
                  </a:schemeClr>
                </a:solidFill>
              </a:rPr>
              <a:t>Er </a:t>
            </a:r>
            <a:r>
              <a:rPr lang="en-US" sz="2400" b="1" dirty="0" err="1">
                <a:solidFill>
                  <a:srgbClr val="DAA520"/>
                </a:solidFill>
              </a:rPr>
              <a:t>bringt</a:t>
            </a:r>
            <a:r>
              <a:rPr lang="en-US" sz="2400" b="1" dirty="0">
                <a:solidFill>
                  <a:schemeClr val="accent5">
                    <a:lumMod val="50000"/>
                  </a:schemeClr>
                </a:solidFill>
              </a:rPr>
              <a:t> </a:t>
            </a:r>
            <a:r>
              <a:rPr lang="en-US" sz="2400" dirty="0">
                <a:solidFill>
                  <a:schemeClr val="accent5">
                    <a:lumMod val="50000"/>
                  </a:schemeClr>
                </a:solidFill>
              </a:rPr>
              <a:t>die Kinder </a:t>
            </a:r>
            <a:r>
              <a:rPr lang="en-US" sz="2400" dirty="0" err="1">
                <a:solidFill>
                  <a:schemeClr val="accent5">
                    <a:lumMod val="50000"/>
                  </a:schemeClr>
                </a:solidFill>
              </a:rPr>
              <a:t>zurück</a:t>
            </a:r>
            <a:r>
              <a:rPr lang="en-US" sz="2400" dirty="0">
                <a:solidFill>
                  <a:schemeClr val="accent5">
                    <a:lumMod val="50000"/>
                  </a:schemeClr>
                </a:solidFill>
              </a:rPr>
              <a:t> in </a:t>
            </a:r>
            <a:r>
              <a:rPr lang="en-US" sz="2400" dirty="0" err="1">
                <a:solidFill>
                  <a:schemeClr val="accent5">
                    <a:lumMod val="50000"/>
                  </a:schemeClr>
                </a:solidFill>
              </a:rPr>
              <a:t>Sicherheit</a:t>
            </a:r>
            <a:r>
              <a:rPr lang="en-US" sz="2400" dirty="0">
                <a:solidFill>
                  <a:schemeClr val="accent5">
                    <a:lumMod val="50000"/>
                  </a:schemeClr>
                </a:solidFill>
              </a:rPr>
              <a:t>.</a:t>
            </a:r>
          </a:p>
        </p:txBody>
      </p:sp>
      <p:sp>
        <p:nvSpPr>
          <p:cNvPr id="15" name="TextBox 14">
            <a:extLst>
              <a:ext uri="{FF2B5EF4-FFF2-40B4-BE49-F238E27FC236}">
                <a16:creationId xmlns:a16="http://schemas.microsoft.com/office/drawing/2014/main" id="{4F960D45-AD99-4C88-A279-4B6A6FEBCA40}"/>
              </a:ext>
            </a:extLst>
          </p:cNvPr>
          <p:cNvSpPr txBox="1"/>
          <p:nvPr/>
        </p:nvSpPr>
        <p:spPr>
          <a:xfrm>
            <a:off x="455798" y="5792250"/>
            <a:ext cx="7879080" cy="461665"/>
          </a:xfrm>
          <a:prstGeom prst="rect">
            <a:avLst/>
          </a:prstGeom>
          <a:solidFill>
            <a:schemeClr val="bg1"/>
          </a:solidFill>
        </p:spPr>
        <p:txBody>
          <a:bodyPr wrap="square" rtlCol="0">
            <a:spAutoFit/>
          </a:bodyPr>
          <a:lstStyle/>
          <a:p>
            <a:r>
              <a:rPr lang="en-US" sz="2400" dirty="0">
                <a:solidFill>
                  <a:schemeClr val="accent5">
                    <a:lumMod val="50000"/>
                  </a:schemeClr>
                </a:solidFill>
              </a:rPr>
              <a:t>Sie </a:t>
            </a:r>
            <a:r>
              <a:rPr lang="en-US" sz="2400" b="1" dirty="0">
                <a:solidFill>
                  <a:srgbClr val="DAA520"/>
                </a:solidFill>
              </a:rPr>
              <a:t>leben</a:t>
            </a:r>
            <a:r>
              <a:rPr lang="en-US" sz="2400" b="1" dirty="0">
                <a:solidFill>
                  <a:schemeClr val="accent5">
                    <a:lumMod val="50000"/>
                  </a:schemeClr>
                </a:solidFill>
              </a:rPr>
              <a:t> </a:t>
            </a:r>
            <a:r>
              <a:rPr lang="en-US" sz="2400" dirty="0">
                <a:solidFill>
                  <a:schemeClr val="accent5">
                    <a:lumMod val="50000"/>
                  </a:schemeClr>
                </a:solidFill>
              </a:rPr>
              <a:t>alle </a:t>
            </a:r>
            <a:r>
              <a:rPr lang="en-US" sz="2400" dirty="0" err="1">
                <a:solidFill>
                  <a:schemeClr val="accent5">
                    <a:lumMod val="50000"/>
                  </a:schemeClr>
                </a:solidFill>
              </a:rPr>
              <a:t>glücklich</a:t>
            </a:r>
            <a:r>
              <a:rPr lang="en-US" sz="2400" dirty="0">
                <a:solidFill>
                  <a:schemeClr val="accent5">
                    <a:lumMod val="50000"/>
                  </a:schemeClr>
                </a:solidFill>
              </a:rPr>
              <a:t>.</a:t>
            </a:r>
          </a:p>
        </p:txBody>
      </p:sp>
      <p:pic>
        <p:nvPicPr>
          <p:cNvPr id="1028" name="Picture 4" descr="Cinema, Movie, Camera, Projector, Film, Video, Clip">
            <a:extLst>
              <a:ext uri="{FF2B5EF4-FFF2-40B4-BE49-F238E27FC236}">
                <a16:creationId xmlns:a16="http://schemas.microsoft.com/office/drawing/2014/main" id="{E8A3596D-D497-4C00-8962-51698F599B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471" y="200600"/>
            <a:ext cx="1428813" cy="921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2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7223760" cy="869950"/>
          </a:xfrm>
          <a:prstGeom prst="rect">
            <a:avLst/>
          </a:prstGeom>
        </p:spPr>
      </p:pic>
      <p:sp>
        <p:nvSpPr>
          <p:cNvPr id="4" name="Title 3"/>
          <p:cNvSpPr>
            <a:spLocks noGrp="1"/>
          </p:cNvSpPr>
          <p:nvPr>
            <p:ph type="title"/>
          </p:nvPr>
        </p:nvSpPr>
        <p:spPr>
          <a:xfrm>
            <a:off x="0" y="294041"/>
            <a:ext cx="6796328" cy="707849"/>
          </a:xfrm>
        </p:spPr>
        <p:txBody>
          <a:bodyPr>
            <a:normAutofit/>
          </a:bodyPr>
          <a:lstStyle/>
          <a:p>
            <a:r>
              <a:rPr lang="en-GB" sz="3600" b="1" dirty="0" err="1">
                <a:solidFill>
                  <a:schemeClr val="bg1"/>
                </a:solidFill>
              </a:rPr>
              <a:t>einen</a:t>
            </a:r>
            <a:r>
              <a:rPr lang="en-GB" sz="3600" b="1" dirty="0">
                <a:solidFill>
                  <a:schemeClr val="bg1"/>
                </a:solidFill>
              </a:rPr>
              <a:t> Film </a:t>
            </a:r>
            <a:r>
              <a:rPr lang="en-GB" sz="3600" b="1" dirty="0" err="1">
                <a:solidFill>
                  <a:schemeClr val="bg1"/>
                </a:solidFill>
              </a:rPr>
              <a:t>produzieren</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180000" y="1296000"/>
            <a:ext cx="11604330" cy="1200329"/>
          </a:xfrm>
          <a:prstGeom prst="rect">
            <a:avLst/>
          </a:prstGeom>
          <a:noFill/>
        </p:spPr>
        <p:txBody>
          <a:bodyPr wrap="square" rtlCol="0">
            <a:spAutoFit/>
          </a:bodyPr>
          <a:lstStyle/>
          <a:p>
            <a:r>
              <a:rPr lang="en-US" sz="2400" dirty="0">
                <a:solidFill>
                  <a:schemeClr val="accent5">
                    <a:lumMod val="50000"/>
                  </a:schemeClr>
                </a:solidFill>
              </a:rPr>
              <a:t>Like other modern fairy tales, you plan on changing the end of the story to a happy one. You tell the director your new ending using the present historic. Here is the old ending which you can use as inspiration. </a:t>
            </a:r>
          </a:p>
        </p:txBody>
      </p:sp>
      <p:pic>
        <p:nvPicPr>
          <p:cNvPr id="1028" name="Picture 4" descr="Cinema, Movie, Camera, Projector, Film, Video, Clip">
            <a:extLst>
              <a:ext uri="{FF2B5EF4-FFF2-40B4-BE49-F238E27FC236}">
                <a16:creationId xmlns:a16="http://schemas.microsoft.com/office/drawing/2014/main" id="{E8A3596D-D497-4C00-8962-51698F599B2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471" y="200600"/>
            <a:ext cx="1428813" cy="9212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DF099E5-2F87-4BB1-9562-F15595A0D7D3}"/>
              </a:ext>
            </a:extLst>
          </p:cNvPr>
          <p:cNvSpPr txBox="1"/>
          <p:nvPr/>
        </p:nvSpPr>
        <p:spPr>
          <a:xfrm>
            <a:off x="177119" y="2583023"/>
            <a:ext cx="11777327" cy="1938992"/>
          </a:xfrm>
          <a:prstGeom prst="rect">
            <a:avLst/>
          </a:prstGeom>
          <a:noFill/>
        </p:spPr>
        <p:txBody>
          <a:bodyPr wrap="square" rtlCol="0">
            <a:spAutoFit/>
          </a:bodyPr>
          <a:lstStyle/>
          <a:p>
            <a:pPr algn="l"/>
            <a:r>
              <a:rPr lang="de-DE" sz="2400" dirty="0">
                <a:solidFill>
                  <a:schemeClr val="accent5">
                    <a:lumMod val="50000"/>
                  </a:schemeClr>
                </a:solidFill>
              </a:rPr>
              <a:t>Obwohl die Bürger von Hameln von den Ratten befreit waren, zahlten sie dem Rattenfänger das Geld nicht. Am 26. Juni kam er zurück. Er ging mit seiner Pfeife durch die Straßen. Keine Ratten, sondern die Kinder der Stadt folgten ihm. Er führte sie aus der Stadt und auf einen Berg. Bis heute sind die Kinder nicht zurückgekommen. </a:t>
            </a:r>
            <a:endParaRPr lang="en-GB" sz="2400" dirty="0">
              <a:solidFill>
                <a:schemeClr val="accent5">
                  <a:lumMod val="50000"/>
                </a:schemeClr>
              </a:solidFill>
            </a:endParaRPr>
          </a:p>
        </p:txBody>
      </p:sp>
      <p:sp>
        <p:nvSpPr>
          <p:cNvPr id="17" name="TextBox 16">
            <a:extLst>
              <a:ext uri="{FF2B5EF4-FFF2-40B4-BE49-F238E27FC236}">
                <a16:creationId xmlns:a16="http://schemas.microsoft.com/office/drawing/2014/main" id="{ECF2B693-2562-4820-A177-AE39867F1B6F}"/>
              </a:ext>
            </a:extLst>
          </p:cNvPr>
          <p:cNvSpPr txBox="1"/>
          <p:nvPr/>
        </p:nvSpPr>
        <p:spPr>
          <a:xfrm>
            <a:off x="222171" y="4740718"/>
            <a:ext cx="11687221" cy="1200329"/>
          </a:xfrm>
          <a:prstGeom prst="rect">
            <a:avLst/>
          </a:prstGeom>
          <a:solidFill>
            <a:schemeClr val="bg1"/>
          </a:solidFill>
        </p:spPr>
        <p:txBody>
          <a:bodyPr wrap="square" rtlCol="0">
            <a:spAutoFit/>
          </a:bodyPr>
          <a:lstStyle/>
          <a:p>
            <a:r>
              <a:rPr lang="en-US" sz="2400" dirty="0">
                <a:solidFill>
                  <a:schemeClr val="accent5">
                    <a:lumMod val="50000"/>
                  </a:schemeClr>
                </a:solidFill>
              </a:rPr>
              <a:t>Die </a:t>
            </a:r>
            <a:r>
              <a:rPr lang="en-US" sz="2400" dirty="0" err="1">
                <a:solidFill>
                  <a:schemeClr val="accent5">
                    <a:lumMod val="50000"/>
                  </a:schemeClr>
                </a:solidFill>
              </a:rPr>
              <a:t>Bürger</a:t>
            </a:r>
            <a:r>
              <a:rPr lang="en-US" sz="2400" dirty="0">
                <a:solidFill>
                  <a:schemeClr val="accent5">
                    <a:lumMod val="50000"/>
                  </a:schemeClr>
                </a:solidFill>
              </a:rPr>
              <a:t> </a:t>
            </a:r>
            <a:r>
              <a:rPr lang="en-US" sz="2400" dirty="0" err="1">
                <a:solidFill>
                  <a:schemeClr val="accent5">
                    <a:lumMod val="50000"/>
                  </a:schemeClr>
                </a:solidFill>
              </a:rPr>
              <a:t>zahlen</a:t>
            </a:r>
            <a:r>
              <a:rPr lang="en-US" sz="2400" dirty="0">
                <a:solidFill>
                  <a:schemeClr val="accent5">
                    <a:lumMod val="50000"/>
                  </a:schemeClr>
                </a:solidFill>
              </a:rPr>
              <a:t> dem </a:t>
            </a:r>
            <a:r>
              <a:rPr lang="en-US" sz="2400" dirty="0" err="1">
                <a:solidFill>
                  <a:schemeClr val="accent5">
                    <a:lumMod val="50000"/>
                  </a:schemeClr>
                </a:solidFill>
              </a:rPr>
              <a:t>Rattenfänger</a:t>
            </a:r>
            <a:r>
              <a:rPr lang="en-US" sz="2400" dirty="0">
                <a:solidFill>
                  <a:schemeClr val="accent5">
                    <a:lumMod val="50000"/>
                  </a:schemeClr>
                </a:solidFill>
              </a:rPr>
              <a:t> das Geld </a:t>
            </a:r>
            <a:r>
              <a:rPr lang="en-US" sz="2400" dirty="0" err="1">
                <a:solidFill>
                  <a:schemeClr val="accent5">
                    <a:lumMod val="50000"/>
                  </a:schemeClr>
                </a:solidFill>
              </a:rPr>
              <a:t>nicht</a:t>
            </a:r>
            <a:r>
              <a:rPr lang="en-US" sz="2400" dirty="0">
                <a:solidFill>
                  <a:schemeClr val="accent5">
                    <a:lumMod val="50000"/>
                  </a:schemeClr>
                </a:solidFill>
              </a:rPr>
              <a:t>. Die Kinder </a:t>
            </a:r>
            <a:r>
              <a:rPr lang="en-US" sz="2400" dirty="0" err="1">
                <a:solidFill>
                  <a:schemeClr val="accent5">
                    <a:lumMod val="50000"/>
                  </a:schemeClr>
                </a:solidFill>
              </a:rPr>
              <a:t>folgen</a:t>
            </a:r>
            <a:r>
              <a:rPr lang="en-US" sz="2400" dirty="0">
                <a:solidFill>
                  <a:schemeClr val="accent5">
                    <a:lumMod val="50000"/>
                  </a:schemeClr>
                </a:solidFill>
              </a:rPr>
              <a:t> </a:t>
            </a:r>
            <a:r>
              <a:rPr lang="en-US" sz="2400" dirty="0" err="1">
                <a:solidFill>
                  <a:schemeClr val="accent5">
                    <a:lumMod val="50000"/>
                  </a:schemeClr>
                </a:solidFill>
              </a:rPr>
              <a:t>ihm</a:t>
            </a:r>
            <a:r>
              <a:rPr lang="en-US" sz="2400" dirty="0">
                <a:solidFill>
                  <a:schemeClr val="accent5">
                    <a:lumMod val="50000"/>
                  </a:schemeClr>
                </a:solidFill>
              </a:rPr>
              <a:t>. Die </a:t>
            </a:r>
            <a:r>
              <a:rPr lang="en-US" sz="2400" dirty="0" err="1">
                <a:solidFill>
                  <a:schemeClr val="accent5">
                    <a:lumMod val="50000"/>
                  </a:schemeClr>
                </a:solidFill>
              </a:rPr>
              <a:t>Bürger</a:t>
            </a:r>
            <a:r>
              <a:rPr lang="en-US" sz="2400" dirty="0">
                <a:solidFill>
                  <a:schemeClr val="accent5">
                    <a:lumMod val="50000"/>
                  </a:schemeClr>
                </a:solidFill>
              </a:rPr>
              <a:t> </a:t>
            </a:r>
            <a:r>
              <a:rPr lang="en-US" sz="2400" dirty="0" err="1">
                <a:solidFill>
                  <a:schemeClr val="accent5">
                    <a:lumMod val="50000"/>
                  </a:schemeClr>
                </a:solidFill>
              </a:rPr>
              <a:t>lernen</a:t>
            </a:r>
            <a:r>
              <a:rPr lang="en-US" sz="2400" dirty="0">
                <a:solidFill>
                  <a:schemeClr val="accent5">
                    <a:lumMod val="50000"/>
                  </a:schemeClr>
                </a:solidFill>
              </a:rPr>
              <a:t> </a:t>
            </a:r>
            <a:r>
              <a:rPr lang="en-US" sz="2400" dirty="0" err="1">
                <a:solidFill>
                  <a:schemeClr val="accent5">
                    <a:lumMod val="50000"/>
                  </a:schemeClr>
                </a:solidFill>
              </a:rPr>
              <a:t>aus</a:t>
            </a:r>
            <a:r>
              <a:rPr lang="en-US" sz="2400" dirty="0">
                <a:solidFill>
                  <a:schemeClr val="accent5">
                    <a:lumMod val="50000"/>
                  </a:schemeClr>
                </a:solidFill>
              </a:rPr>
              <a:t> </a:t>
            </a:r>
            <a:r>
              <a:rPr lang="en-US" sz="2400" dirty="0" err="1">
                <a:solidFill>
                  <a:schemeClr val="accent5">
                    <a:lumMod val="50000"/>
                  </a:schemeClr>
                </a:solidFill>
              </a:rPr>
              <a:t>ihren</a:t>
            </a:r>
            <a:r>
              <a:rPr lang="en-US" sz="2400" dirty="0">
                <a:solidFill>
                  <a:schemeClr val="accent5">
                    <a:lumMod val="50000"/>
                  </a:schemeClr>
                </a:solidFill>
              </a:rPr>
              <a:t> </a:t>
            </a:r>
            <a:r>
              <a:rPr lang="en-US" sz="2400" dirty="0" err="1">
                <a:solidFill>
                  <a:schemeClr val="accent5">
                    <a:lumMod val="50000"/>
                  </a:schemeClr>
                </a:solidFill>
              </a:rPr>
              <a:t>Fehlern</a:t>
            </a:r>
            <a:r>
              <a:rPr lang="en-US" sz="2400" dirty="0">
                <a:solidFill>
                  <a:schemeClr val="accent5">
                    <a:lumMod val="50000"/>
                  </a:schemeClr>
                </a:solidFill>
              </a:rPr>
              <a:t>. Sie </a:t>
            </a:r>
            <a:r>
              <a:rPr lang="en-US" sz="2400" dirty="0" err="1">
                <a:solidFill>
                  <a:schemeClr val="accent5">
                    <a:lumMod val="50000"/>
                  </a:schemeClr>
                </a:solidFill>
              </a:rPr>
              <a:t>geben</a:t>
            </a:r>
            <a:r>
              <a:rPr lang="en-US" sz="2400" dirty="0">
                <a:solidFill>
                  <a:schemeClr val="accent5">
                    <a:lumMod val="50000"/>
                  </a:schemeClr>
                </a:solidFill>
              </a:rPr>
              <a:t> </a:t>
            </a:r>
            <a:r>
              <a:rPr lang="en-US" sz="2400" dirty="0" err="1">
                <a:solidFill>
                  <a:schemeClr val="accent5">
                    <a:lumMod val="50000"/>
                  </a:schemeClr>
                </a:solidFill>
              </a:rPr>
              <a:t>ihm</a:t>
            </a:r>
            <a:r>
              <a:rPr lang="en-US" sz="2400" dirty="0">
                <a:solidFill>
                  <a:schemeClr val="accent5">
                    <a:lumMod val="50000"/>
                  </a:schemeClr>
                </a:solidFill>
              </a:rPr>
              <a:t> das Geld. Er </a:t>
            </a:r>
            <a:r>
              <a:rPr lang="en-US" sz="2400" dirty="0" err="1">
                <a:solidFill>
                  <a:schemeClr val="accent5">
                    <a:lumMod val="50000"/>
                  </a:schemeClr>
                </a:solidFill>
              </a:rPr>
              <a:t>bringt</a:t>
            </a:r>
            <a:r>
              <a:rPr lang="en-US" sz="2400" dirty="0">
                <a:solidFill>
                  <a:schemeClr val="accent5">
                    <a:lumMod val="50000"/>
                  </a:schemeClr>
                </a:solidFill>
              </a:rPr>
              <a:t> die Kinder </a:t>
            </a:r>
            <a:r>
              <a:rPr lang="en-US" sz="2400" dirty="0" err="1">
                <a:solidFill>
                  <a:schemeClr val="accent5">
                    <a:lumMod val="50000"/>
                  </a:schemeClr>
                </a:solidFill>
              </a:rPr>
              <a:t>zurück</a:t>
            </a:r>
            <a:r>
              <a:rPr lang="en-US" sz="2400" dirty="0">
                <a:solidFill>
                  <a:schemeClr val="accent5">
                    <a:lumMod val="50000"/>
                  </a:schemeClr>
                </a:solidFill>
              </a:rPr>
              <a:t> in </a:t>
            </a:r>
            <a:r>
              <a:rPr lang="en-US" sz="2400" dirty="0" err="1">
                <a:solidFill>
                  <a:schemeClr val="accent5">
                    <a:lumMod val="50000"/>
                  </a:schemeClr>
                </a:solidFill>
              </a:rPr>
              <a:t>Sicherheit</a:t>
            </a:r>
            <a:r>
              <a:rPr lang="en-US" sz="2400" dirty="0">
                <a:solidFill>
                  <a:schemeClr val="accent5">
                    <a:lumMod val="50000"/>
                  </a:schemeClr>
                </a:solidFill>
              </a:rPr>
              <a:t>. Sie leben alle </a:t>
            </a:r>
            <a:r>
              <a:rPr lang="en-US" sz="2400" dirty="0" err="1">
                <a:solidFill>
                  <a:schemeClr val="accent5">
                    <a:lumMod val="50000"/>
                  </a:schemeClr>
                </a:solidFill>
              </a:rPr>
              <a:t>glücklich</a:t>
            </a:r>
            <a:r>
              <a:rPr lang="en-US" sz="2400" dirty="0">
                <a:solidFill>
                  <a:schemeClr val="accent5">
                    <a:lumMod val="50000"/>
                  </a:schemeClr>
                </a:solidFill>
              </a:rPr>
              <a:t>.</a:t>
            </a:r>
          </a:p>
        </p:txBody>
      </p:sp>
    </p:spTree>
    <p:extLst>
      <p:ext uri="{BB962C8B-B14F-4D97-AF65-F5344CB8AC3E}">
        <p14:creationId xmlns:p14="http://schemas.microsoft.com/office/powerpoint/2010/main" val="207412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473;p13" descr="A picture containing text, binding, fabric&#10;&#10;Description automatically generated">
            <a:extLst>
              <a:ext uri="{FF2B5EF4-FFF2-40B4-BE49-F238E27FC236}">
                <a16:creationId xmlns:a16="http://schemas.microsoft.com/office/drawing/2014/main" id="{7386E822-61CE-471D-9500-89236611C538}"/>
              </a:ext>
            </a:extLst>
          </p:cNvPr>
          <p:cNvPicPr preferRelativeResize="0"/>
          <p:nvPr/>
        </p:nvPicPr>
        <p:blipFill rotWithShape="1">
          <a:blip r:embed="rId5">
            <a:alphaModFix amt="20000"/>
          </a:blip>
          <a:srcRect/>
          <a:stretch/>
        </p:blipFill>
        <p:spPr>
          <a:xfrm rot="5400000">
            <a:off x="1363342" y="660150"/>
            <a:ext cx="4183490" cy="6910175"/>
          </a:xfrm>
          <a:prstGeom prst="rect">
            <a:avLst/>
          </a:prstGeom>
          <a:noFill/>
          <a:ln>
            <a:noFill/>
          </a:ln>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5292546" cy="869950"/>
          </a:xfrm>
          <a:prstGeom prst="rect">
            <a:avLst/>
          </a:prstGeom>
        </p:spPr>
      </p:pic>
      <p:sp>
        <p:nvSpPr>
          <p:cNvPr id="4" name="Title 3"/>
          <p:cNvSpPr>
            <a:spLocks noGrp="1"/>
          </p:cNvSpPr>
          <p:nvPr>
            <p:ph type="title"/>
          </p:nvPr>
        </p:nvSpPr>
        <p:spPr>
          <a:xfrm>
            <a:off x="0" y="294041"/>
            <a:ext cx="6807200" cy="707849"/>
          </a:xfrm>
        </p:spPr>
        <p:txBody>
          <a:bodyPr>
            <a:normAutofit/>
          </a:bodyPr>
          <a:lstStyle/>
          <a:p>
            <a:r>
              <a:rPr lang="en-GB" sz="3600" b="1" dirty="0">
                <a:solidFill>
                  <a:schemeClr val="bg1"/>
                </a:solidFill>
              </a:rPr>
              <a:t>Die </a:t>
            </a:r>
            <a:r>
              <a:rPr lang="en-GB" sz="3600" b="1" dirty="0" err="1">
                <a:solidFill>
                  <a:schemeClr val="bg1"/>
                </a:solidFill>
              </a:rPr>
              <a:t>Wichtelmänner</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29728" y="2051998"/>
            <a:ext cx="6880672" cy="4154984"/>
          </a:xfrm>
          <a:prstGeom prst="rect">
            <a:avLst/>
          </a:prstGeom>
          <a:noFill/>
        </p:spPr>
        <p:txBody>
          <a:bodyPr wrap="square" rtlCol="0">
            <a:spAutoFit/>
          </a:bodyPr>
          <a:lstStyle/>
          <a:p>
            <a:r>
              <a:rPr lang="en-US" sz="2400" dirty="0">
                <a:solidFill>
                  <a:schemeClr val="accent5">
                    <a:lumMod val="50000"/>
                  </a:schemeClr>
                </a:solidFill>
              </a:rPr>
              <a:t>Es war </a:t>
            </a:r>
            <a:r>
              <a:rPr lang="en-US" sz="2400" dirty="0" err="1">
                <a:solidFill>
                  <a:schemeClr val="accent5">
                    <a:lumMod val="50000"/>
                  </a:schemeClr>
                </a:solidFill>
              </a:rPr>
              <a:t>einmal</a:t>
            </a:r>
            <a:r>
              <a:rPr lang="en-US" sz="2400" dirty="0">
                <a:solidFill>
                  <a:schemeClr val="accent5">
                    <a:lumMod val="50000"/>
                  </a:schemeClr>
                </a:solidFill>
              </a:rPr>
              <a:t> </a:t>
            </a:r>
            <a:r>
              <a:rPr lang="en-US" sz="2400" dirty="0" err="1">
                <a:solidFill>
                  <a:schemeClr val="accent5">
                    <a:lumMod val="50000"/>
                  </a:schemeClr>
                </a:solidFill>
              </a:rPr>
              <a:t>ein</a:t>
            </a:r>
            <a:r>
              <a:rPr lang="en-US" sz="2400" dirty="0">
                <a:solidFill>
                  <a:schemeClr val="accent5">
                    <a:lumMod val="50000"/>
                  </a:schemeClr>
                </a:solidFill>
              </a:rPr>
              <a:t> armer Schuster*, der </a:t>
            </a:r>
            <a:r>
              <a:rPr lang="en-US" sz="2400" dirty="0" err="1">
                <a:solidFill>
                  <a:schemeClr val="accent5">
                    <a:lumMod val="50000"/>
                  </a:schemeClr>
                </a:solidFill>
              </a:rPr>
              <a:t>ein</a:t>
            </a:r>
            <a:r>
              <a:rPr lang="en-US" sz="2400" dirty="0">
                <a:solidFill>
                  <a:schemeClr val="accent5">
                    <a:lumMod val="50000"/>
                  </a:schemeClr>
                </a:solidFill>
              </a:rPr>
              <a:t> </a:t>
            </a:r>
            <a:r>
              <a:rPr lang="en-US" sz="2400" b="1" dirty="0" err="1">
                <a:solidFill>
                  <a:schemeClr val="accent5">
                    <a:lumMod val="50000"/>
                  </a:schemeClr>
                </a:solidFill>
              </a:rPr>
              <a:t>Lädchen</a:t>
            </a:r>
            <a:r>
              <a:rPr lang="en-US" sz="2400" dirty="0">
                <a:solidFill>
                  <a:schemeClr val="accent5">
                    <a:lumMod val="50000"/>
                  </a:schemeClr>
                </a:solidFill>
              </a:rPr>
              <a:t> </a:t>
            </a:r>
            <a:r>
              <a:rPr lang="en-US" sz="2400" dirty="0" err="1">
                <a:solidFill>
                  <a:schemeClr val="accent5">
                    <a:lumMod val="50000"/>
                  </a:schemeClr>
                </a:solidFill>
              </a:rPr>
              <a:t>hatte</a:t>
            </a:r>
            <a:r>
              <a:rPr lang="en-US" sz="2400" dirty="0">
                <a:solidFill>
                  <a:schemeClr val="accent5">
                    <a:lumMod val="50000"/>
                  </a:schemeClr>
                </a:solidFill>
              </a:rPr>
              <a:t>. Er </a:t>
            </a:r>
            <a:r>
              <a:rPr lang="en-US" sz="2400" dirty="0" err="1">
                <a:solidFill>
                  <a:schemeClr val="accent5">
                    <a:lumMod val="50000"/>
                  </a:schemeClr>
                </a:solidFill>
              </a:rPr>
              <a:t>konnte</a:t>
            </a:r>
            <a:r>
              <a:rPr lang="en-US" sz="2400" dirty="0">
                <a:solidFill>
                  <a:schemeClr val="accent5">
                    <a:lumMod val="50000"/>
                  </a:schemeClr>
                </a:solidFill>
              </a:rPr>
              <a:t> das </a:t>
            </a:r>
            <a:r>
              <a:rPr lang="en-US" sz="2400" dirty="0" err="1">
                <a:solidFill>
                  <a:schemeClr val="accent5">
                    <a:lumMod val="50000"/>
                  </a:schemeClr>
                </a:solidFill>
              </a:rPr>
              <a:t>letzte</a:t>
            </a:r>
            <a:r>
              <a:rPr lang="en-US" sz="2400" dirty="0">
                <a:solidFill>
                  <a:schemeClr val="accent5">
                    <a:lumMod val="50000"/>
                  </a:schemeClr>
                </a:solidFill>
              </a:rPr>
              <a:t> </a:t>
            </a:r>
            <a:r>
              <a:rPr lang="en-US" sz="2400" dirty="0" err="1">
                <a:solidFill>
                  <a:schemeClr val="accent5">
                    <a:lumMod val="50000"/>
                  </a:schemeClr>
                </a:solidFill>
              </a:rPr>
              <a:t>Paar</a:t>
            </a:r>
            <a:r>
              <a:rPr lang="en-US" sz="2400" dirty="0">
                <a:solidFill>
                  <a:schemeClr val="accent5">
                    <a:lumMod val="50000"/>
                  </a:schemeClr>
                </a:solidFill>
              </a:rPr>
              <a:t> </a:t>
            </a:r>
            <a:r>
              <a:rPr lang="en-US" sz="2400" dirty="0" err="1">
                <a:solidFill>
                  <a:schemeClr val="accent5">
                    <a:lumMod val="50000"/>
                  </a:schemeClr>
                </a:solidFill>
              </a:rPr>
              <a:t>Schuhe</a:t>
            </a:r>
            <a:r>
              <a:rPr lang="en-US" sz="2400" dirty="0">
                <a:solidFill>
                  <a:schemeClr val="accent5">
                    <a:lumMod val="50000"/>
                  </a:schemeClr>
                </a:solidFill>
              </a:rPr>
              <a:t> </a:t>
            </a:r>
            <a:r>
              <a:rPr lang="en-US" sz="2400" dirty="0" err="1">
                <a:solidFill>
                  <a:schemeClr val="accent5">
                    <a:lumMod val="50000"/>
                  </a:schemeClr>
                </a:solidFill>
              </a:rPr>
              <a:t>nicht</a:t>
            </a:r>
            <a:r>
              <a:rPr lang="en-US" sz="2400" dirty="0">
                <a:solidFill>
                  <a:schemeClr val="accent5">
                    <a:lumMod val="50000"/>
                  </a:schemeClr>
                </a:solidFill>
              </a:rPr>
              <a:t> </a:t>
            </a:r>
            <a:r>
              <a:rPr lang="en-US" sz="2400" dirty="0" err="1">
                <a:solidFill>
                  <a:schemeClr val="accent5">
                    <a:lumMod val="50000"/>
                  </a:schemeClr>
                </a:solidFill>
              </a:rPr>
              <a:t>fertig</a:t>
            </a:r>
            <a:r>
              <a:rPr lang="en-US" sz="2400" dirty="0">
                <a:solidFill>
                  <a:schemeClr val="accent5">
                    <a:lumMod val="50000"/>
                  </a:schemeClr>
                </a:solidFill>
              </a:rPr>
              <a:t> </a:t>
            </a:r>
            <a:r>
              <a:rPr lang="en-US" sz="2400" dirty="0" err="1">
                <a:solidFill>
                  <a:schemeClr val="accent5">
                    <a:lumMod val="50000"/>
                  </a:schemeClr>
                </a:solidFill>
              </a:rPr>
              <a:t>machen</a:t>
            </a:r>
            <a:r>
              <a:rPr lang="en-US" sz="2400" dirty="0">
                <a:solidFill>
                  <a:schemeClr val="accent5">
                    <a:lumMod val="50000"/>
                  </a:schemeClr>
                </a:solidFill>
              </a:rPr>
              <a:t>, </a:t>
            </a:r>
            <a:r>
              <a:rPr lang="en-US" sz="2400" dirty="0" err="1">
                <a:solidFill>
                  <a:schemeClr val="accent5">
                    <a:lumMod val="50000"/>
                  </a:schemeClr>
                </a:solidFill>
              </a:rPr>
              <a:t>weil</a:t>
            </a:r>
            <a:r>
              <a:rPr lang="en-US" sz="2400" dirty="0">
                <a:solidFill>
                  <a:schemeClr val="accent5">
                    <a:lumMod val="50000"/>
                  </a:schemeClr>
                </a:solidFill>
              </a:rPr>
              <a:t> er </a:t>
            </a:r>
            <a:r>
              <a:rPr lang="en-US" sz="2400" dirty="0" err="1">
                <a:solidFill>
                  <a:schemeClr val="accent5">
                    <a:lumMod val="50000"/>
                  </a:schemeClr>
                </a:solidFill>
              </a:rPr>
              <a:t>nicht</a:t>
            </a:r>
            <a:r>
              <a:rPr lang="en-US" sz="2400" dirty="0">
                <a:solidFill>
                  <a:schemeClr val="accent5">
                    <a:lumMod val="50000"/>
                  </a:schemeClr>
                </a:solidFill>
              </a:rPr>
              <a:t> </a:t>
            </a:r>
            <a:r>
              <a:rPr lang="en-US" sz="2400" dirty="0" err="1">
                <a:solidFill>
                  <a:schemeClr val="accent5">
                    <a:lumMod val="50000"/>
                  </a:schemeClr>
                </a:solidFill>
              </a:rPr>
              <a:t>genug</a:t>
            </a:r>
            <a:r>
              <a:rPr lang="en-US" sz="2400" dirty="0">
                <a:solidFill>
                  <a:schemeClr val="accent5">
                    <a:lumMod val="50000"/>
                  </a:schemeClr>
                </a:solidFill>
              </a:rPr>
              <a:t> Geld </a:t>
            </a:r>
            <a:r>
              <a:rPr lang="en-US" sz="2400" dirty="0" err="1">
                <a:solidFill>
                  <a:schemeClr val="accent5">
                    <a:lumMod val="50000"/>
                  </a:schemeClr>
                </a:solidFill>
              </a:rPr>
              <a:t>hatte</a:t>
            </a:r>
            <a:r>
              <a:rPr lang="en-US" sz="2400" dirty="0">
                <a:solidFill>
                  <a:schemeClr val="accent5">
                    <a:lumMod val="50000"/>
                  </a:schemeClr>
                </a:solidFill>
              </a:rPr>
              <a:t>. Am </a:t>
            </a:r>
            <a:r>
              <a:rPr lang="en-US" sz="2400" dirty="0" err="1">
                <a:solidFill>
                  <a:schemeClr val="accent5">
                    <a:lumMod val="50000"/>
                  </a:schemeClr>
                </a:solidFill>
              </a:rPr>
              <a:t>nächsten</a:t>
            </a:r>
            <a:r>
              <a:rPr lang="en-US" sz="2400" dirty="0">
                <a:solidFill>
                  <a:schemeClr val="accent5">
                    <a:lumMod val="50000"/>
                  </a:schemeClr>
                </a:solidFill>
              </a:rPr>
              <a:t> Morgen </a:t>
            </a:r>
            <a:r>
              <a:rPr lang="en-US" sz="2400" dirty="0" err="1">
                <a:solidFill>
                  <a:schemeClr val="accent5">
                    <a:lumMod val="50000"/>
                  </a:schemeClr>
                </a:solidFill>
              </a:rPr>
              <a:t>waren</a:t>
            </a:r>
            <a:r>
              <a:rPr lang="en-US" sz="2400" dirty="0">
                <a:solidFill>
                  <a:schemeClr val="accent5">
                    <a:lumMod val="50000"/>
                  </a:schemeClr>
                </a:solidFill>
              </a:rPr>
              <a:t> die </a:t>
            </a:r>
            <a:r>
              <a:rPr lang="en-US" sz="2400" dirty="0" err="1">
                <a:solidFill>
                  <a:schemeClr val="accent5">
                    <a:lumMod val="50000"/>
                  </a:schemeClr>
                </a:solidFill>
              </a:rPr>
              <a:t>Schuhe</a:t>
            </a:r>
            <a:r>
              <a:rPr lang="en-US" sz="2400" dirty="0">
                <a:solidFill>
                  <a:schemeClr val="accent5">
                    <a:lumMod val="50000"/>
                  </a:schemeClr>
                </a:solidFill>
              </a:rPr>
              <a:t> </a:t>
            </a:r>
            <a:r>
              <a:rPr lang="en-US" sz="2400" dirty="0" err="1">
                <a:solidFill>
                  <a:schemeClr val="accent5">
                    <a:lumMod val="50000"/>
                  </a:schemeClr>
                </a:solidFill>
              </a:rPr>
              <a:t>aber</a:t>
            </a:r>
            <a:r>
              <a:rPr lang="en-US" sz="2400" dirty="0">
                <a:solidFill>
                  <a:schemeClr val="accent5">
                    <a:lumMod val="50000"/>
                  </a:schemeClr>
                </a:solidFill>
              </a:rPr>
              <a:t> </a:t>
            </a:r>
            <a:r>
              <a:rPr lang="en-US" sz="2400" dirty="0" err="1">
                <a:solidFill>
                  <a:schemeClr val="accent5">
                    <a:lumMod val="50000"/>
                  </a:schemeClr>
                </a:solidFill>
              </a:rPr>
              <a:t>fertig</a:t>
            </a:r>
            <a:r>
              <a:rPr lang="en-US" sz="2400" dirty="0">
                <a:solidFill>
                  <a:schemeClr val="accent5">
                    <a:lumMod val="50000"/>
                  </a:schemeClr>
                </a:solidFill>
              </a:rPr>
              <a:t>! Er </a:t>
            </a:r>
            <a:r>
              <a:rPr lang="en-US" sz="2400" dirty="0" err="1">
                <a:solidFill>
                  <a:schemeClr val="accent5">
                    <a:lumMod val="50000"/>
                  </a:schemeClr>
                </a:solidFill>
              </a:rPr>
              <a:t>sah</a:t>
            </a:r>
            <a:r>
              <a:rPr lang="en-US" sz="2400" dirty="0">
                <a:solidFill>
                  <a:schemeClr val="accent5">
                    <a:lumMod val="50000"/>
                  </a:schemeClr>
                </a:solidFill>
              </a:rPr>
              <a:t> </a:t>
            </a:r>
            <a:r>
              <a:rPr lang="en-US" sz="2400" dirty="0" err="1">
                <a:solidFill>
                  <a:schemeClr val="accent5">
                    <a:lumMod val="50000"/>
                  </a:schemeClr>
                </a:solidFill>
              </a:rPr>
              <a:t>drei</a:t>
            </a:r>
            <a:r>
              <a:rPr lang="en-US" sz="2400" dirty="0">
                <a:solidFill>
                  <a:schemeClr val="accent5">
                    <a:lumMod val="50000"/>
                  </a:schemeClr>
                </a:solidFill>
              </a:rPr>
              <a:t> </a:t>
            </a:r>
            <a:r>
              <a:rPr lang="en-US" sz="2400" b="1" dirty="0" err="1">
                <a:solidFill>
                  <a:schemeClr val="accent5">
                    <a:lumMod val="50000"/>
                  </a:schemeClr>
                </a:solidFill>
              </a:rPr>
              <a:t>Männchen</a:t>
            </a:r>
            <a:r>
              <a:rPr lang="en-US" sz="2400" dirty="0">
                <a:solidFill>
                  <a:schemeClr val="accent5">
                    <a:lumMod val="50000"/>
                  </a:schemeClr>
                </a:solidFill>
              </a:rPr>
              <a:t>, die </a:t>
            </a:r>
            <a:r>
              <a:rPr lang="en-US" sz="2400" dirty="0" err="1">
                <a:solidFill>
                  <a:schemeClr val="accent5">
                    <a:lumMod val="50000"/>
                  </a:schemeClr>
                </a:solidFill>
              </a:rPr>
              <a:t>mit</a:t>
            </a:r>
            <a:r>
              <a:rPr lang="en-US" sz="2400" dirty="0">
                <a:solidFill>
                  <a:schemeClr val="accent5">
                    <a:lumMod val="50000"/>
                  </a:schemeClr>
                </a:solidFill>
              </a:rPr>
              <a:t> </a:t>
            </a:r>
            <a:r>
              <a:rPr lang="en-US" sz="2400" dirty="0" err="1">
                <a:solidFill>
                  <a:schemeClr val="accent5">
                    <a:lumMod val="50000"/>
                  </a:schemeClr>
                </a:solidFill>
              </a:rPr>
              <a:t>ihren</a:t>
            </a:r>
            <a:r>
              <a:rPr lang="en-US" sz="2400" dirty="0">
                <a:solidFill>
                  <a:schemeClr val="accent5">
                    <a:lumMod val="50000"/>
                  </a:schemeClr>
                </a:solidFill>
              </a:rPr>
              <a:t> </a:t>
            </a:r>
            <a:r>
              <a:rPr lang="en-US" sz="2400" b="1" dirty="0" err="1">
                <a:solidFill>
                  <a:schemeClr val="accent5">
                    <a:lumMod val="50000"/>
                  </a:schemeClr>
                </a:solidFill>
              </a:rPr>
              <a:t>Ärmchen</a:t>
            </a:r>
            <a:r>
              <a:rPr lang="en-US" sz="2400" dirty="0">
                <a:solidFill>
                  <a:schemeClr val="accent5">
                    <a:lumMod val="50000"/>
                  </a:schemeClr>
                </a:solidFill>
              </a:rPr>
              <a:t> und </a:t>
            </a:r>
            <a:r>
              <a:rPr lang="en-US" sz="2400" b="1" dirty="0" err="1">
                <a:solidFill>
                  <a:schemeClr val="accent5">
                    <a:lumMod val="50000"/>
                  </a:schemeClr>
                </a:solidFill>
              </a:rPr>
              <a:t>Händchen</a:t>
            </a:r>
            <a:r>
              <a:rPr lang="en-US" sz="2400" dirty="0">
                <a:solidFill>
                  <a:schemeClr val="accent5">
                    <a:lumMod val="50000"/>
                  </a:schemeClr>
                </a:solidFill>
              </a:rPr>
              <a:t> </a:t>
            </a:r>
            <a:r>
              <a:rPr lang="en-US" sz="2400" dirty="0" err="1">
                <a:solidFill>
                  <a:schemeClr val="accent5">
                    <a:lumMod val="50000"/>
                  </a:schemeClr>
                </a:solidFill>
              </a:rPr>
              <a:t>arbeiteten</a:t>
            </a:r>
            <a:r>
              <a:rPr lang="en-US" sz="2400" dirty="0">
                <a:solidFill>
                  <a:schemeClr val="accent5">
                    <a:lumMod val="50000"/>
                  </a:schemeClr>
                </a:solidFill>
              </a:rPr>
              <a:t>. </a:t>
            </a:r>
          </a:p>
          <a:p>
            <a:r>
              <a:rPr lang="en-US" sz="2400" dirty="0">
                <a:solidFill>
                  <a:schemeClr val="accent5">
                    <a:lumMod val="50000"/>
                  </a:schemeClr>
                </a:solidFill>
              </a:rPr>
              <a:t>Er war </a:t>
            </a:r>
            <a:r>
              <a:rPr lang="en-US" sz="2400" dirty="0" err="1">
                <a:solidFill>
                  <a:schemeClr val="accent5">
                    <a:lumMod val="50000"/>
                  </a:schemeClr>
                </a:solidFill>
              </a:rPr>
              <a:t>sehr</a:t>
            </a:r>
            <a:r>
              <a:rPr lang="en-US" sz="2400" dirty="0">
                <a:solidFill>
                  <a:schemeClr val="accent5">
                    <a:lumMod val="50000"/>
                  </a:schemeClr>
                </a:solidFill>
              </a:rPr>
              <a:t> </a:t>
            </a:r>
            <a:r>
              <a:rPr lang="en-US" sz="2400" dirty="0" err="1">
                <a:solidFill>
                  <a:schemeClr val="accent5">
                    <a:lumMod val="50000"/>
                  </a:schemeClr>
                </a:solidFill>
              </a:rPr>
              <a:t>froh</a:t>
            </a:r>
            <a:r>
              <a:rPr lang="en-US" sz="2400" dirty="0">
                <a:solidFill>
                  <a:schemeClr val="accent5">
                    <a:lumMod val="50000"/>
                  </a:schemeClr>
                </a:solidFill>
              </a:rPr>
              <a:t> und </a:t>
            </a:r>
            <a:r>
              <a:rPr lang="en-US" sz="2400" dirty="0" err="1">
                <a:solidFill>
                  <a:schemeClr val="accent5">
                    <a:lumMod val="50000"/>
                  </a:schemeClr>
                </a:solidFill>
              </a:rPr>
              <a:t>wollte</a:t>
            </a:r>
            <a:r>
              <a:rPr lang="en-US" sz="2400" dirty="0">
                <a:solidFill>
                  <a:schemeClr val="accent5">
                    <a:lumMod val="50000"/>
                  </a:schemeClr>
                </a:solidFill>
              </a:rPr>
              <a:t> </a:t>
            </a:r>
            <a:r>
              <a:rPr lang="en-US" sz="2400" dirty="0" err="1">
                <a:solidFill>
                  <a:schemeClr val="accent5">
                    <a:lumMod val="50000"/>
                  </a:schemeClr>
                </a:solidFill>
              </a:rPr>
              <a:t>sich</a:t>
            </a:r>
            <a:r>
              <a:rPr lang="en-US" sz="2400" dirty="0">
                <a:solidFill>
                  <a:schemeClr val="accent5">
                    <a:lumMod val="50000"/>
                  </a:schemeClr>
                </a:solidFill>
              </a:rPr>
              <a:t> </a:t>
            </a:r>
            <a:r>
              <a:rPr lang="en-US" sz="2400" dirty="0" err="1">
                <a:solidFill>
                  <a:schemeClr val="accent5">
                    <a:lumMod val="50000"/>
                  </a:schemeClr>
                </a:solidFill>
              </a:rPr>
              <a:t>bei</a:t>
            </a:r>
            <a:r>
              <a:rPr lang="en-US" sz="2400" dirty="0">
                <a:solidFill>
                  <a:schemeClr val="accent5">
                    <a:lumMod val="50000"/>
                  </a:schemeClr>
                </a:solidFill>
              </a:rPr>
              <a:t> den </a:t>
            </a:r>
            <a:r>
              <a:rPr lang="en-US" sz="2400" b="1" dirty="0" err="1">
                <a:solidFill>
                  <a:schemeClr val="accent5">
                    <a:lumMod val="50000"/>
                  </a:schemeClr>
                </a:solidFill>
              </a:rPr>
              <a:t>Männchen</a:t>
            </a:r>
            <a:r>
              <a:rPr lang="en-US" sz="2400" dirty="0">
                <a:solidFill>
                  <a:schemeClr val="accent5">
                    <a:lumMod val="50000"/>
                  </a:schemeClr>
                </a:solidFill>
              </a:rPr>
              <a:t> </a:t>
            </a:r>
            <a:r>
              <a:rPr lang="en-US" sz="2400" dirty="0" err="1">
                <a:solidFill>
                  <a:schemeClr val="accent5">
                    <a:lumMod val="50000"/>
                  </a:schemeClr>
                </a:solidFill>
              </a:rPr>
              <a:t>bedanken</a:t>
            </a:r>
            <a:r>
              <a:rPr lang="en-US" sz="2400" dirty="0">
                <a:solidFill>
                  <a:schemeClr val="accent5">
                    <a:lumMod val="50000"/>
                  </a:schemeClr>
                </a:solidFill>
              </a:rPr>
              <a:t>. Er </a:t>
            </a:r>
            <a:r>
              <a:rPr lang="en-US" sz="2400" dirty="0" err="1">
                <a:solidFill>
                  <a:schemeClr val="accent5">
                    <a:lumMod val="50000"/>
                  </a:schemeClr>
                </a:solidFill>
              </a:rPr>
              <a:t>machte</a:t>
            </a:r>
            <a:r>
              <a:rPr lang="en-US" sz="2400" dirty="0">
                <a:solidFill>
                  <a:schemeClr val="accent5">
                    <a:lumMod val="50000"/>
                  </a:schemeClr>
                </a:solidFill>
              </a:rPr>
              <a:t> </a:t>
            </a:r>
            <a:r>
              <a:rPr lang="en-US" sz="2400" b="1" dirty="0" err="1">
                <a:solidFill>
                  <a:schemeClr val="accent5">
                    <a:lumMod val="50000"/>
                  </a:schemeClr>
                </a:solidFill>
              </a:rPr>
              <a:t>Hütchen</a:t>
            </a:r>
            <a:r>
              <a:rPr lang="en-US" sz="2400" dirty="0">
                <a:solidFill>
                  <a:schemeClr val="accent5">
                    <a:lumMod val="50000"/>
                  </a:schemeClr>
                </a:solidFill>
              </a:rPr>
              <a:t> </a:t>
            </a:r>
            <a:r>
              <a:rPr lang="en-US" sz="2400" dirty="0" err="1">
                <a:solidFill>
                  <a:schemeClr val="accent5">
                    <a:lumMod val="50000"/>
                  </a:schemeClr>
                </a:solidFill>
              </a:rPr>
              <a:t>für</a:t>
            </a:r>
            <a:r>
              <a:rPr lang="en-US" sz="2400" dirty="0">
                <a:solidFill>
                  <a:schemeClr val="accent5">
                    <a:lumMod val="50000"/>
                  </a:schemeClr>
                </a:solidFill>
              </a:rPr>
              <a:t> </a:t>
            </a:r>
            <a:r>
              <a:rPr lang="en-US" sz="2400" dirty="0" err="1">
                <a:solidFill>
                  <a:schemeClr val="accent5">
                    <a:lumMod val="50000"/>
                  </a:schemeClr>
                </a:solidFill>
              </a:rPr>
              <a:t>ihre</a:t>
            </a:r>
            <a:r>
              <a:rPr lang="en-US" sz="2400" dirty="0">
                <a:solidFill>
                  <a:schemeClr val="accent5">
                    <a:lumMod val="50000"/>
                  </a:schemeClr>
                </a:solidFill>
              </a:rPr>
              <a:t> </a:t>
            </a:r>
            <a:r>
              <a:rPr lang="en-US" sz="2400" b="1" dirty="0" err="1">
                <a:solidFill>
                  <a:schemeClr val="accent5">
                    <a:lumMod val="50000"/>
                  </a:schemeClr>
                </a:solidFill>
              </a:rPr>
              <a:t>Köpfchen</a:t>
            </a:r>
            <a:r>
              <a:rPr lang="en-US" sz="2400" dirty="0">
                <a:solidFill>
                  <a:schemeClr val="accent5">
                    <a:lumMod val="50000"/>
                  </a:schemeClr>
                </a:solidFill>
              </a:rPr>
              <a:t> und </a:t>
            </a:r>
            <a:r>
              <a:rPr lang="en-US" sz="2400" b="1" dirty="0" err="1">
                <a:solidFill>
                  <a:schemeClr val="accent5">
                    <a:lumMod val="50000"/>
                  </a:schemeClr>
                </a:solidFill>
              </a:rPr>
              <a:t>Schühchen</a:t>
            </a:r>
            <a:r>
              <a:rPr lang="en-US" sz="2400" dirty="0">
                <a:solidFill>
                  <a:schemeClr val="accent5">
                    <a:lumMod val="50000"/>
                  </a:schemeClr>
                </a:solidFill>
              </a:rPr>
              <a:t> </a:t>
            </a:r>
            <a:r>
              <a:rPr lang="en-US" sz="2400" dirty="0" err="1">
                <a:solidFill>
                  <a:schemeClr val="accent5">
                    <a:lumMod val="50000"/>
                  </a:schemeClr>
                </a:solidFill>
              </a:rPr>
              <a:t>für</a:t>
            </a:r>
            <a:r>
              <a:rPr lang="en-US" sz="2400" dirty="0">
                <a:solidFill>
                  <a:schemeClr val="accent5">
                    <a:lumMod val="50000"/>
                  </a:schemeClr>
                </a:solidFill>
              </a:rPr>
              <a:t> </a:t>
            </a:r>
            <a:r>
              <a:rPr lang="en-US" sz="2400" dirty="0" err="1">
                <a:solidFill>
                  <a:schemeClr val="accent5">
                    <a:lumMod val="50000"/>
                  </a:schemeClr>
                </a:solidFill>
              </a:rPr>
              <a:t>ihre</a:t>
            </a:r>
            <a:r>
              <a:rPr lang="en-US" sz="2400" dirty="0">
                <a:solidFill>
                  <a:schemeClr val="accent5">
                    <a:lumMod val="50000"/>
                  </a:schemeClr>
                </a:solidFill>
              </a:rPr>
              <a:t> </a:t>
            </a:r>
            <a:r>
              <a:rPr lang="en-US" sz="2400" b="1" dirty="0" err="1">
                <a:solidFill>
                  <a:schemeClr val="accent5">
                    <a:lumMod val="50000"/>
                  </a:schemeClr>
                </a:solidFill>
              </a:rPr>
              <a:t>Füßchen</a:t>
            </a:r>
            <a:r>
              <a:rPr lang="en-US" sz="2400" dirty="0">
                <a:solidFill>
                  <a:schemeClr val="accent5">
                    <a:lumMod val="50000"/>
                  </a:schemeClr>
                </a:solidFill>
              </a:rPr>
              <a:t>. </a:t>
            </a:r>
          </a:p>
        </p:txBody>
      </p:sp>
      <p:pic>
        <p:nvPicPr>
          <p:cNvPr id="2050" name="Picture 2" descr="Elves, Tube, Isolated, Fantasy, Friendly">
            <a:extLst>
              <a:ext uri="{FF2B5EF4-FFF2-40B4-BE49-F238E27FC236}">
                <a16:creationId xmlns:a16="http://schemas.microsoft.com/office/drawing/2014/main" id="{EFC9063D-AFA8-4BD6-ABF1-592119BE4D1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73615" y="2162532"/>
            <a:ext cx="1454896" cy="18186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hoemaker, Crafts, Repair, Shoes, Without Background">
            <a:extLst>
              <a:ext uri="{FF2B5EF4-FFF2-40B4-BE49-F238E27FC236}">
                <a16:creationId xmlns:a16="http://schemas.microsoft.com/office/drawing/2014/main" id="{8BBAACC5-3648-4BA6-A49C-C3333362CD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9718" y="2061777"/>
            <a:ext cx="2408355" cy="332186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hoes, Big, Old, Monster, Oversized">
            <a:extLst>
              <a:ext uri="{FF2B5EF4-FFF2-40B4-BE49-F238E27FC236}">
                <a16:creationId xmlns:a16="http://schemas.microsoft.com/office/drawing/2014/main" id="{C9972650-0BF8-40B6-9E83-B2CB54AAE1C4}"/>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46515"/>
          <a:stretch/>
        </p:blipFill>
        <p:spPr bwMode="auto">
          <a:xfrm>
            <a:off x="9716708" y="3722710"/>
            <a:ext cx="1967345" cy="183916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376C5FF-BCE0-4CA6-8504-2589F48E0C40}"/>
              </a:ext>
            </a:extLst>
          </p:cNvPr>
          <p:cNvSpPr txBox="1"/>
          <p:nvPr/>
        </p:nvSpPr>
        <p:spPr>
          <a:xfrm>
            <a:off x="161846" y="1192496"/>
            <a:ext cx="11679114" cy="830997"/>
          </a:xfrm>
          <a:prstGeom prst="rect">
            <a:avLst/>
          </a:prstGeom>
          <a:noFill/>
        </p:spPr>
        <p:txBody>
          <a:bodyPr wrap="square" rtlCol="0">
            <a:spAutoFit/>
          </a:bodyPr>
          <a:lstStyle/>
          <a:p>
            <a:r>
              <a:rPr lang="en-US" sz="2400" dirty="0">
                <a:solidFill>
                  <a:schemeClr val="accent5">
                    <a:lumMod val="50000"/>
                  </a:schemeClr>
                </a:solidFill>
              </a:rPr>
              <a:t>Remember, to mean ‘little’ or ‘tiny’, add –</a:t>
            </a:r>
            <a:r>
              <a:rPr lang="en-US" sz="2400" b="1" dirty="0" err="1">
                <a:solidFill>
                  <a:schemeClr val="accent5">
                    <a:lumMod val="50000"/>
                  </a:schemeClr>
                </a:solidFill>
              </a:rPr>
              <a:t>chen</a:t>
            </a:r>
            <a:r>
              <a:rPr lang="en-US" sz="2400" dirty="0">
                <a:solidFill>
                  <a:schemeClr val="accent5">
                    <a:lumMod val="50000"/>
                  </a:schemeClr>
                </a:solidFill>
              </a:rPr>
              <a:t> to nouns in German. Also add an </a:t>
            </a:r>
            <a:r>
              <a:rPr lang="en-US" sz="2400" b="1" dirty="0">
                <a:solidFill>
                  <a:schemeClr val="accent5">
                    <a:lumMod val="50000"/>
                  </a:schemeClr>
                </a:solidFill>
              </a:rPr>
              <a:t>umlaut</a:t>
            </a:r>
            <a:r>
              <a:rPr lang="en-US" sz="2400" dirty="0">
                <a:solidFill>
                  <a:schemeClr val="accent5">
                    <a:lumMod val="50000"/>
                  </a:schemeClr>
                </a:solidFill>
              </a:rPr>
              <a:t> to a, o, u. The plural of these nouns is the same as the singular.</a:t>
            </a:r>
          </a:p>
        </p:txBody>
      </p:sp>
      <p:pic>
        <p:nvPicPr>
          <p:cNvPr id="11" name="Graphic 10" descr="Puzzle pieces">
            <a:extLst>
              <a:ext uri="{FF2B5EF4-FFF2-40B4-BE49-F238E27FC236}">
                <a16:creationId xmlns:a16="http://schemas.microsoft.com/office/drawing/2014/main" id="{F7881751-7FFF-49AB-A636-BA2202AFDF3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44543" y="-28340"/>
            <a:ext cx="1182552" cy="1182552"/>
          </a:xfrm>
          <a:prstGeom prst="rect">
            <a:avLst/>
          </a:prstGeom>
        </p:spPr>
      </p:pic>
      <p:sp>
        <p:nvSpPr>
          <p:cNvPr id="6" name="Rectangle: Rounded Corners 5">
            <a:extLst>
              <a:ext uri="{FF2B5EF4-FFF2-40B4-BE49-F238E27FC236}">
                <a16:creationId xmlns:a16="http://schemas.microsoft.com/office/drawing/2014/main" id="{4B3E9D37-4D62-4D75-8092-2075602BB4EB}"/>
              </a:ext>
            </a:extLst>
          </p:cNvPr>
          <p:cNvSpPr/>
          <p:nvPr/>
        </p:nvSpPr>
        <p:spPr>
          <a:xfrm>
            <a:off x="142702" y="2495964"/>
            <a:ext cx="1481358" cy="32657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little</a:t>
            </a:r>
            <a:r>
              <a:rPr lang="en-GB" dirty="0"/>
              <a:t> </a:t>
            </a:r>
            <a:r>
              <a:rPr lang="en-GB" sz="2000" dirty="0"/>
              <a:t>shop</a:t>
            </a:r>
            <a:endParaRPr lang="en-GB" dirty="0"/>
          </a:p>
        </p:txBody>
      </p:sp>
      <p:sp>
        <p:nvSpPr>
          <p:cNvPr id="13" name="Rectangle: Rounded Corners 12">
            <a:extLst>
              <a:ext uri="{FF2B5EF4-FFF2-40B4-BE49-F238E27FC236}">
                <a16:creationId xmlns:a16="http://schemas.microsoft.com/office/drawing/2014/main" id="{7FD89F1F-E451-43B0-854D-CD33D09F522D}"/>
              </a:ext>
            </a:extLst>
          </p:cNvPr>
          <p:cNvSpPr/>
          <p:nvPr/>
        </p:nvSpPr>
        <p:spPr>
          <a:xfrm>
            <a:off x="174819" y="3958454"/>
            <a:ext cx="1699611" cy="32657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little</a:t>
            </a:r>
            <a:r>
              <a:rPr lang="en-GB" dirty="0"/>
              <a:t> </a:t>
            </a:r>
            <a:r>
              <a:rPr lang="en-GB" sz="2000" dirty="0"/>
              <a:t>men</a:t>
            </a:r>
            <a:endParaRPr lang="en-GB" dirty="0"/>
          </a:p>
        </p:txBody>
      </p:sp>
      <p:sp>
        <p:nvSpPr>
          <p:cNvPr id="14" name="Rectangle: Rounded Corners 13">
            <a:extLst>
              <a:ext uri="{FF2B5EF4-FFF2-40B4-BE49-F238E27FC236}">
                <a16:creationId xmlns:a16="http://schemas.microsoft.com/office/drawing/2014/main" id="{0C8C703D-BBEE-48D4-BC6E-0A610069B8BB}"/>
              </a:ext>
            </a:extLst>
          </p:cNvPr>
          <p:cNvSpPr/>
          <p:nvPr/>
        </p:nvSpPr>
        <p:spPr>
          <a:xfrm>
            <a:off x="3886848" y="3947568"/>
            <a:ext cx="1405698" cy="32657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little</a:t>
            </a:r>
            <a:r>
              <a:rPr lang="en-GB" dirty="0"/>
              <a:t> </a:t>
            </a:r>
            <a:r>
              <a:rPr lang="en-GB" sz="2000" dirty="0"/>
              <a:t>arms</a:t>
            </a:r>
            <a:endParaRPr lang="en-GB" dirty="0"/>
          </a:p>
        </p:txBody>
      </p:sp>
      <p:sp>
        <p:nvSpPr>
          <p:cNvPr id="15" name="Rectangle: Rounded Corners 14">
            <a:extLst>
              <a:ext uri="{FF2B5EF4-FFF2-40B4-BE49-F238E27FC236}">
                <a16:creationId xmlns:a16="http://schemas.microsoft.com/office/drawing/2014/main" id="{DD3F20AE-DF56-4CEB-8D4A-A614C265EC25}"/>
              </a:ext>
            </a:extLst>
          </p:cNvPr>
          <p:cNvSpPr/>
          <p:nvPr/>
        </p:nvSpPr>
        <p:spPr>
          <a:xfrm>
            <a:off x="154934" y="4317335"/>
            <a:ext cx="1719495" cy="32657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little</a:t>
            </a:r>
            <a:r>
              <a:rPr lang="en-GB" dirty="0"/>
              <a:t> </a:t>
            </a:r>
            <a:r>
              <a:rPr lang="en-GB" sz="2000" dirty="0"/>
              <a:t>hands</a:t>
            </a:r>
            <a:endParaRPr lang="en-GB" dirty="0"/>
          </a:p>
        </p:txBody>
      </p:sp>
      <p:sp>
        <p:nvSpPr>
          <p:cNvPr id="16" name="Rectangle: Rounded Corners 15">
            <a:extLst>
              <a:ext uri="{FF2B5EF4-FFF2-40B4-BE49-F238E27FC236}">
                <a16:creationId xmlns:a16="http://schemas.microsoft.com/office/drawing/2014/main" id="{3C6F4C0D-538F-42A0-A0B3-88A84D8029E7}"/>
              </a:ext>
            </a:extLst>
          </p:cNvPr>
          <p:cNvSpPr/>
          <p:nvPr/>
        </p:nvSpPr>
        <p:spPr>
          <a:xfrm>
            <a:off x="153588" y="5049322"/>
            <a:ext cx="1699611" cy="32657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little</a:t>
            </a:r>
            <a:r>
              <a:rPr lang="en-GB" dirty="0"/>
              <a:t> </a:t>
            </a:r>
            <a:r>
              <a:rPr lang="en-GB" sz="2000" dirty="0"/>
              <a:t>men</a:t>
            </a:r>
            <a:endParaRPr lang="en-GB" dirty="0"/>
          </a:p>
        </p:txBody>
      </p:sp>
      <p:sp>
        <p:nvSpPr>
          <p:cNvPr id="17" name="Rectangle: Rounded Corners 16">
            <a:extLst>
              <a:ext uri="{FF2B5EF4-FFF2-40B4-BE49-F238E27FC236}">
                <a16:creationId xmlns:a16="http://schemas.microsoft.com/office/drawing/2014/main" id="{53623F3E-E376-4063-B602-AD79EED9C392}"/>
              </a:ext>
            </a:extLst>
          </p:cNvPr>
          <p:cNvSpPr/>
          <p:nvPr/>
        </p:nvSpPr>
        <p:spPr>
          <a:xfrm>
            <a:off x="5151598" y="5077275"/>
            <a:ext cx="1405698" cy="298619"/>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little</a:t>
            </a:r>
            <a:r>
              <a:rPr lang="en-GB" dirty="0"/>
              <a:t> </a:t>
            </a:r>
            <a:r>
              <a:rPr lang="en-GB" sz="2000" dirty="0"/>
              <a:t>hats</a:t>
            </a:r>
            <a:endParaRPr lang="en-GB" dirty="0"/>
          </a:p>
        </p:txBody>
      </p:sp>
      <p:sp>
        <p:nvSpPr>
          <p:cNvPr id="18" name="Rectangle: Rounded Corners 17">
            <a:extLst>
              <a:ext uri="{FF2B5EF4-FFF2-40B4-BE49-F238E27FC236}">
                <a16:creationId xmlns:a16="http://schemas.microsoft.com/office/drawing/2014/main" id="{41F93AE3-02EA-4397-AFDB-421800D0323A}"/>
              </a:ext>
            </a:extLst>
          </p:cNvPr>
          <p:cNvSpPr/>
          <p:nvPr/>
        </p:nvSpPr>
        <p:spPr>
          <a:xfrm>
            <a:off x="756390" y="5414310"/>
            <a:ext cx="1562960" cy="32657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little</a:t>
            </a:r>
            <a:r>
              <a:rPr lang="en-GB" dirty="0"/>
              <a:t> </a:t>
            </a:r>
            <a:r>
              <a:rPr lang="en-GB" sz="2000" dirty="0"/>
              <a:t>heads</a:t>
            </a:r>
            <a:endParaRPr lang="en-GB" dirty="0"/>
          </a:p>
        </p:txBody>
      </p:sp>
      <p:sp>
        <p:nvSpPr>
          <p:cNvPr id="19" name="Rectangle: Rounded Corners 18">
            <a:extLst>
              <a:ext uri="{FF2B5EF4-FFF2-40B4-BE49-F238E27FC236}">
                <a16:creationId xmlns:a16="http://schemas.microsoft.com/office/drawing/2014/main" id="{B2290379-3E88-4B4E-85CF-97A916961541}"/>
              </a:ext>
            </a:extLst>
          </p:cNvPr>
          <p:cNvSpPr/>
          <p:nvPr/>
        </p:nvSpPr>
        <p:spPr>
          <a:xfrm>
            <a:off x="2942950" y="5408951"/>
            <a:ext cx="1751922" cy="32657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little</a:t>
            </a:r>
            <a:r>
              <a:rPr lang="en-GB" dirty="0"/>
              <a:t> </a:t>
            </a:r>
            <a:r>
              <a:rPr lang="en-GB" sz="2000" dirty="0"/>
              <a:t>shoes</a:t>
            </a:r>
            <a:endParaRPr lang="en-GB" dirty="0"/>
          </a:p>
        </p:txBody>
      </p:sp>
      <p:sp>
        <p:nvSpPr>
          <p:cNvPr id="20" name="Rectangle: Rounded Corners 19">
            <a:extLst>
              <a:ext uri="{FF2B5EF4-FFF2-40B4-BE49-F238E27FC236}">
                <a16:creationId xmlns:a16="http://schemas.microsoft.com/office/drawing/2014/main" id="{EF2679CD-DB73-4388-BDCE-12CA3C568B73}"/>
              </a:ext>
            </a:extLst>
          </p:cNvPr>
          <p:cNvSpPr/>
          <p:nvPr/>
        </p:nvSpPr>
        <p:spPr>
          <a:xfrm>
            <a:off x="174819" y="5808970"/>
            <a:ext cx="1320187" cy="32657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little</a:t>
            </a:r>
            <a:r>
              <a:rPr lang="en-GB" dirty="0"/>
              <a:t> </a:t>
            </a:r>
            <a:r>
              <a:rPr lang="en-GB" sz="2000" dirty="0"/>
              <a:t>feet</a:t>
            </a:r>
            <a:endParaRPr lang="en-GB" dirty="0"/>
          </a:p>
        </p:txBody>
      </p:sp>
      <p:sp>
        <p:nvSpPr>
          <p:cNvPr id="21" name="Rectangle: Rounded Corners 20">
            <a:extLst>
              <a:ext uri="{FF2B5EF4-FFF2-40B4-BE49-F238E27FC236}">
                <a16:creationId xmlns:a16="http://schemas.microsoft.com/office/drawing/2014/main" id="{4C6575D1-09A1-47F6-96FD-A2B4F92127EB}"/>
              </a:ext>
            </a:extLst>
          </p:cNvPr>
          <p:cNvSpPr/>
          <p:nvPr/>
        </p:nvSpPr>
        <p:spPr>
          <a:xfrm>
            <a:off x="5368254" y="260103"/>
            <a:ext cx="3276913" cy="707849"/>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*der Schuster – shoe maker</a:t>
            </a:r>
            <a:br>
              <a:rPr lang="en-GB" dirty="0"/>
            </a:br>
            <a:r>
              <a:rPr lang="en-GB" dirty="0" err="1"/>
              <a:t>sich</a:t>
            </a:r>
            <a:r>
              <a:rPr lang="en-GB" dirty="0"/>
              <a:t> </a:t>
            </a:r>
            <a:r>
              <a:rPr lang="en-GB" dirty="0" err="1"/>
              <a:t>bedanken</a:t>
            </a:r>
            <a:r>
              <a:rPr lang="en-GB" dirty="0"/>
              <a:t> – to thank </a:t>
            </a:r>
          </a:p>
        </p:txBody>
      </p:sp>
      <p:pic>
        <p:nvPicPr>
          <p:cNvPr id="22" name="9.2.3.6 slide 2.mp3" descr="9.2.3.6 slide 2.mp3">
            <a:hlinkClick r:id="" action="ppaction://media"/>
            <a:extLst>
              <a:ext uri="{FF2B5EF4-FFF2-40B4-BE49-F238E27FC236}">
                <a16:creationId xmlns:a16="http://schemas.microsoft.com/office/drawing/2014/main" id="{55FD275A-6248-454E-B1CA-3190BA4C79A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191790" y="5382447"/>
            <a:ext cx="812800" cy="812800"/>
          </a:xfrm>
          <a:prstGeom prst="rect">
            <a:avLst/>
          </a:prstGeom>
        </p:spPr>
      </p:pic>
    </p:spTree>
    <p:extLst>
      <p:ext uri="{BB962C8B-B14F-4D97-AF65-F5344CB8AC3E}">
        <p14:creationId xmlns:p14="http://schemas.microsoft.com/office/powerpoint/2010/main" val="175381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35892"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22"/>
                </p:tgtEl>
              </p:cMediaNode>
            </p:audio>
          </p:childTnLst>
        </p:cTn>
      </p:par>
    </p:tnLst>
    <p:bldLst>
      <p:bldP spid="6"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3.2, Week 7)</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2" name="TextBox 11"/>
          <p:cNvSpPr txBox="1"/>
          <p:nvPr/>
        </p:nvSpPr>
        <p:spPr>
          <a:xfrm>
            <a:off x="175149" y="2302593"/>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202938" y="3262746"/>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7"/>
          <a:stretch>
            <a:fillRect/>
          </a:stretch>
        </p:blipFill>
        <p:spPr>
          <a:xfrm>
            <a:off x="10641925" y="4800601"/>
            <a:ext cx="1300638" cy="1300638"/>
          </a:xfrm>
          <a:prstGeom prst="rect">
            <a:avLst/>
          </a:prstGeom>
        </p:spPr>
      </p:pic>
      <p:sp>
        <p:nvSpPr>
          <p:cNvPr id="16" name="TextBox 15">
            <a:extLst>
              <a:ext uri="{FF2B5EF4-FFF2-40B4-BE49-F238E27FC236}">
                <a16:creationId xmlns:a16="http://schemas.microsoft.com/office/drawing/2014/main" id="{5E3028DD-C132-E64C-836C-12A6D551AB74}"/>
              </a:ext>
            </a:extLst>
          </p:cNvPr>
          <p:cNvSpPr txBox="1"/>
          <p:nvPr/>
        </p:nvSpPr>
        <p:spPr>
          <a:xfrm>
            <a:off x="175148" y="4203025"/>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QR code:</a:t>
            </a:r>
          </a:p>
        </p:txBody>
      </p:sp>
      <p:pic>
        <p:nvPicPr>
          <p:cNvPr id="17" name="Picture 16">
            <a:extLst>
              <a:ext uri="{FF2B5EF4-FFF2-40B4-BE49-F238E27FC236}">
                <a16:creationId xmlns:a16="http://schemas.microsoft.com/office/drawing/2014/main" id="{05CA88EE-FF33-8B45-B811-D55FD7B941B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614421" y="3708941"/>
            <a:ext cx="1300638" cy="1300638"/>
          </a:xfrm>
          <a:prstGeom prst="rect">
            <a:avLst/>
          </a:prstGeom>
        </p:spPr>
      </p:pic>
    </p:spTree>
    <p:extLst>
      <p:ext uri="{BB962C8B-B14F-4D97-AF65-F5344CB8AC3E}">
        <p14:creationId xmlns:p14="http://schemas.microsoft.com/office/powerpoint/2010/main" val="3522439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5E5B68A3-205B-41F3-BD40-903D9AA09D62}"/>
              </a:ext>
            </a:extLst>
          </p:cNvPr>
          <p:cNvSpPr/>
          <p:nvPr/>
        </p:nvSpPr>
        <p:spPr>
          <a:xfrm rot="16200000">
            <a:off x="8251719" y="3166639"/>
            <a:ext cx="1457791" cy="1098377"/>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77500" y="247046"/>
            <a:ext cx="1479827" cy="44010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80000" y="1296000"/>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Stop the rats reaching Hamelin!</a:t>
            </a:r>
          </a:p>
        </p:txBody>
      </p:sp>
      <p:sp>
        <p:nvSpPr>
          <p:cNvPr id="2" name="Rectangle 1">
            <a:extLst>
              <a:ext uri="{FF2B5EF4-FFF2-40B4-BE49-F238E27FC236}">
                <a16:creationId xmlns:a16="http://schemas.microsoft.com/office/drawing/2014/main" id="{83576C28-78C4-4397-A74D-C8F65C035897}"/>
              </a:ext>
            </a:extLst>
          </p:cNvPr>
          <p:cNvSpPr/>
          <p:nvPr/>
        </p:nvSpPr>
        <p:spPr>
          <a:xfrm>
            <a:off x="5541004" y="2594274"/>
            <a:ext cx="4613535" cy="869950"/>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 name="Rectangle 6">
            <a:extLst>
              <a:ext uri="{FF2B5EF4-FFF2-40B4-BE49-F238E27FC236}">
                <a16:creationId xmlns:a16="http://schemas.microsoft.com/office/drawing/2014/main" id="{FB779E92-E023-45CA-AEF0-0EDBF12D6185}"/>
              </a:ext>
            </a:extLst>
          </p:cNvPr>
          <p:cNvSpPr/>
          <p:nvPr/>
        </p:nvSpPr>
        <p:spPr>
          <a:xfrm>
            <a:off x="1143000" y="3839391"/>
            <a:ext cx="8733505" cy="869950"/>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Rectangle 7">
            <a:extLst>
              <a:ext uri="{FF2B5EF4-FFF2-40B4-BE49-F238E27FC236}">
                <a16:creationId xmlns:a16="http://schemas.microsoft.com/office/drawing/2014/main" id="{4DA2B981-192E-4918-B70C-119C0F443EEA}"/>
              </a:ext>
            </a:extLst>
          </p:cNvPr>
          <p:cNvSpPr/>
          <p:nvPr/>
        </p:nvSpPr>
        <p:spPr>
          <a:xfrm>
            <a:off x="1142999" y="5100336"/>
            <a:ext cx="10814327" cy="869950"/>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Rectangle 8">
            <a:extLst>
              <a:ext uri="{FF2B5EF4-FFF2-40B4-BE49-F238E27FC236}">
                <a16:creationId xmlns:a16="http://schemas.microsoft.com/office/drawing/2014/main" id="{CAA51922-A5D1-4CF9-89D0-967E3593A52A}"/>
              </a:ext>
            </a:extLst>
          </p:cNvPr>
          <p:cNvSpPr/>
          <p:nvPr/>
        </p:nvSpPr>
        <p:spPr>
          <a:xfrm rot="16200000">
            <a:off x="5317277" y="3094705"/>
            <a:ext cx="1545831" cy="1098377"/>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FF2B5EF4-FFF2-40B4-BE49-F238E27FC236}">
                <a16:creationId xmlns:a16="http://schemas.microsoft.com/office/drawing/2014/main" id="{A5644DC5-9766-4F88-9526-2A1045D1F776}"/>
              </a:ext>
            </a:extLst>
          </p:cNvPr>
          <p:cNvSpPr/>
          <p:nvPr/>
        </p:nvSpPr>
        <p:spPr>
          <a:xfrm rot="16200000">
            <a:off x="8326062" y="4377104"/>
            <a:ext cx="1545831" cy="1098377"/>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C7DC98CA-27D3-4E8C-B5AC-65810E19419D}"/>
              </a:ext>
            </a:extLst>
          </p:cNvPr>
          <p:cNvSpPr/>
          <p:nvPr/>
        </p:nvSpPr>
        <p:spPr>
          <a:xfrm rot="16200000">
            <a:off x="3210846" y="4239896"/>
            <a:ext cx="1545831" cy="1098377"/>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F7DE1134-AFC3-4E63-8112-397B319FBF05}"/>
              </a:ext>
            </a:extLst>
          </p:cNvPr>
          <p:cNvSpPr/>
          <p:nvPr/>
        </p:nvSpPr>
        <p:spPr>
          <a:xfrm rot="16200000">
            <a:off x="10781555" y="4600047"/>
            <a:ext cx="1443217" cy="908328"/>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0B321250-54A2-444F-AD54-2E09D2C63D9A}"/>
              </a:ext>
            </a:extLst>
          </p:cNvPr>
          <p:cNvSpPr/>
          <p:nvPr/>
        </p:nvSpPr>
        <p:spPr>
          <a:xfrm rot="16200000">
            <a:off x="7119614" y="1411913"/>
            <a:ext cx="1457791" cy="1098377"/>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C6692684-3BD2-48CA-BBF8-F108D1AE011D}"/>
              </a:ext>
            </a:extLst>
          </p:cNvPr>
          <p:cNvSpPr/>
          <p:nvPr/>
        </p:nvSpPr>
        <p:spPr>
          <a:xfrm>
            <a:off x="8009372" y="1232206"/>
            <a:ext cx="1943756" cy="860534"/>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074" name="Picture 2" descr="Mouse, Rat, Rodent, Animal, Pest, Tail, Mice, Small">
            <a:extLst>
              <a:ext uri="{FF2B5EF4-FFF2-40B4-BE49-F238E27FC236}">
                <a16:creationId xmlns:a16="http://schemas.microsoft.com/office/drawing/2014/main" id="{DFE70CA7-377B-4E64-B950-78DDE0B3C54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045" y="4182120"/>
            <a:ext cx="973330" cy="52722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Mouse, Rat, Rodent, Animal, Pest, Tail, Mice, Small">
            <a:extLst>
              <a:ext uri="{FF2B5EF4-FFF2-40B4-BE49-F238E27FC236}">
                <a16:creationId xmlns:a16="http://schemas.microsoft.com/office/drawing/2014/main" id="{4C45D465-40FF-4426-8212-0253C0A43F9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075" y="4679249"/>
            <a:ext cx="973330" cy="5272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Mouse, Rat, Rodent, Animal, Pest, Tail, Mice, Small">
            <a:extLst>
              <a:ext uri="{FF2B5EF4-FFF2-40B4-BE49-F238E27FC236}">
                <a16:creationId xmlns:a16="http://schemas.microsoft.com/office/drawing/2014/main" id="{C87B342C-5AE9-4D6F-8B21-A9E59CAA79C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240" y="5193176"/>
            <a:ext cx="973330" cy="52722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ouses, Homes, Architecture, Buildings, Variations">
            <a:extLst>
              <a:ext uri="{FF2B5EF4-FFF2-40B4-BE49-F238E27FC236}">
                <a16:creationId xmlns:a16="http://schemas.microsoft.com/office/drawing/2014/main" id="{DC4B5058-58F4-4A34-8A80-82327C731F6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3721" t="53320" r="23516" b="24276"/>
          <a:stretch/>
        </p:blipFill>
        <p:spPr bwMode="auto">
          <a:xfrm>
            <a:off x="9429051" y="827282"/>
            <a:ext cx="2459610" cy="134854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ouses, Homes, Architecture, Buildings, Variations">
            <a:extLst>
              <a:ext uri="{FF2B5EF4-FFF2-40B4-BE49-F238E27FC236}">
                <a16:creationId xmlns:a16="http://schemas.microsoft.com/office/drawing/2014/main" id="{1FA34B0E-0BD7-4582-B52A-241E1BCF0DA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272" t="48291" r="65519" b="24074"/>
          <a:stretch/>
        </p:blipFill>
        <p:spPr bwMode="auto">
          <a:xfrm>
            <a:off x="10916848" y="2742603"/>
            <a:ext cx="1079935" cy="192680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ouses, Homes, Architecture, Buildings, Variations">
            <a:extLst>
              <a:ext uri="{FF2B5EF4-FFF2-40B4-BE49-F238E27FC236}">
                <a16:creationId xmlns:a16="http://schemas.microsoft.com/office/drawing/2014/main" id="{218A6339-34D3-4DC3-9EF4-04200E1E2A6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7131" t="51904" r="440" b="23017"/>
          <a:stretch/>
        </p:blipFill>
        <p:spPr bwMode="auto">
          <a:xfrm>
            <a:off x="9506606" y="3176060"/>
            <a:ext cx="1469794" cy="17199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ouses, Homes, Architecture, Buildings, Variations">
            <a:extLst>
              <a:ext uri="{FF2B5EF4-FFF2-40B4-BE49-F238E27FC236}">
                <a16:creationId xmlns:a16="http://schemas.microsoft.com/office/drawing/2014/main" id="{38831454-8465-41B7-B291-027C71072F5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6411" b="78192"/>
          <a:stretch/>
        </p:blipFill>
        <p:spPr bwMode="auto">
          <a:xfrm>
            <a:off x="9953128" y="2442593"/>
            <a:ext cx="1143043" cy="110589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3640CE92-7079-4E21-B5C7-0137C4A9E9C0}"/>
              </a:ext>
            </a:extLst>
          </p:cNvPr>
          <p:cNvSpPr/>
          <p:nvPr/>
        </p:nvSpPr>
        <p:spPr>
          <a:xfrm>
            <a:off x="1309104" y="5228005"/>
            <a:ext cx="1513867" cy="602150"/>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to follow</a:t>
            </a:r>
          </a:p>
        </p:txBody>
      </p:sp>
      <p:sp>
        <p:nvSpPr>
          <p:cNvPr id="24" name="Rectangle: Rounded Corners 23">
            <a:extLst>
              <a:ext uri="{FF2B5EF4-FFF2-40B4-BE49-F238E27FC236}">
                <a16:creationId xmlns:a16="http://schemas.microsoft.com/office/drawing/2014/main" id="{8122F5EC-29E6-4EEE-851F-5CEA930DC7CE}"/>
              </a:ext>
            </a:extLst>
          </p:cNvPr>
          <p:cNvSpPr/>
          <p:nvPr/>
        </p:nvSpPr>
        <p:spPr>
          <a:xfrm>
            <a:off x="1412516" y="3962822"/>
            <a:ext cx="1513867" cy="602150"/>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to return</a:t>
            </a:r>
          </a:p>
        </p:txBody>
      </p:sp>
      <p:sp>
        <p:nvSpPr>
          <p:cNvPr id="26" name="Rectangle: Rounded Corners 25">
            <a:extLst>
              <a:ext uri="{FF2B5EF4-FFF2-40B4-BE49-F238E27FC236}">
                <a16:creationId xmlns:a16="http://schemas.microsoft.com/office/drawing/2014/main" id="{AA750600-AA9B-45EB-A755-5AB158C01E16}"/>
              </a:ext>
            </a:extLst>
          </p:cNvPr>
          <p:cNvSpPr/>
          <p:nvPr/>
        </p:nvSpPr>
        <p:spPr>
          <a:xfrm>
            <a:off x="3236274" y="3962822"/>
            <a:ext cx="1688900" cy="602150"/>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still, quiet</a:t>
            </a:r>
          </a:p>
        </p:txBody>
      </p:sp>
      <p:sp>
        <p:nvSpPr>
          <p:cNvPr id="27" name="Rectangle: Rounded Corners 26">
            <a:extLst>
              <a:ext uri="{FF2B5EF4-FFF2-40B4-BE49-F238E27FC236}">
                <a16:creationId xmlns:a16="http://schemas.microsoft.com/office/drawing/2014/main" id="{CE7C162A-2ADF-43DF-AD57-BAD600841D39}"/>
              </a:ext>
            </a:extLst>
          </p:cNvPr>
          <p:cNvSpPr/>
          <p:nvPr/>
        </p:nvSpPr>
        <p:spPr>
          <a:xfrm>
            <a:off x="5623336" y="2701743"/>
            <a:ext cx="1513867" cy="602150"/>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this time</a:t>
            </a:r>
          </a:p>
        </p:txBody>
      </p:sp>
      <p:sp>
        <p:nvSpPr>
          <p:cNvPr id="28" name="Rectangle: Rounded Corners 27">
            <a:extLst>
              <a:ext uri="{FF2B5EF4-FFF2-40B4-BE49-F238E27FC236}">
                <a16:creationId xmlns:a16="http://schemas.microsoft.com/office/drawing/2014/main" id="{3F97AA3F-3992-4586-BC43-7A64330395CA}"/>
              </a:ext>
            </a:extLst>
          </p:cNvPr>
          <p:cNvSpPr/>
          <p:nvPr/>
        </p:nvSpPr>
        <p:spPr>
          <a:xfrm>
            <a:off x="8281853" y="2739669"/>
            <a:ext cx="1513867" cy="602150"/>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worry</a:t>
            </a:r>
          </a:p>
        </p:txBody>
      </p:sp>
      <p:sp>
        <p:nvSpPr>
          <p:cNvPr id="29" name="Rectangle: Rounded Corners 28">
            <a:extLst>
              <a:ext uri="{FF2B5EF4-FFF2-40B4-BE49-F238E27FC236}">
                <a16:creationId xmlns:a16="http://schemas.microsoft.com/office/drawing/2014/main" id="{5967A4A9-3F1B-40EF-A87F-28B12F813E21}"/>
              </a:ext>
            </a:extLst>
          </p:cNvPr>
          <p:cNvSpPr/>
          <p:nvPr/>
        </p:nvSpPr>
        <p:spPr>
          <a:xfrm>
            <a:off x="7370474" y="1345195"/>
            <a:ext cx="2159329" cy="602150"/>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out, beyond</a:t>
            </a:r>
          </a:p>
        </p:txBody>
      </p:sp>
      <p:sp>
        <p:nvSpPr>
          <p:cNvPr id="30" name="Rectangle: Rounded Corners 29">
            <a:extLst>
              <a:ext uri="{FF2B5EF4-FFF2-40B4-BE49-F238E27FC236}">
                <a16:creationId xmlns:a16="http://schemas.microsoft.com/office/drawing/2014/main" id="{E1545E41-D289-4707-999B-87061B0FD550}"/>
              </a:ext>
            </a:extLst>
          </p:cNvPr>
          <p:cNvSpPr/>
          <p:nvPr/>
        </p:nvSpPr>
        <p:spPr>
          <a:xfrm>
            <a:off x="10259768" y="5249279"/>
            <a:ext cx="1513867" cy="602150"/>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back</a:t>
            </a:r>
          </a:p>
        </p:txBody>
      </p:sp>
      <p:sp>
        <p:nvSpPr>
          <p:cNvPr id="31" name="Rectangle: Rounded Corners 30">
            <a:extLst>
              <a:ext uri="{FF2B5EF4-FFF2-40B4-BE49-F238E27FC236}">
                <a16:creationId xmlns:a16="http://schemas.microsoft.com/office/drawing/2014/main" id="{BFB28E03-7025-4551-98FF-FFA3621AAAD9}"/>
              </a:ext>
            </a:extLst>
          </p:cNvPr>
          <p:cNvSpPr/>
          <p:nvPr/>
        </p:nvSpPr>
        <p:spPr>
          <a:xfrm>
            <a:off x="8450138" y="5249279"/>
            <a:ext cx="1513867" cy="602150"/>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century</a:t>
            </a:r>
          </a:p>
        </p:txBody>
      </p:sp>
      <p:sp>
        <p:nvSpPr>
          <p:cNvPr id="32" name="Rectangle: Rounded Corners 31">
            <a:extLst>
              <a:ext uri="{FF2B5EF4-FFF2-40B4-BE49-F238E27FC236}">
                <a16:creationId xmlns:a16="http://schemas.microsoft.com/office/drawing/2014/main" id="{0DCA3A1C-3660-4A7F-8D11-DED2D172E576}"/>
              </a:ext>
            </a:extLst>
          </p:cNvPr>
          <p:cNvSpPr/>
          <p:nvPr/>
        </p:nvSpPr>
        <p:spPr>
          <a:xfrm>
            <a:off x="3090138" y="5228005"/>
            <a:ext cx="2336166" cy="602150"/>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to save (from)</a:t>
            </a:r>
          </a:p>
        </p:txBody>
      </p:sp>
      <p:sp>
        <p:nvSpPr>
          <p:cNvPr id="33" name="Rectangle: Rounded Corners 32">
            <a:extLst>
              <a:ext uri="{FF2B5EF4-FFF2-40B4-BE49-F238E27FC236}">
                <a16:creationId xmlns:a16="http://schemas.microsoft.com/office/drawing/2014/main" id="{13948BE9-091E-4534-962F-6150E24AAA45}"/>
              </a:ext>
            </a:extLst>
          </p:cNvPr>
          <p:cNvSpPr/>
          <p:nvPr/>
        </p:nvSpPr>
        <p:spPr>
          <a:xfrm>
            <a:off x="8103333" y="3941655"/>
            <a:ext cx="1513867" cy="602150"/>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to pay</a:t>
            </a:r>
          </a:p>
        </p:txBody>
      </p:sp>
      <p:sp>
        <p:nvSpPr>
          <p:cNvPr id="34" name="Rectangle: Rounded Corners 33">
            <a:extLst>
              <a:ext uri="{FF2B5EF4-FFF2-40B4-BE49-F238E27FC236}">
                <a16:creationId xmlns:a16="http://schemas.microsoft.com/office/drawing/2014/main" id="{7918C3CD-D7AB-4BEF-ABB3-6DA4FF5128A6}"/>
              </a:ext>
            </a:extLst>
          </p:cNvPr>
          <p:cNvSpPr/>
          <p:nvPr/>
        </p:nvSpPr>
        <p:spPr>
          <a:xfrm>
            <a:off x="5324524" y="3933148"/>
            <a:ext cx="1513867" cy="602150"/>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citizen</a:t>
            </a:r>
          </a:p>
        </p:txBody>
      </p:sp>
    </p:spTree>
    <p:extLst>
      <p:ext uri="{BB962C8B-B14F-4D97-AF65-F5344CB8AC3E}">
        <p14:creationId xmlns:p14="http://schemas.microsoft.com/office/powerpoint/2010/main" val="2722998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223455"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77500" y="247046"/>
            <a:ext cx="1479827" cy="44010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7BFB0A22-B771-414A-BBD3-0A1A3DF9A186}"/>
              </a:ext>
            </a:extLst>
          </p:cNvPr>
          <p:cNvSpPr txBox="1"/>
          <p:nvPr/>
        </p:nvSpPr>
        <p:spPr>
          <a:xfrm>
            <a:off x="189340" y="1916058"/>
            <a:ext cx="1886859" cy="461665"/>
          </a:xfrm>
          <a:prstGeom prst="rect">
            <a:avLst/>
          </a:prstGeom>
          <a:noFill/>
        </p:spPr>
        <p:txBody>
          <a:bodyPr wrap="square" rtlCol="0">
            <a:spAutoFit/>
          </a:bodyPr>
          <a:lstStyle/>
          <a:p>
            <a:pPr algn="ctr"/>
            <a:r>
              <a:rPr lang="en-GB" sz="2400" b="1" dirty="0" err="1">
                <a:solidFill>
                  <a:schemeClr val="accent5">
                    <a:lumMod val="50000"/>
                  </a:schemeClr>
                </a:solidFill>
              </a:rPr>
              <a:t>folgen</a:t>
            </a:r>
            <a:endParaRPr lang="en-GB" sz="2400" b="1" dirty="0">
              <a:solidFill>
                <a:schemeClr val="accent5">
                  <a:lumMod val="50000"/>
                </a:schemeClr>
              </a:solidFill>
            </a:endParaRPr>
          </a:p>
        </p:txBody>
      </p:sp>
      <p:sp>
        <p:nvSpPr>
          <p:cNvPr id="60" name="TextBox 59">
            <a:extLst>
              <a:ext uri="{FF2B5EF4-FFF2-40B4-BE49-F238E27FC236}">
                <a16:creationId xmlns:a16="http://schemas.microsoft.com/office/drawing/2014/main" id="{4AE73FF4-6603-4DED-AE6D-3CB7D68E23EE}"/>
              </a:ext>
            </a:extLst>
          </p:cNvPr>
          <p:cNvSpPr txBox="1"/>
          <p:nvPr/>
        </p:nvSpPr>
        <p:spPr>
          <a:xfrm>
            <a:off x="2059415" y="2426633"/>
            <a:ext cx="1886859" cy="461665"/>
          </a:xfrm>
          <a:prstGeom prst="rect">
            <a:avLst/>
          </a:prstGeom>
          <a:noFill/>
        </p:spPr>
        <p:txBody>
          <a:bodyPr wrap="square" rtlCol="0">
            <a:spAutoFit/>
          </a:bodyPr>
          <a:lstStyle/>
          <a:p>
            <a:pPr algn="ctr"/>
            <a:r>
              <a:rPr lang="en-GB" sz="2400" dirty="0">
                <a:solidFill>
                  <a:schemeClr val="accent5">
                    <a:lumMod val="50000"/>
                  </a:schemeClr>
                </a:solidFill>
              </a:rPr>
              <a:t>[to follow]</a:t>
            </a:r>
          </a:p>
        </p:txBody>
      </p:sp>
      <p:pic>
        <p:nvPicPr>
          <p:cNvPr id="59" name="Picture 58" descr="A picture containing star, night, dark, night sky&#10;&#10;Description automatically generated">
            <a:extLst>
              <a:ext uri="{FF2B5EF4-FFF2-40B4-BE49-F238E27FC236}">
                <a16:creationId xmlns:a16="http://schemas.microsoft.com/office/drawing/2014/main" id="{50572A69-227E-45F4-AE95-5EF2C67353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3091" y="1467886"/>
            <a:ext cx="1948869" cy="974435"/>
          </a:xfrm>
          <a:prstGeom prst="rect">
            <a:avLst/>
          </a:prstGeom>
        </p:spPr>
      </p:pic>
      <p:pic>
        <p:nvPicPr>
          <p:cNvPr id="1026" name="Picture 2" descr="Equestrian, Horse, Hunter, Prince, Delivery Boy">
            <a:extLst>
              <a:ext uri="{FF2B5EF4-FFF2-40B4-BE49-F238E27FC236}">
                <a16:creationId xmlns:a16="http://schemas.microsoft.com/office/drawing/2014/main" id="{32491110-7535-4D2A-8AE6-A8168FC945F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1367291"/>
            <a:ext cx="1398291" cy="97443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75C3AD8-6125-4CFA-9232-26CB78157245}"/>
              </a:ext>
            </a:extLst>
          </p:cNvPr>
          <p:cNvSpPr txBox="1"/>
          <p:nvPr/>
        </p:nvSpPr>
        <p:spPr>
          <a:xfrm>
            <a:off x="5361600" y="2426633"/>
            <a:ext cx="2688760" cy="461665"/>
          </a:xfrm>
          <a:prstGeom prst="rect">
            <a:avLst/>
          </a:prstGeom>
          <a:noFill/>
        </p:spPr>
        <p:txBody>
          <a:bodyPr wrap="square" rtlCol="0">
            <a:spAutoFit/>
          </a:bodyPr>
          <a:lstStyle/>
          <a:p>
            <a:pPr algn="ctr"/>
            <a:r>
              <a:rPr lang="en-GB" sz="2400" dirty="0">
                <a:solidFill>
                  <a:schemeClr val="accent5">
                    <a:lumMod val="50000"/>
                  </a:schemeClr>
                </a:solidFill>
              </a:rPr>
              <a:t>[to save (from)]</a:t>
            </a:r>
          </a:p>
        </p:txBody>
      </p:sp>
      <p:sp>
        <p:nvSpPr>
          <p:cNvPr id="15" name="TextBox 14">
            <a:extLst>
              <a:ext uri="{FF2B5EF4-FFF2-40B4-BE49-F238E27FC236}">
                <a16:creationId xmlns:a16="http://schemas.microsoft.com/office/drawing/2014/main" id="{DFC12996-0F1C-4308-BD98-C40CAB55F9FC}"/>
              </a:ext>
            </a:extLst>
          </p:cNvPr>
          <p:cNvSpPr txBox="1"/>
          <p:nvPr/>
        </p:nvSpPr>
        <p:spPr>
          <a:xfrm>
            <a:off x="4226869" y="1916058"/>
            <a:ext cx="1886859" cy="461665"/>
          </a:xfrm>
          <a:prstGeom prst="rect">
            <a:avLst/>
          </a:prstGeom>
          <a:noFill/>
        </p:spPr>
        <p:txBody>
          <a:bodyPr wrap="square" rtlCol="0">
            <a:spAutoFit/>
          </a:bodyPr>
          <a:lstStyle/>
          <a:p>
            <a:pPr algn="ctr"/>
            <a:r>
              <a:rPr lang="en-GB" sz="2400" b="1" dirty="0" err="1">
                <a:solidFill>
                  <a:schemeClr val="accent5">
                    <a:lumMod val="50000"/>
                  </a:schemeClr>
                </a:solidFill>
              </a:rPr>
              <a:t>retten</a:t>
            </a:r>
            <a:r>
              <a:rPr lang="en-GB" sz="2400" b="1" dirty="0">
                <a:solidFill>
                  <a:schemeClr val="accent5">
                    <a:lumMod val="50000"/>
                  </a:schemeClr>
                </a:solidFill>
              </a:rPr>
              <a:t> (</a:t>
            </a:r>
            <a:r>
              <a:rPr lang="en-GB" sz="2400" b="1" dirty="0" err="1">
                <a:solidFill>
                  <a:schemeClr val="accent5">
                    <a:lumMod val="50000"/>
                  </a:schemeClr>
                </a:solidFill>
              </a:rPr>
              <a:t>vor</a:t>
            </a:r>
            <a:r>
              <a:rPr lang="en-GB" sz="2400" b="1" dirty="0">
                <a:solidFill>
                  <a:schemeClr val="accent5">
                    <a:lumMod val="50000"/>
                  </a:schemeClr>
                </a:solidFill>
              </a:rPr>
              <a:t>)</a:t>
            </a:r>
          </a:p>
        </p:txBody>
      </p:sp>
      <p:pic>
        <p:nvPicPr>
          <p:cNvPr id="1030" name="Picture 6" descr="Mantel Clock, Vintage Clock, Clock">
            <a:extLst>
              <a:ext uri="{FF2B5EF4-FFF2-40B4-BE49-F238E27FC236}">
                <a16:creationId xmlns:a16="http://schemas.microsoft.com/office/drawing/2014/main" id="{C758BFCF-4599-4CDB-AE17-604A46302A5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02016" y="1163991"/>
            <a:ext cx="1205916" cy="131157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9615B55-8ED5-415C-A2AC-3DD81E81B7A9}"/>
              </a:ext>
            </a:extLst>
          </p:cNvPr>
          <p:cNvSpPr txBox="1"/>
          <p:nvPr/>
        </p:nvSpPr>
        <p:spPr>
          <a:xfrm>
            <a:off x="9659937" y="2426633"/>
            <a:ext cx="1886859" cy="461665"/>
          </a:xfrm>
          <a:prstGeom prst="rect">
            <a:avLst/>
          </a:prstGeom>
          <a:noFill/>
        </p:spPr>
        <p:txBody>
          <a:bodyPr wrap="square" rtlCol="0">
            <a:spAutoFit/>
          </a:bodyPr>
          <a:lstStyle/>
          <a:p>
            <a:pPr algn="ctr"/>
            <a:r>
              <a:rPr lang="en-GB" sz="2400" dirty="0">
                <a:solidFill>
                  <a:schemeClr val="accent5">
                    <a:lumMod val="50000"/>
                  </a:schemeClr>
                </a:solidFill>
              </a:rPr>
              <a:t>[century]</a:t>
            </a:r>
          </a:p>
        </p:txBody>
      </p:sp>
      <p:sp>
        <p:nvSpPr>
          <p:cNvPr id="19" name="TextBox 18">
            <a:extLst>
              <a:ext uri="{FF2B5EF4-FFF2-40B4-BE49-F238E27FC236}">
                <a16:creationId xmlns:a16="http://schemas.microsoft.com/office/drawing/2014/main" id="{F4ED7FFE-17F0-484C-94CF-CDD4A22AC090}"/>
              </a:ext>
            </a:extLst>
          </p:cNvPr>
          <p:cNvSpPr txBox="1"/>
          <p:nvPr/>
        </p:nvSpPr>
        <p:spPr>
          <a:xfrm>
            <a:off x="7959419" y="1731392"/>
            <a:ext cx="2078266" cy="830997"/>
          </a:xfrm>
          <a:prstGeom prst="rect">
            <a:avLst/>
          </a:prstGeom>
          <a:noFill/>
        </p:spPr>
        <p:txBody>
          <a:bodyPr wrap="square" rtlCol="0">
            <a:spAutoFit/>
          </a:bodyPr>
          <a:lstStyle/>
          <a:p>
            <a:pPr algn="ctr"/>
            <a:r>
              <a:rPr lang="en-GB" sz="2400" b="1" dirty="0">
                <a:solidFill>
                  <a:schemeClr val="accent5">
                    <a:lumMod val="50000"/>
                  </a:schemeClr>
                </a:solidFill>
              </a:rPr>
              <a:t>das </a:t>
            </a:r>
            <a:r>
              <a:rPr lang="en-GB" sz="2400" b="1" dirty="0" err="1">
                <a:solidFill>
                  <a:schemeClr val="accent5">
                    <a:lumMod val="50000"/>
                  </a:schemeClr>
                </a:solidFill>
              </a:rPr>
              <a:t>Jahrhundert</a:t>
            </a:r>
            <a:endParaRPr lang="en-GB" sz="2400" b="1" dirty="0">
              <a:solidFill>
                <a:schemeClr val="accent5">
                  <a:lumMod val="50000"/>
                </a:schemeClr>
              </a:solidFill>
            </a:endParaRPr>
          </a:p>
        </p:txBody>
      </p:sp>
      <p:pic>
        <p:nvPicPr>
          <p:cNvPr id="1032" name="Picture 8" descr="Coins, Currency, Finance, Financial, Gold, Money, Pot">
            <a:extLst>
              <a:ext uri="{FF2B5EF4-FFF2-40B4-BE49-F238E27FC236}">
                <a16:creationId xmlns:a16="http://schemas.microsoft.com/office/drawing/2014/main" id="{B83628F1-E58F-427B-B243-F353B007EF7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34332" y="3686434"/>
            <a:ext cx="1710757" cy="159140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22504B02-42C5-4C1D-97B6-7C6A3206610E}"/>
              </a:ext>
            </a:extLst>
          </p:cNvPr>
          <p:cNvSpPr txBox="1"/>
          <p:nvPr/>
        </p:nvSpPr>
        <p:spPr>
          <a:xfrm>
            <a:off x="189340" y="4296684"/>
            <a:ext cx="1886859" cy="461665"/>
          </a:xfrm>
          <a:prstGeom prst="rect">
            <a:avLst/>
          </a:prstGeom>
          <a:noFill/>
        </p:spPr>
        <p:txBody>
          <a:bodyPr wrap="square" rtlCol="0">
            <a:spAutoFit/>
          </a:bodyPr>
          <a:lstStyle/>
          <a:p>
            <a:pPr algn="ctr"/>
            <a:r>
              <a:rPr lang="en-GB" sz="2400" b="1" dirty="0">
                <a:solidFill>
                  <a:schemeClr val="accent5">
                    <a:lumMod val="50000"/>
                  </a:schemeClr>
                </a:solidFill>
              </a:rPr>
              <a:t>die </a:t>
            </a:r>
            <a:r>
              <a:rPr lang="en-GB" sz="2400" b="1" dirty="0" err="1">
                <a:solidFill>
                  <a:schemeClr val="accent5">
                    <a:lumMod val="50000"/>
                  </a:schemeClr>
                </a:solidFill>
              </a:rPr>
              <a:t>Summe</a:t>
            </a:r>
            <a:endParaRPr lang="en-GB" sz="2400" b="1" dirty="0">
              <a:solidFill>
                <a:schemeClr val="accent5">
                  <a:lumMod val="50000"/>
                </a:schemeClr>
              </a:solidFill>
            </a:endParaRPr>
          </a:p>
        </p:txBody>
      </p:sp>
      <p:pic>
        <p:nvPicPr>
          <p:cNvPr id="1034" name="Picture 10" descr="Sleeping Beauty, Princess, Prince, Children'S Stories">
            <a:extLst>
              <a:ext uri="{FF2B5EF4-FFF2-40B4-BE49-F238E27FC236}">
                <a16:creationId xmlns:a16="http://schemas.microsoft.com/office/drawing/2014/main" id="{F3392257-ED33-40D7-93F3-F0F59BA7010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14291" y="3987384"/>
            <a:ext cx="1564945" cy="98950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38515369-020C-492C-80AA-8DDFB6E8A47F}"/>
              </a:ext>
            </a:extLst>
          </p:cNvPr>
          <p:cNvSpPr txBox="1"/>
          <p:nvPr/>
        </p:nvSpPr>
        <p:spPr>
          <a:xfrm>
            <a:off x="5851715" y="5264706"/>
            <a:ext cx="1886859" cy="461665"/>
          </a:xfrm>
          <a:prstGeom prst="rect">
            <a:avLst/>
          </a:prstGeom>
          <a:noFill/>
        </p:spPr>
        <p:txBody>
          <a:bodyPr wrap="square" rtlCol="0">
            <a:spAutoFit/>
          </a:bodyPr>
          <a:lstStyle/>
          <a:p>
            <a:pPr algn="ctr"/>
            <a:r>
              <a:rPr lang="en-GB" sz="2400" dirty="0">
                <a:solidFill>
                  <a:schemeClr val="accent5">
                    <a:lumMod val="50000"/>
                  </a:schemeClr>
                </a:solidFill>
              </a:rPr>
              <a:t>[still, quiet]</a:t>
            </a:r>
          </a:p>
        </p:txBody>
      </p:sp>
      <p:sp>
        <p:nvSpPr>
          <p:cNvPr id="24" name="TextBox 23">
            <a:extLst>
              <a:ext uri="{FF2B5EF4-FFF2-40B4-BE49-F238E27FC236}">
                <a16:creationId xmlns:a16="http://schemas.microsoft.com/office/drawing/2014/main" id="{DE67AA16-5623-40EA-884F-E46B85BAD751}"/>
              </a:ext>
            </a:extLst>
          </p:cNvPr>
          <p:cNvSpPr txBox="1"/>
          <p:nvPr/>
        </p:nvSpPr>
        <p:spPr>
          <a:xfrm>
            <a:off x="4226869" y="4296684"/>
            <a:ext cx="1886859" cy="461665"/>
          </a:xfrm>
          <a:prstGeom prst="rect">
            <a:avLst/>
          </a:prstGeom>
          <a:noFill/>
        </p:spPr>
        <p:txBody>
          <a:bodyPr wrap="square" rtlCol="0">
            <a:spAutoFit/>
          </a:bodyPr>
          <a:lstStyle/>
          <a:p>
            <a:pPr algn="ctr"/>
            <a:r>
              <a:rPr lang="en-GB" sz="2400" b="1" dirty="0">
                <a:solidFill>
                  <a:schemeClr val="accent5">
                    <a:lumMod val="50000"/>
                  </a:schemeClr>
                </a:solidFill>
              </a:rPr>
              <a:t>still</a:t>
            </a:r>
          </a:p>
        </p:txBody>
      </p:sp>
      <p:pic>
        <p:nvPicPr>
          <p:cNvPr id="1036" name="Picture 12" descr="Clock, Hourglass, Time">
            <a:extLst>
              <a:ext uri="{FF2B5EF4-FFF2-40B4-BE49-F238E27FC236}">
                <a16:creationId xmlns:a16="http://schemas.microsoft.com/office/drawing/2014/main" id="{CB8948AF-FFCE-4286-8A55-A1FFB6DD65E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36043" y="3788181"/>
            <a:ext cx="945761" cy="138790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2E89F7EA-476D-4E10-B701-3A18A1F46F10}"/>
              </a:ext>
            </a:extLst>
          </p:cNvPr>
          <p:cNvSpPr txBox="1"/>
          <p:nvPr/>
        </p:nvSpPr>
        <p:spPr>
          <a:xfrm>
            <a:off x="9791621" y="5264706"/>
            <a:ext cx="1886859" cy="461665"/>
          </a:xfrm>
          <a:prstGeom prst="rect">
            <a:avLst/>
          </a:prstGeom>
          <a:noFill/>
        </p:spPr>
        <p:txBody>
          <a:bodyPr wrap="square" rtlCol="0">
            <a:spAutoFit/>
          </a:bodyPr>
          <a:lstStyle/>
          <a:p>
            <a:pPr algn="ctr"/>
            <a:r>
              <a:rPr lang="en-GB" sz="2400" dirty="0">
                <a:solidFill>
                  <a:schemeClr val="accent5">
                    <a:lumMod val="50000"/>
                  </a:schemeClr>
                </a:solidFill>
              </a:rPr>
              <a:t>[this time]</a:t>
            </a:r>
          </a:p>
        </p:txBody>
      </p:sp>
      <p:sp>
        <p:nvSpPr>
          <p:cNvPr id="27" name="TextBox 26">
            <a:extLst>
              <a:ext uri="{FF2B5EF4-FFF2-40B4-BE49-F238E27FC236}">
                <a16:creationId xmlns:a16="http://schemas.microsoft.com/office/drawing/2014/main" id="{BDB817DE-7E75-42F6-BB1C-3BB6C79E31F5}"/>
              </a:ext>
            </a:extLst>
          </p:cNvPr>
          <p:cNvSpPr txBox="1"/>
          <p:nvPr/>
        </p:nvSpPr>
        <p:spPr>
          <a:xfrm>
            <a:off x="1981177" y="5264706"/>
            <a:ext cx="1886859" cy="461665"/>
          </a:xfrm>
          <a:prstGeom prst="rect">
            <a:avLst/>
          </a:prstGeom>
          <a:noFill/>
        </p:spPr>
        <p:txBody>
          <a:bodyPr wrap="square" rtlCol="0">
            <a:spAutoFit/>
          </a:bodyPr>
          <a:lstStyle/>
          <a:p>
            <a:pPr algn="ctr"/>
            <a:r>
              <a:rPr lang="en-GB" sz="2400" dirty="0">
                <a:solidFill>
                  <a:schemeClr val="accent5">
                    <a:lumMod val="50000"/>
                  </a:schemeClr>
                </a:solidFill>
              </a:rPr>
              <a:t>[amount]</a:t>
            </a:r>
          </a:p>
        </p:txBody>
      </p:sp>
      <p:sp>
        <p:nvSpPr>
          <p:cNvPr id="28" name="TextBox 27">
            <a:extLst>
              <a:ext uri="{FF2B5EF4-FFF2-40B4-BE49-F238E27FC236}">
                <a16:creationId xmlns:a16="http://schemas.microsoft.com/office/drawing/2014/main" id="{CA66D93C-68FF-41F8-9946-43ECCE3E1E9D}"/>
              </a:ext>
            </a:extLst>
          </p:cNvPr>
          <p:cNvSpPr txBox="1"/>
          <p:nvPr/>
        </p:nvSpPr>
        <p:spPr>
          <a:xfrm>
            <a:off x="8055123" y="4296684"/>
            <a:ext cx="1886859" cy="461665"/>
          </a:xfrm>
          <a:prstGeom prst="rect">
            <a:avLst/>
          </a:prstGeom>
          <a:noFill/>
        </p:spPr>
        <p:txBody>
          <a:bodyPr wrap="square" rtlCol="0">
            <a:spAutoFit/>
          </a:bodyPr>
          <a:lstStyle/>
          <a:p>
            <a:pPr algn="ctr"/>
            <a:r>
              <a:rPr lang="en-GB" sz="2400" b="1" dirty="0" err="1">
                <a:solidFill>
                  <a:schemeClr val="accent5">
                    <a:lumMod val="50000"/>
                  </a:schemeClr>
                </a:solidFill>
              </a:rPr>
              <a:t>diesmal</a:t>
            </a:r>
            <a:endParaRPr lang="en-GB" sz="2400" b="1" dirty="0">
              <a:solidFill>
                <a:schemeClr val="accent5">
                  <a:lumMod val="50000"/>
                </a:schemeClr>
              </a:solidFill>
            </a:endParaRPr>
          </a:p>
        </p:txBody>
      </p:sp>
      <p:sp>
        <p:nvSpPr>
          <p:cNvPr id="2" name="Speech Bubble: Rectangle with Corners Rounded 1">
            <a:extLst>
              <a:ext uri="{FF2B5EF4-FFF2-40B4-BE49-F238E27FC236}">
                <a16:creationId xmlns:a16="http://schemas.microsoft.com/office/drawing/2014/main" id="{8C3D6C84-5DE5-483C-8E82-EDA15F2D2F54}"/>
              </a:ext>
            </a:extLst>
          </p:cNvPr>
          <p:cNvSpPr/>
          <p:nvPr/>
        </p:nvSpPr>
        <p:spPr>
          <a:xfrm>
            <a:off x="3753508" y="382069"/>
            <a:ext cx="6245626" cy="751254"/>
          </a:xfrm>
          <a:prstGeom prst="wedgeRoundRectCallout">
            <a:avLst>
              <a:gd name="adj1" fmla="val -17911"/>
              <a:gd name="adj2" fmla="val 78888"/>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In German we say ‘</a:t>
            </a:r>
            <a:r>
              <a:rPr lang="en-GB" sz="2400" dirty="0" err="1"/>
              <a:t>retten</a:t>
            </a:r>
            <a:r>
              <a:rPr lang="en-GB" sz="2400" dirty="0"/>
              <a:t> </a:t>
            </a:r>
            <a:r>
              <a:rPr lang="en-GB" sz="2400" b="1" i="1" dirty="0" err="1"/>
              <a:t>vor</a:t>
            </a:r>
            <a:r>
              <a:rPr lang="en-GB" sz="2400" dirty="0"/>
              <a:t>’ whereas in English we say ‘to save </a:t>
            </a:r>
            <a:r>
              <a:rPr lang="en-GB" sz="2400" b="1" i="1" dirty="0"/>
              <a:t>from</a:t>
            </a:r>
            <a:r>
              <a:rPr lang="en-GB" sz="2400" dirty="0"/>
              <a:t>’.</a:t>
            </a:r>
          </a:p>
        </p:txBody>
      </p:sp>
    </p:spTree>
    <p:extLst>
      <p:ext uri="{BB962C8B-B14F-4D97-AF65-F5344CB8AC3E}">
        <p14:creationId xmlns:p14="http://schemas.microsoft.com/office/powerpoint/2010/main" val="180476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2000"/>
                                        <p:tgtEl>
                                          <p:spTgt spid="59"/>
                                        </p:tgtEl>
                                        <p:attrNameLst>
                                          <p:attrName>ppt_w</p:attrName>
                                        </p:attrNameLst>
                                      </p:cBhvr>
                                      <p:tavLst>
                                        <p:tav tm="0">
                                          <p:val>
                                            <p:strVal val="ppt_w"/>
                                          </p:val>
                                        </p:tav>
                                        <p:tav tm="100000">
                                          <p:val>
                                            <p:fltVal val="0"/>
                                          </p:val>
                                        </p:tav>
                                      </p:tavLst>
                                    </p:anim>
                                    <p:anim calcmode="lin" valueType="num">
                                      <p:cBhvr>
                                        <p:cTn id="7" dur="2000"/>
                                        <p:tgtEl>
                                          <p:spTgt spid="59"/>
                                        </p:tgtEl>
                                        <p:attrNameLst>
                                          <p:attrName>ppt_h</p:attrName>
                                        </p:attrNameLst>
                                      </p:cBhvr>
                                      <p:tavLst>
                                        <p:tav tm="0">
                                          <p:val>
                                            <p:strVal val="ppt_h"/>
                                          </p:val>
                                        </p:tav>
                                        <p:tav tm="100000">
                                          <p:val>
                                            <p:fltVal val="0"/>
                                          </p:val>
                                        </p:tav>
                                      </p:tavLst>
                                    </p:anim>
                                    <p:animEffect transition="out" filter="fade">
                                      <p:cBhvr>
                                        <p:cTn id="8" dur="2000"/>
                                        <p:tgtEl>
                                          <p:spTgt spid="59"/>
                                        </p:tgtEl>
                                      </p:cBhvr>
                                    </p:animEffect>
                                    <p:set>
                                      <p:cBhvr>
                                        <p:cTn id="9" dur="1" fill="hold">
                                          <p:stCondLst>
                                            <p:cond delay="1999"/>
                                          </p:stCondLst>
                                        </p:cTn>
                                        <p:tgtEl>
                                          <p:spTgt spid="59"/>
                                        </p:tgtEl>
                                        <p:attrNameLst>
                                          <p:attrName>style.visibility</p:attrName>
                                        </p:attrNameLst>
                                      </p:cBhvr>
                                      <p:to>
                                        <p:strVal val="hidden"/>
                                      </p:to>
                                    </p:set>
                                  </p:childTnLst>
                                </p:cTn>
                              </p:par>
                              <p:par>
                                <p:cTn id="10" presetID="53" presetClass="exit" presetSubtype="32" fill="hold" grpId="0" nodeType="withEffect">
                                  <p:stCondLst>
                                    <p:cond delay="0"/>
                                  </p:stCondLst>
                                  <p:childTnLst>
                                    <p:anim calcmode="lin" valueType="num">
                                      <p:cBhvr>
                                        <p:cTn id="11" dur="2000"/>
                                        <p:tgtEl>
                                          <p:spTgt spid="60"/>
                                        </p:tgtEl>
                                        <p:attrNameLst>
                                          <p:attrName>ppt_w</p:attrName>
                                        </p:attrNameLst>
                                      </p:cBhvr>
                                      <p:tavLst>
                                        <p:tav tm="0">
                                          <p:val>
                                            <p:strVal val="ppt_w"/>
                                          </p:val>
                                        </p:tav>
                                        <p:tav tm="100000">
                                          <p:val>
                                            <p:fltVal val="0"/>
                                          </p:val>
                                        </p:tav>
                                      </p:tavLst>
                                    </p:anim>
                                    <p:anim calcmode="lin" valueType="num">
                                      <p:cBhvr>
                                        <p:cTn id="12" dur="2000"/>
                                        <p:tgtEl>
                                          <p:spTgt spid="60"/>
                                        </p:tgtEl>
                                        <p:attrNameLst>
                                          <p:attrName>ppt_h</p:attrName>
                                        </p:attrNameLst>
                                      </p:cBhvr>
                                      <p:tavLst>
                                        <p:tav tm="0">
                                          <p:val>
                                            <p:strVal val="ppt_h"/>
                                          </p:val>
                                        </p:tav>
                                        <p:tav tm="100000">
                                          <p:val>
                                            <p:fltVal val="0"/>
                                          </p:val>
                                        </p:tav>
                                      </p:tavLst>
                                    </p:anim>
                                    <p:animEffect transition="out" filter="fade">
                                      <p:cBhvr>
                                        <p:cTn id="13" dur="2000"/>
                                        <p:tgtEl>
                                          <p:spTgt spid="60"/>
                                        </p:tgtEl>
                                      </p:cBhvr>
                                    </p:animEffect>
                                    <p:set>
                                      <p:cBhvr>
                                        <p:cTn id="14" dur="1" fill="hold">
                                          <p:stCondLst>
                                            <p:cond delay="1999"/>
                                          </p:stCondLst>
                                        </p:cTn>
                                        <p:tgtEl>
                                          <p:spTgt spid="60"/>
                                        </p:tgtEl>
                                        <p:attrNameLst>
                                          <p:attrName>style.visibility</p:attrName>
                                        </p:attrNameLst>
                                      </p:cBhvr>
                                      <p:to>
                                        <p:strVal val="hidden"/>
                                      </p:to>
                                    </p:set>
                                  </p:childTnLst>
                                </p:cTn>
                              </p:par>
                              <p:par>
                                <p:cTn id="15" presetID="53" presetClass="exit" presetSubtype="32" fill="hold" nodeType="withEffect">
                                  <p:stCondLst>
                                    <p:cond delay="0"/>
                                  </p:stCondLst>
                                  <p:childTnLst>
                                    <p:anim calcmode="lin" valueType="num">
                                      <p:cBhvr>
                                        <p:cTn id="16" dur="2000"/>
                                        <p:tgtEl>
                                          <p:spTgt spid="1036"/>
                                        </p:tgtEl>
                                        <p:attrNameLst>
                                          <p:attrName>ppt_w</p:attrName>
                                        </p:attrNameLst>
                                      </p:cBhvr>
                                      <p:tavLst>
                                        <p:tav tm="0">
                                          <p:val>
                                            <p:strVal val="ppt_w"/>
                                          </p:val>
                                        </p:tav>
                                        <p:tav tm="100000">
                                          <p:val>
                                            <p:fltVal val="0"/>
                                          </p:val>
                                        </p:tav>
                                      </p:tavLst>
                                    </p:anim>
                                    <p:anim calcmode="lin" valueType="num">
                                      <p:cBhvr>
                                        <p:cTn id="17" dur="2000"/>
                                        <p:tgtEl>
                                          <p:spTgt spid="1036"/>
                                        </p:tgtEl>
                                        <p:attrNameLst>
                                          <p:attrName>ppt_h</p:attrName>
                                        </p:attrNameLst>
                                      </p:cBhvr>
                                      <p:tavLst>
                                        <p:tav tm="0">
                                          <p:val>
                                            <p:strVal val="ppt_h"/>
                                          </p:val>
                                        </p:tav>
                                        <p:tav tm="100000">
                                          <p:val>
                                            <p:fltVal val="0"/>
                                          </p:val>
                                        </p:tav>
                                      </p:tavLst>
                                    </p:anim>
                                    <p:animEffect transition="out" filter="fade">
                                      <p:cBhvr>
                                        <p:cTn id="18" dur="2000"/>
                                        <p:tgtEl>
                                          <p:spTgt spid="1036"/>
                                        </p:tgtEl>
                                      </p:cBhvr>
                                    </p:animEffect>
                                    <p:set>
                                      <p:cBhvr>
                                        <p:cTn id="19" dur="1" fill="hold">
                                          <p:stCondLst>
                                            <p:cond delay="1999"/>
                                          </p:stCondLst>
                                        </p:cTn>
                                        <p:tgtEl>
                                          <p:spTgt spid="1036"/>
                                        </p:tgtEl>
                                        <p:attrNameLst>
                                          <p:attrName>style.visibility</p:attrName>
                                        </p:attrNameLst>
                                      </p:cBhvr>
                                      <p:to>
                                        <p:strVal val="hidden"/>
                                      </p:to>
                                    </p:set>
                                  </p:childTnLst>
                                </p:cTn>
                              </p:par>
                              <p:par>
                                <p:cTn id="20" presetID="53" presetClass="exit" presetSubtype="32" fill="hold" grpId="0" nodeType="withEffect">
                                  <p:stCondLst>
                                    <p:cond delay="0"/>
                                  </p:stCondLst>
                                  <p:childTnLst>
                                    <p:anim calcmode="lin" valueType="num">
                                      <p:cBhvr>
                                        <p:cTn id="21" dur="2000"/>
                                        <p:tgtEl>
                                          <p:spTgt spid="26"/>
                                        </p:tgtEl>
                                        <p:attrNameLst>
                                          <p:attrName>ppt_w</p:attrName>
                                        </p:attrNameLst>
                                      </p:cBhvr>
                                      <p:tavLst>
                                        <p:tav tm="0">
                                          <p:val>
                                            <p:strVal val="ppt_w"/>
                                          </p:val>
                                        </p:tav>
                                        <p:tav tm="100000">
                                          <p:val>
                                            <p:fltVal val="0"/>
                                          </p:val>
                                        </p:tav>
                                      </p:tavLst>
                                    </p:anim>
                                    <p:anim calcmode="lin" valueType="num">
                                      <p:cBhvr>
                                        <p:cTn id="22" dur="2000"/>
                                        <p:tgtEl>
                                          <p:spTgt spid="26"/>
                                        </p:tgtEl>
                                        <p:attrNameLst>
                                          <p:attrName>ppt_h</p:attrName>
                                        </p:attrNameLst>
                                      </p:cBhvr>
                                      <p:tavLst>
                                        <p:tav tm="0">
                                          <p:val>
                                            <p:strVal val="ppt_h"/>
                                          </p:val>
                                        </p:tav>
                                        <p:tav tm="100000">
                                          <p:val>
                                            <p:fltVal val="0"/>
                                          </p:val>
                                        </p:tav>
                                      </p:tavLst>
                                    </p:anim>
                                    <p:animEffect transition="out" filter="fade">
                                      <p:cBhvr>
                                        <p:cTn id="23" dur="2000"/>
                                        <p:tgtEl>
                                          <p:spTgt spid="26"/>
                                        </p:tgtEl>
                                      </p:cBhvr>
                                    </p:animEffect>
                                    <p:set>
                                      <p:cBhvr>
                                        <p:cTn id="24" dur="1" fill="hold">
                                          <p:stCondLst>
                                            <p:cond delay="1999"/>
                                          </p:stCondLst>
                                        </p:cTn>
                                        <p:tgtEl>
                                          <p:spTgt spid="26"/>
                                        </p:tgtEl>
                                        <p:attrNameLst>
                                          <p:attrName>style.visibility</p:attrName>
                                        </p:attrNameLst>
                                      </p:cBhvr>
                                      <p:to>
                                        <p:strVal val="hidden"/>
                                      </p:to>
                                    </p:set>
                                  </p:childTnLst>
                                </p:cTn>
                              </p:par>
                              <p:par>
                                <p:cTn id="25" presetID="53" presetClass="exit" presetSubtype="32" fill="hold" nodeType="withEffect">
                                  <p:stCondLst>
                                    <p:cond delay="0"/>
                                  </p:stCondLst>
                                  <p:childTnLst>
                                    <p:anim calcmode="lin" valueType="num">
                                      <p:cBhvr>
                                        <p:cTn id="26" dur="2000"/>
                                        <p:tgtEl>
                                          <p:spTgt spid="1032"/>
                                        </p:tgtEl>
                                        <p:attrNameLst>
                                          <p:attrName>ppt_w</p:attrName>
                                        </p:attrNameLst>
                                      </p:cBhvr>
                                      <p:tavLst>
                                        <p:tav tm="0">
                                          <p:val>
                                            <p:strVal val="ppt_w"/>
                                          </p:val>
                                        </p:tav>
                                        <p:tav tm="100000">
                                          <p:val>
                                            <p:fltVal val="0"/>
                                          </p:val>
                                        </p:tav>
                                      </p:tavLst>
                                    </p:anim>
                                    <p:anim calcmode="lin" valueType="num">
                                      <p:cBhvr>
                                        <p:cTn id="27" dur="2000"/>
                                        <p:tgtEl>
                                          <p:spTgt spid="1032"/>
                                        </p:tgtEl>
                                        <p:attrNameLst>
                                          <p:attrName>ppt_h</p:attrName>
                                        </p:attrNameLst>
                                      </p:cBhvr>
                                      <p:tavLst>
                                        <p:tav tm="0">
                                          <p:val>
                                            <p:strVal val="ppt_h"/>
                                          </p:val>
                                        </p:tav>
                                        <p:tav tm="100000">
                                          <p:val>
                                            <p:fltVal val="0"/>
                                          </p:val>
                                        </p:tav>
                                      </p:tavLst>
                                    </p:anim>
                                    <p:animEffect transition="out" filter="fade">
                                      <p:cBhvr>
                                        <p:cTn id="28" dur="2000"/>
                                        <p:tgtEl>
                                          <p:spTgt spid="1032"/>
                                        </p:tgtEl>
                                      </p:cBhvr>
                                    </p:animEffect>
                                    <p:set>
                                      <p:cBhvr>
                                        <p:cTn id="29" dur="1" fill="hold">
                                          <p:stCondLst>
                                            <p:cond delay="1999"/>
                                          </p:stCondLst>
                                        </p:cTn>
                                        <p:tgtEl>
                                          <p:spTgt spid="1032"/>
                                        </p:tgtEl>
                                        <p:attrNameLst>
                                          <p:attrName>style.visibility</p:attrName>
                                        </p:attrNameLst>
                                      </p:cBhvr>
                                      <p:to>
                                        <p:strVal val="hidden"/>
                                      </p:to>
                                    </p:set>
                                  </p:childTnLst>
                                </p:cTn>
                              </p:par>
                              <p:par>
                                <p:cTn id="30" presetID="53" presetClass="exit" presetSubtype="32" fill="hold" grpId="0" nodeType="withEffect">
                                  <p:stCondLst>
                                    <p:cond delay="0"/>
                                  </p:stCondLst>
                                  <p:childTnLst>
                                    <p:anim calcmode="lin" valueType="num">
                                      <p:cBhvr>
                                        <p:cTn id="31" dur="2000"/>
                                        <p:tgtEl>
                                          <p:spTgt spid="27"/>
                                        </p:tgtEl>
                                        <p:attrNameLst>
                                          <p:attrName>ppt_w</p:attrName>
                                        </p:attrNameLst>
                                      </p:cBhvr>
                                      <p:tavLst>
                                        <p:tav tm="0">
                                          <p:val>
                                            <p:strVal val="ppt_w"/>
                                          </p:val>
                                        </p:tav>
                                        <p:tav tm="100000">
                                          <p:val>
                                            <p:fltVal val="0"/>
                                          </p:val>
                                        </p:tav>
                                      </p:tavLst>
                                    </p:anim>
                                    <p:anim calcmode="lin" valueType="num">
                                      <p:cBhvr>
                                        <p:cTn id="32" dur="2000"/>
                                        <p:tgtEl>
                                          <p:spTgt spid="27"/>
                                        </p:tgtEl>
                                        <p:attrNameLst>
                                          <p:attrName>ppt_h</p:attrName>
                                        </p:attrNameLst>
                                      </p:cBhvr>
                                      <p:tavLst>
                                        <p:tav tm="0">
                                          <p:val>
                                            <p:strVal val="ppt_h"/>
                                          </p:val>
                                        </p:tav>
                                        <p:tav tm="100000">
                                          <p:val>
                                            <p:fltVal val="0"/>
                                          </p:val>
                                        </p:tav>
                                      </p:tavLst>
                                    </p:anim>
                                    <p:animEffect transition="out" filter="fade">
                                      <p:cBhvr>
                                        <p:cTn id="33" dur="2000"/>
                                        <p:tgtEl>
                                          <p:spTgt spid="27"/>
                                        </p:tgtEl>
                                      </p:cBhvr>
                                    </p:animEffect>
                                    <p:set>
                                      <p:cBhvr>
                                        <p:cTn id="34" dur="1" fill="hold">
                                          <p:stCondLst>
                                            <p:cond delay="1999"/>
                                          </p:stCondLst>
                                        </p:cTn>
                                        <p:tgtEl>
                                          <p:spTgt spid="27"/>
                                        </p:tgtEl>
                                        <p:attrNameLst>
                                          <p:attrName>style.visibility</p:attrName>
                                        </p:attrNameLst>
                                      </p:cBhvr>
                                      <p:to>
                                        <p:strVal val="hidden"/>
                                      </p:to>
                                    </p:set>
                                  </p:childTnLst>
                                </p:cTn>
                              </p:par>
                              <p:par>
                                <p:cTn id="35" presetID="53" presetClass="exit" presetSubtype="32" fill="hold" nodeType="withEffect">
                                  <p:stCondLst>
                                    <p:cond delay="0"/>
                                  </p:stCondLst>
                                  <p:childTnLst>
                                    <p:anim calcmode="lin" valueType="num">
                                      <p:cBhvr>
                                        <p:cTn id="36" dur="2000"/>
                                        <p:tgtEl>
                                          <p:spTgt spid="1030"/>
                                        </p:tgtEl>
                                        <p:attrNameLst>
                                          <p:attrName>ppt_w</p:attrName>
                                        </p:attrNameLst>
                                      </p:cBhvr>
                                      <p:tavLst>
                                        <p:tav tm="0">
                                          <p:val>
                                            <p:strVal val="ppt_w"/>
                                          </p:val>
                                        </p:tav>
                                        <p:tav tm="100000">
                                          <p:val>
                                            <p:fltVal val="0"/>
                                          </p:val>
                                        </p:tav>
                                      </p:tavLst>
                                    </p:anim>
                                    <p:anim calcmode="lin" valueType="num">
                                      <p:cBhvr>
                                        <p:cTn id="37" dur="2000"/>
                                        <p:tgtEl>
                                          <p:spTgt spid="1030"/>
                                        </p:tgtEl>
                                        <p:attrNameLst>
                                          <p:attrName>ppt_h</p:attrName>
                                        </p:attrNameLst>
                                      </p:cBhvr>
                                      <p:tavLst>
                                        <p:tav tm="0">
                                          <p:val>
                                            <p:strVal val="ppt_h"/>
                                          </p:val>
                                        </p:tav>
                                        <p:tav tm="100000">
                                          <p:val>
                                            <p:fltVal val="0"/>
                                          </p:val>
                                        </p:tav>
                                      </p:tavLst>
                                    </p:anim>
                                    <p:animEffect transition="out" filter="fade">
                                      <p:cBhvr>
                                        <p:cTn id="38" dur="2000"/>
                                        <p:tgtEl>
                                          <p:spTgt spid="1030"/>
                                        </p:tgtEl>
                                      </p:cBhvr>
                                    </p:animEffect>
                                    <p:set>
                                      <p:cBhvr>
                                        <p:cTn id="39" dur="1" fill="hold">
                                          <p:stCondLst>
                                            <p:cond delay="1999"/>
                                          </p:stCondLst>
                                        </p:cTn>
                                        <p:tgtEl>
                                          <p:spTgt spid="1030"/>
                                        </p:tgtEl>
                                        <p:attrNameLst>
                                          <p:attrName>style.visibility</p:attrName>
                                        </p:attrNameLst>
                                      </p:cBhvr>
                                      <p:to>
                                        <p:strVal val="hidden"/>
                                      </p:to>
                                    </p:set>
                                  </p:childTnLst>
                                </p:cTn>
                              </p:par>
                              <p:par>
                                <p:cTn id="40" presetID="53" presetClass="exit" presetSubtype="32" fill="hold" grpId="0" nodeType="withEffect">
                                  <p:stCondLst>
                                    <p:cond delay="0"/>
                                  </p:stCondLst>
                                  <p:childTnLst>
                                    <p:anim calcmode="lin" valueType="num">
                                      <p:cBhvr>
                                        <p:cTn id="41" dur="2000"/>
                                        <p:tgtEl>
                                          <p:spTgt spid="18"/>
                                        </p:tgtEl>
                                        <p:attrNameLst>
                                          <p:attrName>ppt_w</p:attrName>
                                        </p:attrNameLst>
                                      </p:cBhvr>
                                      <p:tavLst>
                                        <p:tav tm="0">
                                          <p:val>
                                            <p:strVal val="ppt_w"/>
                                          </p:val>
                                        </p:tav>
                                        <p:tav tm="100000">
                                          <p:val>
                                            <p:fltVal val="0"/>
                                          </p:val>
                                        </p:tav>
                                      </p:tavLst>
                                    </p:anim>
                                    <p:anim calcmode="lin" valueType="num">
                                      <p:cBhvr>
                                        <p:cTn id="42" dur="2000"/>
                                        <p:tgtEl>
                                          <p:spTgt spid="18"/>
                                        </p:tgtEl>
                                        <p:attrNameLst>
                                          <p:attrName>ppt_h</p:attrName>
                                        </p:attrNameLst>
                                      </p:cBhvr>
                                      <p:tavLst>
                                        <p:tav tm="0">
                                          <p:val>
                                            <p:strVal val="ppt_h"/>
                                          </p:val>
                                        </p:tav>
                                        <p:tav tm="100000">
                                          <p:val>
                                            <p:fltVal val="0"/>
                                          </p:val>
                                        </p:tav>
                                      </p:tavLst>
                                    </p:anim>
                                    <p:animEffect transition="out" filter="fade">
                                      <p:cBhvr>
                                        <p:cTn id="43" dur="2000"/>
                                        <p:tgtEl>
                                          <p:spTgt spid="18"/>
                                        </p:tgtEl>
                                      </p:cBhvr>
                                    </p:animEffect>
                                    <p:set>
                                      <p:cBhvr>
                                        <p:cTn id="44" dur="1" fill="hold">
                                          <p:stCondLst>
                                            <p:cond delay="1999"/>
                                          </p:stCondLst>
                                        </p:cTn>
                                        <p:tgtEl>
                                          <p:spTgt spid="18"/>
                                        </p:tgtEl>
                                        <p:attrNameLst>
                                          <p:attrName>style.visibility</p:attrName>
                                        </p:attrNameLst>
                                      </p:cBhvr>
                                      <p:to>
                                        <p:strVal val="hidden"/>
                                      </p:to>
                                    </p:set>
                                  </p:childTnLst>
                                </p:cTn>
                              </p:par>
                              <p:par>
                                <p:cTn id="45" presetID="53" presetClass="exit" presetSubtype="32" fill="hold" nodeType="withEffect">
                                  <p:stCondLst>
                                    <p:cond delay="0"/>
                                  </p:stCondLst>
                                  <p:childTnLst>
                                    <p:anim calcmode="lin" valueType="num">
                                      <p:cBhvr>
                                        <p:cTn id="46" dur="2000"/>
                                        <p:tgtEl>
                                          <p:spTgt spid="1034"/>
                                        </p:tgtEl>
                                        <p:attrNameLst>
                                          <p:attrName>ppt_w</p:attrName>
                                        </p:attrNameLst>
                                      </p:cBhvr>
                                      <p:tavLst>
                                        <p:tav tm="0">
                                          <p:val>
                                            <p:strVal val="ppt_w"/>
                                          </p:val>
                                        </p:tav>
                                        <p:tav tm="100000">
                                          <p:val>
                                            <p:fltVal val="0"/>
                                          </p:val>
                                        </p:tav>
                                      </p:tavLst>
                                    </p:anim>
                                    <p:anim calcmode="lin" valueType="num">
                                      <p:cBhvr>
                                        <p:cTn id="47" dur="2000"/>
                                        <p:tgtEl>
                                          <p:spTgt spid="1034"/>
                                        </p:tgtEl>
                                        <p:attrNameLst>
                                          <p:attrName>ppt_h</p:attrName>
                                        </p:attrNameLst>
                                      </p:cBhvr>
                                      <p:tavLst>
                                        <p:tav tm="0">
                                          <p:val>
                                            <p:strVal val="ppt_h"/>
                                          </p:val>
                                        </p:tav>
                                        <p:tav tm="100000">
                                          <p:val>
                                            <p:fltVal val="0"/>
                                          </p:val>
                                        </p:tav>
                                      </p:tavLst>
                                    </p:anim>
                                    <p:animEffect transition="out" filter="fade">
                                      <p:cBhvr>
                                        <p:cTn id="48" dur="2000"/>
                                        <p:tgtEl>
                                          <p:spTgt spid="1034"/>
                                        </p:tgtEl>
                                      </p:cBhvr>
                                    </p:animEffect>
                                    <p:set>
                                      <p:cBhvr>
                                        <p:cTn id="49" dur="1" fill="hold">
                                          <p:stCondLst>
                                            <p:cond delay="1999"/>
                                          </p:stCondLst>
                                        </p:cTn>
                                        <p:tgtEl>
                                          <p:spTgt spid="1034"/>
                                        </p:tgtEl>
                                        <p:attrNameLst>
                                          <p:attrName>style.visibility</p:attrName>
                                        </p:attrNameLst>
                                      </p:cBhvr>
                                      <p:to>
                                        <p:strVal val="hidden"/>
                                      </p:to>
                                    </p:set>
                                  </p:childTnLst>
                                </p:cTn>
                              </p:par>
                              <p:par>
                                <p:cTn id="50" presetID="53" presetClass="exit" presetSubtype="32" fill="hold" grpId="0" nodeType="withEffect">
                                  <p:stCondLst>
                                    <p:cond delay="0"/>
                                  </p:stCondLst>
                                  <p:childTnLst>
                                    <p:anim calcmode="lin" valueType="num">
                                      <p:cBhvr>
                                        <p:cTn id="51" dur="2000"/>
                                        <p:tgtEl>
                                          <p:spTgt spid="23"/>
                                        </p:tgtEl>
                                        <p:attrNameLst>
                                          <p:attrName>ppt_w</p:attrName>
                                        </p:attrNameLst>
                                      </p:cBhvr>
                                      <p:tavLst>
                                        <p:tav tm="0">
                                          <p:val>
                                            <p:strVal val="ppt_w"/>
                                          </p:val>
                                        </p:tav>
                                        <p:tav tm="100000">
                                          <p:val>
                                            <p:fltVal val="0"/>
                                          </p:val>
                                        </p:tav>
                                      </p:tavLst>
                                    </p:anim>
                                    <p:anim calcmode="lin" valueType="num">
                                      <p:cBhvr>
                                        <p:cTn id="52" dur="2000"/>
                                        <p:tgtEl>
                                          <p:spTgt spid="23"/>
                                        </p:tgtEl>
                                        <p:attrNameLst>
                                          <p:attrName>ppt_h</p:attrName>
                                        </p:attrNameLst>
                                      </p:cBhvr>
                                      <p:tavLst>
                                        <p:tav tm="0">
                                          <p:val>
                                            <p:strVal val="ppt_h"/>
                                          </p:val>
                                        </p:tav>
                                        <p:tav tm="100000">
                                          <p:val>
                                            <p:fltVal val="0"/>
                                          </p:val>
                                        </p:tav>
                                      </p:tavLst>
                                    </p:anim>
                                    <p:animEffect transition="out" filter="fade">
                                      <p:cBhvr>
                                        <p:cTn id="53" dur="2000"/>
                                        <p:tgtEl>
                                          <p:spTgt spid="23"/>
                                        </p:tgtEl>
                                      </p:cBhvr>
                                    </p:animEffect>
                                    <p:set>
                                      <p:cBhvr>
                                        <p:cTn id="54" dur="1" fill="hold">
                                          <p:stCondLst>
                                            <p:cond delay="1999"/>
                                          </p:stCondLst>
                                        </p:cTn>
                                        <p:tgtEl>
                                          <p:spTgt spid="23"/>
                                        </p:tgtEl>
                                        <p:attrNameLst>
                                          <p:attrName>style.visibility</p:attrName>
                                        </p:attrNameLst>
                                      </p:cBhvr>
                                      <p:to>
                                        <p:strVal val="hidden"/>
                                      </p:to>
                                    </p:set>
                                  </p:childTnLst>
                                </p:cTn>
                              </p:par>
                              <p:par>
                                <p:cTn id="55" presetID="53" presetClass="exit" presetSubtype="32" fill="hold" nodeType="withEffect">
                                  <p:stCondLst>
                                    <p:cond delay="0"/>
                                  </p:stCondLst>
                                  <p:childTnLst>
                                    <p:anim calcmode="lin" valueType="num">
                                      <p:cBhvr>
                                        <p:cTn id="56" dur="2000"/>
                                        <p:tgtEl>
                                          <p:spTgt spid="1026"/>
                                        </p:tgtEl>
                                        <p:attrNameLst>
                                          <p:attrName>ppt_w</p:attrName>
                                        </p:attrNameLst>
                                      </p:cBhvr>
                                      <p:tavLst>
                                        <p:tav tm="0">
                                          <p:val>
                                            <p:strVal val="ppt_w"/>
                                          </p:val>
                                        </p:tav>
                                        <p:tav tm="100000">
                                          <p:val>
                                            <p:fltVal val="0"/>
                                          </p:val>
                                        </p:tav>
                                      </p:tavLst>
                                    </p:anim>
                                    <p:anim calcmode="lin" valueType="num">
                                      <p:cBhvr>
                                        <p:cTn id="57" dur="2000"/>
                                        <p:tgtEl>
                                          <p:spTgt spid="1026"/>
                                        </p:tgtEl>
                                        <p:attrNameLst>
                                          <p:attrName>ppt_h</p:attrName>
                                        </p:attrNameLst>
                                      </p:cBhvr>
                                      <p:tavLst>
                                        <p:tav tm="0">
                                          <p:val>
                                            <p:strVal val="ppt_h"/>
                                          </p:val>
                                        </p:tav>
                                        <p:tav tm="100000">
                                          <p:val>
                                            <p:fltVal val="0"/>
                                          </p:val>
                                        </p:tav>
                                      </p:tavLst>
                                    </p:anim>
                                    <p:animEffect transition="out" filter="fade">
                                      <p:cBhvr>
                                        <p:cTn id="58" dur="2000"/>
                                        <p:tgtEl>
                                          <p:spTgt spid="1026"/>
                                        </p:tgtEl>
                                      </p:cBhvr>
                                    </p:animEffect>
                                    <p:set>
                                      <p:cBhvr>
                                        <p:cTn id="59" dur="1" fill="hold">
                                          <p:stCondLst>
                                            <p:cond delay="1999"/>
                                          </p:stCondLst>
                                        </p:cTn>
                                        <p:tgtEl>
                                          <p:spTgt spid="1026"/>
                                        </p:tgtEl>
                                        <p:attrNameLst>
                                          <p:attrName>style.visibility</p:attrName>
                                        </p:attrNameLst>
                                      </p:cBhvr>
                                      <p:to>
                                        <p:strVal val="hidden"/>
                                      </p:to>
                                    </p:set>
                                  </p:childTnLst>
                                </p:cTn>
                              </p:par>
                              <p:par>
                                <p:cTn id="60" presetID="53" presetClass="exit" presetSubtype="32" fill="hold" grpId="0" nodeType="withEffect">
                                  <p:stCondLst>
                                    <p:cond delay="0"/>
                                  </p:stCondLst>
                                  <p:childTnLst>
                                    <p:anim calcmode="lin" valueType="num">
                                      <p:cBhvr>
                                        <p:cTn id="61" dur="2000"/>
                                        <p:tgtEl>
                                          <p:spTgt spid="14"/>
                                        </p:tgtEl>
                                        <p:attrNameLst>
                                          <p:attrName>ppt_w</p:attrName>
                                        </p:attrNameLst>
                                      </p:cBhvr>
                                      <p:tavLst>
                                        <p:tav tm="0">
                                          <p:val>
                                            <p:strVal val="ppt_w"/>
                                          </p:val>
                                        </p:tav>
                                        <p:tav tm="100000">
                                          <p:val>
                                            <p:fltVal val="0"/>
                                          </p:val>
                                        </p:tav>
                                      </p:tavLst>
                                    </p:anim>
                                    <p:anim calcmode="lin" valueType="num">
                                      <p:cBhvr>
                                        <p:cTn id="62" dur="2000"/>
                                        <p:tgtEl>
                                          <p:spTgt spid="14"/>
                                        </p:tgtEl>
                                        <p:attrNameLst>
                                          <p:attrName>ppt_h</p:attrName>
                                        </p:attrNameLst>
                                      </p:cBhvr>
                                      <p:tavLst>
                                        <p:tav tm="0">
                                          <p:val>
                                            <p:strVal val="ppt_h"/>
                                          </p:val>
                                        </p:tav>
                                        <p:tav tm="100000">
                                          <p:val>
                                            <p:fltVal val="0"/>
                                          </p:val>
                                        </p:tav>
                                      </p:tavLst>
                                    </p:anim>
                                    <p:animEffect transition="out" filter="fade">
                                      <p:cBhvr>
                                        <p:cTn id="63" dur="2000"/>
                                        <p:tgtEl>
                                          <p:spTgt spid="14"/>
                                        </p:tgtEl>
                                      </p:cBhvr>
                                    </p:animEffect>
                                    <p:set>
                                      <p:cBhvr>
                                        <p:cTn id="64" dur="1" fill="hold">
                                          <p:stCondLst>
                                            <p:cond delay="1999"/>
                                          </p:stCondLst>
                                        </p:cTn>
                                        <p:tgtEl>
                                          <p:spTgt spid="14"/>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32" presetClass="emph" presetSubtype="0" fill="hold" grpId="2" nodeType="clickEffect">
                                  <p:stCondLst>
                                    <p:cond delay="0"/>
                                  </p:stCondLst>
                                  <p:childTnLst>
                                    <p:animRot by="120000">
                                      <p:cBhvr>
                                        <p:cTn id="68" dur="100" fill="hold">
                                          <p:stCondLst>
                                            <p:cond delay="0"/>
                                          </p:stCondLst>
                                        </p:cTn>
                                        <p:tgtEl>
                                          <p:spTgt spid="21"/>
                                        </p:tgtEl>
                                        <p:attrNameLst>
                                          <p:attrName>r</p:attrName>
                                        </p:attrNameLst>
                                      </p:cBhvr>
                                    </p:animRot>
                                    <p:animRot by="-240000">
                                      <p:cBhvr>
                                        <p:cTn id="69" dur="200" fill="hold">
                                          <p:stCondLst>
                                            <p:cond delay="200"/>
                                          </p:stCondLst>
                                        </p:cTn>
                                        <p:tgtEl>
                                          <p:spTgt spid="21"/>
                                        </p:tgtEl>
                                        <p:attrNameLst>
                                          <p:attrName>r</p:attrName>
                                        </p:attrNameLst>
                                      </p:cBhvr>
                                    </p:animRot>
                                    <p:animRot by="240000">
                                      <p:cBhvr>
                                        <p:cTn id="70" dur="200" fill="hold">
                                          <p:stCondLst>
                                            <p:cond delay="400"/>
                                          </p:stCondLst>
                                        </p:cTn>
                                        <p:tgtEl>
                                          <p:spTgt spid="21"/>
                                        </p:tgtEl>
                                        <p:attrNameLst>
                                          <p:attrName>r</p:attrName>
                                        </p:attrNameLst>
                                      </p:cBhvr>
                                    </p:animRot>
                                    <p:animRot by="-240000">
                                      <p:cBhvr>
                                        <p:cTn id="71" dur="200" fill="hold">
                                          <p:stCondLst>
                                            <p:cond delay="600"/>
                                          </p:stCondLst>
                                        </p:cTn>
                                        <p:tgtEl>
                                          <p:spTgt spid="21"/>
                                        </p:tgtEl>
                                        <p:attrNameLst>
                                          <p:attrName>r</p:attrName>
                                        </p:attrNameLst>
                                      </p:cBhvr>
                                    </p:animRot>
                                    <p:animRot by="120000">
                                      <p:cBhvr>
                                        <p:cTn id="72" dur="200" fill="hold">
                                          <p:stCondLst>
                                            <p:cond delay="800"/>
                                          </p:stCondLst>
                                        </p:cTn>
                                        <p:tgtEl>
                                          <p:spTgt spid="21"/>
                                        </p:tgtEl>
                                        <p:attrNameLst>
                                          <p:attrName>r</p:attrName>
                                        </p:attrNameLst>
                                      </p:cBhvr>
                                    </p:animRo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032"/>
                                        </p:tgtEl>
                                        <p:attrNameLst>
                                          <p:attrName>style.visibility</p:attrName>
                                        </p:attrNameLst>
                                      </p:cBhvr>
                                      <p:to>
                                        <p:strVal val="visible"/>
                                      </p:to>
                                    </p:set>
                                  </p:childTnLst>
                                </p:cTn>
                              </p:par>
                              <p:par>
                                <p:cTn id="77" presetID="1" presetClass="entr" presetSubtype="0" fill="hold" grpId="1" nodeType="with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32" presetClass="emph" presetSubtype="0" fill="hold" grpId="2" nodeType="clickEffect">
                                  <p:stCondLst>
                                    <p:cond delay="0"/>
                                  </p:stCondLst>
                                  <p:childTnLst>
                                    <p:animRot by="120000">
                                      <p:cBhvr>
                                        <p:cTn id="82" dur="100" fill="hold">
                                          <p:stCondLst>
                                            <p:cond delay="0"/>
                                          </p:stCondLst>
                                        </p:cTn>
                                        <p:tgtEl>
                                          <p:spTgt spid="19"/>
                                        </p:tgtEl>
                                        <p:attrNameLst>
                                          <p:attrName>r</p:attrName>
                                        </p:attrNameLst>
                                      </p:cBhvr>
                                    </p:animRot>
                                    <p:animRot by="-240000">
                                      <p:cBhvr>
                                        <p:cTn id="83" dur="200" fill="hold">
                                          <p:stCondLst>
                                            <p:cond delay="200"/>
                                          </p:stCondLst>
                                        </p:cTn>
                                        <p:tgtEl>
                                          <p:spTgt spid="19"/>
                                        </p:tgtEl>
                                        <p:attrNameLst>
                                          <p:attrName>r</p:attrName>
                                        </p:attrNameLst>
                                      </p:cBhvr>
                                    </p:animRot>
                                    <p:animRot by="240000">
                                      <p:cBhvr>
                                        <p:cTn id="84" dur="200" fill="hold">
                                          <p:stCondLst>
                                            <p:cond delay="400"/>
                                          </p:stCondLst>
                                        </p:cTn>
                                        <p:tgtEl>
                                          <p:spTgt spid="19"/>
                                        </p:tgtEl>
                                        <p:attrNameLst>
                                          <p:attrName>r</p:attrName>
                                        </p:attrNameLst>
                                      </p:cBhvr>
                                    </p:animRot>
                                    <p:animRot by="-240000">
                                      <p:cBhvr>
                                        <p:cTn id="85" dur="200" fill="hold">
                                          <p:stCondLst>
                                            <p:cond delay="600"/>
                                          </p:stCondLst>
                                        </p:cTn>
                                        <p:tgtEl>
                                          <p:spTgt spid="19"/>
                                        </p:tgtEl>
                                        <p:attrNameLst>
                                          <p:attrName>r</p:attrName>
                                        </p:attrNameLst>
                                      </p:cBhvr>
                                    </p:animRot>
                                    <p:animRot by="120000">
                                      <p:cBhvr>
                                        <p:cTn id="86" dur="200" fill="hold">
                                          <p:stCondLst>
                                            <p:cond delay="800"/>
                                          </p:stCondLst>
                                        </p:cTn>
                                        <p:tgtEl>
                                          <p:spTgt spid="19"/>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030"/>
                                        </p:tgtEl>
                                        <p:attrNameLst>
                                          <p:attrName>style.visibility</p:attrName>
                                        </p:attrNameLst>
                                      </p:cBhvr>
                                      <p:to>
                                        <p:strVal val="visible"/>
                                      </p:to>
                                    </p:set>
                                  </p:childTnLst>
                                </p:cTn>
                              </p:par>
                              <p:par>
                                <p:cTn id="91" presetID="1" presetClass="entr" presetSubtype="0" fill="hold" grpId="1" nodeType="withEffect">
                                  <p:stCondLst>
                                    <p:cond delay="0"/>
                                  </p:stCondLst>
                                  <p:childTnLst>
                                    <p:set>
                                      <p:cBhvr>
                                        <p:cTn id="92" dur="1" fill="hold">
                                          <p:stCondLst>
                                            <p:cond delay="0"/>
                                          </p:stCondLst>
                                        </p:cTn>
                                        <p:tgtEl>
                                          <p:spTgt spid="18"/>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32" presetClass="emph" presetSubtype="0" fill="hold" grpId="2" nodeType="clickEffect">
                                  <p:stCondLst>
                                    <p:cond delay="0"/>
                                  </p:stCondLst>
                                  <p:childTnLst>
                                    <p:animRot by="120000">
                                      <p:cBhvr>
                                        <p:cTn id="96" dur="100" fill="hold">
                                          <p:stCondLst>
                                            <p:cond delay="0"/>
                                          </p:stCondLst>
                                        </p:cTn>
                                        <p:tgtEl>
                                          <p:spTgt spid="25"/>
                                        </p:tgtEl>
                                        <p:attrNameLst>
                                          <p:attrName>r</p:attrName>
                                        </p:attrNameLst>
                                      </p:cBhvr>
                                    </p:animRot>
                                    <p:animRot by="-240000">
                                      <p:cBhvr>
                                        <p:cTn id="97" dur="200" fill="hold">
                                          <p:stCondLst>
                                            <p:cond delay="200"/>
                                          </p:stCondLst>
                                        </p:cTn>
                                        <p:tgtEl>
                                          <p:spTgt spid="25"/>
                                        </p:tgtEl>
                                        <p:attrNameLst>
                                          <p:attrName>r</p:attrName>
                                        </p:attrNameLst>
                                      </p:cBhvr>
                                    </p:animRot>
                                    <p:animRot by="240000">
                                      <p:cBhvr>
                                        <p:cTn id="98" dur="200" fill="hold">
                                          <p:stCondLst>
                                            <p:cond delay="400"/>
                                          </p:stCondLst>
                                        </p:cTn>
                                        <p:tgtEl>
                                          <p:spTgt spid="25"/>
                                        </p:tgtEl>
                                        <p:attrNameLst>
                                          <p:attrName>r</p:attrName>
                                        </p:attrNameLst>
                                      </p:cBhvr>
                                    </p:animRot>
                                    <p:animRot by="-240000">
                                      <p:cBhvr>
                                        <p:cTn id="99" dur="200" fill="hold">
                                          <p:stCondLst>
                                            <p:cond delay="600"/>
                                          </p:stCondLst>
                                        </p:cTn>
                                        <p:tgtEl>
                                          <p:spTgt spid="25"/>
                                        </p:tgtEl>
                                        <p:attrNameLst>
                                          <p:attrName>r</p:attrName>
                                        </p:attrNameLst>
                                      </p:cBhvr>
                                    </p:animRot>
                                    <p:animRot by="120000">
                                      <p:cBhvr>
                                        <p:cTn id="100" dur="200" fill="hold">
                                          <p:stCondLst>
                                            <p:cond delay="800"/>
                                          </p:stCondLst>
                                        </p:cTn>
                                        <p:tgtEl>
                                          <p:spTgt spid="25"/>
                                        </p:tgtEl>
                                        <p:attrNameLst>
                                          <p:attrName>r</p:attrName>
                                        </p:attrNameLst>
                                      </p:cBhvr>
                                    </p:animRo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59"/>
                                        </p:tgtEl>
                                        <p:attrNameLst>
                                          <p:attrName>style.visibility</p:attrName>
                                        </p:attrNameLst>
                                      </p:cBhvr>
                                      <p:to>
                                        <p:strVal val="visible"/>
                                      </p:to>
                                    </p:set>
                                  </p:childTnLst>
                                </p:cTn>
                              </p:par>
                              <p:par>
                                <p:cTn id="105" presetID="1" presetClass="entr" presetSubtype="0" fill="hold" grpId="1" nodeType="withEffect">
                                  <p:stCondLst>
                                    <p:cond delay="0"/>
                                  </p:stCondLst>
                                  <p:childTnLst>
                                    <p:set>
                                      <p:cBhvr>
                                        <p:cTn id="106" dur="1" fill="hold">
                                          <p:stCondLst>
                                            <p:cond delay="0"/>
                                          </p:stCondLst>
                                        </p:cTn>
                                        <p:tgtEl>
                                          <p:spTgt spid="6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32" presetClass="emph" presetSubtype="0" fill="hold" grpId="2" nodeType="clickEffect">
                                  <p:stCondLst>
                                    <p:cond delay="0"/>
                                  </p:stCondLst>
                                  <p:childTnLst>
                                    <p:animRot by="120000">
                                      <p:cBhvr>
                                        <p:cTn id="110" dur="100" fill="hold">
                                          <p:stCondLst>
                                            <p:cond delay="0"/>
                                          </p:stCondLst>
                                        </p:cTn>
                                        <p:tgtEl>
                                          <p:spTgt spid="24"/>
                                        </p:tgtEl>
                                        <p:attrNameLst>
                                          <p:attrName>r</p:attrName>
                                        </p:attrNameLst>
                                      </p:cBhvr>
                                    </p:animRot>
                                    <p:animRot by="-240000">
                                      <p:cBhvr>
                                        <p:cTn id="111" dur="200" fill="hold">
                                          <p:stCondLst>
                                            <p:cond delay="200"/>
                                          </p:stCondLst>
                                        </p:cTn>
                                        <p:tgtEl>
                                          <p:spTgt spid="24"/>
                                        </p:tgtEl>
                                        <p:attrNameLst>
                                          <p:attrName>r</p:attrName>
                                        </p:attrNameLst>
                                      </p:cBhvr>
                                    </p:animRot>
                                    <p:animRot by="240000">
                                      <p:cBhvr>
                                        <p:cTn id="112" dur="200" fill="hold">
                                          <p:stCondLst>
                                            <p:cond delay="400"/>
                                          </p:stCondLst>
                                        </p:cTn>
                                        <p:tgtEl>
                                          <p:spTgt spid="24"/>
                                        </p:tgtEl>
                                        <p:attrNameLst>
                                          <p:attrName>r</p:attrName>
                                        </p:attrNameLst>
                                      </p:cBhvr>
                                    </p:animRot>
                                    <p:animRot by="-240000">
                                      <p:cBhvr>
                                        <p:cTn id="113" dur="200" fill="hold">
                                          <p:stCondLst>
                                            <p:cond delay="600"/>
                                          </p:stCondLst>
                                        </p:cTn>
                                        <p:tgtEl>
                                          <p:spTgt spid="24"/>
                                        </p:tgtEl>
                                        <p:attrNameLst>
                                          <p:attrName>r</p:attrName>
                                        </p:attrNameLst>
                                      </p:cBhvr>
                                    </p:animRot>
                                    <p:animRot by="120000">
                                      <p:cBhvr>
                                        <p:cTn id="114" dur="200" fill="hold">
                                          <p:stCondLst>
                                            <p:cond delay="800"/>
                                          </p:stCondLst>
                                        </p:cTn>
                                        <p:tgtEl>
                                          <p:spTgt spid="24"/>
                                        </p:tgtEl>
                                        <p:attrNameLst>
                                          <p:attrName>r</p:attrName>
                                        </p:attrNameLst>
                                      </p:cBhvr>
                                    </p:animRo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1034"/>
                                        </p:tgtEl>
                                        <p:attrNameLst>
                                          <p:attrName>style.visibility</p:attrName>
                                        </p:attrNameLst>
                                      </p:cBhvr>
                                      <p:to>
                                        <p:strVal val="visible"/>
                                      </p:to>
                                    </p:set>
                                  </p:childTnLst>
                                </p:cTn>
                              </p:par>
                              <p:par>
                                <p:cTn id="119" presetID="1" presetClass="entr" presetSubtype="0" fill="hold" grpId="1" nodeType="withEffect">
                                  <p:stCondLst>
                                    <p:cond delay="0"/>
                                  </p:stCondLst>
                                  <p:childTnLst>
                                    <p:set>
                                      <p:cBhvr>
                                        <p:cTn id="120" dur="1" fill="hold">
                                          <p:stCondLst>
                                            <p:cond delay="0"/>
                                          </p:stCondLst>
                                        </p:cTn>
                                        <p:tgtEl>
                                          <p:spTgt spid="23"/>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32" presetClass="emph" presetSubtype="0" fill="hold" grpId="1" nodeType="clickEffect">
                                  <p:stCondLst>
                                    <p:cond delay="0"/>
                                  </p:stCondLst>
                                  <p:childTnLst>
                                    <p:animRot by="120000">
                                      <p:cBhvr>
                                        <p:cTn id="124" dur="100" fill="hold">
                                          <p:stCondLst>
                                            <p:cond delay="0"/>
                                          </p:stCondLst>
                                        </p:cTn>
                                        <p:tgtEl>
                                          <p:spTgt spid="28">
                                            <p:txEl>
                                              <p:pRg st="0" end="0"/>
                                            </p:txEl>
                                          </p:spTgt>
                                        </p:tgtEl>
                                        <p:attrNameLst>
                                          <p:attrName>r</p:attrName>
                                        </p:attrNameLst>
                                      </p:cBhvr>
                                    </p:animRot>
                                    <p:animRot by="-240000">
                                      <p:cBhvr>
                                        <p:cTn id="125" dur="200" fill="hold">
                                          <p:stCondLst>
                                            <p:cond delay="200"/>
                                          </p:stCondLst>
                                        </p:cTn>
                                        <p:tgtEl>
                                          <p:spTgt spid="28">
                                            <p:txEl>
                                              <p:pRg st="0" end="0"/>
                                            </p:txEl>
                                          </p:spTgt>
                                        </p:tgtEl>
                                        <p:attrNameLst>
                                          <p:attrName>r</p:attrName>
                                        </p:attrNameLst>
                                      </p:cBhvr>
                                    </p:animRot>
                                    <p:animRot by="240000">
                                      <p:cBhvr>
                                        <p:cTn id="126" dur="200" fill="hold">
                                          <p:stCondLst>
                                            <p:cond delay="400"/>
                                          </p:stCondLst>
                                        </p:cTn>
                                        <p:tgtEl>
                                          <p:spTgt spid="28">
                                            <p:txEl>
                                              <p:pRg st="0" end="0"/>
                                            </p:txEl>
                                          </p:spTgt>
                                        </p:tgtEl>
                                        <p:attrNameLst>
                                          <p:attrName>r</p:attrName>
                                        </p:attrNameLst>
                                      </p:cBhvr>
                                    </p:animRot>
                                    <p:animRot by="-240000">
                                      <p:cBhvr>
                                        <p:cTn id="127" dur="200" fill="hold">
                                          <p:stCondLst>
                                            <p:cond delay="600"/>
                                          </p:stCondLst>
                                        </p:cTn>
                                        <p:tgtEl>
                                          <p:spTgt spid="28">
                                            <p:txEl>
                                              <p:pRg st="0" end="0"/>
                                            </p:txEl>
                                          </p:spTgt>
                                        </p:tgtEl>
                                        <p:attrNameLst>
                                          <p:attrName>r</p:attrName>
                                        </p:attrNameLst>
                                      </p:cBhvr>
                                    </p:animRot>
                                    <p:animRot by="120000">
                                      <p:cBhvr>
                                        <p:cTn id="128" dur="200" fill="hold">
                                          <p:stCondLst>
                                            <p:cond delay="800"/>
                                          </p:stCondLst>
                                        </p:cTn>
                                        <p:tgtEl>
                                          <p:spTgt spid="28">
                                            <p:txEl>
                                              <p:pRg st="0" end="0"/>
                                            </p:txEl>
                                          </p:spTgt>
                                        </p:tgtEl>
                                        <p:attrNameLst>
                                          <p:attrName>r</p:attrName>
                                        </p:attrNameLst>
                                      </p:cBhvr>
                                    </p:animRo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1036"/>
                                        </p:tgtEl>
                                        <p:attrNameLst>
                                          <p:attrName>style.visibility</p:attrName>
                                        </p:attrNameLst>
                                      </p:cBhvr>
                                      <p:to>
                                        <p:strVal val="visible"/>
                                      </p:to>
                                    </p:set>
                                  </p:childTnLst>
                                </p:cTn>
                              </p:par>
                              <p:par>
                                <p:cTn id="133" presetID="1" presetClass="entr" presetSubtype="0" fill="hold" grpId="1" nodeType="withEffect">
                                  <p:stCondLst>
                                    <p:cond delay="0"/>
                                  </p:stCondLst>
                                  <p:childTnLst>
                                    <p:set>
                                      <p:cBhvr>
                                        <p:cTn id="134" dur="1" fill="hold">
                                          <p:stCondLst>
                                            <p:cond delay="0"/>
                                          </p:stCondLst>
                                        </p:cTn>
                                        <p:tgtEl>
                                          <p:spTgt spid="26"/>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32" presetClass="emph" presetSubtype="0" fill="hold" grpId="2" nodeType="clickEffect">
                                  <p:stCondLst>
                                    <p:cond delay="0"/>
                                  </p:stCondLst>
                                  <p:childTnLst>
                                    <p:animRot by="120000">
                                      <p:cBhvr>
                                        <p:cTn id="138" dur="100" fill="hold">
                                          <p:stCondLst>
                                            <p:cond delay="0"/>
                                          </p:stCondLst>
                                        </p:cTn>
                                        <p:tgtEl>
                                          <p:spTgt spid="15"/>
                                        </p:tgtEl>
                                        <p:attrNameLst>
                                          <p:attrName>r</p:attrName>
                                        </p:attrNameLst>
                                      </p:cBhvr>
                                    </p:animRot>
                                    <p:animRot by="-240000">
                                      <p:cBhvr>
                                        <p:cTn id="139" dur="200" fill="hold">
                                          <p:stCondLst>
                                            <p:cond delay="200"/>
                                          </p:stCondLst>
                                        </p:cTn>
                                        <p:tgtEl>
                                          <p:spTgt spid="15"/>
                                        </p:tgtEl>
                                        <p:attrNameLst>
                                          <p:attrName>r</p:attrName>
                                        </p:attrNameLst>
                                      </p:cBhvr>
                                    </p:animRot>
                                    <p:animRot by="240000">
                                      <p:cBhvr>
                                        <p:cTn id="140" dur="200" fill="hold">
                                          <p:stCondLst>
                                            <p:cond delay="400"/>
                                          </p:stCondLst>
                                        </p:cTn>
                                        <p:tgtEl>
                                          <p:spTgt spid="15"/>
                                        </p:tgtEl>
                                        <p:attrNameLst>
                                          <p:attrName>r</p:attrName>
                                        </p:attrNameLst>
                                      </p:cBhvr>
                                    </p:animRot>
                                    <p:animRot by="-240000">
                                      <p:cBhvr>
                                        <p:cTn id="141" dur="200" fill="hold">
                                          <p:stCondLst>
                                            <p:cond delay="600"/>
                                          </p:stCondLst>
                                        </p:cTn>
                                        <p:tgtEl>
                                          <p:spTgt spid="15"/>
                                        </p:tgtEl>
                                        <p:attrNameLst>
                                          <p:attrName>r</p:attrName>
                                        </p:attrNameLst>
                                      </p:cBhvr>
                                    </p:animRot>
                                    <p:animRot by="120000">
                                      <p:cBhvr>
                                        <p:cTn id="142" dur="200" fill="hold">
                                          <p:stCondLst>
                                            <p:cond delay="800"/>
                                          </p:stCondLst>
                                        </p:cTn>
                                        <p:tgtEl>
                                          <p:spTgt spid="15"/>
                                        </p:tgtEl>
                                        <p:attrNameLst>
                                          <p:attrName>r</p:attrName>
                                        </p:attrNameLst>
                                      </p:cBhvr>
                                    </p:animRo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1026"/>
                                        </p:tgtEl>
                                        <p:attrNameLst>
                                          <p:attrName>style.visibility</p:attrName>
                                        </p:attrNameLst>
                                      </p:cBhvr>
                                      <p:to>
                                        <p:strVal val="visible"/>
                                      </p:to>
                                    </p:set>
                                  </p:childTnLst>
                                </p:cTn>
                              </p:par>
                              <p:par>
                                <p:cTn id="147" presetID="1" presetClass="entr" presetSubtype="0" fill="hold" grpId="1" nodeType="withEffect">
                                  <p:stCondLst>
                                    <p:cond delay="0"/>
                                  </p:stCondLst>
                                  <p:childTnLst>
                                    <p:set>
                                      <p:cBhvr>
                                        <p:cTn id="148" dur="1" fill="hold">
                                          <p:stCondLst>
                                            <p:cond delay="0"/>
                                          </p:stCondLst>
                                        </p:cTn>
                                        <p:tgtEl>
                                          <p:spTgt spid="14"/>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2"/>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xit" presetSubtype="0" fill="hold" grpId="1" nodeType="clickEffect">
                                  <p:stCondLst>
                                    <p:cond delay="0"/>
                                  </p:stCondLst>
                                  <p:childTnLst>
                                    <p:set>
                                      <p:cBhvr>
                                        <p:cTn id="156" dur="1" fill="hold">
                                          <p:stCondLst>
                                            <p:cond delay="0"/>
                                          </p:stCondLst>
                                        </p:cTn>
                                        <p:tgtEl>
                                          <p:spTgt spid="2"/>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53" presetClass="exit" presetSubtype="32" fill="hold" grpId="0" nodeType="clickEffect">
                                  <p:stCondLst>
                                    <p:cond delay="0"/>
                                  </p:stCondLst>
                                  <p:childTnLst>
                                    <p:anim calcmode="lin" valueType="num">
                                      <p:cBhvr>
                                        <p:cTn id="160" dur="500"/>
                                        <p:tgtEl>
                                          <p:spTgt spid="24"/>
                                        </p:tgtEl>
                                        <p:attrNameLst>
                                          <p:attrName>ppt_w</p:attrName>
                                        </p:attrNameLst>
                                      </p:cBhvr>
                                      <p:tavLst>
                                        <p:tav tm="0">
                                          <p:val>
                                            <p:strVal val="ppt_w"/>
                                          </p:val>
                                        </p:tav>
                                        <p:tav tm="100000">
                                          <p:val>
                                            <p:fltVal val="0"/>
                                          </p:val>
                                        </p:tav>
                                      </p:tavLst>
                                    </p:anim>
                                    <p:anim calcmode="lin" valueType="num">
                                      <p:cBhvr>
                                        <p:cTn id="161" dur="500"/>
                                        <p:tgtEl>
                                          <p:spTgt spid="24"/>
                                        </p:tgtEl>
                                        <p:attrNameLst>
                                          <p:attrName>ppt_h</p:attrName>
                                        </p:attrNameLst>
                                      </p:cBhvr>
                                      <p:tavLst>
                                        <p:tav tm="0">
                                          <p:val>
                                            <p:strVal val="ppt_h"/>
                                          </p:val>
                                        </p:tav>
                                        <p:tav tm="100000">
                                          <p:val>
                                            <p:fltVal val="0"/>
                                          </p:val>
                                        </p:tav>
                                      </p:tavLst>
                                    </p:anim>
                                    <p:animEffect transition="out" filter="fade">
                                      <p:cBhvr>
                                        <p:cTn id="162" dur="500"/>
                                        <p:tgtEl>
                                          <p:spTgt spid="24"/>
                                        </p:tgtEl>
                                      </p:cBhvr>
                                    </p:animEffect>
                                    <p:set>
                                      <p:cBhvr>
                                        <p:cTn id="163" dur="1" fill="hold">
                                          <p:stCondLst>
                                            <p:cond delay="499"/>
                                          </p:stCondLst>
                                        </p:cTn>
                                        <p:tgtEl>
                                          <p:spTgt spid="24"/>
                                        </p:tgtEl>
                                        <p:attrNameLst>
                                          <p:attrName>style.visibility</p:attrName>
                                        </p:attrNameLst>
                                      </p:cBhvr>
                                      <p:to>
                                        <p:strVal val="hidden"/>
                                      </p:to>
                                    </p:set>
                                  </p:childTnLst>
                                </p:cTn>
                              </p:par>
                            </p:childTnLst>
                          </p:cTn>
                        </p:par>
                      </p:childTnLst>
                    </p:cTn>
                  </p:par>
                  <p:par>
                    <p:cTn id="164" fill="hold">
                      <p:stCondLst>
                        <p:cond delay="indefinite"/>
                      </p:stCondLst>
                      <p:childTnLst>
                        <p:par>
                          <p:cTn id="165" fill="hold">
                            <p:stCondLst>
                              <p:cond delay="0"/>
                            </p:stCondLst>
                            <p:childTnLst>
                              <p:par>
                                <p:cTn id="166" presetID="1" presetClass="entr" presetSubtype="0" fill="hold" grpId="1" nodeType="clickEffect">
                                  <p:stCondLst>
                                    <p:cond delay="0"/>
                                  </p:stCondLst>
                                  <p:childTnLst>
                                    <p:set>
                                      <p:cBhvr>
                                        <p:cTn id="167" dur="1" fill="hold">
                                          <p:stCondLst>
                                            <p:cond delay="0"/>
                                          </p:stCondLst>
                                        </p:cTn>
                                        <p:tgtEl>
                                          <p:spTgt spid="24"/>
                                        </p:tgtEl>
                                        <p:attrNameLst>
                                          <p:attrName>style.visibility</p:attrName>
                                        </p:attrNameLst>
                                      </p:cBhvr>
                                      <p:to>
                                        <p:strVal val="visible"/>
                                      </p:to>
                                    </p:set>
                                  </p:childTnLst>
                                </p:cTn>
                              </p:par>
                            </p:childTnLst>
                          </p:cTn>
                        </p:par>
                      </p:childTnLst>
                    </p:cTn>
                  </p:par>
                  <p:par>
                    <p:cTn id="168" fill="hold">
                      <p:stCondLst>
                        <p:cond delay="indefinite"/>
                      </p:stCondLst>
                      <p:childTnLst>
                        <p:par>
                          <p:cTn id="169" fill="hold">
                            <p:stCondLst>
                              <p:cond delay="0"/>
                            </p:stCondLst>
                            <p:childTnLst>
                              <p:par>
                                <p:cTn id="170" presetID="53" presetClass="exit" presetSubtype="32" fill="hold" grpId="0" nodeType="clickEffect">
                                  <p:stCondLst>
                                    <p:cond delay="0"/>
                                  </p:stCondLst>
                                  <p:childTnLst>
                                    <p:anim calcmode="lin" valueType="num">
                                      <p:cBhvr>
                                        <p:cTn id="171" dur="500"/>
                                        <p:tgtEl>
                                          <p:spTgt spid="25"/>
                                        </p:tgtEl>
                                        <p:attrNameLst>
                                          <p:attrName>ppt_w</p:attrName>
                                        </p:attrNameLst>
                                      </p:cBhvr>
                                      <p:tavLst>
                                        <p:tav tm="0">
                                          <p:val>
                                            <p:strVal val="ppt_w"/>
                                          </p:val>
                                        </p:tav>
                                        <p:tav tm="100000">
                                          <p:val>
                                            <p:fltVal val="0"/>
                                          </p:val>
                                        </p:tav>
                                      </p:tavLst>
                                    </p:anim>
                                    <p:anim calcmode="lin" valueType="num">
                                      <p:cBhvr>
                                        <p:cTn id="172" dur="500"/>
                                        <p:tgtEl>
                                          <p:spTgt spid="25"/>
                                        </p:tgtEl>
                                        <p:attrNameLst>
                                          <p:attrName>ppt_h</p:attrName>
                                        </p:attrNameLst>
                                      </p:cBhvr>
                                      <p:tavLst>
                                        <p:tav tm="0">
                                          <p:val>
                                            <p:strVal val="ppt_h"/>
                                          </p:val>
                                        </p:tav>
                                        <p:tav tm="100000">
                                          <p:val>
                                            <p:fltVal val="0"/>
                                          </p:val>
                                        </p:tav>
                                      </p:tavLst>
                                    </p:anim>
                                    <p:animEffect transition="out" filter="fade">
                                      <p:cBhvr>
                                        <p:cTn id="173" dur="500"/>
                                        <p:tgtEl>
                                          <p:spTgt spid="25"/>
                                        </p:tgtEl>
                                      </p:cBhvr>
                                    </p:animEffect>
                                    <p:set>
                                      <p:cBhvr>
                                        <p:cTn id="174" dur="1" fill="hold">
                                          <p:stCondLst>
                                            <p:cond delay="499"/>
                                          </p:stCondLst>
                                        </p:cTn>
                                        <p:tgtEl>
                                          <p:spTgt spid="25"/>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1" nodeType="clickEffect">
                                  <p:stCondLst>
                                    <p:cond delay="0"/>
                                  </p:stCondLst>
                                  <p:childTnLst>
                                    <p:set>
                                      <p:cBhvr>
                                        <p:cTn id="178" dur="1" fill="hold">
                                          <p:stCondLst>
                                            <p:cond delay="0"/>
                                          </p:stCondLst>
                                        </p:cTn>
                                        <p:tgtEl>
                                          <p:spTgt spid="25"/>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53" presetClass="exit" presetSubtype="32" fill="hold" grpId="0" nodeType="clickEffect">
                                  <p:stCondLst>
                                    <p:cond delay="0"/>
                                  </p:stCondLst>
                                  <p:childTnLst>
                                    <p:anim calcmode="lin" valueType="num">
                                      <p:cBhvr>
                                        <p:cTn id="182" dur="500"/>
                                        <p:tgtEl>
                                          <p:spTgt spid="21"/>
                                        </p:tgtEl>
                                        <p:attrNameLst>
                                          <p:attrName>ppt_w</p:attrName>
                                        </p:attrNameLst>
                                      </p:cBhvr>
                                      <p:tavLst>
                                        <p:tav tm="0">
                                          <p:val>
                                            <p:strVal val="ppt_w"/>
                                          </p:val>
                                        </p:tav>
                                        <p:tav tm="100000">
                                          <p:val>
                                            <p:fltVal val="0"/>
                                          </p:val>
                                        </p:tav>
                                      </p:tavLst>
                                    </p:anim>
                                    <p:anim calcmode="lin" valueType="num">
                                      <p:cBhvr>
                                        <p:cTn id="183" dur="500"/>
                                        <p:tgtEl>
                                          <p:spTgt spid="21"/>
                                        </p:tgtEl>
                                        <p:attrNameLst>
                                          <p:attrName>ppt_h</p:attrName>
                                        </p:attrNameLst>
                                      </p:cBhvr>
                                      <p:tavLst>
                                        <p:tav tm="0">
                                          <p:val>
                                            <p:strVal val="ppt_h"/>
                                          </p:val>
                                        </p:tav>
                                        <p:tav tm="100000">
                                          <p:val>
                                            <p:fltVal val="0"/>
                                          </p:val>
                                        </p:tav>
                                      </p:tavLst>
                                    </p:anim>
                                    <p:animEffect transition="out" filter="fade">
                                      <p:cBhvr>
                                        <p:cTn id="184" dur="500"/>
                                        <p:tgtEl>
                                          <p:spTgt spid="21"/>
                                        </p:tgtEl>
                                      </p:cBhvr>
                                    </p:animEffect>
                                    <p:set>
                                      <p:cBhvr>
                                        <p:cTn id="185" dur="1" fill="hold">
                                          <p:stCondLst>
                                            <p:cond delay="499"/>
                                          </p:stCondLst>
                                        </p:cTn>
                                        <p:tgtEl>
                                          <p:spTgt spid="21"/>
                                        </p:tgtEl>
                                        <p:attrNameLst>
                                          <p:attrName>style.visibility</p:attrName>
                                        </p:attrNameLst>
                                      </p:cBhvr>
                                      <p:to>
                                        <p:strVal val="hidden"/>
                                      </p:to>
                                    </p:set>
                                  </p:childTnLst>
                                </p:cTn>
                              </p:par>
                            </p:childTnLst>
                          </p:cTn>
                        </p:par>
                      </p:childTnLst>
                    </p:cTn>
                  </p:par>
                  <p:par>
                    <p:cTn id="186" fill="hold">
                      <p:stCondLst>
                        <p:cond delay="indefinite"/>
                      </p:stCondLst>
                      <p:childTnLst>
                        <p:par>
                          <p:cTn id="187" fill="hold">
                            <p:stCondLst>
                              <p:cond delay="0"/>
                            </p:stCondLst>
                            <p:childTnLst>
                              <p:par>
                                <p:cTn id="188" presetID="1" presetClass="entr" presetSubtype="0" fill="hold" grpId="1" nodeType="clickEffect">
                                  <p:stCondLst>
                                    <p:cond delay="0"/>
                                  </p:stCondLst>
                                  <p:childTnLst>
                                    <p:set>
                                      <p:cBhvr>
                                        <p:cTn id="189" dur="1" fill="hold">
                                          <p:stCondLst>
                                            <p:cond delay="0"/>
                                          </p:stCondLst>
                                        </p:cTn>
                                        <p:tgtEl>
                                          <p:spTgt spid="21"/>
                                        </p:tgtEl>
                                        <p:attrNameLst>
                                          <p:attrName>style.visibility</p:attrName>
                                        </p:attrNameLst>
                                      </p:cBhvr>
                                      <p:to>
                                        <p:strVal val="visible"/>
                                      </p:to>
                                    </p:set>
                                  </p:childTnLst>
                                </p:cTn>
                              </p:par>
                            </p:childTnLst>
                          </p:cTn>
                        </p:par>
                      </p:childTnLst>
                    </p:cTn>
                  </p:par>
                  <p:par>
                    <p:cTn id="190" fill="hold">
                      <p:stCondLst>
                        <p:cond delay="indefinite"/>
                      </p:stCondLst>
                      <p:childTnLst>
                        <p:par>
                          <p:cTn id="191" fill="hold">
                            <p:stCondLst>
                              <p:cond delay="0"/>
                            </p:stCondLst>
                            <p:childTnLst>
                              <p:par>
                                <p:cTn id="192" presetID="53" presetClass="exit" presetSubtype="32" fill="hold" grpId="0" nodeType="clickEffect">
                                  <p:stCondLst>
                                    <p:cond delay="0"/>
                                  </p:stCondLst>
                                  <p:childTnLst>
                                    <p:anim calcmode="lin" valueType="num">
                                      <p:cBhvr>
                                        <p:cTn id="193" dur="500"/>
                                        <p:tgtEl>
                                          <p:spTgt spid="19"/>
                                        </p:tgtEl>
                                        <p:attrNameLst>
                                          <p:attrName>ppt_w</p:attrName>
                                        </p:attrNameLst>
                                      </p:cBhvr>
                                      <p:tavLst>
                                        <p:tav tm="0">
                                          <p:val>
                                            <p:strVal val="ppt_w"/>
                                          </p:val>
                                        </p:tav>
                                        <p:tav tm="100000">
                                          <p:val>
                                            <p:fltVal val="0"/>
                                          </p:val>
                                        </p:tav>
                                      </p:tavLst>
                                    </p:anim>
                                    <p:anim calcmode="lin" valueType="num">
                                      <p:cBhvr>
                                        <p:cTn id="194" dur="500"/>
                                        <p:tgtEl>
                                          <p:spTgt spid="19"/>
                                        </p:tgtEl>
                                        <p:attrNameLst>
                                          <p:attrName>ppt_h</p:attrName>
                                        </p:attrNameLst>
                                      </p:cBhvr>
                                      <p:tavLst>
                                        <p:tav tm="0">
                                          <p:val>
                                            <p:strVal val="ppt_h"/>
                                          </p:val>
                                        </p:tav>
                                        <p:tav tm="100000">
                                          <p:val>
                                            <p:fltVal val="0"/>
                                          </p:val>
                                        </p:tav>
                                      </p:tavLst>
                                    </p:anim>
                                    <p:animEffect transition="out" filter="fade">
                                      <p:cBhvr>
                                        <p:cTn id="195" dur="500"/>
                                        <p:tgtEl>
                                          <p:spTgt spid="19"/>
                                        </p:tgtEl>
                                      </p:cBhvr>
                                    </p:animEffect>
                                    <p:set>
                                      <p:cBhvr>
                                        <p:cTn id="196" dur="1" fill="hold">
                                          <p:stCondLst>
                                            <p:cond delay="499"/>
                                          </p:stCondLst>
                                        </p:cTn>
                                        <p:tgtEl>
                                          <p:spTgt spid="19"/>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1" presetClass="entr" presetSubtype="0" fill="hold" grpId="1" nodeType="clickEffect">
                                  <p:stCondLst>
                                    <p:cond delay="0"/>
                                  </p:stCondLst>
                                  <p:childTnLst>
                                    <p:set>
                                      <p:cBhvr>
                                        <p:cTn id="200" dur="1" fill="hold">
                                          <p:stCondLst>
                                            <p:cond delay="0"/>
                                          </p:stCondLst>
                                        </p:cTn>
                                        <p:tgtEl>
                                          <p:spTgt spid="19"/>
                                        </p:tgtEl>
                                        <p:attrNameLst>
                                          <p:attrName>style.visibility</p:attrName>
                                        </p:attrNameLst>
                                      </p:cBhvr>
                                      <p:to>
                                        <p:strVal val="visible"/>
                                      </p:to>
                                    </p:set>
                                  </p:childTnLst>
                                </p:cTn>
                              </p:par>
                            </p:childTnLst>
                          </p:cTn>
                        </p:par>
                      </p:childTnLst>
                    </p:cTn>
                  </p:par>
                  <p:par>
                    <p:cTn id="201" fill="hold">
                      <p:stCondLst>
                        <p:cond delay="indefinite"/>
                      </p:stCondLst>
                      <p:childTnLst>
                        <p:par>
                          <p:cTn id="202" fill="hold">
                            <p:stCondLst>
                              <p:cond delay="0"/>
                            </p:stCondLst>
                            <p:childTnLst>
                              <p:par>
                                <p:cTn id="203" presetID="53" presetClass="exit" presetSubtype="32" fill="hold" nodeType="clickEffect">
                                  <p:stCondLst>
                                    <p:cond delay="0"/>
                                  </p:stCondLst>
                                  <p:childTnLst>
                                    <p:anim calcmode="lin" valueType="num">
                                      <p:cBhvr>
                                        <p:cTn id="204" dur="500"/>
                                        <p:tgtEl>
                                          <p:spTgt spid="28">
                                            <p:txEl>
                                              <p:pRg st="0" end="0"/>
                                            </p:txEl>
                                          </p:spTgt>
                                        </p:tgtEl>
                                        <p:attrNameLst>
                                          <p:attrName>ppt_w</p:attrName>
                                        </p:attrNameLst>
                                      </p:cBhvr>
                                      <p:tavLst>
                                        <p:tav tm="0">
                                          <p:val>
                                            <p:strVal val="ppt_w"/>
                                          </p:val>
                                        </p:tav>
                                        <p:tav tm="100000">
                                          <p:val>
                                            <p:fltVal val="0"/>
                                          </p:val>
                                        </p:tav>
                                      </p:tavLst>
                                    </p:anim>
                                    <p:anim calcmode="lin" valueType="num">
                                      <p:cBhvr>
                                        <p:cTn id="205" dur="500"/>
                                        <p:tgtEl>
                                          <p:spTgt spid="28">
                                            <p:txEl>
                                              <p:pRg st="0" end="0"/>
                                            </p:txEl>
                                          </p:spTgt>
                                        </p:tgtEl>
                                        <p:attrNameLst>
                                          <p:attrName>ppt_h</p:attrName>
                                        </p:attrNameLst>
                                      </p:cBhvr>
                                      <p:tavLst>
                                        <p:tav tm="0">
                                          <p:val>
                                            <p:strVal val="ppt_h"/>
                                          </p:val>
                                        </p:tav>
                                        <p:tav tm="100000">
                                          <p:val>
                                            <p:fltVal val="0"/>
                                          </p:val>
                                        </p:tav>
                                      </p:tavLst>
                                    </p:anim>
                                    <p:animEffect transition="out" filter="fade">
                                      <p:cBhvr>
                                        <p:cTn id="206" dur="500"/>
                                        <p:tgtEl>
                                          <p:spTgt spid="28">
                                            <p:txEl>
                                              <p:pRg st="0" end="0"/>
                                            </p:txEl>
                                          </p:spTgt>
                                        </p:tgtEl>
                                      </p:cBhvr>
                                    </p:animEffect>
                                    <p:set>
                                      <p:cBhvr>
                                        <p:cTn id="207" dur="1" fill="hold">
                                          <p:stCondLst>
                                            <p:cond delay="499"/>
                                          </p:stCondLst>
                                        </p:cTn>
                                        <p:tgtEl>
                                          <p:spTgt spid="28">
                                            <p:txEl>
                                              <p:pRg st="0" end="0"/>
                                            </p:txEl>
                                          </p:spTgt>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1" presetClass="entr" presetSubtype="0" fill="hold" grpId="0" nodeType="clickEffect">
                                  <p:stCondLst>
                                    <p:cond delay="0"/>
                                  </p:stCondLst>
                                  <p:childTnLst>
                                    <p:set>
                                      <p:cBhvr>
                                        <p:cTn id="211"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212" fill="hold">
                      <p:stCondLst>
                        <p:cond delay="indefinite"/>
                      </p:stCondLst>
                      <p:childTnLst>
                        <p:par>
                          <p:cTn id="213" fill="hold">
                            <p:stCondLst>
                              <p:cond delay="0"/>
                            </p:stCondLst>
                            <p:childTnLst>
                              <p:par>
                                <p:cTn id="214" presetID="53" presetClass="exit" presetSubtype="32" fill="hold" grpId="0" nodeType="clickEffect">
                                  <p:stCondLst>
                                    <p:cond delay="0"/>
                                  </p:stCondLst>
                                  <p:childTnLst>
                                    <p:anim calcmode="lin" valueType="num">
                                      <p:cBhvr>
                                        <p:cTn id="215" dur="500"/>
                                        <p:tgtEl>
                                          <p:spTgt spid="15"/>
                                        </p:tgtEl>
                                        <p:attrNameLst>
                                          <p:attrName>ppt_w</p:attrName>
                                        </p:attrNameLst>
                                      </p:cBhvr>
                                      <p:tavLst>
                                        <p:tav tm="0">
                                          <p:val>
                                            <p:strVal val="ppt_w"/>
                                          </p:val>
                                        </p:tav>
                                        <p:tav tm="100000">
                                          <p:val>
                                            <p:fltVal val="0"/>
                                          </p:val>
                                        </p:tav>
                                      </p:tavLst>
                                    </p:anim>
                                    <p:anim calcmode="lin" valueType="num">
                                      <p:cBhvr>
                                        <p:cTn id="216" dur="500"/>
                                        <p:tgtEl>
                                          <p:spTgt spid="15"/>
                                        </p:tgtEl>
                                        <p:attrNameLst>
                                          <p:attrName>ppt_h</p:attrName>
                                        </p:attrNameLst>
                                      </p:cBhvr>
                                      <p:tavLst>
                                        <p:tav tm="0">
                                          <p:val>
                                            <p:strVal val="ppt_h"/>
                                          </p:val>
                                        </p:tav>
                                        <p:tav tm="100000">
                                          <p:val>
                                            <p:fltVal val="0"/>
                                          </p:val>
                                        </p:tav>
                                      </p:tavLst>
                                    </p:anim>
                                    <p:animEffect transition="out" filter="fade">
                                      <p:cBhvr>
                                        <p:cTn id="217" dur="500"/>
                                        <p:tgtEl>
                                          <p:spTgt spid="15"/>
                                        </p:tgtEl>
                                      </p:cBhvr>
                                    </p:animEffect>
                                    <p:set>
                                      <p:cBhvr>
                                        <p:cTn id="218" dur="1" fill="hold">
                                          <p:stCondLst>
                                            <p:cond delay="499"/>
                                          </p:stCondLst>
                                        </p:cTn>
                                        <p:tgtEl>
                                          <p:spTgt spid="15"/>
                                        </p:tgtEl>
                                        <p:attrNameLst>
                                          <p:attrName>style.visibility</p:attrName>
                                        </p:attrNameLst>
                                      </p:cBhvr>
                                      <p:to>
                                        <p:strVal val="hidden"/>
                                      </p:to>
                                    </p:set>
                                  </p:childTnLst>
                                </p:cTn>
                              </p:par>
                            </p:childTnLst>
                          </p:cTn>
                        </p:par>
                      </p:childTnLst>
                    </p:cTn>
                  </p:par>
                  <p:par>
                    <p:cTn id="219" fill="hold">
                      <p:stCondLst>
                        <p:cond delay="indefinite"/>
                      </p:stCondLst>
                      <p:childTnLst>
                        <p:par>
                          <p:cTn id="220" fill="hold">
                            <p:stCondLst>
                              <p:cond delay="0"/>
                            </p:stCondLst>
                            <p:childTnLst>
                              <p:par>
                                <p:cTn id="221" presetID="1" presetClass="entr" presetSubtype="0" fill="hold" grpId="1" nodeType="clickEffect">
                                  <p:stCondLst>
                                    <p:cond delay="0"/>
                                  </p:stCondLst>
                                  <p:childTnLst>
                                    <p:set>
                                      <p:cBhvr>
                                        <p:cTn id="2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25" grpId="2"/>
      <p:bldP spid="60" grpId="0"/>
      <p:bldP spid="60" grpId="1"/>
      <p:bldP spid="14" grpId="0"/>
      <p:bldP spid="14" grpId="1"/>
      <p:bldP spid="15" grpId="0"/>
      <p:bldP spid="15" grpId="1"/>
      <p:bldP spid="15" grpId="2"/>
      <p:bldP spid="18" grpId="0"/>
      <p:bldP spid="18" grpId="1"/>
      <p:bldP spid="19" grpId="0"/>
      <p:bldP spid="19" grpId="1"/>
      <p:bldP spid="19" grpId="2"/>
      <p:bldP spid="21" grpId="0"/>
      <p:bldP spid="21" grpId="1"/>
      <p:bldP spid="21" grpId="2"/>
      <p:bldP spid="23" grpId="0"/>
      <p:bldP spid="23" grpId="1"/>
      <p:bldP spid="24" grpId="0"/>
      <p:bldP spid="24" grpId="1"/>
      <p:bldP spid="24" grpId="2"/>
      <p:bldP spid="26" grpId="0"/>
      <p:bldP spid="26" grpId="1"/>
      <p:bldP spid="27" grpId="0"/>
      <p:bldP spid="27" grpId="1"/>
      <p:bldP spid="28" grpId="0" build="allAtOnce"/>
      <p:bldP spid="28" grpId="1" build="allAtOnce"/>
      <p:bldP spid="2" grpId="0" animBg="1"/>
      <p:bldP spid="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58832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77500" y="247046"/>
            <a:ext cx="1479827" cy="44010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50" name="Picture 2" descr="Jack And The Beanstalk, Fairy Tale, Line Art, People">
            <a:extLst>
              <a:ext uri="{FF2B5EF4-FFF2-40B4-BE49-F238E27FC236}">
                <a16:creationId xmlns:a16="http://schemas.microsoft.com/office/drawing/2014/main" id="{146B278A-0DFC-4891-AE26-A5780C5CDB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2225" y="1291561"/>
            <a:ext cx="1441237" cy="10689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8D5B0AF-C5F6-4369-A675-718244712217}"/>
              </a:ext>
            </a:extLst>
          </p:cNvPr>
          <p:cNvSpPr txBox="1"/>
          <p:nvPr/>
        </p:nvSpPr>
        <p:spPr>
          <a:xfrm>
            <a:off x="189340" y="1916058"/>
            <a:ext cx="1886859" cy="461665"/>
          </a:xfrm>
          <a:prstGeom prst="rect">
            <a:avLst/>
          </a:prstGeom>
          <a:noFill/>
        </p:spPr>
        <p:txBody>
          <a:bodyPr wrap="square" rtlCol="0">
            <a:spAutoFit/>
          </a:bodyPr>
          <a:lstStyle/>
          <a:p>
            <a:pPr algn="ctr"/>
            <a:r>
              <a:rPr lang="en-GB" sz="2400" b="1" dirty="0" err="1">
                <a:solidFill>
                  <a:schemeClr val="accent5">
                    <a:lumMod val="50000"/>
                  </a:schemeClr>
                </a:solidFill>
              </a:rPr>
              <a:t>zahlen</a:t>
            </a:r>
            <a:endParaRPr lang="en-GB" sz="2400" b="1" dirty="0">
              <a:solidFill>
                <a:schemeClr val="accent5">
                  <a:lumMod val="50000"/>
                </a:schemeClr>
              </a:solidFill>
            </a:endParaRPr>
          </a:p>
        </p:txBody>
      </p:sp>
      <p:sp>
        <p:nvSpPr>
          <p:cNvPr id="7" name="TextBox 6">
            <a:extLst>
              <a:ext uri="{FF2B5EF4-FFF2-40B4-BE49-F238E27FC236}">
                <a16:creationId xmlns:a16="http://schemas.microsoft.com/office/drawing/2014/main" id="{A72CC51C-1138-4348-A2D8-74D85C6957C9}"/>
              </a:ext>
            </a:extLst>
          </p:cNvPr>
          <p:cNvSpPr txBox="1"/>
          <p:nvPr/>
        </p:nvSpPr>
        <p:spPr>
          <a:xfrm>
            <a:off x="2059415" y="2426633"/>
            <a:ext cx="1886859" cy="461665"/>
          </a:xfrm>
          <a:prstGeom prst="rect">
            <a:avLst/>
          </a:prstGeom>
          <a:noFill/>
        </p:spPr>
        <p:txBody>
          <a:bodyPr wrap="square" rtlCol="0">
            <a:spAutoFit/>
          </a:bodyPr>
          <a:lstStyle/>
          <a:p>
            <a:pPr algn="ctr"/>
            <a:r>
              <a:rPr lang="en-GB" sz="2400" dirty="0">
                <a:solidFill>
                  <a:schemeClr val="accent5">
                    <a:lumMod val="50000"/>
                  </a:schemeClr>
                </a:solidFill>
              </a:rPr>
              <a:t>[to pay]</a:t>
            </a:r>
          </a:p>
        </p:txBody>
      </p:sp>
      <p:sp>
        <p:nvSpPr>
          <p:cNvPr id="8" name="TextBox 7">
            <a:extLst>
              <a:ext uri="{FF2B5EF4-FFF2-40B4-BE49-F238E27FC236}">
                <a16:creationId xmlns:a16="http://schemas.microsoft.com/office/drawing/2014/main" id="{25DE38D6-D36E-46A0-9CD1-9A039DDCC8BD}"/>
              </a:ext>
            </a:extLst>
          </p:cNvPr>
          <p:cNvSpPr txBox="1"/>
          <p:nvPr/>
        </p:nvSpPr>
        <p:spPr>
          <a:xfrm>
            <a:off x="5859676" y="2426633"/>
            <a:ext cx="1886859" cy="461665"/>
          </a:xfrm>
          <a:prstGeom prst="rect">
            <a:avLst/>
          </a:prstGeom>
          <a:noFill/>
        </p:spPr>
        <p:txBody>
          <a:bodyPr wrap="square" rtlCol="0">
            <a:spAutoFit/>
          </a:bodyPr>
          <a:lstStyle/>
          <a:p>
            <a:pPr algn="ctr"/>
            <a:r>
              <a:rPr lang="en-GB" sz="2400" dirty="0">
                <a:solidFill>
                  <a:schemeClr val="accent5">
                    <a:lumMod val="50000"/>
                  </a:schemeClr>
                </a:solidFill>
              </a:rPr>
              <a:t>[worry]</a:t>
            </a:r>
          </a:p>
        </p:txBody>
      </p:sp>
      <p:sp>
        <p:nvSpPr>
          <p:cNvPr id="9" name="TextBox 8">
            <a:extLst>
              <a:ext uri="{FF2B5EF4-FFF2-40B4-BE49-F238E27FC236}">
                <a16:creationId xmlns:a16="http://schemas.microsoft.com/office/drawing/2014/main" id="{C99098D7-2D1F-4A17-B17C-A693896D273F}"/>
              </a:ext>
            </a:extLst>
          </p:cNvPr>
          <p:cNvSpPr txBox="1"/>
          <p:nvPr/>
        </p:nvSpPr>
        <p:spPr>
          <a:xfrm>
            <a:off x="4226869" y="1916058"/>
            <a:ext cx="1886859" cy="461665"/>
          </a:xfrm>
          <a:prstGeom prst="rect">
            <a:avLst/>
          </a:prstGeom>
          <a:noFill/>
        </p:spPr>
        <p:txBody>
          <a:bodyPr wrap="square" rtlCol="0">
            <a:spAutoFit/>
          </a:bodyPr>
          <a:lstStyle/>
          <a:p>
            <a:pPr algn="ctr"/>
            <a:r>
              <a:rPr lang="en-GB" sz="2400" b="1" dirty="0">
                <a:solidFill>
                  <a:schemeClr val="accent5">
                    <a:lumMod val="50000"/>
                  </a:schemeClr>
                </a:solidFill>
              </a:rPr>
              <a:t>die Sorge</a:t>
            </a:r>
          </a:p>
        </p:txBody>
      </p:sp>
      <p:sp>
        <p:nvSpPr>
          <p:cNvPr id="10" name="TextBox 9">
            <a:extLst>
              <a:ext uri="{FF2B5EF4-FFF2-40B4-BE49-F238E27FC236}">
                <a16:creationId xmlns:a16="http://schemas.microsoft.com/office/drawing/2014/main" id="{5F0528C0-BFE6-4A24-8320-9D47BD7534EC}"/>
              </a:ext>
            </a:extLst>
          </p:cNvPr>
          <p:cNvSpPr txBox="1"/>
          <p:nvPr/>
        </p:nvSpPr>
        <p:spPr>
          <a:xfrm>
            <a:off x="9659937" y="2426633"/>
            <a:ext cx="1886859" cy="461665"/>
          </a:xfrm>
          <a:prstGeom prst="rect">
            <a:avLst/>
          </a:prstGeom>
          <a:noFill/>
        </p:spPr>
        <p:txBody>
          <a:bodyPr wrap="square" rtlCol="0">
            <a:spAutoFit/>
          </a:bodyPr>
          <a:lstStyle/>
          <a:p>
            <a:pPr algn="ctr"/>
            <a:r>
              <a:rPr lang="en-GB" sz="2400" dirty="0">
                <a:solidFill>
                  <a:schemeClr val="accent5">
                    <a:lumMod val="50000"/>
                  </a:schemeClr>
                </a:solidFill>
              </a:rPr>
              <a:t>[back]</a:t>
            </a:r>
          </a:p>
        </p:txBody>
      </p:sp>
      <p:sp>
        <p:nvSpPr>
          <p:cNvPr id="11" name="TextBox 10">
            <a:extLst>
              <a:ext uri="{FF2B5EF4-FFF2-40B4-BE49-F238E27FC236}">
                <a16:creationId xmlns:a16="http://schemas.microsoft.com/office/drawing/2014/main" id="{02C3D776-0D42-428D-83B7-DDE1C0FD284A}"/>
              </a:ext>
            </a:extLst>
          </p:cNvPr>
          <p:cNvSpPr txBox="1"/>
          <p:nvPr/>
        </p:nvSpPr>
        <p:spPr>
          <a:xfrm>
            <a:off x="7985545" y="1898813"/>
            <a:ext cx="2078266" cy="461665"/>
          </a:xfrm>
          <a:prstGeom prst="rect">
            <a:avLst/>
          </a:prstGeom>
          <a:noFill/>
        </p:spPr>
        <p:txBody>
          <a:bodyPr wrap="square" rtlCol="0">
            <a:spAutoFit/>
          </a:bodyPr>
          <a:lstStyle/>
          <a:p>
            <a:pPr algn="ctr"/>
            <a:r>
              <a:rPr lang="en-GB" sz="2400" b="1" dirty="0" err="1">
                <a:solidFill>
                  <a:schemeClr val="accent5">
                    <a:lumMod val="50000"/>
                  </a:schemeClr>
                </a:solidFill>
              </a:rPr>
              <a:t>zurück</a:t>
            </a:r>
            <a:endParaRPr lang="en-GB" sz="2400" b="1" dirty="0">
              <a:solidFill>
                <a:schemeClr val="accent5">
                  <a:lumMod val="50000"/>
                </a:schemeClr>
              </a:solidFill>
            </a:endParaRPr>
          </a:p>
        </p:txBody>
      </p:sp>
      <p:pic>
        <p:nvPicPr>
          <p:cNvPr id="2052" name="Picture 4" descr="Fire, Dragon, Fantasy, Mystical, Creature, Flying">
            <a:extLst>
              <a:ext uri="{FF2B5EF4-FFF2-40B4-BE49-F238E27FC236}">
                <a16:creationId xmlns:a16="http://schemas.microsoft.com/office/drawing/2014/main" id="{D7FD43E4-2F36-40BF-9A1C-720B03F5598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06725" y="1224743"/>
            <a:ext cx="1592759" cy="111493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iction, Germany, Honesty, Myth, Pied Piper, Plague">
            <a:extLst>
              <a:ext uri="{FF2B5EF4-FFF2-40B4-BE49-F238E27FC236}">
                <a16:creationId xmlns:a16="http://schemas.microsoft.com/office/drawing/2014/main" id="{EC3FE7EC-D90E-4728-87AA-33421D0A7B1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88212" y="1104480"/>
            <a:ext cx="1578575" cy="129156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F727EFE-D1C4-46BA-9276-7D2C466C3F1A}"/>
              </a:ext>
            </a:extLst>
          </p:cNvPr>
          <p:cNvSpPr txBox="1"/>
          <p:nvPr/>
        </p:nvSpPr>
        <p:spPr>
          <a:xfrm>
            <a:off x="221079" y="4310791"/>
            <a:ext cx="1886859" cy="461665"/>
          </a:xfrm>
          <a:prstGeom prst="rect">
            <a:avLst/>
          </a:prstGeom>
          <a:noFill/>
        </p:spPr>
        <p:txBody>
          <a:bodyPr wrap="square" rtlCol="0">
            <a:spAutoFit/>
          </a:bodyPr>
          <a:lstStyle/>
          <a:p>
            <a:pPr algn="ctr"/>
            <a:r>
              <a:rPr lang="en-GB" sz="2400" b="1" dirty="0">
                <a:solidFill>
                  <a:schemeClr val="accent5">
                    <a:lumMod val="50000"/>
                  </a:schemeClr>
                </a:solidFill>
              </a:rPr>
              <a:t>die </a:t>
            </a:r>
            <a:r>
              <a:rPr lang="en-GB" sz="2400" b="1" dirty="0" err="1">
                <a:solidFill>
                  <a:schemeClr val="accent5">
                    <a:lumMod val="50000"/>
                  </a:schemeClr>
                </a:solidFill>
              </a:rPr>
              <a:t>Lösung</a:t>
            </a:r>
            <a:endParaRPr lang="en-GB" sz="2400" b="1" dirty="0">
              <a:solidFill>
                <a:schemeClr val="accent5">
                  <a:lumMod val="50000"/>
                </a:schemeClr>
              </a:solidFill>
            </a:endParaRPr>
          </a:p>
        </p:txBody>
      </p:sp>
      <p:sp>
        <p:nvSpPr>
          <p:cNvPr id="27" name="TextBox 26">
            <a:extLst>
              <a:ext uri="{FF2B5EF4-FFF2-40B4-BE49-F238E27FC236}">
                <a16:creationId xmlns:a16="http://schemas.microsoft.com/office/drawing/2014/main" id="{981F1D07-1850-4329-BAEB-A70459DB7440}"/>
              </a:ext>
            </a:extLst>
          </p:cNvPr>
          <p:cNvSpPr txBox="1"/>
          <p:nvPr/>
        </p:nvSpPr>
        <p:spPr>
          <a:xfrm>
            <a:off x="5851715" y="5418973"/>
            <a:ext cx="1886859" cy="461665"/>
          </a:xfrm>
          <a:prstGeom prst="rect">
            <a:avLst/>
          </a:prstGeom>
          <a:noFill/>
        </p:spPr>
        <p:txBody>
          <a:bodyPr wrap="square" rtlCol="0">
            <a:spAutoFit/>
          </a:bodyPr>
          <a:lstStyle/>
          <a:p>
            <a:pPr algn="ctr"/>
            <a:r>
              <a:rPr lang="en-GB" sz="2400" dirty="0">
                <a:solidFill>
                  <a:schemeClr val="accent5">
                    <a:lumMod val="50000"/>
                  </a:schemeClr>
                </a:solidFill>
              </a:rPr>
              <a:t>[citizen]</a:t>
            </a:r>
          </a:p>
        </p:txBody>
      </p:sp>
      <p:sp>
        <p:nvSpPr>
          <p:cNvPr id="28" name="TextBox 27">
            <a:extLst>
              <a:ext uri="{FF2B5EF4-FFF2-40B4-BE49-F238E27FC236}">
                <a16:creationId xmlns:a16="http://schemas.microsoft.com/office/drawing/2014/main" id="{27CAB1A5-7428-4D32-87C9-0521E035B8C9}"/>
              </a:ext>
            </a:extLst>
          </p:cNvPr>
          <p:cNvSpPr txBox="1"/>
          <p:nvPr/>
        </p:nvSpPr>
        <p:spPr>
          <a:xfrm>
            <a:off x="4226869" y="4450951"/>
            <a:ext cx="1886859" cy="461665"/>
          </a:xfrm>
          <a:prstGeom prst="rect">
            <a:avLst/>
          </a:prstGeom>
          <a:noFill/>
        </p:spPr>
        <p:txBody>
          <a:bodyPr wrap="square" rtlCol="0">
            <a:spAutoFit/>
          </a:bodyPr>
          <a:lstStyle/>
          <a:p>
            <a:pPr algn="ctr"/>
            <a:r>
              <a:rPr lang="en-GB" sz="2400" b="1" dirty="0">
                <a:solidFill>
                  <a:schemeClr val="accent5">
                    <a:lumMod val="50000"/>
                  </a:schemeClr>
                </a:solidFill>
              </a:rPr>
              <a:t>der </a:t>
            </a:r>
            <a:r>
              <a:rPr lang="en-GB" sz="2400" b="1" dirty="0" err="1">
                <a:solidFill>
                  <a:schemeClr val="accent5">
                    <a:lumMod val="50000"/>
                  </a:schemeClr>
                </a:solidFill>
              </a:rPr>
              <a:t>Bürger</a:t>
            </a:r>
            <a:endParaRPr lang="en-GB" sz="2400" b="1" dirty="0">
              <a:solidFill>
                <a:schemeClr val="accent5">
                  <a:lumMod val="50000"/>
                </a:schemeClr>
              </a:solidFill>
            </a:endParaRPr>
          </a:p>
        </p:txBody>
      </p:sp>
      <p:pic>
        <p:nvPicPr>
          <p:cNvPr id="2058" name="Picture 10" descr="Vintage, Book Illustration, Antique, Old">
            <a:extLst>
              <a:ext uri="{FF2B5EF4-FFF2-40B4-BE49-F238E27FC236}">
                <a16:creationId xmlns:a16="http://schemas.microsoft.com/office/drawing/2014/main" id="{AAE818D1-FFBF-4ACD-B524-2A31CFB4776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13728" y="3429000"/>
            <a:ext cx="1352212" cy="1986924"/>
          </a:xfrm>
          <a:prstGeom prst="rect">
            <a:avLst/>
          </a:prstGeom>
          <a:noFill/>
          <a:extLst>
            <a:ext uri="{909E8E84-426E-40DD-AFC4-6F175D3DCCD1}">
              <a14:hiddenFill xmlns:a14="http://schemas.microsoft.com/office/drawing/2010/main">
                <a:solidFill>
                  <a:srgbClr val="FFFFFF"/>
                </a:solidFill>
              </a14:hiddenFill>
            </a:ext>
          </a:extLst>
        </p:spPr>
      </p:pic>
      <p:sp>
        <p:nvSpPr>
          <p:cNvPr id="30" name="Speech Bubble: Rectangle with Corners Rounded 29">
            <a:extLst>
              <a:ext uri="{FF2B5EF4-FFF2-40B4-BE49-F238E27FC236}">
                <a16:creationId xmlns:a16="http://schemas.microsoft.com/office/drawing/2014/main" id="{C9AF7C16-FC4F-403F-8D35-8BEB4B4E1BE2}"/>
              </a:ext>
            </a:extLst>
          </p:cNvPr>
          <p:cNvSpPr/>
          <p:nvPr/>
        </p:nvSpPr>
        <p:spPr>
          <a:xfrm>
            <a:off x="3723462" y="220644"/>
            <a:ext cx="6637688" cy="942245"/>
          </a:xfrm>
          <a:prstGeom prst="wedgeRoundRectCallout">
            <a:avLst>
              <a:gd name="adj1" fmla="val -17911"/>
              <a:gd name="adj2" fmla="val 78888"/>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Use </a:t>
            </a:r>
            <a:r>
              <a:rPr lang="en-GB" sz="2000" b="1" dirty="0" err="1"/>
              <a:t>Sorgen</a:t>
            </a:r>
            <a:r>
              <a:rPr lang="en-GB" sz="2000" b="1" dirty="0"/>
              <a:t> </a:t>
            </a:r>
            <a:r>
              <a:rPr lang="en-GB" sz="2000" b="1" dirty="0" err="1"/>
              <a:t>machen</a:t>
            </a:r>
            <a:r>
              <a:rPr lang="en-GB" sz="2000" b="1" dirty="0"/>
              <a:t> </a:t>
            </a:r>
            <a:r>
              <a:rPr lang="en-GB" sz="2000" dirty="0"/>
              <a:t>to say something worries you,</a:t>
            </a:r>
            <a:br>
              <a:rPr lang="en-GB" sz="2000" dirty="0"/>
            </a:br>
            <a:r>
              <a:rPr lang="en-GB" sz="2000" dirty="0"/>
              <a:t>e.g. </a:t>
            </a:r>
            <a:r>
              <a:rPr lang="en-GB" sz="2000" b="1" dirty="0"/>
              <a:t>Das </a:t>
            </a:r>
            <a:r>
              <a:rPr lang="en-GB" sz="2000" b="1" dirty="0" err="1"/>
              <a:t>macht</a:t>
            </a:r>
            <a:r>
              <a:rPr lang="en-GB" sz="2000" b="1" dirty="0"/>
              <a:t> mir </a:t>
            </a:r>
            <a:r>
              <a:rPr lang="en-GB" sz="2000" b="1" dirty="0" err="1"/>
              <a:t>Sorgen</a:t>
            </a:r>
            <a:r>
              <a:rPr lang="en-GB" sz="2000" dirty="0"/>
              <a:t>. </a:t>
            </a:r>
            <a:br>
              <a:rPr lang="en-GB" sz="2000" dirty="0"/>
            </a:br>
            <a:r>
              <a:rPr lang="en-GB" sz="2000" dirty="0"/>
              <a:t>(literally: </a:t>
            </a:r>
            <a:r>
              <a:rPr lang="en-GB" sz="2000" i="1" dirty="0"/>
              <a:t>It makes to me worries.</a:t>
            </a:r>
            <a:r>
              <a:rPr lang="en-GB" sz="2000" dirty="0"/>
              <a:t>) </a:t>
            </a:r>
          </a:p>
        </p:txBody>
      </p:sp>
      <p:sp>
        <p:nvSpPr>
          <p:cNvPr id="33" name="TextBox 32">
            <a:extLst>
              <a:ext uri="{FF2B5EF4-FFF2-40B4-BE49-F238E27FC236}">
                <a16:creationId xmlns:a16="http://schemas.microsoft.com/office/drawing/2014/main" id="{0DEDF087-6660-402A-A6CC-C0D7A913B000}"/>
              </a:ext>
            </a:extLst>
          </p:cNvPr>
          <p:cNvSpPr txBox="1"/>
          <p:nvPr/>
        </p:nvSpPr>
        <p:spPr>
          <a:xfrm>
            <a:off x="9494031" y="4323546"/>
            <a:ext cx="1886859" cy="461665"/>
          </a:xfrm>
          <a:prstGeom prst="rect">
            <a:avLst/>
          </a:prstGeom>
          <a:noFill/>
        </p:spPr>
        <p:txBody>
          <a:bodyPr wrap="square" rtlCol="0">
            <a:spAutoFit/>
          </a:bodyPr>
          <a:lstStyle/>
          <a:p>
            <a:pPr algn="ctr"/>
            <a:r>
              <a:rPr lang="en-GB" sz="2400" dirty="0">
                <a:solidFill>
                  <a:srgbClr val="DAA520"/>
                </a:solidFill>
                <a:latin typeface="Matura MT Script Capitals" panose="03020802060602070202" pitchFamily="66" charset="0"/>
              </a:rPr>
              <a:t>everywhere</a:t>
            </a:r>
          </a:p>
        </p:txBody>
      </p:sp>
      <p:sp>
        <p:nvSpPr>
          <p:cNvPr id="34" name="TextBox 33">
            <a:extLst>
              <a:ext uri="{FF2B5EF4-FFF2-40B4-BE49-F238E27FC236}">
                <a16:creationId xmlns:a16="http://schemas.microsoft.com/office/drawing/2014/main" id="{2BA338E6-49F4-49CB-918D-1F9C48D3A1DF}"/>
              </a:ext>
            </a:extLst>
          </p:cNvPr>
          <p:cNvSpPr txBox="1"/>
          <p:nvPr/>
        </p:nvSpPr>
        <p:spPr>
          <a:xfrm>
            <a:off x="8008271" y="4285026"/>
            <a:ext cx="1886859" cy="461665"/>
          </a:xfrm>
          <a:prstGeom prst="rect">
            <a:avLst/>
          </a:prstGeom>
          <a:noFill/>
        </p:spPr>
        <p:txBody>
          <a:bodyPr wrap="square" rtlCol="0">
            <a:spAutoFit/>
          </a:bodyPr>
          <a:lstStyle/>
          <a:p>
            <a:pPr algn="ctr"/>
            <a:r>
              <a:rPr lang="en-GB" sz="2400" b="1" dirty="0" err="1">
                <a:solidFill>
                  <a:schemeClr val="accent5">
                    <a:lumMod val="50000"/>
                  </a:schemeClr>
                </a:solidFill>
              </a:rPr>
              <a:t>überall</a:t>
            </a:r>
            <a:endParaRPr lang="en-GB" sz="2400" b="1" dirty="0">
              <a:solidFill>
                <a:schemeClr val="accent5">
                  <a:lumMod val="50000"/>
                </a:schemeClr>
              </a:solidFill>
            </a:endParaRPr>
          </a:p>
        </p:txBody>
      </p:sp>
      <p:grpSp>
        <p:nvGrpSpPr>
          <p:cNvPr id="23" name="Group 22">
            <a:extLst>
              <a:ext uri="{FF2B5EF4-FFF2-40B4-BE49-F238E27FC236}">
                <a16:creationId xmlns:a16="http://schemas.microsoft.com/office/drawing/2014/main" id="{CA089622-D4EA-4BEA-BC65-A6C5DEFA97CD}"/>
              </a:ext>
            </a:extLst>
          </p:cNvPr>
          <p:cNvGrpSpPr/>
          <p:nvPr/>
        </p:nvGrpSpPr>
        <p:grpSpPr>
          <a:xfrm>
            <a:off x="7512839" y="3059948"/>
            <a:ext cx="4488618" cy="2831603"/>
            <a:chOff x="7842712" y="3154811"/>
            <a:chExt cx="4488618" cy="2831603"/>
          </a:xfrm>
          <a:solidFill>
            <a:srgbClr val="115076"/>
          </a:solidFill>
        </p:grpSpPr>
        <p:sp>
          <p:nvSpPr>
            <p:cNvPr id="31" name="Speech Bubble: Rectangle with Corners Rounded 30">
              <a:extLst>
                <a:ext uri="{FF2B5EF4-FFF2-40B4-BE49-F238E27FC236}">
                  <a16:creationId xmlns:a16="http://schemas.microsoft.com/office/drawing/2014/main" id="{A87F42CA-CA9F-4D84-A7A2-0528531DBCE3}"/>
                </a:ext>
              </a:extLst>
            </p:cNvPr>
            <p:cNvSpPr/>
            <p:nvPr/>
          </p:nvSpPr>
          <p:spPr>
            <a:xfrm>
              <a:off x="7842712" y="3154811"/>
              <a:ext cx="4488618" cy="2831603"/>
            </a:xfrm>
            <a:prstGeom prst="wedgeRoundRectCallout">
              <a:avLst>
                <a:gd name="adj1" fmla="val -56538"/>
                <a:gd name="adj2" fmla="val -8458"/>
                <a:gd name="adj3" fmla="val 16667"/>
              </a:avLst>
            </a:prstGeom>
            <a:grp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dirty="0"/>
                <a:t>Umlauts matter! But can you hear the slight difference here?</a:t>
              </a:r>
            </a:p>
          </p:txBody>
        </p:sp>
        <p:pic>
          <p:nvPicPr>
            <p:cNvPr id="32" name="Picture 10" descr="Vintage, Book Illustration, Antique, Old">
              <a:hlinkClick r:id="" action="ppaction://noaction">
                <a:snd r:embed="rId9" name="Buerger-citizen.wav"/>
              </a:hlinkClick>
              <a:extLst>
                <a:ext uri="{FF2B5EF4-FFF2-40B4-BE49-F238E27FC236}">
                  <a16:creationId xmlns:a16="http://schemas.microsoft.com/office/drawing/2014/main" id="{E4759E19-462D-4871-ACC8-2F4D4D72692C}"/>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6405" b="6697"/>
            <a:stretch/>
          </p:blipFill>
          <p:spPr bwMode="auto">
            <a:xfrm>
              <a:off x="8553015" y="4107084"/>
              <a:ext cx="993379" cy="1268410"/>
            </a:xfrm>
            <a:prstGeom prst="rect">
              <a:avLst/>
            </a:prstGeom>
            <a:grpFill/>
          </p:spPr>
        </p:pic>
        <p:pic>
          <p:nvPicPr>
            <p:cNvPr id="2060" name="Picture 12" descr="Hamburger, Cheeseburger, Fast Food, Lunch, Food">
              <a:hlinkClick r:id="" action="ppaction://noaction">
                <a:snd r:embed="rId11" name="Burger-hamburger.wav"/>
              </a:hlinkClick>
              <a:extLst>
                <a:ext uri="{FF2B5EF4-FFF2-40B4-BE49-F238E27FC236}">
                  <a16:creationId xmlns:a16="http://schemas.microsoft.com/office/drawing/2014/main" id="{A85E69F2-2198-447B-A08E-2A824E43065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947382" y="4004077"/>
              <a:ext cx="1599414" cy="1387444"/>
            </a:xfrm>
            <a:prstGeom prst="rect">
              <a:avLst/>
            </a:prstGeom>
            <a:grpFill/>
          </p:spPr>
        </p:pic>
        <p:sp>
          <p:nvSpPr>
            <p:cNvPr id="22" name="TextBox 21">
              <a:extLst>
                <a:ext uri="{FF2B5EF4-FFF2-40B4-BE49-F238E27FC236}">
                  <a16:creationId xmlns:a16="http://schemas.microsoft.com/office/drawing/2014/main" id="{639A6B74-523E-4543-929E-B20F7E6BABB3}"/>
                </a:ext>
              </a:extLst>
            </p:cNvPr>
            <p:cNvSpPr txBox="1"/>
            <p:nvPr/>
          </p:nvSpPr>
          <p:spPr>
            <a:xfrm>
              <a:off x="8272990" y="5419725"/>
              <a:ext cx="1674392" cy="461665"/>
            </a:xfrm>
            <a:prstGeom prst="rect">
              <a:avLst/>
            </a:prstGeom>
            <a:grpFill/>
          </p:spPr>
          <p:txBody>
            <a:bodyPr wrap="square" rtlCol="0">
              <a:spAutoFit/>
            </a:bodyPr>
            <a:lstStyle/>
            <a:p>
              <a:pPr algn="ctr"/>
              <a:r>
                <a:rPr lang="en-GB" sz="2400" dirty="0" err="1">
                  <a:solidFill>
                    <a:schemeClr val="bg1"/>
                  </a:solidFill>
                </a:rPr>
                <a:t>Bürger</a:t>
              </a:r>
              <a:endParaRPr lang="en-GB" sz="2400" dirty="0">
                <a:solidFill>
                  <a:schemeClr val="bg1"/>
                </a:solidFill>
              </a:endParaRPr>
            </a:p>
          </p:txBody>
        </p:sp>
        <p:sp>
          <p:nvSpPr>
            <p:cNvPr id="35" name="TextBox 34">
              <a:extLst>
                <a:ext uri="{FF2B5EF4-FFF2-40B4-BE49-F238E27FC236}">
                  <a16:creationId xmlns:a16="http://schemas.microsoft.com/office/drawing/2014/main" id="{DF5F9375-44EC-4A4C-856D-676A812135D5}"/>
                </a:ext>
              </a:extLst>
            </p:cNvPr>
            <p:cNvSpPr txBox="1"/>
            <p:nvPr/>
          </p:nvSpPr>
          <p:spPr>
            <a:xfrm>
              <a:off x="9811169" y="5406293"/>
              <a:ext cx="1988413" cy="461665"/>
            </a:xfrm>
            <a:prstGeom prst="rect">
              <a:avLst/>
            </a:prstGeom>
            <a:grpFill/>
          </p:spPr>
          <p:txBody>
            <a:bodyPr wrap="square" rtlCol="0">
              <a:spAutoFit/>
            </a:bodyPr>
            <a:lstStyle/>
            <a:p>
              <a:pPr algn="ctr"/>
              <a:r>
                <a:rPr lang="en-GB" sz="2400" dirty="0">
                  <a:solidFill>
                    <a:schemeClr val="bg1"/>
                  </a:solidFill>
                </a:rPr>
                <a:t>Burger</a:t>
              </a:r>
            </a:p>
          </p:txBody>
        </p:sp>
      </p:grpSp>
      <p:grpSp>
        <p:nvGrpSpPr>
          <p:cNvPr id="16" name="Group 15">
            <a:extLst>
              <a:ext uri="{FF2B5EF4-FFF2-40B4-BE49-F238E27FC236}">
                <a16:creationId xmlns:a16="http://schemas.microsoft.com/office/drawing/2014/main" id="{009C91B2-40C4-405D-9B55-CF3ADAE90F33}"/>
              </a:ext>
            </a:extLst>
          </p:cNvPr>
          <p:cNvGrpSpPr/>
          <p:nvPr/>
        </p:nvGrpSpPr>
        <p:grpSpPr>
          <a:xfrm>
            <a:off x="1046133" y="3532565"/>
            <a:ext cx="2821903" cy="2348073"/>
            <a:chOff x="1046133" y="3532565"/>
            <a:chExt cx="2821903" cy="2348073"/>
          </a:xfrm>
        </p:grpSpPr>
        <p:pic>
          <p:nvPicPr>
            <p:cNvPr id="2056" name="Picture 8" descr="Mouse, Rat, Rodent, Animal, Pest, Tail, Mice, Small">
              <a:extLst>
                <a:ext uri="{FF2B5EF4-FFF2-40B4-BE49-F238E27FC236}">
                  <a16:creationId xmlns:a16="http://schemas.microsoft.com/office/drawing/2014/main" id="{8ACCC5EB-D718-440E-82C5-807A28FF809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028106" y="5105413"/>
              <a:ext cx="444731" cy="24089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AB81906-11EA-47F0-AB2A-F33BFDD6F831}"/>
                </a:ext>
              </a:extLst>
            </p:cNvPr>
            <p:cNvSpPr txBox="1"/>
            <p:nvPr/>
          </p:nvSpPr>
          <p:spPr>
            <a:xfrm>
              <a:off x="1981177" y="5418973"/>
              <a:ext cx="1886859" cy="461665"/>
            </a:xfrm>
            <a:prstGeom prst="rect">
              <a:avLst/>
            </a:prstGeom>
            <a:noFill/>
          </p:spPr>
          <p:txBody>
            <a:bodyPr wrap="square" rtlCol="0">
              <a:spAutoFit/>
            </a:bodyPr>
            <a:lstStyle/>
            <a:p>
              <a:pPr algn="ctr"/>
              <a:r>
                <a:rPr lang="en-GB" sz="2400" dirty="0">
                  <a:solidFill>
                    <a:schemeClr val="accent5">
                      <a:lumMod val="50000"/>
                    </a:schemeClr>
                  </a:solidFill>
                </a:rPr>
                <a:t>[solution]</a:t>
              </a:r>
            </a:p>
          </p:txBody>
        </p:sp>
        <p:pic>
          <p:nvPicPr>
            <p:cNvPr id="13" name="Picture 12">
              <a:extLst>
                <a:ext uri="{FF2B5EF4-FFF2-40B4-BE49-F238E27FC236}">
                  <a16:creationId xmlns:a16="http://schemas.microsoft.com/office/drawing/2014/main" id="{8BE78BED-1077-4D7B-B5DF-37CB244C5E16}"/>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62870"/>
            <a:stretch/>
          </p:blipFill>
          <p:spPr>
            <a:xfrm>
              <a:off x="2725306" y="3532565"/>
              <a:ext cx="938820" cy="2066236"/>
            </a:xfrm>
            <a:prstGeom prst="rect">
              <a:avLst/>
            </a:prstGeom>
          </p:spPr>
        </p:pic>
        <p:pic>
          <p:nvPicPr>
            <p:cNvPr id="36" name="Picture 8" descr="Mouse, Rat, Rodent, Animal, Pest, Tail, Mice, Small">
              <a:extLst>
                <a:ext uri="{FF2B5EF4-FFF2-40B4-BE49-F238E27FC236}">
                  <a16:creationId xmlns:a16="http://schemas.microsoft.com/office/drawing/2014/main" id="{B9800ED4-D58E-4053-A710-67AD9C6B437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59788" y="5021297"/>
              <a:ext cx="444731" cy="24089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Mouse, Rat, Rodent, Animal, Pest, Tail, Mice, Small">
              <a:extLst>
                <a:ext uri="{FF2B5EF4-FFF2-40B4-BE49-F238E27FC236}">
                  <a16:creationId xmlns:a16="http://schemas.microsoft.com/office/drawing/2014/main" id="{94A02DBB-B98E-4A42-90A4-14800EE81D3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222377" y="4942907"/>
              <a:ext cx="444731" cy="24089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Mouse, Rat, Rodent, Animal, Pest, Tail, Mice, Small">
              <a:extLst>
                <a:ext uri="{FF2B5EF4-FFF2-40B4-BE49-F238E27FC236}">
                  <a16:creationId xmlns:a16="http://schemas.microsoft.com/office/drawing/2014/main" id="{4A0F5542-5090-4D68-9053-14D79BFB241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717122" y="5045346"/>
              <a:ext cx="444731" cy="24089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Mouse, Rat, Rodent, Animal, Pest, Tail, Mice, Small">
              <a:extLst>
                <a:ext uri="{FF2B5EF4-FFF2-40B4-BE49-F238E27FC236}">
                  <a16:creationId xmlns:a16="http://schemas.microsoft.com/office/drawing/2014/main" id="{4A5F3641-E53B-4DB2-A575-C771FD910BB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97962" y="4861654"/>
              <a:ext cx="444731" cy="24089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Mouse, Rat, Rodent, Animal, Pest, Tail, Mice, Small">
              <a:extLst>
                <a:ext uri="{FF2B5EF4-FFF2-40B4-BE49-F238E27FC236}">
                  <a16:creationId xmlns:a16="http://schemas.microsoft.com/office/drawing/2014/main" id="{21744F20-30FB-4509-9891-AB07B20F3AA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785229" y="5203989"/>
              <a:ext cx="444731" cy="24089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Mouse, Rat, Rodent, Animal, Pest, Tail, Mice, Small">
              <a:extLst>
                <a:ext uri="{FF2B5EF4-FFF2-40B4-BE49-F238E27FC236}">
                  <a16:creationId xmlns:a16="http://schemas.microsoft.com/office/drawing/2014/main" id="{C3FA7717-38EC-4F38-BD7C-0C0387D9CCF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45789" y="5218615"/>
              <a:ext cx="444731" cy="24089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Mouse, Rat, Rodent, Animal, Pest, Tail, Mice, Small">
              <a:extLst>
                <a:ext uri="{FF2B5EF4-FFF2-40B4-BE49-F238E27FC236}">
                  <a16:creationId xmlns:a16="http://schemas.microsoft.com/office/drawing/2014/main" id="{96DEB15B-343C-4137-81AC-4F65CEC42B3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46133" y="5264981"/>
              <a:ext cx="444731" cy="24089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8258BF1E-C220-4646-81C6-F0676EF15AEF}"/>
                </a:ext>
              </a:extLst>
            </p:cNvPr>
            <p:cNvSpPr/>
            <p:nvPr/>
          </p:nvSpPr>
          <p:spPr>
            <a:xfrm rot="5596681">
              <a:off x="2467584" y="4254401"/>
              <a:ext cx="449096" cy="48968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6BBD1118-CFF8-495D-BD8B-EF86F313C4BE}"/>
                </a:ext>
              </a:extLst>
            </p:cNvPr>
            <p:cNvSpPr/>
            <p:nvPr/>
          </p:nvSpPr>
          <p:spPr>
            <a:xfrm rot="5596681">
              <a:off x="2360158" y="4378633"/>
              <a:ext cx="449096" cy="48968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56233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2000"/>
                                        <p:tgtEl>
                                          <p:spTgt spid="2054"/>
                                        </p:tgtEl>
                                        <p:attrNameLst>
                                          <p:attrName>ppt_w</p:attrName>
                                        </p:attrNameLst>
                                      </p:cBhvr>
                                      <p:tavLst>
                                        <p:tav tm="0">
                                          <p:val>
                                            <p:strVal val="ppt_w"/>
                                          </p:val>
                                        </p:tav>
                                        <p:tav tm="100000">
                                          <p:val>
                                            <p:fltVal val="0"/>
                                          </p:val>
                                        </p:tav>
                                      </p:tavLst>
                                    </p:anim>
                                    <p:anim calcmode="lin" valueType="num">
                                      <p:cBhvr>
                                        <p:cTn id="7" dur="2000"/>
                                        <p:tgtEl>
                                          <p:spTgt spid="2054"/>
                                        </p:tgtEl>
                                        <p:attrNameLst>
                                          <p:attrName>ppt_h</p:attrName>
                                        </p:attrNameLst>
                                      </p:cBhvr>
                                      <p:tavLst>
                                        <p:tav tm="0">
                                          <p:val>
                                            <p:strVal val="ppt_h"/>
                                          </p:val>
                                        </p:tav>
                                        <p:tav tm="100000">
                                          <p:val>
                                            <p:fltVal val="0"/>
                                          </p:val>
                                        </p:tav>
                                      </p:tavLst>
                                    </p:anim>
                                    <p:animEffect transition="out" filter="fade">
                                      <p:cBhvr>
                                        <p:cTn id="8" dur="2000"/>
                                        <p:tgtEl>
                                          <p:spTgt spid="2054"/>
                                        </p:tgtEl>
                                      </p:cBhvr>
                                    </p:animEffect>
                                    <p:set>
                                      <p:cBhvr>
                                        <p:cTn id="9" dur="1" fill="hold">
                                          <p:stCondLst>
                                            <p:cond delay="1999"/>
                                          </p:stCondLst>
                                        </p:cTn>
                                        <p:tgtEl>
                                          <p:spTgt spid="2054"/>
                                        </p:tgtEl>
                                        <p:attrNameLst>
                                          <p:attrName>style.visibility</p:attrName>
                                        </p:attrNameLst>
                                      </p:cBhvr>
                                      <p:to>
                                        <p:strVal val="hidden"/>
                                      </p:to>
                                    </p:set>
                                  </p:childTnLst>
                                </p:cTn>
                              </p:par>
                              <p:par>
                                <p:cTn id="10" presetID="53" presetClass="exit" presetSubtype="32" fill="hold" grpId="0" nodeType="withEffect">
                                  <p:stCondLst>
                                    <p:cond delay="0"/>
                                  </p:stCondLst>
                                  <p:childTnLst>
                                    <p:anim calcmode="lin" valueType="num">
                                      <p:cBhvr>
                                        <p:cTn id="11" dur="2000"/>
                                        <p:tgtEl>
                                          <p:spTgt spid="10"/>
                                        </p:tgtEl>
                                        <p:attrNameLst>
                                          <p:attrName>ppt_w</p:attrName>
                                        </p:attrNameLst>
                                      </p:cBhvr>
                                      <p:tavLst>
                                        <p:tav tm="0">
                                          <p:val>
                                            <p:strVal val="ppt_w"/>
                                          </p:val>
                                        </p:tav>
                                        <p:tav tm="100000">
                                          <p:val>
                                            <p:fltVal val="0"/>
                                          </p:val>
                                        </p:tav>
                                      </p:tavLst>
                                    </p:anim>
                                    <p:anim calcmode="lin" valueType="num">
                                      <p:cBhvr>
                                        <p:cTn id="12" dur="2000"/>
                                        <p:tgtEl>
                                          <p:spTgt spid="10"/>
                                        </p:tgtEl>
                                        <p:attrNameLst>
                                          <p:attrName>ppt_h</p:attrName>
                                        </p:attrNameLst>
                                      </p:cBhvr>
                                      <p:tavLst>
                                        <p:tav tm="0">
                                          <p:val>
                                            <p:strVal val="ppt_h"/>
                                          </p:val>
                                        </p:tav>
                                        <p:tav tm="100000">
                                          <p:val>
                                            <p:fltVal val="0"/>
                                          </p:val>
                                        </p:tav>
                                      </p:tavLst>
                                    </p:anim>
                                    <p:animEffect transition="out" filter="fade">
                                      <p:cBhvr>
                                        <p:cTn id="13" dur="2000"/>
                                        <p:tgtEl>
                                          <p:spTgt spid="10"/>
                                        </p:tgtEl>
                                      </p:cBhvr>
                                    </p:animEffect>
                                    <p:set>
                                      <p:cBhvr>
                                        <p:cTn id="14" dur="1" fill="hold">
                                          <p:stCondLst>
                                            <p:cond delay="1999"/>
                                          </p:stCondLst>
                                        </p:cTn>
                                        <p:tgtEl>
                                          <p:spTgt spid="10"/>
                                        </p:tgtEl>
                                        <p:attrNameLst>
                                          <p:attrName>style.visibility</p:attrName>
                                        </p:attrNameLst>
                                      </p:cBhvr>
                                      <p:to>
                                        <p:strVal val="hidden"/>
                                      </p:to>
                                    </p:set>
                                  </p:childTnLst>
                                </p:cTn>
                              </p:par>
                              <p:par>
                                <p:cTn id="15" presetID="53" presetClass="exit" presetSubtype="32" fill="hold" nodeType="withEffect">
                                  <p:stCondLst>
                                    <p:cond delay="0"/>
                                  </p:stCondLst>
                                  <p:childTnLst>
                                    <p:anim calcmode="lin" valueType="num">
                                      <p:cBhvr>
                                        <p:cTn id="16" dur="2000"/>
                                        <p:tgtEl>
                                          <p:spTgt spid="2052"/>
                                        </p:tgtEl>
                                        <p:attrNameLst>
                                          <p:attrName>ppt_w</p:attrName>
                                        </p:attrNameLst>
                                      </p:cBhvr>
                                      <p:tavLst>
                                        <p:tav tm="0">
                                          <p:val>
                                            <p:strVal val="ppt_w"/>
                                          </p:val>
                                        </p:tav>
                                        <p:tav tm="100000">
                                          <p:val>
                                            <p:fltVal val="0"/>
                                          </p:val>
                                        </p:tav>
                                      </p:tavLst>
                                    </p:anim>
                                    <p:anim calcmode="lin" valueType="num">
                                      <p:cBhvr>
                                        <p:cTn id="17" dur="2000"/>
                                        <p:tgtEl>
                                          <p:spTgt spid="2052"/>
                                        </p:tgtEl>
                                        <p:attrNameLst>
                                          <p:attrName>ppt_h</p:attrName>
                                        </p:attrNameLst>
                                      </p:cBhvr>
                                      <p:tavLst>
                                        <p:tav tm="0">
                                          <p:val>
                                            <p:strVal val="ppt_h"/>
                                          </p:val>
                                        </p:tav>
                                        <p:tav tm="100000">
                                          <p:val>
                                            <p:fltVal val="0"/>
                                          </p:val>
                                        </p:tav>
                                      </p:tavLst>
                                    </p:anim>
                                    <p:animEffect transition="out" filter="fade">
                                      <p:cBhvr>
                                        <p:cTn id="18" dur="2000"/>
                                        <p:tgtEl>
                                          <p:spTgt spid="2052"/>
                                        </p:tgtEl>
                                      </p:cBhvr>
                                    </p:animEffect>
                                    <p:set>
                                      <p:cBhvr>
                                        <p:cTn id="19" dur="1" fill="hold">
                                          <p:stCondLst>
                                            <p:cond delay="1999"/>
                                          </p:stCondLst>
                                        </p:cTn>
                                        <p:tgtEl>
                                          <p:spTgt spid="2052"/>
                                        </p:tgtEl>
                                        <p:attrNameLst>
                                          <p:attrName>style.visibility</p:attrName>
                                        </p:attrNameLst>
                                      </p:cBhvr>
                                      <p:to>
                                        <p:strVal val="hidden"/>
                                      </p:to>
                                    </p:set>
                                  </p:childTnLst>
                                </p:cTn>
                              </p:par>
                              <p:par>
                                <p:cTn id="20" presetID="53" presetClass="exit" presetSubtype="32" fill="hold" grpId="0" nodeType="withEffect">
                                  <p:stCondLst>
                                    <p:cond delay="0"/>
                                  </p:stCondLst>
                                  <p:childTnLst>
                                    <p:anim calcmode="lin" valueType="num">
                                      <p:cBhvr>
                                        <p:cTn id="21" dur="2000"/>
                                        <p:tgtEl>
                                          <p:spTgt spid="8"/>
                                        </p:tgtEl>
                                        <p:attrNameLst>
                                          <p:attrName>ppt_w</p:attrName>
                                        </p:attrNameLst>
                                      </p:cBhvr>
                                      <p:tavLst>
                                        <p:tav tm="0">
                                          <p:val>
                                            <p:strVal val="ppt_w"/>
                                          </p:val>
                                        </p:tav>
                                        <p:tav tm="100000">
                                          <p:val>
                                            <p:fltVal val="0"/>
                                          </p:val>
                                        </p:tav>
                                      </p:tavLst>
                                    </p:anim>
                                    <p:anim calcmode="lin" valueType="num">
                                      <p:cBhvr>
                                        <p:cTn id="22" dur="2000"/>
                                        <p:tgtEl>
                                          <p:spTgt spid="8"/>
                                        </p:tgtEl>
                                        <p:attrNameLst>
                                          <p:attrName>ppt_h</p:attrName>
                                        </p:attrNameLst>
                                      </p:cBhvr>
                                      <p:tavLst>
                                        <p:tav tm="0">
                                          <p:val>
                                            <p:strVal val="ppt_h"/>
                                          </p:val>
                                        </p:tav>
                                        <p:tav tm="100000">
                                          <p:val>
                                            <p:fltVal val="0"/>
                                          </p:val>
                                        </p:tav>
                                      </p:tavLst>
                                    </p:anim>
                                    <p:animEffect transition="out" filter="fade">
                                      <p:cBhvr>
                                        <p:cTn id="23" dur="2000"/>
                                        <p:tgtEl>
                                          <p:spTgt spid="8"/>
                                        </p:tgtEl>
                                      </p:cBhvr>
                                    </p:animEffect>
                                    <p:set>
                                      <p:cBhvr>
                                        <p:cTn id="24" dur="1" fill="hold">
                                          <p:stCondLst>
                                            <p:cond delay="1999"/>
                                          </p:stCondLst>
                                        </p:cTn>
                                        <p:tgtEl>
                                          <p:spTgt spid="8"/>
                                        </p:tgtEl>
                                        <p:attrNameLst>
                                          <p:attrName>style.visibility</p:attrName>
                                        </p:attrNameLst>
                                      </p:cBhvr>
                                      <p:to>
                                        <p:strVal val="hidden"/>
                                      </p:to>
                                    </p:set>
                                  </p:childTnLst>
                                </p:cTn>
                              </p:par>
                              <p:par>
                                <p:cTn id="25" presetID="53" presetClass="exit" presetSubtype="32" fill="hold" nodeType="withEffect">
                                  <p:stCondLst>
                                    <p:cond delay="0"/>
                                  </p:stCondLst>
                                  <p:childTnLst>
                                    <p:anim calcmode="lin" valueType="num">
                                      <p:cBhvr>
                                        <p:cTn id="26" dur="2000"/>
                                        <p:tgtEl>
                                          <p:spTgt spid="16"/>
                                        </p:tgtEl>
                                        <p:attrNameLst>
                                          <p:attrName>ppt_w</p:attrName>
                                        </p:attrNameLst>
                                      </p:cBhvr>
                                      <p:tavLst>
                                        <p:tav tm="0">
                                          <p:val>
                                            <p:strVal val="ppt_w"/>
                                          </p:val>
                                        </p:tav>
                                        <p:tav tm="100000">
                                          <p:val>
                                            <p:fltVal val="0"/>
                                          </p:val>
                                        </p:tav>
                                      </p:tavLst>
                                    </p:anim>
                                    <p:anim calcmode="lin" valueType="num">
                                      <p:cBhvr>
                                        <p:cTn id="27" dur="2000"/>
                                        <p:tgtEl>
                                          <p:spTgt spid="16"/>
                                        </p:tgtEl>
                                        <p:attrNameLst>
                                          <p:attrName>ppt_h</p:attrName>
                                        </p:attrNameLst>
                                      </p:cBhvr>
                                      <p:tavLst>
                                        <p:tav tm="0">
                                          <p:val>
                                            <p:strVal val="ppt_h"/>
                                          </p:val>
                                        </p:tav>
                                        <p:tav tm="100000">
                                          <p:val>
                                            <p:fltVal val="0"/>
                                          </p:val>
                                        </p:tav>
                                      </p:tavLst>
                                    </p:anim>
                                    <p:animEffect transition="out" filter="fade">
                                      <p:cBhvr>
                                        <p:cTn id="28" dur="2000"/>
                                        <p:tgtEl>
                                          <p:spTgt spid="16"/>
                                        </p:tgtEl>
                                      </p:cBhvr>
                                    </p:animEffect>
                                    <p:set>
                                      <p:cBhvr>
                                        <p:cTn id="29" dur="1" fill="hold">
                                          <p:stCondLst>
                                            <p:cond delay="1999"/>
                                          </p:stCondLst>
                                        </p:cTn>
                                        <p:tgtEl>
                                          <p:spTgt spid="16"/>
                                        </p:tgtEl>
                                        <p:attrNameLst>
                                          <p:attrName>style.visibility</p:attrName>
                                        </p:attrNameLst>
                                      </p:cBhvr>
                                      <p:to>
                                        <p:strVal val="hidden"/>
                                      </p:to>
                                    </p:set>
                                  </p:childTnLst>
                                </p:cTn>
                              </p:par>
                              <p:par>
                                <p:cTn id="30" presetID="53" presetClass="exit" presetSubtype="32" fill="hold" grpId="0" nodeType="withEffect">
                                  <p:stCondLst>
                                    <p:cond delay="0"/>
                                  </p:stCondLst>
                                  <p:childTnLst>
                                    <p:anim calcmode="lin" valueType="num">
                                      <p:cBhvr>
                                        <p:cTn id="31" dur="2000"/>
                                        <p:tgtEl>
                                          <p:spTgt spid="33"/>
                                        </p:tgtEl>
                                        <p:attrNameLst>
                                          <p:attrName>ppt_w</p:attrName>
                                        </p:attrNameLst>
                                      </p:cBhvr>
                                      <p:tavLst>
                                        <p:tav tm="0">
                                          <p:val>
                                            <p:strVal val="ppt_w"/>
                                          </p:val>
                                        </p:tav>
                                        <p:tav tm="100000">
                                          <p:val>
                                            <p:fltVal val="0"/>
                                          </p:val>
                                        </p:tav>
                                      </p:tavLst>
                                    </p:anim>
                                    <p:anim calcmode="lin" valueType="num">
                                      <p:cBhvr>
                                        <p:cTn id="32" dur="2000"/>
                                        <p:tgtEl>
                                          <p:spTgt spid="33"/>
                                        </p:tgtEl>
                                        <p:attrNameLst>
                                          <p:attrName>ppt_h</p:attrName>
                                        </p:attrNameLst>
                                      </p:cBhvr>
                                      <p:tavLst>
                                        <p:tav tm="0">
                                          <p:val>
                                            <p:strVal val="ppt_h"/>
                                          </p:val>
                                        </p:tav>
                                        <p:tav tm="100000">
                                          <p:val>
                                            <p:fltVal val="0"/>
                                          </p:val>
                                        </p:tav>
                                      </p:tavLst>
                                    </p:anim>
                                    <p:animEffect transition="out" filter="fade">
                                      <p:cBhvr>
                                        <p:cTn id="33" dur="2000"/>
                                        <p:tgtEl>
                                          <p:spTgt spid="33"/>
                                        </p:tgtEl>
                                      </p:cBhvr>
                                    </p:animEffect>
                                    <p:set>
                                      <p:cBhvr>
                                        <p:cTn id="34" dur="1" fill="hold">
                                          <p:stCondLst>
                                            <p:cond delay="1999"/>
                                          </p:stCondLst>
                                        </p:cTn>
                                        <p:tgtEl>
                                          <p:spTgt spid="33"/>
                                        </p:tgtEl>
                                        <p:attrNameLst>
                                          <p:attrName>style.visibility</p:attrName>
                                        </p:attrNameLst>
                                      </p:cBhvr>
                                      <p:to>
                                        <p:strVal val="hidden"/>
                                      </p:to>
                                    </p:set>
                                  </p:childTnLst>
                                </p:cTn>
                              </p:par>
                              <p:par>
                                <p:cTn id="35" presetID="53" presetClass="exit" presetSubtype="32" fill="hold" nodeType="withEffect">
                                  <p:stCondLst>
                                    <p:cond delay="0"/>
                                  </p:stCondLst>
                                  <p:childTnLst>
                                    <p:anim calcmode="lin" valueType="num">
                                      <p:cBhvr>
                                        <p:cTn id="36" dur="2000"/>
                                        <p:tgtEl>
                                          <p:spTgt spid="2050"/>
                                        </p:tgtEl>
                                        <p:attrNameLst>
                                          <p:attrName>ppt_w</p:attrName>
                                        </p:attrNameLst>
                                      </p:cBhvr>
                                      <p:tavLst>
                                        <p:tav tm="0">
                                          <p:val>
                                            <p:strVal val="ppt_w"/>
                                          </p:val>
                                        </p:tav>
                                        <p:tav tm="100000">
                                          <p:val>
                                            <p:fltVal val="0"/>
                                          </p:val>
                                        </p:tav>
                                      </p:tavLst>
                                    </p:anim>
                                    <p:anim calcmode="lin" valueType="num">
                                      <p:cBhvr>
                                        <p:cTn id="37" dur="2000"/>
                                        <p:tgtEl>
                                          <p:spTgt spid="2050"/>
                                        </p:tgtEl>
                                        <p:attrNameLst>
                                          <p:attrName>ppt_h</p:attrName>
                                        </p:attrNameLst>
                                      </p:cBhvr>
                                      <p:tavLst>
                                        <p:tav tm="0">
                                          <p:val>
                                            <p:strVal val="ppt_h"/>
                                          </p:val>
                                        </p:tav>
                                        <p:tav tm="100000">
                                          <p:val>
                                            <p:fltVal val="0"/>
                                          </p:val>
                                        </p:tav>
                                      </p:tavLst>
                                    </p:anim>
                                    <p:animEffect transition="out" filter="fade">
                                      <p:cBhvr>
                                        <p:cTn id="38" dur="2000"/>
                                        <p:tgtEl>
                                          <p:spTgt spid="2050"/>
                                        </p:tgtEl>
                                      </p:cBhvr>
                                    </p:animEffect>
                                    <p:set>
                                      <p:cBhvr>
                                        <p:cTn id="39" dur="1" fill="hold">
                                          <p:stCondLst>
                                            <p:cond delay="1999"/>
                                          </p:stCondLst>
                                        </p:cTn>
                                        <p:tgtEl>
                                          <p:spTgt spid="2050"/>
                                        </p:tgtEl>
                                        <p:attrNameLst>
                                          <p:attrName>style.visibility</p:attrName>
                                        </p:attrNameLst>
                                      </p:cBhvr>
                                      <p:to>
                                        <p:strVal val="hidden"/>
                                      </p:to>
                                    </p:set>
                                  </p:childTnLst>
                                </p:cTn>
                              </p:par>
                              <p:par>
                                <p:cTn id="40" presetID="53" presetClass="exit" presetSubtype="32" fill="hold" grpId="0" nodeType="withEffect">
                                  <p:stCondLst>
                                    <p:cond delay="0"/>
                                  </p:stCondLst>
                                  <p:childTnLst>
                                    <p:anim calcmode="lin" valueType="num">
                                      <p:cBhvr>
                                        <p:cTn id="41" dur="2000"/>
                                        <p:tgtEl>
                                          <p:spTgt spid="7"/>
                                        </p:tgtEl>
                                        <p:attrNameLst>
                                          <p:attrName>ppt_w</p:attrName>
                                        </p:attrNameLst>
                                      </p:cBhvr>
                                      <p:tavLst>
                                        <p:tav tm="0">
                                          <p:val>
                                            <p:strVal val="ppt_w"/>
                                          </p:val>
                                        </p:tav>
                                        <p:tav tm="100000">
                                          <p:val>
                                            <p:fltVal val="0"/>
                                          </p:val>
                                        </p:tav>
                                      </p:tavLst>
                                    </p:anim>
                                    <p:anim calcmode="lin" valueType="num">
                                      <p:cBhvr>
                                        <p:cTn id="42" dur="2000"/>
                                        <p:tgtEl>
                                          <p:spTgt spid="7"/>
                                        </p:tgtEl>
                                        <p:attrNameLst>
                                          <p:attrName>ppt_h</p:attrName>
                                        </p:attrNameLst>
                                      </p:cBhvr>
                                      <p:tavLst>
                                        <p:tav tm="0">
                                          <p:val>
                                            <p:strVal val="ppt_h"/>
                                          </p:val>
                                        </p:tav>
                                        <p:tav tm="100000">
                                          <p:val>
                                            <p:fltVal val="0"/>
                                          </p:val>
                                        </p:tav>
                                      </p:tavLst>
                                    </p:anim>
                                    <p:animEffect transition="out" filter="fade">
                                      <p:cBhvr>
                                        <p:cTn id="43" dur="2000"/>
                                        <p:tgtEl>
                                          <p:spTgt spid="7"/>
                                        </p:tgtEl>
                                      </p:cBhvr>
                                    </p:animEffect>
                                    <p:set>
                                      <p:cBhvr>
                                        <p:cTn id="44" dur="1" fill="hold">
                                          <p:stCondLst>
                                            <p:cond delay="1999"/>
                                          </p:stCondLst>
                                        </p:cTn>
                                        <p:tgtEl>
                                          <p:spTgt spid="7"/>
                                        </p:tgtEl>
                                        <p:attrNameLst>
                                          <p:attrName>style.visibility</p:attrName>
                                        </p:attrNameLst>
                                      </p:cBhvr>
                                      <p:to>
                                        <p:strVal val="hidden"/>
                                      </p:to>
                                    </p:set>
                                  </p:childTnLst>
                                </p:cTn>
                              </p:par>
                              <p:par>
                                <p:cTn id="45" presetID="53" presetClass="exit" presetSubtype="32" fill="hold" nodeType="withEffect">
                                  <p:stCondLst>
                                    <p:cond delay="0"/>
                                  </p:stCondLst>
                                  <p:childTnLst>
                                    <p:anim calcmode="lin" valueType="num">
                                      <p:cBhvr>
                                        <p:cTn id="46" dur="2000"/>
                                        <p:tgtEl>
                                          <p:spTgt spid="2058"/>
                                        </p:tgtEl>
                                        <p:attrNameLst>
                                          <p:attrName>ppt_w</p:attrName>
                                        </p:attrNameLst>
                                      </p:cBhvr>
                                      <p:tavLst>
                                        <p:tav tm="0">
                                          <p:val>
                                            <p:strVal val="ppt_w"/>
                                          </p:val>
                                        </p:tav>
                                        <p:tav tm="100000">
                                          <p:val>
                                            <p:fltVal val="0"/>
                                          </p:val>
                                        </p:tav>
                                      </p:tavLst>
                                    </p:anim>
                                    <p:anim calcmode="lin" valueType="num">
                                      <p:cBhvr>
                                        <p:cTn id="47" dur="2000"/>
                                        <p:tgtEl>
                                          <p:spTgt spid="2058"/>
                                        </p:tgtEl>
                                        <p:attrNameLst>
                                          <p:attrName>ppt_h</p:attrName>
                                        </p:attrNameLst>
                                      </p:cBhvr>
                                      <p:tavLst>
                                        <p:tav tm="0">
                                          <p:val>
                                            <p:strVal val="ppt_h"/>
                                          </p:val>
                                        </p:tav>
                                        <p:tav tm="100000">
                                          <p:val>
                                            <p:fltVal val="0"/>
                                          </p:val>
                                        </p:tav>
                                      </p:tavLst>
                                    </p:anim>
                                    <p:animEffect transition="out" filter="fade">
                                      <p:cBhvr>
                                        <p:cTn id="48" dur="2000"/>
                                        <p:tgtEl>
                                          <p:spTgt spid="2058"/>
                                        </p:tgtEl>
                                      </p:cBhvr>
                                    </p:animEffect>
                                    <p:set>
                                      <p:cBhvr>
                                        <p:cTn id="49" dur="1" fill="hold">
                                          <p:stCondLst>
                                            <p:cond delay="1999"/>
                                          </p:stCondLst>
                                        </p:cTn>
                                        <p:tgtEl>
                                          <p:spTgt spid="2058"/>
                                        </p:tgtEl>
                                        <p:attrNameLst>
                                          <p:attrName>style.visibility</p:attrName>
                                        </p:attrNameLst>
                                      </p:cBhvr>
                                      <p:to>
                                        <p:strVal val="hidden"/>
                                      </p:to>
                                    </p:set>
                                  </p:childTnLst>
                                </p:cTn>
                              </p:par>
                              <p:par>
                                <p:cTn id="50" presetID="53" presetClass="exit" presetSubtype="32" fill="hold" grpId="0" nodeType="withEffect">
                                  <p:stCondLst>
                                    <p:cond delay="0"/>
                                  </p:stCondLst>
                                  <p:childTnLst>
                                    <p:anim calcmode="lin" valueType="num">
                                      <p:cBhvr>
                                        <p:cTn id="51" dur="2000"/>
                                        <p:tgtEl>
                                          <p:spTgt spid="27"/>
                                        </p:tgtEl>
                                        <p:attrNameLst>
                                          <p:attrName>ppt_w</p:attrName>
                                        </p:attrNameLst>
                                      </p:cBhvr>
                                      <p:tavLst>
                                        <p:tav tm="0">
                                          <p:val>
                                            <p:strVal val="ppt_w"/>
                                          </p:val>
                                        </p:tav>
                                        <p:tav tm="100000">
                                          <p:val>
                                            <p:fltVal val="0"/>
                                          </p:val>
                                        </p:tav>
                                      </p:tavLst>
                                    </p:anim>
                                    <p:anim calcmode="lin" valueType="num">
                                      <p:cBhvr>
                                        <p:cTn id="52" dur="2000"/>
                                        <p:tgtEl>
                                          <p:spTgt spid="27"/>
                                        </p:tgtEl>
                                        <p:attrNameLst>
                                          <p:attrName>ppt_h</p:attrName>
                                        </p:attrNameLst>
                                      </p:cBhvr>
                                      <p:tavLst>
                                        <p:tav tm="0">
                                          <p:val>
                                            <p:strVal val="ppt_h"/>
                                          </p:val>
                                        </p:tav>
                                        <p:tav tm="100000">
                                          <p:val>
                                            <p:fltVal val="0"/>
                                          </p:val>
                                        </p:tav>
                                      </p:tavLst>
                                    </p:anim>
                                    <p:animEffect transition="out" filter="fade">
                                      <p:cBhvr>
                                        <p:cTn id="53" dur="2000"/>
                                        <p:tgtEl>
                                          <p:spTgt spid="27"/>
                                        </p:tgtEl>
                                      </p:cBhvr>
                                    </p:animEffect>
                                    <p:set>
                                      <p:cBhvr>
                                        <p:cTn id="54" dur="1" fill="hold">
                                          <p:stCondLst>
                                            <p:cond delay="1999"/>
                                          </p:stCondLst>
                                        </p:cTn>
                                        <p:tgtEl>
                                          <p:spTgt spid="2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32" presetClass="emph" presetSubtype="0" fill="hold" grpId="2" nodeType="clickEffect">
                                  <p:stCondLst>
                                    <p:cond delay="0"/>
                                  </p:stCondLst>
                                  <p:childTnLst>
                                    <p:animRot by="120000">
                                      <p:cBhvr>
                                        <p:cTn id="58" dur="100" fill="hold">
                                          <p:stCondLst>
                                            <p:cond delay="0"/>
                                          </p:stCondLst>
                                        </p:cTn>
                                        <p:tgtEl>
                                          <p:spTgt spid="25"/>
                                        </p:tgtEl>
                                        <p:attrNameLst>
                                          <p:attrName>r</p:attrName>
                                        </p:attrNameLst>
                                      </p:cBhvr>
                                    </p:animRot>
                                    <p:animRot by="-240000">
                                      <p:cBhvr>
                                        <p:cTn id="59" dur="200" fill="hold">
                                          <p:stCondLst>
                                            <p:cond delay="200"/>
                                          </p:stCondLst>
                                        </p:cTn>
                                        <p:tgtEl>
                                          <p:spTgt spid="25"/>
                                        </p:tgtEl>
                                        <p:attrNameLst>
                                          <p:attrName>r</p:attrName>
                                        </p:attrNameLst>
                                      </p:cBhvr>
                                    </p:animRot>
                                    <p:animRot by="240000">
                                      <p:cBhvr>
                                        <p:cTn id="60" dur="200" fill="hold">
                                          <p:stCondLst>
                                            <p:cond delay="400"/>
                                          </p:stCondLst>
                                        </p:cTn>
                                        <p:tgtEl>
                                          <p:spTgt spid="25"/>
                                        </p:tgtEl>
                                        <p:attrNameLst>
                                          <p:attrName>r</p:attrName>
                                        </p:attrNameLst>
                                      </p:cBhvr>
                                    </p:animRot>
                                    <p:animRot by="-240000">
                                      <p:cBhvr>
                                        <p:cTn id="61" dur="200" fill="hold">
                                          <p:stCondLst>
                                            <p:cond delay="600"/>
                                          </p:stCondLst>
                                        </p:cTn>
                                        <p:tgtEl>
                                          <p:spTgt spid="25"/>
                                        </p:tgtEl>
                                        <p:attrNameLst>
                                          <p:attrName>r</p:attrName>
                                        </p:attrNameLst>
                                      </p:cBhvr>
                                    </p:animRot>
                                    <p:animRot by="120000">
                                      <p:cBhvr>
                                        <p:cTn id="62" dur="200" fill="hold">
                                          <p:stCondLst>
                                            <p:cond delay="800"/>
                                          </p:stCondLst>
                                        </p:cTn>
                                        <p:tgtEl>
                                          <p:spTgt spid="25"/>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32" presetClass="emph" presetSubtype="0" fill="hold" grpId="2" nodeType="clickEffect">
                                  <p:stCondLst>
                                    <p:cond delay="0"/>
                                  </p:stCondLst>
                                  <p:childTnLst>
                                    <p:animRot by="120000">
                                      <p:cBhvr>
                                        <p:cTn id="70" dur="100" fill="hold">
                                          <p:stCondLst>
                                            <p:cond delay="0"/>
                                          </p:stCondLst>
                                        </p:cTn>
                                        <p:tgtEl>
                                          <p:spTgt spid="11"/>
                                        </p:tgtEl>
                                        <p:attrNameLst>
                                          <p:attrName>r</p:attrName>
                                        </p:attrNameLst>
                                      </p:cBhvr>
                                    </p:animRot>
                                    <p:animRot by="-240000">
                                      <p:cBhvr>
                                        <p:cTn id="71" dur="200" fill="hold">
                                          <p:stCondLst>
                                            <p:cond delay="200"/>
                                          </p:stCondLst>
                                        </p:cTn>
                                        <p:tgtEl>
                                          <p:spTgt spid="11"/>
                                        </p:tgtEl>
                                        <p:attrNameLst>
                                          <p:attrName>r</p:attrName>
                                        </p:attrNameLst>
                                      </p:cBhvr>
                                    </p:animRot>
                                    <p:animRot by="240000">
                                      <p:cBhvr>
                                        <p:cTn id="72" dur="200" fill="hold">
                                          <p:stCondLst>
                                            <p:cond delay="400"/>
                                          </p:stCondLst>
                                        </p:cTn>
                                        <p:tgtEl>
                                          <p:spTgt spid="11"/>
                                        </p:tgtEl>
                                        <p:attrNameLst>
                                          <p:attrName>r</p:attrName>
                                        </p:attrNameLst>
                                      </p:cBhvr>
                                    </p:animRot>
                                    <p:animRot by="-240000">
                                      <p:cBhvr>
                                        <p:cTn id="73" dur="200" fill="hold">
                                          <p:stCondLst>
                                            <p:cond delay="600"/>
                                          </p:stCondLst>
                                        </p:cTn>
                                        <p:tgtEl>
                                          <p:spTgt spid="11"/>
                                        </p:tgtEl>
                                        <p:attrNameLst>
                                          <p:attrName>r</p:attrName>
                                        </p:attrNameLst>
                                      </p:cBhvr>
                                    </p:animRot>
                                    <p:animRot by="120000">
                                      <p:cBhvr>
                                        <p:cTn id="74" dur="200" fill="hold">
                                          <p:stCondLst>
                                            <p:cond delay="800"/>
                                          </p:stCondLst>
                                        </p:cTn>
                                        <p:tgtEl>
                                          <p:spTgt spid="11"/>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054"/>
                                        </p:tgtEl>
                                        <p:attrNameLst>
                                          <p:attrName>style.visibility</p:attrName>
                                        </p:attrNameLst>
                                      </p:cBhvr>
                                      <p:to>
                                        <p:strVal val="visible"/>
                                      </p:to>
                                    </p:set>
                                  </p:childTnLst>
                                </p:cTn>
                              </p:par>
                              <p:par>
                                <p:cTn id="79" presetID="1" presetClass="entr" presetSubtype="0" fill="hold" grpId="1" nodeType="withEffect">
                                  <p:stCondLst>
                                    <p:cond delay="0"/>
                                  </p:stCondLst>
                                  <p:childTnLst>
                                    <p:set>
                                      <p:cBhvr>
                                        <p:cTn id="80" dur="1" fill="hold">
                                          <p:stCondLst>
                                            <p:cond delay="0"/>
                                          </p:stCondLst>
                                        </p:cTn>
                                        <p:tgtEl>
                                          <p:spTgt spid="1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32" presetClass="emph" presetSubtype="0" fill="hold" grpId="2" nodeType="clickEffect">
                                  <p:stCondLst>
                                    <p:cond delay="0"/>
                                  </p:stCondLst>
                                  <p:childTnLst>
                                    <p:animRot by="120000">
                                      <p:cBhvr>
                                        <p:cTn id="84" dur="100" fill="hold">
                                          <p:stCondLst>
                                            <p:cond delay="0"/>
                                          </p:stCondLst>
                                        </p:cTn>
                                        <p:tgtEl>
                                          <p:spTgt spid="28"/>
                                        </p:tgtEl>
                                        <p:attrNameLst>
                                          <p:attrName>r</p:attrName>
                                        </p:attrNameLst>
                                      </p:cBhvr>
                                    </p:animRot>
                                    <p:animRot by="-240000">
                                      <p:cBhvr>
                                        <p:cTn id="85" dur="200" fill="hold">
                                          <p:stCondLst>
                                            <p:cond delay="200"/>
                                          </p:stCondLst>
                                        </p:cTn>
                                        <p:tgtEl>
                                          <p:spTgt spid="28"/>
                                        </p:tgtEl>
                                        <p:attrNameLst>
                                          <p:attrName>r</p:attrName>
                                        </p:attrNameLst>
                                      </p:cBhvr>
                                    </p:animRot>
                                    <p:animRot by="240000">
                                      <p:cBhvr>
                                        <p:cTn id="86" dur="200" fill="hold">
                                          <p:stCondLst>
                                            <p:cond delay="400"/>
                                          </p:stCondLst>
                                        </p:cTn>
                                        <p:tgtEl>
                                          <p:spTgt spid="28"/>
                                        </p:tgtEl>
                                        <p:attrNameLst>
                                          <p:attrName>r</p:attrName>
                                        </p:attrNameLst>
                                      </p:cBhvr>
                                    </p:animRot>
                                    <p:animRot by="-240000">
                                      <p:cBhvr>
                                        <p:cTn id="87" dur="200" fill="hold">
                                          <p:stCondLst>
                                            <p:cond delay="600"/>
                                          </p:stCondLst>
                                        </p:cTn>
                                        <p:tgtEl>
                                          <p:spTgt spid="28"/>
                                        </p:tgtEl>
                                        <p:attrNameLst>
                                          <p:attrName>r</p:attrName>
                                        </p:attrNameLst>
                                      </p:cBhvr>
                                    </p:animRot>
                                    <p:animRot by="120000">
                                      <p:cBhvr>
                                        <p:cTn id="88" dur="200" fill="hold">
                                          <p:stCondLst>
                                            <p:cond delay="800"/>
                                          </p:stCondLst>
                                        </p:cTn>
                                        <p:tgtEl>
                                          <p:spTgt spid="28"/>
                                        </p:tgtEl>
                                        <p:attrNameLst>
                                          <p:attrName>r</p:attrName>
                                        </p:attrNameLst>
                                      </p:cBhvr>
                                    </p:animRo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058"/>
                                        </p:tgtEl>
                                        <p:attrNameLst>
                                          <p:attrName>style.visibility</p:attrName>
                                        </p:attrNameLst>
                                      </p:cBhvr>
                                      <p:to>
                                        <p:strVal val="visible"/>
                                      </p:to>
                                    </p:set>
                                  </p:childTnLst>
                                </p:cTn>
                              </p:par>
                              <p:par>
                                <p:cTn id="93" presetID="1" presetClass="entr" presetSubtype="0" fill="hold" grpId="1" nodeType="withEffect">
                                  <p:stCondLst>
                                    <p:cond delay="0"/>
                                  </p:stCondLst>
                                  <p:childTnLst>
                                    <p:set>
                                      <p:cBhvr>
                                        <p:cTn id="94" dur="1" fill="hold">
                                          <p:stCondLst>
                                            <p:cond delay="0"/>
                                          </p:stCondLst>
                                        </p:cTn>
                                        <p:tgtEl>
                                          <p:spTgt spid="2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32" presetClass="emph" presetSubtype="0" fill="hold" grpId="2" nodeType="clickEffect">
                                  <p:stCondLst>
                                    <p:cond delay="0"/>
                                  </p:stCondLst>
                                  <p:childTnLst>
                                    <p:animRot by="120000">
                                      <p:cBhvr>
                                        <p:cTn id="98" dur="100" fill="hold">
                                          <p:stCondLst>
                                            <p:cond delay="0"/>
                                          </p:stCondLst>
                                        </p:cTn>
                                        <p:tgtEl>
                                          <p:spTgt spid="6"/>
                                        </p:tgtEl>
                                        <p:attrNameLst>
                                          <p:attrName>r</p:attrName>
                                        </p:attrNameLst>
                                      </p:cBhvr>
                                    </p:animRot>
                                    <p:animRot by="-240000">
                                      <p:cBhvr>
                                        <p:cTn id="99" dur="200" fill="hold">
                                          <p:stCondLst>
                                            <p:cond delay="200"/>
                                          </p:stCondLst>
                                        </p:cTn>
                                        <p:tgtEl>
                                          <p:spTgt spid="6"/>
                                        </p:tgtEl>
                                        <p:attrNameLst>
                                          <p:attrName>r</p:attrName>
                                        </p:attrNameLst>
                                      </p:cBhvr>
                                    </p:animRot>
                                    <p:animRot by="240000">
                                      <p:cBhvr>
                                        <p:cTn id="100" dur="200" fill="hold">
                                          <p:stCondLst>
                                            <p:cond delay="400"/>
                                          </p:stCondLst>
                                        </p:cTn>
                                        <p:tgtEl>
                                          <p:spTgt spid="6"/>
                                        </p:tgtEl>
                                        <p:attrNameLst>
                                          <p:attrName>r</p:attrName>
                                        </p:attrNameLst>
                                      </p:cBhvr>
                                    </p:animRot>
                                    <p:animRot by="-240000">
                                      <p:cBhvr>
                                        <p:cTn id="101" dur="200" fill="hold">
                                          <p:stCondLst>
                                            <p:cond delay="600"/>
                                          </p:stCondLst>
                                        </p:cTn>
                                        <p:tgtEl>
                                          <p:spTgt spid="6"/>
                                        </p:tgtEl>
                                        <p:attrNameLst>
                                          <p:attrName>r</p:attrName>
                                        </p:attrNameLst>
                                      </p:cBhvr>
                                    </p:animRot>
                                    <p:animRot by="120000">
                                      <p:cBhvr>
                                        <p:cTn id="102" dur="200" fill="hold">
                                          <p:stCondLst>
                                            <p:cond delay="800"/>
                                          </p:stCondLst>
                                        </p:cTn>
                                        <p:tgtEl>
                                          <p:spTgt spid="6"/>
                                        </p:tgtEl>
                                        <p:attrNameLst>
                                          <p:attrName>r</p:attrName>
                                        </p:attrNameLst>
                                      </p:cBhvr>
                                    </p:animRo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050"/>
                                        </p:tgtEl>
                                        <p:attrNameLst>
                                          <p:attrName>style.visibility</p:attrName>
                                        </p:attrNameLst>
                                      </p:cBhvr>
                                      <p:to>
                                        <p:strVal val="visible"/>
                                      </p:to>
                                    </p:set>
                                  </p:childTnLst>
                                </p:cTn>
                              </p:par>
                              <p:par>
                                <p:cTn id="107" presetID="1" presetClass="entr" presetSubtype="0" fill="hold" grpId="1" nodeType="withEffect">
                                  <p:stCondLst>
                                    <p:cond delay="0"/>
                                  </p:stCondLst>
                                  <p:childTnLst>
                                    <p:set>
                                      <p:cBhvr>
                                        <p:cTn id="108" dur="1" fill="hold">
                                          <p:stCondLst>
                                            <p:cond delay="0"/>
                                          </p:stCondLst>
                                        </p:cTn>
                                        <p:tgtEl>
                                          <p:spTgt spid="7"/>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32" presetClass="emph" presetSubtype="0" fill="hold" grpId="2" nodeType="clickEffect">
                                  <p:stCondLst>
                                    <p:cond delay="0"/>
                                  </p:stCondLst>
                                  <p:childTnLst>
                                    <p:animRot by="120000">
                                      <p:cBhvr>
                                        <p:cTn id="112" dur="100" fill="hold">
                                          <p:stCondLst>
                                            <p:cond delay="0"/>
                                          </p:stCondLst>
                                        </p:cTn>
                                        <p:tgtEl>
                                          <p:spTgt spid="34"/>
                                        </p:tgtEl>
                                        <p:attrNameLst>
                                          <p:attrName>r</p:attrName>
                                        </p:attrNameLst>
                                      </p:cBhvr>
                                    </p:animRot>
                                    <p:animRot by="-240000">
                                      <p:cBhvr>
                                        <p:cTn id="113" dur="200" fill="hold">
                                          <p:stCondLst>
                                            <p:cond delay="200"/>
                                          </p:stCondLst>
                                        </p:cTn>
                                        <p:tgtEl>
                                          <p:spTgt spid="34"/>
                                        </p:tgtEl>
                                        <p:attrNameLst>
                                          <p:attrName>r</p:attrName>
                                        </p:attrNameLst>
                                      </p:cBhvr>
                                    </p:animRot>
                                    <p:animRot by="240000">
                                      <p:cBhvr>
                                        <p:cTn id="114" dur="200" fill="hold">
                                          <p:stCondLst>
                                            <p:cond delay="400"/>
                                          </p:stCondLst>
                                        </p:cTn>
                                        <p:tgtEl>
                                          <p:spTgt spid="34"/>
                                        </p:tgtEl>
                                        <p:attrNameLst>
                                          <p:attrName>r</p:attrName>
                                        </p:attrNameLst>
                                      </p:cBhvr>
                                    </p:animRot>
                                    <p:animRot by="-240000">
                                      <p:cBhvr>
                                        <p:cTn id="115" dur="200" fill="hold">
                                          <p:stCondLst>
                                            <p:cond delay="600"/>
                                          </p:stCondLst>
                                        </p:cTn>
                                        <p:tgtEl>
                                          <p:spTgt spid="34"/>
                                        </p:tgtEl>
                                        <p:attrNameLst>
                                          <p:attrName>r</p:attrName>
                                        </p:attrNameLst>
                                      </p:cBhvr>
                                    </p:animRot>
                                    <p:animRot by="120000">
                                      <p:cBhvr>
                                        <p:cTn id="116" dur="200" fill="hold">
                                          <p:stCondLst>
                                            <p:cond delay="800"/>
                                          </p:stCondLst>
                                        </p:cTn>
                                        <p:tgtEl>
                                          <p:spTgt spid="34"/>
                                        </p:tgtEl>
                                        <p:attrNameLst>
                                          <p:attrName>r</p:attrName>
                                        </p:attrNameLst>
                                      </p:cBhvr>
                                    </p:animRo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1" nodeType="clickEffect">
                                  <p:stCondLst>
                                    <p:cond delay="0"/>
                                  </p:stCondLst>
                                  <p:childTnLst>
                                    <p:set>
                                      <p:cBhvr>
                                        <p:cTn id="120" dur="1" fill="hold">
                                          <p:stCondLst>
                                            <p:cond delay="0"/>
                                          </p:stCondLst>
                                        </p:cTn>
                                        <p:tgtEl>
                                          <p:spTgt spid="33"/>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32" presetClass="emph" presetSubtype="0" fill="hold" grpId="2" nodeType="clickEffect">
                                  <p:stCondLst>
                                    <p:cond delay="0"/>
                                  </p:stCondLst>
                                  <p:childTnLst>
                                    <p:animRot by="120000">
                                      <p:cBhvr>
                                        <p:cTn id="124" dur="100" fill="hold">
                                          <p:stCondLst>
                                            <p:cond delay="0"/>
                                          </p:stCondLst>
                                        </p:cTn>
                                        <p:tgtEl>
                                          <p:spTgt spid="9"/>
                                        </p:tgtEl>
                                        <p:attrNameLst>
                                          <p:attrName>r</p:attrName>
                                        </p:attrNameLst>
                                      </p:cBhvr>
                                    </p:animRot>
                                    <p:animRot by="-240000">
                                      <p:cBhvr>
                                        <p:cTn id="125" dur="200" fill="hold">
                                          <p:stCondLst>
                                            <p:cond delay="200"/>
                                          </p:stCondLst>
                                        </p:cTn>
                                        <p:tgtEl>
                                          <p:spTgt spid="9"/>
                                        </p:tgtEl>
                                        <p:attrNameLst>
                                          <p:attrName>r</p:attrName>
                                        </p:attrNameLst>
                                      </p:cBhvr>
                                    </p:animRot>
                                    <p:animRot by="240000">
                                      <p:cBhvr>
                                        <p:cTn id="126" dur="200" fill="hold">
                                          <p:stCondLst>
                                            <p:cond delay="400"/>
                                          </p:stCondLst>
                                        </p:cTn>
                                        <p:tgtEl>
                                          <p:spTgt spid="9"/>
                                        </p:tgtEl>
                                        <p:attrNameLst>
                                          <p:attrName>r</p:attrName>
                                        </p:attrNameLst>
                                      </p:cBhvr>
                                    </p:animRot>
                                    <p:animRot by="-240000">
                                      <p:cBhvr>
                                        <p:cTn id="127" dur="200" fill="hold">
                                          <p:stCondLst>
                                            <p:cond delay="600"/>
                                          </p:stCondLst>
                                        </p:cTn>
                                        <p:tgtEl>
                                          <p:spTgt spid="9"/>
                                        </p:tgtEl>
                                        <p:attrNameLst>
                                          <p:attrName>r</p:attrName>
                                        </p:attrNameLst>
                                      </p:cBhvr>
                                    </p:animRot>
                                    <p:animRot by="120000">
                                      <p:cBhvr>
                                        <p:cTn id="128" dur="200" fill="hold">
                                          <p:stCondLst>
                                            <p:cond delay="800"/>
                                          </p:stCondLst>
                                        </p:cTn>
                                        <p:tgtEl>
                                          <p:spTgt spid="9"/>
                                        </p:tgtEl>
                                        <p:attrNameLst>
                                          <p:attrName>r</p:attrName>
                                        </p:attrNameLst>
                                      </p:cBhvr>
                                    </p:animRo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2052"/>
                                        </p:tgtEl>
                                        <p:attrNameLst>
                                          <p:attrName>style.visibility</p:attrName>
                                        </p:attrNameLst>
                                      </p:cBhvr>
                                      <p:to>
                                        <p:strVal val="visible"/>
                                      </p:to>
                                    </p:set>
                                  </p:childTnLst>
                                </p:cTn>
                              </p:par>
                              <p:par>
                                <p:cTn id="133" presetID="1" presetClass="entr" presetSubtype="0" fill="hold" grpId="1" nodeType="withEffect">
                                  <p:stCondLst>
                                    <p:cond delay="0"/>
                                  </p:stCondLst>
                                  <p:childTnLst>
                                    <p:set>
                                      <p:cBhvr>
                                        <p:cTn id="134" dur="1" fill="hold">
                                          <p:stCondLst>
                                            <p:cond delay="0"/>
                                          </p:stCondLst>
                                        </p:cTn>
                                        <p:tgtEl>
                                          <p:spTgt spid="8"/>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53" presetClass="exit" presetSubtype="32" fill="hold" grpId="0" nodeType="clickEffect">
                                  <p:stCondLst>
                                    <p:cond delay="0"/>
                                  </p:stCondLst>
                                  <p:childTnLst>
                                    <p:anim calcmode="lin" valueType="num">
                                      <p:cBhvr>
                                        <p:cTn id="138" dur="500"/>
                                        <p:tgtEl>
                                          <p:spTgt spid="25"/>
                                        </p:tgtEl>
                                        <p:attrNameLst>
                                          <p:attrName>ppt_w</p:attrName>
                                        </p:attrNameLst>
                                      </p:cBhvr>
                                      <p:tavLst>
                                        <p:tav tm="0">
                                          <p:val>
                                            <p:strVal val="ppt_w"/>
                                          </p:val>
                                        </p:tav>
                                        <p:tav tm="100000">
                                          <p:val>
                                            <p:fltVal val="0"/>
                                          </p:val>
                                        </p:tav>
                                      </p:tavLst>
                                    </p:anim>
                                    <p:anim calcmode="lin" valueType="num">
                                      <p:cBhvr>
                                        <p:cTn id="139" dur="500"/>
                                        <p:tgtEl>
                                          <p:spTgt spid="25"/>
                                        </p:tgtEl>
                                        <p:attrNameLst>
                                          <p:attrName>ppt_h</p:attrName>
                                        </p:attrNameLst>
                                      </p:cBhvr>
                                      <p:tavLst>
                                        <p:tav tm="0">
                                          <p:val>
                                            <p:strVal val="ppt_h"/>
                                          </p:val>
                                        </p:tav>
                                        <p:tav tm="100000">
                                          <p:val>
                                            <p:fltVal val="0"/>
                                          </p:val>
                                        </p:tav>
                                      </p:tavLst>
                                    </p:anim>
                                    <p:animEffect transition="out" filter="fade">
                                      <p:cBhvr>
                                        <p:cTn id="140" dur="500"/>
                                        <p:tgtEl>
                                          <p:spTgt spid="25"/>
                                        </p:tgtEl>
                                      </p:cBhvr>
                                    </p:animEffect>
                                    <p:set>
                                      <p:cBhvr>
                                        <p:cTn id="141" dur="1" fill="hold">
                                          <p:stCondLst>
                                            <p:cond delay="499"/>
                                          </p:stCondLst>
                                        </p:cTn>
                                        <p:tgtEl>
                                          <p:spTgt spid="25"/>
                                        </p:tgtEl>
                                        <p:attrNameLst>
                                          <p:attrName>style.visibility</p:attrName>
                                        </p:attrNameLst>
                                      </p:cBhvr>
                                      <p:to>
                                        <p:strVal val="hidden"/>
                                      </p:to>
                                    </p:se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grpId="1" nodeType="clickEffect">
                                  <p:stCondLst>
                                    <p:cond delay="0"/>
                                  </p:stCondLst>
                                  <p:childTnLst>
                                    <p:set>
                                      <p:cBhvr>
                                        <p:cTn id="145" dur="1" fill="hold">
                                          <p:stCondLst>
                                            <p:cond delay="0"/>
                                          </p:stCondLst>
                                        </p:cTn>
                                        <p:tgtEl>
                                          <p:spTgt spid="25"/>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53" presetClass="exit" presetSubtype="32" fill="hold" grpId="0" nodeType="clickEffect">
                                  <p:stCondLst>
                                    <p:cond delay="0"/>
                                  </p:stCondLst>
                                  <p:childTnLst>
                                    <p:anim calcmode="lin" valueType="num">
                                      <p:cBhvr>
                                        <p:cTn id="149" dur="500"/>
                                        <p:tgtEl>
                                          <p:spTgt spid="6"/>
                                        </p:tgtEl>
                                        <p:attrNameLst>
                                          <p:attrName>ppt_w</p:attrName>
                                        </p:attrNameLst>
                                      </p:cBhvr>
                                      <p:tavLst>
                                        <p:tav tm="0">
                                          <p:val>
                                            <p:strVal val="ppt_w"/>
                                          </p:val>
                                        </p:tav>
                                        <p:tav tm="100000">
                                          <p:val>
                                            <p:fltVal val="0"/>
                                          </p:val>
                                        </p:tav>
                                      </p:tavLst>
                                    </p:anim>
                                    <p:anim calcmode="lin" valueType="num">
                                      <p:cBhvr>
                                        <p:cTn id="150" dur="500"/>
                                        <p:tgtEl>
                                          <p:spTgt spid="6"/>
                                        </p:tgtEl>
                                        <p:attrNameLst>
                                          <p:attrName>ppt_h</p:attrName>
                                        </p:attrNameLst>
                                      </p:cBhvr>
                                      <p:tavLst>
                                        <p:tav tm="0">
                                          <p:val>
                                            <p:strVal val="ppt_h"/>
                                          </p:val>
                                        </p:tav>
                                        <p:tav tm="100000">
                                          <p:val>
                                            <p:fltVal val="0"/>
                                          </p:val>
                                        </p:tav>
                                      </p:tavLst>
                                    </p:anim>
                                    <p:animEffect transition="out" filter="fade">
                                      <p:cBhvr>
                                        <p:cTn id="151" dur="500"/>
                                        <p:tgtEl>
                                          <p:spTgt spid="6"/>
                                        </p:tgtEl>
                                      </p:cBhvr>
                                    </p:animEffect>
                                    <p:set>
                                      <p:cBhvr>
                                        <p:cTn id="152" dur="1" fill="hold">
                                          <p:stCondLst>
                                            <p:cond delay="499"/>
                                          </p:stCondLst>
                                        </p:cTn>
                                        <p:tgtEl>
                                          <p:spTgt spid="6"/>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1" nodeType="clickEffect">
                                  <p:stCondLst>
                                    <p:cond delay="0"/>
                                  </p:stCondLst>
                                  <p:childTnLst>
                                    <p:set>
                                      <p:cBhvr>
                                        <p:cTn id="156" dur="1" fill="hold">
                                          <p:stCondLst>
                                            <p:cond delay="0"/>
                                          </p:stCondLst>
                                        </p:cTn>
                                        <p:tgtEl>
                                          <p:spTgt spid="6"/>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53" presetClass="exit" presetSubtype="32" fill="hold" grpId="0" nodeType="clickEffect">
                                  <p:stCondLst>
                                    <p:cond delay="0"/>
                                  </p:stCondLst>
                                  <p:childTnLst>
                                    <p:anim calcmode="lin" valueType="num">
                                      <p:cBhvr>
                                        <p:cTn id="160" dur="500"/>
                                        <p:tgtEl>
                                          <p:spTgt spid="11"/>
                                        </p:tgtEl>
                                        <p:attrNameLst>
                                          <p:attrName>ppt_w</p:attrName>
                                        </p:attrNameLst>
                                      </p:cBhvr>
                                      <p:tavLst>
                                        <p:tav tm="0">
                                          <p:val>
                                            <p:strVal val="ppt_w"/>
                                          </p:val>
                                        </p:tav>
                                        <p:tav tm="100000">
                                          <p:val>
                                            <p:fltVal val="0"/>
                                          </p:val>
                                        </p:tav>
                                      </p:tavLst>
                                    </p:anim>
                                    <p:anim calcmode="lin" valueType="num">
                                      <p:cBhvr>
                                        <p:cTn id="161" dur="500"/>
                                        <p:tgtEl>
                                          <p:spTgt spid="11"/>
                                        </p:tgtEl>
                                        <p:attrNameLst>
                                          <p:attrName>ppt_h</p:attrName>
                                        </p:attrNameLst>
                                      </p:cBhvr>
                                      <p:tavLst>
                                        <p:tav tm="0">
                                          <p:val>
                                            <p:strVal val="ppt_h"/>
                                          </p:val>
                                        </p:tav>
                                        <p:tav tm="100000">
                                          <p:val>
                                            <p:fltVal val="0"/>
                                          </p:val>
                                        </p:tav>
                                      </p:tavLst>
                                    </p:anim>
                                    <p:animEffect transition="out" filter="fade">
                                      <p:cBhvr>
                                        <p:cTn id="162" dur="500"/>
                                        <p:tgtEl>
                                          <p:spTgt spid="11"/>
                                        </p:tgtEl>
                                      </p:cBhvr>
                                    </p:animEffect>
                                    <p:set>
                                      <p:cBhvr>
                                        <p:cTn id="163" dur="1" fill="hold">
                                          <p:stCondLst>
                                            <p:cond delay="499"/>
                                          </p:stCondLst>
                                        </p:cTn>
                                        <p:tgtEl>
                                          <p:spTgt spid="11"/>
                                        </p:tgtEl>
                                        <p:attrNameLst>
                                          <p:attrName>style.visibility</p:attrName>
                                        </p:attrNameLst>
                                      </p:cBhvr>
                                      <p:to>
                                        <p:strVal val="hidden"/>
                                      </p:to>
                                    </p:set>
                                  </p:childTnLst>
                                </p:cTn>
                              </p:par>
                            </p:childTnLst>
                          </p:cTn>
                        </p:par>
                      </p:childTnLst>
                    </p:cTn>
                  </p:par>
                  <p:par>
                    <p:cTn id="164" fill="hold">
                      <p:stCondLst>
                        <p:cond delay="indefinite"/>
                      </p:stCondLst>
                      <p:childTnLst>
                        <p:par>
                          <p:cTn id="165" fill="hold">
                            <p:stCondLst>
                              <p:cond delay="0"/>
                            </p:stCondLst>
                            <p:childTnLst>
                              <p:par>
                                <p:cTn id="166" presetID="1" presetClass="entr" presetSubtype="0" fill="hold" grpId="1" nodeType="clickEffect">
                                  <p:stCondLst>
                                    <p:cond delay="0"/>
                                  </p:stCondLst>
                                  <p:childTnLst>
                                    <p:set>
                                      <p:cBhvr>
                                        <p:cTn id="167" dur="1" fill="hold">
                                          <p:stCondLst>
                                            <p:cond delay="0"/>
                                          </p:stCondLst>
                                        </p:cTn>
                                        <p:tgtEl>
                                          <p:spTgt spid="11"/>
                                        </p:tgtEl>
                                        <p:attrNameLst>
                                          <p:attrName>style.visibility</p:attrName>
                                        </p:attrNameLst>
                                      </p:cBhvr>
                                      <p:to>
                                        <p:strVal val="visible"/>
                                      </p:to>
                                    </p:set>
                                  </p:childTnLst>
                                </p:cTn>
                              </p:par>
                            </p:childTnLst>
                          </p:cTn>
                        </p:par>
                      </p:childTnLst>
                    </p:cTn>
                  </p:par>
                  <p:par>
                    <p:cTn id="168" fill="hold">
                      <p:stCondLst>
                        <p:cond delay="indefinite"/>
                      </p:stCondLst>
                      <p:childTnLst>
                        <p:par>
                          <p:cTn id="169" fill="hold">
                            <p:stCondLst>
                              <p:cond delay="0"/>
                            </p:stCondLst>
                            <p:childTnLst>
                              <p:par>
                                <p:cTn id="170" presetID="53" presetClass="exit" presetSubtype="32" fill="hold" grpId="0" nodeType="clickEffect">
                                  <p:stCondLst>
                                    <p:cond delay="0"/>
                                  </p:stCondLst>
                                  <p:childTnLst>
                                    <p:anim calcmode="lin" valueType="num">
                                      <p:cBhvr>
                                        <p:cTn id="171" dur="500"/>
                                        <p:tgtEl>
                                          <p:spTgt spid="9"/>
                                        </p:tgtEl>
                                        <p:attrNameLst>
                                          <p:attrName>ppt_w</p:attrName>
                                        </p:attrNameLst>
                                      </p:cBhvr>
                                      <p:tavLst>
                                        <p:tav tm="0">
                                          <p:val>
                                            <p:strVal val="ppt_w"/>
                                          </p:val>
                                        </p:tav>
                                        <p:tav tm="100000">
                                          <p:val>
                                            <p:fltVal val="0"/>
                                          </p:val>
                                        </p:tav>
                                      </p:tavLst>
                                    </p:anim>
                                    <p:anim calcmode="lin" valueType="num">
                                      <p:cBhvr>
                                        <p:cTn id="172" dur="500"/>
                                        <p:tgtEl>
                                          <p:spTgt spid="9"/>
                                        </p:tgtEl>
                                        <p:attrNameLst>
                                          <p:attrName>ppt_h</p:attrName>
                                        </p:attrNameLst>
                                      </p:cBhvr>
                                      <p:tavLst>
                                        <p:tav tm="0">
                                          <p:val>
                                            <p:strVal val="ppt_h"/>
                                          </p:val>
                                        </p:tav>
                                        <p:tav tm="100000">
                                          <p:val>
                                            <p:fltVal val="0"/>
                                          </p:val>
                                        </p:tav>
                                      </p:tavLst>
                                    </p:anim>
                                    <p:animEffect transition="out" filter="fade">
                                      <p:cBhvr>
                                        <p:cTn id="173" dur="500"/>
                                        <p:tgtEl>
                                          <p:spTgt spid="9"/>
                                        </p:tgtEl>
                                      </p:cBhvr>
                                    </p:animEffect>
                                    <p:set>
                                      <p:cBhvr>
                                        <p:cTn id="174" dur="1" fill="hold">
                                          <p:stCondLst>
                                            <p:cond delay="499"/>
                                          </p:stCondLst>
                                        </p:cTn>
                                        <p:tgtEl>
                                          <p:spTgt spid="9"/>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1" nodeType="clickEffect">
                                  <p:stCondLst>
                                    <p:cond delay="0"/>
                                  </p:stCondLst>
                                  <p:childTnLst>
                                    <p:set>
                                      <p:cBhvr>
                                        <p:cTn id="178" dur="1" fill="hold">
                                          <p:stCondLst>
                                            <p:cond delay="0"/>
                                          </p:stCondLst>
                                        </p:cTn>
                                        <p:tgtEl>
                                          <p:spTgt spid="9"/>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30"/>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 presetClass="exit" presetSubtype="0" fill="hold" grpId="1" nodeType="clickEffect">
                                  <p:stCondLst>
                                    <p:cond delay="0"/>
                                  </p:stCondLst>
                                  <p:childTnLst>
                                    <p:set>
                                      <p:cBhvr>
                                        <p:cTn id="186" dur="1" fill="hold">
                                          <p:stCondLst>
                                            <p:cond delay="0"/>
                                          </p:stCondLst>
                                        </p:cTn>
                                        <p:tgtEl>
                                          <p:spTgt spid="30"/>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53" presetClass="exit" presetSubtype="32" fill="hold" grpId="0" nodeType="clickEffect">
                                  <p:stCondLst>
                                    <p:cond delay="0"/>
                                  </p:stCondLst>
                                  <p:childTnLst>
                                    <p:anim calcmode="lin" valueType="num">
                                      <p:cBhvr>
                                        <p:cTn id="190" dur="500"/>
                                        <p:tgtEl>
                                          <p:spTgt spid="28"/>
                                        </p:tgtEl>
                                        <p:attrNameLst>
                                          <p:attrName>ppt_w</p:attrName>
                                        </p:attrNameLst>
                                      </p:cBhvr>
                                      <p:tavLst>
                                        <p:tav tm="0">
                                          <p:val>
                                            <p:strVal val="ppt_w"/>
                                          </p:val>
                                        </p:tav>
                                        <p:tav tm="100000">
                                          <p:val>
                                            <p:fltVal val="0"/>
                                          </p:val>
                                        </p:tav>
                                      </p:tavLst>
                                    </p:anim>
                                    <p:anim calcmode="lin" valueType="num">
                                      <p:cBhvr>
                                        <p:cTn id="191" dur="500"/>
                                        <p:tgtEl>
                                          <p:spTgt spid="28"/>
                                        </p:tgtEl>
                                        <p:attrNameLst>
                                          <p:attrName>ppt_h</p:attrName>
                                        </p:attrNameLst>
                                      </p:cBhvr>
                                      <p:tavLst>
                                        <p:tav tm="0">
                                          <p:val>
                                            <p:strVal val="ppt_h"/>
                                          </p:val>
                                        </p:tav>
                                        <p:tav tm="100000">
                                          <p:val>
                                            <p:fltVal val="0"/>
                                          </p:val>
                                        </p:tav>
                                      </p:tavLst>
                                    </p:anim>
                                    <p:animEffect transition="out" filter="fade">
                                      <p:cBhvr>
                                        <p:cTn id="192" dur="500"/>
                                        <p:tgtEl>
                                          <p:spTgt spid="28"/>
                                        </p:tgtEl>
                                      </p:cBhvr>
                                    </p:animEffect>
                                    <p:set>
                                      <p:cBhvr>
                                        <p:cTn id="193" dur="1" fill="hold">
                                          <p:stCondLst>
                                            <p:cond delay="499"/>
                                          </p:stCondLst>
                                        </p:cTn>
                                        <p:tgtEl>
                                          <p:spTgt spid="28"/>
                                        </p:tgtEl>
                                        <p:attrNameLst>
                                          <p:attrName>style.visibility</p:attrName>
                                        </p:attrNameLst>
                                      </p:cBhvr>
                                      <p:to>
                                        <p:strVal val="hidden"/>
                                      </p:to>
                                    </p:set>
                                  </p:childTnLst>
                                </p:cTn>
                              </p:par>
                            </p:childTnLst>
                          </p:cTn>
                        </p:par>
                      </p:childTnLst>
                    </p:cTn>
                  </p:par>
                  <p:par>
                    <p:cTn id="194" fill="hold">
                      <p:stCondLst>
                        <p:cond delay="indefinite"/>
                      </p:stCondLst>
                      <p:childTnLst>
                        <p:par>
                          <p:cTn id="195" fill="hold">
                            <p:stCondLst>
                              <p:cond delay="0"/>
                            </p:stCondLst>
                            <p:childTnLst>
                              <p:par>
                                <p:cTn id="196" presetID="1" presetClass="entr" presetSubtype="0" fill="hold" grpId="1" nodeType="clickEffect">
                                  <p:stCondLst>
                                    <p:cond delay="0"/>
                                  </p:stCondLst>
                                  <p:childTnLst>
                                    <p:set>
                                      <p:cBhvr>
                                        <p:cTn id="197" dur="1" fill="hold">
                                          <p:stCondLst>
                                            <p:cond delay="0"/>
                                          </p:stCondLst>
                                        </p:cTn>
                                        <p:tgtEl>
                                          <p:spTgt spid="28"/>
                                        </p:tgtEl>
                                        <p:attrNameLst>
                                          <p:attrName>style.visibility</p:attrName>
                                        </p:attrNameLst>
                                      </p:cBhvr>
                                      <p:to>
                                        <p:strVal val="visible"/>
                                      </p:to>
                                    </p:set>
                                  </p:childTnLst>
                                </p:cTn>
                              </p:par>
                            </p:childTnLst>
                          </p:cTn>
                        </p:par>
                      </p:childTnLst>
                    </p:cTn>
                  </p:par>
                  <p:par>
                    <p:cTn id="198" fill="hold">
                      <p:stCondLst>
                        <p:cond delay="indefinite"/>
                      </p:stCondLst>
                      <p:childTnLst>
                        <p:par>
                          <p:cTn id="199" fill="hold">
                            <p:stCondLst>
                              <p:cond delay="0"/>
                            </p:stCondLst>
                            <p:childTnLst>
                              <p:par>
                                <p:cTn id="200" presetID="53" presetClass="exit" presetSubtype="32" fill="hold" grpId="0" nodeType="clickEffect">
                                  <p:stCondLst>
                                    <p:cond delay="0"/>
                                  </p:stCondLst>
                                  <p:childTnLst>
                                    <p:anim calcmode="lin" valueType="num">
                                      <p:cBhvr>
                                        <p:cTn id="201" dur="500"/>
                                        <p:tgtEl>
                                          <p:spTgt spid="34"/>
                                        </p:tgtEl>
                                        <p:attrNameLst>
                                          <p:attrName>ppt_w</p:attrName>
                                        </p:attrNameLst>
                                      </p:cBhvr>
                                      <p:tavLst>
                                        <p:tav tm="0">
                                          <p:val>
                                            <p:strVal val="ppt_w"/>
                                          </p:val>
                                        </p:tav>
                                        <p:tav tm="100000">
                                          <p:val>
                                            <p:fltVal val="0"/>
                                          </p:val>
                                        </p:tav>
                                      </p:tavLst>
                                    </p:anim>
                                    <p:anim calcmode="lin" valueType="num">
                                      <p:cBhvr>
                                        <p:cTn id="202" dur="500"/>
                                        <p:tgtEl>
                                          <p:spTgt spid="34"/>
                                        </p:tgtEl>
                                        <p:attrNameLst>
                                          <p:attrName>ppt_h</p:attrName>
                                        </p:attrNameLst>
                                      </p:cBhvr>
                                      <p:tavLst>
                                        <p:tav tm="0">
                                          <p:val>
                                            <p:strVal val="ppt_h"/>
                                          </p:val>
                                        </p:tav>
                                        <p:tav tm="100000">
                                          <p:val>
                                            <p:fltVal val="0"/>
                                          </p:val>
                                        </p:tav>
                                      </p:tavLst>
                                    </p:anim>
                                    <p:animEffect transition="out" filter="fade">
                                      <p:cBhvr>
                                        <p:cTn id="203" dur="500"/>
                                        <p:tgtEl>
                                          <p:spTgt spid="34"/>
                                        </p:tgtEl>
                                      </p:cBhvr>
                                    </p:animEffect>
                                    <p:set>
                                      <p:cBhvr>
                                        <p:cTn id="204" dur="1" fill="hold">
                                          <p:stCondLst>
                                            <p:cond delay="499"/>
                                          </p:stCondLst>
                                        </p:cTn>
                                        <p:tgtEl>
                                          <p:spTgt spid="34"/>
                                        </p:tgtEl>
                                        <p:attrNameLst>
                                          <p:attrName>style.visibility</p:attrName>
                                        </p:attrNameLst>
                                      </p:cBhvr>
                                      <p:to>
                                        <p:strVal val="hidden"/>
                                      </p:to>
                                    </p:set>
                                  </p:childTnLst>
                                </p:cTn>
                              </p:par>
                            </p:childTnLst>
                          </p:cTn>
                        </p:par>
                      </p:childTnLst>
                    </p:cTn>
                  </p:par>
                  <p:par>
                    <p:cTn id="205" fill="hold">
                      <p:stCondLst>
                        <p:cond delay="indefinite"/>
                      </p:stCondLst>
                      <p:childTnLst>
                        <p:par>
                          <p:cTn id="206" fill="hold">
                            <p:stCondLst>
                              <p:cond delay="0"/>
                            </p:stCondLst>
                            <p:childTnLst>
                              <p:par>
                                <p:cTn id="207" presetID="1" presetClass="entr" presetSubtype="0" fill="hold" grpId="1" nodeType="clickEffect">
                                  <p:stCondLst>
                                    <p:cond delay="0"/>
                                  </p:stCondLst>
                                  <p:childTnLst>
                                    <p:set>
                                      <p:cBhvr>
                                        <p:cTn id="208" dur="1" fill="hold">
                                          <p:stCondLst>
                                            <p:cond delay="0"/>
                                          </p:stCondLst>
                                        </p:cTn>
                                        <p:tgtEl>
                                          <p:spTgt spid="34"/>
                                        </p:tgtEl>
                                        <p:attrNameLst>
                                          <p:attrName>style.visibility</p:attrName>
                                        </p:attrNameLst>
                                      </p:cBhvr>
                                      <p:to>
                                        <p:strVal val="visible"/>
                                      </p:to>
                                    </p:set>
                                  </p:childTnLst>
                                </p:cTn>
                              </p:par>
                            </p:childTnLst>
                          </p:cTn>
                        </p:par>
                      </p:childTnLst>
                    </p:cTn>
                  </p:par>
                  <p:par>
                    <p:cTn id="209" fill="hold">
                      <p:stCondLst>
                        <p:cond delay="indefinite"/>
                      </p:stCondLst>
                      <p:childTnLst>
                        <p:par>
                          <p:cTn id="210" fill="hold">
                            <p:stCondLst>
                              <p:cond delay="0"/>
                            </p:stCondLst>
                            <p:childTnLst>
                              <p:par>
                                <p:cTn id="211" presetID="1" presetClass="entr" presetSubtype="0" fill="hold" nodeType="clickEffect">
                                  <p:stCondLst>
                                    <p:cond delay="0"/>
                                  </p:stCondLst>
                                  <p:childTnLst>
                                    <p:set>
                                      <p:cBhvr>
                                        <p:cTn id="2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7" grpId="0"/>
      <p:bldP spid="7" grpId="1"/>
      <p:bldP spid="8" grpId="0"/>
      <p:bldP spid="8" grpId="1"/>
      <p:bldP spid="9" grpId="0"/>
      <p:bldP spid="9" grpId="1"/>
      <p:bldP spid="9" grpId="2"/>
      <p:bldP spid="10" grpId="0"/>
      <p:bldP spid="10" grpId="1"/>
      <p:bldP spid="11" grpId="0"/>
      <p:bldP spid="11" grpId="1"/>
      <p:bldP spid="11" grpId="2"/>
      <p:bldP spid="25" grpId="0"/>
      <p:bldP spid="25" grpId="1"/>
      <p:bldP spid="25" grpId="2"/>
      <p:bldP spid="27" grpId="0"/>
      <p:bldP spid="27" grpId="1"/>
      <p:bldP spid="28" grpId="0"/>
      <p:bldP spid="28" grpId="1"/>
      <p:bldP spid="28" grpId="2"/>
      <p:bldP spid="30" grpId="0" animBg="1"/>
      <p:bldP spid="30" grpId="1" animBg="1"/>
      <p:bldP spid="33" grpId="0"/>
      <p:bldP spid="33" grpId="1"/>
      <p:bldP spid="34" grpId="0"/>
      <p:bldP spid="34" grpId="1"/>
      <p:bldP spid="34" grpId="2"/>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58832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r>
              <a:rPr lang="en-GB" sz="3600" b="1" dirty="0">
                <a:solidFill>
                  <a:schemeClr val="bg1"/>
                </a:solidFill>
              </a:rPr>
              <a:t> 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77500" y="247046"/>
            <a:ext cx="1479827" cy="44010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165A3047-F003-467B-8377-A3A44D6C56B3}"/>
              </a:ext>
            </a:extLst>
          </p:cNvPr>
          <p:cNvSpPr/>
          <p:nvPr/>
        </p:nvSpPr>
        <p:spPr>
          <a:xfrm>
            <a:off x="1" y="3895138"/>
            <a:ext cx="12192000" cy="2344297"/>
          </a:xfrm>
          <a:prstGeom prst="rect">
            <a:avLst/>
          </a:prstGeom>
          <a:solidFill>
            <a:srgbClr val="41A8F2"/>
          </a:solidFill>
          <a:ln>
            <a:solidFill>
              <a:srgbClr val="41A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7" name="Picture 4" descr="Reed Clip Art">
            <a:extLst>
              <a:ext uri="{FF2B5EF4-FFF2-40B4-BE49-F238E27FC236}">
                <a16:creationId xmlns:a16="http://schemas.microsoft.com/office/drawing/2014/main" id="{02389D96-4115-4EEC-B8C2-9012E09208E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288"/>
          <a:stretch/>
        </p:blipFill>
        <p:spPr bwMode="auto">
          <a:xfrm>
            <a:off x="12538" y="2631674"/>
            <a:ext cx="1531018" cy="20418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Stone 1 Clip Art">
            <a:extLst>
              <a:ext uri="{FF2B5EF4-FFF2-40B4-BE49-F238E27FC236}">
                <a16:creationId xmlns:a16="http://schemas.microsoft.com/office/drawing/2014/main" id="{159A8D73-F192-46B6-BD82-322E37756B6A}"/>
              </a:ext>
            </a:extLst>
          </p:cNvPr>
          <p:cNvPicPr>
            <a:picLocks noChangeAspect="1" noChangeArrowheads="1"/>
          </p:cNvPicPr>
          <p:nvPr/>
        </p:nvPicPr>
        <p:blipFill rotWithShape="1">
          <a:blip r:embed="rId6">
            <a:duotone>
              <a:schemeClr val="accent3">
                <a:shade val="45000"/>
                <a:satMod val="135000"/>
              </a:schemeClr>
              <a:prstClr val="white"/>
            </a:duotone>
            <a:extLst>
              <a:ext uri="{28A0092B-C50C-407E-A947-70E740481C1C}">
                <a14:useLocalDpi xmlns:a14="http://schemas.microsoft.com/office/drawing/2010/main" val="0"/>
              </a:ext>
            </a:extLst>
          </a:blip>
          <a:srcRect t="37342"/>
          <a:stretch/>
        </p:blipFill>
        <p:spPr bwMode="auto">
          <a:xfrm rot="11075369" flipH="1">
            <a:off x="771338" y="4205047"/>
            <a:ext cx="1841885" cy="11800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Stone 1 Clip Art">
            <a:extLst>
              <a:ext uri="{FF2B5EF4-FFF2-40B4-BE49-F238E27FC236}">
                <a16:creationId xmlns:a16="http://schemas.microsoft.com/office/drawing/2014/main" id="{054C1174-B589-463D-8085-87BB6F417821}"/>
              </a:ext>
            </a:extLst>
          </p:cNvPr>
          <p:cNvPicPr>
            <a:picLocks noChangeAspect="1" noChangeArrowheads="1"/>
          </p:cNvPicPr>
          <p:nvPr/>
        </p:nvPicPr>
        <p:blipFill rotWithShape="1">
          <a:blip r:embed="rId6">
            <a:duotone>
              <a:schemeClr val="accent3">
                <a:shade val="45000"/>
                <a:satMod val="135000"/>
              </a:schemeClr>
              <a:prstClr val="white"/>
            </a:duotone>
            <a:extLst>
              <a:ext uri="{28A0092B-C50C-407E-A947-70E740481C1C}">
                <a14:useLocalDpi xmlns:a14="http://schemas.microsoft.com/office/drawing/2010/main" val="0"/>
              </a:ext>
            </a:extLst>
          </a:blip>
          <a:srcRect r="54749"/>
          <a:stretch/>
        </p:blipFill>
        <p:spPr bwMode="auto">
          <a:xfrm rot="5712975" flipV="1">
            <a:off x="3258765" y="3618436"/>
            <a:ext cx="645554" cy="18462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Stone 1 Clip Art">
            <a:extLst>
              <a:ext uri="{FF2B5EF4-FFF2-40B4-BE49-F238E27FC236}">
                <a16:creationId xmlns:a16="http://schemas.microsoft.com/office/drawing/2014/main" id="{FB4B20B4-F70D-419C-B5AB-A12A0CD6CCD3}"/>
              </a:ext>
            </a:extLst>
          </p:cNvPr>
          <p:cNvPicPr>
            <a:picLocks noChangeAspect="1" noChangeArrowheads="1"/>
          </p:cNvPicPr>
          <p:nvPr/>
        </p:nvPicPr>
        <p:blipFill rotWithShape="1">
          <a:blip r:embed="rId6">
            <a:duotone>
              <a:schemeClr val="accent3">
                <a:shade val="45000"/>
                <a:satMod val="135000"/>
              </a:schemeClr>
              <a:prstClr val="white"/>
            </a:duotone>
            <a:extLst>
              <a:ext uri="{28A0092B-C50C-407E-A947-70E740481C1C}">
                <a14:useLocalDpi xmlns:a14="http://schemas.microsoft.com/office/drawing/2010/main" val="0"/>
              </a:ext>
            </a:extLst>
          </a:blip>
          <a:srcRect t="65214"/>
          <a:stretch/>
        </p:blipFill>
        <p:spPr bwMode="auto">
          <a:xfrm rot="11150623">
            <a:off x="6429393" y="4287354"/>
            <a:ext cx="1477079" cy="6693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Stone 1 Clip Art">
            <a:extLst>
              <a:ext uri="{FF2B5EF4-FFF2-40B4-BE49-F238E27FC236}">
                <a16:creationId xmlns:a16="http://schemas.microsoft.com/office/drawing/2014/main" id="{3A977EDE-14E0-4F59-8B6E-7548537292BF}"/>
              </a:ext>
            </a:extLst>
          </p:cNvPr>
          <p:cNvPicPr>
            <a:picLocks noChangeAspect="1" noChangeArrowheads="1"/>
          </p:cNvPicPr>
          <p:nvPr/>
        </p:nvPicPr>
        <p:blipFill rotWithShape="1">
          <a:blip r:embed="rId6">
            <a:duotone>
              <a:schemeClr val="accent3">
                <a:shade val="45000"/>
                <a:satMod val="135000"/>
              </a:schemeClr>
              <a:prstClr val="white"/>
            </a:duotone>
            <a:extLst>
              <a:ext uri="{28A0092B-C50C-407E-A947-70E740481C1C}">
                <a14:useLocalDpi xmlns:a14="http://schemas.microsoft.com/office/drawing/2010/main" val="0"/>
              </a:ext>
            </a:extLst>
          </a:blip>
          <a:srcRect r="54038"/>
          <a:stretch/>
        </p:blipFill>
        <p:spPr bwMode="auto">
          <a:xfrm rot="5400000">
            <a:off x="8336392" y="3752980"/>
            <a:ext cx="678900" cy="15375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Stone 1 Clip Art">
            <a:extLst>
              <a:ext uri="{FF2B5EF4-FFF2-40B4-BE49-F238E27FC236}">
                <a16:creationId xmlns:a16="http://schemas.microsoft.com/office/drawing/2014/main" id="{4223D4B2-B449-4D49-B7F3-D7201943B5EE}"/>
              </a:ext>
            </a:extLst>
          </p:cNvPr>
          <p:cNvPicPr>
            <a:picLocks noChangeAspect="1" noChangeArrowheads="1"/>
          </p:cNvPicPr>
          <p:nvPr/>
        </p:nvPicPr>
        <p:blipFill rotWithShape="1">
          <a:blip r:embed="rId6">
            <a:duotone>
              <a:schemeClr val="accent3">
                <a:shade val="45000"/>
                <a:satMod val="135000"/>
              </a:schemeClr>
              <a:prstClr val="white"/>
            </a:duotone>
            <a:extLst>
              <a:ext uri="{28A0092B-C50C-407E-A947-70E740481C1C}">
                <a14:useLocalDpi xmlns:a14="http://schemas.microsoft.com/office/drawing/2010/main" val="0"/>
              </a:ext>
            </a:extLst>
          </a:blip>
          <a:srcRect l="-1" r="52716"/>
          <a:stretch/>
        </p:blipFill>
        <p:spPr bwMode="auto">
          <a:xfrm rot="16610970" flipH="1">
            <a:off x="5113895" y="3628310"/>
            <a:ext cx="698433" cy="185267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28EDA1DD-DA78-4D04-95B1-E0EB2D3697CC}"/>
              </a:ext>
            </a:extLst>
          </p:cNvPr>
          <p:cNvSpPr/>
          <p:nvPr/>
        </p:nvSpPr>
        <p:spPr>
          <a:xfrm>
            <a:off x="687372" y="4807495"/>
            <a:ext cx="10326897" cy="1116039"/>
          </a:xfrm>
          <a:prstGeom prst="rect">
            <a:avLst/>
          </a:prstGeom>
          <a:solidFill>
            <a:srgbClr val="41A8F2"/>
          </a:solidFill>
          <a:ln>
            <a:solidFill>
              <a:srgbClr val="41A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4" name="Picture 6" descr="Stone 1 Clip Art">
            <a:extLst>
              <a:ext uri="{FF2B5EF4-FFF2-40B4-BE49-F238E27FC236}">
                <a16:creationId xmlns:a16="http://schemas.microsoft.com/office/drawing/2014/main" id="{43AF675B-EEB5-4F74-9370-B8F06283AA07}"/>
              </a:ext>
            </a:extLst>
          </p:cNvPr>
          <p:cNvPicPr>
            <a:picLocks noChangeAspect="1" noChangeArrowheads="1"/>
          </p:cNvPicPr>
          <p:nvPr/>
        </p:nvPicPr>
        <p:blipFill rotWithShape="1">
          <a:blip r:embed="rId6">
            <a:duotone>
              <a:schemeClr val="accent3">
                <a:shade val="45000"/>
                <a:satMod val="135000"/>
              </a:schemeClr>
              <a:prstClr val="white"/>
            </a:duotone>
            <a:extLst>
              <a:ext uri="{28A0092B-C50C-407E-A947-70E740481C1C}">
                <a14:useLocalDpi xmlns:a14="http://schemas.microsoft.com/office/drawing/2010/main" val="0"/>
              </a:ext>
            </a:extLst>
          </a:blip>
          <a:srcRect r="59741"/>
          <a:stretch/>
        </p:blipFill>
        <p:spPr bwMode="auto">
          <a:xfrm rot="4989030">
            <a:off x="4706303" y="4593456"/>
            <a:ext cx="594654" cy="185267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Stone 1 Clip Art">
            <a:extLst>
              <a:ext uri="{FF2B5EF4-FFF2-40B4-BE49-F238E27FC236}">
                <a16:creationId xmlns:a16="http://schemas.microsoft.com/office/drawing/2014/main" id="{F73C725D-C007-468E-A7AB-F91188541B61}"/>
              </a:ext>
            </a:extLst>
          </p:cNvPr>
          <p:cNvPicPr>
            <a:picLocks noChangeAspect="1" noChangeArrowheads="1"/>
          </p:cNvPicPr>
          <p:nvPr/>
        </p:nvPicPr>
        <p:blipFill rotWithShape="1">
          <a:blip r:embed="rId6">
            <a:duotone>
              <a:schemeClr val="accent3">
                <a:shade val="45000"/>
                <a:satMod val="135000"/>
              </a:schemeClr>
              <a:prstClr val="white"/>
            </a:duotone>
            <a:extLst>
              <a:ext uri="{28A0092B-C50C-407E-A947-70E740481C1C}">
                <a14:useLocalDpi xmlns:a14="http://schemas.microsoft.com/office/drawing/2010/main" val="0"/>
              </a:ext>
            </a:extLst>
          </a:blip>
          <a:srcRect t="52244"/>
          <a:stretch/>
        </p:blipFill>
        <p:spPr bwMode="auto">
          <a:xfrm rot="10524631">
            <a:off x="7512545" y="5062590"/>
            <a:ext cx="1663090" cy="9188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Stone 1 Clip Art">
            <a:extLst>
              <a:ext uri="{FF2B5EF4-FFF2-40B4-BE49-F238E27FC236}">
                <a16:creationId xmlns:a16="http://schemas.microsoft.com/office/drawing/2014/main" id="{CAD4B1F3-54C3-428B-A205-A40C6B12F0F1}"/>
              </a:ext>
            </a:extLst>
          </p:cNvPr>
          <p:cNvPicPr>
            <a:picLocks noChangeAspect="1" noChangeArrowheads="1"/>
          </p:cNvPicPr>
          <p:nvPr/>
        </p:nvPicPr>
        <p:blipFill rotWithShape="1">
          <a:blip r:embed="rId6">
            <a:duotone>
              <a:schemeClr val="accent3">
                <a:shade val="45000"/>
                <a:satMod val="135000"/>
              </a:schemeClr>
              <a:prstClr val="white"/>
            </a:duotone>
            <a:extLst>
              <a:ext uri="{28A0092B-C50C-407E-A947-70E740481C1C}">
                <a14:useLocalDpi xmlns:a14="http://schemas.microsoft.com/office/drawing/2010/main" val="0"/>
              </a:ext>
            </a:extLst>
          </a:blip>
          <a:srcRect r="46200"/>
          <a:stretch/>
        </p:blipFill>
        <p:spPr bwMode="auto">
          <a:xfrm rot="15887025" flipH="1" flipV="1">
            <a:off x="6390660" y="4660934"/>
            <a:ext cx="794660" cy="17039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Stone 1 Clip Art">
            <a:extLst>
              <a:ext uri="{FF2B5EF4-FFF2-40B4-BE49-F238E27FC236}">
                <a16:creationId xmlns:a16="http://schemas.microsoft.com/office/drawing/2014/main" id="{6D4E02EF-7100-4734-9DC9-D8B5988C220A}"/>
              </a:ext>
            </a:extLst>
          </p:cNvPr>
          <p:cNvPicPr>
            <a:picLocks noChangeAspect="1" noChangeArrowheads="1"/>
          </p:cNvPicPr>
          <p:nvPr/>
        </p:nvPicPr>
        <p:blipFill rotWithShape="1">
          <a:blip r:embed="rId6">
            <a:duotone>
              <a:schemeClr val="accent3">
                <a:shade val="45000"/>
                <a:satMod val="135000"/>
              </a:schemeClr>
              <a:prstClr val="white"/>
            </a:duotone>
            <a:extLst>
              <a:ext uri="{28A0092B-C50C-407E-A947-70E740481C1C}">
                <a14:useLocalDpi xmlns:a14="http://schemas.microsoft.com/office/drawing/2010/main" val="0"/>
              </a:ext>
            </a:extLst>
          </a:blip>
          <a:srcRect t="61607"/>
          <a:stretch/>
        </p:blipFill>
        <p:spPr bwMode="auto">
          <a:xfrm rot="10449377" flipH="1">
            <a:off x="2319217" y="5132979"/>
            <a:ext cx="1655662" cy="73871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Stone 1 Clip Art">
            <a:extLst>
              <a:ext uri="{FF2B5EF4-FFF2-40B4-BE49-F238E27FC236}">
                <a16:creationId xmlns:a16="http://schemas.microsoft.com/office/drawing/2014/main" id="{8528C25C-6372-4B33-AB65-860E326AD563}"/>
              </a:ext>
            </a:extLst>
          </p:cNvPr>
          <p:cNvPicPr>
            <a:picLocks noChangeAspect="1" noChangeArrowheads="1"/>
          </p:cNvPicPr>
          <p:nvPr/>
        </p:nvPicPr>
        <p:blipFill rotWithShape="1">
          <a:blip r:embed="rId6">
            <a:duotone>
              <a:schemeClr val="accent3">
                <a:shade val="45000"/>
                <a:satMod val="135000"/>
              </a:schemeClr>
              <a:prstClr val="white"/>
            </a:duotone>
            <a:extLst>
              <a:ext uri="{28A0092B-C50C-407E-A947-70E740481C1C}">
                <a14:useLocalDpi xmlns:a14="http://schemas.microsoft.com/office/drawing/2010/main" val="0"/>
              </a:ext>
            </a:extLst>
          </a:blip>
          <a:srcRect r="46200"/>
          <a:stretch/>
        </p:blipFill>
        <p:spPr bwMode="auto">
          <a:xfrm rot="15887025" flipH="1" flipV="1">
            <a:off x="9566625" y="4622320"/>
            <a:ext cx="794660" cy="170399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Stone 1 Clip Art">
            <a:extLst>
              <a:ext uri="{FF2B5EF4-FFF2-40B4-BE49-F238E27FC236}">
                <a16:creationId xmlns:a16="http://schemas.microsoft.com/office/drawing/2014/main" id="{0472AB37-824A-4E3A-93AF-45ED59F1EB3D}"/>
              </a:ext>
            </a:extLst>
          </p:cNvPr>
          <p:cNvPicPr>
            <a:picLocks noChangeAspect="1" noChangeArrowheads="1"/>
          </p:cNvPicPr>
          <p:nvPr/>
        </p:nvPicPr>
        <p:blipFill rotWithShape="1">
          <a:blip r:embed="rId6">
            <a:duotone>
              <a:schemeClr val="accent3">
                <a:shade val="45000"/>
                <a:satMod val="135000"/>
              </a:schemeClr>
              <a:prstClr val="white"/>
            </a:duotone>
            <a:extLst>
              <a:ext uri="{28A0092B-C50C-407E-A947-70E740481C1C}">
                <a14:useLocalDpi xmlns:a14="http://schemas.microsoft.com/office/drawing/2010/main" val="0"/>
              </a:ext>
            </a:extLst>
          </a:blip>
          <a:srcRect r="53812"/>
          <a:stretch/>
        </p:blipFill>
        <p:spPr bwMode="auto">
          <a:xfrm rot="15887025" flipH="1">
            <a:off x="772997" y="4571181"/>
            <a:ext cx="682231" cy="208701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Reed Clip Art">
            <a:extLst>
              <a:ext uri="{FF2B5EF4-FFF2-40B4-BE49-F238E27FC236}">
                <a16:creationId xmlns:a16="http://schemas.microsoft.com/office/drawing/2014/main" id="{F70B712B-497B-4E5F-8EEC-E121BFF3069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132"/>
          <a:stretch/>
        </p:blipFill>
        <p:spPr bwMode="auto">
          <a:xfrm>
            <a:off x="5540" y="4299788"/>
            <a:ext cx="1173202" cy="191794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CA8A0E28-12F9-4B5B-836A-0BDB957163B4}"/>
              </a:ext>
            </a:extLst>
          </p:cNvPr>
          <p:cNvSpPr txBox="1"/>
          <p:nvPr/>
        </p:nvSpPr>
        <p:spPr>
          <a:xfrm>
            <a:off x="874222" y="4326192"/>
            <a:ext cx="1602055" cy="435015"/>
          </a:xfrm>
          <a:prstGeom prst="rect">
            <a:avLst/>
          </a:prstGeom>
          <a:noFill/>
        </p:spPr>
        <p:txBody>
          <a:bodyPr wrap="square" rtlCol="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w="22225">
                  <a:solidFill>
                    <a:srgbClr val="E3EAFD"/>
                  </a:solidFill>
                  <a:prstDash val="solid"/>
                </a:ln>
                <a:solidFill>
                  <a:srgbClr val="0039AC"/>
                </a:solidFill>
                <a:effectLst>
                  <a:outerShdw blurRad="38100" dist="38100" dir="2700000" algn="tl">
                    <a:srgbClr val="000000">
                      <a:alpha val="43137"/>
                    </a:srgbClr>
                  </a:outerShdw>
                </a:effectLst>
                <a:uLnTx/>
                <a:uFillTx/>
                <a:latin typeface="Century Gothic" panose="020F0302020204030204"/>
                <a:ea typeface="+mn-ea"/>
                <a:cs typeface="+mn-cs"/>
              </a:rPr>
              <a:t>natürlich</a:t>
            </a:r>
            <a:endParaRPr kumimoji="0" lang="fr-FR" sz="2400" b="1" i="0" u="none" strike="noStrike" kern="1200" cap="none" spc="0" normalizeH="0" baseline="0" noProof="0" dirty="0">
              <a:ln w="22225">
                <a:solidFill>
                  <a:srgbClr val="E3EAFD"/>
                </a:solidFill>
                <a:prstDash val="solid"/>
              </a:ln>
              <a:solidFill>
                <a:srgbClr val="0039AC"/>
              </a:solidFill>
              <a:effectLst>
                <a:outerShdw blurRad="38100" dist="38100" dir="2700000" algn="tl">
                  <a:srgbClr val="000000">
                    <a:alpha val="43137"/>
                  </a:srgbClr>
                </a:outerShdw>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43E8D7DA-3FCB-4866-BDB5-700E1BD959F9}"/>
              </a:ext>
            </a:extLst>
          </p:cNvPr>
          <p:cNvSpPr txBox="1"/>
          <p:nvPr/>
        </p:nvSpPr>
        <p:spPr>
          <a:xfrm>
            <a:off x="363692" y="5353120"/>
            <a:ext cx="1801997" cy="456285"/>
          </a:xfrm>
          <a:prstGeom prst="rect">
            <a:avLst/>
          </a:prstGeom>
          <a:noFill/>
        </p:spPr>
        <p:txBody>
          <a:bodyPr wrap="square" rtlCol="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w="22225">
                  <a:solidFill>
                    <a:srgbClr val="E3EAFD"/>
                  </a:solidFill>
                  <a:prstDash val="solid"/>
                </a:ln>
                <a:solidFill>
                  <a:srgbClr val="0039AC"/>
                </a:solidFill>
                <a:effectLst>
                  <a:outerShdw blurRad="38100" dist="38100" dir="2700000" algn="tl">
                    <a:srgbClr val="000000">
                      <a:alpha val="43137"/>
                    </a:srgbClr>
                  </a:outerShdw>
                </a:effectLst>
                <a:uLnTx/>
                <a:uFillTx/>
                <a:latin typeface="Century Gothic" panose="020F0302020204030204"/>
                <a:ea typeface="+mn-ea"/>
                <a:cs typeface="+mn-cs"/>
              </a:rPr>
              <a:t>künstlich</a:t>
            </a:r>
            <a:endParaRPr kumimoji="0" lang="fr-FR" sz="2400" b="1" i="0" u="none" strike="noStrike" kern="1200" cap="none" spc="0" normalizeH="0" baseline="0" noProof="0" dirty="0">
              <a:ln w="22225">
                <a:solidFill>
                  <a:srgbClr val="E3EAFD"/>
                </a:solidFill>
                <a:prstDash val="solid"/>
              </a:ln>
              <a:solidFill>
                <a:srgbClr val="0039AC"/>
              </a:solidFill>
              <a:effectLst>
                <a:outerShdw blurRad="38100" dist="38100" dir="2700000" algn="tl">
                  <a:srgbClr val="000000">
                    <a:alpha val="43137"/>
                  </a:srgbClr>
                </a:outerShdw>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1919BDCB-6CDA-44AA-AA60-7291ECB55357}"/>
              </a:ext>
            </a:extLst>
          </p:cNvPr>
          <p:cNvSpPr txBox="1"/>
          <p:nvPr/>
        </p:nvSpPr>
        <p:spPr>
          <a:xfrm>
            <a:off x="2633112" y="4299788"/>
            <a:ext cx="1818797" cy="498853"/>
          </a:xfrm>
          <a:prstGeom prst="rect">
            <a:avLst/>
          </a:prstGeom>
          <a:noFill/>
        </p:spPr>
        <p:txBody>
          <a:bodyPr wrap="square" rtlCol="0">
            <a:prstTxWarp prst="textWave1">
              <a:avLst/>
            </a:prstTxWarp>
            <a:spAutoFit/>
          </a:bodyPr>
          <a:lstStyle/>
          <a:p>
            <a:pPr algn="ctr">
              <a:defRPr/>
            </a:pPr>
            <a:r>
              <a:rPr lang="fr-FR" sz="2400" b="1" dirty="0">
                <a:ln w="22225">
                  <a:solidFill>
                    <a:srgbClr val="E3EAFD"/>
                  </a:solidFill>
                  <a:prstDash val="solid"/>
                </a:ln>
                <a:solidFill>
                  <a:srgbClr val="0039AC"/>
                </a:solidFill>
                <a:effectLst>
                  <a:outerShdw blurRad="38100" dist="38100" dir="2700000" algn="tl">
                    <a:srgbClr val="000000">
                      <a:alpha val="43137"/>
                    </a:srgbClr>
                  </a:outerShdw>
                </a:effectLst>
                <a:latin typeface="Century Gothic" panose="020F0302020204030204"/>
              </a:rPr>
              <a:t>die </a:t>
            </a:r>
            <a:r>
              <a:rPr lang="fr-FR" sz="2400" b="1" dirty="0" err="1">
                <a:ln w="22225">
                  <a:solidFill>
                    <a:srgbClr val="E3EAFD"/>
                  </a:solidFill>
                  <a:prstDash val="solid"/>
                </a:ln>
                <a:solidFill>
                  <a:srgbClr val="0039AC"/>
                </a:solidFill>
                <a:effectLst>
                  <a:outerShdw blurRad="38100" dist="38100" dir="2700000" algn="tl">
                    <a:srgbClr val="000000">
                      <a:alpha val="43137"/>
                    </a:srgbClr>
                  </a:outerShdw>
                </a:effectLst>
                <a:latin typeface="Century Gothic" panose="020F0302020204030204"/>
              </a:rPr>
              <a:t>Gefahr</a:t>
            </a:r>
            <a:endParaRPr lang="fr-FR" sz="2400" b="1" dirty="0">
              <a:ln w="22225">
                <a:solidFill>
                  <a:srgbClr val="E3EAFD"/>
                </a:solidFill>
                <a:prstDash val="solid"/>
              </a:ln>
              <a:solidFill>
                <a:srgbClr val="0039AC"/>
              </a:solidFill>
              <a:effectLst>
                <a:outerShdw blurRad="38100" dist="38100" dir="2700000" algn="tl">
                  <a:srgbClr val="000000">
                    <a:alpha val="43137"/>
                  </a:srgbClr>
                </a:outerShdw>
              </a:effectLst>
              <a:latin typeface="Century Gothic" panose="020F0302020204030204"/>
            </a:endParaRPr>
          </a:p>
        </p:txBody>
      </p:sp>
      <p:sp>
        <p:nvSpPr>
          <p:cNvPr id="25" name="TextBox 24">
            <a:extLst>
              <a:ext uri="{FF2B5EF4-FFF2-40B4-BE49-F238E27FC236}">
                <a16:creationId xmlns:a16="http://schemas.microsoft.com/office/drawing/2014/main" id="{34D66BCB-EA33-4ED1-A6DD-FC407B0E4C82}"/>
              </a:ext>
            </a:extLst>
          </p:cNvPr>
          <p:cNvSpPr txBox="1"/>
          <p:nvPr/>
        </p:nvSpPr>
        <p:spPr>
          <a:xfrm>
            <a:off x="4519877" y="4376782"/>
            <a:ext cx="2008651" cy="371400"/>
          </a:xfrm>
          <a:prstGeom prst="rect">
            <a:avLst/>
          </a:prstGeom>
          <a:noFill/>
        </p:spPr>
        <p:txBody>
          <a:bodyPr wrap="square" rtlCol="0">
            <a:prstTxWarp prst="textWave1">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w="22225">
                  <a:solidFill>
                    <a:srgbClr val="E3EAFD"/>
                  </a:solidFill>
                  <a:prstDash val="solid"/>
                </a:ln>
                <a:solidFill>
                  <a:srgbClr val="0039AC"/>
                </a:solidFill>
                <a:effectLst>
                  <a:outerShdw blurRad="38100" dist="38100" dir="2700000" algn="tl">
                    <a:srgbClr val="000000">
                      <a:alpha val="43137"/>
                    </a:srgbClr>
                  </a:outerShdw>
                </a:effectLst>
                <a:uLnTx/>
                <a:uFillTx/>
                <a:latin typeface="Century Gothic" panose="020F0302020204030204"/>
              </a:rPr>
              <a:t>unterscheiden</a:t>
            </a:r>
            <a:endParaRPr kumimoji="0" lang="fr-FR" sz="2000" b="1" i="0" u="none" strike="noStrike" kern="1200" cap="none" spc="0" normalizeH="0" baseline="0" noProof="0" dirty="0">
              <a:ln w="22225">
                <a:solidFill>
                  <a:srgbClr val="E3EAFD"/>
                </a:solidFill>
                <a:prstDash val="solid"/>
              </a:ln>
              <a:solidFill>
                <a:srgbClr val="0039AC"/>
              </a:solidFill>
              <a:effectLst>
                <a:outerShdw blurRad="38100" dist="38100" dir="2700000" algn="tl">
                  <a:srgbClr val="000000">
                    <a:alpha val="43137"/>
                  </a:srgbClr>
                </a:outerShdw>
              </a:effectLst>
              <a:uLnTx/>
              <a:uFillTx/>
              <a:latin typeface="Century Gothic" panose="020F0302020204030204"/>
            </a:endParaRPr>
          </a:p>
        </p:txBody>
      </p:sp>
      <p:sp>
        <p:nvSpPr>
          <p:cNvPr id="26" name="TextBox 25">
            <a:extLst>
              <a:ext uri="{FF2B5EF4-FFF2-40B4-BE49-F238E27FC236}">
                <a16:creationId xmlns:a16="http://schemas.microsoft.com/office/drawing/2014/main" id="{9C14CCC3-D6DC-414A-A3E0-1CB2F65C405D}"/>
              </a:ext>
            </a:extLst>
          </p:cNvPr>
          <p:cNvSpPr txBox="1"/>
          <p:nvPr/>
        </p:nvSpPr>
        <p:spPr>
          <a:xfrm>
            <a:off x="6564190" y="4169254"/>
            <a:ext cx="1392404" cy="744188"/>
          </a:xfrm>
          <a:prstGeom prst="rect">
            <a:avLst/>
          </a:prstGeom>
          <a:noFill/>
        </p:spPr>
        <p:txBody>
          <a:bodyPr wrap="square" rtlCol="0">
            <a:prstTxWarp prst="textWave1">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ln w="22225">
                  <a:solidFill>
                    <a:srgbClr val="E3EAFD"/>
                  </a:solidFill>
                  <a:prstDash val="solid"/>
                </a:ln>
                <a:solidFill>
                  <a:srgbClr val="0039AC"/>
                </a:solidFill>
                <a:effectLst>
                  <a:outerShdw blurRad="38100" dist="38100" dir="2700000" algn="tl">
                    <a:srgbClr val="000000">
                      <a:alpha val="43137"/>
                    </a:srgbClr>
                  </a:outerShdw>
                </a:effectLst>
                <a:latin typeface="Century Gothic" panose="020F0302020204030204"/>
              </a:rPr>
              <a:t>d</a:t>
            </a:r>
            <a:r>
              <a:rPr kumimoji="0" lang="fr-FR" sz="2400" b="1" i="0" u="none" strike="noStrike" kern="1200" cap="none" spc="0" normalizeH="0" baseline="0" noProof="0" dirty="0">
                <a:ln w="22225">
                  <a:solidFill>
                    <a:srgbClr val="E3EAFD"/>
                  </a:solidFill>
                  <a:prstDash val="solid"/>
                </a:ln>
                <a:solidFill>
                  <a:srgbClr val="0039AC"/>
                </a:solidFill>
                <a:effectLst>
                  <a:outerShdw blurRad="38100" dist="38100" dir="2700000" algn="tl">
                    <a:srgbClr val="000000">
                      <a:alpha val="43137"/>
                    </a:srgbClr>
                  </a:outerShdw>
                </a:effectLst>
                <a:uLnTx/>
                <a:uFillTx/>
                <a:latin typeface="Century Gothic" panose="020F0302020204030204"/>
                <a:ea typeface="+mn-ea"/>
                <a:cs typeface="+mn-cs"/>
              </a:rPr>
              <a:t>er </a:t>
            </a:r>
            <a:r>
              <a:rPr kumimoji="0" lang="fr-FR" sz="2400" b="1" i="0" u="none" strike="noStrike" kern="1200" cap="none" spc="0" normalizeH="0" baseline="0" noProof="0" dirty="0" err="1">
                <a:ln w="22225">
                  <a:solidFill>
                    <a:srgbClr val="E3EAFD"/>
                  </a:solidFill>
                  <a:prstDash val="solid"/>
                </a:ln>
                <a:solidFill>
                  <a:srgbClr val="0039AC"/>
                </a:solidFill>
                <a:effectLst>
                  <a:outerShdw blurRad="38100" dist="38100" dir="2700000" algn="tl">
                    <a:srgbClr val="000000">
                      <a:alpha val="43137"/>
                    </a:srgbClr>
                  </a:outerShdw>
                </a:effectLst>
                <a:uLnTx/>
                <a:uFillTx/>
                <a:latin typeface="Century Gothic" panose="020F0302020204030204"/>
                <a:ea typeface="+mn-ea"/>
                <a:cs typeface="+mn-cs"/>
              </a:rPr>
              <a:t>Weg</a:t>
            </a:r>
            <a:endParaRPr kumimoji="0" lang="fr-FR" sz="2400" b="1" i="0" u="none" strike="noStrike" kern="1200" cap="none" spc="0" normalizeH="0" baseline="0" noProof="0" dirty="0">
              <a:ln w="22225">
                <a:solidFill>
                  <a:srgbClr val="E3EAFD"/>
                </a:solidFill>
                <a:prstDash val="solid"/>
              </a:ln>
              <a:solidFill>
                <a:srgbClr val="0039AC"/>
              </a:solidFill>
              <a:effectLst>
                <a:outerShdw blurRad="38100" dist="38100" dir="2700000" algn="tl">
                  <a:srgbClr val="000000">
                    <a:alpha val="43137"/>
                  </a:srgbClr>
                </a:outerShdw>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47319DD4-87E2-4546-828C-CB78D3D19E14}"/>
              </a:ext>
            </a:extLst>
          </p:cNvPr>
          <p:cNvSpPr txBox="1"/>
          <p:nvPr/>
        </p:nvSpPr>
        <p:spPr>
          <a:xfrm>
            <a:off x="6191448" y="5228730"/>
            <a:ext cx="1349433" cy="437356"/>
          </a:xfrm>
          <a:prstGeom prst="rect">
            <a:avLst/>
          </a:prstGeom>
          <a:noFill/>
        </p:spPr>
        <p:txBody>
          <a:bodyPr wrap="square" rtlCol="0">
            <a:prstTxWarp prst="textWave1">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w="22225">
                  <a:solidFill>
                    <a:srgbClr val="E3EAFD"/>
                  </a:solidFill>
                  <a:prstDash val="solid"/>
                </a:ln>
                <a:solidFill>
                  <a:srgbClr val="0039AC"/>
                </a:solidFill>
                <a:effectLst>
                  <a:outerShdw blurRad="38100" dist="38100" dir="2700000" algn="tl">
                    <a:srgbClr val="000000">
                      <a:alpha val="43137"/>
                    </a:srgbClr>
                  </a:outerShdw>
                </a:effectLst>
                <a:uLnTx/>
                <a:uFillTx/>
                <a:latin typeface="Century Gothic" panose="020F0302020204030204"/>
                <a:ea typeface="+mn-ea"/>
                <a:cs typeface="+mn-cs"/>
              </a:rPr>
              <a:t>Syrien</a:t>
            </a:r>
          </a:p>
        </p:txBody>
      </p:sp>
      <p:sp>
        <p:nvSpPr>
          <p:cNvPr id="28" name="TextBox 27">
            <a:extLst>
              <a:ext uri="{FF2B5EF4-FFF2-40B4-BE49-F238E27FC236}">
                <a16:creationId xmlns:a16="http://schemas.microsoft.com/office/drawing/2014/main" id="{58D6612E-159F-4EEC-BF51-B3C46F8CFB65}"/>
              </a:ext>
            </a:extLst>
          </p:cNvPr>
          <p:cNvSpPr txBox="1"/>
          <p:nvPr/>
        </p:nvSpPr>
        <p:spPr>
          <a:xfrm>
            <a:off x="7832297" y="5256535"/>
            <a:ext cx="1158355" cy="371396"/>
          </a:xfrm>
          <a:prstGeom prst="rect">
            <a:avLst/>
          </a:prstGeom>
          <a:noFill/>
        </p:spPr>
        <p:txBody>
          <a:bodyPr wrap="square" rtlCol="0">
            <a:prstTxWarp prst="textWave1">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w="22225">
                  <a:solidFill>
                    <a:srgbClr val="E3EAFD"/>
                  </a:solidFill>
                  <a:prstDash val="solid"/>
                </a:ln>
                <a:solidFill>
                  <a:srgbClr val="0039AC"/>
                </a:solidFill>
                <a:effectLst>
                  <a:outerShdw blurRad="38100" dist="38100" dir="2700000" algn="tl">
                    <a:srgbClr val="000000">
                      <a:alpha val="43137"/>
                    </a:srgbClr>
                  </a:outerShdw>
                </a:effectLst>
                <a:uLnTx/>
                <a:uFillTx/>
                <a:latin typeface="Century Gothic" panose="020F0302020204030204"/>
                <a:ea typeface="+mn-ea"/>
                <a:cs typeface="+mn-cs"/>
              </a:rPr>
              <a:t>frei</a:t>
            </a:r>
            <a:endParaRPr kumimoji="0" lang="fr-FR" sz="2400" b="1" i="0" u="none" strike="noStrike" kern="1200" cap="none" spc="0" normalizeH="0" baseline="0" noProof="0" dirty="0">
              <a:ln w="22225">
                <a:solidFill>
                  <a:srgbClr val="E3EAFD"/>
                </a:solidFill>
                <a:prstDash val="solid"/>
              </a:ln>
              <a:solidFill>
                <a:srgbClr val="0039AC"/>
              </a:solidFill>
              <a:effectLst>
                <a:outerShdw blurRad="38100" dist="38100" dir="2700000" algn="tl">
                  <a:srgbClr val="000000">
                    <a:alpha val="43137"/>
                  </a:srgbClr>
                </a:outerShdw>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B9701B66-9718-4CEA-8A26-E7293412F90B}"/>
              </a:ext>
            </a:extLst>
          </p:cNvPr>
          <p:cNvSpPr txBox="1"/>
          <p:nvPr/>
        </p:nvSpPr>
        <p:spPr>
          <a:xfrm>
            <a:off x="9515621" y="5270072"/>
            <a:ext cx="1080721" cy="320264"/>
          </a:xfrm>
          <a:prstGeom prst="rect">
            <a:avLst/>
          </a:prstGeom>
          <a:noFill/>
        </p:spPr>
        <p:txBody>
          <a:bodyPr wrap="square" rtlCol="0">
            <a:prstTxWarp prst="textWave1">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w="22225">
                  <a:solidFill>
                    <a:srgbClr val="E3EAFD"/>
                  </a:solidFill>
                  <a:prstDash val="solid"/>
                </a:ln>
                <a:solidFill>
                  <a:srgbClr val="0039AC"/>
                </a:solidFill>
                <a:effectLst>
                  <a:outerShdw blurRad="38100" dist="38100" dir="2700000" algn="tl">
                    <a:srgbClr val="000000">
                      <a:alpha val="43137"/>
                    </a:srgbClr>
                  </a:outerShdw>
                </a:effectLst>
                <a:uLnTx/>
                <a:uFillTx/>
                <a:latin typeface="Century Gothic" panose="020F0302020204030204"/>
                <a:ea typeface="+mn-ea"/>
                <a:cs typeface="+mn-cs"/>
              </a:rPr>
              <a:t>ob</a:t>
            </a:r>
            <a:endParaRPr kumimoji="0" lang="fr-FR" sz="2400" b="1" i="0" u="none" strike="noStrike" kern="1200" cap="none" spc="0" normalizeH="0" baseline="0" noProof="0" dirty="0">
              <a:ln w="22225">
                <a:solidFill>
                  <a:srgbClr val="E3EAFD"/>
                </a:solidFill>
                <a:prstDash val="solid"/>
              </a:ln>
              <a:solidFill>
                <a:srgbClr val="0039AC"/>
              </a:solidFill>
              <a:effectLst>
                <a:outerShdw blurRad="38100" dist="38100" dir="2700000" algn="tl">
                  <a:srgbClr val="000000">
                    <a:alpha val="43137"/>
                  </a:srgbClr>
                </a:outerShdw>
              </a:effectLst>
              <a:uLnTx/>
              <a:uFillTx/>
              <a:latin typeface="Century Gothic" panose="020F0302020204030204"/>
              <a:ea typeface="+mn-ea"/>
              <a:cs typeface="+mn-cs"/>
            </a:endParaRPr>
          </a:p>
        </p:txBody>
      </p:sp>
      <p:pic>
        <p:nvPicPr>
          <p:cNvPr id="31" name="Picture 6" descr="Stone 1 Clip Art">
            <a:extLst>
              <a:ext uri="{FF2B5EF4-FFF2-40B4-BE49-F238E27FC236}">
                <a16:creationId xmlns:a16="http://schemas.microsoft.com/office/drawing/2014/main" id="{C422A888-D711-469D-A59C-C1872AC64C86}"/>
              </a:ext>
            </a:extLst>
          </p:cNvPr>
          <p:cNvPicPr>
            <a:picLocks noChangeAspect="1" noChangeArrowheads="1"/>
          </p:cNvPicPr>
          <p:nvPr/>
        </p:nvPicPr>
        <p:blipFill rotWithShape="1">
          <a:blip r:embed="rId6">
            <a:duotone>
              <a:schemeClr val="accent3">
                <a:shade val="45000"/>
                <a:satMod val="135000"/>
              </a:schemeClr>
              <a:prstClr val="white"/>
            </a:duotone>
            <a:extLst>
              <a:ext uri="{28A0092B-C50C-407E-A947-70E740481C1C}">
                <a14:useLocalDpi xmlns:a14="http://schemas.microsoft.com/office/drawing/2010/main" val="0"/>
              </a:ext>
            </a:extLst>
          </a:blip>
          <a:srcRect t="65214"/>
          <a:stretch/>
        </p:blipFill>
        <p:spPr bwMode="auto">
          <a:xfrm rot="11150623">
            <a:off x="9380113" y="4201324"/>
            <a:ext cx="1477079" cy="669310"/>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3B1831F3-2CB4-496C-9AB2-870A0FA9957B}"/>
              </a:ext>
            </a:extLst>
          </p:cNvPr>
          <p:cNvSpPr/>
          <p:nvPr/>
        </p:nvSpPr>
        <p:spPr>
          <a:xfrm flipH="1">
            <a:off x="2285911" y="5702694"/>
            <a:ext cx="9824379" cy="521056"/>
          </a:xfrm>
          <a:prstGeom prst="rect">
            <a:avLst/>
          </a:prstGeom>
          <a:solidFill>
            <a:srgbClr val="41A8F2"/>
          </a:solidFill>
          <a:ln>
            <a:solidFill>
              <a:srgbClr val="41A8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E549A84C-90BD-4781-A623-9A604C10288D}"/>
              </a:ext>
            </a:extLst>
          </p:cNvPr>
          <p:cNvSpPr txBox="1"/>
          <p:nvPr/>
        </p:nvSpPr>
        <p:spPr>
          <a:xfrm>
            <a:off x="7984780" y="4299788"/>
            <a:ext cx="1283387" cy="522312"/>
          </a:xfrm>
          <a:prstGeom prst="rect">
            <a:avLst/>
          </a:prstGeom>
          <a:noFill/>
        </p:spPr>
        <p:txBody>
          <a:bodyPr wrap="square" rtlCol="0">
            <a:prstTxWarp prst="textWave1">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w="22225">
                  <a:solidFill>
                    <a:srgbClr val="E3EAFD"/>
                  </a:solidFill>
                  <a:prstDash val="solid"/>
                </a:ln>
                <a:solidFill>
                  <a:srgbClr val="0039AC"/>
                </a:solidFill>
                <a:effectLst>
                  <a:outerShdw blurRad="38100" dist="38100" dir="2700000" algn="tl">
                    <a:srgbClr val="000000">
                      <a:alpha val="43137"/>
                    </a:srgbClr>
                  </a:outerShdw>
                </a:effectLst>
                <a:uLnTx/>
                <a:uFillTx/>
                <a:latin typeface="Century Gothic" panose="020F0302020204030204"/>
                <a:ea typeface="+mn-ea"/>
                <a:cs typeface="+mn-cs"/>
              </a:rPr>
              <a:t>fremde</a:t>
            </a:r>
            <a:endParaRPr kumimoji="0" lang="fr-FR" sz="1800" b="1" i="0" u="none" strike="noStrike" kern="1200" cap="none" spc="0" normalizeH="0" baseline="0" noProof="0" dirty="0">
              <a:ln w="22225">
                <a:solidFill>
                  <a:srgbClr val="E3EAFD"/>
                </a:solidFill>
                <a:prstDash val="solid"/>
              </a:ln>
              <a:solidFill>
                <a:srgbClr val="0039AC"/>
              </a:solidFill>
              <a:effectLst>
                <a:outerShdw blurRad="38100" dist="38100" dir="2700000" algn="tl">
                  <a:srgbClr val="000000">
                    <a:alpha val="43137"/>
                  </a:srgbClr>
                </a:outerShdw>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96939A26-088D-4252-83D9-8F2844179E98}"/>
              </a:ext>
            </a:extLst>
          </p:cNvPr>
          <p:cNvSpPr txBox="1"/>
          <p:nvPr/>
        </p:nvSpPr>
        <p:spPr>
          <a:xfrm>
            <a:off x="9538829" y="4412166"/>
            <a:ext cx="1388371" cy="408964"/>
          </a:xfrm>
          <a:prstGeom prst="rect">
            <a:avLst/>
          </a:prstGeom>
          <a:noFill/>
        </p:spPr>
        <p:txBody>
          <a:bodyPr wrap="square" rtlCol="0">
            <a:prstTxWarp prst="textWave1">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w="22225">
                  <a:solidFill>
                    <a:srgbClr val="E3EAFD"/>
                  </a:solidFill>
                  <a:prstDash val="solid"/>
                </a:ln>
                <a:solidFill>
                  <a:srgbClr val="0039AC"/>
                </a:solidFill>
                <a:effectLst>
                  <a:outerShdw blurRad="38100" dist="38100" dir="2700000" algn="tl">
                    <a:srgbClr val="000000">
                      <a:alpha val="43137"/>
                    </a:srgbClr>
                  </a:outerShdw>
                </a:effectLst>
                <a:uLnTx/>
                <a:uFillTx/>
                <a:latin typeface="Century Gothic" panose="020F0302020204030204"/>
                <a:ea typeface="+mn-ea"/>
                <a:cs typeface="+mn-cs"/>
              </a:rPr>
              <a:t>nach</a:t>
            </a:r>
            <a:endParaRPr kumimoji="0" lang="fr-FR" sz="2400" b="1" i="0" u="none" strike="noStrike" kern="1200" cap="none" spc="0" normalizeH="0" baseline="0" noProof="0" dirty="0">
              <a:ln w="22225">
                <a:solidFill>
                  <a:srgbClr val="E3EAFD"/>
                </a:solidFill>
                <a:prstDash val="solid"/>
              </a:ln>
              <a:solidFill>
                <a:srgbClr val="0039AC"/>
              </a:solidFill>
              <a:effectLst>
                <a:outerShdw blurRad="38100" dist="38100" dir="2700000" algn="tl">
                  <a:srgbClr val="000000">
                    <a:alpha val="43137"/>
                  </a:srgbClr>
                </a:outerShdw>
              </a:effectLst>
              <a:uLnTx/>
              <a:uFillTx/>
              <a:latin typeface="Century Gothic" panose="020F0302020204030204"/>
              <a:ea typeface="+mn-ea"/>
              <a:cs typeface="+mn-cs"/>
            </a:endParaRPr>
          </a:p>
        </p:txBody>
      </p:sp>
      <p:pic>
        <p:nvPicPr>
          <p:cNvPr id="35" name="Picture 2" descr="Reed Clip Art">
            <a:extLst>
              <a:ext uri="{FF2B5EF4-FFF2-40B4-BE49-F238E27FC236}">
                <a16:creationId xmlns:a16="http://schemas.microsoft.com/office/drawing/2014/main" id="{C2FA5684-3422-4533-905F-F9B39C22A75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132"/>
          <a:stretch/>
        </p:blipFill>
        <p:spPr bwMode="auto">
          <a:xfrm flipH="1">
            <a:off x="10937258" y="4233852"/>
            <a:ext cx="1173033" cy="1917947"/>
          </a:xfrm>
          <a:prstGeom prst="rect">
            <a:avLst/>
          </a:prstGeom>
          <a:noFill/>
          <a:extLst>
            <a:ext uri="{909E8E84-426E-40DD-AFC4-6F175D3DCCD1}">
              <a14:hiddenFill xmlns:a14="http://schemas.microsoft.com/office/drawing/2010/main">
                <a:solidFill>
                  <a:srgbClr val="FFFFFF"/>
                </a:solidFill>
              </a14:hiddenFill>
            </a:ext>
          </a:extLst>
        </p:spPr>
      </p:pic>
      <p:sp>
        <p:nvSpPr>
          <p:cNvPr id="36" name="Action Button: Custom 16">
            <a:hlinkClick r:id="" action="ppaction://noaction" highlightClick="1">
              <a:snd r:embed="rId8" name="9.3.2.6 slide 6 1.wav"/>
            </a:hlinkClick>
            <a:extLst>
              <a:ext uri="{FF2B5EF4-FFF2-40B4-BE49-F238E27FC236}">
                <a16:creationId xmlns:a16="http://schemas.microsoft.com/office/drawing/2014/main" id="{C36B11EE-7519-4F6D-B794-18DC406FE153}"/>
              </a:ext>
            </a:extLst>
          </p:cNvPr>
          <p:cNvSpPr/>
          <p:nvPr/>
        </p:nvSpPr>
        <p:spPr>
          <a:xfrm>
            <a:off x="1509635" y="309901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7" name="Action Button: Custom 16">
            <a:hlinkClick r:id="" action="ppaction://noaction" highlightClick="1">
              <a:snd r:embed="rId9" name="9.3.2.6 slide 6 2.wav"/>
            </a:hlinkClick>
            <a:extLst>
              <a:ext uri="{FF2B5EF4-FFF2-40B4-BE49-F238E27FC236}">
                <a16:creationId xmlns:a16="http://schemas.microsoft.com/office/drawing/2014/main" id="{1429B824-E2DD-4165-A765-5B3C6ACFC328}"/>
              </a:ext>
            </a:extLst>
          </p:cNvPr>
          <p:cNvSpPr/>
          <p:nvPr/>
        </p:nvSpPr>
        <p:spPr>
          <a:xfrm>
            <a:off x="3192046" y="309901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8" name="Action Button: Custom 16">
            <a:hlinkClick r:id="" action="ppaction://noaction" highlightClick="1">
              <a:snd r:embed="rId10" name="9.3.2.6 slide 6 3.wav"/>
            </a:hlinkClick>
            <a:extLst>
              <a:ext uri="{FF2B5EF4-FFF2-40B4-BE49-F238E27FC236}">
                <a16:creationId xmlns:a16="http://schemas.microsoft.com/office/drawing/2014/main" id="{E8920735-063C-484C-9B8B-A71FAEE617CF}"/>
              </a:ext>
            </a:extLst>
          </p:cNvPr>
          <p:cNvSpPr/>
          <p:nvPr/>
        </p:nvSpPr>
        <p:spPr>
          <a:xfrm>
            <a:off x="4874457" y="309901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9" name="Action Button: Custom 16">
            <a:hlinkClick r:id="" action="ppaction://noaction" highlightClick="1">
              <a:snd r:embed="rId11" name="9.3.2.6 slide 6 4.wav"/>
            </a:hlinkClick>
            <a:extLst>
              <a:ext uri="{FF2B5EF4-FFF2-40B4-BE49-F238E27FC236}">
                <a16:creationId xmlns:a16="http://schemas.microsoft.com/office/drawing/2014/main" id="{6280932F-070D-47B1-AAC9-8BB5D835B00E}"/>
              </a:ext>
            </a:extLst>
          </p:cNvPr>
          <p:cNvSpPr/>
          <p:nvPr/>
        </p:nvSpPr>
        <p:spPr>
          <a:xfrm>
            <a:off x="6556868" y="309901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0" name="Action Button: Custom 16">
            <a:hlinkClick r:id="" action="ppaction://noaction" highlightClick="1">
              <a:snd r:embed="rId12" name="9.3.2.6 slide 6 5.wav"/>
            </a:hlinkClick>
            <a:extLst>
              <a:ext uri="{FF2B5EF4-FFF2-40B4-BE49-F238E27FC236}">
                <a16:creationId xmlns:a16="http://schemas.microsoft.com/office/drawing/2014/main" id="{BE0578EE-CFDE-4EFF-B04A-FCCEEBEBCC9B}"/>
              </a:ext>
            </a:extLst>
          </p:cNvPr>
          <p:cNvSpPr/>
          <p:nvPr/>
        </p:nvSpPr>
        <p:spPr>
          <a:xfrm>
            <a:off x="8239279" y="309901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1" name="Action Button: Custom 16">
            <a:hlinkClick r:id="" action="ppaction://noaction" highlightClick="1">
              <a:snd r:embed="rId13" name="9.3.2.6 slide 6 6.wav"/>
            </a:hlinkClick>
            <a:extLst>
              <a:ext uri="{FF2B5EF4-FFF2-40B4-BE49-F238E27FC236}">
                <a16:creationId xmlns:a16="http://schemas.microsoft.com/office/drawing/2014/main" id="{4C73B8CA-8857-4779-A331-F888A6439D95}"/>
              </a:ext>
            </a:extLst>
          </p:cNvPr>
          <p:cNvSpPr/>
          <p:nvPr/>
        </p:nvSpPr>
        <p:spPr>
          <a:xfrm>
            <a:off x="9921691" y="309901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9" name="TextBox 28">
            <a:extLst>
              <a:ext uri="{FF2B5EF4-FFF2-40B4-BE49-F238E27FC236}">
                <a16:creationId xmlns:a16="http://schemas.microsoft.com/office/drawing/2014/main" id="{876C0C8A-36E3-4990-B4E1-619DA5861FE0}"/>
              </a:ext>
            </a:extLst>
          </p:cNvPr>
          <p:cNvSpPr txBox="1"/>
          <p:nvPr/>
        </p:nvSpPr>
        <p:spPr>
          <a:xfrm>
            <a:off x="4179292" y="5321825"/>
            <a:ext cx="1681231" cy="436495"/>
          </a:xfrm>
          <a:prstGeom prst="rect">
            <a:avLst/>
          </a:prstGeom>
          <a:noFill/>
        </p:spPr>
        <p:txBody>
          <a:bodyPr wrap="square" rtlCol="0">
            <a:prstTxWarp prst="textWave1">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w="22225">
                  <a:solidFill>
                    <a:srgbClr val="E3EAFD"/>
                  </a:solidFill>
                  <a:prstDash val="solid"/>
                </a:ln>
                <a:solidFill>
                  <a:srgbClr val="0039AC"/>
                </a:solidFill>
                <a:effectLst>
                  <a:outerShdw blurRad="38100" dist="38100" dir="2700000" algn="tl">
                    <a:srgbClr val="000000">
                      <a:alpha val="43137"/>
                    </a:srgbClr>
                  </a:outerShdw>
                </a:effectLst>
                <a:uLnTx/>
                <a:uFillTx/>
                <a:latin typeface="Century Gothic" panose="020F0302020204030204"/>
                <a:ea typeface="+mn-ea"/>
                <a:cs typeface="+mn-cs"/>
              </a:rPr>
              <a:t>schließen</a:t>
            </a:r>
            <a:endParaRPr kumimoji="0" lang="fr-FR" sz="2400" b="1" i="0" u="none" strike="noStrike" kern="1200" cap="none" spc="0" normalizeH="0" baseline="0" noProof="0" dirty="0">
              <a:ln w="22225">
                <a:solidFill>
                  <a:srgbClr val="E3EAFD"/>
                </a:solidFill>
                <a:prstDash val="solid"/>
              </a:ln>
              <a:solidFill>
                <a:srgbClr val="0039AC"/>
              </a:solidFill>
              <a:effectLst>
                <a:outerShdw blurRad="38100" dist="38100" dir="2700000" algn="tl">
                  <a:srgbClr val="000000">
                    <a:alpha val="43137"/>
                  </a:srgbClr>
                </a:outerShdw>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FE18F023-8B11-48A3-B32F-7957116BDC5C}"/>
              </a:ext>
            </a:extLst>
          </p:cNvPr>
          <p:cNvSpPr txBox="1"/>
          <p:nvPr/>
        </p:nvSpPr>
        <p:spPr>
          <a:xfrm>
            <a:off x="2462368" y="5056448"/>
            <a:ext cx="1506222" cy="750097"/>
          </a:xfrm>
          <a:prstGeom prst="rect">
            <a:avLst/>
          </a:prstGeom>
          <a:noFill/>
        </p:spPr>
        <p:txBody>
          <a:bodyPr wrap="square" rtlCol="0">
            <a:prstTxWarp prst="textWave1">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err="1">
                <a:ln w="22225">
                  <a:solidFill>
                    <a:srgbClr val="E3EAFD"/>
                  </a:solidFill>
                  <a:prstDash val="solid"/>
                </a:ln>
                <a:solidFill>
                  <a:srgbClr val="0039AC"/>
                </a:solidFill>
                <a:effectLst>
                  <a:outerShdw blurRad="38100" dist="38100" dir="2700000" algn="tl">
                    <a:srgbClr val="000000">
                      <a:alpha val="43137"/>
                    </a:srgbClr>
                  </a:outerShdw>
                </a:effectLst>
                <a:latin typeface="Century Gothic" panose="020F0302020204030204"/>
              </a:rPr>
              <a:t>ein</a:t>
            </a:r>
            <a:r>
              <a:rPr kumimoji="0" lang="fr-FR" sz="2400" b="1" i="0" u="none" strike="noStrike" kern="1200" cap="none" spc="0" normalizeH="0" baseline="0" noProof="0" dirty="0">
                <a:ln w="22225">
                  <a:solidFill>
                    <a:srgbClr val="E3EAFD"/>
                  </a:solidFill>
                  <a:prstDash val="solid"/>
                </a:ln>
                <a:solidFill>
                  <a:srgbClr val="0039AC"/>
                </a:solidFill>
                <a:effectLst>
                  <a:outerShdw blurRad="38100" dist="38100" dir="2700000" algn="tl">
                    <a:srgbClr val="000000">
                      <a:alpha val="43137"/>
                    </a:srgbClr>
                  </a:outerShdw>
                </a:effectLst>
                <a:uLnTx/>
                <a:uFillTx/>
                <a:latin typeface="Century Gothic" panose="020F0302020204030204"/>
                <a:ea typeface="+mn-ea"/>
                <a:cs typeface="+mn-cs"/>
              </a:rPr>
              <a:t> </a:t>
            </a:r>
            <a:r>
              <a:rPr kumimoji="0" lang="fr-FR" sz="2400" b="1" i="0" u="none" strike="noStrike" kern="1200" cap="none" spc="0" normalizeH="0" baseline="0" noProof="0" dirty="0" err="1">
                <a:ln w="22225">
                  <a:solidFill>
                    <a:srgbClr val="E3EAFD"/>
                  </a:solidFill>
                  <a:prstDash val="solid"/>
                </a:ln>
                <a:solidFill>
                  <a:srgbClr val="0039AC"/>
                </a:solidFill>
                <a:effectLst>
                  <a:outerShdw blurRad="38100" dist="38100" dir="2700000" algn="tl">
                    <a:srgbClr val="000000">
                      <a:alpha val="43137"/>
                    </a:srgbClr>
                  </a:outerShdw>
                </a:effectLst>
                <a:uLnTx/>
                <a:uFillTx/>
                <a:latin typeface="Century Gothic" panose="020F0302020204030204"/>
                <a:ea typeface="+mn-ea"/>
                <a:cs typeface="+mn-cs"/>
              </a:rPr>
              <a:t>Vorteil</a:t>
            </a:r>
            <a:endParaRPr kumimoji="0" lang="fr-FR" sz="2400" b="1" i="0" u="none" strike="noStrike" kern="1200" cap="none" spc="0" normalizeH="0" baseline="0" noProof="0" dirty="0">
              <a:ln w="22225">
                <a:solidFill>
                  <a:srgbClr val="E3EAFD"/>
                </a:solidFill>
                <a:prstDash val="solid"/>
              </a:ln>
              <a:solidFill>
                <a:srgbClr val="0039AC"/>
              </a:solidFill>
              <a:effectLst>
                <a:outerShdw blurRad="38100" dist="38100" dir="2700000" algn="tl">
                  <a:srgbClr val="000000">
                    <a:alpha val="43137"/>
                  </a:srgbClr>
                </a:outerShdw>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9FA9D0DE-1C65-4CE0-B5B3-3899FB11738A}"/>
              </a:ext>
            </a:extLst>
          </p:cNvPr>
          <p:cNvSpPr txBox="1"/>
          <p:nvPr/>
        </p:nvSpPr>
        <p:spPr>
          <a:xfrm>
            <a:off x="106578" y="1249401"/>
            <a:ext cx="11593635" cy="461665"/>
          </a:xfrm>
          <a:prstGeom prst="rect">
            <a:avLst/>
          </a:prstGeom>
          <a:noFill/>
        </p:spPr>
        <p:txBody>
          <a:bodyPr wrap="square" rtlCol="0">
            <a:spAutoFit/>
          </a:bodyPr>
          <a:lstStyle/>
          <a:p>
            <a:pPr algn="l"/>
            <a:r>
              <a:rPr lang="en-GB" sz="2400" dirty="0" err="1">
                <a:solidFill>
                  <a:schemeClr val="accent5">
                    <a:lumMod val="50000"/>
                  </a:schemeClr>
                </a:solidFill>
              </a:rPr>
              <a:t>Hör</a:t>
            </a:r>
            <a:r>
              <a:rPr lang="en-GB" sz="2400" dirty="0">
                <a:solidFill>
                  <a:schemeClr val="accent5">
                    <a:lumMod val="50000"/>
                  </a:schemeClr>
                </a:solidFill>
              </a:rPr>
              <a:t> </a:t>
            </a:r>
            <a:r>
              <a:rPr lang="en-GB" sz="2400" dirty="0" err="1">
                <a:solidFill>
                  <a:schemeClr val="accent5">
                    <a:lumMod val="50000"/>
                  </a:schemeClr>
                </a:solidFill>
              </a:rPr>
              <a:t>zu</a:t>
            </a:r>
            <a:r>
              <a:rPr lang="en-GB" sz="2400" dirty="0">
                <a:solidFill>
                  <a:schemeClr val="accent5">
                    <a:lumMod val="50000"/>
                  </a:schemeClr>
                </a:solidFill>
              </a:rPr>
              <a:t>. Welches Wort </a:t>
            </a:r>
            <a:r>
              <a:rPr lang="en-GB" sz="2400" dirty="0" err="1">
                <a:solidFill>
                  <a:schemeClr val="accent5">
                    <a:lumMod val="50000"/>
                  </a:schemeClr>
                </a:solidFill>
              </a:rPr>
              <a:t>endet</a:t>
            </a:r>
            <a:r>
              <a:rPr lang="en-GB" sz="2400" dirty="0">
                <a:solidFill>
                  <a:schemeClr val="accent5">
                    <a:lumMod val="50000"/>
                  </a:schemeClr>
                </a:solidFill>
              </a:rPr>
              <a:t> den </a:t>
            </a:r>
            <a:r>
              <a:rPr lang="en-GB" sz="2400" dirty="0" err="1">
                <a:solidFill>
                  <a:schemeClr val="accent5">
                    <a:lumMod val="50000"/>
                  </a:schemeClr>
                </a:solidFill>
              </a:rPr>
              <a:t>Satz</a:t>
            </a:r>
            <a:r>
              <a:rPr lang="en-GB" sz="2400" dirty="0">
                <a:solidFill>
                  <a:schemeClr val="accent5">
                    <a:lumMod val="50000"/>
                  </a:schemeClr>
                </a:solidFill>
              </a:rPr>
              <a:t>?  </a:t>
            </a:r>
            <a:r>
              <a:rPr lang="en-GB" sz="2400" dirty="0" err="1">
                <a:solidFill>
                  <a:schemeClr val="accent5">
                    <a:lumMod val="50000"/>
                  </a:schemeClr>
                </a:solidFill>
              </a:rPr>
              <a:t>Schreib</a:t>
            </a:r>
            <a:r>
              <a:rPr lang="en-GB" sz="2400" dirty="0">
                <a:solidFill>
                  <a:schemeClr val="accent5">
                    <a:lumMod val="50000"/>
                  </a:schemeClr>
                </a:solidFill>
              </a:rPr>
              <a:t> das Wort auf.</a:t>
            </a:r>
          </a:p>
        </p:txBody>
      </p:sp>
    </p:spTree>
    <p:extLst>
      <p:ext uri="{BB962C8B-B14F-4D97-AF65-F5344CB8AC3E}">
        <p14:creationId xmlns:p14="http://schemas.microsoft.com/office/powerpoint/2010/main" val="14821651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8"/>
                                        </p:tgtEl>
                                        <p:attrNameLst>
                                          <p:attrName>ppt_w</p:attrName>
                                        </p:attrNameLst>
                                      </p:cBhvr>
                                      <p:tavLst>
                                        <p:tav tm="0">
                                          <p:val>
                                            <p:strVal val="ppt_w"/>
                                          </p:val>
                                        </p:tav>
                                        <p:tav tm="100000">
                                          <p:val>
                                            <p:fltVal val="0"/>
                                          </p:val>
                                        </p:tav>
                                      </p:tavLst>
                                    </p:anim>
                                    <p:anim calcmode="lin" valueType="num">
                                      <p:cBhvr>
                                        <p:cTn id="7" dur="1000"/>
                                        <p:tgtEl>
                                          <p:spTgt spid="8"/>
                                        </p:tgtEl>
                                        <p:attrNameLst>
                                          <p:attrName>ppt_h</p:attrName>
                                        </p:attrNameLst>
                                      </p:cBhvr>
                                      <p:tavLst>
                                        <p:tav tm="0">
                                          <p:val>
                                            <p:strVal val="ppt_h"/>
                                          </p:val>
                                        </p:tav>
                                        <p:tav tm="100000">
                                          <p:val>
                                            <p:fltVal val="0"/>
                                          </p:val>
                                        </p:tav>
                                      </p:tavLst>
                                    </p:anim>
                                    <p:anim calcmode="lin" valueType="num">
                                      <p:cBhvr>
                                        <p:cTn id="8" dur="1000"/>
                                        <p:tgtEl>
                                          <p:spTgt spid="8"/>
                                        </p:tgtEl>
                                        <p:attrNameLst>
                                          <p:attrName>style.rotation</p:attrName>
                                        </p:attrNameLst>
                                      </p:cBhvr>
                                      <p:tavLst>
                                        <p:tav tm="0">
                                          <p:val>
                                            <p:fltVal val="0"/>
                                          </p:val>
                                        </p:tav>
                                        <p:tav tm="100000">
                                          <p:val>
                                            <p:fltVal val="90"/>
                                          </p:val>
                                        </p:tav>
                                      </p:tavLst>
                                    </p:anim>
                                    <p:animEffect transition="out" filter="fade">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par>
                                <p:cTn id="11" presetID="31" presetClass="exit" presetSubtype="0" fill="hold" grpId="0" nodeType="withEffect">
                                  <p:stCondLst>
                                    <p:cond delay="0"/>
                                  </p:stCondLst>
                                  <p:childTnLst>
                                    <p:anim calcmode="lin" valueType="num">
                                      <p:cBhvr>
                                        <p:cTn id="12" dur="1000"/>
                                        <p:tgtEl>
                                          <p:spTgt spid="21"/>
                                        </p:tgtEl>
                                        <p:attrNameLst>
                                          <p:attrName>ppt_w</p:attrName>
                                        </p:attrNameLst>
                                      </p:cBhvr>
                                      <p:tavLst>
                                        <p:tav tm="0">
                                          <p:val>
                                            <p:strVal val="ppt_w"/>
                                          </p:val>
                                        </p:tav>
                                        <p:tav tm="100000">
                                          <p:val>
                                            <p:fltVal val="0"/>
                                          </p:val>
                                        </p:tav>
                                      </p:tavLst>
                                    </p:anim>
                                    <p:anim calcmode="lin" valueType="num">
                                      <p:cBhvr>
                                        <p:cTn id="13" dur="1000"/>
                                        <p:tgtEl>
                                          <p:spTgt spid="21"/>
                                        </p:tgtEl>
                                        <p:attrNameLst>
                                          <p:attrName>ppt_h</p:attrName>
                                        </p:attrNameLst>
                                      </p:cBhvr>
                                      <p:tavLst>
                                        <p:tav tm="0">
                                          <p:val>
                                            <p:strVal val="ppt_h"/>
                                          </p:val>
                                        </p:tav>
                                        <p:tav tm="100000">
                                          <p:val>
                                            <p:fltVal val="0"/>
                                          </p:val>
                                        </p:tav>
                                      </p:tavLst>
                                    </p:anim>
                                    <p:anim calcmode="lin" valueType="num">
                                      <p:cBhvr>
                                        <p:cTn id="14" dur="1000"/>
                                        <p:tgtEl>
                                          <p:spTgt spid="21"/>
                                        </p:tgtEl>
                                        <p:attrNameLst>
                                          <p:attrName>style.rotation</p:attrName>
                                        </p:attrNameLst>
                                      </p:cBhvr>
                                      <p:tavLst>
                                        <p:tav tm="0">
                                          <p:val>
                                            <p:fltVal val="0"/>
                                          </p:val>
                                        </p:tav>
                                        <p:tav tm="100000">
                                          <p:val>
                                            <p:fltVal val="90"/>
                                          </p:val>
                                        </p:tav>
                                      </p:tavLst>
                                    </p:anim>
                                    <p:animEffect transition="out" filter="fade">
                                      <p:cBhvr>
                                        <p:cTn id="15" dur="1000"/>
                                        <p:tgtEl>
                                          <p:spTgt spid="21"/>
                                        </p:tgtEl>
                                      </p:cBhvr>
                                    </p:animEffect>
                                    <p:set>
                                      <p:cBhvr>
                                        <p:cTn id="16"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31" presetClass="exit" presetSubtype="0" fill="hold" nodeType="clickEffect">
                                  <p:stCondLst>
                                    <p:cond delay="0"/>
                                  </p:stCondLst>
                                  <p:childTnLst>
                                    <p:anim calcmode="lin" valueType="num">
                                      <p:cBhvr>
                                        <p:cTn id="21" dur="1000"/>
                                        <p:tgtEl>
                                          <p:spTgt spid="9"/>
                                        </p:tgtEl>
                                        <p:attrNameLst>
                                          <p:attrName>ppt_w</p:attrName>
                                        </p:attrNameLst>
                                      </p:cBhvr>
                                      <p:tavLst>
                                        <p:tav tm="0">
                                          <p:val>
                                            <p:strVal val="ppt_w"/>
                                          </p:val>
                                        </p:tav>
                                        <p:tav tm="100000">
                                          <p:val>
                                            <p:fltVal val="0"/>
                                          </p:val>
                                        </p:tav>
                                      </p:tavLst>
                                    </p:anim>
                                    <p:anim calcmode="lin" valueType="num">
                                      <p:cBhvr>
                                        <p:cTn id="22" dur="1000"/>
                                        <p:tgtEl>
                                          <p:spTgt spid="9"/>
                                        </p:tgtEl>
                                        <p:attrNameLst>
                                          <p:attrName>ppt_h</p:attrName>
                                        </p:attrNameLst>
                                      </p:cBhvr>
                                      <p:tavLst>
                                        <p:tav tm="0">
                                          <p:val>
                                            <p:strVal val="ppt_h"/>
                                          </p:val>
                                        </p:tav>
                                        <p:tav tm="100000">
                                          <p:val>
                                            <p:fltVal val="0"/>
                                          </p:val>
                                        </p:tav>
                                      </p:tavLst>
                                    </p:anim>
                                    <p:anim calcmode="lin" valueType="num">
                                      <p:cBhvr>
                                        <p:cTn id="23" dur="1000"/>
                                        <p:tgtEl>
                                          <p:spTgt spid="9"/>
                                        </p:tgtEl>
                                        <p:attrNameLst>
                                          <p:attrName>style.rotation</p:attrName>
                                        </p:attrNameLst>
                                      </p:cBhvr>
                                      <p:tavLst>
                                        <p:tav tm="0">
                                          <p:val>
                                            <p:fltVal val="0"/>
                                          </p:val>
                                        </p:tav>
                                        <p:tav tm="100000">
                                          <p:val>
                                            <p:fltVal val="90"/>
                                          </p:val>
                                        </p:tav>
                                      </p:tavLst>
                                    </p:anim>
                                    <p:animEffect transition="out" filter="fade">
                                      <p:cBhvr>
                                        <p:cTn id="24" dur="1000"/>
                                        <p:tgtEl>
                                          <p:spTgt spid="9"/>
                                        </p:tgtEl>
                                      </p:cBhvr>
                                    </p:animEffect>
                                    <p:set>
                                      <p:cBhvr>
                                        <p:cTn id="25" dur="1" fill="hold">
                                          <p:stCondLst>
                                            <p:cond delay="999"/>
                                          </p:stCondLst>
                                        </p:cTn>
                                        <p:tgtEl>
                                          <p:spTgt spid="9"/>
                                        </p:tgtEl>
                                        <p:attrNameLst>
                                          <p:attrName>style.visibility</p:attrName>
                                        </p:attrNameLst>
                                      </p:cBhvr>
                                      <p:to>
                                        <p:strVal val="hidden"/>
                                      </p:to>
                                    </p:set>
                                  </p:childTnLst>
                                </p:cTn>
                              </p:par>
                              <p:par>
                                <p:cTn id="26" presetID="31" presetClass="exit" presetSubtype="0" fill="hold" grpId="0" nodeType="withEffect">
                                  <p:stCondLst>
                                    <p:cond delay="0"/>
                                  </p:stCondLst>
                                  <p:childTnLst>
                                    <p:anim calcmode="lin" valueType="num">
                                      <p:cBhvr>
                                        <p:cTn id="27" dur="1000"/>
                                        <p:tgtEl>
                                          <p:spTgt spid="24"/>
                                        </p:tgtEl>
                                        <p:attrNameLst>
                                          <p:attrName>ppt_w</p:attrName>
                                        </p:attrNameLst>
                                      </p:cBhvr>
                                      <p:tavLst>
                                        <p:tav tm="0">
                                          <p:val>
                                            <p:strVal val="ppt_w"/>
                                          </p:val>
                                        </p:tav>
                                        <p:tav tm="100000">
                                          <p:val>
                                            <p:fltVal val="0"/>
                                          </p:val>
                                        </p:tav>
                                      </p:tavLst>
                                    </p:anim>
                                    <p:anim calcmode="lin" valueType="num">
                                      <p:cBhvr>
                                        <p:cTn id="28" dur="1000"/>
                                        <p:tgtEl>
                                          <p:spTgt spid="24"/>
                                        </p:tgtEl>
                                        <p:attrNameLst>
                                          <p:attrName>ppt_h</p:attrName>
                                        </p:attrNameLst>
                                      </p:cBhvr>
                                      <p:tavLst>
                                        <p:tav tm="0">
                                          <p:val>
                                            <p:strVal val="ppt_h"/>
                                          </p:val>
                                        </p:tav>
                                        <p:tav tm="100000">
                                          <p:val>
                                            <p:fltVal val="0"/>
                                          </p:val>
                                        </p:tav>
                                      </p:tavLst>
                                    </p:anim>
                                    <p:anim calcmode="lin" valueType="num">
                                      <p:cBhvr>
                                        <p:cTn id="29" dur="1000"/>
                                        <p:tgtEl>
                                          <p:spTgt spid="24"/>
                                        </p:tgtEl>
                                        <p:attrNameLst>
                                          <p:attrName>style.rotation</p:attrName>
                                        </p:attrNameLst>
                                      </p:cBhvr>
                                      <p:tavLst>
                                        <p:tav tm="0">
                                          <p:val>
                                            <p:fltVal val="0"/>
                                          </p:val>
                                        </p:tav>
                                        <p:tav tm="100000">
                                          <p:val>
                                            <p:fltVal val="90"/>
                                          </p:val>
                                        </p:tav>
                                      </p:tavLst>
                                    </p:anim>
                                    <p:animEffect transition="out" filter="fade">
                                      <p:cBhvr>
                                        <p:cTn id="30" dur="1000"/>
                                        <p:tgtEl>
                                          <p:spTgt spid="24"/>
                                        </p:tgtEl>
                                      </p:cBhvr>
                                    </p:animEffect>
                                    <p:set>
                                      <p:cBhvr>
                                        <p:cTn id="31"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2" restart="whenNotActive" fill="hold" evtFilter="cancelBubble" nodeType="interactiveSeq">
                <p:stCondLst>
                  <p:cond evt="onClick" delay="0">
                    <p:tgtEl>
                      <p:spTgt spid="29"/>
                    </p:tgtEl>
                  </p:cond>
                </p:stCondLst>
                <p:endSync evt="end" delay="0">
                  <p:rtn val="all"/>
                </p:endSync>
                <p:childTnLst>
                  <p:par>
                    <p:cTn id="33" fill="hold">
                      <p:stCondLst>
                        <p:cond delay="0"/>
                      </p:stCondLst>
                      <p:childTnLst>
                        <p:par>
                          <p:cTn id="34" fill="hold">
                            <p:stCondLst>
                              <p:cond delay="0"/>
                            </p:stCondLst>
                            <p:childTnLst>
                              <p:par>
                                <p:cTn id="35" presetID="31" presetClass="exit" presetSubtype="0" fill="hold" nodeType="clickEffect">
                                  <p:stCondLst>
                                    <p:cond delay="0"/>
                                  </p:stCondLst>
                                  <p:childTnLst>
                                    <p:anim calcmode="lin" valueType="num">
                                      <p:cBhvr>
                                        <p:cTn id="36" dur="1000"/>
                                        <p:tgtEl>
                                          <p:spTgt spid="14"/>
                                        </p:tgtEl>
                                        <p:attrNameLst>
                                          <p:attrName>ppt_w</p:attrName>
                                        </p:attrNameLst>
                                      </p:cBhvr>
                                      <p:tavLst>
                                        <p:tav tm="0">
                                          <p:val>
                                            <p:strVal val="ppt_w"/>
                                          </p:val>
                                        </p:tav>
                                        <p:tav tm="100000">
                                          <p:val>
                                            <p:fltVal val="0"/>
                                          </p:val>
                                        </p:tav>
                                      </p:tavLst>
                                    </p:anim>
                                    <p:anim calcmode="lin" valueType="num">
                                      <p:cBhvr>
                                        <p:cTn id="37" dur="1000"/>
                                        <p:tgtEl>
                                          <p:spTgt spid="14"/>
                                        </p:tgtEl>
                                        <p:attrNameLst>
                                          <p:attrName>ppt_h</p:attrName>
                                        </p:attrNameLst>
                                      </p:cBhvr>
                                      <p:tavLst>
                                        <p:tav tm="0">
                                          <p:val>
                                            <p:strVal val="ppt_h"/>
                                          </p:val>
                                        </p:tav>
                                        <p:tav tm="100000">
                                          <p:val>
                                            <p:fltVal val="0"/>
                                          </p:val>
                                        </p:tav>
                                      </p:tavLst>
                                    </p:anim>
                                    <p:anim calcmode="lin" valueType="num">
                                      <p:cBhvr>
                                        <p:cTn id="38" dur="1000"/>
                                        <p:tgtEl>
                                          <p:spTgt spid="14"/>
                                        </p:tgtEl>
                                        <p:attrNameLst>
                                          <p:attrName>style.rotation</p:attrName>
                                        </p:attrNameLst>
                                      </p:cBhvr>
                                      <p:tavLst>
                                        <p:tav tm="0">
                                          <p:val>
                                            <p:fltVal val="0"/>
                                          </p:val>
                                        </p:tav>
                                        <p:tav tm="100000">
                                          <p:val>
                                            <p:fltVal val="90"/>
                                          </p:val>
                                        </p:tav>
                                      </p:tavLst>
                                    </p:anim>
                                    <p:animEffect transition="out" filter="fade">
                                      <p:cBhvr>
                                        <p:cTn id="39" dur="1000"/>
                                        <p:tgtEl>
                                          <p:spTgt spid="14"/>
                                        </p:tgtEl>
                                      </p:cBhvr>
                                    </p:animEffect>
                                    <p:set>
                                      <p:cBhvr>
                                        <p:cTn id="40" dur="1" fill="hold">
                                          <p:stCondLst>
                                            <p:cond delay="999"/>
                                          </p:stCondLst>
                                        </p:cTn>
                                        <p:tgtEl>
                                          <p:spTgt spid="14"/>
                                        </p:tgtEl>
                                        <p:attrNameLst>
                                          <p:attrName>style.visibility</p:attrName>
                                        </p:attrNameLst>
                                      </p:cBhvr>
                                      <p:to>
                                        <p:strVal val="hidden"/>
                                      </p:to>
                                    </p:set>
                                  </p:childTnLst>
                                </p:cTn>
                              </p:par>
                              <p:par>
                                <p:cTn id="41" presetID="31" presetClass="exit" presetSubtype="0" fill="hold" grpId="0" nodeType="withEffect">
                                  <p:stCondLst>
                                    <p:cond delay="0"/>
                                  </p:stCondLst>
                                  <p:childTnLst>
                                    <p:anim calcmode="lin" valueType="num">
                                      <p:cBhvr>
                                        <p:cTn id="42" dur="1000"/>
                                        <p:tgtEl>
                                          <p:spTgt spid="29"/>
                                        </p:tgtEl>
                                        <p:attrNameLst>
                                          <p:attrName>ppt_w</p:attrName>
                                        </p:attrNameLst>
                                      </p:cBhvr>
                                      <p:tavLst>
                                        <p:tav tm="0">
                                          <p:val>
                                            <p:strVal val="ppt_w"/>
                                          </p:val>
                                        </p:tav>
                                        <p:tav tm="100000">
                                          <p:val>
                                            <p:fltVal val="0"/>
                                          </p:val>
                                        </p:tav>
                                      </p:tavLst>
                                    </p:anim>
                                    <p:anim calcmode="lin" valueType="num">
                                      <p:cBhvr>
                                        <p:cTn id="43" dur="1000"/>
                                        <p:tgtEl>
                                          <p:spTgt spid="29"/>
                                        </p:tgtEl>
                                        <p:attrNameLst>
                                          <p:attrName>ppt_h</p:attrName>
                                        </p:attrNameLst>
                                      </p:cBhvr>
                                      <p:tavLst>
                                        <p:tav tm="0">
                                          <p:val>
                                            <p:strVal val="ppt_h"/>
                                          </p:val>
                                        </p:tav>
                                        <p:tav tm="100000">
                                          <p:val>
                                            <p:fltVal val="0"/>
                                          </p:val>
                                        </p:tav>
                                      </p:tavLst>
                                    </p:anim>
                                    <p:anim calcmode="lin" valueType="num">
                                      <p:cBhvr>
                                        <p:cTn id="44" dur="1000"/>
                                        <p:tgtEl>
                                          <p:spTgt spid="29"/>
                                        </p:tgtEl>
                                        <p:attrNameLst>
                                          <p:attrName>style.rotation</p:attrName>
                                        </p:attrNameLst>
                                      </p:cBhvr>
                                      <p:tavLst>
                                        <p:tav tm="0">
                                          <p:val>
                                            <p:fltVal val="0"/>
                                          </p:val>
                                        </p:tav>
                                        <p:tav tm="100000">
                                          <p:val>
                                            <p:fltVal val="90"/>
                                          </p:val>
                                        </p:tav>
                                      </p:tavLst>
                                    </p:anim>
                                    <p:animEffect transition="out" filter="fade">
                                      <p:cBhvr>
                                        <p:cTn id="45" dur="1000"/>
                                        <p:tgtEl>
                                          <p:spTgt spid="29"/>
                                        </p:tgtEl>
                                      </p:cBhvr>
                                    </p:animEffect>
                                    <p:set>
                                      <p:cBhvr>
                                        <p:cTn id="46"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47" restart="whenNotActive" fill="hold" evtFilter="cancelBubble" nodeType="interactiveSeq">
                <p:stCondLst>
                  <p:cond evt="onClick" delay="0">
                    <p:tgtEl>
                      <p:spTgt spid="26"/>
                    </p:tgtEl>
                  </p:cond>
                </p:stCondLst>
                <p:endSync evt="end" delay="0">
                  <p:rtn val="all"/>
                </p:endSync>
                <p:childTnLst>
                  <p:par>
                    <p:cTn id="48" fill="hold">
                      <p:stCondLst>
                        <p:cond delay="0"/>
                      </p:stCondLst>
                      <p:childTnLst>
                        <p:par>
                          <p:cTn id="49" fill="hold">
                            <p:stCondLst>
                              <p:cond delay="0"/>
                            </p:stCondLst>
                            <p:childTnLst>
                              <p:par>
                                <p:cTn id="50" presetID="31" presetClass="exit" presetSubtype="0" fill="hold" nodeType="clickEffect">
                                  <p:stCondLst>
                                    <p:cond delay="0"/>
                                  </p:stCondLst>
                                  <p:childTnLst>
                                    <p:anim calcmode="lin" valueType="num">
                                      <p:cBhvr>
                                        <p:cTn id="51" dur="1000"/>
                                        <p:tgtEl>
                                          <p:spTgt spid="10"/>
                                        </p:tgtEl>
                                        <p:attrNameLst>
                                          <p:attrName>ppt_w</p:attrName>
                                        </p:attrNameLst>
                                      </p:cBhvr>
                                      <p:tavLst>
                                        <p:tav tm="0">
                                          <p:val>
                                            <p:strVal val="ppt_w"/>
                                          </p:val>
                                        </p:tav>
                                        <p:tav tm="100000">
                                          <p:val>
                                            <p:fltVal val="0"/>
                                          </p:val>
                                        </p:tav>
                                      </p:tavLst>
                                    </p:anim>
                                    <p:anim calcmode="lin" valueType="num">
                                      <p:cBhvr>
                                        <p:cTn id="52" dur="1000"/>
                                        <p:tgtEl>
                                          <p:spTgt spid="10"/>
                                        </p:tgtEl>
                                        <p:attrNameLst>
                                          <p:attrName>ppt_h</p:attrName>
                                        </p:attrNameLst>
                                      </p:cBhvr>
                                      <p:tavLst>
                                        <p:tav tm="0">
                                          <p:val>
                                            <p:strVal val="ppt_h"/>
                                          </p:val>
                                        </p:tav>
                                        <p:tav tm="100000">
                                          <p:val>
                                            <p:fltVal val="0"/>
                                          </p:val>
                                        </p:tav>
                                      </p:tavLst>
                                    </p:anim>
                                    <p:anim calcmode="lin" valueType="num">
                                      <p:cBhvr>
                                        <p:cTn id="53" dur="1000"/>
                                        <p:tgtEl>
                                          <p:spTgt spid="10"/>
                                        </p:tgtEl>
                                        <p:attrNameLst>
                                          <p:attrName>style.rotation</p:attrName>
                                        </p:attrNameLst>
                                      </p:cBhvr>
                                      <p:tavLst>
                                        <p:tav tm="0">
                                          <p:val>
                                            <p:fltVal val="0"/>
                                          </p:val>
                                        </p:tav>
                                        <p:tav tm="100000">
                                          <p:val>
                                            <p:fltVal val="90"/>
                                          </p:val>
                                        </p:tav>
                                      </p:tavLst>
                                    </p:anim>
                                    <p:animEffect transition="out" filter="fade">
                                      <p:cBhvr>
                                        <p:cTn id="54" dur="1000"/>
                                        <p:tgtEl>
                                          <p:spTgt spid="10"/>
                                        </p:tgtEl>
                                      </p:cBhvr>
                                    </p:animEffect>
                                    <p:set>
                                      <p:cBhvr>
                                        <p:cTn id="55" dur="1" fill="hold">
                                          <p:stCondLst>
                                            <p:cond delay="999"/>
                                          </p:stCondLst>
                                        </p:cTn>
                                        <p:tgtEl>
                                          <p:spTgt spid="10"/>
                                        </p:tgtEl>
                                        <p:attrNameLst>
                                          <p:attrName>style.visibility</p:attrName>
                                        </p:attrNameLst>
                                      </p:cBhvr>
                                      <p:to>
                                        <p:strVal val="hidden"/>
                                      </p:to>
                                    </p:set>
                                  </p:childTnLst>
                                </p:cTn>
                              </p:par>
                              <p:par>
                                <p:cTn id="56" presetID="31" presetClass="exit" presetSubtype="0" fill="hold" grpId="0" nodeType="withEffect">
                                  <p:stCondLst>
                                    <p:cond delay="0"/>
                                  </p:stCondLst>
                                  <p:childTnLst>
                                    <p:anim calcmode="lin" valueType="num">
                                      <p:cBhvr>
                                        <p:cTn id="57" dur="1000"/>
                                        <p:tgtEl>
                                          <p:spTgt spid="26"/>
                                        </p:tgtEl>
                                        <p:attrNameLst>
                                          <p:attrName>ppt_w</p:attrName>
                                        </p:attrNameLst>
                                      </p:cBhvr>
                                      <p:tavLst>
                                        <p:tav tm="0">
                                          <p:val>
                                            <p:strVal val="ppt_w"/>
                                          </p:val>
                                        </p:tav>
                                        <p:tav tm="100000">
                                          <p:val>
                                            <p:fltVal val="0"/>
                                          </p:val>
                                        </p:tav>
                                      </p:tavLst>
                                    </p:anim>
                                    <p:anim calcmode="lin" valueType="num">
                                      <p:cBhvr>
                                        <p:cTn id="58" dur="1000"/>
                                        <p:tgtEl>
                                          <p:spTgt spid="26"/>
                                        </p:tgtEl>
                                        <p:attrNameLst>
                                          <p:attrName>ppt_h</p:attrName>
                                        </p:attrNameLst>
                                      </p:cBhvr>
                                      <p:tavLst>
                                        <p:tav tm="0">
                                          <p:val>
                                            <p:strVal val="ppt_h"/>
                                          </p:val>
                                        </p:tav>
                                        <p:tav tm="100000">
                                          <p:val>
                                            <p:fltVal val="0"/>
                                          </p:val>
                                        </p:tav>
                                      </p:tavLst>
                                    </p:anim>
                                    <p:anim calcmode="lin" valueType="num">
                                      <p:cBhvr>
                                        <p:cTn id="59" dur="1000"/>
                                        <p:tgtEl>
                                          <p:spTgt spid="26"/>
                                        </p:tgtEl>
                                        <p:attrNameLst>
                                          <p:attrName>style.rotation</p:attrName>
                                        </p:attrNameLst>
                                      </p:cBhvr>
                                      <p:tavLst>
                                        <p:tav tm="0">
                                          <p:val>
                                            <p:fltVal val="0"/>
                                          </p:val>
                                        </p:tav>
                                        <p:tav tm="100000">
                                          <p:val>
                                            <p:fltVal val="90"/>
                                          </p:val>
                                        </p:tav>
                                      </p:tavLst>
                                    </p:anim>
                                    <p:animEffect transition="out" filter="fade">
                                      <p:cBhvr>
                                        <p:cTn id="60" dur="1000"/>
                                        <p:tgtEl>
                                          <p:spTgt spid="26"/>
                                        </p:tgtEl>
                                      </p:cBhvr>
                                    </p:animEffect>
                                    <p:set>
                                      <p:cBhvr>
                                        <p:cTn id="61"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62" restart="whenNotActive" fill="hold" evtFilter="cancelBubble" nodeType="interactiveSeq">
                <p:stCondLst>
                  <p:cond evt="onClick" delay="0">
                    <p:tgtEl>
                      <p:spTgt spid="28"/>
                    </p:tgtEl>
                  </p:cond>
                </p:stCondLst>
                <p:endSync evt="end" delay="0">
                  <p:rtn val="all"/>
                </p:endSync>
                <p:childTnLst>
                  <p:par>
                    <p:cTn id="63" fill="hold">
                      <p:stCondLst>
                        <p:cond delay="0"/>
                      </p:stCondLst>
                      <p:childTnLst>
                        <p:par>
                          <p:cTn id="64" fill="hold">
                            <p:stCondLst>
                              <p:cond delay="0"/>
                            </p:stCondLst>
                            <p:childTnLst>
                              <p:par>
                                <p:cTn id="65" presetID="31" presetClass="exit" presetSubtype="0" fill="hold" nodeType="clickEffect">
                                  <p:stCondLst>
                                    <p:cond delay="0"/>
                                  </p:stCondLst>
                                  <p:childTnLst>
                                    <p:anim calcmode="lin" valueType="num">
                                      <p:cBhvr>
                                        <p:cTn id="66" dur="1000"/>
                                        <p:tgtEl>
                                          <p:spTgt spid="15"/>
                                        </p:tgtEl>
                                        <p:attrNameLst>
                                          <p:attrName>ppt_w</p:attrName>
                                        </p:attrNameLst>
                                      </p:cBhvr>
                                      <p:tavLst>
                                        <p:tav tm="0">
                                          <p:val>
                                            <p:strVal val="ppt_w"/>
                                          </p:val>
                                        </p:tav>
                                        <p:tav tm="100000">
                                          <p:val>
                                            <p:fltVal val="0"/>
                                          </p:val>
                                        </p:tav>
                                      </p:tavLst>
                                    </p:anim>
                                    <p:anim calcmode="lin" valueType="num">
                                      <p:cBhvr>
                                        <p:cTn id="67" dur="1000"/>
                                        <p:tgtEl>
                                          <p:spTgt spid="15"/>
                                        </p:tgtEl>
                                        <p:attrNameLst>
                                          <p:attrName>ppt_h</p:attrName>
                                        </p:attrNameLst>
                                      </p:cBhvr>
                                      <p:tavLst>
                                        <p:tav tm="0">
                                          <p:val>
                                            <p:strVal val="ppt_h"/>
                                          </p:val>
                                        </p:tav>
                                        <p:tav tm="100000">
                                          <p:val>
                                            <p:fltVal val="0"/>
                                          </p:val>
                                        </p:tav>
                                      </p:tavLst>
                                    </p:anim>
                                    <p:anim calcmode="lin" valueType="num">
                                      <p:cBhvr>
                                        <p:cTn id="68" dur="1000"/>
                                        <p:tgtEl>
                                          <p:spTgt spid="15"/>
                                        </p:tgtEl>
                                        <p:attrNameLst>
                                          <p:attrName>style.rotation</p:attrName>
                                        </p:attrNameLst>
                                      </p:cBhvr>
                                      <p:tavLst>
                                        <p:tav tm="0">
                                          <p:val>
                                            <p:fltVal val="0"/>
                                          </p:val>
                                        </p:tav>
                                        <p:tav tm="100000">
                                          <p:val>
                                            <p:fltVal val="90"/>
                                          </p:val>
                                        </p:tav>
                                      </p:tavLst>
                                    </p:anim>
                                    <p:animEffect transition="out" filter="fade">
                                      <p:cBhvr>
                                        <p:cTn id="69" dur="1000"/>
                                        <p:tgtEl>
                                          <p:spTgt spid="15"/>
                                        </p:tgtEl>
                                      </p:cBhvr>
                                    </p:animEffect>
                                    <p:set>
                                      <p:cBhvr>
                                        <p:cTn id="70" dur="1" fill="hold">
                                          <p:stCondLst>
                                            <p:cond delay="999"/>
                                          </p:stCondLst>
                                        </p:cTn>
                                        <p:tgtEl>
                                          <p:spTgt spid="15"/>
                                        </p:tgtEl>
                                        <p:attrNameLst>
                                          <p:attrName>style.visibility</p:attrName>
                                        </p:attrNameLst>
                                      </p:cBhvr>
                                      <p:to>
                                        <p:strVal val="hidden"/>
                                      </p:to>
                                    </p:set>
                                  </p:childTnLst>
                                </p:cTn>
                              </p:par>
                              <p:par>
                                <p:cTn id="71" presetID="31" presetClass="exit" presetSubtype="0" fill="hold" grpId="0" nodeType="withEffect">
                                  <p:stCondLst>
                                    <p:cond delay="0"/>
                                  </p:stCondLst>
                                  <p:childTnLst>
                                    <p:anim calcmode="lin" valueType="num">
                                      <p:cBhvr>
                                        <p:cTn id="72" dur="1000"/>
                                        <p:tgtEl>
                                          <p:spTgt spid="28"/>
                                        </p:tgtEl>
                                        <p:attrNameLst>
                                          <p:attrName>ppt_w</p:attrName>
                                        </p:attrNameLst>
                                      </p:cBhvr>
                                      <p:tavLst>
                                        <p:tav tm="0">
                                          <p:val>
                                            <p:strVal val="ppt_w"/>
                                          </p:val>
                                        </p:tav>
                                        <p:tav tm="100000">
                                          <p:val>
                                            <p:fltVal val="0"/>
                                          </p:val>
                                        </p:tav>
                                      </p:tavLst>
                                    </p:anim>
                                    <p:anim calcmode="lin" valueType="num">
                                      <p:cBhvr>
                                        <p:cTn id="73" dur="1000"/>
                                        <p:tgtEl>
                                          <p:spTgt spid="28"/>
                                        </p:tgtEl>
                                        <p:attrNameLst>
                                          <p:attrName>ppt_h</p:attrName>
                                        </p:attrNameLst>
                                      </p:cBhvr>
                                      <p:tavLst>
                                        <p:tav tm="0">
                                          <p:val>
                                            <p:strVal val="ppt_h"/>
                                          </p:val>
                                        </p:tav>
                                        <p:tav tm="100000">
                                          <p:val>
                                            <p:fltVal val="0"/>
                                          </p:val>
                                        </p:tav>
                                      </p:tavLst>
                                    </p:anim>
                                    <p:anim calcmode="lin" valueType="num">
                                      <p:cBhvr>
                                        <p:cTn id="74" dur="1000"/>
                                        <p:tgtEl>
                                          <p:spTgt spid="28"/>
                                        </p:tgtEl>
                                        <p:attrNameLst>
                                          <p:attrName>style.rotation</p:attrName>
                                        </p:attrNameLst>
                                      </p:cBhvr>
                                      <p:tavLst>
                                        <p:tav tm="0">
                                          <p:val>
                                            <p:fltVal val="0"/>
                                          </p:val>
                                        </p:tav>
                                        <p:tav tm="100000">
                                          <p:val>
                                            <p:fltVal val="90"/>
                                          </p:val>
                                        </p:tav>
                                      </p:tavLst>
                                    </p:anim>
                                    <p:animEffect transition="out" filter="fade">
                                      <p:cBhvr>
                                        <p:cTn id="75" dur="1000"/>
                                        <p:tgtEl>
                                          <p:spTgt spid="28"/>
                                        </p:tgtEl>
                                      </p:cBhvr>
                                    </p:animEffect>
                                    <p:set>
                                      <p:cBhvr>
                                        <p:cTn id="76"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77" restart="whenNotActive" fill="hold" evtFilter="cancelBubble" nodeType="interactiveSeq">
                <p:stCondLst>
                  <p:cond evt="onClick" delay="0">
                    <p:tgtEl>
                      <p:spTgt spid="22"/>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19"/>
                                        </p:tgtEl>
                                      </p:cBhvr>
                                    </p:animEffect>
                                    <p:animScale>
                                      <p:cBhvr>
                                        <p:cTn id="82" dur="250" autoRev="1" fill="hold"/>
                                        <p:tgtEl>
                                          <p:spTgt spid="19"/>
                                        </p:tgtEl>
                                      </p:cBhvr>
                                      <p:by x="105000" y="105000"/>
                                    </p:animScale>
                                  </p:childTnLst>
                                </p:cTn>
                              </p:par>
                              <p:par>
                                <p:cTn id="83" presetID="26" presetClass="emph" presetSubtype="0" fill="hold" grpId="0" nodeType="withEffect">
                                  <p:stCondLst>
                                    <p:cond delay="0"/>
                                  </p:stCondLst>
                                  <p:childTnLst>
                                    <p:animEffect transition="out" filter="fade">
                                      <p:cBhvr>
                                        <p:cTn id="84" dur="500" tmFilter="0, 0; .2, .5; .8, .5; 1, 0"/>
                                        <p:tgtEl>
                                          <p:spTgt spid="22"/>
                                        </p:tgtEl>
                                      </p:cBhvr>
                                    </p:animEffect>
                                    <p:animScale>
                                      <p:cBhvr>
                                        <p:cTn id="85" dur="250" autoRev="1" fill="hold"/>
                                        <p:tgtEl>
                                          <p:spTgt spid="22"/>
                                        </p:tgtEl>
                                      </p:cBhvr>
                                      <p:by x="105000" y="105000"/>
                                    </p:animScale>
                                  </p:childTnLst>
                                </p:cTn>
                              </p:par>
                            </p:childTnLst>
                          </p:cTn>
                        </p:par>
                      </p:childTnLst>
                    </p:cTn>
                  </p:par>
                </p:childTnLst>
              </p:cTn>
              <p:nextCondLst>
                <p:cond evt="onClick" delay="0">
                  <p:tgtEl>
                    <p:spTgt spid="22"/>
                  </p:tgtEl>
                </p:cond>
              </p:nextCondLst>
            </p:seq>
            <p:seq concurrent="1" nextAc="seek">
              <p:cTn id="86" restart="whenNotActive" fill="hold" evtFilter="cancelBubble" nodeType="interactiveSeq">
                <p:stCondLst>
                  <p:cond evt="onClick" delay="0">
                    <p:tgtEl>
                      <p:spTgt spid="23"/>
                    </p:tgtEl>
                  </p:cond>
                </p:stCondLst>
                <p:endSync evt="end" delay="0">
                  <p:rtn val="all"/>
                </p:endSync>
                <p:childTnLst>
                  <p:par>
                    <p:cTn id="87" fill="hold">
                      <p:stCondLst>
                        <p:cond delay="0"/>
                      </p:stCondLst>
                      <p:childTnLst>
                        <p:par>
                          <p:cTn id="88" fill="hold">
                            <p:stCondLst>
                              <p:cond delay="0"/>
                            </p:stCondLst>
                            <p:childTnLst>
                              <p:par>
                                <p:cTn id="89" presetID="26" presetClass="emph" presetSubtype="0" fill="hold" nodeType="clickEffect">
                                  <p:stCondLst>
                                    <p:cond delay="0"/>
                                  </p:stCondLst>
                                  <p:childTnLst>
                                    <p:animEffect transition="out" filter="fade">
                                      <p:cBhvr>
                                        <p:cTn id="90" dur="500" tmFilter="0, 0; .2, .5; .8, .5; 1, 0"/>
                                        <p:tgtEl>
                                          <p:spTgt spid="17"/>
                                        </p:tgtEl>
                                      </p:cBhvr>
                                    </p:animEffect>
                                    <p:animScale>
                                      <p:cBhvr>
                                        <p:cTn id="91" dur="250" autoRev="1" fill="hold"/>
                                        <p:tgtEl>
                                          <p:spTgt spid="17"/>
                                        </p:tgtEl>
                                      </p:cBhvr>
                                      <p:by x="105000" y="105000"/>
                                    </p:animScale>
                                  </p:childTnLst>
                                </p:cTn>
                              </p:par>
                              <p:par>
                                <p:cTn id="92" presetID="26" presetClass="emph" presetSubtype="0" fill="hold" grpId="0" nodeType="withEffect">
                                  <p:stCondLst>
                                    <p:cond delay="0"/>
                                  </p:stCondLst>
                                  <p:childTnLst>
                                    <p:animEffect transition="out" filter="fade">
                                      <p:cBhvr>
                                        <p:cTn id="93" dur="500" tmFilter="0, 0; .2, .5; .8, .5; 1, 0"/>
                                        <p:tgtEl>
                                          <p:spTgt spid="23"/>
                                        </p:tgtEl>
                                      </p:cBhvr>
                                    </p:animEffect>
                                    <p:animScale>
                                      <p:cBhvr>
                                        <p:cTn id="94" dur="250" autoRev="1" fill="hold"/>
                                        <p:tgtEl>
                                          <p:spTgt spid="23"/>
                                        </p:tgtEl>
                                      </p:cBhvr>
                                      <p:by x="105000" y="105000"/>
                                    </p:animScale>
                                  </p:childTnLst>
                                </p:cTn>
                              </p:par>
                            </p:childTnLst>
                          </p:cTn>
                        </p:par>
                      </p:childTnLst>
                    </p:cTn>
                  </p:par>
                </p:childTnLst>
              </p:cTn>
              <p:nextCondLst>
                <p:cond evt="onClick" delay="0">
                  <p:tgtEl>
                    <p:spTgt spid="23"/>
                  </p:tgtEl>
                </p:cond>
              </p:nextCondLst>
            </p:seq>
            <p:seq concurrent="1" nextAc="seek">
              <p:cTn id="95" restart="whenNotActive" fill="hold" evtFilter="cancelBubble" nodeType="interactiveSeq">
                <p:stCondLst>
                  <p:cond evt="onClick" delay="0">
                    <p:tgtEl>
                      <p:spTgt spid="25"/>
                    </p:tgtEl>
                  </p:cond>
                </p:stCondLst>
                <p:endSync evt="end" delay="0">
                  <p:rtn val="all"/>
                </p:endSync>
                <p:childTnLst>
                  <p:par>
                    <p:cTn id="96" fill="hold">
                      <p:stCondLst>
                        <p:cond delay="0"/>
                      </p:stCondLst>
                      <p:childTnLst>
                        <p:par>
                          <p:cTn id="97" fill="hold">
                            <p:stCondLst>
                              <p:cond delay="0"/>
                            </p:stCondLst>
                            <p:childTnLst>
                              <p:par>
                                <p:cTn id="98" presetID="26" presetClass="emph" presetSubtype="0" fill="hold" nodeType="clickEffect">
                                  <p:stCondLst>
                                    <p:cond delay="0"/>
                                  </p:stCondLst>
                                  <p:childTnLst>
                                    <p:animEffect transition="out" filter="fade">
                                      <p:cBhvr>
                                        <p:cTn id="99" dur="500" tmFilter="0, 0; .2, .5; .8, .5; 1, 0"/>
                                        <p:tgtEl>
                                          <p:spTgt spid="12"/>
                                        </p:tgtEl>
                                      </p:cBhvr>
                                    </p:animEffect>
                                    <p:animScale>
                                      <p:cBhvr>
                                        <p:cTn id="100" dur="250" autoRev="1" fill="hold"/>
                                        <p:tgtEl>
                                          <p:spTgt spid="12"/>
                                        </p:tgtEl>
                                      </p:cBhvr>
                                      <p:by x="105000" y="105000"/>
                                    </p:animScale>
                                  </p:childTnLst>
                                </p:cTn>
                              </p:par>
                              <p:par>
                                <p:cTn id="101" presetID="26" presetClass="emph" presetSubtype="0" fill="hold" grpId="0" nodeType="withEffect">
                                  <p:stCondLst>
                                    <p:cond delay="0"/>
                                  </p:stCondLst>
                                  <p:childTnLst>
                                    <p:animEffect transition="out" filter="fade">
                                      <p:cBhvr>
                                        <p:cTn id="102" dur="500" tmFilter="0, 0; .2, .5; .8, .5; 1, 0"/>
                                        <p:tgtEl>
                                          <p:spTgt spid="25"/>
                                        </p:tgtEl>
                                      </p:cBhvr>
                                    </p:animEffect>
                                    <p:animScale>
                                      <p:cBhvr>
                                        <p:cTn id="103" dur="250" autoRev="1" fill="hold"/>
                                        <p:tgtEl>
                                          <p:spTgt spid="25"/>
                                        </p:tgtEl>
                                      </p:cBhvr>
                                      <p:by x="105000" y="105000"/>
                                    </p:animScale>
                                  </p:childTnLst>
                                </p:cTn>
                              </p:par>
                            </p:childTnLst>
                          </p:cTn>
                        </p:par>
                      </p:childTnLst>
                    </p:cTn>
                  </p:par>
                </p:childTnLst>
              </p:cTn>
              <p:nextCondLst>
                <p:cond evt="onClick" delay="0">
                  <p:tgtEl>
                    <p:spTgt spid="25"/>
                  </p:tgtEl>
                </p:cond>
              </p:nextCondLst>
            </p:seq>
            <p:seq concurrent="1" nextAc="seek">
              <p:cTn id="104" restart="whenNotActive" fill="hold" evtFilter="cancelBubble" nodeType="interactiveSeq">
                <p:stCondLst>
                  <p:cond evt="onClick" delay="0">
                    <p:tgtEl>
                      <p:spTgt spid="27"/>
                    </p:tgtEl>
                  </p:cond>
                </p:stCondLst>
                <p:endSync evt="end" delay="0">
                  <p:rtn val="all"/>
                </p:endSync>
                <p:childTnLst>
                  <p:par>
                    <p:cTn id="105" fill="hold">
                      <p:stCondLst>
                        <p:cond delay="0"/>
                      </p:stCondLst>
                      <p:childTnLst>
                        <p:par>
                          <p:cTn id="106" fill="hold">
                            <p:stCondLst>
                              <p:cond delay="0"/>
                            </p:stCondLst>
                            <p:childTnLst>
                              <p:par>
                                <p:cTn id="107" presetID="26" presetClass="emph" presetSubtype="0" fill="hold" nodeType="clickEffect">
                                  <p:stCondLst>
                                    <p:cond delay="0"/>
                                  </p:stCondLst>
                                  <p:childTnLst>
                                    <p:animEffect transition="out" filter="fade">
                                      <p:cBhvr>
                                        <p:cTn id="108" dur="500" tmFilter="0, 0; .2, .5; .8, .5; 1, 0"/>
                                        <p:tgtEl>
                                          <p:spTgt spid="16"/>
                                        </p:tgtEl>
                                      </p:cBhvr>
                                    </p:animEffect>
                                    <p:animScale>
                                      <p:cBhvr>
                                        <p:cTn id="109" dur="250" autoRev="1" fill="hold"/>
                                        <p:tgtEl>
                                          <p:spTgt spid="16"/>
                                        </p:tgtEl>
                                      </p:cBhvr>
                                      <p:by x="105000" y="105000"/>
                                    </p:animScale>
                                  </p:childTnLst>
                                </p:cTn>
                              </p:par>
                              <p:par>
                                <p:cTn id="110" presetID="26" presetClass="emph" presetSubtype="0" fill="hold" grpId="0" nodeType="withEffect">
                                  <p:stCondLst>
                                    <p:cond delay="0"/>
                                  </p:stCondLst>
                                  <p:childTnLst>
                                    <p:animEffect transition="out" filter="fade">
                                      <p:cBhvr>
                                        <p:cTn id="111" dur="500" tmFilter="0, 0; .2, .5; .8, .5; 1, 0"/>
                                        <p:tgtEl>
                                          <p:spTgt spid="27"/>
                                        </p:tgtEl>
                                      </p:cBhvr>
                                    </p:animEffect>
                                    <p:animScale>
                                      <p:cBhvr>
                                        <p:cTn id="112" dur="250" autoRev="1" fill="hold"/>
                                        <p:tgtEl>
                                          <p:spTgt spid="27"/>
                                        </p:tgtEl>
                                      </p:cBhvr>
                                      <p:by x="105000" y="105000"/>
                                    </p:animScale>
                                  </p:childTnLst>
                                </p:cTn>
                              </p:par>
                            </p:childTnLst>
                          </p:cTn>
                        </p:par>
                      </p:childTnLst>
                    </p:cTn>
                  </p:par>
                </p:childTnLst>
              </p:cTn>
              <p:nextCondLst>
                <p:cond evt="onClick" delay="0">
                  <p:tgtEl>
                    <p:spTgt spid="27"/>
                  </p:tgtEl>
                </p:cond>
              </p:nextCondLst>
            </p:seq>
            <p:seq concurrent="1" nextAc="seek">
              <p:cTn id="113" restart="whenNotActive" fill="hold" evtFilter="cancelBubble" nodeType="interactiveSeq">
                <p:stCondLst>
                  <p:cond evt="onClick" delay="0">
                    <p:tgtEl>
                      <p:spTgt spid="33"/>
                    </p:tgtEl>
                  </p:cond>
                </p:stCondLst>
                <p:endSync evt="end" delay="0">
                  <p:rtn val="all"/>
                </p:endSync>
                <p:childTnLst>
                  <p:par>
                    <p:cTn id="114" fill="hold">
                      <p:stCondLst>
                        <p:cond delay="0"/>
                      </p:stCondLst>
                      <p:childTnLst>
                        <p:par>
                          <p:cTn id="115" fill="hold">
                            <p:stCondLst>
                              <p:cond delay="0"/>
                            </p:stCondLst>
                            <p:childTnLst>
                              <p:par>
                                <p:cTn id="116" presetID="26" presetClass="emph" presetSubtype="0" fill="hold" nodeType="clickEffect">
                                  <p:stCondLst>
                                    <p:cond delay="0"/>
                                  </p:stCondLst>
                                  <p:childTnLst>
                                    <p:animEffect transition="out" filter="fade">
                                      <p:cBhvr>
                                        <p:cTn id="117" dur="500" tmFilter="0, 0; .2, .5; .8, .5; 1, 0"/>
                                        <p:tgtEl>
                                          <p:spTgt spid="11"/>
                                        </p:tgtEl>
                                      </p:cBhvr>
                                    </p:animEffect>
                                    <p:animScale>
                                      <p:cBhvr>
                                        <p:cTn id="118" dur="250" autoRev="1" fill="hold"/>
                                        <p:tgtEl>
                                          <p:spTgt spid="11"/>
                                        </p:tgtEl>
                                      </p:cBhvr>
                                      <p:by x="105000" y="105000"/>
                                    </p:animScale>
                                  </p:childTnLst>
                                </p:cTn>
                              </p:par>
                              <p:par>
                                <p:cTn id="119" presetID="26" presetClass="emph" presetSubtype="0" fill="hold" grpId="0" nodeType="withEffect">
                                  <p:stCondLst>
                                    <p:cond delay="0"/>
                                  </p:stCondLst>
                                  <p:childTnLst>
                                    <p:animEffect transition="out" filter="fade">
                                      <p:cBhvr>
                                        <p:cTn id="120" dur="500" tmFilter="0, 0; .2, .5; .8, .5; 1, 0"/>
                                        <p:tgtEl>
                                          <p:spTgt spid="33"/>
                                        </p:tgtEl>
                                      </p:cBhvr>
                                    </p:animEffect>
                                    <p:animScale>
                                      <p:cBhvr>
                                        <p:cTn id="121" dur="250" autoRev="1" fill="hold"/>
                                        <p:tgtEl>
                                          <p:spTgt spid="33"/>
                                        </p:tgtEl>
                                      </p:cBhvr>
                                      <p:by x="105000" y="105000"/>
                                    </p:animScale>
                                  </p:childTnLst>
                                </p:cTn>
                              </p:par>
                            </p:childTnLst>
                          </p:cTn>
                        </p:par>
                      </p:childTnLst>
                    </p:cTn>
                  </p:par>
                </p:childTnLst>
              </p:cTn>
              <p:nextCondLst>
                <p:cond evt="onClick" delay="0">
                  <p:tgtEl>
                    <p:spTgt spid="33"/>
                  </p:tgtEl>
                </p:cond>
              </p:nextCondLst>
            </p:seq>
            <p:seq concurrent="1" nextAc="seek">
              <p:cTn id="122" restart="whenNotActive" fill="hold" evtFilter="cancelBubble" nodeType="interactiveSeq">
                <p:stCondLst>
                  <p:cond evt="onClick" delay="0">
                    <p:tgtEl>
                      <p:spTgt spid="30"/>
                    </p:tgtEl>
                  </p:cond>
                </p:stCondLst>
                <p:endSync evt="end" delay="0">
                  <p:rtn val="all"/>
                </p:endSync>
                <p:childTnLst>
                  <p:par>
                    <p:cTn id="123" fill="hold">
                      <p:stCondLst>
                        <p:cond delay="0"/>
                      </p:stCondLst>
                      <p:childTnLst>
                        <p:par>
                          <p:cTn id="124" fill="hold">
                            <p:stCondLst>
                              <p:cond delay="0"/>
                            </p:stCondLst>
                            <p:childTnLst>
                              <p:par>
                                <p:cTn id="125" presetID="26" presetClass="emph" presetSubtype="0" fill="hold" nodeType="clickEffect">
                                  <p:stCondLst>
                                    <p:cond delay="0"/>
                                  </p:stCondLst>
                                  <p:childTnLst>
                                    <p:animEffect transition="out" filter="fade">
                                      <p:cBhvr>
                                        <p:cTn id="126" dur="500" tmFilter="0, 0; .2, .5; .8, .5; 1, 0"/>
                                        <p:tgtEl>
                                          <p:spTgt spid="18"/>
                                        </p:tgtEl>
                                      </p:cBhvr>
                                    </p:animEffect>
                                    <p:animScale>
                                      <p:cBhvr>
                                        <p:cTn id="127" dur="250" autoRev="1" fill="hold"/>
                                        <p:tgtEl>
                                          <p:spTgt spid="18"/>
                                        </p:tgtEl>
                                      </p:cBhvr>
                                      <p:by x="105000" y="105000"/>
                                    </p:animScale>
                                  </p:childTnLst>
                                </p:cTn>
                              </p:par>
                              <p:par>
                                <p:cTn id="128" presetID="26" presetClass="emph" presetSubtype="0" fill="hold" grpId="0" nodeType="withEffect">
                                  <p:stCondLst>
                                    <p:cond delay="0"/>
                                  </p:stCondLst>
                                  <p:childTnLst>
                                    <p:animEffect transition="out" filter="fade">
                                      <p:cBhvr>
                                        <p:cTn id="129" dur="500" tmFilter="0, 0; .2, .5; .8, .5; 1, 0"/>
                                        <p:tgtEl>
                                          <p:spTgt spid="30"/>
                                        </p:tgtEl>
                                      </p:cBhvr>
                                    </p:animEffect>
                                    <p:animScale>
                                      <p:cBhvr>
                                        <p:cTn id="130"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131" restart="whenNotActive" fill="hold" evtFilter="cancelBubble" nodeType="interactiveSeq">
                <p:stCondLst>
                  <p:cond evt="onClick" delay="0">
                    <p:tgtEl>
                      <p:spTgt spid="34"/>
                    </p:tgtEl>
                  </p:cond>
                </p:stCondLst>
                <p:endSync evt="end" delay="0">
                  <p:rtn val="all"/>
                </p:endSync>
                <p:childTnLst>
                  <p:par>
                    <p:cTn id="132" fill="hold">
                      <p:stCondLst>
                        <p:cond delay="0"/>
                      </p:stCondLst>
                      <p:childTnLst>
                        <p:par>
                          <p:cTn id="133" fill="hold">
                            <p:stCondLst>
                              <p:cond delay="0"/>
                            </p:stCondLst>
                            <p:childTnLst>
                              <p:par>
                                <p:cTn id="134" presetID="31" presetClass="exit" presetSubtype="0" fill="hold" nodeType="clickEffect">
                                  <p:stCondLst>
                                    <p:cond delay="0"/>
                                  </p:stCondLst>
                                  <p:childTnLst>
                                    <p:anim calcmode="lin" valueType="num">
                                      <p:cBhvr>
                                        <p:cTn id="135" dur="1000"/>
                                        <p:tgtEl>
                                          <p:spTgt spid="31"/>
                                        </p:tgtEl>
                                        <p:attrNameLst>
                                          <p:attrName>ppt_w</p:attrName>
                                        </p:attrNameLst>
                                      </p:cBhvr>
                                      <p:tavLst>
                                        <p:tav tm="0">
                                          <p:val>
                                            <p:strVal val="ppt_w"/>
                                          </p:val>
                                        </p:tav>
                                        <p:tav tm="100000">
                                          <p:val>
                                            <p:fltVal val="0"/>
                                          </p:val>
                                        </p:tav>
                                      </p:tavLst>
                                    </p:anim>
                                    <p:anim calcmode="lin" valueType="num">
                                      <p:cBhvr>
                                        <p:cTn id="136" dur="1000"/>
                                        <p:tgtEl>
                                          <p:spTgt spid="31"/>
                                        </p:tgtEl>
                                        <p:attrNameLst>
                                          <p:attrName>ppt_h</p:attrName>
                                        </p:attrNameLst>
                                      </p:cBhvr>
                                      <p:tavLst>
                                        <p:tav tm="0">
                                          <p:val>
                                            <p:strVal val="ppt_h"/>
                                          </p:val>
                                        </p:tav>
                                        <p:tav tm="100000">
                                          <p:val>
                                            <p:fltVal val="0"/>
                                          </p:val>
                                        </p:tav>
                                      </p:tavLst>
                                    </p:anim>
                                    <p:anim calcmode="lin" valueType="num">
                                      <p:cBhvr>
                                        <p:cTn id="137" dur="1000"/>
                                        <p:tgtEl>
                                          <p:spTgt spid="31"/>
                                        </p:tgtEl>
                                        <p:attrNameLst>
                                          <p:attrName>style.rotation</p:attrName>
                                        </p:attrNameLst>
                                      </p:cBhvr>
                                      <p:tavLst>
                                        <p:tav tm="0">
                                          <p:val>
                                            <p:fltVal val="0"/>
                                          </p:val>
                                        </p:tav>
                                        <p:tav tm="100000">
                                          <p:val>
                                            <p:fltVal val="90"/>
                                          </p:val>
                                        </p:tav>
                                      </p:tavLst>
                                    </p:anim>
                                    <p:animEffect transition="out" filter="fade">
                                      <p:cBhvr>
                                        <p:cTn id="138" dur="1000"/>
                                        <p:tgtEl>
                                          <p:spTgt spid="31"/>
                                        </p:tgtEl>
                                      </p:cBhvr>
                                    </p:animEffect>
                                    <p:set>
                                      <p:cBhvr>
                                        <p:cTn id="139" dur="1" fill="hold">
                                          <p:stCondLst>
                                            <p:cond delay="999"/>
                                          </p:stCondLst>
                                        </p:cTn>
                                        <p:tgtEl>
                                          <p:spTgt spid="31"/>
                                        </p:tgtEl>
                                        <p:attrNameLst>
                                          <p:attrName>style.visibility</p:attrName>
                                        </p:attrNameLst>
                                      </p:cBhvr>
                                      <p:to>
                                        <p:strVal val="hidden"/>
                                      </p:to>
                                    </p:set>
                                  </p:childTnLst>
                                </p:cTn>
                              </p:par>
                              <p:par>
                                <p:cTn id="140" presetID="31" presetClass="exit" presetSubtype="0" fill="hold" grpId="0" nodeType="withEffect">
                                  <p:stCondLst>
                                    <p:cond delay="0"/>
                                  </p:stCondLst>
                                  <p:childTnLst>
                                    <p:anim calcmode="lin" valueType="num">
                                      <p:cBhvr>
                                        <p:cTn id="141" dur="1000"/>
                                        <p:tgtEl>
                                          <p:spTgt spid="34"/>
                                        </p:tgtEl>
                                        <p:attrNameLst>
                                          <p:attrName>ppt_w</p:attrName>
                                        </p:attrNameLst>
                                      </p:cBhvr>
                                      <p:tavLst>
                                        <p:tav tm="0">
                                          <p:val>
                                            <p:strVal val="ppt_w"/>
                                          </p:val>
                                        </p:tav>
                                        <p:tav tm="100000">
                                          <p:val>
                                            <p:fltVal val="0"/>
                                          </p:val>
                                        </p:tav>
                                      </p:tavLst>
                                    </p:anim>
                                    <p:anim calcmode="lin" valueType="num">
                                      <p:cBhvr>
                                        <p:cTn id="142" dur="1000"/>
                                        <p:tgtEl>
                                          <p:spTgt spid="34"/>
                                        </p:tgtEl>
                                        <p:attrNameLst>
                                          <p:attrName>ppt_h</p:attrName>
                                        </p:attrNameLst>
                                      </p:cBhvr>
                                      <p:tavLst>
                                        <p:tav tm="0">
                                          <p:val>
                                            <p:strVal val="ppt_h"/>
                                          </p:val>
                                        </p:tav>
                                        <p:tav tm="100000">
                                          <p:val>
                                            <p:fltVal val="0"/>
                                          </p:val>
                                        </p:tav>
                                      </p:tavLst>
                                    </p:anim>
                                    <p:anim calcmode="lin" valueType="num">
                                      <p:cBhvr>
                                        <p:cTn id="143" dur="1000"/>
                                        <p:tgtEl>
                                          <p:spTgt spid="34"/>
                                        </p:tgtEl>
                                        <p:attrNameLst>
                                          <p:attrName>style.rotation</p:attrName>
                                        </p:attrNameLst>
                                      </p:cBhvr>
                                      <p:tavLst>
                                        <p:tav tm="0">
                                          <p:val>
                                            <p:fltVal val="0"/>
                                          </p:val>
                                        </p:tav>
                                        <p:tav tm="100000">
                                          <p:val>
                                            <p:fltVal val="90"/>
                                          </p:val>
                                        </p:tav>
                                      </p:tavLst>
                                    </p:anim>
                                    <p:animEffect transition="out" filter="fade">
                                      <p:cBhvr>
                                        <p:cTn id="144" dur="1000"/>
                                        <p:tgtEl>
                                          <p:spTgt spid="34"/>
                                        </p:tgtEl>
                                      </p:cBhvr>
                                    </p:animEffect>
                                    <p:set>
                                      <p:cBhvr>
                                        <p:cTn id="145"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1" grpId="0"/>
      <p:bldP spid="22" grpId="0"/>
      <p:bldP spid="24" grpId="0"/>
      <p:bldP spid="25" grpId="0"/>
      <p:bldP spid="26" grpId="0"/>
      <p:bldP spid="27" grpId="0"/>
      <p:bldP spid="28" grpId="0"/>
      <p:bldP spid="30" grpId="0"/>
      <p:bldP spid="33" grpId="0"/>
      <p:bldP spid="34" grpId="0"/>
      <p:bldP spid="29"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a:solidFill>
                  <a:schemeClr val="bg1"/>
                </a:solidFill>
              </a:rPr>
              <a:t>Der </a:t>
            </a:r>
            <a:r>
              <a:rPr lang="en-GB" sz="3600" b="1" dirty="0" err="1">
                <a:solidFill>
                  <a:schemeClr val="bg1"/>
                </a:solidFill>
              </a:rPr>
              <a:t>Rattenfänger</a:t>
            </a:r>
            <a:r>
              <a:rPr lang="en-GB" sz="3600" b="1" dirty="0">
                <a:solidFill>
                  <a:schemeClr val="bg1"/>
                </a:solidFill>
              </a:rPr>
              <a:t>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80000" y="1296000"/>
            <a:ext cx="11681074" cy="830997"/>
          </a:xfrm>
          <a:prstGeom prst="rect">
            <a:avLst/>
          </a:prstGeom>
          <a:noFill/>
        </p:spPr>
        <p:txBody>
          <a:bodyPr wrap="square" rtlCol="0">
            <a:spAutoFit/>
          </a:bodyPr>
          <a:lstStyle/>
          <a:p>
            <a:r>
              <a:rPr lang="de-DE" sz="2400" dirty="0">
                <a:solidFill>
                  <a:schemeClr val="accent5">
                    <a:lumMod val="50000"/>
                  </a:schemeClr>
                </a:solidFill>
              </a:rPr>
              <a:t>Vor mehr als achthundert Jahren machten Ratten und Mäuse den Menschen in der Stadt Hameln viele Sorgen.</a:t>
            </a:r>
            <a:endParaRPr lang="en-US" sz="2400" dirty="0">
              <a:solidFill>
                <a:schemeClr val="accent5">
                  <a:lumMod val="50000"/>
                </a:schemeClr>
              </a:solidFill>
            </a:endParaRPr>
          </a:p>
        </p:txBody>
      </p:sp>
      <p:sp>
        <p:nvSpPr>
          <p:cNvPr id="7" name="TextBox 6">
            <a:extLst>
              <a:ext uri="{FF2B5EF4-FFF2-40B4-BE49-F238E27FC236}">
                <a16:creationId xmlns:a16="http://schemas.microsoft.com/office/drawing/2014/main" id="{D4FCBC10-FCE1-409C-A03B-29D827317127}"/>
              </a:ext>
            </a:extLst>
          </p:cNvPr>
          <p:cNvSpPr txBox="1"/>
          <p:nvPr/>
        </p:nvSpPr>
        <p:spPr>
          <a:xfrm>
            <a:off x="180000" y="2459504"/>
            <a:ext cx="11681074" cy="1938992"/>
          </a:xfrm>
          <a:prstGeom prst="rect">
            <a:avLst/>
          </a:prstGeom>
          <a:noFill/>
        </p:spPr>
        <p:txBody>
          <a:bodyPr wrap="square" rtlCol="0">
            <a:spAutoFit/>
          </a:bodyPr>
          <a:lstStyle/>
          <a:p>
            <a:r>
              <a:rPr lang="de-DE" sz="2400" dirty="0">
                <a:solidFill>
                  <a:schemeClr val="accent5">
                    <a:lumMod val="50000"/>
                  </a:schemeClr>
                </a:solidFill>
              </a:rPr>
              <a:t>Diese Geschichte ist in der </a:t>
            </a:r>
          </a:p>
          <a:p>
            <a:endParaRPr lang="de-DE" sz="2400" dirty="0">
              <a:solidFill>
                <a:schemeClr val="accent5">
                  <a:lumMod val="50000"/>
                </a:schemeClr>
              </a:solidFill>
            </a:endParaRPr>
          </a:p>
          <a:p>
            <a:r>
              <a:rPr lang="de-DE" sz="2400" dirty="0">
                <a:solidFill>
                  <a:schemeClr val="accent5">
                    <a:lumMod val="50000"/>
                  </a:schemeClr>
                </a:solidFill>
              </a:rPr>
              <a:t>Hameln ist ein </a:t>
            </a:r>
          </a:p>
          <a:p>
            <a:endParaRPr lang="de-DE" sz="2400" dirty="0">
              <a:solidFill>
                <a:schemeClr val="accent5">
                  <a:lumMod val="50000"/>
                </a:schemeClr>
              </a:solidFill>
            </a:endParaRPr>
          </a:p>
          <a:p>
            <a:r>
              <a:rPr lang="de-DE" sz="2400" dirty="0">
                <a:solidFill>
                  <a:schemeClr val="accent5">
                    <a:lumMod val="50000"/>
                  </a:schemeClr>
                </a:solidFill>
              </a:rPr>
              <a:t>Die                                                     haben ein Problem.</a:t>
            </a:r>
          </a:p>
        </p:txBody>
      </p:sp>
      <p:sp>
        <p:nvSpPr>
          <p:cNvPr id="8" name="Flowchart: Alternate Process 7">
            <a:extLst>
              <a:ext uri="{FF2B5EF4-FFF2-40B4-BE49-F238E27FC236}">
                <a16:creationId xmlns:a16="http://schemas.microsoft.com/office/drawing/2014/main" id="{32792F60-C082-4889-BB35-D4B3155151EC}"/>
              </a:ext>
            </a:extLst>
          </p:cNvPr>
          <p:cNvSpPr/>
          <p:nvPr/>
        </p:nvSpPr>
        <p:spPr>
          <a:xfrm>
            <a:off x="6171465" y="2459503"/>
            <a:ext cx="2227952" cy="477619"/>
          </a:xfrm>
          <a:prstGeom prst="flowChartAlternateProcess">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115076"/>
                </a:solidFill>
              </a:rPr>
              <a:t>Vergangenheit</a:t>
            </a:r>
            <a:endParaRPr lang="en-GB" sz="2000" dirty="0">
              <a:solidFill>
                <a:srgbClr val="115076"/>
              </a:solidFill>
            </a:endParaRPr>
          </a:p>
        </p:txBody>
      </p:sp>
      <p:sp>
        <p:nvSpPr>
          <p:cNvPr id="9" name="Flowchart: Alternate Process 8">
            <a:extLst>
              <a:ext uri="{FF2B5EF4-FFF2-40B4-BE49-F238E27FC236}">
                <a16:creationId xmlns:a16="http://schemas.microsoft.com/office/drawing/2014/main" id="{32963310-D371-47EA-9582-E3816D2A4EA7}"/>
              </a:ext>
            </a:extLst>
          </p:cNvPr>
          <p:cNvSpPr/>
          <p:nvPr/>
        </p:nvSpPr>
        <p:spPr>
          <a:xfrm>
            <a:off x="8550345" y="2455823"/>
            <a:ext cx="1181484" cy="477619"/>
          </a:xfrm>
          <a:prstGeom prst="flowChartAlternateProcess">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Zukunft</a:t>
            </a:r>
          </a:p>
        </p:txBody>
      </p:sp>
      <p:sp>
        <p:nvSpPr>
          <p:cNvPr id="10" name="Flowchart: Alternate Process 9">
            <a:extLst>
              <a:ext uri="{FF2B5EF4-FFF2-40B4-BE49-F238E27FC236}">
                <a16:creationId xmlns:a16="http://schemas.microsoft.com/office/drawing/2014/main" id="{B5C8DB41-046A-4450-A528-BD00AEA62C55}"/>
              </a:ext>
            </a:extLst>
          </p:cNvPr>
          <p:cNvSpPr/>
          <p:nvPr/>
        </p:nvSpPr>
        <p:spPr>
          <a:xfrm>
            <a:off x="4348491" y="2459504"/>
            <a:ext cx="1672046" cy="477619"/>
          </a:xfrm>
          <a:prstGeom prst="flowChartAlternateProcess">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115076"/>
                </a:solidFill>
              </a:rPr>
              <a:t>Gegenwart</a:t>
            </a:r>
            <a:endParaRPr lang="en-GB" sz="2000" dirty="0">
              <a:solidFill>
                <a:srgbClr val="115076"/>
              </a:solidFill>
            </a:endParaRPr>
          </a:p>
        </p:txBody>
      </p:sp>
      <p:sp>
        <p:nvSpPr>
          <p:cNvPr id="11" name="Flowchart: Alternate Process 10">
            <a:extLst>
              <a:ext uri="{FF2B5EF4-FFF2-40B4-BE49-F238E27FC236}">
                <a16:creationId xmlns:a16="http://schemas.microsoft.com/office/drawing/2014/main" id="{1936B2E3-0854-42B9-88F5-1EC5E9B7CE88}"/>
              </a:ext>
            </a:extLst>
          </p:cNvPr>
          <p:cNvSpPr/>
          <p:nvPr/>
        </p:nvSpPr>
        <p:spPr>
          <a:xfrm>
            <a:off x="2450020" y="3190190"/>
            <a:ext cx="1063886" cy="477619"/>
          </a:xfrm>
          <a:prstGeom prst="flowChartAlternateProcess">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Ort</a:t>
            </a:r>
          </a:p>
        </p:txBody>
      </p:sp>
      <p:sp>
        <p:nvSpPr>
          <p:cNvPr id="12" name="Flowchart: Alternate Process 11">
            <a:extLst>
              <a:ext uri="{FF2B5EF4-FFF2-40B4-BE49-F238E27FC236}">
                <a16:creationId xmlns:a16="http://schemas.microsoft.com/office/drawing/2014/main" id="{8B39344F-BF0A-47E1-A614-994DFDE712AD}"/>
              </a:ext>
            </a:extLst>
          </p:cNvPr>
          <p:cNvSpPr/>
          <p:nvPr/>
        </p:nvSpPr>
        <p:spPr>
          <a:xfrm>
            <a:off x="3660511" y="3190190"/>
            <a:ext cx="1063886" cy="477619"/>
          </a:xfrm>
          <a:prstGeom prst="flowChartAlternateProcess">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Mann</a:t>
            </a:r>
          </a:p>
        </p:txBody>
      </p:sp>
      <p:sp>
        <p:nvSpPr>
          <p:cNvPr id="13" name="Flowchart: Alternate Process 12">
            <a:extLst>
              <a:ext uri="{FF2B5EF4-FFF2-40B4-BE49-F238E27FC236}">
                <a16:creationId xmlns:a16="http://schemas.microsoft.com/office/drawing/2014/main" id="{F2C006F3-3E84-4E17-8CEF-E94FD1420F41}"/>
              </a:ext>
            </a:extLst>
          </p:cNvPr>
          <p:cNvSpPr/>
          <p:nvPr/>
        </p:nvSpPr>
        <p:spPr>
          <a:xfrm>
            <a:off x="4871002" y="3190190"/>
            <a:ext cx="1063886" cy="477619"/>
          </a:xfrm>
          <a:prstGeom prst="flowChartAlternateProcess">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Land</a:t>
            </a:r>
          </a:p>
        </p:txBody>
      </p:sp>
      <p:sp>
        <p:nvSpPr>
          <p:cNvPr id="14" name="Flowchart: Alternate Process 13">
            <a:extLst>
              <a:ext uri="{FF2B5EF4-FFF2-40B4-BE49-F238E27FC236}">
                <a16:creationId xmlns:a16="http://schemas.microsoft.com/office/drawing/2014/main" id="{6A981B4E-0470-4282-BD5C-71CE38628773}"/>
              </a:ext>
            </a:extLst>
          </p:cNvPr>
          <p:cNvSpPr/>
          <p:nvPr/>
        </p:nvSpPr>
        <p:spPr>
          <a:xfrm>
            <a:off x="865062" y="3920043"/>
            <a:ext cx="1063886" cy="477619"/>
          </a:xfrm>
          <a:prstGeom prst="flowChartAlternateProcess">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Stadt</a:t>
            </a:r>
          </a:p>
        </p:txBody>
      </p:sp>
      <p:sp>
        <p:nvSpPr>
          <p:cNvPr id="15" name="Flowchart: Alternate Process 14">
            <a:extLst>
              <a:ext uri="{FF2B5EF4-FFF2-40B4-BE49-F238E27FC236}">
                <a16:creationId xmlns:a16="http://schemas.microsoft.com/office/drawing/2014/main" id="{11D20FD5-E501-4B84-A8E9-BB5A17DEDEEF}"/>
              </a:ext>
            </a:extLst>
          </p:cNvPr>
          <p:cNvSpPr/>
          <p:nvPr/>
        </p:nvSpPr>
        <p:spPr>
          <a:xfrm>
            <a:off x="2031291" y="3920043"/>
            <a:ext cx="1901344" cy="477619"/>
          </a:xfrm>
          <a:prstGeom prst="flowChartAlternateProcess">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Menschen</a:t>
            </a:r>
          </a:p>
        </p:txBody>
      </p:sp>
      <p:sp>
        <p:nvSpPr>
          <p:cNvPr id="16" name="Flowchart: Alternate Process 15">
            <a:extLst>
              <a:ext uri="{FF2B5EF4-FFF2-40B4-BE49-F238E27FC236}">
                <a16:creationId xmlns:a16="http://schemas.microsoft.com/office/drawing/2014/main" id="{498447EE-B3EC-4D0B-B69E-2D254EE0179D}"/>
              </a:ext>
            </a:extLst>
          </p:cNvPr>
          <p:cNvSpPr/>
          <p:nvPr/>
        </p:nvSpPr>
        <p:spPr>
          <a:xfrm>
            <a:off x="4034978" y="3920043"/>
            <a:ext cx="1063887" cy="477619"/>
          </a:xfrm>
          <a:prstGeom prst="flowChartAlternateProcess">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115076"/>
                </a:solidFill>
              </a:rPr>
              <a:t>Tiere</a:t>
            </a:r>
            <a:endParaRPr lang="en-GB" sz="2000" dirty="0">
              <a:solidFill>
                <a:srgbClr val="115076"/>
              </a:solidFill>
            </a:endParaRPr>
          </a:p>
        </p:txBody>
      </p:sp>
      <p:sp>
        <p:nvSpPr>
          <p:cNvPr id="17" name="Speech Bubble: Rectangle with Corners Rounded 16">
            <a:extLst>
              <a:ext uri="{FF2B5EF4-FFF2-40B4-BE49-F238E27FC236}">
                <a16:creationId xmlns:a16="http://schemas.microsoft.com/office/drawing/2014/main" id="{CFA09C49-97BA-4E86-ADFC-795D79F97F51}"/>
              </a:ext>
            </a:extLst>
          </p:cNvPr>
          <p:cNvSpPr/>
          <p:nvPr/>
        </p:nvSpPr>
        <p:spPr>
          <a:xfrm>
            <a:off x="5746185" y="4651563"/>
            <a:ext cx="5608320" cy="1228390"/>
          </a:xfrm>
          <a:prstGeom prst="wedgeRoundRectCallout">
            <a:avLst>
              <a:gd name="adj1" fmla="val 20691"/>
              <a:gd name="adj2" fmla="val -74838"/>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Kennt ihr diese Geschichte?</a:t>
            </a:r>
          </a:p>
          <a:p>
            <a:pPr algn="ctr"/>
            <a:r>
              <a:rPr lang="de-DE" sz="2400" dirty="0"/>
              <a:t> Wer hat sie geschrieben? </a:t>
            </a:r>
          </a:p>
          <a:p>
            <a:pPr algn="ctr"/>
            <a:r>
              <a:rPr lang="de-DE" sz="2400" dirty="0"/>
              <a:t>Wie heißt sie auf Englisch?</a:t>
            </a:r>
            <a:endParaRPr lang="en-GB" sz="2400" dirty="0"/>
          </a:p>
        </p:txBody>
      </p:sp>
      <p:grpSp>
        <p:nvGrpSpPr>
          <p:cNvPr id="22" name="Group 21">
            <a:extLst>
              <a:ext uri="{FF2B5EF4-FFF2-40B4-BE49-F238E27FC236}">
                <a16:creationId xmlns:a16="http://schemas.microsoft.com/office/drawing/2014/main" id="{73035087-39B9-4826-8BF4-FB37467504FF}"/>
              </a:ext>
            </a:extLst>
          </p:cNvPr>
          <p:cNvGrpSpPr/>
          <p:nvPr/>
        </p:nvGrpSpPr>
        <p:grpSpPr>
          <a:xfrm>
            <a:off x="132120" y="1199173"/>
            <a:ext cx="11945195" cy="4937272"/>
            <a:chOff x="132120" y="1199173"/>
            <a:chExt cx="11945195" cy="4937272"/>
          </a:xfrm>
        </p:grpSpPr>
        <p:grpSp>
          <p:nvGrpSpPr>
            <p:cNvPr id="20" name="Group 19">
              <a:extLst>
                <a:ext uri="{FF2B5EF4-FFF2-40B4-BE49-F238E27FC236}">
                  <a16:creationId xmlns:a16="http://schemas.microsoft.com/office/drawing/2014/main" id="{0C462872-7389-4212-9FF9-A60AE0B69288}"/>
                </a:ext>
              </a:extLst>
            </p:cNvPr>
            <p:cNvGrpSpPr/>
            <p:nvPr/>
          </p:nvGrpSpPr>
          <p:grpSpPr>
            <a:xfrm>
              <a:off x="132120" y="1199173"/>
              <a:ext cx="11945195" cy="4937272"/>
              <a:chOff x="100197" y="1296000"/>
              <a:chExt cx="11945195" cy="4937272"/>
            </a:xfrm>
          </p:grpSpPr>
          <p:sp>
            <p:nvSpPr>
              <p:cNvPr id="18" name="Speech Bubble: Rectangle with Corners Rounded 17">
                <a:extLst>
                  <a:ext uri="{FF2B5EF4-FFF2-40B4-BE49-F238E27FC236}">
                    <a16:creationId xmlns:a16="http://schemas.microsoft.com/office/drawing/2014/main" id="{F0EC783D-480B-4343-A8C2-D40A5EA797D3}"/>
                  </a:ext>
                </a:extLst>
              </p:cNvPr>
              <p:cNvSpPr/>
              <p:nvPr/>
            </p:nvSpPr>
            <p:spPr>
              <a:xfrm>
                <a:off x="100197" y="1296000"/>
                <a:ext cx="11945195" cy="4937272"/>
              </a:xfrm>
              <a:prstGeom prst="wedgeRoundRectCallout">
                <a:avLst>
                  <a:gd name="adj1" fmla="val 21451"/>
                  <a:gd name="adj2" fmla="val -6301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endParaRPr lang="en-GB" dirty="0"/>
              </a:p>
            </p:txBody>
          </p:sp>
          <p:pic>
            <p:nvPicPr>
              <p:cNvPr id="3074" name="Picture 2" descr="Brothers Grimm, Fairy Tale, Line Art, Portrait, People">
                <a:extLst>
                  <a:ext uri="{FF2B5EF4-FFF2-40B4-BE49-F238E27FC236}">
                    <a16:creationId xmlns:a16="http://schemas.microsoft.com/office/drawing/2014/main" id="{B4944DF5-930C-4AD2-BCDB-D17D835E77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726" y="2457009"/>
                <a:ext cx="2648494" cy="2619390"/>
              </a:xfrm>
              <a:prstGeom prst="rect">
                <a:avLst/>
              </a:prstGeom>
              <a:solidFill>
                <a:schemeClr val="bg1"/>
              </a:solidFill>
            </p:spPr>
          </p:pic>
          <p:sp>
            <p:nvSpPr>
              <p:cNvPr id="19" name="Rectangle 18">
                <a:extLst>
                  <a:ext uri="{FF2B5EF4-FFF2-40B4-BE49-F238E27FC236}">
                    <a16:creationId xmlns:a16="http://schemas.microsoft.com/office/drawing/2014/main" id="{ADD7E3D8-D62A-44CC-869A-D3D3184B0CC1}"/>
                  </a:ext>
                </a:extLst>
              </p:cNvPr>
              <p:cNvSpPr/>
              <p:nvPr/>
            </p:nvSpPr>
            <p:spPr>
              <a:xfrm>
                <a:off x="3506290" y="2206437"/>
                <a:ext cx="8214443" cy="3106177"/>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t>Die Brüder Grimm lebten im 19. Jahrhundert in Deutschland. Sie wollten die Geschichte von der deutschen Sprache recherchieren*. Sie haben mehr als 200 traditionelle Märchen* geschrieben und viele Bücher produziert. Sie haben auch einige Gedichte geschrieben, aber ihre Märchen* sind bekannter. Man hat sie in über 100 Sprachen übersetzt. </a:t>
                </a:r>
              </a:p>
            </p:txBody>
          </p:sp>
        </p:grpSp>
        <p:sp>
          <p:nvSpPr>
            <p:cNvPr id="21" name="Rectangle 20">
              <a:extLst>
                <a:ext uri="{FF2B5EF4-FFF2-40B4-BE49-F238E27FC236}">
                  <a16:creationId xmlns:a16="http://schemas.microsoft.com/office/drawing/2014/main" id="{AC7E8DDC-FF23-444C-AFFA-2D66C9FA4C11}"/>
                </a:ext>
              </a:extLst>
            </p:cNvPr>
            <p:cNvSpPr/>
            <p:nvPr/>
          </p:nvSpPr>
          <p:spPr>
            <a:xfrm>
              <a:off x="6751310" y="5215787"/>
              <a:ext cx="4779554" cy="813610"/>
            </a:xfrm>
            <a:prstGeom prst="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a:t>
              </a:r>
              <a:r>
                <a:rPr lang="en-GB" sz="2400" dirty="0" err="1">
                  <a:solidFill>
                    <a:srgbClr val="115076"/>
                  </a:solidFill>
                </a:rPr>
                <a:t>recherchieren</a:t>
              </a:r>
              <a:r>
                <a:rPr lang="en-GB" sz="2400" dirty="0">
                  <a:solidFill>
                    <a:srgbClr val="115076"/>
                  </a:solidFill>
                </a:rPr>
                <a:t> – to</a:t>
              </a:r>
              <a:r>
                <a:rPr lang="en-GB" dirty="0">
                  <a:solidFill>
                    <a:srgbClr val="115076"/>
                  </a:solidFill>
                </a:rPr>
                <a:t> </a:t>
              </a:r>
              <a:r>
                <a:rPr lang="en-GB" sz="2400" dirty="0">
                  <a:solidFill>
                    <a:srgbClr val="115076"/>
                  </a:solidFill>
                </a:rPr>
                <a:t>research</a:t>
              </a:r>
            </a:p>
            <a:p>
              <a:pPr algn="ctr"/>
              <a:r>
                <a:rPr lang="en-GB" sz="2400" dirty="0" err="1">
                  <a:solidFill>
                    <a:srgbClr val="115076"/>
                  </a:solidFill>
                </a:rPr>
                <a:t>Märchen</a:t>
              </a:r>
              <a:r>
                <a:rPr lang="en-GB" sz="2400" dirty="0">
                  <a:solidFill>
                    <a:srgbClr val="115076"/>
                  </a:solidFill>
                </a:rPr>
                <a:t> </a:t>
              </a:r>
              <a:r>
                <a:rPr lang="en-GB" sz="2400">
                  <a:solidFill>
                    <a:srgbClr val="115076"/>
                  </a:solidFill>
                </a:rPr>
                <a:t>– fairy tales</a:t>
              </a:r>
              <a:endParaRPr lang="en-GB" sz="2400" dirty="0">
                <a:solidFill>
                  <a:srgbClr val="115076"/>
                </a:solidFill>
              </a:endParaRPr>
            </a:p>
          </p:txBody>
        </p:sp>
      </p:grpSp>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14"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4556349" cy="869950"/>
          </a:xfrm>
          <a:prstGeom prst="rect">
            <a:avLst/>
          </a:prstGeom>
        </p:spPr>
      </p:pic>
      <p:sp>
        <p:nvSpPr>
          <p:cNvPr id="4" name="Title 3"/>
          <p:cNvSpPr>
            <a:spLocks noGrp="1"/>
          </p:cNvSpPr>
          <p:nvPr>
            <p:ph type="title"/>
          </p:nvPr>
        </p:nvSpPr>
        <p:spPr>
          <a:xfrm>
            <a:off x="0" y="294041"/>
            <a:ext cx="5982789" cy="707849"/>
          </a:xfrm>
        </p:spPr>
        <p:txBody>
          <a:bodyPr>
            <a:normAutofit/>
          </a:bodyPr>
          <a:lstStyle/>
          <a:p>
            <a:r>
              <a:rPr lang="en-GB" sz="3600" b="1" dirty="0">
                <a:solidFill>
                  <a:schemeClr val="bg1"/>
                </a:solidFill>
              </a:rPr>
              <a:t>Der </a:t>
            </a:r>
            <a:r>
              <a:rPr lang="en-GB" sz="3600" b="1" dirty="0" err="1">
                <a:solidFill>
                  <a:schemeClr val="bg1"/>
                </a:solidFill>
              </a:rPr>
              <a:t>Rattenfänger</a:t>
            </a:r>
            <a:r>
              <a:rPr lang="en-GB" sz="3600" b="1" dirty="0">
                <a:solidFill>
                  <a:schemeClr val="bg1"/>
                </a:solidFill>
              </a:rPr>
              <a:t>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097589" y="247047"/>
            <a:ext cx="1861303" cy="366908"/>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h</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640080" y="1632396"/>
            <a:ext cx="11551920" cy="3847207"/>
          </a:xfrm>
          <a:prstGeom prst="rect">
            <a:avLst/>
          </a:prstGeom>
          <a:noFill/>
        </p:spPr>
        <p:txBody>
          <a:bodyPr wrap="square" rtlCol="0">
            <a:spAutoFit/>
          </a:bodyPr>
          <a:lstStyle/>
          <a:p>
            <a:r>
              <a:rPr lang="de-DE" sz="2200" dirty="0">
                <a:solidFill>
                  <a:schemeClr val="accent5">
                    <a:lumMod val="50000"/>
                  </a:schemeClr>
                </a:solidFill>
              </a:rPr>
              <a:t>Vor mehr als achthundert Jahren machten Ratten und Mäuse den Menschen in der Stadt Hameln viele Sorgen. </a:t>
            </a:r>
          </a:p>
          <a:p>
            <a:r>
              <a:rPr lang="de-DE" sz="2200" dirty="0">
                <a:solidFill>
                  <a:schemeClr val="accent5">
                    <a:lumMod val="50000"/>
                  </a:schemeClr>
                </a:solidFill>
              </a:rPr>
              <a:t>Eines Tages kam ein Mann in die Stadt, der der Rattenfänger hieß. </a:t>
            </a:r>
          </a:p>
          <a:p>
            <a:r>
              <a:rPr lang="de-DE" sz="2200" dirty="0">
                <a:solidFill>
                  <a:schemeClr val="accent5">
                    <a:lumMod val="50000"/>
                  </a:schemeClr>
                </a:solidFill>
              </a:rPr>
              <a:t>Die Bürger der Stadt sagten, dass er Geld bekommen würde*, wenn er die Stadt vor den Ratten rettete. </a:t>
            </a:r>
          </a:p>
          <a:p>
            <a:r>
              <a:rPr lang="de-DE" sz="2200" dirty="0">
                <a:solidFill>
                  <a:schemeClr val="accent5">
                    <a:lumMod val="50000"/>
                  </a:schemeClr>
                </a:solidFill>
              </a:rPr>
              <a:t>Der Rattenfänger ging durch die Stadt und spielte auf seinem Pfeifchen. </a:t>
            </a:r>
          </a:p>
          <a:p>
            <a:r>
              <a:rPr lang="de-DE" sz="2200" dirty="0">
                <a:solidFill>
                  <a:schemeClr val="accent5">
                    <a:lumMod val="50000"/>
                  </a:schemeClr>
                </a:solidFill>
              </a:rPr>
              <a:t>Bald kamen Ratten und Mäuse von überall aus ihren Verstecken und folgten dem Rattenfänger. </a:t>
            </a:r>
          </a:p>
          <a:p>
            <a:r>
              <a:rPr lang="de-DE" sz="2200" dirty="0">
                <a:solidFill>
                  <a:schemeClr val="accent5">
                    <a:lumMod val="50000"/>
                  </a:schemeClr>
                </a:solidFill>
              </a:rPr>
              <a:t>Als er zum Stadtfluss kam, ging er ins Wasser. Alle Tiere folgten ihm und starben im kalten und tiefen Flusswasser. </a:t>
            </a:r>
          </a:p>
          <a:p>
            <a:endParaRPr lang="en-US" sz="2400" dirty="0">
              <a:solidFill>
                <a:schemeClr val="accent5">
                  <a:lumMod val="50000"/>
                </a:schemeClr>
              </a:solidFill>
            </a:endParaRPr>
          </a:p>
        </p:txBody>
      </p:sp>
      <p:sp>
        <p:nvSpPr>
          <p:cNvPr id="2" name="Oval 1">
            <a:hlinkClick r:id="" action="ppaction://noaction">
              <a:snd r:embed="rId7" name="9.3.2.6 slide 8 1.wav"/>
            </a:hlinkClick>
            <a:extLst>
              <a:ext uri="{FF2B5EF4-FFF2-40B4-BE49-F238E27FC236}">
                <a16:creationId xmlns:a16="http://schemas.microsoft.com/office/drawing/2014/main" id="{262A396B-7DD6-4FCF-B9F0-D18AEFA10F1D}"/>
              </a:ext>
            </a:extLst>
          </p:cNvPr>
          <p:cNvSpPr/>
          <p:nvPr/>
        </p:nvSpPr>
        <p:spPr>
          <a:xfrm>
            <a:off x="237309" y="1759132"/>
            <a:ext cx="402771" cy="337088"/>
          </a:xfrm>
          <a:prstGeom prst="ellipse">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1</a:t>
            </a:r>
          </a:p>
        </p:txBody>
      </p:sp>
      <p:sp>
        <p:nvSpPr>
          <p:cNvPr id="8" name="Oval 7">
            <a:hlinkClick r:id="" action="ppaction://noaction">
              <a:snd r:embed="rId8" name="9.3.2.6 slide 8 2.wav"/>
            </a:hlinkClick>
            <a:extLst>
              <a:ext uri="{FF2B5EF4-FFF2-40B4-BE49-F238E27FC236}">
                <a16:creationId xmlns:a16="http://schemas.microsoft.com/office/drawing/2014/main" id="{408A4C79-D386-4BC0-AC37-8F6A7F252D42}"/>
              </a:ext>
            </a:extLst>
          </p:cNvPr>
          <p:cNvSpPr/>
          <p:nvPr/>
        </p:nvSpPr>
        <p:spPr>
          <a:xfrm>
            <a:off x="237309" y="2314986"/>
            <a:ext cx="402771" cy="337088"/>
          </a:xfrm>
          <a:prstGeom prst="ellipse">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2</a:t>
            </a:r>
          </a:p>
        </p:txBody>
      </p:sp>
      <p:sp>
        <p:nvSpPr>
          <p:cNvPr id="9" name="Oval 8">
            <a:hlinkClick r:id="" action="ppaction://noaction">
              <a:snd r:embed="rId9" name="9.3.2.6 slide 8 3.wav"/>
            </a:hlinkClick>
            <a:extLst>
              <a:ext uri="{FF2B5EF4-FFF2-40B4-BE49-F238E27FC236}">
                <a16:creationId xmlns:a16="http://schemas.microsoft.com/office/drawing/2014/main" id="{0D3047C3-6C6A-4A3F-8FF0-3DABFB55BDF2}"/>
              </a:ext>
            </a:extLst>
          </p:cNvPr>
          <p:cNvSpPr/>
          <p:nvPr/>
        </p:nvSpPr>
        <p:spPr>
          <a:xfrm>
            <a:off x="237307" y="2764481"/>
            <a:ext cx="402771" cy="337088"/>
          </a:xfrm>
          <a:prstGeom prst="ellipse">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3</a:t>
            </a:r>
          </a:p>
        </p:txBody>
      </p:sp>
      <p:sp>
        <p:nvSpPr>
          <p:cNvPr id="10" name="Oval 9">
            <a:hlinkClick r:id="" action="ppaction://noaction">
              <a:snd r:embed="rId10" name="9.3.2.6 slide 8 4.wav"/>
            </a:hlinkClick>
            <a:extLst>
              <a:ext uri="{FF2B5EF4-FFF2-40B4-BE49-F238E27FC236}">
                <a16:creationId xmlns:a16="http://schemas.microsoft.com/office/drawing/2014/main" id="{1FF44B3C-9266-4DA0-A07E-DB5D033FA9F2}"/>
              </a:ext>
            </a:extLst>
          </p:cNvPr>
          <p:cNvSpPr/>
          <p:nvPr/>
        </p:nvSpPr>
        <p:spPr>
          <a:xfrm>
            <a:off x="237307" y="3342872"/>
            <a:ext cx="402771" cy="337088"/>
          </a:xfrm>
          <a:prstGeom prst="ellipse">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4</a:t>
            </a:r>
          </a:p>
        </p:txBody>
      </p:sp>
      <p:sp>
        <p:nvSpPr>
          <p:cNvPr id="11" name="Oval 10">
            <a:hlinkClick r:id="" action="ppaction://noaction">
              <a:snd r:embed="rId11" name="9.3.2.6 slide 8 5.wav"/>
            </a:hlinkClick>
            <a:extLst>
              <a:ext uri="{FF2B5EF4-FFF2-40B4-BE49-F238E27FC236}">
                <a16:creationId xmlns:a16="http://schemas.microsoft.com/office/drawing/2014/main" id="{A27483EF-3286-4AE9-A0E7-7DE863407AAE}"/>
              </a:ext>
            </a:extLst>
          </p:cNvPr>
          <p:cNvSpPr/>
          <p:nvPr/>
        </p:nvSpPr>
        <p:spPr>
          <a:xfrm>
            <a:off x="237307" y="3780346"/>
            <a:ext cx="402771" cy="337088"/>
          </a:xfrm>
          <a:prstGeom prst="ellipse">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5</a:t>
            </a:r>
          </a:p>
        </p:txBody>
      </p:sp>
      <p:sp>
        <p:nvSpPr>
          <p:cNvPr id="12" name="Oval 11">
            <a:hlinkClick r:id="" action="ppaction://noaction">
              <a:snd r:embed="rId12" name="9.3.2.6 slide 8 6.wav"/>
            </a:hlinkClick>
            <a:extLst>
              <a:ext uri="{FF2B5EF4-FFF2-40B4-BE49-F238E27FC236}">
                <a16:creationId xmlns:a16="http://schemas.microsoft.com/office/drawing/2014/main" id="{E4AF212A-420F-4ED0-83D9-B44019DCE44B}"/>
              </a:ext>
            </a:extLst>
          </p:cNvPr>
          <p:cNvSpPr/>
          <p:nvPr/>
        </p:nvSpPr>
        <p:spPr>
          <a:xfrm>
            <a:off x="237307" y="4589524"/>
            <a:ext cx="402771" cy="337088"/>
          </a:xfrm>
          <a:prstGeom prst="ellipse">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6</a:t>
            </a:r>
          </a:p>
        </p:txBody>
      </p:sp>
      <p:sp>
        <p:nvSpPr>
          <p:cNvPr id="6" name="Rectangle: Rounded Corners 5">
            <a:extLst>
              <a:ext uri="{FF2B5EF4-FFF2-40B4-BE49-F238E27FC236}">
                <a16:creationId xmlns:a16="http://schemas.microsoft.com/office/drawing/2014/main" id="{143FB5A4-22B4-41FC-BFE4-8C237D762C2B}"/>
              </a:ext>
            </a:extLst>
          </p:cNvPr>
          <p:cNvSpPr/>
          <p:nvPr/>
        </p:nvSpPr>
        <p:spPr>
          <a:xfrm>
            <a:off x="5941099" y="5467035"/>
            <a:ext cx="1816098" cy="721626"/>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rgbClr val="115076"/>
                </a:solidFill>
              </a:rPr>
              <a:t>eine</a:t>
            </a:r>
            <a:r>
              <a:rPr lang="en-GB" sz="2200" dirty="0">
                <a:solidFill>
                  <a:srgbClr val="115076"/>
                </a:solidFill>
              </a:rPr>
              <a:t> </a:t>
            </a:r>
            <a:r>
              <a:rPr lang="en-GB" sz="2200" dirty="0" err="1">
                <a:solidFill>
                  <a:srgbClr val="115076"/>
                </a:solidFill>
              </a:rPr>
              <a:t>Gefahr</a:t>
            </a:r>
            <a:r>
              <a:rPr lang="en-GB" sz="2200" dirty="0">
                <a:solidFill>
                  <a:srgbClr val="115076"/>
                </a:solidFill>
              </a:rPr>
              <a:t> sein</a:t>
            </a:r>
          </a:p>
        </p:txBody>
      </p:sp>
      <p:sp>
        <p:nvSpPr>
          <p:cNvPr id="13" name="Rectangle: Rounded Corners 12">
            <a:extLst>
              <a:ext uri="{FF2B5EF4-FFF2-40B4-BE49-F238E27FC236}">
                <a16:creationId xmlns:a16="http://schemas.microsoft.com/office/drawing/2014/main" id="{9C22B6D6-F932-424A-ADDC-2405729BAFB3}"/>
              </a:ext>
            </a:extLst>
          </p:cNvPr>
          <p:cNvSpPr/>
          <p:nvPr/>
        </p:nvSpPr>
        <p:spPr>
          <a:xfrm>
            <a:off x="160019" y="5467035"/>
            <a:ext cx="1825536" cy="721626"/>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rgbClr val="115076"/>
                </a:solidFill>
              </a:rPr>
              <a:t>ankommen</a:t>
            </a:r>
            <a:endParaRPr lang="en-GB" sz="2200" dirty="0">
              <a:solidFill>
                <a:srgbClr val="115076"/>
              </a:solidFill>
            </a:endParaRPr>
          </a:p>
        </p:txBody>
      </p:sp>
      <p:sp>
        <p:nvSpPr>
          <p:cNvPr id="14" name="Rectangle: Rounded Corners 13">
            <a:extLst>
              <a:ext uri="{FF2B5EF4-FFF2-40B4-BE49-F238E27FC236}">
                <a16:creationId xmlns:a16="http://schemas.microsoft.com/office/drawing/2014/main" id="{D9D35D00-40D8-4B54-A8FC-AB000C3A339E}"/>
              </a:ext>
            </a:extLst>
          </p:cNvPr>
          <p:cNvSpPr/>
          <p:nvPr/>
        </p:nvSpPr>
        <p:spPr>
          <a:xfrm>
            <a:off x="10075995" y="5467035"/>
            <a:ext cx="1973580" cy="721626"/>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rgbClr val="115076"/>
                </a:solidFill>
              </a:rPr>
              <a:t>etwas</a:t>
            </a:r>
            <a:r>
              <a:rPr lang="en-GB" sz="2200" dirty="0">
                <a:solidFill>
                  <a:srgbClr val="115076"/>
                </a:solidFill>
              </a:rPr>
              <a:t> </a:t>
            </a:r>
            <a:r>
              <a:rPr lang="en-GB" sz="2200" dirty="0" err="1">
                <a:solidFill>
                  <a:srgbClr val="115076"/>
                </a:solidFill>
              </a:rPr>
              <a:t>versprechen</a:t>
            </a:r>
            <a:endParaRPr lang="en-GB" sz="2200" dirty="0">
              <a:solidFill>
                <a:srgbClr val="115076"/>
              </a:solidFill>
            </a:endParaRPr>
          </a:p>
        </p:txBody>
      </p:sp>
      <p:sp>
        <p:nvSpPr>
          <p:cNvPr id="15" name="Rectangle: Rounded Corners 14">
            <a:extLst>
              <a:ext uri="{FF2B5EF4-FFF2-40B4-BE49-F238E27FC236}">
                <a16:creationId xmlns:a16="http://schemas.microsoft.com/office/drawing/2014/main" id="{791322AE-B039-43A0-9E54-8555BBB26DA4}"/>
              </a:ext>
            </a:extLst>
          </p:cNvPr>
          <p:cNvSpPr/>
          <p:nvPr/>
        </p:nvSpPr>
        <p:spPr>
          <a:xfrm>
            <a:off x="2111721" y="5467035"/>
            <a:ext cx="1488258" cy="721626"/>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rgbClr val="115076"/>
                </a:solidFill>
              </a:rPr>
              <a:t>Musik</a:t>
            </a:r>
            <a:r>
              <a:rPr lang="en-GB" sz="2200" dirty="0">
                <a:solidFill>
                  <a:srgbClr val="115076"/>
                </a:solidFill>
              </a:rPr>
              <a:t> </a:t>
            </a:r>
            <a:r>
              <a:rPr lang="en-GB" sz="2200" dirty="0" err="1">
                <a:solidFill>
                  <a:srgbClr val="115076"/>
                </a:solidFill>
              </a:rPr>
              <a:t>machen</a:t>
            </a:r>
            <a:endParaRPr lang="en-GB" sz="2200" dirty="0">
              <a:solidFill>
                <a:srgbClr val="115076"/>
              </a:solidFill>
            </a:endParaRPr>
          </a:p>
        </p:txBody>
      </p:sp>
      <p:sp>
        <p:nvSpPr>
          <p:cNvPr id="16" name="Rectangle: Rounded Corners 15">
            <a:extLst>
              <a:ext uri="{FF2B5EF4-FFF2-40B4-BE49-F238E27FC236}">
                <a16:creationId xmlns:a16="http://schemas.microsoft.com/office/drawing/2014/main" id="{C3452F4F-8B2C-43D5-B847-059D5E73105C}"/>
              </a:ext>
            </a:extLst>
          </p:cNvPr>
          <p:cNvSpPr/>
          <p:nvPr/>
        </p:nvSpPr>
        <p:spPr>
          <a:xfrm>
            <a:off x="7883363" y="5480096"/>
            <a:ext cx="2066468" cy="721626"/>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115076"/>
                </a:solidFill>
              </a:rPr>
              <a:t>auf die </a:t>
            </a:r>
            <a:r>
              <a:rPr lang="en-GB" sz="2200" dirty="0" err="1">
                <a:solidFill>
                  <a:srgbClr val="115076"/>
                </a:solidFill>
              </a:rPr>
              <a:t>Musik</a:t>
            </a:r>
            <a:r>
              <a:rPr lang="en-GB" sz="2200" dirty="0">
                <a:solidFill>
                  <a:srgbClr val="115076"/>
                </a:solidFill>
              </a:rPr>
              <a:t> </a:t>
            </a:r>
            <a:r>
              <a:rPr lang="en-GB" sz="2200" dirty="0" err="1">
                <a:solidFill>
                  <a:srgbClr val="115076"/>
                </a:solidFill>
              </a:rPr>
              <a:t>reagieren</a:t>
            </a:r>
            <a:r>
              <a:rPr lang="en-GB" sz="2200" dirty="0">
                <a:solidFill>
                  <a:srgbClr val="115076"/>
                </a:solidFill>
              </a:rPr>
              <a:t>*</a:t>
            </a:r>
          </a:p>
        </p:txBody>
      </p:sp>
      <p:sp>
        <p:nvSpPr>
          <p:cNvPr id="17" name="Rectangle: Rounded Corners 16">
            <a:extLst>
              <a:ext uri="{FF2B5EF4-FFF2-40B4-BE49-F238E27FC236}">
                <a16:creationId xmlns:a16="http://schemas.microsoft.com/office/drawing/2014/main" id="{185622BE-8490-4E51-B894-BF3E5BD5C5A0}"/>
              </a:ext>
            </a:extLst>
          </p:cNvPr>
          <p:cNvSpPr/>
          <p:nvPr/>
        </p:nvSpPr>
        <p:spPr>
          <a:xfrm>
            <a:off x="3726145" y="5467035"/>
            <a:ext cx="2088788" cy="721626"/>
          </a:xfrm>
          <a:prstGeom prst="roundRect">
            <a:avLst/>
          </a:prstGeom>
          <a:solidFill>
            <a:srgbClr val="FFF4E7"/>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rgbClr val="115076"/>
                </a:solidFill>
              </a:rPr>
              <a:t>eine</a:t>
            </a:r>
            <a:r>
              <a:rPr lang="en-GB" sz="2200" dirty="0">
                <a:solidFill>
                  <a:srgbClr val="115076"/>
                </a:solidFill>
              </a:rPr>
              <a:t> </a:t>
            </a:r>
            <a:r>
              <a:rPr lang="en-GB" sz="2200" dirty="0" err="1">
                <a:solidFill>
                  <a:srgbClr val="115076"/>
                </a:solidFill>
              </a:rPr>
              <a:t>Lösung</a:t>
            </a:r>
            <a:r>
              <a:rPr lang="en-GB" sz="2200" dirty="0">
                <a:solidFill>
                  <a:srgbClr val="115076"/>
                </a:solidFill>
              </a:rPr>
              <a:t>* </a:t>
            </a:r>
            <a:r>
              <a:rPr lang="en-GB" sz="2200" dirty="0" err="1">
                <a:solidFill>
                  <a:srgbClr val="115076"/>
                </a:solidFill>
              </a:rPr>
              <a:t>finden</a:t>
            </a:r>
            <a:endParaRPr lang="en-GB" sz="2200" dirty="0">
              <a:solidFill>
                <a:srgbClr val="115076"/>
              </a:solidFill>
            </a:endParaRPr>
          </a:p>
        </p:txBody>
      </p:sp>
      <p:sp>
        <p:nvSpPr>
          <p:cNvPr id="18" name="Oval 17">
            <a:extLst>
              <a:ext uri="{FF2B5EF4-FFF2-40B4-BE49-F238E27FC236}">
                <a16:creationId xmlns:a16="http://schemas.microsoft.com/office/drawing/2014/main" id="{6B102D66-6EBA-4AE7-A9AA-7146DFA0C905}"/>
              </a:ext>
            </a:extLst>
          </p:cNvPr>
          <p:cNvSpPr/>
          <p:nvPr/>
        </p:nvSpPr>
        <p:spPr>
          <a:xfrm>
            <a:off x="6584588" y="5001020"/>
            <a:ext cx="402771" cy="354718"/>
          </a:xfrm>
          <a:prstGeom prst="ellipse">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1</a:t>
            </a:r>
          </a:p>
        </p:txBody>
      </p:sp>
      <p:sp>
        <p:nvSpPr>
          <p:cNvPr id="19" name="Oval 18">
            <a:extLst>
              <a:ext uri="{FF2B5EF4-FFF2-40B4-BE49-F238E27FC236}">
                <a16:creationId xmlns:a16="http://schemas.microsoft.com/office/drawing/2014/main" id="{E00983D0-F272-40E3-BC74-05F637EA0D5F}"/>
              </a:ext>
            </a:extLst>
          </p:cNvPr>
          <p:cNvSpPr/>
          <p:nvPr/>
        </p:nvSpPr>
        <p:spPr>
          <a:xfrm>
            <a:off x="871401" y="4997885"/>
            <a:ext cx="402771" cy="354718"/>
          </a:xfrm>
          <a:prstGeom prst="ellipse">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2</a:t>
            </a:r>
          </a:p>
        </p:txBody>
      </p:sp>
      <p:sp>
        <p:nvSpPr>
          <p:cNvPr id="20" name="Oval 19">
            <a:extLst>
              <a:ext uri="{FF2B5EF4-FFF2-40B4-BE49-F238E27FC236}">
                <a16:creationId xmlns:a16="http://schemas.microsoft.com/office/drawing/2014/main" id="{52AEF45D-0F08-4BDC-BB53-800E6D00F619}"/>
              </a:ext>
            </a:extLst>
          </p:cNvPr>
          <p:cNvSpPr/>
          <p:nvPr/>
        </p:nvSpPr>
        <p:spPr>
          <a:xfrm>
            <a:off x="10861399" y="4997885"/>
            <a:ext cx="402771" cy="354718"/>
          </a:xfrm>
          <a:prstGeom prst="ellipse">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3</a:t>
            </a:r>
          </a:p>
        </p:txBody>
      </p:sp>
      <p:sp>
        <p:nvSpPr>
          <p:cNvPr id="21" name="Oval 20">
            <a:extLst>
              <a:ext uri="{FF2B5EF4-FFF2-40B4-BE49-F238E27FC236}">
                <a16:creationId xmlns:a16="http://schemas.microsoft.com/office/drawing/2014/main" id="{3C3DA6E2-EB9B-4FC0-88F1-62CA4CE32D3E}"/>
              </a:ext>
            </a:extLst>
          </p:cNvPr>
          <p:cNvSpPr/>
          <p:nvPr/>
        </p:nvSpPr>
        <p:spPr>
          <a:xfrm>
            <a:off x="2685960" y="5026493"/>
            <a:ext cx="402771" cy="354718"/>
          </a:xfrm>
          <a:prstGeom prst="ellipse">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4</a:t>
            </a:r>
          </a:p>
        </p:txBody>
      </p:sp>
      <p:sp>
        <p:nvSpPr>
          <p:cNvPr id="22" name="Oval 21">
            <a:extLst>
              <a:ext uri="{FF2B5EF4-FFF2-40B4-BE49-F238E27FC236}">
                <a16:creationId xmlns:a16="http://schemas.microsoft.com/office/drawing/2014/main" id="{13FDFE5C-9190-4EB3-8EDE-5B94390BACC4}"/>
              </a:ext>
            </a:extLst>
          </p:cNvPr>
          <p:cNvSpPr/>
          <p:nvPr/>
        </p:nvSpPr>
        <p:spPr>
          <a:xfrm>
            <a:off x="8722993" y="5026493"/>
            <a:ext cx="402771" cy="354718"/>
          </a:xfrm>
          <a:prstGeom prst="ellipse">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5</a:t>
            </a:r>
          </a:p>
        </p:txBody>
      </p:sp>
      <p:sp>
        <p:nvSpPr>
          <p:cNvPr id="23" name="Oval 22">
            <a:extLst>
              <a:ext uri="{FF2B5EF4-FFF2-40B4-BE49-F238E27FC236}">
                <a16:creationId xmlns:a16="http://schemas.microsoft.com/office/drawing/2014/main" id="{6614B710-4D90-482D-A8ED-B18CC5E3DD4E}"/>
              </a:ext>
            </a:extLst>
          </p:cNvPr>
          <p:cNvSpPr/>
          <p:nvPr/>
        </p:nvSpPr>
        <p:spPr>
          <a:xfrm>
            <a:off x="4615574" y="4998455"/>
            <a:ext cx="402771" cy="354718"/>
          </a:xfrm>
          <a:prstGeom prst="ellipse">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6</a:t>
            </a:r>
          </a:p>
        </p:txBody>
      </p:sp>
      <p:sp>
        <p:nvSpPr>
          <p:cNvPr id="24" name="Rectangle: Rounded Corners 23">
            <a:extLst>
              <a:ext uri="{FF2B5EF4-FFF2-40B4-BE49-F238E27FC236}">
                <a16:creationId xmlns:a16="http://schemas.microsoft.com/office/drawing/2014/main" id="{E7205997-AEC2-40C8-9806-360B18CDA487}"/>
              </a:ext>
            </a:extLst>
          </p:cNvPr>
          <p:cNvSpPr/>
          <p:nvPr/>
        </p:nvSpPr>
        <p:spPr>
          <a:xfrm>
            <a:off x="8810443" y="702027"/>
            <a:ext cx="3239132" cy="923927"/>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bg1"/>
                </a:solidFill>
              </a:rPr>
              <a:t>würde</a:t>
            </a:r>
            <a:r>
              <a:rPr lang="en-GB" sz="2000" dirty="0">
                <a:solidFill>
                  <a:schemeClr val="bg1"/>
                </a:solidFill>
              </a:rPr>
              <a:t> – would</a:t>
            </a:r>
          </a:p>
          <a:p>
            <a:pPr algn="ctr"/>
            <a:r>
              <a:rPr lang="en-GB" sz="2000" dirty="0">
                <a:solidFill>
                  <a:schemeClr val="bg1"/>
                </a:solidFill>
              </a:rPr>
              <a:t>die </a:t>
            </a:r>
            <a:r>
              <a:rPr lang="en-GB" sz="2000" dirty="0" err="1">
                <a:solidFill>
                  <a:schemeClr val="bg1"/>
                </a:solidFill>
              </a:rPr>
              <a:t>Lösung</a:t>
            </a:r>
            <a:r>
              <a:rPr lang="en-GB" sz="2000" dirty="0">
                <a:solidFill>
                  <a:schemeClr val="bg1"/>
                </a:solidFill>
              </a:rPr>
              <a:t> – solution</a:t>
            </a:r>
          </a:p>
          <a:p>
            <a:pPr algn="ctr"/>
            <a:r>
              <a:rPr lang="en-GB" sz="2000" dirty="0" err="1">
                <a:solidFill>
                  <a:schemeClr val="bg1"/>
                </a:solidFill>
              </a:rPr>
              <a:t>reagieren</a:t>
            </a:r>
            <a:r>
              <a:rPr lang="en-GB" sz="2000" dirty="0">
                <a:solidFill>
                  <a:schemeClr val="bg1"/>
                </a:solidFill>
              </a:rPr>
              <a:t> – to react</a:t>
            </a:r>
          </a:p>
        </p:txBody>
      </p:sp>
      <p:sp>
        <p:nvSpPr>
          <p:cNvPr id="27" name="TextBox 26">
            <a:extLst>
              <a:ext uri="{FF2B5EF4-FFF2-40B4-BE49-F238E27FC236}">
                <a16:creationId xmlns:a16="http://schemas.microsoft.com/office/drawing/2014/main" id="{9001B313-7C3A-482B-A320-1A971038FB28}"/>
              </a:ext>
            </a:extLst>
          </p:cNvPr>
          <p:cNvSpPr txBox="1"/>
          <p:nvPr/>
        </p:nvSpPr>
        <p:spPr>
          <a:xfrm>
            <a:off x="5018345" y="227691"/>
            <a:ext cx="4784542" cy="707886"/>
          </a:xfrm>
          <a:prstGeom prst="rect">
            <a:avLst/>
          </a:prstGeom>
          <a:noFill/>
        </p:spPr>
        <p:txBody>
          <a:bodyPr wrap="square" rtlCol="0">
            <a:spAutoFit/>
          </a:bodyPr>
          <a:lstStyle/>
          <a:p>
            <a:r>
              <a:rPr lang="en-US" sz="2000" dirty="0">
                <a:solidFill>
                  <a:schemeClr val="accent5">
                    <a:lumMod val="50000"/>
                  </a:schemeClr>
                </a:solidFill>
              </a:rPr>
              <a:t>Match each sentence 1-6 to a verb phrase, below.</a:t>
            </a:r>
          </a:p>
        </p:txBody>
      </p:sp>
      <p:pic>
        <p:nvPicPr>
          <p:cNvPr id="25" name="9.3.2.6 slide 8.mp3" descr="9.3.2.6 slide 8.mp3">
            <a:hlinkClick r:id="" action="ppaction://media"/>
            <a:extLst>
              <a:ext uri="{FF2B5EF4-FFF2-40B4-BE49-F238E27FC236}">
                <a16:creationId xmlns:a16="http://schemas.microsoft.com/office/drawing/2014/main" id="{B31E028C-DD83-2C9A-BA31-87F81FEC3E1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245049" y="698274"/>
            <a:ext cx="812800" cy="812800"/>
          </a:xfrm>
          <a:prstGeom prst="rect">
            <a:avLst/>
          </a:prstGeom>
        </p:spPr>
      </p:pic>
    </p:spTree>
    <p:extLst>
      <p:ext uri="{BB962C8B-B14F-4D97-AF65-F5344CB8AC3E}">
        <p14:creationId xmlns:p14="http://schemas.microsoft.com/office/powerpoint/2010/main" val="150998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59663"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5"/>
                </p:tgtEl>
              </p:cMediaNode>
            </p:audio>
          </p:childTnLst>
        </p:cTn>
      </p:par>
    </p:tnLst>
    <p:bldLst>
      <p:bldP spid="18" grpId="0" animBg="1"/>
      <p:bldP spid="19" grpId="0" animBg="1"/>
      <p:bldP spid="20" grpId="0" animBg="1"/>
      <p:bldP spid="21" grpId="0" animBg="1"/>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5EDC9AE2-BCDE-449C-8073-8A917A42D550}"/>
              </a:ext>
            </a:extLst>
          </p:cNvPr>
          <p:cNvSpPr/>
          <p:nvPr/>
        </p:nvSpPr>
        <p:spPr>
          <a:xfrm>
            <a:off x="340330" y="2680014"/>
            <a:ext cx="4731733" cy="496575"/>
          </a:xfrm>
          <a:prstGeom prst="roundRect">
            <a:avLst/>
          </a:prstGeom>
          <a:solidFill>
            <a:srgbClr val="FFF4E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787715" cy="869950"/>
          </a:xfrm>
          <a:prstGeom prst="rect">
            <a:avLst/>
          </a:prstGeom>
        </p:spPr>
      </p:pic>
      <p:sp>
        <p:nvSpPr>
          <p:cNvPr id="4" name="Title 3"/>
          <p:cNvSpPr>
            <a:spLocks noGrp="1"/>
          </p:cNvSpPr>
          <p:nvPr>
            <p:ph type="title"/>
          </p:nvPr>
        </p:nvSpPr>
        <p:spPr>
          <a:xfrm>
            <a:off x="0" y="294041"/>
            <a:ext cx="4197927" cy="707849"/>
          </a:xfrm>
        </p:spPr>
        <p:txBody>
          <a:bodyPr>
            <a:normAutofit/>
          </a:bodyPr>
          <a:lstStyle/>
          <a:p>
            <a:r>
              <a:rPr lang="en-GB" sz="3600" b="1" dirty="0">
                <a:solidFill>
                  <a:schemeClr val="bg1"/>
                </a:solidFill>
              </a:rPr>
              <a:t>das </a:t>
            </a:r>
            <a:r>
              <a:rPr lang="en-GB" sz="3600" b="1" dirty="0" err="1">
                <a:solidFill>
                  <a:schemeClr val="bg1"/>
                </a:solidFill>
              </a:rPr>
              <a:t>Imperfekt</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0" y="1163991"/>
            <a:ext cx="11777328" cy="830997"/>
          </a:xfrm>
          <a:prstGeom prst="rect">
            <a:avLst/>
          </a:prstGeom>
          <a:noFill/>
        </p:spPr>
        <p:txBody>
          <a:bodyPr wrap="square" rtlCol="0">
            <a:spAutoFit/>
          </a:bodyPr>
          <a:lstStyle/>
          <a:p>
            <a:pPr lvl="0" hangingPunct="0">
              <a:defRPr/>
            </a:pPr>
            <a:r>
              <a:rPr lang="en-US" sz="2400" kern="1400" dirty="0">
                <a:solidFill>
                  <a:srgbClr val="115076"/>
                </a:solidFill>
                <a:latin typeface="Century Gothic" panose="020B0502020202020204" pitchFamily="34" charset="0"/>
                <a:ea typeface="Times New Roman" panose="02020603050405020304" pitchFamily="18" charset="0"/>
              </a:rPr>
              <a:t>Remember: We use the </a:t>
            </a:r>
            <a:r>
              <a:rPr lang="en-US" sz="2400" i="1" kern="1400" dirty="0">
                <a:solidFill>
                  <a:srgbClr val="115076"/>
                </a:solidFill>
                <a:latin typeface="Century Gothic" panose="020B0502020202020204" pitchFamily="34" charset="0"/>
                <a:ea typeface="Times New Roman" panose="02020603050405020304" pitchFamily="18" charset="0"/>
              </a:rPr>
              <a:t>imperfect</a:t>
            </a:r>
            <a:r>
              <a:rPr lang="en-US" sz="2400" kern="1400" dirty="0">
                <a:solidFill>
                  <a:srgbClr val="115076"/>
                </a:solidFill>
                <a:latin typeface="Century Gothic" panose="020B0502020202020204" pitchFamily="34" charset="0"/>
                <a:ea typeface="Times New Roman" panose="02020603050405020304" pitchFamily="18" charset="0"/>
              </a:rPr>
              <a:t> or </a:t>
            </a:r>
            <a:r>
              <a:rPr lang="en-US" sz="2400" i="1" kern="1400" dirty="0">
                <a:solidFill>
                  <a:srgbClr val="115076"/>
                </a:solidFill>
                <a:latin typeface="Century Gothic" panose="020B0502020202020204" pitchFamily="34" charset="0"/>
                <a:ea typeface="Times New Roman" panose="02020603050405020304" pitchFamily="18" charset="0"/>
              </a:rPr>
              <a:t>simple past </a:t>
            </a:r>
            <a:r>
              <a:rPr lang="en-US" sz="2400" kern="1400" dirty="0">
                <a:solidFill>
                  <a:srgbClr val="115076"/>
                </a:solidFill>
                <a:latin typeface="Century Gothic" panose="020B0502020202020204" pitchFamily="34" charset="0"/>
                <a:ea typeface="Times New Roman" panose="02020603050405020304" pitchFamily="18" charset="0"/>
              </a:rPr>
              <a:t>forms to narrate past events mainly in </a:t>
            </a:r>
            <a:r>
              <a:rPr lang="en-US" sz="2400" b="1" u="sng" kern="1400" dirty="0">
                <a:solidFill>
                  <a:srgbClr val="115076"/>
                </a:solidFill>
                <a:latin typeface="Century Gothic" panose="020B0502020202020204" pitchFamily="34" charset="0"/>
                <a:ea typeface="Times New Roman" panose="02020603050405020304" pitchFamily="18" charset="0"/>
              </a:rPr>
              <a:t>written</a:t>
            </a:r>
            <a:r>
              <a:rPr lang="en-US" sz="2400" kern="1400" dirty="0">
                <a:solidFill>
                  <a:srgbClr val="115076"/>
                </a:solidFill>
                <a:latin typeface="Century Gothic" panose="020B0502020202020204" pitchFamily="34" charset="0"/>
                <a:ea typeface="Times New Roman" panose="02020603050405020304" pitchFamily="18" charset="0"/>
              </a:rPr>
              <a:t> German.</a:t>
            </a:r>
            <a:endParaRPr lang="en-GB" sz="2400" kern="1400" dirty="0">
              <a:solidFill>
                <a:srgbClr val="115076"/>
              </a:solidFill>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76C80064-6F76-4EF0-BE41-1FC8293242A4}"/>
              </a:ext>
            </a:extLst>
          </p:cNvPr>
          <p:cNvSpPr txBox="1"/>
          <p:nvPr/>
        </p:nvSpPr>
        <p:spPr>
          <a:xfrm>
            <a:off x="0" y="2167170"/>
            <a:ext cx="11777328" cy="461665"/>
          </a:xfrm>
          <a:prstGeom prst="rect">
            <a:avLst/>
          </a:prstGeom>
          <a:noFill/>
        </p:spPr>
        <p:txBody>
          <a:bodyPr wrap="square" rtlCol="0">
            <a:spAutoFit/>
          </a:bodyPr>
          <a:lstStyle/>
          <a:p>
            <a:pPr lvl="0" hangingPunct="0">
              <a:defRPr/>
            </a:pPr>
            <a:r>
              <a:rPr lang="en-US" sz="2400" kern="1400" dirty="0">
                <a:solidFill>
                  <a:srgbClr val="115076"/>
                </a:solidFill>
                <a:latin typeface="Century Gothic" panose="020B0502020202020204" pitchFamily="34" charset="0"/>
                <a:ea typeface="Times New Roman" panose="02020603050405020304" pitchFamily="18" charset="0"/>
              </a:rPr>
              <a:t>Weak verbs remove –</a:t>
            </a:r>
            <a:r>
              <a:rPr lang="en-US" sz="2400" kern="1400" dirty="0" err="1">
                <a:solidFill>
                  <a:srgbClr val="115076"/>
                </a:solidFill>
                <a:latin typeface="Century Gothic" panose="020B0502020202020204" pitchFamily="34" charset="0"/>
                <a:ea typeface="Times New Roman" panose="02020603050405020304" pitchFamily="18" charset="0"/>
              </a:rPr>
              <a:t>en</a:t>
            </a:r>
            <a:r>
              <a:rPr lang="en-US" sz="2400" kern="1400" dirty="0">
                <a:solidFill>
                  <a:srgbClr val="115076"/>
                </a:solidFill>
                <a:latin typeface="Century Gothic" panose="020B0502020202020204" pitchFamily="34" charset="0"/>
                <a:ea typeface="Times New Roman" panose="02020603050405020304" pitchFamily="18" charset="0"/>
              </a:rPr>
              <a:t> from the infinitive and add –</a:t>
            </a:r>
            <a:r>
              <a:rPr lang="en-US" sz="2400" b="1" kern="1400" dirty="0" err="1">
                <a:solidFill>
                  <a:srgbClr val="115076"/>
                </a:solidFill>
                <a:latin typeface="Century Gothic" panose="020B0502020202020204" pitchFamily="34" charset="0"/>
                <a:ea typeface="Times New Roman" panose="02020603050405020304" pitchFamily="18" charset="0"/>
              </a:rPr>
              <a:t>te</a:t>
            </a:r>
            <a:r>
              <a:rPr lang="en-US" sz="2400" kern="1400" dirty="0">
                <a:solidFill>
                  <a:srgbClr val="115076"/>
                </a:solidFill>
                <a:latin typeface="Century Gothic" panose="020B0502020202020204" pitchFamily="34" charset="0"/>
                <a:ea typeface="Times New Roman" panose="02020603050405020304" pitchFamily="18" charset="0"/>
              </a:rPr>
              <a:t> for ich and er/</a:t>
            </a:r>
            <a:r>
              <a:rPr lang="en-US" sz="2400" kern="1400" dirty="0" err="1">
                <a:solidFill>
                  <a:srgbClr val="115076"/>
                </a:solidFill>
                <a:latin typeface="Century Gothic" panose="020B0502020202020204" pitchFamily="34" charset="0"/>
                <a:ea typeface="Times New Roman" panose="02020603050405020304" pitchFamily="18" charset="0"/>
              </a:rPr>
              <a:t>sie</a:t>
            </a:r>
            <a:r>
              <a:rPr lang="en-US" sz="2400" kern="1400" dirty="0">
                <a:solidFill>
                  <a:srgbClr val="115076"/>
                </a:solidFill>
                <a:latin typeface="Century Gothic" panose="020B0502020202020204" pitchFamily="34" charset="0"/>
                <a:ea typeface="Times New Roman" panose="02020603050405020304" pitchFamily="18" charset="0"/>
              </a:rPr>
              <a:t>/es:</a:t>
            </a:r>
            <a:endParaRPr lang="en-GB" sz="2400" kern="1400" dirty="0">
              <a:solidFill>
                <a:srgbClr val="115076"/>
              </a:solidFill>
              <a:latin typeface="Times New Roman" panose="02020603050405020304" pitchFamily="18" charset="0"/>
              <a:ea typeface="Times New Roman" panose="02020603050405020304" pitchFamily="18" charset="0"/>
            </a:endParaRPr>
          </a:p>
        </p:txBody>
      </p:sp>
      <p:sp>
        <p:nvSpPr>
          <p:cNvPr id="18" name="Rectangle 17">
            <a:extLst>
              <a:ext uri="{FF2B5EF4-FFF2-40B4-BE49-F238E27FC236}">
                <a16:creationId xmlns:a16="http://schemas.microsoft.com/office/drawing/2014/main" id="{EB9C65AF-7123-4E08-8758-12E9B63FD0CD}"/>
              </a:ext>
            </a:extLst>
          </p:cNvPr>
          <p:cNvSpPr/>
          <p:nvPr/>
        </p:nvSpPr>
        <p:spPr>
          <a:xfrm>
            <a:off x="340330" y="2706712"/>
            <a:ext cx="571446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115076"/>
                </a:solidFill>
                <a:latin typeface="Century Gothic" panose="020F0302020204030204"/>
              </a:rPr>
              <a:t>Er</a:t>
            </a:r>
            <a:r>
              <a:rPr lang="en-GB" sz="2400" dirty="0">
                <a:solidFill>
                  <a:srgbClr val="115076"/>
                </a:solidFill>
                <a:latin typeface="Century Gothic" panose="020F0302020204030204"/>
              </a:rPr>
              <a:t> </a:t>
            </a:r>
            <a:r>
              <a:rPr lang="en-GB" sz="2400" b="1" dirty="0" err="1">
                <a:solidFill>
                  <a:srgbClr val="115076"/>
                </a:solidFill>
                <a:latin typeface="Century Gothic" panose="020F0302020204030204"/>
              </a:rPr>
              <a:t>spielte</a:t>
            </a:r>
            <a:r>
              <a:rPr lang="en-GB" sz="2400" dirty="0">
                <a:solidFill>
                  <a:srgbClr val="115076"/>
                </a:solidFill>
                <a:latin typeface="Century Gothic" panose="020F0302020204030204"/>
              </a:rPr>
              <a:t> auf </a:t>
            </a:r>
            <a:r>
              <a:rPr lang="en-GB" sz="2400" dirty="0" err="1">
                <a:solidFill>
                  <a:srgbClr val="115076"/>
                </a:solidFill>
                <a:latin typeface="Century Gothic" panose="020F0302020204030204"/>
              </a:rPr>
              <a:t>seinem</a:t>
            </a:r>
            <a:r>
              <a:rPr lang="en-GB" sz="2400" dirty="0">
                <a:solidFill>
                  <a:srgbClr val="115076"/>
                </a:solidFill>
                <a:latin typeface="Century Gothic" panose="020F0302020204030204"/>
              </a:rPr>
              <a:t> </a:t>
            </a:r>
            <a:r>
              <a:rPr lang="en-GB" sz="2400" dirty="0" err="1">
                <a:solidFill>
                  <a:srgbClr val="115076"/>
                </a:solidFill>
                <a:latin typeface="Century Gothic" panose="020F0302020204030204"/>
              </a:rPr>
              <a:t>Pfeifchen</a:t>
            </a:r>
            <a:r>
              <a:rPr lang="en-GB" sz="2400" dirty="0">
                <a:solidFill>
                  <a:srgbClr val="115076"/>
                </a:solidFill>
                <a:latin typeface="Century Gothic" panose="020F0302020204030204"/>
              </a:rPr>
              <a:t>.</a:t>
            </a:r>
            <a:endParaRPr kumimoji="0" lang="en-GB" sz="2400" i="1" u="none" strike="noStrike" kern="1200" cap="none" spc="0" normalizeH="0" baseline="0" noProof="0" dirty="0">
              <a:ln>
                <a:noFill/>
              </a:ln>
              <a:solidFill>
                <a:srgbClr val="115076"/>
              </a:solidFill>
              <a:effectLst/>
              <a:uLnTx/>
              <a:uFillTx/>
              <a:latin typeface="Century Gothic" panose="020F0302020204030204"/>
            </a:endParaRPr>
          </a:p>
        </p:txBody>
      </p:sp>
      <p:sp>
        <p:nvSpPr>
          <p:cNvPr id="20" name="TextBox 19">
            <a:extLst>
              <a:ext uri="{FF2B5EF4-FFF2-40B4-BE49-F238E27FC236}">
                <a16:creationId xmlns:a16="http://schemas.microsoft.com/office/drawing/2014/main" id="{756D2DC0-FF94-4CA5-A669-D447077484A8}"/>
              </a:ext>
            </a:extLst>
          </p:cNvPr>
          <p:cNvSpPr txBox="1"/>
          <p:nvPr/>
        </p:nvSpPr>
        <p:spPr>
          <a:xfrm>
            <a:off x="5826554" y="2708131"/>
            <a:ext cx="4190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He </a:t>
            </a:r>
            <a:r>
              <a:rPr kumimoji="0" lang="en-GB" sz="2400" b="1"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played</a:t>
            </a:r>
            <a:r>
              <a:rPr kumimoji="0" lang="en-GB" sz="240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on his little pipe.</a:t>
            </a:r>
          </a:p>
        </p:txBody>
      </p:sp>
      <p:sp>
        <p:nvSpPr>
          <p:cNvPr id="36" name="TextBox 35">
            <a:extLst>
              <a:ext uri="{FF2B5EF4-FFF2-40B4-BE49-F238E27FC236}">
                <a16:creationId xmlns:a16="http://schemas.microsoft.com/office/drawing/2014/main" id="{98894733-720C-4964-89CB-D8F82747ECA7}"/>
              </a:ext>
            </a:extLst>
          </p:cNvPr>
          <p:cNvSpPr txBox="1"/>
          <p:nvPr/>
        </p:nvSpPr>
        <p:spPr>
          <a:xfrm>
            <a:off x="52882" y="4838076"/>
            <a:ext cx="11777328" cy="461665"/>
          </a:xfrm>
          <a:prstGeom prst="rect">
            <a:avLst/>
          </a:prstGeom>
          <a:noFill/>
        </p:spPr>
        <p:txBody>
          <a:bodyPr wrap="square" rtlCol="0">
            <a:spAutoFit/>
          </a:bodyPr>
          <a:lstStyle/>
          <a:p>
            <a:pPr lvl="0" hangingPunct="0">
              <a:defRPr/>
            </a:pPr>
            <a:r>
              <a:rPr lang="en-US" sz="2400" kern="1400" dirty="0">
                <a:solidFill>
                  <a:srgbClr val="115076"/>
                </a:solidFill>
                <a:latin typeface="Century Gothic" panose="020B0502020202020204" pitchFamily="34" charset="0"/>
                <a:ea typeface="Times New Roman" panose="02020603050405020304" pitchFamily="18" charset="0"/>
              </a:rPr>
              <a:t>All imperfect verbs add –</a:t>
            </a:r>
            <a:r>
              <a:rPr lang="en-US" sz="2400" b="1" kern="1400" dirty="0" err="1">
                <a:solidFill>
                  <a:srgbClr val="115076"/>
                </a:solidFill>
                <a:latin typeface="Century Gothic" panose="020B0502020202020204" pitchFamily="34" charset="0"/>
                <a:ea typeface="Times New Roman" panose="02020603050405020304" pitchFamily="18" charset="0"/>
              </a:rPr>
              <a:t>st</a:t>
            </a:r>
            <a:r>
              <a:rPr lang="en-US" sz="2400" kern="1400" dirty="0">
                <a:solidFill>
                  <a:srgbClr val="115076"/>
                </a:solidFill>
                <a:latin typeface="Century Gothic" panose="020B0502020202020204" pitchFamily="34" charset="0"/>
                <a:ea typeface="Times New Roman" panose="02020603050405020304" pitchFamily="18" charset="0"/>
              </a:rPr>
              <a:t> to their stem for the du form:</a:t>
            </a:r>
            <a:endParaRPr lang="en-GB" sz="2400" kern="1400" dirty="0">
              <a:solidFill>
                <a:srgbClr val="115076"/>
              </a:solidFill>
              <a:latin typeface="Times New Roman" panose="02020603050405020304" pitchFamily="18" charset="0"/>
              <a:ea typeface="Times New Roman" panose="02020603050405020304" pitchFamily="18" charset="0"/>
            </a:endParaRPr>
          </a:p>
        </p:txBody>
      </p:sp>
      <p:sp>
        <p:nvSpPr>
          <p:cNvPr id="46" name="Speech Bubble: Rectangle with Corners Rounded 45">
            <a:extLst>
              <a:ext uri="{FF2B5EF4-FFF2-40B4-BE49-F238E27FC236}">
                <a16:creationId xmlns:a16="http://schemas.microsoft.com/office/drawing/2014/main" id="{3FC3ED14-8121-4CA3-B7EB-ABDC90055C27}"/>
              </a:ext>
            </a:extLst>
          </p:cNvPr>
          <p:cNvSpPr/>
          <p:nvPr/>
        </p:nvSpPr>
        <p:spPr>
          <a:xfrm>
            <a:off x="3785433" y="169104"/>
            <a:ext cx="5289630" cy="1309731"/>
          </a:xfrm>
          <a:prstGeom prst="wedgeRoundRectCallout">
            <a:avLst>
              <a:gd name="adj1" fmla="val -34952"/>
              <a:gd name="adj2" fmla="val 14846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dirty="0">
                <a:solidFill>
                  <a:schemeClr val="bg1"/>
                </a:solidFill>
              </a:rPr>
              <a:t>If </a:t>
            </a:r>
            <a:r>
              <a:rPr lang="en-GB" sz="2000" dirty="0" err="1">
                <a:solidFill>
                  <a:schemeClr val="bg1"/>
                </a:solidFill>
              </a:rPr>
              <a:t>Pfeif</a:t>
            </a:r>
            <a:r>
              <a:rPr lang="en-GB" sz="2000" b="1" dirty="0" err="1">
                <a:solidFill>
                  <a:schemeClr val="bg1"/>
                </a:solidFill>
              </a:rPr>
              <a:t>chen</a:t>
            </a:r>
            <a:r>
              <a:rPr lang="en-GB" sz="2000" dirty="0">
                <a:solidFill>
                  <a:schemeClr val="bg1"/>
                </a:solidFill>
              </a:rPr>
              <a:t> is little pipe, how do you think we say pipe?</a:t>
            </a:r>
            <a:br>
              <a:rPr lang="en-GB" sz="2000" dirty="0">
                <a:solidFill>
                  <a:schemeClr val="bg1"/>
                </a:solidFill>
              </a:rPr>
            </a:br>
            <a:endParaRPr lang="en-GB" sz="2000" dirty="0">
              <a:solidFill>
                <a:schemeClr val="bg1"/>
              </a:solidFill>
            </a:endParaRPr>
          </a:p>
        </p:txBody>
      </p:sp>
      <p:sp>
        <p:nvSpPr>
          <p:cNvPr id="8" name="TextBox 7">
            <a:extLst>
              <a:ext uri="{FF2B5EF4-FFF2-40B4-BE49-F238E27FC236}">
                <a16:creationId xmlns:a16="http://schemas.microsoft.com/office/drawing/2014/main" id="{F674FA6D-9F1F-4C70-9AA0-F692E8F9D733}"/>
              </a:ext>
            </a:extLst>
          </p:cNvPr>
          <p:cNvSpPr txBox="1"/>
          <p:nvPr/>
        </p:nvSpPr>
        <p:spPr>
          <a:xfrm>
            <a:off x="5542978" y="964287"/>
            <a:ext cx="1774540" cy="458127"/>
          </a:xfrm>
          <a:prstGeom prst="rect">
            <a:avLst/>
          </a:prstGeom>
          <a:solidFill>
            <a:schemeClr val="bg1"/>
          </a:solidFill>
        </p:spPr>
        <p:txBody>
          <a:bodyPr wrap="square" rtlCol="0">
            <a:spAutoFit/>
          </a:bodyPr>
          <a:lstStyle/>
          <a:p>
            <a:pPr algn="ctr"/>
            <a:r>
              <a:rPr lang="en-GB" sz="2400" b="1" dirty="0">
                <a:solidFill>
                  <a:srgbClr val="115076"/>
                </a:solidFill>
              </a:rPr>
              <a:t>die </a:t>
            </a:r>
            <a:r>
              <a:rPr lang="en-GB" sz="2400" b="1" dirty="0" err="1">
                <a:solidFill>
                  <a:srgbClr val="115076"/>
                </a:solidFill>
              </a:rPr>
              <a:t>Pfeife</a:t>
            </a:r>
            <a:endParaRPr lang="en-GB" sz="2400" b="1" dirty="0">
              <a:solidFill>
                <a:srgbClr val="115076"/>
              </a:solidFill>
            </a:endParaRPr>
          </a:p>
        </p:txBody>
      </p:sp>
      <p:sp>
        <p:nvSpPr>
          <p:cNvPr id="47" name="TextBox 46">
            <a:extLst>
              <a:ext uri="{FF2B5EF4-FFF2-40B4-BE49-F238E27FC236}">
                <a16:creationId xmlns:a16="http://schemas.microsoft.com/office/drawing/2014/main" id="{697DD122-9527-44BD-9CBB-C2A2D7FBC9AB}"/>
              </a:ext>
            </a:extLst>
          </p:cNvPr>
          <p:cNvSpPr txBox="1"/>
          <p:nvPr/>
        </p:nvSpPr>
        <p:spPr>
          <a:xfrm>
            <a:off x="52882" y="3505354"/>
            <a:ext cx="11777328" cy="461665"/>
          </a:xfrm>
          <a:prstGeom prst="rect">
            <a:avLst/>
          </a:prstGeom>
          <a:noFill/>
        </p:spPr>
        <p:txBody>
          <a:bodyPr wrap="square" rtlCol="0">
            <a:spAutoFit/>
          </a:bodyPr>
          <a:lstStyle/>
          <a:p>
            <a:pPr lvl="0" hangingPunct="0">
              <a:defRPr/>
            </a:pPr>
            <a:r>
              <a:rPr lang="en-US" sz="2400" kern="1400" dirty="0">
                <a:solidFill>
                  <a:srgbClr val="115076"/>
                </a:solidFill>
                <a:latin typeface="Century Gothic" panose="020B0502020202020204" pitchFamily="34" charset="0"/>
                <a:ea typeface="Times New Roman" panose="02020603050405020304" pitchFamily="18" charset="0"/>
              </a:rPr>
              <a:t>Strong verbs have irregular forms without –</a:t>
            </a:r>
            <a:r>
              <a:rPr lang="en-US" sz="2400" kern="1400" dirty="0" err="1">
                <a:solidFill>
                  <a:srgbClr val="115076"/>
                </a:solidFill>
                <a:latin typeface="Century Gothic" panose="020B0502020202020204" pitchFamily="34" charset="0"/>
                <a:ea typeface="Times New Roman" panose="02020603050405020304" pitchFamily="18" charset="0"/>
              </a:rPr>
              <a:t>te</a:t>
            </a:r>
            <a:r>
              <a:rPr lang="en-US" sz="2400" kern="1400" dirty="0">
                <a:solidFill>
                  <a:srgbClr val="115076"/>
                </a:solidFill>
                <a:latin typeface="Century Gothic" panose="020B0502020202020204" pitchFamily="34" charset="0"/>
                <a:ea typeface="Times New Roman" panose="02020603050405020304" pitchFamily="18" charset="0"/>
              </a:rPr>
              <a:t>.</a:t>
            </a:r>
            <a:endParaRPr lang="en-GB" sz="2400" kern="1400" dirty="0">
              <a:solidFill>
                <a:srgbClr val="115076"/>
              </a:solidFill>
              <a:latin typeface="Times New Roman" panose="02020603050405020304" pitchFamily="18" charset="0"/>
              <a:ea typeface="Times New Roman" panose="02020603050405020304" pitchFamily="18" charset="0"/>
            </a:endParaRPr>
          </a:p>
        </p:txBody>
      </p:sp>
      <p:sp>
        <p:nvSpPr>
          <p:cNvPr id="48" name="Rectangle: Rounded Corners 47">
            <a:extLst>
              <a:ext uri="{FF2B5EF4-FFF2-40B4-BE49-F238E27FC236}">
                <a16:creationId xmlns:a16="http://schemas.microsoft.com/office/drawing/2014/main" id="{3F3DA6DB-32BD-4F65-9008-73355BF67A29}"/>
              </a:ext>
            </a:extLst>
          </p:cNvPr>
          <p:cNvSpPr/>
          <p:nvPr/>
        </p:nvSpPr>
        <p:spPr>
          <a:xfrm>
            <a:off x="340329" y="4014765"/>
            <a:ext cx="4731733" cy="496575"/>
          </a:xfrm>
          <a:prstGeom prst="roundRect">
            <a:avLst/>
          </a:prstGeom>
          <a:solidFill>
            <a:srgbClr val="FFF4E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74C90CD2-2A67-41D7-8087-3BCBD8C615FB}"/>
              </a:ext>
            </a:extLst>
          </p:cNvPr>
          <p:cNvSpPr/>
          <p:nvPr/>
        </p:nvSpPr>
        <p:spPr>
          <a:xfrm>
            <a:off x="340329" y="4024277"/>
            <a:ext cx="449774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115076"/>
                </a:solidFill>
                <a:latin typeface="Century Gothic" panose="020F0302020204030204"/>
              </a:rPr>
              <a:t>Er</a:t>
            </a:r>
            <a:r>
              <a:rPr lang="en-GB" sz="2400" dirty="0">
                <a:solidFill>
                  <a:srgbClr val="115076"/>
                </a:solidFill>
                <a:latin typeface="Century Gothic" panose="020F0302020204030204"/>
              </a:rPr>
              <a:t> </a:t>
            </a:r>
            <a:r>
              <a:rPr lang="en-GB" sz="2400" b="1" dirty="0" err="1">
                <a:solidFill>
                  <a:srgbClr val="115076"/>
                </a:solidFill>
                <a:latin typeface="Century Gothic" panose="020F0302020204030204"/>
              </a:rPr>
              <a:t>kam</a:t>
            </a:r>
            <a:r>
              <a:rPr lang="en-GB" sz="2400" dirty="0">
                <a:solidFill>
                  <a:srgbClr val="115076"/>
                </a:solidFill>
                <a:latin typeface="Century Gothic" panose="020F0302020204030204"/>
              </a:rPr>
              <a:t> in die Stadt.</a:t>
            </a:r>
            <a:endParaRPr kumimoji="0" lang="en-GB" sz="2400" i="1" u="none" strike="noStrike" kern="1200" cap="none" spc="0" normalizeH="0" baseline="0" noProof="0" dirty="0">
              <a:ln>
                <a:noFill/>
              </a:ln>
              <a:solidFill>
                <a:srgbClr val="115076"/>
              </a:solidFill>
              <a:effectLst/>
              <a:uLnTx/>
              <a:uFillTx/>
              <a:latin typeface="Century Gothic" panose="020F0302020204030204"/>
            </a:endParaRPr>
          </a:p>
        </p:txBody>
      </p:sp>
      <p:sp>
        <p:nvSpPr>
          <p:cNvPr id="50" name="TextBox 49">
            <a:extLst>
              <a:ext uri="{FF2B5EF4-FFF2-40B4-BE49-F238E27FC236}">
                <a16:creationId xmlns:a16="http://schemas.microsoft.com/office/drawing/2014/main" id="{11646E9D-CEAF-4143-9178-AFBE6DFCB1AB}"/>
              </a:ext>
            </a:extLst>
          </p:cNvPr>
          <p:cNvSpPr txBox="1"/>
          <p:nvPr/>
        </p:nvSpPr>
        <p:spPr>
          <a:xfrm>
            <a:off x="5775957" y="4044896"/>
            <a:ext cx="4190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He </a:t>
            </a:r>
            <a:r>
              <a:rPr kumimoji="0" lang="en-GB" sz="2400" b="1"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came</a:t>
            </a:r>
            <a:r>
              <a:rPr kumimoji="0" lang="en-GB" sz="240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(in)to</a:t>
            </a:r>
            <a:r>
              <a:rPr kumimoji="0" lang="en-GB" sz="2400" i="1" u="none" strike="noStrike" kern="1200" cap="none" spc="0" normalizeH="0" noProof="0" dirty="0">
                <a:ln>
                  <a:noFill/>
                </a:ln>
                <a:solidFill>
                  <a:srgbClr val="115076"/>
                </a:solidFill>
                <a:effectLst/>
                <a:uLnTx/>
                <a:uFillTx/>
                <a:latin typeface="Century Gothic" panose="020B0502020202020204" pitchFamily="34" charset="0"/>
                <a:ea typeface="+mn-ea"/>
                <a:cs typeface="+mn-cs"/>
              </a:rPr>
              <a:t> the town</a:t>
            </a:r>
            <a:r>
              <a:rPr kumimoji="0" lang="en-GB" sz="240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51" name="Rectangle: Rounded Corners 50">
            <a:extLst>
              <a:ext uri="{FF2B5EF4-FFF2-40B4-BE49-F238E27FC236}">
                <a16:creationId xmlns:a16="http://schemas.microsoft.com/office/drawing/2014/main" id="{5AEFE3AA-CDC2-42C1-8729-E5388086B5B5}"/>
              </a:ext>
            </a:extLst>
          </p:cNvPr>
          <p:cNvSpPr/>
          <p:nvPr/>
        </p:nvSpPr>
        <p:spPr>
          <a:xfrm>
            <a:off x="340330" y="5386132"/>
            <a:ext cx="2477822" cy="496575"/>
          </a:xfrm>
          <a:prstGeom prst="roundRect">
            <a:avLst/>
          </a:prstGeom>
          <a:solidFill>
            <a:srgbClr val="FFF4E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690EE875-B69D-4B64-BDDD-93721F40B1DD}"/>
              </a:ext>
            </a:extLst>
          </p:cNvPr>
          <p:cNvSpPr/>
          <p:nvPr/>
        </p:nvSpPr>
        <p:spPr>
          <a:xfrm>
            <a:off x="340329" y="5395644"/>
            <a:ext cx="449774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F0302020204030204"/>
              </a:rPr>
              <a:t>Du </a:t>
            </a:r>
            <a:r>
              <a:rPr lang="en-GB" sz="2400" b="1" dirty="0" err="1">
                <a:solidFill>
                  <a:srgbClr val="115076"/>
                </a:solidFill>
                <a:latin typeface="Century Gothic" panose="020F0302020204030204"/>
              </a:rPr>
              <a:t>folgtest</a:t>
            </a:r>
            <a:r>
              <a:rPr lang="en-GB" sz="2400" dirty="0">
                <a:solidFill>
                  <a:srgbClr val="115076"/>
                </a:solidFill>
                <a:latin typeface="Century Gothic" panose="020F0302020204030204"/>
              </a:rPr>
              <a:t> </a:t>
            </a:r>
            <a:r>
              <a:rPr lang="en-GB" sz="2400" dirty="0" err="1">
                <a:solidFill>
                  <a:srgbClr val="115076"/>
                </a:solidFill>
                <a:latin typeface="Century Gothic" panose="020F0302020204030204"/>
              </a:rPr>
              <a:t>ihm</a:t>
            </a:r>
            <a:r>
              <a:rPr lang="en-GB" sz="2400" dirty="0">
                <a:solidFill>
                  <a:srgbClr val="115076"/>
                </a:solidFill>
                <a:latin typeface="Century Gothic" panose="020F0302020204030204"/>
              </a:rPr>
              <a:t>.</a:t>
            </a:r>
            <a:endParaRPr kumimoji="0" lang="en-GB" sz="2400" i="1" u="none" strike="noStrike" kern="1200" cap="none" spc="0" normalizeH="0" baseline="0" noProof="0" dirty="0">
              <a:ln>
                <a:noFill/>
              </a:ln>
              <a:solidFill>
                <a:srgbClr val="115076"/>
              </a:solidFill>
              <a:effectLst/>
              <a:uLnTx/>
              <a:uFillTx/>
              <a:latin typeface="Century Gothic" panose="020F0302020204030204"/>
            </a:endParaRPr>
          </a:p>
        </p:txBody>
      </p:sp>
      <p:sp>
        <p:nvSpPr>
          <p:cNvPr id="53" name="TextBox 52">
            <a:extLst>
              <a:ext uri="{FF2B5EF4-FFF2-40B4-BE49-F238E27FC236}">
                <a16:creationId xmlns:a16="http://schemas.microsoft.com/office/drawing/2014/main" id="{BF6F4854-EA0D-4386-8171-A923BD09FD5B}"/>
              </a:ext>
            </a:extLst>
          </p:cNvPr>
          <p:cNvSpPr txBox="1"/>
          <p:nvPr/>
        </p:nvSpPr>
        <p:spPr>
          <a:xfrm>
            <a:off x="2888742" y="5421042"/>
            <a:ext cx="28872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You </a:t>
            </a:r>
            <a:r>
              <a:rPr kumimoji="0" lang="en-GB" sz="2400" b="1"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followed</a:t>
            </a:r>
            <a:r>
              <a:rPr kumimoji="0" lang="en-GB" sz="240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him.</a:t>
            </a:r>
          </a:p>
        </p:txBody>
      </p:sp>
      <p:sp>
        <p:nvSpPr>
          <p:cNvPr id="54" name="Rectangle: Rounded Corners 53">
            <a:extLst>
              <a:ext uri="{FF2B5EF4-FFF2-40B4-BE49-F238E27FC236}">
                <a16:creationId xmlns:a16="http://schemas.microsoft.com/office/drawing/2014/main" id="{717F7C69-E1C1-4A72-8550-9A427104047B}"/>
              </a:ext>
            </a:extLst>
          </p:cNvPr>
          <p:cNvSpPr/>
          <p:nvPr/>
        </p:nvSpPr>
        <p:spPr>
          <a:xfrm>
            <a:off x="5851932" y="5368106"/>
            <a:ext cx="2477822" cy="496575"/>
          </a:xfrm>
          <a:prstGeom prst="roundRect">
            <a:avLst/>
          </a:prstGeom>
          <a:solidFill>
            <a:srgbClr val="FFF4E7"/>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7B5F6DDF-6524-4F75-81E7-82194227B572}"/>
              </a:ext>
            </a:extLst>
          </p:cNvPr>
          <p:cNvSpPr/>
          <p:nvPr/>
        </p:nvSpPr>
        <p:spPr>
          <a:xfrm>
            <a:off x="5851931" y="5377618"/>
            <a:ext cx="247782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F0302020204030204"/>
              </a:rPr>
              <a:t>Du </a:t>
            </a:r>
            <a:r>
              <a:rPr lang="en-GB" sz="2400" b="1" dirty="0" err="1">
                <a:solidFill>
                  <a:srgbClr val="115076"/>
                </a:solidFill>
                <a:latin typeface="Century Gothic" panose="020F0302020204030204"/>
              </a:rPr>
              <a:t>gingst</a:t>
            </a:r>
            <a:r>
              <a:rPr lang="en-GB" sz="2400" dirty="0">
                <a:solidFill>
                  <a:srgbClr val="115076"/>
                </a:solidFill>
                <a:latin typeface="Century Gothic" panose="020F0302020204030204"/>
              </a:rPr>
              <a:t> </a:t>
            </a:r>
            <a:r>
              <a:rPr lang="en-GB" sz="2400" dirty="0" err="1">
                <a:solidFill>
                  <a:srgbClr val="115076"/>
                </a:solidFill>
                <a:latin typeface="Century Gothic" panose="020F0302020204030204"/>
              </a:rPr>
              <a:t>mit</a:t>
            </a:r>
            <a:r>
              <a:rPr lang="en-GB" sz="2400" dirty="0">
                <a:solidFill>
                  <a:srgbClr val="115076"/>
                </a:solidFill>
                <a:latin typeface="Century Gothic" panose="020F0302020204030204"/>
              </a:rPr>
              <a:t>.</a:t>
            </a:r>
            <a:endParaRPr kumimoji="0" lang="en-GB" sz="2400" i="1" u="none" strike="noStrike" kern="1200" cap="none" spc="0" normalizeH="0" baseline="0" noProof="0" dirty="0">
              <a:ln>
                <a:noFill/>
              </a:ln>
              <a:solidFill>
                <a:srgbClr val="115076"/>
              </a:solidFill>
              <a:effectLst/>
              <a:uLnTx/>
              <a:uFillTx/>
              <a:latin typeface="Century Gothic" panose="020F0302020204030204"/>
            </a:endParaRPr>
          </a:p>
        </p:txBody>
      </p:sp>
      <p:sp>
        <p:nvSpPr>
          <p:cNvPr id="56" name="TextBox 55">
            <a:extLst>
              <a:ext uri="{FF2B5EF4-FFF2-40B4-BE49-F238E27FC236}">
                <a16:creationId xmlns:a16="http://schemas.microsoft.com/office/drawing/2014/main" id="{8888A18D-D40C-4F03-ADA1-A77358CC575F}"/>
              </a:ext>
            </a:extLst>
          </p:cNvPr>
          <p:cNvSpPr txBox="1"/>
          <p:nvPr/>
        </p:nvSpPr>
        <p:spPr>
          <a:xfrm>
            <a:off x="8400344" y="5403016"/>
            <a:ext cx="28872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You </a:t>
            </a:r>
            <a:r>
              <a:rPr kumimoji="0" lang="en-GB" sz="2400" b="1"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went</a:t>
            </a:r>
            <a:r>
              <a:rPr kumimoji="0" lang="en-GB" sz="240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along.</a:t>
            </a:r>
          </a:p>
        </p:txBody>
      </p:sp>
    </p:spTree>
    <p:extLst>
      <p:ext uri="{BB962C8B-B14F-4D97-AF65-F5344CB8AC3E}">
        <p14:creationId xmlns:p14="http://schemas.microsoft.com/office/powerpoint/2010/main" val="52517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7" grpId="0"/>
      <p:bldP spid="16" grpId="0"/>
      <p:bldP spid="18" grpId="0"/>
      <p:bldP spid="20" grpId="0"/>
      <p:bldP spid="36" grpId="0"/>
      <p:bldP spid="46" grpId="0" animBg="1"/>
      <p:bldP spid="8" grpId="0" animBg="1"/>
      <p:bldP spid="47" grpId="0"/>
      <p:bldP spid="48" grpId="0" animBg="1"/>
      <p:bldP spid="49" grpId="0"/>
      <p:bldP spid="50" grpId="0"/>
      <p:bldP spid="51" grpId="0" animBg="1"/>
      <p:bldP spid="52" grpId="0"/>
      <p:bldP spid="53" grpId="0"/>
      <p:bldP spid="54" grpId="0" animBg="1"/>
      <p:bldP spid="55" grpId="0"/>
      <p:bldP spid="56"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63BB012C9D1B24489D49F4F0C2CE25A" ma:contentTypeVersion="14" ma:contentTypeDescription="Create a new document." ma:contentTypeScope="" ma:versionID="7de8bc7af44e4e00b1cc6ed5b96ef445">
  <xsd:schema xmlns:xsd="http://www.w3.org/2001/XMLSchema" xmlns:xs="http://www.w3.org/2001/XMLSchema" xmlns:p="http://schemas.microsoft.com/office/2006/metadata/properties" xmlns:ns3="0cecb498-8be2-4858-809e-0b68e7aad605" xmlns:ns4="b0532637-0502-487b-9754-da6d5bfa02b5" targetNamespace="http://schemas.microsoft.com/office/2006/metadata/properties" ma:root="true" ma:fieldsID="7e87f0a5c3b201dceb64f766777eb05c" ns3:_="" ns4:_="">
    <xsd:import namespace="0cecb498-8be2-4858-809e-0b68e7aad605"/>
    <xsd:import namespace="b0532637-0502-487b-9754-da6d5bfa02b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ecb498-8be2-4858-809e-0b68e7aad6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0532637-0502-487b-9754-da6d5bfa02b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EC2F072-FDBE-448B-B5B1-61F4A1BA7EDD}">
  <ds:schemaRefs>
    <ds:schemaRef ds:uri="http://schemas.microsoft.com/sharepoint/v3/contenttype/forms"/>
  </ds:schemaRefs>
</ds:datastoreItem>
</file>

<file path=customXml/itemProps2.xml><?xml version="1.0" encoding="utf-8"?>
<ds:datastoreItem xmlns:ds="http://schemas.openxmlformats.org/officeDocument/2006/customXml" ds:itemID="{605F8149-41E3-43A5-A12A-7D77D18A4740}">
  <ds:schemaRefs>
    <ds:schemaRef ds:uri="http://schemas.microsoft.com/office/2006/documentManagement/types"/>
    <ds:schemaRef ds:uri="0cecb498-8be2-4858-809e-0b68e7aad605"/>
    <ds:schemaRef ds:uri="http://purl.org/dc/terms/"/>
    <ds:schemaRef ds:uri="http://schemas.microsoft.com/office/infopath/2007/PartnerControls"/>
    <ds:schemaRef ds:uri="http://purl.org/dc/elements/1.1/"/>
    <ds:schemaRef ds:uri="b0532637-0502-487b-9754-da6d5bfa02b5"/>
    <ds:schemaRef ds:uri="http://schemas.openxmlformats.org/package/2006/metadata/core-propertie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FB9EAF06-49B1-4E1D-A82F-6009944B85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ecb498-8be2-4858-809e-0b68e7aad605"/>
    <ds:schemaRef ds:uri="b0532637-0502-487b-9754-da6d5bfa02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German_skeleton_template (1)</Template>
  <TotalTime>283</TotalTime>
  <Words>6822</Words>
  <Application>Microsoft Macintosh PowerPoint</Application>
  <PresentationFormat>Widescreen</PresentationFormat>
  <Paragraphs>625</Paragraphs>
  <Slides>31</Slides>
  <Notes>31</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Century Gothic</vt:lpstr>
      <vt:lpstr>Matura MT Script Capitals</vt:lpstr>
      <vt:lpstr>Times New Roman</vt:lpstr>
      <vt:lpstr>1_Office Theme</vt:lpstr>
      <vt:lpstr>Der Rattenfänger </vt:lpstr>
      <vt:lpstr>Die Wichtelmänner</vt:lpstr>
      <vt:lpstr>Die Wichtelmänner</vt:lpstr>
      <vt:lpstr>Vokabeln [1/2]</vt:lpstr>
      <vt:lpstr>Vokabeln [2/2]</vt:lpstr>
      <vt:lpstr>Vokabeln 2</vt:lpstr>
      <vt:lpstr>Der Rattenfänger </vt:lpstr>
      <vt:lpstr>Der Rattenfänger </vt:lpstr>
      <vt:lpstr>das Imperfekt</vt:lpstr>
      <vt:lpstr>das Imperfekt [1/2]</vt:lpstr>
      <vt:lpstr>das Imperfekt [2/2]</vt:lpstr>
      <vt:lpstr>Erzähl die Geschichte auf Englisch [1/6]</vt:lpstr>
      <vt:lpstr>Erzähl die Geschichte auf Englisch [2/6]</vt:lpstr>
      <vt:lpstr>Erzähl die Geschichte auf Englisch [3/6]</vt:lpstr>
      <vt:lpstr>Erzähl die Geschichte auf Englisch [4/6]</vt:lpstr>
      <vt:lpstr>Erzähl die Geschichte auf Englisch [5/6]</vt:lpstr>
      <vt:lpstr>Erzähl die Geschichte auf Englisch [6/6]</vt:lpstr>
      <vt:lpstr>der Rattenfänger </vt:lpstr>
      <vt:lpstr>Mein Buch</vt:lpstr>
      <vt:lpstr>Vokabeln</vt:lpstr>
      <vt:lpstr>der Rattenfänger</vt:lpstr>
      <vt:lpstr>Märchen [1/2]</vt:lpstr>
      <vt:lpstr>Märchen [2/2]</vt:lpstr>
      <vt:lpstr>Brüder Grimm vs. Disney!</vt:lpstr>
      <vt:lpstr>das Perfekt / Imperfekt</vt:lpstr>
      <vt:lpstr>einen Film produzieren [1/2]</vt:lpstr>
      <vt:lpstr>Historic Present</vt:lpstr>
      <vt:lpstr>einen Film produzieren [2/2]</vt:lpstr>
      <vt:lpstr>einen Film produzieren [2/2]</vt:lpstr>
      <vt:lpstr>Hausaufgaben</vt:lpstr>
      <vt:lpstr>Vokabeln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Mary Richardson</cp:lastModifiedBy>
  <cp:revision>122</cp:revision>
  <dcterms:created xsi:type="dcterms:W3CDTF">2020-07-18T21:51:12Z</dcterms:created>
  <dcterms:modified xsi:type="dcterms:W3CDTF">2022-04-28T10:54:15Z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0x010100B63BB012C9D1B24489D49F4F0C2CE25A</vt:lpwstr>
  </property>
</Properties>
</file>