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500" r:id="rId2"/>
    <p:sldId id="501" r:id="rId3"/>
    <p:sldId id="502" r:id="rId4"/>
    <p:sldId id="479" r:id="rId5"/>
    <p:sldId id="443" r:id="rId6"/>
    <p:sldId id="444" r:id="rId7"/>
    <p:sldId id="445" r:id="rId8"/>
    <p:sldId id="446" r:id="rId9"/>
    <p:sldId id="447" r:id="rId10"/>
    <p:sldId id="448" r:id="rId11"/>
    <p:sldId id="449" r:id="rId12"/>
    <p:sldId id="450" r:id="rId13"/>
    <p:sldId id="451" r:id="rId14"/>
    <p:sldId id="452" r:id="rId15"/>
    <p:sldId id="453" r:id="rId16"/>
    <p:sldId id="454" r:id="rId17"/>
    <p:sldId id="455" r:id="rId18"/>
    <p:sldId id="456" r:id="rId19"/>
    <p:sldId id="457" r:id="rId20"/>
    <p:sldId id="458" r:id="rId21"/>
    <p:sldId id="4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7" clrIdx="0">
    <p:extLst>
      <p:ext uri="{19B8F6BF-5375-455C-9EA6-DF929625EA0E}">
        <p15:presenceInfo xmlns:p15="http://schemas.microsoft.com/office/powerpoint/2012/main" userId="Stephen Owen" providerId="None"/>
      </p:ext>
    </p:extLst>
  </p:cmAuthor>
  <p:cmAuthor id="2" name="Natalie Finlayson" initials="NF" lastIdx="23" clrIdx="1">
    <p:extLst>
      <p:ext uri="{19B8F6BF-5375-455C-9EA6-DF929625EA0E}">
        <p15:presenceInfo xmlns:p15="http://schemas.microsoft.com/office/powerpoint/2012/main" userId="Natalie Finlayson" providerId="None"/>
      </p:ext>
    </p:extLst>
  </p:cmAuthor>
  <p:cmAuthor id="3" name="Microsoft Office User" initials="MOU" lastIdx="36"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11" autoAdjust="0"/>
    <p:restoredTop sz="73385" autoAdjust="0"/>
  </p:normalViewPr>
  <p:slideViewPr>
    <p:cSldViewPr snapToGrid="0" snapToObjects="1">
      <p:cViewPr varScale="1">
        <p:scale>
          <a:sx n="71" d="100"/>
          <a:sy n="71" d="100"/>
        </p:scale>
        <p:origin x="176" y="5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0F4F0-A9C9-1041-A252-7B7F85363CCF}" type="datetimeFigureOut">
              <a:rPr lang="en-US" smtClean="0"/>
              <a:t>4/27/20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B951FC-ED3C-D34D-B0AD-3860E518A05C}" type="slidenum">
              <a:rPr lang="en-US" smtClean="0"/>
              <a:t>‹#›</a:t>
            </a:fld>
            <a:endParaRPr lang="en-US"/>
          </a:p>
        </p:txBody>
      </p:sp>
    </p:spTree>
    <p:extLst>
      <p:ext uri="{BB962C8B-B14F-4D97-AF65-F5344CB8AC3E}">
        <p14:creationId xmlns:p14="http://schemas.microsoft.com/office/powerpoint/2010/main" val="1406480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9843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Introducing the verb </a:t>
            </a:r>
            <a:r>
              <a:rPr lang="en-GB" i="1" dirty="0" err="1">
                <a:latin typeface="Century Gothic" panose="020B0502020202020204" pitchFamily="34" charset="0"/>
              </a:rPr>
              <a:t>écrire</a:t>
            </a:r>
            <a:r>
              <a:rPr lang="en-GB" i="1" dirty="0"/>
              <a:t> </a:t>
            </a:r>
            <a:r>
              <a:rPr lang="en-GB" dirty="0"/>
              <a:t>more explicitly. </a:t>
            </a:r>
            <a:r>
              <a:rPr lang="en-GB" i="1" dirty="0" err="1"/>
              <a:t>Écrire</a:t>
            </a:r>
            <a:r>
              <a:rPr lang="en-GB" dirty="0"/>
              <a:t> is one of the 25 most frequently used verbs in French. All 25 most frequent verbs will be introduced early on using the same format. Both long form (infinitive) and short form (3</a:t>
            </a:r>
            <a:r>
              <a:rPr lang="en-GB" baseline="30000" dirty="0"/>
              <a:t>rd</a:t>
            </a:r>
            <a:r>
              <a:rPr lang="en-GB" dirty="0"/>
              <a:t> person singular) are introduced in order to familiarise students with the various forms of the same verb. </a:t>
            </a:r>
          </a:p>
          <a:p>
            <a:endParaRPr lang="en-GB" dirty="0"/>
          </a:p>
          <a:p>
            <a:r>
              <a:rPr lang="en-GB" b="0" dirty="0"/>
              <a:t>1. Bring up the word </a:t>
            </a:r>
            <a:r>
              <a:rPr lang="en-GB" i="1" dirty="0" err="1">
                <a:latin typeface="Century Gothic" panose="020B0502020202020204" pitchFamily="34" charset="0"/>
              </a:rPr>
              <a:t>écrire</a:t>
            </a:r>
            <a:r>
              <a:rPr lang="en-GB" b="0" dirty="0"/>
              <a:t> on its own, say</a:t>
            </a:r>
            <a:r>
              <a:rPr lang="en-GB" b="0" baseline="0" dirty="0"/>
              <a:t> it, students repeat it, and remind them of the phonics. Draw attention to /</a:t>
            </a:r>
            <a:r>
              <a:rPr lang="en-GB" sz="1200" b="0" i="0" kern="1200" dirty="0">
                <a:solidFill>
                  <a:schemeClr val="tx1"/>
                </a:solidFill>
                <a:effectLst/>
                <a:latin typeface="+mn-lt"/>
                <a:ea typeface="+mn-ea"/>
                <a:cs typeface="+mn-cs"/>
              </a:rPr>
              <a:t>é/ and /</a:t>
            </a:r>
            <a:r>
              <a:rPr lang="en-GB" sz="1200" b="0" i="0" kern="1200" dirty="0" err="1">
                <a:solidFill>
                  <a:schemeClr val="tx1"/>
                </a:solidFill>
                <a:effectLst/>
                <a:latin typeface="+mn-lt"/>
                <a:ea typeface="+mn-ea"/>
                <a:cs typeface="+mn-cs"/>
              </a:rPr>
              <a:t>i</a:t>
            </a:r>
            <a:r>
              <a:rPr lang="en-GB" sz="1200" b="0" i="0" kern="1200" dirty="0">
                <a:solidFill>
                  <a:schemeClr val="tx1"/>
                </a:solidFill>
                <a:effectLst/>
                <a:latin typeface="+mn-lt"/>
                <a:ea typeface="+mn-ea"/>
                <a:cs typeface="+mn-cs"/>
              </a:rPr>
              <a:t>/ which they have met.</a:t>
            </a:r>
            <a:endParaRPr lang="en-GB" b="0" baseline="0" dirty="0"/>
          </a:p>
          <a:p>
            <a:r>
              <a:rPr lang="en-GB" b="0" baseline="0" dirty="0"/>
              <a:t>2. </a:t>
            </a:r>
            <a:r>
              <a:rPr lang="en-GB" dirty="0"/>
              <a:t>Try to elicit the meaning from the students. </a:t>
            </a:r>
          </a:p>
          <a:p>
            <a:r>
              <a:rPr lang="en-GB" dirty="0"/>
              <a:t>3. Bring up the picture.</a:t>
            </a:r>
          </a:p>
          <a:p>
            <a:r>
              <a:rPr lang="en-GB" dirty="0"/>
              <a:t>4.</a:t>
            </a:r>
            <a:r>
              <a:rPr lang="en-GB" b="0" baseline="0" dirty="0"/>
              <a:t> Bring up the word, and e</a:t>
            </a:r>
            <a:r>
              <a:rPr lang="en-GB" baseline="0" dirty="0"/>
              <a:t>stablish the meaning of the word in English, clearly, i.e., ‘to write’. </a:t>
            </a:r>
            <a:r>
              <a:rPr lang="en-GB" sz="1200" kern="1200" dirty="0">
                <a:solidFill>
                  <a:schemeClr val="tx1"/>
                </a:solidFill>
                <a:effectLst/>
                <a:latin typeface="+mn-lt"/>
                <a:ea typeface="+mn-ea"/>
                <a:cs typeface="+mn-cs"/>
              </a:rPr>
              <a:t>Emphasise the two meanings for the infinitive.</a:t>
            </a:r>
            <a:br>
              <a:rPr lang="en-GB" baseline="0" dirty="0"/>
            </a:br>
            <a:r>
              <a:rPr lang="en-GB" baseline="0" dirty="0"/>
              <a:t>5. Bring up the short form </a:t>
            </a:r>
            <a:r>
              <a:rPr lang="en-GB" i="1" dirty="0" err="1">
                <a:latin typeface="Century Gothic" panose="020B0502020202020204" pitchFamily="34" charset="0"/>
              </a:rPr>
              <a:t>écrit</a:t>
            </a:r>
            <a:r>
              <a:rPr lang="en-GB" i="1" dirty="0">
                <a:latin typeface="Century Gothic" panose="020B0502020202020204" pitchFamily="34" charset="0"/>
              </a:rPr>
              <a:t>,</a:t>
            </a:r>
            <a:r>
              <a:rPr lang="en-GB" i="1" baseline="0" dirty="0"/>
              <a:t> </a:t>
            </a:r>
            <a:r>
              <a:rPr lang="en-GB" i="0" baseline="0" dirty="0"/>
              <a:t>say it, students repeat it. Draw attention to the silent /t/ which they have studied.</a:t>
            </a:r>
          </a:p>
          <a:p>
            <a:r>
              <a:rPr lang="en-GB" i="0" baseline="0" dirty="0"/>
              <a:t>6. </a:t>
            </a:r>
            <a:r>
              <a:rPr lang="en-GB" sz="1200" kern="1200" dirty="0">
                <a:solidFill>
                  <a:schemeClr val="tx1"/>
                </a:solidFill>
                <a:effectLst/>
                <a:latin typeface="+mn-lt"/>
                <a:ea typeface="+mn-ea"/>
                <a:cs typeface="+mn-cs"/>
              </a:rPr>
              <a:t>Try to elicit the meanings from the students. Emphasise the two meanings for the short form. </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Note: Students have had explicit teaching that the present tense in French communicates two different present tense meanings in English. It is useful to reinforce that learning here.</a:t>
            </a:r>
            <a:endParaRPr lang="en-GB" b="1" dirty="0"/>
          </a:p>
        </p:txBody>
      </p:sp>
      <p:sp>
        <p:nvSpPr>
          <p:cNvPr id="4" name="Slide Number Placeholder 3"/>
          <p:cNvSpPr>
            <a:spLocks noGrp="1"/>
          </p:cNvSpPr>
          <p:nvPr>
            <p:ph type="sldNum" sz="quarter" idx="10"/>
          </p:nvPr>
        </p:nvSpPr>
        <p:spPr/>
        <p:txBody>
          <a:bodyPr/>
          <a:lstStyle/>
          <a:p>
            <a:fld id="{4DB951FC-ED3C-D34D-B0AD-3860E518A05C}" type="slidenum">
              <a:rPr lang="en-US" smtClean="0"/>
              <a:t>10</a:t>
            </a:fld>
            <a:endParaRPr lang="en-US"/>
          </a:p>
        </p:txBody>
      </p:sp>
    </p:spTree>
    <p:extLst>
      <p:ext uri="{BB962C8B-B14F-4D97-AF65-F5344CB8AC3E}">
        <p14:creationId xmlns:p14="http://schemas.microsoft.com/office/powerpoint/2010/main" val="2750957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11</a:t>
            </a:fld>
            <a:endParaRPr lang="en-US"/>
          </a:p>
        </p:txBody>
      </p:sp>
    </p:spTree>
    <p:extLst>
      <p:ext uri="{BB962C8B-B14F-4D97-AF65-F5344CB8AC3E}">
        <p14:creationId xmlns:p14="http://schemas.microsoft.com/office/powerpoint/2010/main" val="967867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Point out the </a:t>
            </a:r>
            <a:r>
              <a:rPr lang="en-GB" dirty="0" err="1"/>
              <a:t>Slient</a:t>
            </a:r>
            <a:r>
              <a:rPr lang="en-GB" dirty="0"/>
              <a:t> Final Consonant on ‘</a:t>
            </a:r>
            <a:r>
              <a:rPr lang="en-GB" dirty="0" err="1"/>
              <a:t>écrit</a:t>
            </a:r>
            <a:r>
              <a:rPr lang="en-GB" dirty="0"/>
              <a:t>’.  Or ask students to explain why ‘</a:t>
            </a:r>
            <a:r>
              <a:rPr lang="en-GB" dirty="0" err="1"/>
              <a:t>écrit</a:t>
            </a:r>
            <a:r>
              <a:rPr lang="en-GB" dirty="0"/>
              <a:t>’ is pronounced as it is. </a:t>
            </a:r>
          </a:p>
        </p:txBody>
      </p:sp>
      <p:sp>
        <p:nvSpPr>
          <p:cNvPr id="4" name="Slide Number Placeholder 3"/>
          <p:cNvSpPr>
            <a:spLocks noGrp="1"/>
          </p:cNvSpPr>
          <p:nvPr>
            <p:ph type="sldNum" sz="quarter" idx="10"/>
          </p:nvPr>
        </p:nvSpPr>
        <p:spPr/>
        <p:txBody>
          <a:bodyPr/>
          <a:lstStyle/>
          <a:p>
            <a:fld id="{4DB951FC-ED3C-D34D-B0AD-3860E518A05C}" type="slidenum">
              <a:rPr lang="en-US" smtClean="0"/>
              <a:t>12</a:t>
            </a:fld>
            <a:endParaRPr lang="en-US"/>
          </a:p>
        </p:txBody>
      </p:sp>
    </p:spTree>
    <p:extLst>
      <p:ext uri="{BB962C8B-B14F-4D97-AF65-F5344CB8AC3E}">
        <p14:creationId xmlns:p14="http://schemas.microsoft.com/office/powerpoint/2010/main" val="1499127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long form in a sentence. </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13</a:t>
            </a:fld>
            <a:endParaRPr lang="en-US"/>
          </a:p>
        </p:txBody>
      </p:sp>
    </p:spTree>
    <p:extLst>
      <p:ext uri="{BB962C8B-B14F-4D97-AF65-F5344CB8AC3E}">
        <p14:creationId xmlns:p14="http://schemas.microsoft.com/office/powerpoint/2010/main" val="2455180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14</a:t>
            </a:fld>
            <a:endParaRPr lang="en-US"/>
          </a:p>
        </p:txBody>
      </p:sp>
    </p:spTree>
    <p:extLst>
      <p:ext uri="{BB962C8B-B14F-4D97-AF65-F5344CB8AC3E}">
        <p14:creationId xmlns:p14="http://schemas.microsoft.com/office/powerpoint/2010/main" val="1781168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form in context again.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could point out that the long form – the infinitive – expresses the ‘general meaning’ of the verb. Point out that in English, this ‘general meaning of the verb’ can be expressed using ‘to...’ or ‘-</a:t>
            </a:r>
            <a:r>
              <a:rPr lang="en-GB" dirty="0" err="1"/>
              <a:t>ing</a:t>
            </a:r>
            <a:r>
              <a:rPr lang="en-GB" dirty="0"/>
              <a:t>’.</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15</a:t>
            </a:fld>
            <a:endParaRPr lang="en-US"/>
          </a:p>
        </p:txBody>
      </p:sp>
    </p:spTree>
    <p:extLst>
      <p:ext uri="{BB962C8B-B14F-4D97-AF65-F5344CB8AC3E}">
        <p14:creationId xmlns:p14="http://schemas.microsoft.com/office/powerpoint/2010/main" val="281432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Introducing the verb </a:t>
            </a:r>
            <a:r>
              <a:rPr lang="en-GB" i="1" dirty="0" err="1"/>
              <a:t>ouvrir</a:t>
            </a:r>
            <a:r>
              <a:rPr lang="en-GB" i="1" dirty="0"/>
              <a:t> </a:t>
            </a:r>
            <a:r>
              <a:rPr lang="en-GB" dirty="0"/>
              <a:t>more explicitly. </a:t>
            </a:r>
            <a:r>
              <a:rPr lang="en-GB" i="1" dirty="0" err="1"/>
              <a:t>Ouvrir</a:t>
            </a:r>
            <a:r>
              <a:rPr lang="en-GB" dirty="0"/>
              <a:t> is a common verb</a:t>
            </a:r>
            <a:r>
              <a:rPr lang="en-GB" baseline="0" dirty="0"/>
              <a:t> </a:t>
            </a:r>
            <a:r>
              <a:rPr lang="en-GB" dirty="0"/>
              <a:t>in French [frequency ranking =</a:t>
            </a:r>
            <a:r>
              <a:rPr lang="en-GB" baseline="0" dirty="0"/>
              <a:t> 257]</a:t>
            </a:r>
            <a:r>
              <a:rPr lang="en-GB" dirty="0"/>
              <a:t>.. Both long form (infinitive) and short form (3</a:t>
            </a:r>
            <a:r>
              <a:rPr lang="en-GB" baseline="30000" dirty="0"/>
              <a:t>rd</a:t>
            </a:r>
            <a:r>
              <a:rPr lang="en-GB" dirty="0"/>
              <a:t> person singular) are introduced in order to familiarise students with the various forms of the same verb. </a:t>
            </a:r>
          </a:p>
          <a:p>
            <a:endParaRPr lang="en-GB" dirty="0"/>
          </a:p>
          <a:p>
            <a:r>
              <a:rPr lang="en-GB" b="0" dirty="0"/>
              <a:t>1. Bring up the word </a:t>
            </a:r>
            <a:r>
              <a:rPr lang="en-GB" b="0" i="1" dirty="0" err="1"/>
              <a:t>ouvrir</a:t>
            </a:r>
            <a:r>
              <a:rPr lang="en-GB" b="0" dirty="0"/>
              <a:t> on its own, say</a:t>
            </a:r>
            <a:r>
              <a:rPr lang="en-GB" b="0" baseline="0" dirty="0"/>
              <a:t> it, students repeat it, and remind them of the phonics. Draw attention to /</a:t>
            </a:r>
            <a:r>
              <a:rPr lang="en-GB" b="0" baseline="0" dirty="0" err="1"/>
              <a:t>ou</a:t>
            </a:r>
            <a:r>
              <a:rPr lang="en-GB" b="0" baseline="0" dirty="0"/>
              <a:t>/ and /</a:t>
            </a:r>
            <a:r>
              <a:rPr lang="en-GB" b="0" baseline="0" dirty="0" err="1"/>
              <a:t>i</a:t>
            </a:r>
            <a:r>
              <a:rPr lang="en-GB" b="0" baseline="0" dirty="0"/>
              <a:t>/ which they have studied.</a:t>
            </a:r>
          </a:p>
          <a:p>
            <a:r>
              <a:rPr lang="en-GB" b="0" baseline="0" dirty="0"/>
              <a:t>2. </a:t>
            </a:r>
            <a:r>
              <a:rPr lang="en-GB" dirty="0"/>
              <a:t>Try to elicit the meaning from the students. </a:t>
            </a:r>
          </a:p>
          <a:p>
            <a:r>
              <a:rPr lang="en-GB" dirty="0"/>
              <a:t>3.</a:t>
            </a:r>
            <a:r>
              <a:rPr lang="en-GB" b="0" baseline="0" dirty="0"/>
              <a:t> Bring up the picture.</a:t>
            </a:r>
          </a:p>
          <a:p>
            <a:r>
              <a:rPr lang="en-GB" b="0" baseline="0" dirty="0"/>
              <a:t>4. Bring up the word, and e</a:t>
            </a:r>
            <a:r>
              <a:rPr lang="en-GB" baseline="0" dirty="0"/>
              <a:t>stablish the meaning of the word in English, clearly, i.e., ‘to open’. </a:t>
            </a:r>
            <a:r>
              <a:rPr lang="en-GB" sz="1200" kern="1200" dirty="0">
                <a:solidFill>
                  <a:schemeClr val="tx1"/>
                </a:solidFill>
                <a:effectLst/>
                <a:latin typeface="+mn-lt"/>
                <a:ea typeface="+mn-ea"/>
                <a:cs typeface="+mn-cs"/>
              </a:rPr>
              <a:t>Emphasise the two meanings for the infinitive.</a:t>
            </a:r>
            <a:br>
              <a:rPr lang="en-GB" baseline="0" dirty="0"/>
            </a:br>
            <a:r>
              <a:rPr lang="en-GB" baseline="0" dirty="0"/>
              <a:t>5. Bring up the short form </a:t>
            </a:r>
            <a:r>
              <a:rPr lang="en-GB" i="1" baseline="0" dirty="0" err="1"/>
              <a:t>ouvre</a:t>
            </a:r>
            <a:r>
              <a:rPr lang="en-GB" i="1" baseline="0" dirty="0"/>
              <a:t>, </a:t>
            </a:r>
            <a:r>
              <a:rPr lang="en-GB" i="0" baseline="0" dirty="0"/>
              <a:t>say it, students repeat it. </a:t>
            </a:r>
          </a:p>
          <a:p>
            <a:r>
              <a:rPr lang="en-GB" i="0" baseline="0" dirty="0"/>
              <a:t>6. Try to elicit the meaning from the students. </a:t>
            </a:r>
            <a:r>
              <a:rPr lang="en-GB" sz="1200" kern="1200" dirty="0">
                <a:solidFill>
                  <a:schemeClr val="tx1"/>
                </a:solidFill>
                <a:effectLst/>
                <a:latin typeface="+mn-lt"/>
                <a:ea typeface="+mn-ea"/>
                <a:cs typeface="+mn-cs"/>
              </a:rPr>
              <a:t>Emphasise the two meanings for the short form. </a:t>
            </a:r>
          </a:p>
          <a:p>
            <a:endParaRPr lang="en-GB" sz="1200" b="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Note: </a:t>
            </a:r>
            <a:r>
              <a:rPr lang="en-GB" sz="1200" kern="1200" dirty="0">
                <a:solidFill>
                  <a:schemeClr val="tx1"/>
                </a:solidFill>
                <a:effectLst/>
                <a:latin typeface="+mn-lt"/>
                <a:ea typeface="+mn-ea"/>
                <a:cs typeface="+mn-cs"/>
              </a:rPr>
              <a:t>Students have had explicit teaching that the present tense in French communicates two different present tense meanings in English. This reinforces that learning.</a:t>
            </a:r>
            <a:endParaRPr lang="en-GB" dirty="0"/>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16</a:t>
            </a:fld>
            <a:endParaRPr lang="en-US"/>
          </a:p>
        </p:txBody>
      </p:sp>
    </p:spTree>
    <p:extLst>
      <p:ext uri="{BB962C8B-B14F-4D97-AF65-F5344CB8AC3E}">
        <p14:creationId xmlns:p14="http://schemas.microsoft.com/office/powerpoint/2010/main" val="4216557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and short form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17</a:t>
            </a:fld>
            <a:endParaRPr lang="en-US"/>
          </a:p>
        </p:txBody>
      </p:sp>
    </p:spTree>
    <p:extLst>
      <p:ext uri="{BB962C8B-B14F-4D97-AF65-F5344CB8AC3E}">
        <p14:creationId xmlns:p14="http://schemas.microsoft.com/office/powerpoint/2010/main" val="4029093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short form in a sentence. </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18</a:t>
            </a:fld>
            <a:endParaRPr lang="en-US"/>
          </a:p>
        </p:txBody>
      </p:sp>
    </p:spTree>
    <p:extLst>
      <p:ext uri="{BB962C8B-B14F-4D97-AF65-F5344CB8AC3E}">
        <p14:creationId xmlns:p14="http://schemas.microsoft.com/office/powerpoint/2010/main" val="3128867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long form in a sentence. </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19</a:t>
            </a:fld>
            <a:endParaRPr lang="en-US"/>
          </a:p>
        </p:txBody>
      </p:sp>
    </p:spTree>
    <p:extLst>
      <p:ext uri="{BB962C8B-B14F-4D97-AF65-F5344CB8AC3E}">
        <p14:creationId xmlns:p14="http://schemas.microsoft.com/office/powerpoint/2010/main" val="89082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noProof="0" dirty="0">
                <a:solidFill>
                  <a:schemeClr val="tx1"/>
                </a:solidFill>
                <a:effectLst/>
                <a:latin typeface="+mn-lt"/>
                <a:ea typeface="+mn-ea"/>
                <a:cs typeface="+mn-cs"/>
              </a:rPr>
              <a:t>This</a:t>
            </a:r>
            <a:r>
              <a:rPr lang="en-US" sz="1200" b="0" i="0" u="none" strike="noStrike" kern="1200" baseline="0" noProof="0" dirty="0">
                <a:solidFill>
                  <a:schemeClr val="tx1"/>
                </a:solidFill>
                <a:effectLst/>
                <a:latin typeface="+mn-lt"/>
                <a:ea typeface="+mn-ea"/>
                <a:cs typeface="+mn-cs"/>
              </a:rPr>
              <a:t> slide provides </a:t>
            </a:r>
            <a:r>
              <a:rPr lang="en-US" sz="1200" b="0" i="0" u="none" strike="noStrike" kern="1200" noProof="0" dirty="0">
                <a:solidFill>
                  <a:schemeClr val="tx1"/>
                </a:solidFill>
                <a:effectLst/>
                <a:latin typeface="+mn-lt"/>
                <a:ea typeface="+mn-ea"/>
                <a:cs typeface="+mn-cs"/>
              </a:rPr>
              <a:t>practice</a:t>
            </a:r>
            <a:r>
              <a:rPr lang="en-US" sz="1200" b="0" i="0" u="none" strike="noStrike" kern="1200" baseline="0" noProof="0" dirty="0">
                <a:solidFill>
                  <a:schemeClr val="tx1"/>
                </a:solidFill>
                <a:effectLst/>
                <a:latin typeface="+mn-lt"/>
                <a:ea typeface="+mn-ea"/>
                <a:cs typeface="+mn-cs"/>
              </a:rPr>
              <a:t> with the new </a:t>
            </a:r>
            <a:r>
              <a:rPr lang="en-US" sz="1200" b="0" i="0" u="none" strike="noStrike" kern="1200" noProof="0" dirty="0">
                <a:solidFill>
                  <a:schemeClr val="tx1"/>
                </a:solidFill>
                <a:effectLst/>
                <a:latin typeface="+mn-lt"/>
                <a:ea typeface="+mn-ea"/>
                <a:cs typeface="+mn-cs"/>
              </a:rPr>
              <a:t>vocabulary for this week</a:t>
            </a:r>
            <a:r>
              <a:rPr lang="en-US" sz="1200" b="0" i="0" u="none" strike="noStrike" kern="1200" baseline="0" noProof="0" dirty="0">
                <a:solidFill>
                  <a:schemeClr val="tx1"/>
                </a:solidFill>
                <a:effectLst/>
                <a:latin typeface="+mn-lt"/>
                <a:ea typeface="+mn-ea"/>
                <a:cs typeface="+mn-cs"/>
              </a:rPr>
              <a:t> </a:t>
            </a:r>
            <a:r>
              <a:rPr lang="fr-FR" sz="1200" b="0" i="0" u="none" strike="noStrike" kern="1200" baseline="0" dirty="0">
                <a:solidFill>
                  <a:schemeClr val="tx1"/>
                </a:solidFill>
                <a:effectLst/>
                <a:latin typeface="+mn-lt"/>
                <a:ea typeface="+mn-ea"/>
                <a:cs typeface="+mn-cs"/>
              </a:rPr>
              <a:t>-</a:t>
            </a:r>
            <a:r>
              <a:rPr lang="fr-FR" sz="1200" b="0" i="0" u="none" strike="noStrike" kern="1200" dirty="0">
                <a:solidFill>
                  <a:schemeClr val="tx1"/>
                </a:solidFill>
                <a:effectLst/>
                <a:latin typeface="+mn-lt"/>
                <a:ea typeface="+mn-ea"/>
                <a:cs typeface="+mn-cs"/>
              </a:rPr>
              <a:t> French to English.</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This vocabulary should have been pre-learned, either in class or for homework, using a vocabulary learning app.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Here are some ideas for introducing and practising it in class, in three steps: </a:t>
            </a:r>
          </a:p>
          <a:p>
            <a:r>
              <a:rPr lang="en-GB" sz="1200" b="0" i="0" kern="1200" baseline="0" dirty="0">
                <a:solidFill>
                  <a:schemeClr val="tx1"/>
                </a:solidFill>
                <a:effectLst/>
                <a:latin typeface="+mn-lt"/>
                <a:ea typeface="+mn-ea"/>
                <a:cs typeface="+mn-cs"/>
              </a:rPr>
              <a:t>1/ First, class repetition of the French modelled by the teacher, each French word followed by the teacher showing the written English equivalent. </a:t>
            </a:r>
          </a:p>
          <a:p>
            <a:r>
              <a:rPr lang="en-GB" sz="1200" b="1" i="0" kern="1200" baseline="0" dirty="0">
                <a:solidFill>
                  <a:schemeClr val="tx1"/>
                </a:solidFill>
                <a:effectLst/>
                <a:latin typeface="+mn-lt"/>
                <a:ea typeface="+mn-ea"/>
                <a:cs typeface="+mn-cs"/>
              </a:rPr>
              <a:t>2/ Once all the words are displayed on the screen, with French and English, check the students know what type (part of speech) these words are (this will be useful later and is revision). This is illustrated by the animations.</a:t>
            </a:r>
            <a:endParaRPr lang="en-GB" sz="1200" b="0" i="0" kern="1200" baseline="0" dirty="0">
              <a:solidFill>
                <a:schemeClr val="tx1"/>
              </a:solidFill>
              <a:effectLst/>
              <a:latin typeface="+mn-lt"/>
              <a:ea typeface="+mn-ea"/>
              <a:cs typeface="+mn-cs"/>
            </a:endParaRPr>
          </a:p>
          <a:p>
            <a:r>
              <a:rPr lang="en-GB" sz="1200" b="1" i="0" kern="1200" baseline="0" dirty="0">
                <a:solidFill>
                  <a:schemeClr val="tx1"/>
                </a:solidFill>
                <a:effectLst/>
                <a:latin typeface="+mn-lt"/>
                <a:ea typeface="+mn-ea"/>
                <a:cs typeface="+mn-cs"/>
              </a:rPr>
              <a:t>3/ French to English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baseline="0" dirty="0">
                <a:solidFill>
                  <a:schemeClr val="tx1"/>
                </a:solidFill>
                <a:effectLst/>
                <a:latin typeface="+mn-lt"/>
                <a:ea typeface="+mn-ea"/>
                <a:cs typeface="+mn-cs"/>
              </a:rPr>
              <a:t>(See next slide for animations for English to French practice).</a:t>
            </a:r>
          </a:p>
          <a:p>
            <a:endParaRPr lang="en-GB" sz="1200" b="0" i="0" kern="1200" baseline="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mettre [27], ouvrir [257], écrire [382], vous [50], chemise [3892], silence [1281], tableau [1456], classe [778]</a:t>
            </a:r>
          </a:p>
          <a:p>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6201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20</a:t>
            </a:fld>
            <a:endParaRPr lang="en-US"/>
          </a:p>
        </p:txBody>
      </p:sp>
    </p:spTree>
    <p:extLst>
      <p:ext uri="{BB962C8B-B14F-4D97-AF65-F5344CB8AC3E}">
        <p14:creationId xmlns:p14="http://schemas.microsoft.com/office/powerpoint/2010/main" val="3048898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21</a:t>
            </a:fld>
            <a:endParaRPr lang="en-US"/>
          </a:p>
        </p:txBody>
      </p:sp>
    </p:spTree>
    <p:extLst>
      <p:ext uri="{BB962C8B-B14F-4D97-AF65-F5344CB8AC3E}">
        <p14:creationId xmlns:p14="http://schemas.microsoft.com/office/powerpoint/2010/main" val="413085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noProof="0" dirty="0">
                <a:solidFill>
                  <a:schemeClr val="tx1"/>
                </a:solidFill>
                <a:effectLst/>
                <a:latin typeface="+mn-lt"/>
                <a:ea typeface="+mn-ea"/>
                <a:cs typeface="+mn-cs"/>
              </a:rPr>
              <a:t>This</a:t>
            </a:r>
            <a:r>
              <a:rPr lang="en-GB" sz="1200" b="0" i="0" u="none" strike="noStrike" kern="1200" baseline="0" noProof="0" dirty="0">
                <a:solidFill>
                  <a:schemeClr val="tx1"/>
                </a:solidFill>
                <a:effectLst/>
                <a:latin typeface="+mn-lt"/>
                <a:ea typeface="+mn-ea"/>
                <a:cs typeface="+mn-cs"/>
              </a:rPr>
              <a:t> slide provides </a:t>
            </a:r>
            <a:r>
              <a:rPr lang="en-GB" sz="1200" b="0" i="0" u="none" strike="noStrike" kern="1200" noProof="0" dirty="0">
                <a:solidFill>
                  <a:schemeClr val="tx1"/>
                </a:solidFill>
                <a:effectLst/>
                <a:latin typeface="+mn-lt"/>
                <a:ea typeface="+mn-ea"/>
                <a:cs typeface="+mn-cs"/>
              </a:rPr>
              <a:t>practice</a:t>
            </a:r>
            <a:r>
              <a:rPr lang="en-GB" sz="1200" b="0" i="0" u="none" strike="noStrike" kern="1200" baseline="0" noProof="0" dirty="0">
                <a:solidFill>
                  <a:schemeClr val="tx1"/>
                </a:solidFill>
                <a:effectLst/>
                <a:latin typeface="+mn-lt"/>
                <a:ea typeface="+mn-ea"/>
                <a:cs typeface="+mn-cs"/>
              </a:rPr>
              <a:t> with the new </a:t>
            </a:r>
            <a:r>
              <a:rPr lang="en-GB" sz="1200" b="0" i="0" u="none" strike="noStrike" kern="1200" noProof="0" dirty="0">
                <a:solidFill>
                  <a:schemeClr val="tx1"/>
                </a:solidFill>
                <a:effectLst/>
                <a:latin typeface="+mn-lt"/>
                <a:ea typeface="+mn-ea"/>
                <a:cs typeface="+mn-cs"/>
              </a:rPr>
              <a:t>vocabulary for this week</a:t>
            </a:r>
            <a:r>
              <a:rPr lang="en-GB" sz="1200" b="0" i="0" u="none" strike="noStrike" kern="1200" baseline="0" noProof="0" dirty="0">
                <a:solidFill>
                  <a:schemeClr val="tx1"/>
                </a:solidFill>
                <a:effectLst/>
                <a:latin typeface="+mn-lt"/>
                <a:ea typeface="+mn-ea"/>
                <a:cs typeface="+mn-cs"/>
              </a:rPr>
              <a:t> - </a:t>
            </a:r>
            <a:r>
              <a:rPr lang="en-GB" sz="1200" b="0" i="0" u="none" strike="noStrike" kern="1200" noProof="0" dirty="0">
                <a:solidFill>
                  <a:schemeClr val="tx1"/>
                </a:solidFill>
                <a:effectLst/>
                <a:latin typeface="+mn-lt"/>
                <a:ea typeface="+mn-ea"/>
                <a:cs typeface="+mn-cs"/>
              </a:rPr>
              <a:t>English to French. It works in a</a:t>
            </a:r>
            <a:r>
              <a:rPr lang="en-GB" sz="1200" b="0" i="0" u="none" strike="noStrike" kern="1200" baseline="0" noProof="0" dirty="0">
                <a:solidFill>
                  <a:schemeClr val="tx1"/>
                </a:solidFill>
                <a:effectLst/>
                <a:latin typeface="+mn-lt"/>
                <a:ea typeface="+mn-ea"/>
                <a:cs typeface="+mn-cs"/>
              </a:rPr>
              <a:t> similar way to the previous one (but without the part of speech animation).</a:t>
            </a:r>
            <a:endParaRPr lang="en-GB" sz="1200" b="0" i="0" u="none" strike="noStrike" kern="1200" noProof="0" dirty="0">
              <a:solidFill>
                <a:schemeClr val="tx1"/>
              </a:solidFill>
              <a:effectLst/>
              <a:latin typeface="+mn-lt"/>
              <a:ea typeface="+mn-ea"/>
              <a:cs typeface="+mn-cs"/>
            </a:endParaRPr>
          </a:p>
          <a:p>
            <a:endParaRPr lang="en-GB" sz="1200" b="0" i="0" u="none" strike="noStrike" kern="1200" noProof="0" dirty="0">
              <a:solidFill>
                <a:schemeClr val="tx1"/>
              </a:solidFill>
              <a:effectLst/>
              <a:latin typeface="+mn-lt"/>
              <a:ea typeface="+mn-ea"/>
              <a:cs typeface="+mn-cs"/>
            </a:endParaRPr>
          </a:p>
          <a:p>
            <a:r>
              <a:rPr lang="en-GB" sz="1200" b="0" i="0" u="none" strike="noStrike" kern="1200" noProof="0" dirty="0">
                <a:solidFill>
                  <a:schemeClr val="tx1"/>
                </a:solidFill>
                <a:effectLst/>
                <a:latin typeface="+mn-lt"/>
                <a:ea typeface="+mn-ea"/>
                <a:cs typeface="+mn-cs"/>
              </a:rPr>
              <a:t>Production practice should be in both the oral and written modalities. Learners can </a:t>
            </a:r>
            <a:r>
              <a:rPr lang="en-GB" sz="1200" b="1" i="0" u="none" strike="noStrike" kern="1200" noProof="0" dirty="0">
                <a:solidFill>
                  <a:schemeClr val="tx1"/>
                </a:solidFill>
                <a:effectLst/>
                <a:latin typeface="+mn-lt"/>
                <a:ea typeface="+mn-ea"/>
                <a:cs typeface="+mn-cs"/>
              </a:rPr>
              <a:t>say</a:t>
            </a:r>
            <a:r>
              <a:rPr lang="en-GB" sz="1200" b="0" i="0" u="none" strike="noStrike" kern="1200" noProof="0" dirty="0">
                <a:solidFill>
                  <a:schemeClr val="tx1"/>
                </a:solidFill>
                <a:effectLst/>
                <a:latin typeface="+mn-lt"/>
                <a:ea typeface="+mn-ea"/>
                <a:cs typeface="+mn-cs"/>
              </a:rPr>
              <a:t> the French as a whole class, to their partner or individually to the teacher.</a:t>
            </a:r>
          </a:p>
          <a:p>
            <a:endParaRPr lang="en-GB" sz="1200" b="0" i="0" u="none" strike="noStrike" kern="1200" noProof="0" dirty="0">
              <a:solidFill>
                <a:schemeClr val="tx1"/>
              </a:solidFill>
              <a:effectLst/>
              <a:latin typeface="+mn-lt"/>
              <a:ea typeface="+mn-ea"/>
              <a:cs typeface="+mn-cs"/>
            </a:endParaRPr>
          </a:p>
          <a:p>
            <a:r>
              <a:rPr lang="en-GB" sz="1200" b="0" i="0" u="none" strike="noStrike" kern="1200" noProof="0" dirty="0">
                <a:solidFill>
                  <a:schemeClr val="tx1"/>
                </a:solidFill>
                <a:effectLst/>
                <a:latin typeface="+mn-lt"/>
                <a:ea typeface="+mn-ea"/>
                <a:cs typeface="+mn-cs"/>
              </a:rPr>
              <a:t>They can then </a:t>
            </a:r>
            <a:r>
              <a:rPr lang="en-GB" sz="1200" b="1" i="0" u="none" strike="noStrike" kern="1200" noProof="0" dirty="0">
                <a:solidFill>
                  <a:schemeClr val="tx1"/>
                </a:solidFill>
                <a:effectLst/>
                <a:latin typeface="+mn-lt"/>
                <a:ea typeface="+mn-ea"/>
                <a:cs typeface="+mn-cs"/>
              </a:rPr>
              <a:t>write</a:t>
            </a:r>
            <a:r>
              <a:rPr lang="en-GB" sz="1200" b="0" i="0" u="none" strike="noStrike" kern="1200" noProof="0" dirty="0">
                <a:solidFill>
                  <a:schemeClr val="tx1"/>
                </a:solidFill>
                <a:effectLst/>
                <a:latin typeface="+mn-lt"/>
                <a:ea typeface="+mn-ea"/>
                <a:cs typeface="+mn-cs"/>
              </a:rPr>
              <a:t> the French words, after each English word appears on the slides. </a:t>
            </a:r>
          </a:p>
          <a:p>
            <a:endParaRPr lang="en-GB" sz="1200" b="0" i="0" u="none" strike="noStrike" kern="1200" noProof="0" dirty="0">
              <a:solidFill>
                <a:schemeClr val="tx1"/>
              </a:solidFill>
              <a:effectLst/>
              <a:latin typeface="+mn-lt"/>
              <a:ea typeface="+mn-ea"/>
              <a:cs typeface="+mn-cs"/>
            </a:endParaRPr>
          </a:p>
          <a:p>
            <a:r>
              <a:rPr lang="en-GB" sz="1200" b="0" i="0" u="none" strike="noStrike" kern="1200" noProof="0" dirty="0">
                <a:solidFill>
                  <a:schemeClr val="tx1"/>
                </a:solidFill>
                <a:effectLst/>
                <a:latin typeface="+mn-lt"/>
                <a:ea typeface="+mn-ea"/>
                <a:cs typeface="+mn-cs"/>
              </a:rPr>
              <a:t>We now move on to some grammar activities where these words will be used.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Note: </a:t>
            </a:r>
            <a:r>
              <a:rPr lang="en-GB" sz="1200" kern="1200" dirty="0">
                <a:solidFill>
                  <a:schemeClr val="tx1"/>
                </a:solidFill>
                <a:effectLst/>
                <a:latin typeface="+mn-lt"/>
                <a:ea typeface="+mn-ea"/>
                <a:cs typeface="+mn-cs"/>
              </a:rPr>
              <a:t>Students should know the meanings of the infinitives of these verbs already, as it was homework to learn them (audio and Quizlet) but they are re-presented here in the infinitive and short form to deepen students’ knowledge and model the use of both forms in sentences.</a:t>
            </a:r>
          </a:p>
          <a:p>
            <a:endParaRPr lang="en-GB" dirty="0"/>
          </a:p>
          <a:p>
            <a:r>
              <a:rPr lang="en-GB" dirty="0"/>
              <a:t>Introducing the verb </a:t>
            </a:r>
            <a:r>
              <a:rPr lang="en-GB" i="1" dirty="0" err="1"/>
              <a:t>mettre</a:t>
            </a:r>
            <a:r>
              <a:rPr lang="en-GB" i="1" dirty="0"/>
              <a:t> </a:t>
            </a:r>
            <a:r>
              <a:rPr lang="en-GB" dirty="0"/>
              <a:t>more explicitly. </a:t>
            </a:r>
            <a:r>
              <a:rPr lang="en-GB" i="1" dirty="0" err="1"/>
              <a:t>Mettre</a:t>
            </a:r>
            <a:r>
              <a:rPr lang="en-GB" dirty="0"/>
              <a:t> is one of the 25 most frequently used verbs in French. All 25 most frequent verbs will be introduced early on using the same format. Both long form (infinitive) and short form (3</a:t>
            </a:r>
            <a:r>
              <a:rPr lang="en-GB" baseline="30000" dirty="0"/>
              <a:t>rd</a:t>
            </a:r>
            <a:r>
              <a:rPr lang="en-GB" dirty="0"/>
              <a:t> person singular) are introduced in order to familiarise students with the various forms of the same verb. </a:t>
            </a:r>
          </a:p>
          <a:p>
            <a:endParaRPr lang="en-GB" dirty="0"/>
          </a:p>
          <a:p>
            <a:pPr marL="228600" indent="-228600">
              <a:buAutoNum type="arabicPeriod"/>
            </a:pPr>
            <a:r>
              <a:rPr lang="en-GB" b="0" dirty="0"/>
              <a:t>Bring up the word </a:t>
            </a:r>
            <a:r>
              <a:rPr lang="en-GB" b="0" i="1" dirty="0" err="1"/>
              <a:t>mettre</a:t>
            </a:r>
            <a:r>
              <a:rPr lang="en-GB" b="0" dirty="0"/>
              <a:t> on its own, say</a:t>
            </a:r>
            <a:r>
              <a:rPr lang="en-GB" b="0" baseline="0" dirty="0"/>
              <a:t> it, students repeat it, and remind them of the phonics. </a:t>
            </a:r>
          </a:p>
          <a:p>
            <a:pPr marL="0" indent="0">
              <a:buNone/>
            </a:pPr>
            <a:r>
              <a:rPr lang="en-GB" b="0" baseline="0" dirty="0"/>
              <a:t>2. </a:t>
            </a:r>
            <a:r>
              <a:rPr lang="en-GB" dirty="0"/>
              <a:t>Try to elicit the meaning from the students. </a:t>
            </a:r>
          </a:p>
          <a:p>
            <a:r>
              <a:rPr lang="en-GB" dirty="0"/>
              <a:t>3.</a:t>
            </a:r>
            <a:r>
              <a:rPr lang="en-GB" b="0" baseline="0" dirty="0"/>
              <a:t> Bring up the picture.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4. Bring up the word, and e</a:t>
            </a:r>
            <a:r>
              <a:rPr lang="en-GB" baseline="0" dirty="0"/>
              <a:t>stablish the meaning of the word in English, clearly, i.e., ‘to put (on)’. Emphasise the two meanings of the infinitive.</a:t>
            </a:r>
            <a:br>
              <a:rPr lang="en-GB" baseline="0" dirty="0"/>
            </a:br>
            <a:r>
              <a:rPr lang="en-GB" baseline="0" dirty="0"/>
              <a:t>5. Bring up the short form </a:t>
            </a:r>
            <a:r>
              <a:rPr lang="en-GB" i="1" baseline="0" dirty="0"/>
              <a:t>met, </a:t>
            </a:r>
            <a:r>
              <a:rPr lang="en-GB" i="0" baseline="0" dirty="0"/>
              <a:t>say it, students repeat it. </a:t>
            </a:r>
            <a:r>
              <a:rPr lang="en-GB" b="0" baseline="0" dirty="0"/>
              <a:t>Draw attention to the silent /t/ </a:t>
            </a:r>
            <a:r>
              <a:rPr lang="en-GB" b="0" i="0" baseline="0" dirty="0"/>
              <a:t>which they have studied. </a:t>
            </a:r>
            <a:r>
              <a:rPr lang="en-GB" sz="1200" kern="1200" dirty="0">
                <a:solidFill>
                  <a:schemeClr val="tx1"/>
                </a:solidFill>
                <a:effectLst/>
                <a:latin typeface="+mn-lt"/>
                <a:ea typeface="+mn-ea"/>
                <a:cs typeface="+mn-cs"/>
              </a:rPr>
              <a:t>Emphasise the two meanings for the short form.</a:t>
            </a:r>
            <a:endParaRPr lang="en-GB" i="0" baseline="0" dirty="0"/>
          </a:p>
          <a:p>
            <a:r>
              <a:rPr lang="en-GB" i="0" baseline="0" dirty="0"/>
              <a:t>6. Try to elicit the meanings from the students. </a:t>
            </a:r>
            <a:r>
              <a:rPr lang="en-GB" sz="1200" b="1" kern="1200" dirty="0">
                <a:solidFill>
                  <a:schemeClr val="tx1"/>
                </a:solidFill>
                <a:effectLst/>
                <a:latin typeface="+mn-lt"/>
                <a:ea typeface="+mn-ea"/>
                <a:cs typeface="+mn-cs"/>
              </a:rPr>
              <a:t>Emphasise the two meanings for the short form, reminding students that French only has one form and does not have a direct equivalent of the grammar for ‘is + </a:t>
            </a:r>
            <a:r>
              <a:rPr lang="en-GB" sz="1200" b="1" kern="1200" dirty="0" err="1">
                <a:solidFill>
                  <a:schemeClr val="tx1"/>
                </a:solidFill>
                <a:effectLst/>
                <a:latin typeface="+mn-lt"/>
                <a:ea typeface="+mn-ea"/>
                <a:cs typeface="+mn-cs"/>
              </a:rPr>
              <a:t>ing</a:t>
            </a:r>
            <a:r>
              <a:rPr lang="en-GB" sz="1200" b="1" kern="1200" dirty="0">
                <a:solidFill>
                  <a:schemeClr val="tx1"/>
                </a:solidFill>
                <a:effectLst/>
                <a:latin typeface="+mn-lt"/>
                <a:ea typeface="+mn-ea"/>
                <a:cs typeface="+mn-cs"/>
              </a:rPr>
              <a:t>’, the continuous form (as covered in previous weeks). </a:t>
            </a:r>
            <a:endParaRPr lang="en-GB" b="1" i="0" baseline="0" dirty="0"/>
          </a:p>
          <a:p>
            <a:endParaRPr lang="en-GB" i="0" baseline="0" dirty="0"/>
          </a:p>
          <a:p>
            <a:r>
              <a:rPr lang="en-GB" sz="1200" b="1" kern="1200" dirty="0">
                <a:solidFill>
                  <a:schemeClr val="tx1"/>
                </a:solidFill>
                <a:effectLst/>
                <a:latin typeface="+mn-lt"/>
                <a:ea typeface="+mn-ea"/>
                <a:cs typeface="+mn-cs"/>
              </a:rPr>
              <a:t>Note: </a:t>
            </a:r>
            <a:r>
              <a:rPr lang="en-GB" sz="1200" kern="1200" dirty="0">
                <a:solidFill>
                  <a:schemeClr val="tx1"/>
                </a:solidFill>
                <a:effectLst/>
                <a:latin typeface="+mn-lt"/>
                <a:ea typeface="+mn-ea"/>
                <a:cs typeface="+mn-cs"/>
              </a:rPr>
              <a:t>Students have had explicit teaching that the present tense in French communicates two different present tense meanings in English. It is useful to reinforce that learning here.</a:t>
            </a:r>
            <a:endParaRPr lang="en-GB" dirty="0"/>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4</a:t>
            </a:fld>
            <a:endParaRPr lang="en-US"/>
          </a:p>
        </p:txBody>
      </p:sp>
    </p:spTree>
    <p:extLst>
      <p:ext uri="{BB962C8B-B14F-4D97-AF65-F5344CB8AC3E}">
        <p14:creationId xmlns:p14="http://schemas.microsoft.com/office/powerpoint/2010/main" val="4158898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and short form again.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Get the students to produce both English forms.</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5</a:t>
            </a:fld>
            <a:endParaRPr lang="en-US"/>
          </a:p>
        </p:txBody>
      </p:sp>
    </p:spTree>
    <p:extLst>
      <p:ext uri="{BB962C8B-B14F-4D97-AF65-F5344CB8AC3E}">
        <p14:creationId xmlns:p14="http://schemas.microsoft.com/office/powerpoint/2010/main" val="4218904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short form in a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Point out the Silent Final Consonant. Or ask the students to explain why ‘met’ is pronounced as it is. </a:t>
            </a:r>
          </a:p>
        </p:txBody>
      </p:sp>
      <p:sp>
        <p:nvSpPr>
          <p:cNvPr id="4" name="Slide Number Placeholder 3"/>
          <p:cNvSpPr>
            <a:spLocks noGrp="1"/>
          </p:cNvSpPr>
          <p:nvPr>
            <p:ph type="sldNum" sz="quarter" idx="10"/>
          </p:nvPr>
        </p:nvSpPr>
        <p:spPr/>
        <p:txBody>
          <a:bodyPr/>
          <a:lstStyle/>
          <a:p>
            <a:fld id="{4DB951FC-ED3C-D34D-B0AD-3860E518A05C}" type="slidenum">
              <a:rPr lang="en-US" smtClean="0"/>
              <a:t>6</a:t>
            </a:fld>
            <a:endParaRPr lang="en-US"/>
          </a:p>
        </p:txBody>
      </p:sp>
    </p:spTree>
    <p:extLst>
      <p:ext uri="{BB962C8B-B14F-4D97-AF65-F5344CB8AC3E}">
        <p14:creationId xmlns:p14="http://schemas.microsoft.com/office/powerpoint/2010/main" val="246566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Introduce the long form in a sentence. </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7</a:t>
            </a:fld>
            <a:endParaRPr lang="en-US"/>
          </a:p>
        </p:txBody>
      </p:sp>
    </p:spTree>
    <p:extLst>
      <p:ext uri="{BB962C8B-B14F-4D97-AF65-F5344CB8AC3E}">
        <p14:creationId xmlns:p14="http://schemas.microsoft.com/office/powerpoint/2010/main" val="1829376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short form in context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8</a:t>
            </a:fld>
            <a:endParaRPr lang="en-US"/>
          </a:p>
        </p:txBody>
      </p:sp>
    </p:spTree>
    <p:extLst>
      <p:ext uri="{BB962C8B-B14F-4D97-AF65-F5344CB8AC3E}">
        <p14:creationId xmlns:p14="http://schemas.microsoft.com/office/powerpoint/2010/main" val="1140316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Cycle through the long form in context again.</a:t>
            </a:r>
          </a:p>
          <a:p>
            <a:endParaRPr lang="en-GB" dirty="0"/>
          </a:p>
        </p:txBody>
      </p:sp>
      <p:sp>
        <p:nvSpPr>
          <p:cNvPr id="4" name="Slide Number Placeholder 3"/>
          <p:cNvSpPr>
            <a:spLocks noGrp="1"/>
          </p:cNvSpPr>
          <p:nvPr>
            <p:ph type="sldNum" sz="quarter" idx="10"/>
          </p:nvPr>
        </p:nvSpPr>
        <p:spPr/>
        <p:txBody>
          <a:bodyPr/>
          <a:lstStyle/>
          <a:p>
            <a:fld id="{4DB951FC-ED3C-D34D-B0AD-3860E518A05C}" type="slidenum">
              <a:rPr lang="en-US" smtClean="0"/>
              <a:t>9</a:t>
            </a:fld>
            <a:endParaRPr lang="en-US"/>
          </a:p>
        </p:txBody>
      </p:sp>
    </p:spTree>
    <p:extLst>
      <p:ext uri="{BB962C8B-B14F-4D97-AF65-F5344CB8AC3E}">
        <p14:creationId xmlns:p14="http://schemas.microsoft.com/office/powerpoint/2010/main" val="215274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21BB-1ACC-6947-9E1B-A405647FA5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4472BA-FDBE-744F-80FE-04F8BAEC0B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8A06EA-0BF8-664F-990C-B20A55CAFFFC}"/>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7DEC82BA-42CD-D846-AAA6-5D1182DEB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992B2-4AFA-3349-81ED-9BB58685D46C}"/>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64198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0758-7E7F-B649-83E6-C73782AEC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159AC4-92F2-1F45-AEC4-E3D809C4EE8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98014-ACB9-7C41-AF72-7260286E90CE}"/>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3238A4B8-FAF3-2C47-9AAB-3650FF32D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910E5-C81E-7E4B-993B-80526A508855}"/>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330957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F49DBA-0B8A-8F4B-B4B4-2C5E30E50A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58777B-8942-1742-95E5-377056F852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C54F5-E75C-974E-957E-33499D8FC5F3}"/>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E031109F-BEAC-EE49-B1DB-E41F9F448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E22CD-FDCB-D74A-8D38-E249E8D069DC}"/>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104680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40A07-3A34-544C-84B4-84D927ECBE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A2E29-DF6E-3A4E-AC63-98330EC57F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A71AB-B7F6-1F4E-B629-9287B56333DC}"/>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973C6009-6B8D-7C4C-9936-A6A5D6009F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84948-69CA-6F47-B0C6-BA1FB8ADBAE2}"/>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17179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0C2D-54C4-7243-9ED7-07F48B6391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916C77-8004-4249-A335-517DB84F83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CA2364E-A712-404D-99EF-C76844885AC9}"/>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1A06E678-3795-3D42-B4DF-0471A4567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9008D9-0ECE-DC47-8E36-28E63487A473}"/>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167242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560A-D07F-D244-981C-A6A6F72B51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56162A-8755-5046-AA8F-C26AA32AC98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72C685-0B6C-4E43-8071-C6DD301518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A06F46-1134-F94C-B08F-4296561F6B1A}"/>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6" name="Footer Placeholder 5">
            <a:extLst>
              <a:ext uri="{FF2B5EF4-FFF2-40B4-BE49-F238E27FC236}">
                <a16:creationId xmlns:a16="http://schemas.microsoft.com/office/drawing/2014/main" id="{255CEBB6-78D4-0244-8CEF-6A799F5149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503A3-6385-7C4C-AA56-90FBB2753AC7}"/>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2301926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65DE-D903-F849-9E8B-101D5DDA7B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A23491-9A22-294F-8A9D-4759FA18F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3879EE-E3A7-0649-8FAC-2EF6A296CE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C47DC-9F0B-C046-B450-B5FD3C5953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021F61-13EB-A04E-BEC7-8BB2425124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A2B03D-693C-FE43-95D8-3A0DF1A721EC}"/>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8" name="Footer Placeholder 7">
            <a:extLst>
              <a:ext uri="{FF2B5EF4-FFF2-40B4-BE49-F238E27FC236}">
                <a16:creationId xmlns:a16="http://schemas.microsoft.com/office/drawing/2014/main" id="{20AE65D4-4432-5E4D-8F8E-F4557C7F2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BD8B71-63AE-4047-9453-1DB745DF4CC2}"/>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18890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AB55-A41B-F74C-9855-A5E03B5A37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E99C95-2497-304D-9384-AC1101F8DBE8}"/>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4" name="Footer Placeholder 3">
            <a:extLst>
              <a:ext uri="{FF2B5EF4-FFF2-40B4-BE49-F238E27FC236}">
                <a16:creationId xmlns:a16="http://schemas.microsoft.com/office/drawing/2014/main" id="{3193A8B1-7AF9-5245-AECE-ED8FFCF52A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E9BBE8-7E76-6D47-BF54-31AD50D956AD}"/>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378750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3562CD-CDA3-374E-B6A8-B8332F766759}"/>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3" name="Footer Placeholder 2">
            <a:extLst>
              <a:ext uri="{FF2B5EF4-FFF2-40B4-BE49-F238E27FC236}">
                <a16:creationId xmlns:a16="http://schemas.microsoft.com/office/drawing/2014/main" id="{E7E2136B-F4E6-9846-8846-D78EB3D163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E160A4-346C-BF47-BF12-10D1413E243E}"/>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212034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78F1-1444-6341-B6DF-A8DBC8172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B2A317-036C-6844-943C-B06719310C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96A333-E2A6-8E42-9C23-F5071A7941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4BE2DD-471C-BD4B-847B-16F1A93E2C87}"/>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6" name="Footer Placeholder 5">
            <a:extLst>
              <a:ext uri="{FF2B5EF4-FFF2-40B4-BE49-F238E27FC236}">
                <a16:creationId xmlns:a16="http://schemas.microsoft.com/office/drawing/2014/main" id="{5A7080B0-12BE-9844-8461-ED509E865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B6939-BE99-7B4D-A468-A16E2399B32C}"/>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260502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0F02-FBB3-2049-961D-02194008A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4BBDE7-FA6D-4B4E-9B0E-F1E3DD4D33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87ECE0-37D0-0748-BF3C-7CA662304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8B6D70-C3C4-6142-BB0C-4A9D48F2B760}"/>
              </a:ext>
            </a:extLst>
          </p:cNvPr>
          <p:cNvSpPr>
            <a:spLocks noGrp="1"/>
          </p:cNvSpPr>
          <p:nvPr>
            <p:ph type="dt" sz="half" idx="10"/>
          </p:nvPr>
        </p:nvSpPr>
        <p:spPr/>
        <p:txBody>
          <a:bodyPr/>
          <a:lstStyle/>
          <a:p>
            <a:fld id="{4447C708-6F11-B442-8A0C-109B253498E9}" type="datetimeFigureOut">
              <a:rPr lang="en-US" smtClean="0"/>
              <a:t>4/27/20</a:t>
            </a:fld>
            <a:endParaRPr lang="en-US"/>
          </a:p>
        </p:txBody>
      </p:sp>
      <p:sp>
        <p:nvSpPr>
          <p:cNvPr id="6" name="Footer Placeholder 5">
            <a:extLst>
              <a:ext uri="{FF2B5EF4-FFF2-40B4-BE49-F238E27FC236}">
                <a16:creationId xmlns:a16="http://schemas.microsoft.com/office/drawing/2014/main" id="{06B83BAF-358B-F24A-A11C-B09FE0384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675040-4347-DB4E-BE01-23F6D2A1E144}"/>
              </a:ext>
            </a:extLst>
          </p:cNvPr>
          <p:cNvSpPr>
            <a:spLocks noGrp="1"/>
          </p:cNvSpPr>
          <p:nvPr>
            <p:ph type="sldNum" sz="quarter" idx="12"/>
          </p:nvPr>
        </p:nvSpPr>
        <p:spPr/>
        <p:txBody>
          <a:bodyPr/>
          <a:lstStyle/>
          <a:p>
            <a:fld id="{813072C5-94C3-2242-AC6E-8138AF0ADC7B}" type="slidenum">
              <a:rPr lang="en-US" smtClean="0"/>
              <a:t>‹#›</a:t>
            </a:fld>
            <a:endParaRPr lang="en-US"/>
          </a:p>
        </p:txBody>
      </p:sp>
    </p:spTree>
    <p:extLst>
      <p:ext uri="{BB962C8B-B14F-4D97-AF65-F5344CB8AC3E}">
        <p14:creationId xmlns:p14="http://schemas.microsoft.com/office/powerpoint/2010/main" val="420659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9BB58C-D2CF-FD49-B345-B921E24D07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22085A-43F9-1841-8B13-9DF03A557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5FFDD1-5935-6245-A58D-207ABA619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7C708-6F11-B442-8A0C-109B253498E9}" type="datetimeFigureOut">
              <a:rPr lang="en-US" smtClean="0"/>
              <a:t>4/27/20</a:t>
            </a:fld>
            <a:endParaRPr lang="en-US"/>
          </a:p>
        </p:txBody>
      </p:sp>
      <p:sp>
        <p:nvSpPr>
          <p:cNvPr id="5" name="Footer Placeholder 4">
            <a:extLst>
              <a:ext uri="{FF2B5EF4-FFF2-40B4-BE49-F238E27FC236}">
                <a16:creationId xmlns:a16="http://schemas.microsoft.com/office/drawing/2014/main" id="{23EB7EC0-5A44-D544-858F-8F6F7FC958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4E5F97-7BAA-B043-A460-391E6C8D7B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072C5-94C3-2242-AC6E-8138AF0ADC7B}" type="slidenum">
              <a:rPr lang="en-US" smtClean="0"/>
              <a:t>‹#›</a:t>
            </a:fld>
            <a:endParaRPr lang="en-US"/>
          </a:p>
        </p:txBody>
      </p:sp>
    </p:spTree>
    <p:extLst>
      <p:ext uri="{BB962C8B-B14F-4D97-AF65-F5344CB8AC3E}">
        <p14:creationId xmlns:p14="http://schemas.microsoft.com/office/powerpoint/2010/main" val="383512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6"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1.2 - Week 7</a:t>
            </a:r>
          </a:p>
        </p:txBody>
      </p:sp>
      <p:sp>
        <p:nvSpPr>
          <p:cNvPr id="17"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a:solidFill>
                  <a:prstClr val="white"/>
                </a:solidFill>
                <a:latin typeface="Century Gothic" panose="020B0502020202020204" pitchFamily="34" charset="0"/>
              </a:rPr>
              <a:t>27/04</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/20</a:t>
            </a:r>
          </a:p>
        </p:txBody>
      </p:sp>
      <p:sp>
        <p:nvSpPr>
          <p:cNvPr id="3" name="Title 2">
            <a:extLst>
              <a:ext uri="{FF2B5EF4-FFF2-40B4-BE49-F238E27FC236}">
                <a16:creationId xmlns:a16="http://schemas.microsoft.com/office/drawing/2014/main" id="{28E73819-E055-8C4C-92E4-E604231D6629}"/>
              </a:ext>
            </a:extLst>
          </p:cNvPr>
          <p:cNvSpPr>
            <a:spLocks noGrp="1"/>
          </p:cNvSpPr>
          <p:nvPr>
            <p:ph type="title"/>
          </p:nvPr>
        </p:nvSpPr>
        <p:spPr>
          <a:xfrm>
            <a:off x="281968" y="1542246"/>
            <a:ext cx="10515600" cy="1325563"/>
          </a:xfrm>
        </p:spPr>
        <p:txBody>
          <a:bodyPr/>
          <a:lstStyle/>
          <a:p>
            <a:r>
              <a:rPr lang="en-GB" b="1" dirty="0">
                <a:solidFill>
                  <a:prstClr val="white"/>
                </a:solidFill>
                <a:latin typeface="Century Gothic" panose="020B0502020202020204" pitchFamily="34" charset="0"/>
              </a:rPr>
              <a:t>Vocabulary</a:t>
            </a:r>
            <a:endParaRPr lang="en-US" dirty="0"/>
          </a:p>
        </p:txBody>
      </p:sp>
    </p:spTree>
    <p:extLst>
      <p:ext uri="{BB962C8B-B14F-4D97-AF65-F5344CB8AC3E}">
        <p14:creationId xmlns:p14="http://schemas.microsoft.com/office/powerpoint/2010/main" val="3283299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2189979"/>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write | writing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0" y="3236919"/>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écrit</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0" y="5060519"/>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writes | is writing</a:t>
            </a:r>
            <a:r>
              <a:rPr lang="en-GB" sz="3200" dirty="0">
                <a:solidFill>
                  <a:srgbClr val="5B9BD5">
                    <a:lumMod val="50000"/>
                  </a:srgbClr>
                </a:solidFill>
                <a:latin typeface="Century Gothic" panose="020B0502020202020204" pitchFamily="34" charset="0"/>
              </a:rPr>
              <a:t>]</a:t>
            </a:r>
          </a:p>
        </p:txBody>
      </p:sp>
      <p:pic>
        <p:nvPicPr>
          <p:cNvPr id="13" name="Picture 12"/>
          <p:cNvPicPr>
            <a:picLocks noChangeAspect="1"/>
          </p:cNvPicPr>
          <p:nvPr/>
        </p:nvPicPr>
        <p:blipFill>
          <a:blip r:embed="rId3">
            <a:clrChange>
              <a:clrFrom>
                <a:srgbClr val="FCFAFB"/>
              </a:clrFrom>
              <a:clrTo>
                <a:srgbClr val="FCFAFB">
                  <a:alpha val="0"/>
                </a:srgbClr>
              </a:clrTo>
            </a:clrChange>
          </a:blip>
          <a:stretch>
            <a:fillRect/>
          </a:stretch>
        </p:blipFill>
        <p:spPr>
          <a:xfrm>
            <a:off x="9435712" y="303251"/>
            <a:ext cx="2512472" cy="2032627"/>
          </a:xfrm>
          <a:prstGeom prst="rect">
            <a:avLst/>
          </a:prstGeom>
        </p:spPr>
      </p:pic>
      <p:sp>
        <p:nvSpPr>
          <p:cNvPr id="2" name="Title 1">
            <a:extLst>
              <a:ext uri="{FF2B5EF4-FFF2-40B4-BE49-F238E27FC236}">
                <a16:creationId xmlns:a16="http://schemas.microsoft.com/office/drawing/2014/main" id="{31B8C59C-384B-4542-8D28-B2A25F6C5E67}"/>
              </a:ext>
            </a:extLst>
          </p:cNvPr>
          <p:cNvSpPr>
            <a:spLocks noGrp="1"/>
          </p:cNvSpPr>
          <p:nvPr>
            <p:ph type="title"/>
          </p:nvPr>
        </p:nvSpPr>
        <p:spPr>
          <a:xfrm>
            <a:off x="3906370" y="753887"/>
            <a:ext cx="4379259" cy="1362689"/>
          </a:xfrm>
        </p:spPr>
        <p:txBody>
          <a:bodyPr>
            <a:noAutofit/>
          </a:bodyPr>
          <a:lstStyle/>
          <a:p>
            <a:pPr algn="ctr"/>
            <a:r>
              <a:rPr lang="en-GB" sz="11500" b="1" dirty="0" err="1">
                <a:solidFill>
                  <a:srgbClr val="5B9BD5">
                    <a:lumMod val="50000"/>
                  </a:srgbClr>
                </a:solidFill>
                <a:latin typeface="Century Gothic" panose="020B0502020202020204" pitchFamily="34" charset="0"/>
              </a:rPr>
              <a:t>écrire</a:t>
            </a:r>
            <a:endParaRPr lang="en-US" sz="11500" dirty="0"/>
          </a:p>
        </p:txBody>
      </p:sp>
    </p:spTree>
    <p:extLst>
      <p:ext uri="{BB962C8B-B14F-4D97-AF65-F5344CB8AC3E}">
        <p14:creationId xmlns:p14="http://schemas.microsoft.com/office/powerpoint/2010/main" val="276524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D65A-8616-C04B-8DB3-C547E53C7797}"/>
              </a:ext>
            </a:extLst>
          </p:cNvPr>
          <p:cNvSpPr>
            <a:spLocks noGrp="1"/>
          </p:cNvSpPr>
          <p:nvPr>
            <p:ph type="title"/>
          </p:nvPr>
        </p:nvSpPr>
        <p:spPr>
          <a:xfrm>
            <a:off x="838200" y="779214"/>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écrire</a:t>
            </a:r>
            <a:endParaRPr lang="en-US" sz="11500" dirty="0"/>
          </a:p>
        </p:txBody>
      </p:sp>
      <p:sp>
        <p:nvSpPr>
          <p:cNvPr id="12" name="TextBox 11"/>
          <p:cNvSpPr txBox="1"/>
          <p:nvPr/>
        </p:nvSpPr>
        <p:spPr>
          <a:xfrm>
            <a:off x="3099130" y="2177384"/>
            <a:ext cx="6313094"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write | writing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284527"/>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écrit</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3768509" y="5077809"/>
            <a:ext cx="497433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writes | is writing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110179"/>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27397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3EC4C-3933-004A-9221-E89E5D20A0A2}"/>
              </a:ext>
            </a:extLst>
          </p:cNvPr>
          <p:cNvSpPr>
            <a:spLocks noGrp="1"/>
          </p:cNvSpPr>
          <p:nvPr>
            <p:ph type="title"/>
          </p:nvPr>
        </p:nvSpPr>
        <p:spPr>
          <a:xfrm>
            <a:off x="838199" y="845915"/>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écrit</a:t>
            </a:r>
            <a:endParaRPr lang="en-US" sz="11500" dirty="0"/>
          </a:p>
        </p:txBody>
      </p:sp>
      <p:sp>
        <p:nvSpPr>
          <p:cNvPr id="4" name="TextBox 3"/>
          <p:cNvSpPr txBox="1"/>
          <p:nvPr/>
        </p:nvSpPr>
        <p:spPr>
          <a:xfrm>
            <a:off x="0" y="2177384"/>
            <a:ext cx="12191998"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writes | is writing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59267" y="4043170"/>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b="1" dirty="0" err="1">
                <a:solidFill>
                  <a:srgbClr val="EA5F00"/>
                </a:solidFill>
                <a:latin typeface="Century Gothic" panose="020B0502020202020204" pitchFamily="34" charset="0"/>
                <a:cs typeface="Calibri" panose="020F0502020204030204" pitchFamily="34" charset="0"/>
              </a:rPr>
              <a:t>écrit</a:t>
            </a:r>
            <a:r>
              <a:rPr lang="en-HK" sz="6000" dirty="0">
                <a:solidFill>
                  <a:srgbClr val="5B9BD5">
                    <a:lumMod val="50000"/>
                  </a:srgbClr>
                </a:solidFill>
                <a:latin typeface="Century Gothic" panose="020B0502020202020204" pitchFamily="34" charset="0"/>
              </a:rPr>
              <a:t> </a:t>
            </a:r>
            <a:r>
              <a:rPr lang="en-HK" sz="6000" dirty="0" err="1">
                <a:solidFill>
                  <a:srgbClr val="5B9BD5">
                    <a:lumMod val="50000"/>
                  </a:srgbClr>
                </a:solidFill>
                <a:latin typeface="Century Gothic" panose="020B0502020202020204" pitchFamily="34" charset="0"/>
              </a:rPr>
              <a:t>bien</a:t>
            </a:r>
            <a:r>
              <a:rPr lang="en-HK" sz="6000" dirty="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59267" y="5058833"/>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writes</a:t>
            </a:r>
            <a:r>
              <a:rPr lang="en-HK" sz="3200" dirty="0">
                <a:solidFill>
                  <a:srgbClr val="5B9BD5">
                    <a:lumMod val="50000"/>
                  </a:srgbClr>
                </a:solidFill>
                <a:latin typeface="Century Gothic" panose="020B0502020202020204" pitchFamily="34" charset="0"/>
              </a:rPr>
              <a:t> well.</a:t>
            </a:r>
            <a:r>
              <a:rPr lang="en-GB" sz="3200" dirty="0">
                <a:solidFill>
                  <a:srgbClr val="5B9BD5">
                    <a:lumMod val="50000"/>
                  </a:srgbClr>
                </a:solidFill>
                <a:latin typeface="Century Gothic" panose="020B0502020202020204" pitchFamily="34" charset="0"/>
              </a:rPr>
              <a:t>]</a:t>
            </a:r>
          </a:p>
        </p:txBody>
      </p:sp>
    </p:spTree>
    <p:extLst>
      <p:ext uri="{BB962C8B-B14F-4D97-AF65-F5344CB8AC3E}">
        <p14:creationId xmlns:p14="http://schemas.microsoft.com/office/powerpoint/2010/main" val="319382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76662"/>
            <a:ext cx="12192000" cy="584775"/>
          </a:xfrm>
          <a:prstGeom prst="rect">
            <a:avLst/>
          </a:prstGeom>
          <a:solidFill>
            <a:schemeClr val="bg1"/>
          </a:solidFill>
        </p:spPr>
        <p:txBody>
          <a:bodyPr wrap="square" rtlCol="0">
            <a:spAutoFit/>
          </a:bodyPr>
          <a:lstStyle/>
          <a:p>
            <a:pPr algn="ctr"/>
            <a:r>
              <a:rPr lang="en-HK" sz="3200" dirty="0">
                <a:solidFill>
                  <a:srgbClr val="5B9BD5">
                    <a:lumMod val="50000"/>
                  </a:srgbClr>
                </a:solidFill>
                <a:latin typeface="Century Gothic" panose="020B0502020202020204" pitchFamily="34" charset="0"/>
              </a:rPr>
              <a:t>[to write | writing]</a:t>
            </a:r>
            <a:endParaRPr lang="en-GB" sz="3200" dirty="0">
              <a:solidFill>
                <a:srgbClr val="5B9BD5">
                  <a:lumMod val="50000"/>
                </a:srgbClr>
              </a:solidFill>
              <a:latin typeface="Century Gothic" panose="020B0502020202020204" pitchFamily="34" charset="0"/>
            </a:endParaRPr>
          </a:p>
        </p:txBody>
      </p:sp>
      <p:sp>
        <p:nvSpPr>
          <p:cNvPr id="5" name="TextBox 4"/>
          <p:cNvSpPr txBox="1"/>
          <p:nvPr/>
        </p:nvSpPr>
        <p:spPr>
          <a:xfrm>
            <a:off x="0" y="4037385"/>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dirty="0" err="1">
                <a:solidFill>
                  <a:srgbClr val="5B9BD5">
                    <a:lumMod val="50000"/>
                  </a:srgbClr>
                </a:solidFill>
                <a:latin typeface="Century Gothic" panose="020B0502020202020204" pitchFamily="34" charset="0"/>
              </a:rPr>
              <a:t>aime</a:t>
            </a:r>
            <a:r>
              <a:rPr lang="en-HK" sz="6000" dirty="0">
                <a:solidFill>
                  <a:srgbClr val="5B9BD5">
                    <a:lumMod val="50000"/>
                  </a:srgbClr>
                </a:solidFill>
                <a:latin typeface="Century Gothic" panose="020B0502020202020204" pitchFamily="34" charset="0"/>
              </a:rPr>
              <a:t> </a:t>
            </a:r>
            <a:r>
              <a:rPr lang="en-HK" sz="6000" b="1" dirty="0" err="1">
                <a:solidFill>
                  <a:srgbClr val="EA5F00"/>
                </a:solidFill>
                <a:latin typeface="Century Gothic" panose="020B0502020202020204" pitchFamily="34" charset="0"/>
                <a:cs typeface="Calibri" panose="020F0502020204030204" pitchFamily="34" charset="0"/>
              </a:rPr>
              <a:t>écrire</a:t>
            </a:r>
            <a:r>
              <a:rPr lang="en-HK" sz="6000" dirty="0">
                <a:solidFill>
                  <a:srgbClr val="5B9BD5">
                    <a:lumMod val="50000"/>
                  </a:srgbClr>
                </a:solidFill>
                <a:latin typeface="Century Gothic" panose="020B0502020202020204" pitchFamily="34" charset="0"/>
              </a:rPr>
              <a:t> </a:t>
            </a:r>
            <a:r>
              <a:rPr lang="en-HK" sz="6000" dirty="0" err="1">
                <a:solidFill>
                  <a:srgbClr val="5B9BD5">
                    <a:lumMod val="50000"/>
                  </a:srgbClr>
                </a:solidFill>
                <a:latin typeface="Century Gothic" panose="020B0502020202020204" pitchFamily="34" charset="0"/>
              </a:rPr>
              <a:t>en</a:t>
            </a:r>
            <a:r>
              <a:rPr lang="en-HK" sz="6000" dirty="0">
                <a:solidFill>
                  <a:srgbClr val="5B9BD5">
                    <a:lumMod val="50000"/>
                  </a:srgbClr>
                </a:solidFill>
                <a:latin typeface="Century Gothic" panose="020B0502020202020204" pitchFamily="34" charset="0"/>
              </a:rPr>
              <a:t> </a:t>
            </a:r>
            <a:r>
              <a:rPr lang="fr-FR" sz="6000" dirty="0">
                <a:solidFill>
                  <a:schemeClr val="accent5">
                    <a:lumMod val="50000"/>
                  </a:schemeClr>
                </a:solidFill>
                <a:latin typeface="Century Gothic" panose="020B0502020202020204" pitchFamily="34" charset="0"/>
              </a:rPr>
              <a:t>français</a:t>
            </a:r>
            <a:r>
              <a:rPr lang="en-HK" sz="6000" dirty="0">
                <a:solidFill>
                  <a:srgbClr val="5B9BD5">
                    <a:lumMod val="50000"/>
                  </a:srgbClr>
                </a:solidFill>
                <a:latin typeface="Century Gothic" panose="020B0502020202020204" pitchFamily="34" charset="0"/>
              </a:rPr>
              <a:t>. </a:t>
            </a:r>
            <a:endParaRPr lang="en-GB" sz="6000" dirty="0">
              <a:solidFill>
                <a:srgbClr val="5B9BD5">
                  <a:lumMod val="50000"/>
                </a:srgbClr>
              </a:solidFill>
              <a:latin typeface="Century Gothic" panose="020B0502020202020204" pitchFamily="34" charset="0"/>
            </a:endParaRPr>
          </a:p>
        </p:txBody>
      </p:sp>
      <p:sp>
        <p:nvSpPr>
          <p:cNvPr id="7" name="TextBox 6"/>
          <p:cNvSpPr txBox="1"/>
          <p:nvPr/>
        </p:nvSpPr>
        <p:spPr>
          <a:xfrm>
            <a:off x="0" y="5053048"/>
            <a:ext cx="12192000"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writing </a:t>
            </a:r>
            <a:r>
              <a:rPr lang="en-HK" sz="3200" dirty="0">
                <a:solidFill>
                  <a:srgbClr val="5B9BD5">
                    <a:lumMod val="50000"/>
                  </a:srgbClr>
                </a:solidFill>
                <a:latin typeface="Century Gothic" panose="020B0502020202020204" pitchFamily="34" charset="0"/>
              </a:rPr>
              <a:t>in French.</a:t>
            </a:r>
            <a:r>
              <a:rPr lang="en-GB" sz="3200" dirty="0">
                <a:solidFill>
                  <a:srgbClr val="5B9BD5">
                    <a:lumMod val="50000"/>
                  </a:srgbClr>
                </a:solidFill>
                <a:latin typeface="Century Gothic" panose="020B0502020202020204" pitchFamily="34" charset="0"/>
              </a:rPr>
              <a:t>]</a:t>
            </a:r>
          </a:p>
        </p:txBody>
      </p:sp>
      <p:sp>
        <p:nvSpPr>
          <p:cNvPr id="2" name="Title 1">
            <a:extLst>
              <a:ext uri="{FF2B5EF4-FFF2-40B4-BE49-F238E27FC236}">
                <a16:creationId xmlns:a16="http://schemas.microsoft.com/office/drawing/2014/main" id="{A4F87FA6-16D4-2446-B74F-9F29CDC1BDF7}"/>
              </a:ext>
            </a:extLst>
          </p:cNvPr>
          <p:cNvSpPr>
            <a:spLocks noGrp="1"/>
          </p:cNvSpPr>
          <p:nvPr>
            <p:ph type="title"/>
          </p:nvPr>
        </p:nvSpPr>
        <p:spPr>
          <a:xfrm>
            <a:off x="2498912" y="851099"/>
            <a:ext cx="7194176" cy="1325563"/>
          </a:xfrm>
        </p:spPr>
        <p:txBody>
          <a:bodyPr>
            <a:noAutofit/>
          </a:bodyPr>
          <a:lstStyle/>
          <a:p>
            <a:pPr algn="ctr"/>
            <a:r>
              <a:rPr lang="en-GB" sz="11500" b="1" dirty="0" err="1">
                <a:solidFill>
                  <a:srgbClr val="5B9BD5">
                    <a:lumMod val="50000"/>
                  </a:srgbClr>
                </a:solidFill>
                <a:latin typeface="Century Gothic" panose="020B0502020202020204" pitchFamily="34" charset="0"/>
              </a:rPr>
              <a:t>écrire</a:t>
            </a:r>
            <a:endParaRPr lang="en-US" sz="11500" dirty="0"/>
          </a:p>
        </p:txBody>
      </p:sp>
    </p:spTree>
    <p:extLst>
      <p:ext uri="{BB962C8B-B14F-4D97-AF65-F5344CB8AC3E}">
        <p14:creationId xmlns:p14="http://schemas.microsoft.com/office/powerpoint/2010/main" val="216784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7384"/>
            <a:ext cx="617898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writes | is writing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2495652" y="509361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0" y="4087847"/>
            <a:ext cx="12191999"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____ </a:t>
            </a:r>
            <a:r>
              <a:rPr lang="en-HK" sz="6000" dirty="0" err="1">
                <a:solidFill>
                  <a:srgbClr val="5B9BD5">
                    <a:lumMod val="50000"/>
                  </a:srgbClr>
                </a:solidFill>
                <a:latin typeface="Century Gothic" panose="020B0502020202020204" pitchFamily="34" charset="0"/>
              </a:rPr>
              <a:t>bien</a:t>
            </a:r>
            <a:r>
              <a:rPr lang="en-HK" sz="6000" dirty="0">
                <a:solidFill>
                  <a:srgbClr val="5B9BD5">
                    <a:lumMod val="50000"/>
                  </a:srgbClr>
                </a:solidFill>
                <a:latin typeface="Century Gothic" panose="020B0502020202020204" pitchFamily="34" charset="0"/>
              </a:rPr>
              <a:t>.</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9" name="TextBox 8"/>
          <p:cNvSpPr txBox="1"/>
          <p:nvPr/>
        </p:nvSpPr>
        <p:spPr>
          <a:xfrm>
            <a:off x="2766911" y="5126924"/>
            <a:ext cx="627888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writes</a:t>
            </a:r>
            <a:r>
              <a:rPr lang="en-HK" sz="3200" dirty="0">
                <a:solidFill>
                  <a:srgbClr val="5B9BD5">
                    <a:lumMod val="50000"/>
                  </a:srgbClr>
                </a:solidFill>
                <a:latin typeface="Century Gothic" panose="020B0502020202020204" pitchFamily="34" charset="0"/>
              </a:rPr>
              <a:t> well.</a:t>
            </a:r>
            <a:r>
              <a:rPr lang="en-GB" sz="3200" dirty="0">
                <a:solidFill>
                  <a:srgbClr val="5B9BD5">
                    <a:lumMod val="50000"/>
                  </a:srgbClr>
                </a:solidFill>
                <a:latin typeface="Century Gothic" panose="020B0502020202020204" pitchFamily="34" charset="0"/>
              </a:rPr>
              <a:t>]</a:t>
            </a:r>
          </a:p>
        </p:txBody>
      </p:sp>
      <p:sp>
        <p:nvSpPr>
          <p:cNvPr id="10" name="Rectangle 9"/>
          <p:cNvSpPr/>
          <p:nvPr/>
        </p:nvSpPr>
        <p:spPr>
          <a:xfrm>
            <a:off x="4863053" y="4149923"/>
            <a:ext cx="1830950"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écrit</a:t>
            </a:r>
            <a:endParaRPr lang="en-GB" sz="6000" dirty="0">
              <a:solidFill>
                <a:prstClr val="black"/>
              </a:solidFill>
            </a:endParaRPr>
          </a:p>
        </p:txBody>
      </p:sp>
      <p:sp>
        <p:nvSpPr>
          <p:cNvPr id="11" name="Action Button: Help 10">
            <a:hlinkClick r:id="" action="ppaction://noaction" highlightClick="1"/>
            <a:extLst>
              <a:ext uri="{FF2B5EF4-FFF2-40B4-BE49-F238E27FC236}">
                <a16:creationId xmlns:a16="http://schemas.microsoft.com/office/drawing/2014/main" id="{A012AEE1-A375-CA43-9964-037D64FD0068}"/>
              </a:ext>
            </a:extLst>
          </p:cNvPr>
          <p:cNvSpPr/>
          <p:nvPr/>
        </p:nvSpPr>
        <p:spPr>
          <a:xfrm>
            <a:off x="2495652" y="5103510"/>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a:extLst>
              <a:ext uri="{FF2B5EF4-FFF2-40B4-BE49-F238E27FC236}">
                <a16:creationId xmlns:a16="http://schemas.microsoft.com/office/drawing/2014/main" id="{89BA1DD4-9F04-0F43-9913-D28AC17C03C3}"/>
              </a:ext>
            </a:extLst>
          </p:cNvPr>
          <p:cNvSpPr>
            <a:spLocks noGrp="1"/>
          </p:cNvSpPr>
          <p:nvPr>
            <p:ph type="title"/>
          </p:nvPr>
        </p:nvSpPr>
        <p:spPr>
          <a:xfrm>
            <a:off x="3467098" y="785522"/>
            <a:ext cx="52578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écrit</a:t>
            </a:r>
            <a:endParaRPr lang="en-US" sz="11500" dirty="0"/>
          </a:p>
        </p:txBody>
      </p:sp>
    </p:spTree>
    <p:extLst>
      <p:ext uri="{BB962C8B-B14F-4D97-AF65-F5344CB8AC3E}">
        <p14:creationId xmlns:p14="http://schemas.microsoft.com/office/powerpoint/2010/main" val="46237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6662"/>
            <a:ext cx="623255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write | writing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911992" y="4133316"/>
            <a:ext cx="11013308"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dirty="0" err="1">
                <a:solidFill>
                  <a:srgbClr val="5B9BD5">
                    <a:lumMod val="50000"/>
                  </a:srgbClr>
                </a:solidFill>
                <a:latin typeface="Century Gothic" panose="020B0502020202020204" pitchFamily="34" charset="0"/>
              </a:rPr>
              <a:t>aime</a:t>
            </a:r>
            <a:r>
              <a:rPr lang="en-HK" sz="6000" dirty="0">
                <a:solidFill>
                  <a:srgbClr val="5B9BD5">
                    <a:lumMod val="50000"/>
                  </a:srgbClr>
                </a:solidFill>
                <a:latin typeface="Century Gothic" panose="020B0502020202020204" pitchFamily="34" charset="0"/>
              </a:rPr>
              <a:t> ______ </a:t>
            </a:r>
            <a:r>
              <a:rPr lang="en-HK" sz="6000" dirty="0" err="1">
                <a:solidFill>
                  <a:srgbClr val="5B9BD5">
                    <a:lumMod val="50000"/>
                  </a:srgbClr>
                </a:solidFill>
                <a:latin typeface="Century Gothic" panose="020B0502020202020204" pitchFamily="34" charset="0"/>
              </a:rPr>
              <a:t>en</a:t>
            </a:r>
            <a:r>
              <a:rPr lang="en-HK" sz="6000" dirty="0">
                <a:solidFill>
                  <a:srgbClr val="5B9BD5">
                    <a:lumMod val="50000"/>
                  </a:srgbClr>
                </a:solidFill>
                <a:latin typeface="Century Gothic" panose="020B0502020202020204" pitchFamily="34" charset="0"/>
              </a:rPr>
              <a:t> </a:t>
            </a:r>
            <a:r>
              <a:rPr lang="en-HK" sz="6000" dirty="0" err="1">
                <a:solidFill>
                  <a:srgbClr val="5B9BD5">
                    <a:lumMod val="50000"/>
                  </a:srgbClr>
                </a:solidFill>
                <a:latin typeface="Century Gothic" panose="020B0502020202020204" pitchFamily="34" charset="0"/>
              </a:rPr>
              <a:t>français</a:t>
            </a:r>
            <a:r>
              <a:rPr lang="en-HK" sz="6000" dirty="0">
                <a:solidFill>
                  <a:srgbClr val="5B9BD5">
                    <a:lumMod val="50000"/>
                  </a:srgbClr>
                </a:solidFill>
                <a:latin typeface="Century Gothic" panose="020B0502020202020204" pitchFamily="34" charset="0"/>
              </a:rPr>
              <a:t>. </a:t>
            </a:r>
            <a:endParaRPr lang="en-GB" sz="6000" dirty="0">
              <a:solidFill>
                <a:srgbClr val="5B9BD5">
                  <a:lumMod val="50000"/>
                </a:srgbClr>
              </a:solidFill>
              <a:latin typeface="Century Gothic" panose="020B0502020202020204" pitchFamily="34" charset="0"/>
            </a:endParaRPr>
          </a:p>
        </p:txBody>
      </p:sp>
      <p:sp>
        <p:nvSpPr>
          <p:cNvPr id="7" name="TextBox 6"/>
          <p:cNvSpPr txBox="1"/>
          <p:nvPr/>
        </p:nvSpPr>
        <p:spPr>
          <a:xfrm>
            <a:off x="2442200" y="5292488"/>
            <a:ext cx="795289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writing </a:t>
            </a:r>
            <a:r>
              <a:rPr lang="en-HK" sz="3200" dirty="0">
                <a:solidFill>
                  <a:srgbClr val="5B9BD5">
                    <a:lumMod val="50000"/>
                  </a:srgbClr>
                </a:solidFill>
                <a:latin typeface="Century Gothic" panose="020B0502020202020204" pitchFamily="34" charset="0"/>
              </a:rPr>
              <a:t>in French.</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2495652" y="5345864"/>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4703078" y="4194670"/>
            <a:ext cx="2339102"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écrire</a:t>
            </a:r>
            <a:endParaRPr lang="en-GB" sz="4000" dirty="0">
              <a:solidFill>
                <a:prstClr val="black"/>
              </a:solidFill>
            </a:endParaRPr>
          </a:p>
        </p:txBody>
      </p:sp>
      <p:sp>
        <p:nvSpPr>
          <p:cNvPr id="2" name="Title 1">
            <a:extLst>
              <a:ext uri="{FF2B5EF4-FFF2-40B4-BE49-F238E27FC236}">
                <a16:creationId xmlns:a16="http://schemas.microsoft.com/office/drawing/2014/main" id="{A7472495-5FA1-1941-92F9-E00A24A24D7F}"/>
              </a:ext>
            </a:extLst>
          </p:cNvPr>
          <p:cNvSpPr>
            <a:spLocks noGrp="1"/>
          </p:cNvSpPr>
          <p:nvPr>
            <p:ph type="title"/>
          </p:nvPr>
        </p:nvSpPr>
        <p:spPr>
          <a:xfrm>
            <a:off x="2672110" y="813446"/>
            <a:ext cx="6835588" cy="1325563"/>
          </a:xfrm>
        </p:spPr>
        <p:txBody>
          <a:bodyPr>
            <a:noAutofit/>
          </a:bodyPr>
          <a:lstStyle/>
          <a:p>
            <a:pPr algn="ctr"/>
            <a:r>
              <a:rPr lang="en-GB" sz="11500" b="1" dirty="0" err="1">
                <a:solidFill>
                  <a:srgbClr val="5B9BD5">
                    <a:lumMod val="50000"/>
                  </a:srgbClr>
                </a:solidFill>
                <a:latin typeface="Century Gothic" panose="020B0502020202020204" pitchFamily="34" charset="0"/>
              </a:rPr>
              <a:t>écrire</a:t>
            </a:r>
            <a:endParaRPr lang="en-US" sz="11500" dirty="0"/>
          </a:p>
        </p:txBody>
      </p:sp>
    </p:spTree>
    <p:extLst>
      <p:ext uri="{BB962C8B-B14F-4D97-AF65-F5344CB8AC3E}">
        <p14:creationId xmlns:p14="http://schemas.microsoft.com/office/powerpoint/2010/main" val="130102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2189979"/>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open | opening</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0" y="3236919"/>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ouvre</a:t>
            </a:r>
            <a:endParaRPr lang="en-GB" sz="11500" b="1" dirty="0">
              <a:solidFill>
                <a:srgbClr val="5B9BD5">
                  <a:lumMod val="50000"/>
                </a:srgbClr>
              </a:solidFill>
              <a:latin typeface="Century Gothic" panose="020B0502020202020204" pitchFamily="34" charset="0"/>
            </a:endParaRPr>
          </a:p>
        </p:txBody>
      </p:sp>
      <p:sp>
        <p:nvSpPr>
          <p:cNvPr id="11" name="TextBox 10"/>
          <p:cNvSpPr txBox="1"/>
          <p:nvPr/>
        </p:nvSpPr>
        <p:spPr>
          <a:xfrm>
            <a:off x="0" y="5060519"/>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opens | is opening</a:t>
            </a:r>
            <a:r>
              <a:rPr lang="en-GB" sz="3200" dirty="0">
                <a:solidFill>
                  <a:srgbClr val="5B9BD5">
                    <a:lumMod val="50000"/>
                  </a:srgbClr>
                </a:solidFill>
                <a:latin typeface="Century Gothic" panose="020B0502020202020204" pitchFamily="34" charset="0"/>
              </a:rPr>
              <a:t>]</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5186" y="208736"/>
            <a:ext cx="1723582" cy="1723582"/>
          </a:xfrm>
          <a:prstGeom prst="rect">
            <a:avLst/>
          </a:prstGeom>
        </p:spPr>
      </p:pic>
      <p:sp>
        <p:nvSpPr>
          <p:cNvPr id="2" name="Title 1">
            <a:extLst>
              <a:ext uri="{FF2B5EF4-FFF2-40B4-BE49-F238E27FC236}">
                <a16:creationId xmlns:a16="http://schemas.microsoft.com/office/drawing/2014/main" id="{0FB44F15-E73C-ED45-B5D9-D9E5B253AE97}"/>
              </a:ext>
            </a:extLst>
          </p:cNvPr>
          <p:cNvSpPr>
            <a:spLocks noGrp="1"/>
          </p:cNvSpPr>
          <p:nvPr>
            <p:ph type="title"/>
          </p:nvPr>
        </p:nvSpPr>
        <p:spPr>
          <a:xfrm>
            <a:off x="838200" y="774513"/>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ouvrir</a:t>
            </a:r>
            <a:endParaRPr lang="en-US" sz="11500" dirty="0"/>
          </a:p>
        </p:txBody>
      </p:sp>
    </p:spTree>
    <p:extLst>
      <p:ext uri="{BB962C8B-B14F-4D97-AF65-F5344CB8AC3E}">
        <p14:creationId xmlns:p14="http://schemas.microsoft.com/office/powerpoint/2010/main" val="365703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99130" y="2177384"/>
            <a:ext cx="6313094"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open | opening</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0" y="3284527"/>
            <a:ext cx="12192000" cy="1862048"/>
          </a:xfrm>
          <a:prstGeom prst="rect">
            <a:avLst/>
          </a:prstGeom>
          <a:noFill/>
        </p:spPr>
        <p:txBody>
          <a:bodyPr wrap="square" rtlCol="0">
            <a:spAutoFit/>
          </a:bodyPr>
          <a:lstStyle/>
          <a:p>
            <a:pPr algn="ctr"/>
            <a:r>
              <a:rPr lang="en-GB" sz="11500" b="1" dirty="0" err="1">
                <a:solidFill>
                  <a:srgbClr val="5B9BD5">
                    <a:lumMod val="50000"/>
                  </a:srgbClr>
                </a:solidFill>
                <a:latin typeface="Century Gothic" panose="020B0502020202020204" pitchFamily="34" charset="0"/>
              </a:rPr>
              <a:t>ouvre</a:t>
            </a:r>
            <a:endParaRPr lang="en-GB" sz="11500" b="1" dirty="0">
              <a:solidFill>
                <a:srgbClr val="5B9BD5">
                  <a:lumMod val="50000"/>
                </a:srgbClr>
              </a:solidFill>
              <a:latin typeface="Century Gothic" panose="020B0502020202020204" pitchFamily="34" charset="0"/>
            </a:endParaRPr>
          </a:p>
        </p:txBody>
      </p:sp>
      <p:sp>
        <p:nvSpPr>
          <p:cNvPr id="14" name="TextBox 13"/>
          <p:cNvSpPr txBox="1"/>
          <p:nvPr/>
        </p:nvSpPr>
        <p:spPr>
          <a:xfrm>
            <a:off x="3768509" y="5146575"/>
            <a:ext cx="497433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opens | is opening</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110179"/>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a:extLst>
              <a:ext uri="{FF2B5EF4-FFF2-40B4-BE49-F238E27FC236}">
                <a16:creationId xmlns:a16="http://schemas.microsoft.com/office/drawing/2014/main" id="{7014C104-4D46-D145-AB70-F3F3DE2833D7}"/>
              </a:ext>
            </a:extLst>
          </p:cNvPr>
          <p:cNvSpPr>
            <a:spLocks noGrp="1"/>
          </p:cNvSpPr>
          <p:nvPr>
            <p:ph type="title"/>
          </p:nvPr>
        </p:nvSpPr>
        <p:spPr>
          <a:xfrm>
            <a:off x="838200" y="779214"/>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ouvrir</a:t>
            </a:r>
            <a:endParaRPr lang="en-US" sz="11500" dirty="0"/>
          </a:p>
        </p:txBody>
      </p:sp>
    </p:spTree>
    <p:extLst>
      <p:ext uri="{BB962C8B-B14F-4D97-AF65-F5344CB8AC3E}">
        <p14:creationId xmlns:p14="http://schemas.microsoft.com/office/powerpoint/2010/main" val="83799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77384"/>
            <a:ext cx="12191998"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opens | is opening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59267" y="4043170"/>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b="1" dirty="0" err="1">
                <a:solidFill>
                  <a:srgbClr val="EA5F00"/>
                </a:solidFill>
                <a:latin typeface="Century Gothic" panose="020B0502020202020204" pitchFamily="34" charset="0"/>
                <a:cs typeface="Calibri" panose="020F0502020204030204" pitchFamily="34" charset="0"/>
              </a:rPr>
              <a:t>ouvre</a:t>
            </a:r>
            <a:r>
              <a:rPr lang="en-HK" sz="6000" dirty="0">
                <a:solidFill>
                  <a:srgbClr val="5B9BD5">
                    <a:lumMod val="50000"/>
                  </a:srgbClr>
                </a:solidFill>
                <a:latin typeface="Century Gothic" panose="020B0502020202020204" pitchFamily="34" charset="0"/>
              </a:rPr>
              <a:t> le livre.</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59267" y="5058833"/>
            <a:ext cx="12191999"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opens</a:t>
            </a:r>
            <a:r>
              <a:rPr lang="en-HK" sz="3200" dirty="0">
                <a:solidFill>
                  <a:srgbClr val="5B9BD5">
                    <a:lumMod val="50000"/>
                  </a:srgbClr>
                </a:solidFill>
                <a:latin typeface="Century Gothic" panose="020B0502020202020204" pitchFamily="34" charset="0"/>
              </a:rPr>
              <a:t> the book.</a:t>
            </a:r>
            <a:r>
              <a:rPr lang="en-GB" sz="3200" dirty="0">
                <a:solidFill>
                  <a:srgbClr val="5B9BD5">
                    <a:lumMod val="50000"/>
                  </a:srgbClr>
                </a:solidFill>
                <a:latin typeface="Century Gothic" panose="020B0502020202020204" pitchFamily="34" charset="0"/>
              </a:rPr>
              <a:t>]</a:t>
            </a:r>
          </a:p>
        </p:txBody>
      </p:sp>
      <p:sp>
        <p:nvSpPr>
          <p:cNvPr id="2" name="Title 1">
            <a:extLst>
              <a:ext uri="{FF2B5EF4-FFF2-40B4-BE49-F238E27FC236}">
                <a16:creationId xmlns:a16="http://schemas.microsoft.com/office/drawing/2014/main" id="{AE26F025-95E7-D046-895D-263C150FBBE0}"/>
              </a:ext>
            </a:extLst>
          </p:cNvPr>
          <p:cNvSpPr>
            <a:spLocks noGrp="1"/>
          </p:cNvSpPr>
          <p:nvPr>
            <p:ph type="title"/>
          </p:nvPr>
        </p:nvSpPr>
        <p:spPr>
          <a:xfrm>
            <a:off x="838199" y="851821"/>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ouvre</a:t>
            </a:r>
            <a:endParaRPr lang="en-US" sz="11500" dirty="0"/>
          </a:p>
        </p:txBody>
      </p:sp>
    </p:spTree>
    <p:extLst>
      <p:ext uri="{BB962C8B-B14F-4D97-AF65-F5344CB8AC3E}">
        <p14:creationId xmlns:p14="http://schemas.microsoft.com/office/powerpoint/2010/main" val="198237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76662"/>
            <a:ext cx="12192000" cy="584775"/>
          </a:xfrm>
          <a:prstGeom prst="rect">
            <a:avLst/>
          </a:prstGeom>
          <a:solidFill>
            <a:schemeClr val="bg1"/>
          </a:solidFill>
        </p:spPr>
        <p:txBody>
          <a:bodyPr wrap="square" rtlCol="0">
            <a:spAutoFit/>
          </a:bodyPr>
          <a:lstStyle/>
          <a:p>
            <a:pPr algn="ctr"/>
            <a:r>
              <a:rPr lang="en-HK" sz="3200" dirty="0">
                <a:solidFill>
                  <a:srgbClr val="5B9BD5">
                    <a:lumMod val="50000"/>
                  </a:srgbClr>
                </a:solidFill>
                <a:latin typeface="Century Gothic" panose="020B0502020202020204" pitchFamily="34" charset="0"/>
              </a:rPr>
              <a:t>[to open | opening]</a:t>
            </a:r>
            <a:endParaRPr lang="en-GB" sz="3200" dirty="0">
              <a:solidFill>
                <a:srgbClr val="5B9BD5">
                  <a:lumMod val="50000"/>
                </a:srgbClr>
              </a:solidFill>
              <a:latin typeface="Century Gothic" panose="020B0502020202020204" pitchFamily="34" charset="0"/>
            </a:endParaRPr>
          </a:p>
        </p:txBody>
      </p:sp>
      <p:sp>
        <p:nvSpPr>
          <p:cNvPr id="5" name="TextBox 4"/>
          <p:cNvSpPr txBox="1"/>
          <p:nvPr/>
        </p:nvSpPr>
        <p:spPr>
          <a:xfrm>
            <a:off x="0" y="4037385"/>
            <a:ext cx="121920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dirty="0" err="1">
                <a:solidFill>
                  <a:srgbClr val="5B9BD5">
                    <a:lumMod val="50000"/>
                  </a:srgbClr>
                </a:solidFill>
                <a:latin typeface="Century Gothic" panose="020B0502020202020204" pitchFamily="34" charset="0"/>
              </a:rPr>
              <a:t>aime</a:t>
            </a:r>
            <a:r>
              <a:rPr lang="en-HK" sz="6000" dirty="0">
                <a:solidFill>
                  <a:srgbClr val="5B9BD5">
                    <a:lumMod val="50000"/>
                  </a:srgbClr>
                </a:solidFill>
                <a:latin typeface="Century Gothic" panose="020B0502020202020204" pitchFamily="34" charset="0"/>
              </a:rPr>
              <a:t> </a:t>
            </a:r>
            <a:r>
              <a:rPr lang="en-HK" sz="6000" b="1" dirty="0" err="1">
                <a:solidFill>
                  <a:srgbClr val="EA5F00"/>
                </a:solidFill>
                <a:latin typeface="Century Gothic" panose="020B0502020202020204" pitchFamily="34" charset="0"/>
                <a:cs typeface="Calibri" panose="020F0502020204030204" pitchFamily="34" charset="0"/>
              </a:rPr>
              <a:t>ouvrir</a:t>
            </a:r>
            <a:r>
              <a:rPr lang="en-HK" sz="6000" dirty="0">
                <a:solidFill>
                  <a:srgbClr val="5B9BD5">
                    <a:lumMod val="50000"/>
                  </a:srgbClr>
                </a:solidFill>
                <a:latin typeface="Century Gothic" panose="020B0502020202020204" pitchFamily="34" charset="0"/>
              </a:rPr>
              <a:t> le livre. </a:t>
            </a:r>
            <a:endParaRPr lang="en-GB" sz="6000" dirty="0">
              <a:solidFill>
                <a:srgbClr val="5B9BD5">
                  <a:lumMod val="50000"/>
                </a:srgbClr>
              </a:solidFill>
              <a:latin typeface="Century Gothic" panose="020B0502020202020204" pitchFamily="34" charset="0"/>
            </a:endParaRPr>
          </a:p>
        </p:txBody>
      </p:sp>
      <p:sp>
        <p:nvSpPr>
          <p:cNvPr id="7" name="TextBox 6"/>
          <p:cNvSpPr txBox="1"/>
          <p:nvPr/>
        </p:nvSpPr>
        <p:spPr>
          <a:xfrm>
            <a:off x="0" y="5053048"/>
            <a:ext cx="12192000" cy="584775"/>
          </a:xfrm>
          <a:prstGeom prst="rect">
            <a:avLst/>
          </a:prstGeom>
          <a:no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opening </a:t>
            </a:r>
            <a:r>
              <a:rPr lang="en-HK" sz="3200" dirty="0">
                <a:solidFill>
                  <a:srgbClr val="5B9BD5">
                    <a:lumMod val="50000"/>
                  </a:srgbClr>
                </a:solidFill>
                <a:latin typeface="Century Gothic" panose="020B0502020202020204" pitchFamily="34" charset="0"/>
              </a:rPr>
              <a:t>the book.</a:t>
            </a:r>
            <a:r>
              <a:rPr lang="en-GB" sz="3200" dirty="0">
                <a:solidFill>
                  <a:srgbClr val="5B9BD5">
                    <a:lumMod val="50000"/>
                  </a:srgbClr>
                </a:solidFill>
                <a:latin typeface="Century Gothic" panose="020B0502020202020204" pitchFamily="34" charset="0"/>
              </a:rPr>
              <a:t>]</a:t>
            </a:r>
          </a:p>
        </p:txBody>
      </p:sp>
      <p:sp>
        <p:nvSpPr>
          <p:cNvPr id="2" name="Title 1">
            <a:extLst>
              <a:ext uri="{FF2B5EF4-FFF2-40B4-BE49-F238E27FC236}">
                <a16:creationId xmlns:a16="http://schemas.microsoft.com/office/drawing/2014/main" id="{A004E304-C759-7849-ABE7-2CCB3A3AC2F7}"/>
              </a:ext>
            </a:extLst>
          </p:cNvPr>
          <p:cNvSpPr>
            <a:spLocks noGrp="1"/>
          </p:cNvSpPr>
          <p:nvPr>
            <p:ph type="title"/>
          </p:nvPr>
        </p:nvSpPr>
        <p:spPr>
          <a:xfrm>
            <a:off x="838200" y="845193"/>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ouvrir</a:t>
            </a:r>
            <a:endParaRPr lang="en-US" sz="11500" dirty="0"/>
          </a:p>
        </p:txBody>
      </p:sp>
    </p:spTree>
    <p:extLst>
      <p:ext uri="{BB962C8B-B14F-4D97-AF65-F5344CB8AC3E}">
        <p14:creationId xmlns:p14="http://schemas.microsoft.com/office/powerpoint/2010/main" val="98976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974465" y="139655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le tableau</a:t>
            </a:r>
          </a:p>
        </p:txBody>
      </p:sp>
      <p:sp>
        <p:nvSpPr>
          <p:cNvPr id="19" name="TextBox 18"/>
          <p:cNvSpPr txBox="1"/>
          <p:nvPr/>
        </p:nvSpPr>
        <p:spPr>
          <a:xfrm>
            <a:off x="3974465" y="201789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la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classe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2" name="TextBox 21"/>
          <p:cNvSpPr txBox="1"/>
          <p:nvPr/>
        </p:nvSpPr>
        <p:spPr>
          <a:xfrm>
            <a:off x="3961504" y="263924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la chemise</a:t>
            </a:r>
          </a:p>
        </p:txBody>
      </p:sp>
      <p:sp>
        <p:nvSpPr>
          <p:cNvPr id="24" name="TextBox 23"/>
          <p:cNvSpPr txBox="1"/>
          <p:nvPr/>
        </p:nvSpPr>
        <p:spPr>
          <a:xfrm>
            <a:off x="3961505" y="3260590"/>
            <a:ext cx="4194456"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le silence</a:t>
            </a:r>
          </a:p>
        </p:txBody>
      </p:sp>
      <p:sp>
        <p:nvSpPr>
          <p:cNvPr id="26" name="TextBox 25"/>
          <p:cNvSpPr txBox="1"/>
          <p:nvPr/>
        </p:nvSpPr>
        <p:spPr>
          <a:xfrm>
            <a:off x="3974465" y="402819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mettre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8" name="TextBox 27"/>
          <p:cNvSpPr txBox="1"/>
          <p:nvPr/>
        </p:nvSpPr>
        <p:spPr>
          <a:xfrm>
            <a:off x="3942355" y="467922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écrire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3" name="TextBox 32"/>
          <p:cNvSpPr txBox="1"/>
          <p:nvPr/>
        </p:nvSpPr>
        <p:spPr>
          <a:xfrm>
            <a:off x="7292083" y="138493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board</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5" name="TextBox 34"/>
          <p:cNvSpPr txBox="1"/>
          <p:nvPr/>
        </p:nvSpPr>
        <p:spPr>
          <a:xfrm>
            <a:off x="7292082" y="200081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class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6" name="TextBox 35"/>
          <p:cNvSpPr txBox="1"/>
          <p:nvPr/>
        </p:nvSpPr>
        <p:spPr>
          <a:xfrm>
            <a:off x="7292082" y="2616689"/>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shirt</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7" name="TextBox 36"/>
          <p:cNvSpPr txBox="1"/>
          <p:nvPr/>
        </p:nvSpPr>
        <p:spPr>
          <a:xfrm>
            <a:off x="7292083" y="323256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silence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8" name="TextBox 37"/>
          <p:cNvSpPr txBox="1"/>
          <p:nvPr/>
        </p:nvSpPr>
        <p:spPr>
          <a:xfrm>
            <a:off x="7292082" y="4030112"/>
            <a:ext cx="463668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put (on), putting (on)</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9" name="TextBox 38"/>
          <p:cNvSpPr txBox="1"/>
          <p:nvPr/>
        </p:nvSpPr>
        <p:spPr>
          <a:xfrm>
            <a:off x="7292083" y="467692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write, writing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4" name="TextBox 33"/>
          <p:cNvSpPr txBox="1"/>
          <p:nvPr/>
        </p:nvSpPr>
        <p:spPr>
          <a:xfrm>
            <a:off x="3961504" y="530750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ouvrir</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2" name="TextBox 41"/>
          <p:cNvSpPr txBox="1"/>
          <p:nvPr/>
        </p:nvSpPr>
        <p:spPr>
          <a:xfrm>
            <a:off x="7292083" y="532374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open, opening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0" name="TextBox 29"/>
          <p:cNvSpPr txBox="1"/>
          <p:nvPr/>
        </p:nvSpPr>
        <p:spPr>
          <a:xfrm>
            <a:off x="4017127" y="599132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vous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40" name="TextBox 39"/>
          <p:cNvSpPr txBox="1"/>
          <p:nvPr/>
        </p:nvSpPr>
        <p:spPr>
          <a:xfrm>
            <a:off x="7292083" y="599132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you (plural)</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 name="TextBox 2">
            <a:extLst>
              <a:ext uri="{FF2B5EF4-FFF2-40B4-BE49-F238E27FC236}">
                <a16:creationId xmlns:a16="http://schemas.microsoft.com/office/drawing/2014/main" id="{0B2C5FC2-F2CB-3147-B908-076B90ADD630}"/>
              </a:ext>
            </a:extLst>
          </p:cNvPr>
          <p:cNvSpPr txBox="1"/>
          <p:nvPr/>
        </p:nvSpPr>
        <p:spPr>
          <a:xfrm>
            <a:off x="51548" y="2040850"/>
            <a:ext cx="3506571"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determiner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noun  </a:t>
            </a:r>
          </a:p>
        </p:txBody>
      </p:sp>
      <p:sp>
        <p:nvSpPr>
          <p:cNvPr id="25" name="TextBox 24">
            <a:extLst>
              <a:ext uri="{FF2B5EF4-FFF2-40B4-BE49-F238E27FC236}">
                <a16:creationId xmlns:a16="http://schemas.microsoft.com/office/drawing/2014/main" id="{C1F5CBE7-6273-B849-9BC2-CB6C2244ED6B}"/>
              </a:ext>
            </a:extLst>
          </p:cNvPr>
          <p:cNvSpPr txBox="1"/>
          <p:nvPr/>
        </p:nvSpPr>
        <p:spPr>
          <a:xfrm>
            <a:off x="1353404" y="4712707"/>
            <a:ext cx="1707188"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verb</a:t>
            </a:r>
          </a:p>
        </p:txBody>
      </p:sp>
      <p:sp>
        <p:nvSpPr>
          <p:cNvPr id="4" name="Left Brace 3">
            <a:extLst>
              <a:ext uri="{FF2B5EF4-FFF2-40B4-BE49-F238E27FC236}">
                <a16:creationId xmlns:a16="http://schemas.microsoft.com/office/drawing/2014/main" id="{C6F74AEF-D9A7-9E4F-8307-683E3EEE3C52}"/>
              </a:ext>
            </a:extLst>
          </p:cNvPr>
          <p:cNvSpPr/>
          <p:nvPr/>
        </p:nvSpPr>
        <p:spPr>
          <a:xfrm>
            <a:off x="3154735" y="1471876"/>
            <a:ext cx="806769" cy="23290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Left Brace 26">
            <a:extLst>
              <a:ext uri="{FF2B5EF4-FFF2-40B4-BE49-F238E27FC236}">
                <a16:creationId xmlns:a16="http://schemas.microsoft.com/office/drawing/2014/main" id="{D7D260DE-47C0-464B-A7A9-12743056CCB9}"/>
              </a:ext>
            </a:extLst>
          </p:cNvPr>
          <p:cNvSpPr/>
          <p:nvPr/>
        </p:nvSpPr>
        <p:spPr>
          <a:xfrm>
            <a:off x="3098089" y="4175491"/>
            <a:ext cx="806769" cy="16860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C1F5CBE7-6273-B849-9BC2-CB6C2244ED6B}"/>
              </a:ext>
            </a:extLst>
          </p:cNvPr>
          <p:cNvSpPr txBox="1"/>
          <p:nvPr/>
        </p:nvSpPr>
        <p:spPr>
          <a:xfrm>
            <a:off x="917864" y="5991322"/>
            <a:ext cx="2142728"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pronoun</a:t>
            </a:r>
          </a:p>
        </p:txBody>
      </p:sp>
      <p:cxnSp>
        <p:nvCxnSpPr>
          <p:cNvPr id="7" name="Straight Connector 6"/>
          <p:cNvCxnSpPr/>
          <p:nvPr/>
        </p:nvCxnSpPr>
        <p:spPr>
          <a:xfrm>
            <a:off x="2847472" y="6312828"/>
            <a:ext cx="1057386" cy="0"/>
          </a:xfrm>
          <a:prstGeom prst="line">
            <a:avLst/>
          </a:prstGeom>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7905"/>
            <a:ext cx="6457246" cy="867128"/>
          </a:xfrm>
          <a:prstGeom prst="rect">
            <a:avLst/>
          </a:prstGeom>
        </p:spPr>
      </p:pic>
      <p:sp>
        <p:nvSpPr>
          <p:cNvPr id="43" name="Title 3"/>
          <p:cNvSpPr>
            <a:spLocks noGrp="1"/>
          </p:cNvSpPr>
          <p:nvPr>
            <p:ph type="title"/>
          </p:nvPr>
        </p:nvSpPr>
        <p:spPr>
          <a:xfrm>
            <a:off x="51548" y="215134"/>
            <a:ext cx="6354150" cy="707849"/>
          </a:xfrm>
        </p:spPr>
        <p:txBody>
          <a:bodyPr>
            <a:noAutofit/>
          </a:bodyPr>
          <a:lstStyle/>
          <a:p>
            <a:r>
              <a:rPr lang="en-GB" sz="2800" b="1" dirty="0" err="1">
                <a:solidFill>
                  <a:schemeClr val="bg1"/>
                </a:solidFill>
                <a:latin typeface="Century Gothic" panose="020B0502020202020204" pitchFamily="34" charset="0"/>
              </a:rPr>
              <a:t>Vocabulaire</a:t>
            </a:r>
            <a:endParaRPr lang="en-GB" sz="3200" b="1"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8571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4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2" nodeType="clickEffect">
                                  <p:stCondLst>
                                    <p:cond delay="0"/>
                                  </p:stCondLst>
                                  <p:childTnLst>
                                    <p:set>
                                      <p:cBhvr>
                                        <p:cTn id="98" dur="1" fill="hold">
                                          <p:stCondLst>
                                            <p:cond delay="0"/>
                                          </p:stCondLst>
                                        </p:cTn>
                                        <p:tgtEl>
                                          <p:spTgt spid="4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1" nodeType="clickEffect">
                                  <p:stCondLst>
                                    <p:cond delay="0"/>
                                  </p:stCondLst>
                                  <p:childTnLst>
                                    <p:set>
                                      <p:cBhvr>
                                        <p:cTn id="102" dur="1" fill="hold">
                                          <p:stCondLst>
                                            <p:cond delay="0"/>
                                          </p:stCondLst>
                                        </p:cTn>
                                        <p:tgtEl>
                                          <p:spTgt spid="36"/>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2" nodeType="clickEffect">
                                  <p:stCondLst>
                                    <p:cond delay="0"/>
                                  </p:stCondLst>
                                  <p:childTnLst>
                                    <p:set>
                                      <p:cBhvr>
                                        <p:cTn id="106" dur="1" fill="hold">
                                          <p:stCondLst>
                                            <p:cond delay="0"/>
                                          </p:stCondLst>
                                        </p:cTn>
                                        <p:tgtEl>
                                          <p:spTgt spid="3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3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2" nodeType="clickEffect">
                                  <p:stCondLst>
                                    <p:cond delay="0"/>
                                  </p:stCondLst>
                                  <p:childTnLst>
                                    <p:set>
                                      <p:cBhvr>
                                        <p:cTn id="114" dur="1" fill="hold">
                                          <p:stCondLst>
                                            <p:cond delay="0"/>
                                          </p:stCondLst>
                                        </p:cTn>
                                        <p:tgtEl>
                                          <p:spTgt spid="3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2" nodeType="clickEffect">
                                  <p:stCondLst>
                                    <p:cond delay="0"/>
                                  </p:stCondLst>
                                  <p:childTnLst>
                                    <p:set>
                                      <p:cBhvr>
                                        <p:cTn id="118" dur="1" fill="hold">
                                          <p:stCondLst>
                                            <p:cond delay="0"/>
                                          </p:stCondLst>
                                        </p:cTn>
                                        <p:tgtEl>
                                          <p:spTgt spid="33"/>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1" nodeType="clickEffect">
                                  <p:stCondLst>
                                    <p:cond delay="0"/>
                                  </p:stCondLst>
                                  <p:childTnLst>
                                    <p:set>
                                      <p:cBhvr>
                                        <p:cTn id="122" dur="1" fill="hold">
                                          <p:stCondLst>
                                            <p:cond delay="0"/>
                                          </p:stCondLst>
                                        </p:cTn>
                                        <p:tgtEl>
                                          <p:spTgt spid="3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38"/>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2" nodeType="clickEffect">
                                  <p:stCondLst>
                                    <p:cond delay="0"/>
                                  </p:stCondLst>
                                  <p:childTnLst>
                                    <p:set>
                                      <p:cBhvr>
                                        <p:cTn id="130" dur="1" fill="hold">
                                          <p:stCondLst>
                                            <p:cond delay="0"/>
                                          </p:stCondLst>
                                        </p:cTn>
                                        <p:tgtEl>
                                          <p:spTgt spid="3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40"/>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2" nodeType="clickEffect">
                                  <p:stCondLst>
                                    <p:cond delay="0"/>
                                  </p:stCondLst>
                                  <p:childTnLst>
                                    <p:set>
                                      <p:cBhvr>
                                        <p:cTn id="138" dur="1" fill="hold">
                                          <p:stCondLst>
                                            <p:cond delay="0"/>
                                          </p:stCondLst>
                                        </p:cTn>
                                        <p:tgtEl>
                                          <p:spTgt spid="40"/>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2" nodeType="clickEffect">
                                  <p:stCondLst>
                                    <p:cond delay="0"/>
                                  </p:stCondLst>
                                  <p:childTnLst>
                                    <p:set>
                                      <p:cBhvr>
                                        <p:cTn id="142" dur="1" fill="hold">
                                          <p:stCondLst>
                                            <p:cond delay="0"/>
                                          </p:stCondLst>
                                        </p:cTn>
                                        <p:tgtEl>
                                          <p:spTgt spid="3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1" nodeType="clickEffect">
                                  <p:stCondLst>
                                    <p:cond delay="0"/>
                                  </p:stCondLst>
                                  <p:childTnLst>
                                    <p:set>
                                      <p:cBhvr>
                                        <p:cTn id="146" dur="1" fill="hold">
                                          <p:stCondLst>
                                            <p:cond delay="0"/>
                                          </p:stCondLst>
                                        </p:cTn>
                                        <p:tgtEl>
                                          <p:spTgt spid="39"/>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xit" presetSubtype="0" fill="hold" grpId="1" nodeType="clickEffect">
                                  <p:stCondLst>
                                    <p:cond delay="0"/>
                                  </p:stCondLst>
                                  <p:childTnLst>
                                    <p:set>
                                      <p:cBhvr>
                                        <p:cTn id="150" dur="1" fill="hold">
                                          <p:stCondLst>
                                            <p:cond delay="0"/>
                                          </p:stCondLst>
                                        </p:cTn>
                                        <p:tgtEl>
                                          <p:spTgt spid="35"/>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2" nodeType="clickEffect">
                                  <p:stCondLst>
                                    <p:cond delay="0"/>
                                  </p:stCondLst>
                                  <p:childTnLst>
                                    <p:set>
                                      <p:cBhvr>
                                        <p:cTn id="15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2" grpId="0"/>
      <p:bldP spid="24" grpId="0"/>
      <p:bldP spid="26" grpId="0"/>
      <p:bldP spid="28" grpId="0"/>
      <p:bldP spid="33" grpId="0"/>
      <p:bldP spid="33" grpId="1"/>
      <p:bldP spid="33" grpId="2"/>
      <p:bldP spid="35" grpId="0"/>
      <p:bldP spid="35" grpId="1"/>
      <p:bldP spid="35" grpId="2"/>
      <p:bldP spid="36" grpId="0"/>
      <p:bldP spid="36" grpId="1"/>
      <p:bldP spid="36" grpId="2"/>
      <p:bldP spid="37" grpId="0"/>
      <p:bldP spid="37" grpId="1"/>
      <p:bldP spid="37" grpId="2"/>
      <p:bldP spid="38" grpId="0"/>
      <p:bldP spid="38" grpId="1"/>
      <p:bldP spid="38" grpId="2"/>
      <p:bldP spid="39" grpId="0"/>
      <p:bldP spid="39" grpId="1"/>
      <p:bldP spid="39" grpId="2"/>
      <p:bldP spid="34" grpId="0"/>
      <p:bldP spid="42" grpId="0"/>
      <p:bldP spid="42" grpId="1"/>
      <p:bldP spid="42" grpId="2"/>
      <p:bldP spid="30" grpId="0"/>
      <p:bldP spid="40" grpId="0"/>
      <p:bldP spid="40" grpId="1"/>
      <p:bldP spid="40" grpId="2"/>
      <p:bldP spid="3" grpId="0"/>
      <p:bldP spid="25" grpId="0"/>
      <p:bldP spid="4" grpId="0" animBg="1"/>
      <p:bldP spid="27" grpId="0" animBg="1"/>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7384"/>
            <a:ext cx="617898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opens | is opening</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2495652" y="509361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0" y="4087847"/>
            <a:ext cx="12191999"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_____  le livre.</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9" name="TextBox 8"/>
          <p:cNvSpPr txBox="1"/>
          <p:nvPr/>
        </p:nvSpPr>
        <p:spPr>
          <a:xfrm>
            <a:off x="2495652" y="5045184"/>
            <a:ext cx="627888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a:t>
            </a:r>
            <a:r>
              <a:rPr lang="en-HK" sz="3200" b="1" dirty="0">
                <a:solidFill>
                  <a:srgbClr val="EA5F00"/>
                </a:solidFill>
                <a:latin typeface="Century Gothic" panose="020B0502020202020204" pitchFamily="34" charset="0"/>
                <a:cs typeface="Calibri" panose="020F0502020204030204" pitchFamily="34" charset="0"/>
              </a:rPr>
              <a:t>opens</a:t>
            </a:r>
            <a:r>
              <a:rPr lang="en-HK" sz="3200" dirty="0">
                <a:solidFill>
                  <a:srgbClr val="5B9BD5">
                    <a:lumMod val="50000"/>
                  </a:srgbClr>
                </a:solidFill>
                <a:latin typeface="Century Gothic" panose="020B0502020202020204" pitchFamily="34" charset="0"/>
              </a:rPr>
              <a:t> the book.</a:t>
            </a:r>
            <a:r>
              <a:rPr lang="en-GB" sz="3200" dirty="0">
                <a:solidFill>
                  <a:srgbClr val="5B9BD5">
                    <a:lumMod val="50000"/>
                  </a:srgbClr>
                </a:solidFill>
                <a:latin typeface="Century Gothic" panose="020B0502020202020204" pitchFamily="34" charset="0"/>
              </a:rPr>
              <a:t>]</a:t>
            </a:r>
          </a:p>
        </p:txBody>
      </p:sp>
      <p:sp>
        <p:nvSpPr>
          <p:cNvPr id="10" name="Rectangle 9"/>
          <p:cNvSpPr/>
          <p:nvPr/>
        </p:nvSpPr>
        <p:spPr>
          <a:xfrm>
            <a:off x="4272098" y="4108659"/>
            <a:ext cx="2523448"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ouvre</a:t>
            </a:r>
            <a:r>
              <a:rPr lang="en-HK" sz="6000" b="1" dirty="0">
                <a:solidFill>
                  <a:srgbClr val="EA5F00"/>
                </a:solidFill>
                <a:latin typeface="Century Gothic" panose="020B0502020202020204" pitchFamily="34" charset="0"/>
                <a:cs typeface="Calibri" panose="020F0502020204030204" pitchFamily="34" charset="0"/>
              </a:rPr>
              <a:t> </a:t>
            </a:r>
            <a:endParaRPr lang="en-GB" sz="6000" dirty="0">
              <a:solidFill>
                <a:prstClr val="black"/>
              </a:solidFill>
            </a:endParaRPr>
          </a:p>
        </p:txBody>
      </p:sp>
      <p:sp>
        <p:nvSpPr>
          <p:cNvPr id="11" name="Action Button: Help 10">
            <a:hlinkClick r:id="" action="ppaction://noaction" highlightClick="1"/>
            <a:extLst>
              <a:ext uri="{FF2B5EF4-FFF2-40B4-BE49-F238E27FC236}">
                <a16:creationId xmlns:a16="http://schemas.microsoft.com/office/drawing/2014/main" id="{A012AEE1-A375-CA43-9964-037D64FD0068}"/>
              </a:ext>
            </a:extLst>
          </p:cNvPr>
          <p:cNvSpPr/>
          <p:nvPr/>
        </p:nvSpPr>
        <p:spPr>
          <a:xfrm>
            <a:off x="2495652" y="5103510"/>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a:extLst>
              <a:ext uri="{FF2B5EF4-FFF2-40B4-BE49-F238E27FC236}">
                <a16:creationId xmlns:a16="http://schemas.microsoft.com/office/drawing/2014/main" id="{669AF960-4541-F74D-AC99-105F119C5903}"/>
              </a:ext>
            </a:extLst>
          </p:cNvPr>
          <p:cNvSpPr>
            <a:spLocks noGrp="1"/>
          </p:cNvSpPr>
          <p:nvPr>
            <p:ph type="title"/>
          </p:nvPr>
        </p:nvSpPr>
        <p:spPr>
          <a:xfrm>
            <a:off x="838198" y="765905"/>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ouvre</a:t>
            </a:r>
            <a:endParaRPr lang="en-US" sz="11500" dirty="0"/>
          </a:p>
        </p:txBody>
      </p:sp>
    </p:spTree>
    <p:extLst>
      <p:ext uri="{BB962C8B-B14F-4D97-AF65-F5344CB8AC3E}">
        <p14:creationId xmlns:p14="http://schemas.microsoft.com/office/powerpoint/2010/main" val="379380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6662"/>
            <a:ext cx="623255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open| opening</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723900" y="4153085"/>
            <a:ext cx="11468100" cy="1015663"/>
          </a:xfrm>
          <a:prstGeom prst="rect">
            <a:avLst/>
          </a:prstGeom>
          <a:solidFill>
            <a:schemeClr val="bg1"/>
          </a:solidFill>
        </p:spPr>
        <p:txBody>
          <a:bodyPr wrap="square" rtlCol="0">
            <a:spAutoFit/>
          </a:bodyPr>
          <a:lstStyle/>
          <a:p>
            <a:pPr algn="ctr"/>
            <a:r>
              <a:rPr lang="en-HK" sz="6000" dirty="0">
                <a:solidFill>
                  <a:srgbClr val="5B9BD5">
                    <a:lumMod val="50000"/>
                  </a:srgbClr>
                </a:solidFill>
                <a:latin typeface="Century Gothic" panose="020B0502020202020204" pitchFamily="34" charset="0"/>
              </a:rPr>
              <a:t>Elle </a:t>
            </a:r>
            <a:r>
              <a:rPr lang="en-HK" sz="6000" dirty="0" err="1">
                <a:solidFill>
                  <a:srgbClr val="5B9BD5">
                    <a:lumMod val="50000"/>
                  </a:srgbClr>
                </a:solidFill>
                <a:latin typeface="Century Gothic" panose="020B0502020202020204" pitchFamily="34" charset="0"/>
              </a:rPr>
              <a:t>aime</a:t>
            </a:r>
            <a:r>
              <a:rPr lang="en-HK" sz="6000" dirty="0">
                <a:solidFill>
                  <a:srgbClr val="5B9BD5">
                    <a:lumMod val="50000"/>
                  </a:srgbClr>
                </a:solidFill>
                <a:latin typeface="Century Gothic" panose="020B0502020202020204" pitchFamily="34" charset="0"/>
              </a:rPr>
              <a:t> _____ le livre.</a:t>
            </a:r>
            <a:endParaRPr lang="en-GB" sz="6000" dirty="0">
              <a:solidFill>
                <a:srgbClr val="5B9BD5">
                  <a:lumMod val="50000"/>
                </a:srgbClr>
              </a:solidFill>
              <a:latin typeface="Century Gothic" panose="020B0502020202020204" pitchFamily="34" charset="0"/>
            </a:endParaRPr>
          </a:p>
        </p:txBody>
      </p:sp>
      <p:sp>
        <p:nvSpPr>
          <p:cNvPr id="7" name="TextBox 6"/>
          <p:cNvSpPr txBox="1"/>
          <p:nvPr/>
        </p:nvSpPr>
        <p:spPr>
          <a:xfrm>
            <a:off x="2698852" y="5102812"/>
            <a:ext cx="795289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She likes </a:t>
            </a:r>
            <a:r>
              <a:rPr lang="en-HK" sz="3200" b="1" dirty="0">
                <a:solidFill>
                  <a:srgbClr val="EA5F00"/>
                </a:solidFill>
                <a:latin typeface="Century Gothic" panose="020B0502020202020204" pitchFamily="34" charset="0"/>
                <a:cs typeface="Calibri" panose="020F0502020204030204" pitchFamily="34" charset="0"/>
              </a:rPr>
              <a:t>opening </a:t>
            </a:r>
            <a:r>
              <a:rPr lang="en-HK" sz="3200" dirty="0">
                <a:solidFill>
                  <a:srgbClr val="5B9BD5">
                    <a:lumMod val="50000"/>
                  </a:srgbClr>
                </a:solidFill>
                <a:latin typeface="Century Gothic" panose="020B0502020202020204" pitchFamily="34" charset="0"/>
              </a:rPr>
              <a:t>the book.</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2495652" y="5106854"/>
            <a:ext cx="542518" cy="478022"/>
          </a:xfrm>
          <a:prstGeom prst="actionButtonHelp">
            <a:avLst/>
          </a:prstGeom>
          <a:solidFill>
            <a:srgbClr val="EB6E19"/>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5721091" y="4145365"/>
            <a:ext cx="2247731" cy="1015663"/>
          </a:xfrm>
          <a:prstGeom prst="rect">
            <a:avLst/>
          </a:prstGeom>
        </p:spPr>
        <p:txBody>
          <a:bodyPr wrap="none">
            <a:spAutoFit/>
          </a:bodyPr>
          <a:lstStyle/>
          <a:p>
            <a:r>
              <a:rPr lang="en-HK" sz="6000" b="1" dirty="0" err="1">
                <a:solidFill>
                  <a:srgbClr val="EA5F00"/>
                </a:solidFill>
                <a:latin typeface="Century Gothic" panose="020B0502020202020204" pitchFamily="34" charset="0"/>
                <a:cs typeface="Calibri" panose="020F0502020204030204" pitchFamily="34" charset="0"/>
              </a:rPr>
              <a:t>ouvrir</a:t>
            </a:r>
            <a:endParaRPr lang="en-GB" sz="4000" dirty="0">
              <a:solidFill>
                <a:prstClr val="black"/>
              </a:solidFill>
            </a:endParaRPr>
          </a:p>
        </p:txBody>
      </p:sp>
      <p:sp>
        <p:nvSpPr>
          <p:cNvPr id="2" name="Title 1">
            <a:extLst>
              <a:ext uri="{FF2B5EF4-FFF2-40B4-BE49-F238E27FC236}">
                <a16:creationId xmlns:a16="http://schemas.microsoft.com/office/drawing/2014/main" id="{53371A7B-44E6-024D-8B88-E4B2864BE59E}"/>
              </a:ext>
            </a:extLst>
          </p:cNvPr>
          <p:cNvSpPr>
            <a:spLocks noGrp="1"/>
          </p:cNvSpPr>
          <p:nvPr>
            <p:ph type="title"/>
          </p:nvPr>
        </p:nvSpPr>
        <p:spPr>
          <a:xfrm>
            <a:off x="832104" y="763094"/>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ouvrir</a:t>
            </a:r>
            <a:endParaRPr lang="en-US" sz="11500" dirty="0"/>
          </a:p>
        </p:txBody>
      </p:sp>
    </p:spTree>
    <p:extLst>
      <p:ext uri="{BB962C8B-B14F-4D97-AF65-F5344CB8AC3E}">
        <p14:creationId xmlns:p14="http://schemas.microsoft.com/office/powerpoint/2010/main" val="95524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535811" y="134249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le tableau</a:t>
            </a:r>
          </a:p>
        </p:txBody>
      </p:sp>
      <p:sp>
        <p:nvSpPr>
          <p:cNvPr id="19" name="TextBox 18"/>
          <p:cNvSpPr txBox="1"/>
          <p:nvPr/>
        </p:nvSpPr>
        <p:spPr>
          <a:xfrm>
            <a:off x="2536257" y="193993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la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classe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2" name="TextBox 21"/>
          <p:cNvSpPr txBox="1"/>
          <p:nvPr/>
        </p:nvSpPr>
        <p:spPr>
          <a:xfrm>
            <a:off x="2536703" y="2586102"/>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la chemise</a:t>
            </a:r>
          </a:p>
        </p:txBody>
      </p:sp>
      <p:sp>
        <p:nvSpPr>
          <p:cNvPr id="24" name="TextBox 23"/>
          <p:cNvSpPr txBox="1"/>
          <p:nvPr/>
        </p:nvSpPr>
        <p:spPr>
          <a:xfrm>
            <a:off x="2537149" y="316323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le silence</a:t>
            </a:r>
          </a:p>
        </p:txBody>
      </p:sp>
      <p:sp>
        <p:nvSpPr>
          <p:cNvPr id="26" name="TextBox 25"/>
          <p:cNvSpPr txBox="1"/>
          <p:nvPr/>
        </p:nvSpPr>
        <p:spPr>
          <a:xfrm>
            <a:off x="2537595" y="377432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mettre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8" name="TextBox 27"/>
          <p:cNvSpPr txBox="1"/>
          <p:nvPr/>
        </p:nvSpPr>
        <p:spPr>
          <a:xfrm>
            <a:off x="2538040" y="443070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écrire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3" name="TextBox 32"/>
          <p:cNvSpPr txBox="1"/>
          <p:nvPr/>
        </p:nvSpPr>
        <p:spPr>
          <a:xfrm>
            <a:off x="6885708" y="134249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board</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5" name="TextBox 34"/>
          <p:cNvSpPr txBox="1"/>
          <p:nvPr/>
        </p:nvSpPr>
        <p:spPr>
          <a:xfrm>
            <a:off x="6885708" y="197254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class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6" name="TextBox 35"/>
          <p:cNvSpPr txBox="1"/>
          <p:nvPr/>
        </p:nvSpPr>
        <p:spPr>
          <a:xfrm>
            <a:off x="6885708" y="260259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shirt</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7" name="TextBox 36"/>
          <p:cNvSpPr txBox="1"/>
          <p:nvPr/>
        </p:nvSpPr>
        <p:spPr>
          <a:xfrm>
            <a:off x="6885708" y="323264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silence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8" name="TextBox 37"/>
          <p:cNvSpPr txBox="1"/>
          <p:nvPr/>
        </p:nvSpPr>
        <p:spPr>
          <a:xfrm>
            <a:off x="6885708" y="3862699"/>
            <a:ext cx="46420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put (on), putting (on)</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9" name="TextBox 38"/>
          <p:cNvSpPr txBox="1"/>
          <p:nvPr/>
        </p:nvSpPr>
        <p:spPr>
          <a:xfrm>
            <a:off x="6885708" y="449275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write, writing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4" name="TextBox 33"/>
          <p:cNvSpPr txBox="1"/>
          <p:nvPr/>
        </p:nvSpPr>
        <p:spPr>
          <a:xfrm>
            <a:off x="2534919" y="507029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ouvrir</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2" name="TextBox 41"/>
          <p:cNvSpPr txBox="1"/>
          <p:nvPr/>
        </p:nvSpPr>
        <p:spPr>
          <a:xfrm>
            <a:off x="6885708" y="512280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to open, opening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0" name="TextBox 29"/>
          <p:cNvSpPr txBox="1"/>
          <p:nvPr/>
        </p:nvSpPr>
        <p:spPr>
          <a:xfrm>
            <a:off x="2535365" y="575285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vous</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40" name="TextBox 39"/>
          <p:cNvSpPr txBox="1"/>
          <p:nvPr/>
        </p:nvSpPr>
        <p:spPr>
          <a:xfrm>
            <a:off x="6885708" y="575285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you (plural)</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77905"/>
            <a:ext cx="6457246" cy="867128"/>
          </a:xfrm>
          <a:prstGeom prst="rect">
            <a:avLst/>
          </a:prstGeom>
        </p:spPr>
      </p:pic>
      <p:sp>
        <p:nvSpPr>
          <p:cNvPr id="27" name="Title 3"/>
          <p:cNvSpPr>
            <a:spLocks noGrp="1"/>
          </p:cNvSpPr>
          <p:nvPr>
            <p:ph type="title"/>
          </p:nvPr>
        </p:nvSpPr>
        <p:spPr>
          <a:xfrm>
            <a:off x="51548" y="215134"/>
            <a:ext cx="6354150" cy="707849"/>
          </a:xfrm>
        </p:spPr>
        <p:txBody>
          <a:bodyPr>
            <a:noAutofit/>
          </a:bodyPr>
          <a:lstStyle/>
          <a:p>
            <a:r>
              <a:rPr lang="en-GB" sz="2800" b="1" dirty="0" err="1">
                <a:solidFill>
                  <a:schemeClr val="bg1"/>
                </a:solidFill>
                <a:latin typeface="Century Gothic" panose="020B0502020202020204" pitchFamily="34" charset="0"/>
              </a:rPr>
              <a:t>Vocabulaire</a:t>
            </a:r>
            <a:endParaRPr lang="en-GB" sz="3200" b="1"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1820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9" presetClass="exit" presetSubtype="0" fill="hold" grpId="1" nodeType="clickEffect">
                                  <p:stCondLst>
                                    <p:cond delay="0"/>
                                  </p:stCondLst>
                                  <p:childTnLst>
                                    <p:animEffect transition="out" filter="dissolve">
                                      <p:cBhvr>
                                        <p:cTn id="70" dur="500"/>
                                        <p:tgtEl>
                                          <p:spTgt spid="24"/>
                                        </p:tgtEl>
                                      </p:cBhvr>
                                    </p:animEffect>
                                    <p:set>
                                      <p:cBhvr>
                                        <p:cTn id="71" dur="1" fill="hold">
                                          <p:stCondLst>
                                            <p:cond delay="499"/>
                                          </p:stCondLst>
                                        </p:cTn>
                                        <p:tgtEl>
                                          <p:spTgt spid="24"/>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2"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dissolve">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xit" presetSubtype="0" fill="hold" grpId="1" nodeType="clickEffect">
                                  <p:stCondLst>
                                    <p:cond delay="0"/>
                                  </p:stCondLst>
                                  <p:childTnLst>
                                    <p:animEffect transition="out" filter="dissolve">
                                      <p:cBhvr>
                                        <p:cTn id="80" dur="500"/>
                                        <p:tgtEl>
                                          <p:spTgt spid="19"/>
                                        </p:tgtEl>
                                      </p:cBhvr>
                                    </p:animEffect>
                                    <p:set>
                                      <p:cBhvr>
                                        <p:cTn id="81" dur="1" fill="hold">
                                          <p:stCondLst>
                                            <p:cond delay="499"/>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2"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dissolve">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1" nodeType="clickEffect">
                                  <p:stCondLst>
                                    <p:cond delay="0"/>
                                  </p:stCondLst>
                                  <p:childTnLst>
                                    <p:animEffect transition="out" filter="dissolv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2"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dissolve">
                                      <p:cBhvr>
                                        <p:cTn id="96" dur="500"/>
                                        <p:tgtEl>
                                          <p:spTgt spid="28"/>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xit" presetSubtype="0" fill="hold" grpId="1" nodeType="clickEffect">
                                  <p:stCondLst>
                                    <p:cond delay="0"/>
                                  </p:stCondLst>
                                  <p:childTnLst>
                                    <p:animEffect transition="out" filter="dissolve">
                                      <p:cBhvr>
                                        <p:cTn id="100" dur="500"/>
                                        <p:tgtEl>
                                          <p:spTgt spid="26"/>
                                        </p:tgtEl>
                                      </p:cBhvr>
                                    </p:animEffect>
                                    <p:set>
                                      <p:cBhvr>
                                        <p:cTn id="101" dur="1" fill="hold">
                                          <p:stCondLst>
                                            <p:cond delay="499"/>
                                          </p:stCondLst>
                                        </p:cTn>
                                        <p:tgtEl>
                                          <p:spTgt spid="26"/>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2"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dissolve">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xit" presetSubtype="0" fill="hold" grpId="1" nodeType="clickEffect">
                                  <p:stCondLst>
                                    <p:cond delay="0"/>
                                  </p:stCondLst>
                                  <p:childTnLst>
                                    <p:animEffect transition="out" filter="dissolve">
                                      <p:cBhvr>
                                        <p:cTn id="110" dur="500"/>
                                        <p:tgtEl>
                                          <p:spTgt spid="17"/>
                                        </p:tgtEl>
                                      </p:cBhvr>
                                    </p:animEffect>
                                    <p:set>
                                      <p:cBhvr>
                                        <p:cTn id="111" dur="1" fill="hold">
                                          <p:stCondLst>
                                            <p:cond delay="499"/>
                                          </p:stCondLst>
                                        </p:cTn>
                                        <p:tgtEl>
                                          <p:spTgt spid="17"/>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grpId="2" nodeType="clickEffect">
                                  <p:stCondLst>
                                    <p:cond delay="0"/>
                                  </p:stCondLst>
                                  <p:childTnLst>
                                    <p:set>
                                      <p:cBhvr>
                                        <p:cTn id="115" dur="1" fill="hold">
                                          <p:stCondLst>
                                            <p:cond delay="0"/>
                                          </p:stCondLst>
                                        </p:cTn>
                                        <p:tgtEl>
                                          <p:spTgt spid="17"/>
                                        </p:tgtEl>
                                        <p:attrNameLst>
                                          <p:attrName>style.visibility</p:attrName>
                                        </p:attrNameLst>
                                      </p:cBhvr>
                                      <p:to>
                                        <p:strVal val="visible"/>
                                      </p:to>
                                    </p:set>
                                    <p:animEffect transition="in" filter="dissolve">
                                      <p:cBhvr>
                                        <p:cTn id="116" dur="500"/>
                                        <p:tgtEl>
                                          <p:spTgt spid="17"/>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xit" presetSubtype="0" fill="hold" grpId="1" nodeType="clickEffect">
                                  <p:stCondLst>
                                    <p:cond delay="0"/>
                                  </p:stCondLst>
                                  <p:childTnLst>
                                    <p:animEffect transition="out" filter="dissolve">
                                      <p:cBhvr>
                                        <p:cTn id="120" dur="500"/>
                                        <p:tgtEl>
                                          <p:spTgt spid="30"/>
                                        </p:tgtEl>
                                      </p:cBhvr>
                                    </p:animEffect>
                                    <p:set>
                                      <p:cBhvr>
                                        <p:cTn id="121" dur="1" fill="hold">
                                          <p:stCondLst>
                                            <p:cond delay="499"/>
                                          </p:stCondLst>
                                        </p:cTn>
                                        <p:tgtEl>
                                          <p:spTgt spid="30"/>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grpId="2" nodeType="click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dissolve">
                                      <p:cBhvr>
                                        <p:cTn id="126" dur="500"/>
                                        <p:tgtEl>
                                          <p:spTgt spid="30"/>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xit" presetSubtype="0" fill="hold" grpId="1" nodeType="clickEffect">
                                  <p:stCondLst>
                                    <p:cond delay="0"/>
                                  </p:stCondLst>
                                  <p:childTnLst>
                                    <p:animEffect transition="out" filter="dissolve">
                                      <p:cBhvr>
                                        <p:cTn id="130" dur="500"/>
                                        <p:tgtEl>
                                          <p:spTgt spid="22"/>
                                        </p:tgtEl>
                                      </p:cBhvr>
                                    </p:animEffect>
                                    <p:set>
                                      <p:cBhvr>
                                        <p:cTn id="131" dur="1" fill="hold">
                                          <p:stCondLst>
                                            <p:cond delay="499"/>
                                          </p:stCondLst>
                                        </p:cTn>
                                        <p:tgtEl>
                                          <p:spTgt spid="22"/>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2" nodeType="clickEffect">
                                  <p:stCondLst>
                                    <p:cond delay="0"/>
                                  </p:stCondLst>
                                  <p:childTnLst>
                                    <p:set>
                                      <p:cBhvr>
                                        <p:cTn id="135" dur="1" fill="hold">
                                          <p:stCondLst>
                                            <p:cond delay="0"/>
                                          </p:stCondLst>
                                        </p:cTn>
                                        <p:tgtEl>
                                          <p:spTgt spid="22"/>
                                        </p:tgtEl>
                                        <p:attrNameLst>
                                          <p:attrName>style.visibility</p:attrName>
                                        </p:attrNameLst>
                                      </p:cBhvr>
                                      <p:to>
                                        <p:strVal val="visible"/>
                                      </p:to>
                                    </p:set>
                                    <p:animEffect transition="in" filter="dissolve">
                                      <p:cBhvr>
                                        <p:cTn id="136" dur="500"/>
                                        <p:tgtEl>
                                          <p:spTgt spid="22"/>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xit" presetSubtype="0" fill="hold" grpId="1" nodeType="clickEffect">
                                  <p:stCondLst>
                                    <p:cond delay="0"/>
                                  </p:stCondLst>
                                  <p:childTnLst>
                                    <p:animEffect transition="out" filter="dissolve">
                                      <p:cBhvr>
                                        <p:cTn id="140" dur="500"/>
                                        <p:tgtEl>
                                          <p:spTgt spid="34"/>
                                        </p:tgtEl>
                                      </p:cBhvr>
                                    </p:animEffect>
                                    <p:set>
                                      <p:cBhvr>
                                        <p:cTn id="141" dur="1" fill="hold">
                                          <p:stCondLst>
                                            <p:cond delay="499"/>
                                          </p:stCondLst>
                                        </p:cTn>
                                        <p:tgtEl>
                                          <p:spTgt spid="34"/>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9" presetClass="entr" presetSubtype="0" fill="hold" grpId="2" nodeType="clickEffect">
                                  <p:stCondLst>
                                    <p:cond delay="0"/>
                                  </p:stCondLst>
                                  <p:childTnLst>
                                    <p:set>
                                      <p:cBhvr>
                                        <p:cTn id="145" dur="1" fill="hold">
                                          <p:stCondLst>
                                            <p:cond delay="0"/>
                                          </p:stCondLst>
                                        </p:cTn>
                                        <p:tgtEl>
                                          <p:spTgt spid="34"/>
                                        </p:tgtEl>
                                        <p:attrNameLst>
                                          <p:attrName>style.visibility</p:attrName>
                                        </p:attrNameLst>
                                      </p:cBhvr>
                                      <p:to>
                                        <p:strVal val="visible"/>
                                      </p:to>
                                    </p:set>
                                    <p:animEffect transition="in" filter="dissolve">
                                      <p:cBhvr>
                                        <p:cTn id="1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17" grpId="2"/>
      <p:bldP spid="19" grpId="0"/>
      <p:bldP spid="19" grpId="1"/>
      <p:bldP spid="19" grpId="2"/>
      <p:bldP spid="22" grpId="0"/>
      <p:bldP spid="22" grpId="1"/>
      <p:bldP spid="22" grpId="2"/>
      <p:bldP spid="24" grpId="0"/>
      <p:bldP spid="24" grpId="1"/>
      <p:bldP spid="24" grpId="2"/>
      <p:bldP spid="26" grpId="0"/>
      <p:bldP spid="26" grpId="1"/>
      <p:bldP spid="26" grpId="2"/>
      <p:bldP spid="28" grpId="0"/>
      <p:bldP spid="28" grpId="1"/>
      <p:bldP spid="28" grpId="2"/>
      <p:bldP spid="33" grpId="0"/>
      <p:bldP spid="35" grpId="0"/>
      <p:bldP spid="36" grpId="0"/>
      <p:bldP spid="37" grpId="0"/>
      <p:bldP spid="38" grpId="0"/>
      <p:bldP spid="39" grpId="0"/>
      <p:bldP spid="34" grpId="0"/>
      <p:bldP spid="34" grpId="1"/>
      <p:bldP spid="34" grpId="2"/>
      <p:bldP spid="42" grpId="0"/>
      <p:bldP spid="30" grpId="0"/>
      <p:bldP spid="30" grpId="1"/>
      <p:bldP spid="30" grpId="2"/>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38169" y="2189979"/>
            <a:ext cx="574241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put (on) | putting (on)</a:t>
            </a:r>
            <a:r>
              <a:rPr lang="en-GB" sz="3200" dirty="0">
                <a:solidFill>
                  <a:srgbClr val="5B9BD5">
                    <a:lumMod val="50000"/>
                  </a:srgbClr>
                </a:solidFill>
                <a:latin typeface="Century Gothic" panose="020B0502020202020204" pitchFamily="34" charset="0"/>
              </a:rPr>
              <a:t>]</a:t>
            </a:r>
          </a:p>
        </p:txBody>
      </p:sp>
      <p:sp>
        <p:nvSpPr>
          <p:cNvPr id="10" name="TextBox 9"/>
          <p:cNvSpPr txBox="1"/>
          <p:nvPr/>
        </p:nvSpPr>
        <p:spPr>
          <a:xfrm>
            <a:off x="3038169" y="3334455"/>
            <a:ext cx="5414904" cy="1862048"/>
          </a:xfrm>
          <a:prstGeom prst="rect">
            <a:avLst/>
          </a:prstGeom>
          <a:no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met</a:t>
            </a:r>
          </a:p>
        </p:txBody>
      </p:sp>
      <p:sp>
        <p:nvSpPr>
          <p:cNvPr id="11" name="TextBox 10"/>
          <p:cNvSpPr txBox="1"/>
          <p:nvPr/>
        </p:nvSpPr>
        <p:spPr>
          <a:xfrm>
            <a:off x="2508738" y="5060519"/>
            <a:ext cx="6799384"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puts (on) | is putting (on)</a:t>
            </a:r>
            <a:r>
              <a:rPr lang="en-GB" sz="3200" dirty="0">
                <a:solidFill>
                  <a:srgbClr val="5B9BD5">
                    <a:lumMod val="50000"/>
                  </a:srgbClr>
                </a:solidFill>
                <a:latin typeface="Century Gothic" panose="020B0502020202020204" pitchFamily="34" charset="0"/>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6642" y="65532"/>
            <a:ext cx="2185358" cy="2185358"/>
          </a:xfrm>
          <a:prstGeom prst="rect">
            <a:avLst/>
          </a:prstGeom>
        </p:spPr>
      </p:pic>
      <p:sp>
        <p:nvSpPr>
          <p:cNvPr id="2" name="Title 1">
            <a:extLst>
              <a:ext uri="{FF2B5EF4-FFF2-40B4-BE49-F238E27FC236}">
                <a16:creationId xmlns:a16="http://schemas.microsoft.com/office/drawing/2014/main" id="{43743A33-7A87-8E48-AF73-7B409B6F55C7}"/>
              </a:ext>
            </a:extLst>
          </p:cNvPr>
          <p:cNvSpPr>
            <a:spLocks noGrp="1"/>
          </p:cNvSpPr>
          <p:nvPr>
            <p:ph type="title"/>
          </p:nvPr>
        </p:nvSpPr>
        <p:spPr>
          <a:xfrm>
            <a:off x="3242956" y="925327"/>
            <a:ext cx="5414904" cy="1325563"/>
          </a:xfrm>
        </p:spPr>
        <p:txBody>
          <a:bodyPr>
            <a:noAutofit/>
          </a:bodyPr>
          <a:lstStyle/>
          <a:p>
            <a:pPr algn="ctr"/>
            <a:r>
              <a:rPr lang="en-GB" sz="11500" b="1" dirty="0" err="1">
                <a:solidFill>
                  <a:srgbClr val="5B9BD5">
                    <a:lumMod val="50000"/>
                  </a:srgbClr>
                </a:solidFill>
                <a:latin typeface="Century Gothic" panose="020B0502020202020204" pitchFamily="34" charset="0"/>
              </a:rPr>
              <a:t>mettre</a:t>
            </a:r>
            <a:endParaRPr lang="en-US" sz="11500" dirty="0"/>
          </a:p>
        </p:txBody>
      </p:sp>
    </p:spTree>
    <p:extLst>
      <p:ext uri="{BB962C8B-B14F-4D97-AF65-F5344CB8AC3E}">
        <p14:creationId xmlns:p14="http://schemas.microsoft.com/office/powerpoint/2010/main" val="357022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38170" y="2177384"/>
            <a:ext cx="569552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put (on) | putting (on)</a:t>
            </a:r>
            <a:r>
              <a:rPr lang="en-GB" sz="3200" dirty="0">
                <a:solidFill>
                  <a:srgbClr val="5B9BD5">
                    <a:lumMod val="50000"/>
                  </a:srgbClr>
                </a:solidFill>
                <a:latin typeface="Century Gothic" panose="020B0502020202020204" pitchFamily="34" charset="0"/>
              </a:rPr>
              <a:t>]</a:t>
            </a:r>
          </a:p>
        </p:txBody>
      </p:sp>
      <p:sp>
        <p:nvSpPr>
          <p:cNvPr id="13" name="TextBox 12"/>
          <p:cNvSpPr txBox="1"/>
          <p:nvPr/>
        </p:nvSpPr>
        <p:spPr>
          <a:xfrm>
            <a:off x="3038170" y="3306088"/>
            <a:ext cx="5414904" cy="1862048"/>
          </a:xfrm>
          <a:prstGeom prst="rect">
            <a:avLst/>
          </a:prstGeom>
          <a:noFill/>
        </p:spPr>
        <p:txBody>
          <a:bodyPr wrap="square" rtlCol="0">
            <a:spAutoFit/>
          </a:bodyPr>
          <a:lstStyle/>
          <a:p>
            <a:pPr algn="ctr"/>
            <a:r>
              <a:rPr lang="en-GB" sz="11500" b="1" dirty="0">
                <a:solidFill>
                  <a:srgbClr val="5B9BD5">
                    <a:lumMod val="50000"/>
                  </a:srgbClr>
                </a:solidFill>
                <a:latin typeface="Century Gothic" panose="020B0502020202020204" pitchFamily="34" charset="0"/>
              </a:rPr>
              <a:t>met</a:t>
            </a:r>
          </a:p>
        </p:txBody>
      </p:sp>
      <p:sp>
        <p:nvSpPr>
          <p:cNvPr id="14" name="TextBox 13"/>
          <p:cNvSpPr txBox="1"/>
          <p:nvPr/>
        </p:nvSpPr>
        <p:spPr>
          <a:xfrm>
            <a:off x="2813538" y="5001834"/>
            <a:ext cx="645941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puts (on) | is putting (on)</a:t>
            </a:r>
            <a:r>
              <a:rPr lang="en-GB" sz="3200" dirty="0">
                <a:solidFill>
                  <a:srgbClr val="5B9BD5">
                    <a:lumMod val="50000"/>
                  </a:srgbClr>
                </a:solidFill>
                <a:latin typeface="Century Gothic" panose="020B0502020202020204" pitchFamily="34" charset="0"/>
              </a:rPr>
              <a:t>]</a:t>
            </a:r>
          </a:p>
        </p:txBody>
      </p:sp>
      <p:sp>
        <p:nvSpPr>
          <p:cNvPr id="15" name="Action Button: Help 1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Action Button: Help 15">
            <a:hlinkClick r:id="" action="ppaction://noaction" highlightClick="1"/>
          </p:cNvPr>
          <p:cNvSpPr/>
          <p:nvPr/>
        </p:nvSpPr>
        <p:spPr>
          <a:xfrm>
            <a:off x="2495652" y="5034204"/>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a:extLst>
              <a:ext uri="{FF2B5EF4-FFF2-40B4-BE49-F238E27FC236}">
                <a16:creationId xmlns:a16="http://schemas.microsoft.com/office/drawing/2014/main" id="{C410A741-85BC-694D-B935-DBC70080DA73}"/>
              </a:ext>
            </a:extLst>
          </p:cNvPr>
          <p:cNvSpPr>
            <a:spLocks noGrp="1"/>
          </p:cNvSpPr>
          <p:nvPr>
            <p:ph type="title"/>
          </p:nvPr>
        </p:nvSpPr>
        <p:spPr>
          <a:xfrm>
            <a:off x="3038170" y="883784"/>
            <a:ext cx="5847922" cy="1325563"/>
          </a:xfrm>
        </p:spPr>
        <p:txBody>
          <a:bodyPr>
            <a:noAutofit/>
          </a:bodyPr>
          <a:lstStyle/>
          <a:p>
            <a:pPr algn="ctr"/>
            <a:r>
              <a:rPr lang="en-GB" sz="11500" b="1" dirty="0" err="1">
                <a:solidFill>
                  <a:srgbClr val="5B9BD5">
                    <a:lumMod val="50000"/>
                  </a:srgbClr>
                </a:solidFill>
                <a:latin typeface="Century Gothic" panose="020B0502020202020204" pitchFamily="34" charset="0"/>
              </a:rPr>
              <a:t>mettre</a:t>
            </a:r>
            <a:endParaRPr lang="en-US" sz="11500" dirty="0"/>
          </a:p>
        </p:txBody>
      </p:sp>
    </p:spTree>
    <p:extLst>
      <p:ext uri="{BB962C8B-B14F-4D97-AF65-F5344CB8AC3E}">
        <p14:creationId xmlns:p14="http://schemas.microsoft.com/office/powerpoint/2010/main" val="263393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6507" y="2196517"/>
            <a:ext cx="625823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puts (on) | is putting (on)</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58565"/>
            <a:ext cx="12192000" cy="1015663"/>
          </a:xfrm>
          <a:prstGeom prst="rect">
            <a:avLst/>
          </a:prstGeom>
          <a:solidFill>
            <a:schemeClr val="bg1"/>
          </a:solidFill>
        </p:spPr>
        <p:txBody>
          <a:bodyPr wrap="square" rtlCol="0">
            <a:spAutoFit/>
          </a:bodyPr>
          <a:lstStyle/>
          <a:p>
            <a:pPr algn="ctr"/>
            <a:r>
              <a:rPr lang="en-GB" sz="6000" dirty="0">
                <a:solidFill>
                  <a:srgbClr val="5B9BD5">
                    <a:lumMod val="50000"/>
                  </a:srgbClr>
                </a:solidFill>
                <a:latin typeface="Century Gothic" panose="020B0502020202020204" pitchFamily="34" charset="0"/>
              </a:rPr>
              <a:t>Nicolas </a:t>
            </a:r>
            <a:r>
              <a:rPr lang="en-GB" sz="6000" b="1" dirty="0">
                <a:solidFill>
                  <a:srgbClr val="EA5F00"/>
                </a:solidFill>
                <a:latin typeface="Century Gothic" panose="020B0502020202020204" pitchFamily="34" charset="0"/>
                <a:cs typeface="Calibri" panose="020F0502020204030204" pitchFamily="34" charset="0"/>
              </a:rPr>
              <a:t>met</a:t>
            </a:r>
            <a:r>
              <a:rPr lang="en-GB" sz="6000" dirty="0">
                <a:solidFill>
                  <a:srgbClr val="5B9BD5">
                    <a:lumMod val="50000"/>
                  </a:srgbClr>
                </a:solidFill>
                <a:latin typeface="Century Gothic" panose="020B0502020202020204" pitchFamily="34" charset="0"/>
              </a:rPr>
              <a:t> </a:t>
            </a:r>
            <a:r>
              <a:rPr lang="en-GB" sz="6000" dirty="0" err="1">
                <a:solidFill>
                  <a:srgbClr val="5B9BD5">
                    <a:lumMod val="50000"/>
                  </a:srgbClr>
                </a:solidFill>
                <a:latin typeface="Century Gothic" panose="020B0502020202020204" pitchFamily="34" charset="0"/>
              </a:rPr>
              <a:t>l’uniforme</a:t>
            </a:r>
            <a:r>
              <a:rPr lang="en-GB" sz="6000" dirty="0">
                <a:solidFill>
                  <a:srgbClr val="5B9BD5">
                    <a:lumMod val="50000"/>
                  </a:srgbClr>
                </a:solidFill>
                <a:latin typeface="Century Gothic" panose="020B0502020202020204" pitchFamily="34" charset="0"/>
              </a:rPr>
              <a:t>. </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7" name="TextBox 6"/>
          <p:cNvSpPr txBox="1"/>
          <p:nvPr/>
        </p:nvSpPr>
        <p:spPr>
          <a:xfrm>
            <a:off x="0" y="5058950"/>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Nicolas </a:t>
            </a:r>
            <a:r>
              <a:rPr lang="en-HK" sz="3200" b="1" dirty="0">
                <a:solidFill>
                  <a:srgbClr val="EA5F00"/>
                </a:solidFill>
                <a:latin typeface="Century Gothic" panose="020B0502020202020204" pitchFamily="34" charset="0"/>
                <a:cs typeface="Calibri" panose="020F0502020204030204" pitchFamily="34" charset="0"/>
              </a:rPr>
              <a:t>puts on </a:t>
            </a:r>
            <a:r>
              <a:rPr lang="en-HK" sz="3200" dirty="0">
                <a:solidFill>
                  <a:schemeClr val="accent5">
                    <a:lumMod val="50000"/>
                  </a:schemeClr>
                </a:solidFill>
                <a:latin typeface="Century Gothic" panose="020B0502020202020204" pitchFamily="34" charset="0"/>
                <a:cs typeface="Calibri" panose="020F0502020204030204" pitchFamily="34" charset="0"/>
              </a:rPr>
              <a:t>|</a:t>
            </a:r>
            <a:r>
              <a:rPr lang="en-HK" sz="3200" b="1" dirty="0">
                <a:solidFill>
                  <a:srgbClr val="EA5F00"/>
                </a:solidFill>
                <a:latin typeface="Century Gothic" panose="020B0502020202020204" pitchFamily="34" charset="0"/>
                <a:cs typeface="Calibri" panose="020F0502020204030204" pitchFamily="34" charset="0"/>
              </a:rPr>
              <a:t> is putting </a:t>
            </a:r>
            <a:r>
              <a:rPr lang="en-HK" sz="3200" dirty="0">
                <a:solidFill>
                  <a:srgbClr val="5B9BD5">
                    <a:lumMod val="50000"/>
                  </a:srgbClr>
                </a:solidFill>
                <a:latin typeface="Century Gothic" panose="020B0502020202020204" pitchFamily="34" charset="0"/>
              </a:rPr>
              <a:t>on</a:t>
            </a:r>
            <a:r>
              <a:rPr lang="en-HK" sz="3200" b="1" dirty="0">
                <a:solidFill>
                  <a:srgbClr val="EA5F00"/>
                </a:solidFill>
                <a:latin typeface="Century Gothic" panose="020B0502020202020204" pitchFamily="34" charset="0"/>
                <a:cs typeface="Calibri" panose="020F0502020204030204" pitchFamily="34" charset="0"/>
              </a:rPr>
              <a:t> </a:t>
            </a:r>
            <a:r>
              <a:rPr lang="en-HK" sz="3200" dirty="0">
                <a:solidFill>
                  <a:srgbClr val="5B9BD5">
                    <a:lumMod val="50000"/>
                  </a:srgbClr>
                </a:solidFill>
                <a:latin typeface="Century Gothic" panose="020B0502020202020204" pitchFamily="34" charset="0"/>
              </a:rPr>
              <a:t>the uniform.</a:t>
            </a:r>
            <a:r>
              <a:rPr lang="en-GB" sz="3200" dirty="0">
                <a:solidFill>
                  <a:srgbClr val="5B9BD5">
                    <a:lumMod val="50000"/>
                  </a:srgbClr>
                </a:solidFill>
                <a:latin typeface="Century Gothic" panose="020B0502020202020204" pitchFamily="34" charset="0"/>
              </a:rPr>
              <a:t>]</a:t>
            </a:r>
          </a:p>
        </p:txBody>
      </p:sp>
      <p:sp>
        <p:nvSpPr>
          <p:cNvPr id="2" name="Title 1">
            <a:extLst>
              <a:ext uri="{FF2B5EF4-FFF2-40B4-BE49-F238E27FC236}">
                <a16:creationId xmlns:a16="http://schemas.microsoft.com/office/drawing/2014/main" id="{A241270F-90C6-D443-AC0C-FA4212654B00}"/>
              </a:ext>
            </a:extLst>
          </p:cNvPr>
          <p:cNvSpPr>
            <a:spLocks noGrp="1"/>
          </p:cNvSpPr>
          <p:nvPr>
            <p:ph type="title"/>
          </p:nvPr>
        </p:nvSpPr>
        <p:spPr>
          <a:xfrm>
            <a:off x="3842863" y="870954"/>
            <a:ext cx="3805518" cy="1325563"/>
          </a:xfrm>
        </p:spPr>
        <p:txBody>
          <a:bodyPr>
            <a:noAutofit/>
          </a:bodyPr>
          <a:lstStyle/>
          <a:p>
            <a:pPr algn="ctr"/>
            <a:r>
              <a:rPr lang="en-GB" sz="11500" b="1" dirty="0">
                <a:solidFill>
                  <a:srgbClr val="5B9BD5">
                    <a:lumMod val="50000"/>
                  </a:srgbClr>
                </a:solidFill>
                <a:latin typeface="Century Gothic" panose="020B0502020202020204" pitchFamily="34" charset="0"/>
              </a:rPr>
              <a:t>met</a:t>
            </a:r>
            <a:endParaRPr lang="en-US" sz="11500" dirty="0"/>
          </a:p>
        </p:txBody>
      </p:sp>
    </p:spTree>
    <p:extLst>
      <p:ext uri="{BB962C8B-B14F-4D97-AF65-F5344CB8AC3E}">
        <p14:creationId xmlns:p14="http://schemas.microsoft.com/office/powerpoint/2010/main" val="157257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6662"/>
            <a:ext cx="567207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put (on) | putting (on)</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0" y="4037385"/>
            <a:ext cx="12192000" cy="1015663"/>
          </a:xfrm>
          <a:prstGeom prst="rect">
            <a:avLst/>
          </a:prstGeom>
          <a:solidFill>
            <a:schemeClr val="bg1"/>
          </a:solidFill>
        </p:spPr>
        <p:txBody>
          <a:bodyPr wrap="square" rtlCol="0">
            <a:spAutoFit/>
          </a:bodyPr>
          <a:lstStyle/>
          <a:p>
            <a:pPr algn="ctr"/>
            <a:r>
              <a:rPr lang="fr" sz="6000" dirty="0">
                <a:solidFill>
                  <a:srgbClr val="5B9BD5">
                    <a:lumMod val="50000"/>
                  </a:srgbClr>
                </a:solidFill>
                <a:latin typeface="Century Gothic" panose="020B0502020202020204" pitchFamily="34" charset="0"/>
              </a:rPr>
              <a:t>Nicolas aime </a:t>
            </a:r>
            <a:r>
              <a:rPr lang="fr" sz="6000" b="1" dirty="0">
                <a:solidFill>
                  <a:srgbClr val="EA5F00"/>
                </a:solidFill>
                <a:latin typeface="Century Gothic" panose="020B0502020202020204" pitchFamily="34" charset="0"/>
                <a:cs typeface="Calibri" panose="020F0502020204030204" pitchFamily="34" charset="0"/>
              </a:rPr>
              <a:t>mettre</a:t>
            </a:r>
            <a:r>
              <a:rPr lang="fr" sz="6000" dirty="0">
                <a:solidFill>
                  <a:srgbClr val="5B9BD5">
                    <a:lumMod val="50000"/>
                  </a:srgbClr>
                </a:solidFill>
                <a:latin typeface="Century Gothic" panose="020B0502020202020204" pitchFamily="34" charset="0"/>
              </a:rPr>
              <a:t> l’uniforme.</a:t>
            </a:r>
            <a:endParaRPr lang="en-GB" sz="6000" dirty="0">
              <a:solidFill>
                <a:srgbClr val="5B9BD5">
                  <a:lumMod val="50000"/>
                </a:srgbClr>
              </a:solidFill>
              <a:latin typeface="Century Gothic" panose="020B0502020202020204" pitchFamily="34" charset="0"/>
            </a:endParaRPr>
          </a:p>
        </p:txBody>
      </p:sp>
      <p:sp>
        <p:nvSpPr>
          <p:cNvPr id="7" name="TextBox 6"/>
          <p:cNvSpPr txBox="1"/>
          <p:nvPr/>
        </p:nvSpPr>
        <p:spPr>
          <a:xfrm>
            <a:off x="-139732" y="5053048"/>
            <a:ext cx="12192000"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Nicolas likes </a:t>
            </a:r>
            <a:r>
              <a:rPr lang="en-HK" sz="3200" b="1" dirty="0">
                <a:solidFill>
                  <a:srgbClr val="EA5F00"/>
                </a:solidFill>
                <a:latin typeface="Century Gothic" panose="020B0502020202020204" pitchFamily="34" charset="0"/>
                <a:cs typeface="Calibri" panose="020F0502020204030204" pitchFamily="34" charset="0"/>
              </a:rPr>
              <a:t>putting on</a:t>
            </a:r>
            <a:r>
              <a:rPr lang="en-HK" sz="3200" dirty="0">
                <a:solidFill>
                  <a:srgbClr val="5B9BD5">
                    <a:lumMod val="50000"/>
                  </a:srgbClr>
                </a:solidFill>
                <a:latin typeface="Century Gothic" panose="020B0502020202020204" pitchFamily="34" charset="0"/>
              </a:rPr>
              <a:t> the uniform.</a:t>
            </a:r>
            <a:r>
              <a:rPr lang="en-GB" sz="3200" dirty="0">
                <a:solidFill>
                  <a:srgbClr val="5B9BD5">
                    <a:lumMod val="50000"/>
                  </a:srgbClr>
                </a:solidFill>
                <a:latin typeface="Century Gothic" panose="020B0502020202020204" pitchFamily="34" charset="0"/>
              </a:rPr>
              <a:t>]</a:t>
            </a:r>
          </a:p>
        </p:txBody>
      </p:sp>
      <p:sp>
        <p:nvSpPr>
          <p:cNvPr id="2" name="Title 1">
            <a:extLst>
              <a:ext uri="{FF2B5EF4-FFF2-40B4-BE49-F238E27FC236}">
                <a16:creationId xmlns:a16="http://schemas.microsoft.com/office/drawing/2014/main" id="{7A5D705D-0040-2444-8D00-137506E7E081}"/>
              </a:ext>
            </a:extLst>
          </p:cNvPr>
          <p:cNvSpPr>
            <a:spLocks noGrp="1"/>
          </p:cNvSpPr>
          <p:nvPr>
            <p:ph type="title"/>
          </p:nvPr>
        </p:nvSpPr>
        <p:spPr>
          <a:xfrm>
            <a:off x="698468" y="900714"/>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mettre</a:t>
            </a:r>
            <a:endParaRPr lang="en-US" sz="11500" dirty="0"/>
          </a:p>
        </p:txBody>
      </p:sp>
    </p:spTree>
    <p:extLst>
      <p:ext uri="{BB962C8B-B14F-4D97-AF65-F5344CB8AC3E}">
        <p14:creationId xmlns:p14="http://schemas.microsoft.com/office/powerpoint/2010/main" val="370297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38170" y="2177384"/>
            <a:ext cx="6211338"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puts (on) / is putting (on)</a:t>
            </a:r>
            <a:r>
              <a:rPr lang="en-GB" sz="3200" dirty="0">
                <a:solidFill>
                  <a:srgbClr val="5B9BD5">
                    <a:lumMod val="50000"/>
                  </a:srgbClr>
                </a:solidFill>
                <a:latin typeface="Century Gothic" panose="020B0502020202020204" pitchFamily="34" charset="0"/>
              </a:rPr>
              <a:t>]</a:t>
            </a:r>
          </a:p>
        </p:txBody>
      </p:sp>
      <p:sp>
        <p:nvSpPr>
          <p:cNvPr id="5" name="Action Button: Help 4">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Action Button: Help 6">
            <a:hlinkClick r:id="" action="ppaction://noaction" highlightClick="1"/>
          </p:cNvPr>
          <p:cNvSpPr/>
          <p:nvPr/>
        </p:nvSpPr>
        <p:spPr>
          <a:xfrm>
            <a:off x="1003522" y="4384937"/>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TextBox 7"/>
          <p:cNvSpPr txBox="1"/>
          <p:nvPr/>
        </p:nvSpPr>
        <p:spPr>
          <a:xfrm>
            <a:off x="1301262" y="3329318"/>
            <a:ext cx="9952892" cy="1015663"/>
          </a:xfrm>
          <a:prstGeom prst="rect">
            <a:avLst/>
          </a:prstGeom>
          <a:solidFill>
            <a:schemeClr val="bg1"/>
          </a:solidFill>
        </p:spPr>
        <p:txBody>
          <a:bodyPr wrap="square" rtlCol="0">
            <a:spAutoFit/>
          </a:bodyPr>
          <a:lstStyle/>
          <a:p>
            <a:pPr algn="ctr"/>
            <a:r>
              <a:rPr lang="en-GB" sz="6000" dirty="0">
                <a:solidFill>
                  <a:srgbClr val="5B9BD5">
                    <a:lumMod val="50000"/>
                  </a:srgbClr>
                </a:solidFill>
                <a:latin typeface="Century Gothic" panose="020B0502020202020204" pitchFamily="34" charset="0"/>
              </a:rPr>
              <a:t>Nicolas ____ </a:t>
            </a:r>
            <a:r>
              <a:rPr lang="en-GB" sz="6000" dirty="0" err="1">
                <a:solidFill>
                  <a:srgbClr val="5B9BD5">
                    <a:lumMod val="50000"/>
                  </a:srgbClr>
                </a:solidFill>
                <a:latin typeface="Century Gothic" panose="020B0502020202020204" pitchFamily="34" charset="0"/>
              </a:rPr>
              <a:t>l’uniforme</a:t>
            </a:r>
            <a:r>
              <a:rPr lang="en-GB" sz="6000" dirty="0">
                <a:solidFill>
                  <a:srgbClr val="5B9BD5">
                    <a:lumMod val="50000"/>
                  </a:srgbClr>
                </a:solidFill>
                <a:latin typeface="Century Gothic" panose="020B0502020202020204" pitchFamily="34" charset="0"/>
              </a:rPr>
              <a:t>. </a:t>
            </a:r>
            <a:endParaRPr lang="fr-FR" sz="6000" dirty="0">
              <a:solidFill>
                <a:srgbClr val="EA5F00"/>
              </a:solidFill>
              <a:latin typeface="Century Gothic" panose="020B0502020202020204" pitchFamily="34" charset="0"/>
              <a:cs typeface="Calibri" panose="020F0502020204030204" pitchFamily="34" charset="0"/>
            </a:endParaRPr>
          </a:p>
        </p:txBody>
      </p:sp>
      <p:sp>
        <p:nvSpPr>
          <p:cNvPr id="9" name="TextBox 8"/>
          <p:cNvSpPr txBox="1"/>
          <p:nvPr/>
        </p:nvSpPr>
        <p:spPr>
          <a:xfrm>
            <a:off x="1847501" y="4332643"/>
            <a:ext cx="8984696"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Nicolas </a:t>
            </a:r>
            <a:r>
              <a:rPr lang="en-HK" sz="3200" b="1" dirty="0">
                <a:solidFill>
                  <a:srgbClr val="EA5F00"/>
                </a:solidFill>
                <a:latin typeface="Century Gothic" panose="020B0502020202020204" pitchFamily="34" charset="0"/>
                <a:cs typeface="Calibri" panose="020F0502020204030204" pitchFamily="34" charset="0"/>
              </a:rPr>
              <a:t>puts on </a:t>
            </a:r>
            <a:r>
              <a:rPr lang="en-HK" sz="3200" dirty="0">
                <a:solidFill>
                  <a:schemeClr val="accent5">
                    <a:lumMod val="50000"/>
                  </a:schemeClr>
                </a:solidFill>
                <a:latin typeface="Century Gothic" panose="020B0502020202020204" pitchFamily="34" charset="0"/>
                <a:cs typeface="Calibri" panose="020F0502020204030204" pitchFamily="34" charset="0"/>
              </a:rPr>
              <a:t>|</a:t>
            </a:r>
            <a:r>
              <a:rPr lang="en-HK" sz="3200" b="1" dirty="0">
                <a:solidFill>
                  <a:srgbClr val="EA5F00"/>
                </a:solidFill>
                <a:latin typeface="Century Gothic" panose="020B0502020202020204" pitchFamily="34" charset="0"/>
                <a:cs typeface="Calibri" panose="020F0502020204030204" pitchFamily="34" charset="0"/>
              </a:rPr>
              <a:t> is putting on </a:t>
            </a:r>
            <a:r>
              <a:rPr lang="en-HK" sz="3200" dirty="0">
                <a:solidFill>
                  <a:srgbClr val="5B9BD5">
                    <a:lumMod val="50000"/>
                  </a:srgbClr>
                </a:solidFill>
                <a:latin typeface="Century Gothic" panose="020B0502020202020204" pitchFamily="34" charset="0"/>
              </a:rPr>
              <a:t>the uniform.</a:t>
            </a:r>
            <a:r>
              <a:rPr lang="en-GB" sz="3200" dirty="0">
                <a:solidFill>
                  <a:srgbClr val="5B9BD5">
                    <a:lumMod val="50000"/>
                  </a:srgbClr>
                </a:solidFill>
                <a:latin typeface="Century Gothic" panose="020B0502020202020204" pitchFamily="34" charset="0"/>
              </a:rPr>
              <a:t>]</a:t>
            </a:r>
          </a:p>
        </p:txBody>
      </p:sp>
      <p:sp>
        <p:nvSpPr>
          <p:cNvPr id="10" name="Rectangle 9"/>
          <p:cNvSpPr/>
          <p:nvPr/>
        </p:nvSpPr>
        <p:spPr>
          <a:xfrm>
            <a:off x="4858871" y="3299058"/>
            <a:ext cx="2356683" cy="1015663"/>
          </a:xfrm>
          <a:prstGeom prst="rect">
            <a:avLst/>
          </a:prstGeom>
        </p:spPr>
        <p:txBody>
          <a:bodyPr wrap="square">
            <a:spAutoFit/>
          </a:bodyPr>
          <a:lstStyle/>
          <a:p>
            <a:r>
              <a:rPr lang="en-GB" sz="6000" b="1" dirty="0">
                <a:solidFill>
                  <a:srgbClr val="EA5F00"/>
                </a:solidFill>
                <a:latin typeface="Century Gothic" panose="020B0502020202020204" pitchFamily="34" charset="0"/>
                <a:cs typeface="Calibri" panose="020F0502020204030204" pitchFamily="34" charset="0"/>
              </a:rPr>
              <a:t>met</a:t>
            </a:r>
            <a:endParaRPr lang="en-GB" sz="6000" dirty="0">
              <a:solidFill>
                <a:prstClr val="black"/>
              </a:solidFill>
            </a:endParaRPr>
          </a:p>
        </p:txBody>
      </p:sp>
      <p:sp>
        <p:nvSpPr>
          <p:cNvPr id="2" name="Title 1">
            <a:extLst>
              <a:ext uri="{FF2B5EF4-FFF2-40B4-BE49-F238E27FC236}">
                <a16:creationId xmlns:a16="http://schemas.microsoft.com/office/drawing/2014/main" id="{BE76534A-1B0E-7544-A34F-CA39CB2451F7}"/>
              </a:ext>
            </a:extLst>
          </p:cNvPr>
          <p:cNvSpPr>
            <a:spLocks noGrp="1"/>
          </p:cNvSpPr>
          <p:nvPr>
            <p:ph type="title"/>
          </p:nvPr>
        </p:nvSpPr>
        <p:spPr>
          <a:xfrm>
            <a:off x="3457381" y="835780"/>
            <a:ext cx="4576482" cy="1398225"/>
          </a:xfrm>
        </p:spPr>
        <p:txBody>
          <a:bodyPr>
            <a:noAutofit/>
          </a:bodyPr>
          <a:lstStyle/>
          <a:p>
            <a:pPr algn="ctr"/>
            <a:r>
              <a:rPr lang="en-GB" sz="11500" b="1" dirty="0">
                <a:solidFill>
                  <a:srgbClr val="5B9BD5">
                    <a:lumMod val="50000"/>
                  </a:srgbClr>
                </a:solidFill>
                <a:latin typeface="Century Gothic" panose="020B0502020202020204" pitchFamily="34" charset="0"/>
              </a:rPr>
              <a:t>met</a:t>
            </a:r>
            <a:endParaRPr lang="en-US" sz="11500" dirty="0"/>
          </a:p>
        </p:txBody>
      </p:sp>
    </p:spTree>
    <p:extLst>
      <p:ext uri="{BB962C8B-B14F-4D97-AF65-F5344CB8AC3E}">
        <p14:creationId xmlns:p14="http://schemas.microsoft.com/office/powerpoint/2010/main" val="134637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DCDE-27C5-0141-B36F-EDC03732BBD8}"/>
              </a:ext>
            </a:extLst>
          </p:cNvPr>
          <p:cNvSpPr>
            <a:spLocks noGrp="1"/>
          </p:cNvSpPr>
          <p:nvPr>
            <p:ph type="title"/>
          </p:nvPr>
        </p:nvSpPr>
        <p:spPr>
          <a:xfrm>
            <a:off x="757085" y="896498"/>
            <a:ext cx="10515600" cy="1325563"/>
          </a:xfrm>
        </p:spPr>
        <p:txBody>
          <a:bodyPr>
            <a:noAutofit/>
          </a:bodyPr>
          <a:lstStyle/>
          <a:p>
            <a:pPr algn="ctr"/>
            <a:r>
              <a:rPr lang="en-GB" sz="11500" b="1" dirty="0" err="1">
                <a:solidFill>
                  <a:srgbClr val="5B9BD5">
                    <a:lumMod val="50000"/>
                  </a:srgbClr>
                </a:solidFill>
                <a:latin typeface="Century Gothic" panose="020B0502020202020204" pitchFamily="34" charset="0"/>
              </a:rPr>
              <a:t>mettre</a:t>
            </a:r>
            <a:endParaRPr lang="en-US" sz="11500" dirty="0"/>
          </a:p>
        </p:txBody>
      </p:sp>
      <p:sp>
        <p:nvSpPr>
          <p:cNvPr id="4" name="TextBox 3"/>
          <p:cNvSpPr txBox="1"/>
          <p:nvPr/>
        </p:nvSpPr>
        <p:spPr>
          <a:xfrm>
            <a:off x="3345818" y="2191475"/>
            <a:ext cx="5730692"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to put (on) | putting (on)</a:t>
            </a:r>
            <a:r>
              <a:rPr lang="en-GB" sz="3200" dirty="0">
                <a:solidFill>
                  <a:srgbClr val="5B9BD5">
                    <a:lumMod val="50000"/>
                  </a:srgbClr>
                </a:solidFill>
                <a:latin typeface="Century Gothic" panose="020B0502020202020204" pitchFamily="34" charset="0"/>
              </a:rPr>
              <a:t>]</a:t>
            </a:r>
          </a:p>
        </p:txBody>
      </p:sp>
      <p:sp>
        <p:nvSpPr>
          <p:cNvPr id="5" name="TextBox 4"/>
          <p:cNvSpPr txBox="1"/>
          <p:nvPr/>
        </p:nvSpPr>
        <p:spPr>
          <a:xfrm>
            <a:off x="1858293" y="4242357"/>
            <a:ext cx="9200721" cy="769441"/>
          </a:xfrm>
          <a:prstGeom prst="rect">
            <a:avLst/>
          </a:prstGeom>
          <a:solidFill>
            <a:schemeClr val="bg1"/>
          </a:solidFill>
        </p:spPr>
        <p:txBody>
          <a:bodyPr wrap="square" rtlCol="0">
            <a:spAutoFit/>
          </a:bodyPr>
          <a:lstStyle/>
          <a:p>
            <a:pPr algn="ctr"/>
            <a:r>
              <a:rPr lang="fr" sz="4400" dirty="0">
                <a:solidFill>
                  <a:srgbClr val="5B9BD5">
                    <a:lumMod val="50000"/>
                  </a:srgbClr>
                </a:solidFill>
                <a:latin typeface="Century Gothic" panose="020B0502020202020204" pitchFamily="34" charset="0"/>
              </a:rPr>
              <a:t>Nicolas aime  ______  l’uniforme</a:t>
            </a:r>
            <a:r>
              <a:rPr lang="en-HK" sz="4400" dirty="0">
                <a:solidFill>
                  <a:srgbClr val="5B9BD5">
                    <a:lumMod val="50000"/>
                  </a:srgbClr>
                </a:solidFill>
                <a:latin typeface="Century Gothic" panose="020B0502020202020204" pitchFamily="34" charset="0"/>
              </a:rPr>
              <a:t>.</a:t>
            </a:r>
            <a:endParaRPr lang="en-GB" sz="4400" dirty="0">
              <a:solidFill>
                <a:srgbClr val="5B9BD5">
                  <a:lumMod val="50000"/>
                </a:srgbClr>
              </a:solidFill>
              <a:latin typeface="Century Gothic" panose="020B0502020202020204" pitchFamily="34" charset="0"/>
            </a:endParaRPr>
          </a:p>
        </p:txBody>
      </p:sp>
      <p:sp>
        <p:nvSpPr>
          <p:cNvPr id="7" name="TextBox 6"/>
          <p:cNvSpPr txBox="1"/>
          <p:nvPr/>
        </p:nvSpPr>
        <p:spPr>
          <a:xfrm>
            <a:off x="2495652" y="5091503"/>
            <a:ext cx="7669435" cy="584775"/>
          </a:xfrm>
          <a:prstGeom prst="rect">
            <a:avLst/>
          </a:prstGeom>
          <a:solidFill>
            <a:schemeClr val="bg1"/>
          </a:solidFill>
        </p:spPr>
        <p:txBody>
          <a:bodyPr wrap="square" rtlCol="0">
            <a:spAutoFit/>
          </a:bodyPr>
          <a:lstStyle/>
          <a:p>
            <a:pPr algn="ctr"/>
            <a:r>
              <a:rPr lang="en-GB" sz="3200" dirty="0">
                <a:solidFill>
                  <a:srgbClr val="5B9BD5">
                    <a:lumMod val="50000"/>
                  </a:srgbClr>
                </a:solidFill>
                <a:latin typeface="Century Gothic" panose="020B0502020202020204" pitchFamily="34" charset="0"/>
              </a:rPr>
              <a:t>[</a:t>
            </a:r>
            <a:r>
              <a:rPr lang="en-HK" sz="3200" dirty="0">
                <a:solidFill>
                  <a:srgbClr val="5B9BD5">
                    <a:lumMod val="50000"/>
                  </a:srgbClr>
                </a:solidFill>
                <a:latin typeface="Century Gothic" panose="020B0502020202020204" pitchFamily="34" charset="0"/>
              </a:rPr>
              <a:t>Nicolas likes </a:t>
            </a:r>
            <a:r>
              <a:rPr lang="en-HK" sz="3200" b="1" dirty="0">
                <a:solidFill>
                  <a:srgbClr val="EA5F00"/>
                </a:solidFill>
                <a:latin typeface="Century Gothic" panose="020B0502020202020204" pitchFamily="34" charset="0"/>
                <a:cs typeface="Calibri" panose="020F0502020204030204" pitchFamily="34" charset="0"/>
              </a:rPr>
              <a:t>putting on</a:t>
            </a:r>
            <a:r>
              <a:rPr lang="en-HK" sz="3200" dirty="0">
                <a:solidFill>
                  <a:srgbClr val="5B9BD5">
                    <a:lumMod val="50000"/>
                  </a:srgbClr>
                </a:solidFill>
                <a:latin typeface="Century Gothic" panose="020B0502020202020204" pitchFamily="34" charset="0"/>
              </a:rPr>
              <a:t> the uniform.</a:t>
            </a:r>
            <a:r>
              <a:rPr lang="en-GB" sz="3200" dirty="0">
                <a:solidFill>
                  <a:srgbClr val="5B9BD5">
                    <a:lumMod val="50000"/>
                  </a:srgbClr>
                </a:solidFill>
                <a:latin typeface="Century Gothic" panose="020B0502020202020204" pitchFamily="34" charset="0"/>
              </a:rPr>
              <a:t>]</a:t>
            </a:r>
          </a:p>
        </p:txBody>
      </p:sp>
      <p:sp>
        <p:nvSpPr>
          <p:cNvPr id="8" name="Action Button: Help 7">
            <a:hlinkClick r:id="" action="ppaction://noaction" highlightClick="1"/>
          </p:cNvPr>
          <p:cNvSpPr/>
          <p:nvPr/>
        </p:nvSpPr>
        <p:spPr>
          <a:xfrm>
            <a:off x="2495652" y="222206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 name="Action Button: Help 8">
            <a:hlinkClick r:id="" action="ppaction://noaction" highlightClick="1"/>
          </p:cNvPr>
          <p:cNvSpPr/>
          <p:nvPr/>
        </p:nvSpPr>
        <p:spPr>
          <a:xfrm>
            <a:off x="1074593" y="4408691"/>
            <a:ext cx="542518" cy="478022"/>
          </a:xfrm>
          <a:prstGeom prst="actionButtonHelp">
            <a:avLst/>
          </a:prstGeom>
          <a:solidFill>
            <a:schemeClr val="accent1">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a:extLst>
              <a:ext uri="{FF2B5EF4-FFF2-40B4-BE49-F238E27FC236}">
                <a16:creationId xmlns:a16="http://schemas.microsoft.com/office/drawing/2014/main" id="{3095B070-9F18-1047-AD42-62F8B79E04A2}"/>
              </a:ext>
            </a:extLst>
          </p:cNvPr>
          <p:cNvSpPr/>
          <p:nvPr/>
        </p:nvSpPr>
        <p:spPr>
          <a:xfrm>
            <a:off x="5817661" y="4262982"/>
            <a:ext cx="1957587" cy="769441"/>
          </a:xfrm>
          <a:prstGeom prst="rect">
            <a:avLst/>
          </a:prstGeom>
        </p:spPr>
        <p:txBody>
          <a:bodyPr wrap="none">
            <a:spAutoFit/>
          </a:bodyPr>
          <a:lstStyle/>
          <a:p>
            <a:r>
              <a:rPr lang="fr" sz="4400" b="1" dirty="0">
                <a:solidFill>
                  <a:srgbClr val="EA5F00"/>
                </a:solidFill>
                <a:latin typeface="Century Gothic" panose="020B0502020202020204" pitchFamily="34" charset="0"/>
                <a:cs typeface="Calibri" panose="020F0502020204030204" pitchFamily="34" charset="0"/>
              </a:rPr>
              <a:t>mettre</a:t>
            </a:r>
            <a:endParaRPr lang="en-GB" sz="4400" dirty="0">
              <a:solidFill>
                <a:prstClr val="black"/>
              </a:solidFill>
            </a:endParaRPr>
          </a:p>
        </p:txBody>
      </p:sp>
    </p:spTree>
    <p:extLst>
      <p:ext uri="{BB962C8B-B14F-4D97-AF65-F5344CB8AC3E}">
        <p14:creationId xmlns:p14="http://schemas.microsoft.com/office/powerpoint/2010/main" val="163282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P spid="9" grpId="0" animBg="1"/>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1806</Words>
  <Application>Microsoft Macintosh PowerPoint</Application>
  <PresentationFormat>Widescreen</PresentationFormat>
  <Paragraphs>216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Tw Cen MT</vt:lpstr>
      <vt:lpstr>Office Theme</vt:lpstr>
      <vt:lpstr>Vocabulary</vt:lpstr>
      <vt:lpstr>Vocabulaire</vt:lpstr>
      <vt:lpstr>Vocabulaire</vt:lpstr>
      <vt:lpstr>mettre</vt:lpstr>
      <vt:lpstr>mettre</vt:lpstr>
      <vt:lpstr>met</vt:lpstr>
      <vt:lpstr>mettre</vt:lpstr>
      <vt:lpstr>met</vt:lpstr>
      <vt:lpstr>mettre</vt:lpstr>
      <vt:lpstr>écrire</vt:lpstr>
      <vt:lpstr>écrire</vt:lpstr>
      <vt:lpstr>écrit</vt:lpstr>
      <vt:lpstr>écrire</vt:lpstr>
      <vt:lpstr>écrit</vt:lpstr>
      <vt:lpstr>écrire</vt:lpstr>
      <vt:lpstr>ouvrir</vt:lpstr>
      <vt:lpstr>ouvrir</vt:lpstr>
      <vt:lpstr>ouvre</vt:lpstr>
      <vt:lpstr>ouvrir</vt:lpstr>
      <vt:lpstr>ouvre</vt:lpstr>
      <vt:lpstr>ouvrir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Helen Thomas</cp:lastModifiedBy>
  <cp:revision>245</cp:revision>
  <dcterms:created xsi:type="dcterms:W3CDTF">2019-04-30T10:52:52Z</dcterms:created>
  <dcterms:modified xsi:type="dcterms:W3CDTF">2020-04-27T12:06:30Z</dcterms:modified>
</cp:coreProperties>
</file>