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3" r:id="rId3"/>
    <p:sldId id="257" r:id="rId4"/>
    <p:sldId id="258" r:id="rId5"/>
    <p:sldId id="259" r:id="rId6"/>
    <p:sldId id="260" r:id="rId7"/>
    <p:sldId id="261" r:id="rId8"/>
    <p:sldId id="262"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77575" autoAdjust="0"/>
  </p:normalViewPr>
  <p:slideViewPr>
    <p:cSldViewPr snapToGrid="0">
      <p:cViewPr varScale="1">
        <p:scale>
          <a:sx n="76" d="100"/>
          <a:sy n="76"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75FAB-0B90-499A-8FA4-C8FBE2BB4E4B}"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37E38-32E1-4E12-A03B-4BDE9896324C}" type="slidenum">
              <a:rPr lang="en-GB" smtClean="0"/>
              <a:t>‹#›</a:t>
            </a:fld>
            <a:endParaRPr lang="en-GB"/>
          </a:p>
        </p:txBody>
      </p:sp>
    </p:spTree>
    <p:extLst>
      <p:ext uri="{BB962C8B-B14F-4D97-AF65-F5344CB8AC3E}">
        <p14:creationId xmlns:p14="http://schemas.microsoft.com/office/powerpoint/2010/main" val="267745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36349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re-read 3 sentences from the last task and revisit</a:t>
            </a:r>
            <a:r>
              <a:rPr lang="en-GB" dirty="0" smtClean="0"/>
              <a:t> the biological gender of plural nouns.</a:t>
            </a:r>
            <a:endParaRPr lang="en-GB" dirty="0"/>
          </a:p>
          <a:p>
            <a:r>
              <a:rPr lang="en-GB" dirty="0" smtClean="0"/>
              <a:t>Feedback</a:t>
            </a:r>
            <a:r>
              <a:rPr lang="en-GB" baseline="0" dirty="0" smtClean="0"/>
              <a:t> is provided item by item.</a:t>
            </a:r>
            <a:endParaRPr lang="en-GB" dirty="0" smtClean="0"/>
          </a:p>
        </p:txBody>
      </p:sp>
      <p:sp>
        <p:nvSpPr>
          <p:cNvPr id="4" name="Slide Number Placeholder 3"/>
          <p:cNvSpPr>
            <a:spLocks noGrp="1"/>
          </p:cNvSpPr>
          <p:nvPr>
            <p:ph type="sldNum" sz="quarter" idx="10"/>
          </p:nvPr>
        </p:nvSpPr>
        <p:spPr/>
        <p:txBody>
          <a:bodyPr/>
          <a:lstStyle/>
          <a:p>
            <a:fld id="{E40764B7-4A3E-4C39-BCC4-CFEE7F419104}" type="slidenum">
              <a:rPr lang="en-GB" smtClean="0"/>
              <a:t>11</a:t>
            </a:fld>
            <a:endParaRPr lang="en-GB"/>
          </a:p>
        </p:txBody>
      </p:sp>
    </p:spTree>
    <p:extLst>
      <p:ext uri="{BB962C8B-B14F-4D97-AF65-F5344CB8AC3E}">
        <p14:creationId xmlns:p14="http://schemas.microsoft.com/office/powerpoint/2010/main" val="151405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smtClean="0"/>
              <a:t>Students haven’t yet practised the silent ‘H’ in Spanish phonics (although they have met ‘</a:t>
            </a:r>
            <a:r>
              <a:rPr lang="en-GB" baseline="0" dirty="0" err="1" smtClean="0"/>
              <a:t>hablar</a:t>
            </a:r>
            <a:r>
              <a:rPr lang="en-GB" baseline="0" dirty="0" smtClean="0"/>
              <a:t>’ and ‘hoy’), so practice the pronunciation of ‘hay’ here. </a:t>
            </a:r>
          </a:p>
          <a:p>
            <a:r>
              <a:rPr lang="en-GB" baseline="0" dirty="0" smtClean="0"/>
              <a:t>It might help students to know that it sounds similar to the English letter ‘I’!</a:t>
            </a:r>
          </a:p>
          <a:p>
            <a:endParaRPr lang="en-GB" baseline="0" dirty="0" smtClean="0"/>
          </a:p>
          <a:p>
            <a:r>
              <a:rPr lang="en-GB" baseline="0" dirty="0" smtClean="0"/>
              <a:t>Emphasise that ‘hay’ means ‘there is’ </a:t>
            </a:r>
            <a:r>
              <a:rPr lang="en-GB" i="0" baseline="0" dirty="0" smtClean="0"/>
              <a:t>and</a:t>
            </a:r>
            <a:r>
              <a:rPr lang="en-GB" baseline="0" dirty="0" smtClean="0"/>
              <a:t> ‘there are’ and goes with singular AND plural nouns.</a:t>
            </a:r>
          </a:p>
          <a:p>
            <a:endParaRPr lang="en-GB" baseline="0" dirty="0" smtClean="0"/>
          </a:p>
          <a:p>
            <a:r>
              <a:rPr lang="en-GB" baseline="0" dirty="0" smtClean="0"/>
              <a:t>Students will be practising hay vs </a:t>
            </a:r>
            <a:r>
              <a:rPr lang="en-GB" baseline="0" dirty="0" err="1" smtClean="0"/>
              <a:t>tiene</a:t>
            </a:r>
            <a:r>
              <a:rPr lang="en-GB" baseline="0" dirty="0" smtClean="0"/>
              <a:t> in several activities this week. </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need to pay attention to whether the sentence begins with ‘en’ or with ‘el’ / ‘la’ and decide</a:t>
            </a:r>
            <a:r>
              <a:rPr lang="en-GB" baseline="0" dirty="0" smtClean="0"/>
              <a:t> how it continues.</a:t>
            </a:r>
            <a:endParaRPr lang="en-GB" dirty="0" smtClean="0"/>
          </a:p>
          <a:p>
            <a:r>
              <a:rPr lang="en-GB" dirty="0" smtClean="0"/>
              <a:t>Students</a:t>
            </a:r>
            <a:r>
              <a:rPr lang="en-GB" baseline="0" dirty="0" smtClean="0"/>
              <a:t> provide the s</a:t>
            </a:r>
            <a:r>
              <a:rPr lang="en-GB" dirty="0" smtClean="0"/>
              <a:t>ingular</a:t>
            </a:r>
            <a:r>
              <a:rPr lang="en-GB" baseline="0" dirty="0" smtClean="0"/>
              <a:t> indefinite article (un/una) to complete the sentence.</a:t>
            </a:r>
          </a:p>
          <a:p>
            <a:r>
              <a:rPr lang="en-GB" baseline="0" dirty="0" smtClean="0"/>
              <a:t>Optional extra (if appropriate for level of group): ask for oral translation of the second sentence.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04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EXTENSION SLIDE</a:t>
            </a:r>
          </a:p>
          <a:p>
            <a:r>
              <a:rPr lang="en-GB" b="0" dirty="0" smtClean="0"/>
              <a:t>Note that students can opt to produce</a:t>
            </a:r>
            <a:r>
              <a:rPr lang="en-GB" b="0" baseline="0" dirty="0" smtClean="0"/>
              <a:t> the sentences in any order.  The shapes are triggered to reveal the English translation when the shape itself is clicked.</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90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a two-part task. Students</a:t>
            </a:r>
            <a:r>
              <a:rPr lang="en-GB" baseline="0" dirty="0" smtClean="0"/>
              <a:t> first listen out for ‘tiene’ or ‘hay’ and decide how the sentence must begin. Then, on the next slide, they listen for the number and noun mentioned.</a:t>
            </a:r>
            <a:endParaRPr lang="en-GB" dirty="0" smtClean="0"/>
          </a:p>
          <a:p>
            <a:endParaRPr lang="en-GB" b="1" dirty="0" smtClean="0"/>
          </a:p>
          <a:p>
            <a:r>
              <a:rPr lang="en-GB" b="1" dirty="0" smtClean="0"/>
              <a:t>Transcript</a:t>
            </a:r>
            <a:r>
              <a:rPr lang="en-GB" baseline="0" dirty="0" smtClean="0"/>
              <a:t>: 1. [beep] </a:t>
            </a:r>
            <a:r>
              <a:rPr lang="en-GB" baseline="0" dirty="0" err="1" smtClean="0"/>
              <a:t>tiene</a:t>
            </a:r>
            <a:r>
              <a:rPr lang="en-GB" baseline="0" dirty="0" smtClean="0"/>
              <a:t> </a:t>
            </a:r>
            <a:r>
              <a:rPr lang="en-GB" baseline="0" dirty="0" err="1" smtClean="0"/>
              <a:t>unas</a:t>
            </a:r>
            <a:r>
              <a:rPr lang="en-GB" baseline="0" dirty="0" smtClean="0"/>
              <a:t> </a:t>
            </a:r>
            <a:r>
              <a:rPr lang="en-GB" baseline="0" dirty="0" err="1" smtClean="0"/>
              <a:t>ventanas</a:t>
            </a:r>
            <a:r>
              <a:rPr lang="en-GB" baseline="0" dirty="0" smtClean="0"/>
              <a:t>; 2. [beep] </a:t>
            </a:r>
            <a:r>
              <a:rPr lang="en-GB" baseline="0" dirty="0" err="1" smtClean="0"/>
              <a:t>tiene</a:t>
            </a:r>
            <a:r>
              <a:rPr lang="en-GB" baseline="0" dirty="0" smtClean="0"/>
              <a:t> </a:t>
            </a:r>
            <a:r>
              <a:rPr lang="en-GB" baseline="0" dirty="0" err="1" smtClean="0"/>
              <a:t>una</a:t>
            </a:r>
            <a:r>
              <a:rPr lang="en-GB" baseline="0" dirty="0" smtClean="0"/>
              <a:t> </a:t>
            </a:r>
            <a:r>
              <a:rPr lang="en-GB" baseline="0" dirty="0" err="1" smtClean="0"/>
              <a:t>puerta</a:t>
            </a:r>
            <a:r>
              <a:rPr lang="en-GB" baseline="0" dirty="0" smtClean="0"/>
              <a:t>; 3. [beep] hay </a:t>
            </a:r>
            <a:r>
              <a:rPr lang="en-GB" baseline="0" dirty="0" err="1" smtClean="0"/>
              <a:t>unos</a:t>
            </a:r>
            <a:r>
              <a:rPr lang="en-GB" baseline="0" dirty="0" smtClean="0"/>
              <a:t> </a:t>
            </a:r>
            <a:r>
              <a:rPr lang="en-GB" baseline="0" dirty="0" err="1" smtClean="0"/>
              <a:t>chicos</a:t>
            </a:r>
            <a:r>
              <a:rPr lang="en-GB" baseline="0" dirty="0" smtClean="0"/>
              <a:t>; 4. [beep] hay </a:t>
            </a:r>
            <a:r>
              <a:rPr lang="en-GB" baseline="0" dirty="0" err="1" smtClean="0"/>
              <a:t>unas</a:t>
            </a:r>
            <a:r>
              <a:rPr lang="en-GB" baseline="0" dirty="0" smtClean="0"/>
              <a:t> personas; 5. [beep] </a:t>
            </a:r>
            <a:r>
              <a:rPr lang="en-GB" baseline="0" dirty="0" err="1" smtClean="0"/>
              <a:t>tiene</a:t>
            </a:r>
            <a:r>
              <a:rPr lang="en-GB" baseline="0" dirty="0" smtClean="0"/>
              <a:t> </a:t>
            </a:r>
            <a:r>
              <a:rPr lang="en-GB" baseline="0" dirty="0" err="1" smtClean="0"/>
              <a:t>unos</a:t>
            </a:r>
            <a:r>
              <a:rPr lang="en-GB" baseline="0" dirty="0" smtClean="0"/>
              <a:t> </a:t>
            </a:r>
            <a:r>
              <a:rPr lang="en-GB" baseline="0" dirty="0" err="1" smtClean="0"/>
              <a:t>autores</a:t>
            </a:r>
            <a:r>
              <a:rPr lang="en-GB" baseline="0" dirty="0" smtClean="0"/>
              <a:t>; 6. [beep] hay </a:t>
            </a:r>
            <a:r>
              <a:rPr lang="en-GB" baseline="0" dirty="0" err="1" smtClean="0"/>
              <a:t>unas</a:t>
            </a:r>
            <a:r>
              <a:rPr lang="en-GB" baseline="0" dirty="0" smtClean="0"/>
              <a:t> </a:t>
            </a:r>
            <a:r>
              <a:rPr lang="en-GB" baseline="0" dirty="0" err="1" smtClean="0"/>
              <a:t>sillas</a:t>
            </a:r>
            <a:r>
              <a:rPr lang="en-GB" baseline="0" dirty="0" smtClean="0"/>
              <a:t>; 7. [beep] hay </a:t>
            </a:r>
            <a:r>
              <a:rPr lang="en-GB" baseline="0" dirty="0" err="1" smtClean="0"/>
              <a:t>unas</a:t>
            </a:r>
            <a:r>
              <a:rPr lang="en-GB" baseline="0" dirty="0" smtClean="0"/>
              <a:t> mesas; 8. [beep] </a:t>
            </a:r>
            <a:r>
              <a:rPr lang="en-GB" baseline="0" dirty="0" err="1" smtClean="0"/>
              <a:t>tiene</a:t>
            </a:r>
            <a:r>
              <a:rPr lang="en-GB" baseline="0" dirty="0" smtClean="0"/>
              <a:t> </a:t>
            </a:r>
            <a:r>
              <a:rPr lang="en-GB" baseline="0" dirty="0" err="1" smtClean="0"/>
              <a:t>unas</a:t>
            </a:r>
            <a:r>
              <a:rPr lang="en-GB" baseline="0" dirty="0" smtClean="0"/>
              <a:t> </a:t>
            </a:r>
            <a:r>
              <a:rPr lang="en-GB" baseline="0" dirty="0" err="1" smtClean="0"/>
              <a:t>camisas</a:t>
            </a:r>
            <a:r>
              <a:rPr lang="en-GB" baseline="0" dirty="0" smtClean="0"/>
              <a:t>. 9. [beep] hay </a:t>
            </a:r>
            <a:r>
              <a:rPr lang="en-GB" baseline="0" dirty="0" err="1" smtClean="0"/>
              <a:t>unos</a:t>
            </a:r>
            <a:r>
              <a:rPr lang="en-GB" baseline="0" dirty="0" smtClean="0"/>
              <a:t> </a:t>
            </a:r>
            <a:r>
              <a:rPr lang="en-GB" baseline="0" dirty="0" err="1" smtClean="0"/>
              <a:t>zapatos</a:t>
            </a:r>
            <a:r>
              <a:rPr lang="en-GB" baseline="0" dirty="0" smtClean="0"/>
              <a:t>; 10. [beep] </a:t>
            </a:r>
            <a:r>
              <a:rPr lang="en-GB" baseline="0" dirty="0" err="1" smtClean="0"/>
              <a:t>tiene</a:t>
            </a:r>
            <a:r>
              <a:rPr lang="en-GB" baseline="0" dirty="0" smtClean="0"/>
              <a:t> </a:t>
            </a:r>
            <a:r>
              <a:rPr lang="en-GB" baseline="0" dirty="0" err="1" smtClean="0"/>
              <a:t>unos</a:t>
            </a:r>
            <a:r>
              <a:rPr lang="en-GB" baseline="0" dirty="0" smtClean="0"/>
              <a:t> </a:t>
            </a:r>
            <a:r>
              <a:rPr lang="en-GB" baseline="0" dirty="0" err="1" smtClean="0"/>
              <a:t>vasos</a:t>
            </a:r>
            <a:r>
              <a:rPr lang="en-GB" baseline="0" dirty="0" smtClean="0"/>
              <a:t>.</a:t>
            </a:r>
          </a:p>
          <a:p>
            <a:endParaRPr lang="en-GB" baseline="0" dirty="0" smtClean="0"/>
          </a:p>
          <a:p>
            <a:r>
              <a:rPr lang="en-GB" baseline="0" dirty="0" smtClean="0"/>
              <a:t>Picture </a:t>
            </a:r>
            <a:r>
              <a:rPr lang="en-GB" sz="1200" b="0" i="0" kern="1200" dirty="0" smtClean="0">
                <a:solidFill>
                  <a:schemeClr val="tx1"/>
                </a:solidFill>
                <a:effectLst/>
                <a:latin typeface="+mn-lt"/>
                <a:ea typeface="+mn-ea"/>
                <a:cs typeface="+mn-cs"/>
              </a:rPr>
              <a:t>retrieved from </a:t>
            </a:r>
            <a:r>
              <a:rPr lang="en-GB" baseline="0" dirty="0" smtClean="0"/>
              <a:t>www.clker.com (free to use).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2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Students following NCELP Y7</a:t>
            </a:r>
            <a:r>
              <a:rPr lang="en-GB" b="0" baseline="0" dirty="0" smtClean="0"/>
              <a:t> Spanish </a:t>
            </a:r>
            <a:r>
              <a:rPr lang="en-GB" b="0" baseline="0" dirty="0" err="1" smtClean="0"/>
              <a:t>SoW</a:t>
            </a:r>
            <a:r>
              <a:rPr lang="en-GB" b="0" baseline="0" dirty="0" smtClean="0"/>
              <a:t> will already have had plenty of practice with indefinite articles, so they have to listen for one of several options here.</a:t>
            </a:r>
          </a:p>
          <a:p>
            <a:endParaRPr lang="en-GB" b="0" dirty="0" smtClean="0"/>
          </a:p>
          <a:p>
            <a:r>
              <a:rPr lang="en-GB" b="1" dirty="0" smtClean="0"/>
              <a:t>Transcript</a:t>
            </a:r>
            <a:r>
              <a:rPr lang="en-GB" baseline="0" dirty="0" smtClean="0"/>
              <a:t>: 1. [beep] tiene unas </a:t>
            </a:r>
            <a:r>
              <a:rPr lang="en-GB" baseline="0" dirty="0" err="1" smtClean="0"/>
              <a:t>ventanas</a:t>
            </a:r>
            <a:r>
              <a:rPr lang="en-GB" baseline="0" dirty="0" smtClean="0"/>
              <a:t>; 2. [beep] tiene una puerta; 3. [beep] hay </a:t>
            </a:r>
            <a:r>
              <a:rPr lang="en-GB" baseline="0" dirty="0" err="1" smtClean="0"/>
              <a:t>unos</a:t>
            </a:r>
            <a:r>
              <a:rPr lang="en-GB" baseline="0" dirty="0" smtClean="0"/>
              <a:t> </a:t>
            </a:r>
            <a:r>
              <a:rPr lang="en-GB" baseline="0" dirty="0" err="1" smtClean="0"/>
              <a:t>chicos</a:t>
            </a:r>
            <a:r>
              <a:rPr lang="en-GB" baseline="0" dirty="0" smtClean="0"/>
              <a:t>; 4. [beep] hay una personas; 5. [beep] tiene unos autores; 6. [beep] hay </a:t>
            </a:r>
            <a:r>
              <a:rPr lang="en-GB" baseline="0" dirty="0" err="1" smtClean="0"/>
              <a:t>unas</a:t>
            </a:r>
            <a:r>
              <a:rPr lang="en-GB" baseline="0" dirty="0" smtClean="0"/>
              <a:t> </a:t>
            </a:r>
            <a:r>
              <a:rPr lang="en-GB" baseline="0" dirty="0" err="1" smtClean="0"/>
              <a:t>sillas</a:t>
            </a:r>
            <a:r>
              <a:rPr lang="en-GB" baseline="0" dirty="0" smtClean="0"/>
              <a:t>; 7. [beep] hay unas mesas; 8. [beep] tiene </a:t>
            </a:r>
            <a:r>
              <a:rPr lang="en-GB" baseline="0" dirty="0" err="1" smtClean="0"/>
              <a:t>unas</a:t>
            </a:r>
            <a:r>
              <a:rPr lang="en-GB" baseline="0" dirty="0" smtClean="0"/>
              <a:t> </a:t>
            </a:r>
            <a:r>
              <a:rPr lang="en-GB" baseline="0" dirty="0" err="1" smtClean="0"/>
              <a:t>camisas</a:t>
            </a:r>
            <a:r>
              <a:rPr lang="en-GB" baseline="0" dirty="0" smtClean="0"/>
              <a:t>. 9. [beep] hay </a:t>
            </a:r>
            <a:r>
              <a:rPr lang="en-GB" baseline="0" dirty="0" err="1" smtClean="0"/>
              <a:t>unos</a:t>
            </a:r>
            <a:r>
              <a:rPr lang="en-GB" baseline="0" dirty="0" smtClean="0"/>
              <a:t> </a:t>
            </a:r>
            <a:r>
              <a:rPr lang="en-GB" baseline="0" dirty="0" err="1" smtClean="0"/>
              <a:t>zapatos</a:t>
            </a:r>
            <a:r>
              <a:rPr lang="en-GB" baseline="0" dirty="0" smtClean="0"/>
              <a:t>; 10. [beep] </a:t>
            </a:r>
            <a:r>
              <a:rPr lang="en-GB" baseline="0" dirty="0" err="1" smtClean="0"/>
              <a:t>tiene</a:t>
            </a:r>
            <a:r>
              <a:rPr lang="en-GB" baseline="0" dirty="0" smtClean="0"/>
              <a:t> </a:t>
            </a:r>
            <a:r>
              <a:rPr lang="en-GB" baseline="0" dirty="0" err="1" smtClean="0"/>
              <a:t>unos</a:t>
            </a:r>
            <a:r>
              <a:rPr lang="en-GB" baseline="0" dirty="0" smtClean="0"/>
              <a:t> </a:t>
            </a:r>
            <a:r>
              <a:rPr lang="en-GB" baseline="0" dirty="0" err="1" smtClean="0"/>
              <a:t>vasos</a:t>
            </a:r>
            <a:r>
              <a:rPr lang="en-GB" baseline="0" dirty="0" smtClean="0"/>
              <a:t>.</a:t>
            </a:r>
          </a:p>
          <a:p>
            <a:endParaRPr lang="en-GB" baseline="0" dirty="0" smtClean="0"/>
          </a:p>
          <a:p>
            <a:endParaRPr lang="en-GB" baseline="0" dirty="0" smtClean="0"/>
          </a:p>
          <a:p>
            <a:r>
              <a:rPr lang="en-GB" baseline="0" dirty="0" smtClean="0"/>
              <a:t>Pictures </a:t>
            </a:r>
            <a:r>
              <a:rPr lang="en-GB" sz="1200" b="0" i="0" kern="1200" dirty="0" smtClean="0">
                <a:solidFill>
                  <a:schemeClr val="tx1"/>
                </a:solidFill>
                <a:effectLst/>
                <a:latin typeface="+mn-lt"/>
                <a:ea typeface="+mn-ea"/>
                <a:cs typeface="+mn-cs"/>
              </a:rPr>
              <a:t>retrieved from </a:t>
            </a:r>
            <a:r>
              <a:rPr lang="en-GB" baseline="0" dirty="0" smtClean="0"/>
              <a:t>www.clker.com (free to use).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78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See next slide for an example and following slide for full instructions.</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B22C6-D59F-4BBB-9713-7E5EF3027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Students </a:t>
            </a:r>
            <a:r>
              <a:rPr lang="en-GB" baseline="0" dirty="0"/>
              <a:t>A and B will </a:t>
            </a:r>
            <a:r>
              <a:rPr lang="en-GB" u="none" baseline="0" dirty="0"/>
              <a:t>both see this set of </a:t>
            </a:r>
            <a:r>
              <a:rPr lang="en-GB" u="none" baseline="0" dirty="0" smtClean="0"/>
              <a:t>cards. The </a:t>
            </a:r>
            <a:r>
              <a:rPr lang="en-GB" u="none" baseline="0" dirty="0"/>
              <a:t>slide </a:t>
            </a:r>
            <a:r>
              <a:rPr lang="en-GB" u="none" baseline="0" dirty="0" smtClean="0"/>
              <a:t>can </a:t>
            </a:r>
            <a:r>
              <a:rPr lang="en-GB" u="none" baseline="0" dirty="0"/>
              <a:t>be projected for the whole </a:t>
            </a:r>
            <a:r>
              <a:rPr lang="en-GB" u="none" baseline="0" dirty="0" smtClean="0"/>
              <a:t>group (no </a:t>
            </a:r>
            <a:r>
              <a:rPr lang="en-GB" u="none" baseline="0" dirty="0"/>
              <a:t>printing </a:t>
            </a:r>
            <a:r>
              <a:rPr lang="en-GB" u="none" baseline="0" dirty="0" smtClean="0"/>
              <a:t>needed).</a:t>
            </a:r>
          </a:p>
          <a:p>
            <a:endParaRPr lang="en-GB" b="1" u="none" baseline="0" dirty="0"/>
          </a:p>
          <a:p>
            <a:r>
              <a:rPr lang="en-GB" u="none" baseline="0" dirty="0" smtClean="0"/>
              <a:t>Students </a:t>
            </a:r>
            <a:r>
              <a:rPr lang="en-GB" u="none" baseline="0" dirty="0"/>
              <a:t>work in pairs. </a:t>
            </a:r>
            <a:r>
              <a:rPr lang="en-GB" u="none" baseline="0" dirty="0" smtClean="0"/>
              <a:t>Student B chooses ONE of the six pictures, but does not tell Student A which it is. Student A has to find out which house they are in. They ask, e.g., </a:t>
            </a:r>
            <a:r>
              <a:rPr lang="en-GB" i="1" u="none" baseline="0" dirty="0" smtClean="0"/>
              <a:t>¿Hay unas mesas?</a:t>
            </a:r>
            <a:r>
              <a:rPr lang="en-GB" i="0" u="none" baseline="0" dirty="0" smtClean="0"/>
              <a:t>. Student B then responds in the affirmative or negative (hay / no hay). If the answer is negative, Student A asks again. If it is affirmative, Student A asks </a:t>
            </a:r>
            <a:r>
              <a:rPr lang="en-GB" i="1" u="none" baseline="0" dirty="0" smtClean="0"/>
              <a:t>¿</a:t>
            </a:r>
            <a:r>
              <a:rPr lang="en-GB" i="1" u="none" baseline="0" dirty="0" err="1" smtClean="0"/>
              <a:t>Dónde</a:t>
            </a:r>
            <a:r>
              <a:rPr lang="en-GB" i="1" u="none" baseline="0" dirty="0" smtClean="0"/>
              <a:t>? </a:t>
            </a:r>
            <a:r>
              <a:rPr lang="en-GB" i="0" u="none" baseline="0" dirty="0" smtClean="0"/>
              <a:t>and Student B must reply with </a:t>
            </a:r>
            <a:r>
              <a:rPr lang="en-GB" i="1" u="none" baseline="0" dirty="0" smtClean="0"/>
              <a:t>Aquí </a:t>
            </a:r>
            <a:r>
              <a:rPr lang="en-GB" i="0" u="none" baseline="0" dirty="0" smtClean="0"/>
              <a:t>or </a:t>
            </a:r>
            <a:r>
              <a:rPr lang="en-GB" i="1" u="none" baseline="0" dirty="0" smtClean="0"/>
              <a:t>Allí</a:t>
            </a:r>
            <a:r>
              <a:rPr lang="en-GB" i="0" u="none" baseline="0" dirty="0" smtClean="0"/>
              <a:t>. After several rounds of this, Student A should be able to ask ‘¿</a:t>
            </a:r>
            <a:r>
              <a:rPr lang="en-GB" i="1" u="none" baseline="0" dirty="0" err="1" smtClean="0"/>
              <a:t>Estás</a:t>
            </a:r>
            <a:r>
              <a:rPr lang="en-GB" i="1" u="none" baseline="0" dirty="0" smtClean="0"/>
              <a:t> en casa 4?. </a:t>
            </a:r>
            <a:r>
              <a:rPr lang="en-GB" i="0" u="none" baseline="0" dirty="0" smtClean="0"/>
              <a:t>Once s/he gets the right answer, students swap roles. </a:t>
            </a:r>
          </a:p>
          <a:p>
            <a:r>
              <a:rPr lang="en-GB" i="0" u="none" baseline="0" dirty="0" smtClean="0"/>
              <a:t/>
            </a:r>
            <a:br>
              <a:rPr lang="en-GB" i="0" u="none" baseline="0" dirty="0" smtClean="0"/>
            </a:br>
            <a:r>
              <a:rPr lang="en-GB" baseline="0" dirty="0" smtClean="0"/>
              <a:t>Encourage full sentences by saying that if person B is caught giving one-word answers, they will have to say it again!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Pictures </a:t>
            </a:r>
            <a:r>
              <a:rPr lang="en-GB" sz="1200" b="0" i="0" kern="1200" dirty="0" smtClean="0">
                <a:solidFill>
                  <a:schemeClr val="tx1"/>
                </a:solidFill>
                <a:effectLst/>
                <a:latin typeface="+mn-lt"/>
                <a:ea typeface="+mn-ea"/>
                <a:cs typeface="+mn-cs"/>
              </a:rPr>
              <a:t>retrieved from </a:t>
            </a:r>
            <a:r>
              <a:rPr lang="en-GB" baseline="0" dirty="0" smtClean="0"/>
              <a:t>www.clker.com (free to use)</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90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revisit hay vs tiene, while also revisiting</a:t>
            </a:r>
            <a:r>
              <a:rPr lang="en-GB" baseline="0" dirty="0" smtClean="0"/>
              <a:t> nouns ending in –s vs –es (introduced last lesson).</a:t>
            </a:r>
            <a:br>
              <a:rPr lang="en-GB" baseline="0" dirty="0" smtClean="0"/>
            </a:br>
            <a:r>
              <a:rPr lang="en-GB" baseline="0" dirty="0" smtClean="0"/>
              <a:t>Teachers will need to make it clear that this is the basis on which they select the correct answer (i.e. all the plurals end in –s, but the question is whether it is </a:t>
            </a:r>
            <a:r>
              <a:rPr lang="en-GB" b="0" i="1" baseline="0" dirty="0" smtClean="0"/>
              <a:t>just</a:t>
            </a:r>
            <a:r>
              <a:rPr lang="en-GB" baseline="0" dirty="0" smtClean="0"/>
              <a:t> –s, OR –</a:t>
            </a:r>
            <a:r>
              <a:rPr lang="en-GB" baseline="0" dirty="0" err="1" smtClean="0"/>
              <a:t>es</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NB Some gaps may appear between words. It was necessary to keep the box size the same for ‘hay’ and ‘tiene’ to avoid giving the answer away.</a:t>
            </a:r>
            <a:br>
              <a:rPr lang="en-GB" baseline="0" dirty="0" smtClean="0"/>
            </a:br>
            <a:r>
              <a:rPr lang="en-GB" baseline="0" dirty="0" smtClean="0"/>
              <a:t/>
            </a:r>
            <a:br>
              <a:rPr lang="en-GB" baseline="0" dirty="0" smtClean="0"/>
            </a:br>
            <a:r>
              <a:rPr lang="en-GB" baseline="0" dirty="0" smtClean="0"/>
              <a:t>Note: The task instructions are increasingly in Spanish and they purposefully </a:t>
            </a:r>
            <a:r>
              <a:rPr lang="en-GB" sz="1200" kern="1200" dirty="0" smtClean="0">
                <a:solidFill>
                  <a:schemeClr val="tx1"/>
                </a:solidFill>
                <a:effectLst/>
                <a:latin typeface="+mn-lt"/>
                <a:ea typeface="+mn-ea"/>
                <a:cs typeface="+mn-cs"/>
              </a:rPr>
              <a:t>re-visit previously taught language in new combinations, with the occasional moment of ‘acceptable difficulty’ e.g. ‘describe’.  Teachers will want to know that students are clear about the meaning of all instructions.  This may or may not involve prompting them to give their English meaning.</a:t>
            </a:r>
          </a:p>
          <a:p>
            <a:endParaRPr lang="en-GB" baseline="0" dirty="0" smtClean="0"/>
          </a:p>
        </p:txBody>
      </p:sp>
      <p:sp>
        <p:nvSpPr>
          <p:cNvPr id="4" name="Slide Number Placeholder 3"/>
          <p:cNvSpPr>
            <a:spLocks noGrp="1"/>
          </p:cNvSpPr>
          <p:nvPr>
            <p:ph type="sldNum" sz="quarter" idx="10"/>
          </p:nvPr>
        </p:nvSpPr>
        <p:spPr/>
        <p:txBody>
          <a:bodyPr/>
          <a:lstStyle/>
          <a:p>
            <a:fld id="{062B22C6-D59F-4BBB-9713-7E5EF30271F3}" type="slidenum">
              <a:rPr lang="en-GB" smtClean="0"/>
              <a:t>10</a:t>
            </a:fld>
            <a:endParaRPr lang="en-GB"/>
          </a:p>
        </p:txBody>
      </p:sp>
    </p:spTree>
    <p:extLst>
      <p:ext uri="{BB962C8B-B14F-4D97-AF65-F5344CB8AC3E}">
        <p14:creationId xmlns:p14="http://schemas.microsoft.com/office/powerpoint/2010/main" val="373760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F01323-B24A-4B2C-BAE7-9F98B5293B2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189277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F01323-B24A-4B2C-BAE7-9F98B5293B2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63755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F01323-B24A-4B2C-BAE7-9F98B5293B2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137015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832305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20207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412453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9833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15594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70693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174716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530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F01323-B24A-4B2C-BAE7-9F98B5293B2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123674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16157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64990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241774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F01323-B24A-4B2C-BAE7-9F98B5293B2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21013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F01323-B24A-4B2C-BAE7-9F98B5293B2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219881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F01323-B24A-4B2C-BAE7-9F98B5293B25}" type="datetimeFigureOut">
              <a:rPr lang="en-GB" smtClean="0"/>
              <a:t>26/11/2019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320446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F01323-B24A-4B2C-BAE7-9F98B5293B25}" type="datetimeFigureOut">
              <a:rPr lang="en-GB" smtClean="0"/>
              <a:t>26/11/2019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36170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01323-B24A-4B2C-BAE7-9F98B5293B25}" type="datetimeFigureOut">
              <a:rPr lang="en-GB" smtClean="0"/>
              <a:t>26/11/2019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19256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F01323-B24A-4B2C-BAE7-9F98B5293B2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207705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F01323-B24A-4B2C-BAE7-9F98B5293B2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7855E-F5B5-4A84-83A0-78EB4B76ED1B}" type="slidenum">
              <a:rPr lang="en-GB" smtClean="0"/>
              <a:t>‹#›</a:t>
            </a:fld>
            <a:endParaRPr lang="en-GB"/>
          </a:p>
        </p:txBody>
      </p:sp>
    </p:spTree>
    <p:extLst>
      <p:ext uri="{BB962C8B-B14F-4D97-AF65-F5344CB8AC3E}">
        <p14:creationId xmlns:p14="http://schemas.microsoft.com/office/powerpoint/2010/main" val="122819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01323-B24A-4B2C-BAE7-9F98B5293B25}" type="datetimeFigureOut">
              <a:rPr lang="en-GB" smtClean="0"/>
              <a:t>26/11/2019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7855E-F5B5-4A84-83A0-78EB4B76ED1B}" type="slidenum">
              <a:rPr lang="en-GB" smtClean="0"/>
              <a:t>‹#›</a:t>
            </a:fld>
            <a:endParaRPr lang="en-GB"/>
          </a:p>
        </p:txBody>
      </p:sp>
    </p:spTree>
    <p:extLst>
      <p:ext uri="{BB962C8B-B14F-4D97-AF65-F5344CB8AC3E}">
        <p14:creationId xmlns:p14="http://schemas.microsoft.com/office/powerpoint/2010/main" val="396464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Tw Cen MT" panose="020B0602020104020603" pitchFamily="34" charset="0"/>
              </a:rPr>
              <a:t>Material</a:t>
            </a:r>
            <a:r>
              <a:rPr lang="en-GB" sz="1100" dirty="0" smtClean="0">
                <a:solidFill>
                  <a:srgbClr val="002060"/>
                </a:solidFill>
                <a:latin typeface="Arial" panose="020B0604020202020204" pitchFamily="34" charset="0"/>
              </a:rPr>
              <a:t> </a:t>
            </a:r>
            <a:r>
              <a:rPr lang="en-GB" sz="1100" dirty="0" smtClean="0">
                <a:solidFill>
                  <a:srgbClr val="002060"/>
                </a:solidFill>
                <a:latin typeface="Tw Cen MT" panose="020B0602020104020603" pitchFamily="34" charset="0"/>
              </a:rPr>
              <a:t>licensed as </a:t>
            </a:r>
            <a:r>
              <a:rPr lang="en-GB" sz="1100" b="1" u="sng" dirty="0" smtClean="0">
                <a:solidFill>
                  <a:srgbClr val="FFFFFF"/>
                </a:solidFill>
                <a:latin typeface="Tw Cen MT" panose="020B0602020104020603" pitchFamily="34" charset="0"/>
                <a:hlinkClick r:id="rId16"/>
              </a:rPr>
              <a:t>CC BY-NC-SA 4.0</a:t>
            </a:r>
            <a:r>
              <a:rPr lang="en-GB" sz="1100" dirty="0" smtClean="0">
                <a:latin typeface="Tw Cen MT" panose="020B0602020104020603" pitchFamily="34" charset="0"/>
              </a:rPr>
              <a:t/>
            </a:r>
            <a:br>
              <a:rPr lang="en-GB" sz="1100" dirty="0" smtClean="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smtClean="0">
                <a:solidFill>
                  <a:srgbClr val="002060"/>
                </a:solidFill>
              </a:rPr>
              <a:t>Nick Avery</a:t>
            </a:r>
            <a:endParaRPr lang="en-GB" sz="1100" dirty="0">
              <a:solidFill>
                <a:srgbClr val="002060"/>
              </a:solidFill>
            </a:endParaRPr>
          </a:p>
        </p:txBody>
      </p:sp>
    </p:spTree>
    <p:extLst>
      <p:ext uri="{BB962C8B-B14F-4D97-AF65-F5344CB8AC3E}">
        <p14:creationId xmlns:p14="http://schemas.microsoft.com/office/powerpoint/2010/main" val="1623576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8.png"/><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audio" Target="../media/audio1.wav"/><Relationship Id="rId18" Type="http://schemas.openxmlformats.org/officeDocument/2006/relationships/audio" Target="../media/audio6.wav"/><Relationship Id="rId3" Type="http://schemas.openxmlformats.org/officeDocument/2006/relationships/image" Target="../media/image9.png"/><Relationship Id="rId21" Type="http://schemas.openxmlformats.org/officeDocument/2006/relationships/audio" Target="../media/audio9.wav"/><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audio" Target="../media/audio5.wav"/><Relationship Id="rId2" Type="http://schemas.openxmlformats.org/officeDocument/2006/relationships/notesSlide" Target="../notesSlides/notesSlide6.xml"/><Relationship Id="rId16" Type="http://schemas.openxmlformats.org/officeDocument/2006/relationships/audio" Target="../media/audio4.wav"/><Relationship Id="rId20" Type="http://schemas.openxmlformats.org/officeDocument/2006/relationships/audio" Target="../media/audio8.wav"/><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audio" Target="../media/audio3.wav"/><Relationship Id="rId10" Type="http://schemas.openxmlformats.org/officeDocument/2006/relationships/image" Target="../media/image16.png"/><Relationship Id="rId19" Type="http://schemas.openxmlformats.org/officeDocument/2006/relationships/audio" Target="../media/audio7.wav"/><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audio" Target="../media/audio2.wav"/><Relationship Id="rId22"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30.png"/><Relationship Id="rId7" Type="http://schemas.openxmlformats.org/officeDocument/2006/relationships/image" Target="../media/image25.pn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34.jpeg"/><Relationship Id="rId5" Type="http://schemas.openxmlformats.org/officeDocument/2006/relationships/image" Target="../media/image23.pn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2.png"/><Relationship Id="rId9" Type="http://schemas.openxmlformats.org/officeDocument/2006/relationships/image" Target="../media/image32.jpe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70132" y="1818480"/>
            <a:ext cx="8575391" cy="2306637"/>
          </a:xfrm>
        </p:spPr>
        <p:txBody>
          <a:bodyPr>
            <a:normAutofit/>
          </a:bodyPr>
          <a:lstStyle/>
          <a:p>
            <a:pPr algn="l"/>
            <a:r>
              <a:rPr lang="en-GB" sz="4000" b="1" dirty="0" smtClean="0">
                <a:solidFill>
                  <a:prstClr val="white"/>
                </a:solidFill>
                <a:latin typeface="Century Gothic" panose="020B0502020202020204" pitchFamily="34" charset="0"/>
              </a:rPr>
              <a:t>Saying what there is around you</a:t>
            </a:r>
            <a:r>
              <a:rPr lang="en-GB" b="1" dirty="0">
                <a:solidFill>
                  <a:prstClr val="white"/>
                </a:solidFill>
                <a:latin typeface="Century Gothic" panose="020B0502020202020204" pitchFamily="34" charset="0"/>
              </a:rPr>
              <a:t/>
            </a:r>
            <a:br>
              <a:rPr lang="en-GB" b="1" dirty="0">
                <a:solidFill>
                  <a:prstClr val="white"/>
                </a:solidFill>
                <a:latin typeface="Century Gothic" panose="020B0502020202020204" pitchFamily="34" charset="0"/>
              </a:rPr>
            </a:br>
            <a:endParaRPr lang="en-GB" dirty="0">
              <a:latin typeface="Century Gothic" panose="020B0502020202020204" pitchFamily="34" charset="0"/>
            </a:endParaRPr>
          </a:p>
        </p:txBody>
      </p:sp>
      <p:sp>
        <p:nvSpPr>
          <p:cNvPr id="3" name="Subtitle 2"/>
          <p:cNvSpPr>
            <a:spLocks noGrp="1"/>
          </p:cNvSpPr>
          <p:nvPr>
            <p:ph type="subTitle" idx="1"/>
          </p:nvPr>
        </p:nvSpPr>
        <p:spPr>
          <a:xfrm>
            <a:off x="70132" y="3370838"/>
            <a:ext cx="5429693" cy="548479"/>
          </a:xfrm>
        </p:spPr>
        <p:txBody>
          <a:bodyPr/>
          <a:lstStyle/>
          <a:p>
            <a:pPr algn="l"/>
            <a:r>
              <a:rPr lang="en-GB" sz="3200" dirty="0" smtClean="0">
                <a:solidFill>
                  <a:prstClr val="white"/>
                </a:solidFill>
                <a:latin typeface="Century Gothic" panose="020B0502020202020204" pitchFamily="34" charset="0"/>
              </a:rPr>
              <a:t>The use of ‘hay’</a:t>
            </a:r>
            <a:endParaRPr lang="en-GB" sz="3200" dirty="0">
              <a:solidFill>
                <a:prstClr val="white"/>
              </a:solidFill>
              <a:latin typeface="Century Gothic" panose="020B0502020202020204" pitchFamily="34" charset="0"/>
            </a:endParaRPr>
          </a:p>
          <a:p>
            <a:endParaRPr lang="en-GB" dirty="0">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extBox 11"/>
          <p:cNvSpPr txBox="1"/>
          <p:nvPr/>
        </p:nvSpPr>
        <p:spPr>
          <a:xfrm>
            <a:off x="16581" y="6407967"/>
            <a:ext cx="30894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t>
            </a: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Avery &amp; Rachel 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2398" y="6069413"/>
            <a:ext cx="30894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Date updated: 26/11/2019</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2066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07456" y="5921942"/>
            <a:ext cx="739884" cy="376157"/>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latin typeface="Century Gothic" panose="020B0502020202020204" pitchFamily="34" charset="0"/>
              </a:rPr>
              <a:t>leer</a:t>
            </a:r>
          </a:p>
        </p:txBody>
      </p:sp>
      <p:sp>
        <p:nvSpPr>
          <p:cNvPr id="6" name="TextBox 5"/>
          <p:cNvSpPr txBox="1"/>
          <p:nvPr/>
        </p:nvSpPr>
        <p:spPr>
          <a:xfrm>
            <a:off x="-15309" y="85066"/>
            <a:ext cx="345715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Andrés </a:t>
            </a:r>
            <a:r>
              <a:rPr lang="en-GB" sz="2000" b="1" dirty="0" smtClean="0">
                <a:solidFill>
                  <a:srgbClr val="002060"/>
                </a:solidFill>
                <a:latin typeface="Century Gothic" panose="020B0502020202020204" pitchFamily="34" charset="0"/>
              </a:rPr>
              <a:t>está en la escuela. </a:t>
            </a:r>
            <a:endParaRPr lang="en-GB" sz="2000" b="1" dirty="0">
              <a:solidFill>
                <a:srgbClr val="002060"/>
              </a:solidFill>
              <a:latin typeface="Century Gothic" panose="020B0502020202020204" pitchFamily="34" charset="0"/>
            </a:endParaRPr>
          </a:p>
        </p:txBody>
      </p:sp>
      <p:sp>
        <p:nvSpPr>
          <p:cNvPr id="7" name="TextBox 6"/>
          <p:cNvSpPr txBox="1"/>
          <p:nvPr/>
        </p:nvSpPr>
        <p:spPr>
          <a:xfrm>
            <a:off x="0" y="462354"/>
            <a:ext cx="3198588" cy="400110"/>
          </a:xfrm>
          <a:prstGeom prst="rect">
            <a:avLst/>
          </a:prstGeom>
          <a:noFill/>
        </p:spPr>
        <p:txBody>
          <a:bodyPr wrap="square" rtlCol="0">
            <a:spAutoFit/>
          </a:bodyPr>
          <a:lstStyle/>
          <a:p>
            <a:r>
              <a:rPr lang="en-GB" sz="2000" b="1" dirty="0" smtClean="0">
                <a:solidFill>
                  <a:srgbClr val="002060"/>
                </a:solidFill>
                <a:latin typeface="Century Gothic" panose="020B0502020202020204" pitchFamily="34" charset="0"/>
              </a:rPr>
              <a:t>Lee. </a:t>
            </a:r>
            <a:endParaRPr lang="en-GB" sz="2000" b="1" dirty="0">
              <a:solidFill>
                <a:srgbClr val="002060"/>
              </a:solidFill>
              <a:latin typeface="Century Gothic" panose="020B0502020202020204" pitchFamily="34" charset="0"/>
            </a:endParaRPr>
          </a:p>
        </p:txBody>
      </p:sp>
      <p:sp>
        <p:nvSpPr>
          <p:cNvPr id="12" name="TextBox 11"/>
          <p:cNvSpPr txBox="1"/>
          <p:nvPr/>
        </p:nvSpPr>
        <p:spPr>
          <a:xfrm>
            <a:off x="163319" y="1540879"/>
            <a:ext cx="6032910" cy="492443"/>
          </a:xfrm>
          <a:prstGeom prst="rect">
            <a:avLst/>
          </a:prstGeom>
          <a:noFill/>
        </p:spPr>
        <p:txBody>
          <a:bodyPr wrap="square" rtlCol="0">
            <a:spAutoFit/>
          </a:bodyPr>
          <a:lstStyle/>
          <a:p>
            <a:r>
              <a:rPr lang="en-GB" sz="2600" dirty="0">
                <a:solidFill>
                  <a:srgbClr val="002060"/>
                </a:solidFill>
                <a:latin typeface="Century Gothic" panose="020B0502020202020204" pitchFamily="34" charset="0"/>
              </a:rPr>
              <a:t>1. </a:t>
            </a:r>
            <a:r>
              <a:rPr lang="en-GB" sz="2600" dirty="0" smtClean="0">
                <a:solidFill>
                  <a:srgbClr val="002060"/>
                </a:solidFill>
                <a:latin typeface="Century Gothic" panose="020B0502020202020204" pitchFamily="34" charset="0"/>
              </a:rPr>
              <a:t>En la escuela  hay   </a:t>
            </a:r>
            <a:r>
              <a:rPr lang="en-GB" sz="2600" dirty="0" err="1" smtClean="0">
                <a:solidFill>
                  <a:srgbClr val="002060"/>
                </a:solidFill>
                <a:latin typeface="Century Gothic" panose="020B0502020202020204" pitchFamily="34" charset="0"/>
              </a:rPr>
              <a:t>siete</a:t>
            </a:r>
            <a:r>
              <a:rPr lang="en-GB" sz="2600" dirty="0" smtClean="0">
                <a:solidFill>
                  <a:srgbClr val="002060"/>
                </a:solidFill>
                <a:latin typeface="Century Gothic" panose="020B0502020202020204" pitchFamily="34" charset="0"/>
              </a:rPr>
              <a:t> </a:t>
            </a:r>
            <a:r>
              <a:rPr lang="en-GB" sz="2600" dirty="0" err="1" smtClean="0">
                <a:solidFill>
                  <a:srgbClr val="002060"/>
                </a:solidFill>
                <a:latin typeface="Century Gothic" panose="020B0502020202020204" pitchFamily="34" charset="0"/>
              </a:rPr>
              <a:t>autores</a:t>
            </a:r>
            <a:r>
              <a:rPr lang="en-GB" sz="2600" dirty="0" smtClean="0">
                <a:solidFill>
                  <a:srgbClr val="002060"/>
                </a:solidFill>
                <a:latin typeface="Century Gothic" panose="020B0502020202020204" pitchFamily="34" charset="0"/>
              </a:rPr>
              <a:t>.</a:t>
            </a:r>
            <a:endParaRPr lang="en-GB" sz="2600" dirty="0">
              <a:solidFill>
                <a:srgbClr val="002060"/>
              </a:solidFill>
              <a:latin typeface="Century Gothic" panose="020B0502020202020204" pitchFamily="34" charset="0"/>
            </a:endParaRPr>
          </a:p>
        </p:txBody>
      </p:sp>
      <p:sp>
        <p:nvSpPr>
          <p:cNvPr id="31" name="TextBox 30"/>
          <p:cNvSpPr txBox="1"/>
          <p:nvPr/>
        </p:nvSpPr>
        <p:spPr>
          <a:xfrm>
            <a:off x="3333645" y="456276"/>
            <a:ext cx="3662470" cy="400110"/>
          </a:xfrm>
          <a:prstGeom prst="rect">
            <a:avLst/>
          </a:prstGeom>
          <a:noFill/>
        </p:spPr>
        <p:txBody>
          <a:bodyPr wrap="square" rtlCol="0">
            <a:spAutoFit/>
          </a:bodyPr>
          <a:lstStyle/>
          <a:p>
            <a:r>
              <a:rPr lang="en-GB" sz="2000" b="1" dirty="0" smtClean="0">
                <a:solidFill>
                  <a:srgbClr val="002060"/>
                </a:solidFill>
                <a:latin typeface="Century Gothic" panose="020B0502020202020204" pitchFamily="34" charset="0"/>
              </a:rPr>
              <a:t>Escribe la palabra correcta.</a:t>
            </a:r>
            <a:endParaRPr lang="en-GB" sz="2000" dirty="0"/>
          </a:p>
        </p:txBody>
      </p:sp>
      <p:graphicFrame>
        <p:nvGraphicFramePr>
          <p:cNvPr id="32" name="Table 31"/>
          <p:cNvGraphicFramePr>
            <a:graphicFrameLocks noGrp="1"/>
          </p:cNvGraphicFramePr>
          <p:nvPr>
            <p:extLst/>
          </p:nvPr>
        </p:nvGraphicFramePr>
        <p:xfrm>
          <a:off x="7675549" y="493856"/>
          <a:ext cx="3909268" cy="5400605"/>
        </p:xfrm>
        <a:graphic>
          <a:graphicData uri="http://schemas.openxmlformats.org/drawingml/2006/table">
            <a:tbl>
              <a:tblPr firstRow="1" bandRow="1">
                <a:tableStyleId>{21E4AEA4-8DFA-4A89-87EB-49C32662AFE0}</a:tableStyleId>
              </a:tblPr>
              <a:tblGrid>
                <a:gridCol w="1954634">
                  <a:extLst>
                    <a:ext uri="{9D8B030D-6E8A-4147-A177-3AD203B41FA5}">
                      <a16:colId xmlns:a16="http://schemas.microsoft.com/office/drawing/2014/main" val="373318935"/>
                    </a:ext>
                  </a:extLst>
                </a:gridCol>
                <a:gridCol w="1954634">
                  <a:extLst>
                    <a:ext uri="{9D8B030D-6E8A-4147-A177-3AD203B41FA5}">
                      <a16:colId xmlns:a16="http://schemas.microsoft.com/office/drawing/2014/main" val="289225306"/>
                    </a:ext>
                  </a:extLst>
                </a:gridCol>
              </a:tblGrid>
              <a:tr h="771515">
                <a:tc>
                  <a:txBody>
                    <a:bodyPr/>
                    <a:lstStyle/>
                    <a:p>
                      <a:pPr algn="ctr"/>
                      <a:r>
                        <a:rPr lang="en-GB" sz="2800" dirty="0"/>
                        <a:t>A</a:t>
                      </a:r>
                      <a:endParaRPr lang="en-GB" sz="2800" dirty="0">
                        <a:solidFill>
                          <a:schemeClr val="accent5">
                            <a:lumMod val="50000"/>
                          </a:schemeClr>
                        </a:solidFill>
                        <a:latin typeface="Century Gothic" panose="020B0502020202020204" pitchFamily="34" charset="0"/>
                      </a:endParaRPr>
                    </a:p>
                  </a:txBody>
                  <a:tcPr anchor="ctr"/>
                </a:tc>
                <a:tc>
                  <a:txBody>
                    <a:bodyPr/>
                    <a:lstStyle/>
                    <a:p>
                      <a:pPr algn="ctr"/>
                      <a:r>
                        <a:rPr lang="en-GB" sz="2800" dirty="0"/>
                        <a:t>B</a:t>
                      </a:r>
                      <a:endParaRPr lang="en-GB" sz="28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238090091"/>
                  </a:ext>
                </a:extLst>
              </a:tr>
              <a:tr h="771515">
                <a:tc>
                  <a:txBody>
                    <a:bodyPr/>
                    <a:lstStyle/>
                    <a:p>
                      <a:pPr algn="ctr"/>
                      <a:endParaRPr lang="en-GB" sz="2800" dirty="0">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2303103699"/>
                  </a:ext>
                </a:extLst>
              </a:tr>
              <a:tr h="77151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10992671"/>
                  </a:ext>
                </a:extLst>
              </a:tr>
              <a:tr h="771515">
                <a:tc>
                  <a:txBody>
                    <a:bodyPr/>
                    <a:lstStyle/>
                    <a:p>
                      <a:endParaRPr lang="en-GB"/>
                    </a:p>
                  </a:txBody>
                  <a:tcPr/>
                </a:tc>
                <a:tc>
                  <a:txBody>
                    <a:bodyPr/>
                    <a:lstStyle/>
                    <a:p>
                      <a:endParaRPr lang="en-GB" dirty="0"/>
                    </a:p>
                  </a:txBody>
                  <a:tcPr/>
                </a:tc>
                <a:extLst>
                  <a:ext uri="{0D108BD9-81ED-4DB2-BD59-A6C34878D82A}">
                    <a16:rowId xmlns:a16="http://schemas.microsoft.com/office/drawing/2014/main" val="3698570078"/>
                  </a:ext>
                </a:extLst>
              </a:tr>
              <a:tr h="771515">
                <a:tc>
                  <a:txBody>
                    <a:bodyPr/>
                    <a:lstStyle/>
                    <a:p>
                      <a:endParaRPr lang="en-GB" dirty="0"/>
                    </a:p>
                  </a:txBody>
                  <a:tcPr/>
                </a:tc>
                <a:tc>
                  <a:txBody>
                    <a:bodyPr/>
                    <a:lstStyle/>
                    <a:p>
                      <a:endParaRPr lang="en-GB"/>
                    </a:p>
                  </a:txBody>
                  <a:tcPr/>
                </a:tc>
                <a:extLst>
                  <a:ext uri="{0D108BD9-81ED-4DB2-BD59-A6C34878D82A}">
                    <a16:rowId xmlns:a16="http://schemas.microsoft.com/office/drawing/2014/main" val="1582717296"/>
                  </a:ext>
                </a:extLst>
              </a:tr>
              <a:tr h="77151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82760823"/>
                  </a:ext>
                </a:extLst>
              </a:tr>
              <a:tr h="77151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28060731"/>
                  </a:ext>
                </a:extLst>
              </a:tr>
            </a:tbl>
          </a:graphicData>
        </a:graphic>
      </p:graphicFrame>
      <p:sp>
        <p:nvSpPr>
          <p:cNvPr id="35" name="TextBox 34"/>
          <p:cNvSpPr txBox="1"/>
          <p:nvPr/>
        </p:nvSpPr>
        <p:spPr>
          <a:xfrm>
            <a:off x="644522" y="452128"/>
            <a:ext cx="2880312" cy="400110"/>
          </a:xfrm>
          <a:prstGeom prst="rect">
            <a:avLst/>
          </a:prstGeom>
          <a:noFill/>
        </p:spPr>
        <p:txBody>
          <a:bodyPr wrap="square" rtlCol="0">
            <a:spAutoFit/>
          </a:bodyPr>
          <a:lstStyle/>
          <a:p>
            <a:r>
              <a:rPr lang="en-GB" sz="2000" b="1" dirty="0" smtClean="0">
                <a:solidFill>
                  <a:srgbClr val="002060"/>
                </a:solidFill>
                <a:latin typeface="Century Gothic" panose="020B0502020202020204" pitchFamily="34" charset="0"/>
              </a:rPr>
              <a:t>Escribe ‘hay’ o ‘tiene.</a:t>
            </a:r>
            <a:endParaRPr lang="en-GB" sz="2000" b="1" dirty="0">
              <a:solidFill>
                <a:srgbClr val="002060"/>
              </a:solidFill>
              <a:latin typeface="Century Gothic" panose="020B0502020202020204" pitchFamily="34" charset="0"/>
            </a:endParaRPr>
          </a:p>
        </p:txBody>
      </p:sp>
      <p:sp>
        <p:nvSpPr>
          <p:cNvPr id="37" name="TextBox 36"/>
          <p:cNvSpPr txBox="1"/>
          <p:nvPr/>
        </p:nvSpPr>
        <p:spPr>
          <a:xfrm>
            <a:off x="209858" y="2357775"/>
            <a:ext cx="6757818" cy="492443"/>
          </a:xfrm>
          <a:prstGeom prst="rect">
            <a:avLst/>
          </a:prstGeom>
          <a:noFill/>
        </p:spPr>
        <p:txBody>
          <a:bodyPr wrap="square" rtlCol="0">
            <a:spAutoFit/>
          </a:bodyPr>
          <a:lstStyle/>
          <a:p>
            <a:r>
              <a:rPr lang="en-GB" sz="2600" dirty="0">
                <a:solidFill>
                  <a:srgbClr val="002060"/>
                </a:solidFill>
                <a:latin typeface="Century Gothic" panose="020B0502020202020204" pitchFamily="34" charset="0"/>
              </a:rPr>
              <a:t>2. </a:t>
            </a:r>
            <a:r>
              <a:rPr lang="en-GB" sz="2600" dirty="0" smtClean="0">
                <a:solidFill>
                  <a:srgbClr val="002060"/>
                </a:solidFill>
                <a:latin typeface="Century Gothic" panose="020B0502020202020204" pitchFamily="34" charset="0"/>
              </a:rPr>
              <a:t>La escuela tiene dos </a:t>
            </a:r>
            <a:r>
              <a:rPr lang="en-GB" sz="2600" dirty="0" err="1" smtClean="0">
                <a:solidFill>
                  <a:srgbClr val="002060"/>
                </a:solidFill>
                <a:latin typeface="Century Gothic" panose="020B0502020202020204" pitchFamily="34" charset="0"/>
              </a:rPr>
              <a:t>directoras</a:t>
            </a:r>
            <a:r>
              <a:rPr lang="en-GB" sz="2600" dirty="0" smtClean="0">
                <a:solidFill>
                  <a:srgbClr val="002060"/>
                </a:solidFill>
                <a:latin typeface="Century Gothic" panose="020B0502020202020204" pitchFamily="34" charset="0"/>
              </a:rPr>
              <a:t>.</a:t>
            </a:r>
            <a:endParaRPr lang="en-GB" sz="2600" dirty="0">
              <a:solidFill>
                <a:srgbClr val="002060"/>
              </a:solidFill>
              <a:latin typeface="Century Gothic" panose="020B0502020202020204" pitchFamily="34" charset="0"/>
            </a:endParaRPr>
          </a:p>
        </p:txBody>
      </p:sp>
      <p:sp>
        <p:nvSpPr>
          <p:cNvPr id="40" name="TextBox 39"/>
          <p:cNvSpPr txBox="1"/>
          <p:nvPr/>
        </p:nvSpPr>
        <p:spPr>
          <a:xfrm>
            <a:off x="208865" y="3134389"/>
            <a:ext cx="5564918" cy="492443"/>
          </a:xfrm>
          <a:prstGeom prst="rect">
            <a:avLst/>
          </a:prstGeom>
          <a:noFill/>
        </p:spPr>
        <p:txBody>
          <a:bodyPr wrap="square" rtlCol="0">
            <a:spAutoFit/>
          </a:bodyPr>
          <a:lstStyle/>
          <a:p>
            <a:r>
              <a:rPr lang="en-GB" sz="2600" dirty="0">
                <a:solidFill>
                  <a:srgbClr val="002060"/>
                </a:solidFill>
                <a:latin typeface="Century Gothic" panose="020B0502020202020204" pitchFamily="34" charset="0"/>
              </a:rPr>
              <a:t>3</a:t>
            </a:r>
            <a:r>
              <a:rPr lang="en-GB" sz="2600" dirty="0" smtClean="0">
                <a:solidFill>
                  <a:srgbClr val="002060"/>
                </a:solidFill>
                <a:latin typeface="Century Gothic" panose="020B0502020202020204" pitchFamily="34" charset="0"/>
              </a:rPr>
              <a:t>. En la escuela  hay   </a:t>
            </a:r>
            <a:r>
              <a:rPr lang="en-GB" sz="2600" dirty="0" err="1" smtClean="0">
                <a:solidFill>
                  <a:srgbClr val="002060"/>
                </a:solidFill>
                <a:latin typeface="Century Gothic" panose="020B0502020202020204" pitchFamily="34" charset="0"/>
              </a:rPr>
              <a:t>doce</a:t>
            </a:r>
            <a:r>
              <a:rPr lang="en-GB" sz="2600" dirty="0" smtClean="0">
                <a:solidFill>
                  <a:srgbClr val="002060"/>
                </a:solidFill>
                <a:latin typeface="Century Gothic" panose="020B0502020202020204" pitchFamily="34" charset="0"/>
              </a:rPr>
              <a:t>  </a:t>
            </a:r>
            <a:r>
              <a:rPr lang="en-GB" sz="2600" dirty="0" err="1" smtClean="0">
                <a:solidFill>
                  <a:srgbClr val="002060"/>
                </a:solidFill>
                <a:latin typeface="Century Gothic" panose="020B0502020202020204" pitchFamily="34" charset="0"/>
              </a:rPr>
              <a:t>sillas</a:t>
            </a:r>
            <a:r>
              <a:rPr lang="en-GB" sz="2600" dirty="0" smtClean="0">
                <a:solidFill>
                  <a:srgbClr val="002060"/>
                </a:solidFill>
                <a:latin typeface="Century Gothic" panose="020B0502020202020204" pitchFamily="34" charset="0"/>
              </a:rPr>
              <a:t>. </a:t>
            </a:r>
            <a:endParaRPr lang="en-GB" sz="2600" dirty="0">
              <a:solidFill>
                <a:srgbClr val="002060"/>
              </a:solidFill>
              <a:latin typeface="Century Gothic" panose="020B0502020202020204" pitchFamily="34" charset="0"/>
            </a:endParaRPr>
          </a:p>
        </p:txBody>
      </p:sp>
      <p:sp>
        <p:nvSpPr>
          <p:cNvPr id="43" name="TextBox 42"/>
          <p:cNvSpPr txBox="1"/>
          <p:nvPr/>
        </p:nvSpPr>
        <p:spPr>
          <a:xfrm>
            <a:off x="168705" y="4955683"/>
            <a:ext cx="6027524" cy="492443"/>
          </a:xfrm>
          <a:prstGeom prst="rect">
            <a:avLst/>
          </a:prstGeom>
          <a:noFill/>
        </p:spPr>
        <p:txBody>
          <a:bodyPr wrap="square" rtlCol="0">
            <a:spAutoFit/>
          </a:bodyPr>
          <a:lstStyle/>
          <a:p>
            <a:r>
              <a:rPr lang="en-GB" sz="2600" dirty="0">
                <a:solidFill>
                  <a:srgbClr val="002060"/>
                </a:solidFill>
                <a:latin typeface="Century Gothic" panose="020B0502020202020204" pitchFamily="34" charset="0"/>
              </a:rPr>
              <a:t>5. </a:t>
            </a:r>
            <a:r>
              <a:rPr lang="en-GB" sz="2600" dirty="0" smtClean="0">
                <a:solidFill>
                  <a:srgbClr val="002060"/>
                </a:solidFill>
                <a:latin typeface="Century Gothic" panose="020B0502020202020204" pitchFamily="34" charset="0"/>
              </a:rPr>
              <a:t>La escuela tiene tres   planes.  </a:t>
            </a:r>
            <a:endParaRPr lang="en-GB" sz="2600" dirty="0">
              <a:solidFill>
                <a:srgbClr val="002060"/>
              </a:solidFill>
              <a:latin typeface="Century Gothic" panose="020B0502020202020204" pitchFamily="34" charset="0"/>
            </a:endParaRPr>
          </a:p>
        </p:txBody>
      </p:sp>
      <p:sp>
        <p:nvSpPr>
          <p:cNvPr id="46" name="TextBox 45"/>
          <p:cNvSpPr txBox="1"/>
          <p:nvPr/>
        </p:nvSpPr>
        <p:spPr>
          <a:xfrm>
            <a:off x="201640" y="3816099"/>
            <a:ext cx="5824529" cy="892552"/>
          </a:xfrm>
          <a:prstGeom prst="rect">
            <a:avLst/>
          </a:prstGeom>
          <a:noFill/>
        </p:spPr>
        <p:txBody>
          <a:bodyPr wrap="square" rtlCol="0">
            <a:spAutoFit/>
          </a:bodyPr>
          <a:lstStyle/>
          <a:p>
            <a:r>
              <a:rPr lang="en-GB" sz="2600" dirty="0">
                <a:solidFill>
                  <a:srgbClr val="002060"/>
                </a:solidFill>
                <a:latin typeface="Century Gothic" panose="020B0502020202020204" pitchFamily="34" charset="0"/>
              </a:rPr>
              <a:t>4. </a:t>
            </a:r>
            <a:r>
              <a:rPr lang="en-GB" sz="2600" dirty="0" smtClean="0">
                <a:solidFill>
                  <a:srgbClr val="002060"/>
                </a:solidFill>
                <a:latin typeface="Century Gothic" panose="020B0502020202020204" pitchFamily="34" charset="0"/>
              </a:rPr>
              <a:t>En la escuela  hay   once profesores de español</a:t>
            </a:r>
            <a:endParaRPr lang="en-GB" sz="2600" dirty="0">
              <a:solidFill>
                <a:srgbClr val="002060"/>
              </a:solidFill>
              <a:latin typeface="Century Gothic" panose="020B0502020202020204" pitchFamily="34" charset="0"/>
            </a:endParaRPr>
          </a:p>
        </p:txBody>
      </p:sp>
      <p:sp>
        <p:nvSpPr>
          <p:cNvPr id="48" name="TextBox 47"/>
          <p:cNvSpPr txBox="1"/>
          <p:nvPr/>
        </p:nvSpPr>
        <p:spPr>
          <a:xfrm>
            <a:off x="8196674" y="1382655"/>
            <a:ext cx="1396880" cy="492443"/>
          </a:xfrm>
          <a:prstGeom prst="rect">
            <a:avLst/>
          </a:prstGeom>
          <a:noFill/>
        </p:spPr>
        <p:txBody>
          <a:bodyPr wrap="square" rtlCol="0">
            <a:spAutoFit/>
          </a:bodyPr>
          <a:lstStyle/>
          <a:p>
            <a:r>
              <a:rPr lang="en-GB" sz="2600" dirty="0" err="1" smtClean="0">
                <a:solidFill>
                  <a:schemeClr val="accent5">
                    <a:lumMod val="50000"/>
                  </a:schemeClr>
                </a:solidFill>
                <a:latin typeface="Century Gothic" panose="020B0502020202020204" pitchFamily="34" charset="0"/>
              </a:rPr>
              <a:t>chica</a:t>
            </a:r>
            <a:endParaRPr lang="en-GB" sz="2600" dirty="0">
              <a:solidFill>
                <a:schemeClr val="accent5">
                  <a:lumMod val="50000"/>
                </a:schemeClr>
              </a:solidFill>
              <a:latin typeface="Century Gothic" panose="020B0502020202020204" pitchFamily="34" charset="0"/>
            </a:endParaRPr>
          </a:p>
        </p:txBody>
      </p:sp>
      <p:sp>
        <p:nvSpPr>
          <p:cNvPr id="49" name="TextBox 48"/>
          <p:cNvSpPr txBox="1"/>
          <p:nvPr/>
        </p:nvSpPr>
        <p:spPr>
          <a:xfrm>
            <a:off x="10021127" y="1403705"/>
            <a:ext cx="1535810" cy="492443"/>
          </a:xfrm>
          <a:prstGeom prst="rect">
            <a:avLst/>
          </a:prstGeom>
          <a:noFill/>
        </p:spPr>
        <p:txBody>
          <a:bodyPr wrap="square" rtlCol="0">
            <a:spAutoFit/>
          </a:bodyPr>
          <a:lstStyle/>
          <a:p>
            <a:r>
              <a:rPr lang="en-GB" sz="2600" dirty="0" err="1" smtClean="0">
                <a:solidFill>
                  <a:schemeClr val="accent5">
                    <a:lumMod val="50000"/>
                  </a:schemeClr>
                </a:solidFill>
                <a:latin typeface="Century Gothic" panose="020B0502020202020204" pitchFamily="34" charset="0"/>
              </a:rPr>
              <a:t>autor</a:t>
            </a:r>
            <a:endParaRPr lang="en-GB" sz="2600" dirty="0">
              <a:solidFill>
                <a:schemeClr val="accent5">
                  <a:lumMod val="50000"/>
                </a:schemeClr>
              </a:solidFill>
              <a:latin typeface="Century Gothic" panose="020B0502020202020204" pitchFamily="34" charset="0"/>
            </a:endParaRPr>
          </a:p>
        </p:txBody>
      </p:sp>
      <p:sp>
        <p:nvSpPr>
          <p:cNvPr id="50" name="TextBox 49"/>
          <p:cNvSpPr txBox="1"/>
          <p:nvPr/>
        </p:nvSpPr>
        <p:spPr>
          <a:xfrm>
            <a:off x="8015467" y="2186198"/>
            <a:ext cx="1759291"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director</a:t>
            </a:r>
            <a:endParaRPr lang="en-GB" sz="2600" dirty="0">
              <a:solidFill>
                <a:schemeClr val="accent5">
                  <a:lumMod val="50000"/>
                </a:schemeClr>
              </a:solidFill>
              <a:latin typeface="Century Gothic" panose="020B0502020202020204" pitchFamily="34" charset="0"/>
            </a:endParaRPr>
          </a:p>
        </p:txBody>
      </p:sp>
      <p:sp>
        <p:nvSpPr>
          <p:cNvPr id="51" name="TextBox 50"/>
          <p:cNvSpPr txBox="1"/>
          <p:nvPr/>
        </p:nvSpPr>
        <p:spPr>
          <a:xfrm>
            <a:off x="9941240" y="2170622"/>
            <a:ext cx="1719299" cy="492443"/>
          </a:xfrm>
          <a:prstGeom prst="rect">
            <a:avLst/>
          </a:prstGeom>
          <a:noFill/>
        </p:spPr>
        <p:txBody>
          <a:bodyPr wrap="square" rtlCol="0">
            <a:spAutoFit/>
          </a:bodyPr>
          <a:lstStyle/>
          <a:p>
            <a:r>
              <a:rPr lang="en-GB" sz="2600" dirty="0" err="1" smtClean="0">
                <a:solidFill>
                  <a:schemeClr val="accent5">
                    <a:lumMod val="50000"/>
                  </a:schemeClr>
                </a:solidFill>
                <a:latin typeface="Century Gothic" panose="020B0502020202020204" pitchFamily="34" charset="0"/>
              </a:rPr>
              <a:t>directora</a:t>
            </a:r>
            <a:endParaRPr lang="en-GB" sz="2600" dirty="0">
              <a:solidFill>
                <a:schemeClr val="accent5">
                  <a:lumMod val="50000"/>
                </a:schemeClr>
              </a:solidFill>
              <a:latin typeface="Century Gothic" panose="020B0502020202020204" pitchFamily="34" charset="0"/>
            </a:endParaRPr>
          </a:p>
        </p:txBody>
      </p:sp>
      <p:sp>
        <p:nvSpPr>
          <p:cNvPr id="52" name="TextBox 51"/>
          <p:cNvSpPr txBox="1"/>
          <p:nvPr/>
        </p:nvSpPr>
        <p:spPr>
          <a:xfrm>
            <a:off x="8338740" y="2944815"/>
            <a:ext cx="1507837"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flor</a:t>
            </a:r>
            <a:endParaRPr lang="en-GB" sz="2600" dirty="0">
              <a:solidFill>
                <a:schemeClr val="accent5">
                  <a:lumMod val="50000"/>
                </a:schemeClr>
              </a:solidFill>
              <a:latin typeface="Century Gothic" panose="020B0502020202020204" pitchFamily="34" charset="0"/>
            </a:endParaRPr>
          </a:p>
        </p:txBody>
      </p:sp>
      <p:sp>
        <p:nvSpPr>
          <p:cNvPr id="53" name="TextBox 52"/>
          <p:cNvSpPr txBox="1"/>
          <p:nvPr/>
        </p:nvSpPr>
        <p:spPr>
          <a:xfrm>
            <a:off x="10348774" y="2944816"/>
            <a:ext cx="784482"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silla</a:t>
            </a:r>
            <a:endParaRPr lang="en-GB" sz="2600" dirty="0">
              <a:solidFill>
                <a:schemeClr val="accent5">
                  <a:lumMod val="50000"/>
                </a:schemeClr>
              </a:solidFill>
              <a:latin typeface="Century Gothic" panose="020B0502020202020204" pitchFamily="34" charset="0"/>
            </a:endParaRPr>
          </a:p>
        </p:txBody>
      </p:sp>
      <p:sp>
        <p:nvSpPr>
          <p:cNvPr id="54" name="TextBox 53"/>
          <p:cNvSpPr txBox="1"/>
          <p:nvPr/>
        </p:nvSpPr>
        <p:spPr>
          <a:xfrm>
            <a:off x="10071232" y="4431388"/>
            <a:ext cx="1507837"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puerta</a:t>
            </a:r>
            <a:endParaRPr lang="en-GB" sz="2600" dirty="0">
              <a:solidFill>
                <a:schemeClr val="accent5">
                  <a:lumMod val="50000"/>
                </a:schemeClr>
              </a:solidFill>
              <a:latin typeface="Century Gothic" panose="020B0502020202020204" pitchFamily="34" charset="0"/>
            </a:endParaRPr>
          </a:p>
        </p:txBody>
      </p:sp>
      <p:sp>
        <p:nvSpPr>
          <p:cNvPr id="55" name="TextBox 54"/>
          <p:cNvSpPr txBox="1"/>
          <p:nvPr/>
        </p:nvSpPr>
        <p:spPr>
          <a:xfrm>
            <a:off x="8347717" y="4439158"/>
            <a:ext cx="1349979"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plan</a:t>
            </a:r>
            <a:endParaRPr lang="en-GB" sz="2600" dirty="0">
              <a:solidFill>
                <a:schemeClr val="accent5">
                  <a:lumMod val="50000"/>
                </a:schemeClr>
              </a:solidFill>
              <a:latin typeface="Century Gothic" panose="020B0502020202020204" pitchFamily="34" charset="0"/>
            </a:endParaRPr>
          </a:p>
        </p:txBody>
      </p:sp>
      <p:sp>
        <p:nvSpPr>
          <p:cNvPr id="56" name="TextBox 55"/>
          <p:cNvSpPr txBox="1"/>
          <p:nvPr/>
        </p:nvSpPr>
        <p:spPr>
          <a:xfrm>
            <a:off x="9924724" y="3704438"/>
            <a:ext cx="1766061"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profesor</a:t>
            </a:r>
            <a:endParaRPr lang="en-GB" sz="2600" dirty="0">
              <a:solidFill>
                <a:schemeClr val="accent5">
                  <a:lumMod val="50000"/>
                </a:schemeClr>
              </a:solidFill>
              <a:latin typeface="Century Gothic" panose="020B0502020202020204" pitchFamily="34" charset="0"/>
            </a:endParaRPr>
          </a:p>
        </p:txBody>
      </p:sp>
      <p:sp>
        <p:nvSpPr>
          <p:cNvPr id="57" name="TextBox 56"/>
          <p:cNvSpPr txBox="1"/>
          <p:nvPr/>
        </p:nvSpPr>
        <p:spPr>
          <a:xfrm>
            <a:off x="7908842" y="3720677"/>
            <a:ext cx="1734388"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profesora</a:t>
            </a:r>
            <a:endParaRPr lang="en-GB" sz="2600" dirty="0">
              <a:solidFill>
                <a:schemeClr val="accent5">
                  <a:lumMod val="50000"/>
                </a:schemeClr>
              </a:solidFill>
              <a:latin typeface="Century Gothic" panose="020B0502020202020204" pitchFamily="34" charset="0"/>
            </a:endParaRPr>
          </a:p>
        </p:txBody>
      </p:sp>
      <p:sp>
        <p:nvSpPr>
          <p:cNvPr id="58" name="TextBox 57"/>
          <p:cNvSpPr txBox="1"/>
          <p:nvPr/>
        </p:nvSpPr>
        <p:spPr>
          <a:xfrm>
            <a:off x="7617997" y="1504292"/>
            <a:ext cx="36476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a:t>
            </a:r>
          </a:p>
        </p:txBody>
      </p:sp>
      <p:sp>
        <p:nvSpPr>
          <p:cNvPr id="59" name="TextBox 58"/>
          <p:cNvSpPr txBox="1"/>
          <p:nvPr/>
        </p:nvSpPr>
        <p:spPr>
          <a:xfrm flipH="1">
            <a:off x="7623034" y="2278531"/>
            <a:ext cx="36476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2</a:t>
            </a:r>
          </a:p>
        </p:txBody>
      </p:sp>
      <p:sp>
        <p:nvSpPr>
          <p:cNvPr id="60" name="TextBox 59"/>
          <p:cNvSpPr txBox="1"/>
          <p:nvPr/>
        </p:nvSpPr>
        <p:spPr>
          <a:xfrm flipH="1">
            <a:off x="7641181" y="3024268"/>
            <a:ext cx="36476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3</a:t>
            </a:r>
          </a:p>
        </p:txBody>
      </p:sp>
      <p:sp>
        <p:nvSpPr>
          <p:cNvPr id="61" name="TextBox 60"/>
          <p:cNvSpPr txBox="1"/>
          <p:nvPr/>
        </p:nvSpPr>
        <p:spPr>
          <a:xfrm flipH="1">
            <a:off x="7612815" y="3793350"/>
            <a:ext cx="36476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4</a:t>
            </a:r>
          </a:p>
        </p:txBody>
      </p:sp>
      <p:sp>
        <p:nvSpPr>
          <p:cNvPr id="62" name="TextBox 61"/>
          <p:cNvSpPr txBox="1"/>
          <p:nvPr/>
        </p:nvSpPr>
        <p:spPr>
          <a:xfrm flipH="1">
            <a:off x="7638698" y="4553109"/>
            <a:ext cx="36476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5</a:t>
            </a:r>
          </a:p>
        </p:txBody>
      </p:sp>
      <p:pic>
        <p:nvPicPr>
          <p:cNvPr id="68" name="Picture 6" descr="Friendship Clip art - Is a good friend png download - 1182*1050 - Free Transparent Friendship png Downlo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747"/>
          <a:stretch/>
        </p:blipFill>
        <p:spPr bwMode="auto">
          <a:xfrm>
            <a:off x="11109055" y="-13436"/>
            <a:ext cx="1088896" cy="1529246"/>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le 74"/>
          <p:cNvSpPr/>
          <p:nvPr/>
        </p:nvSpPr>
        <p:spPr>
          <a:xfrm>
            <a:off x="2791730" y="1585654"/>
            <a:ext cx="931126"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ounded Rectangle 76"/>
          <p:cNvSpPr/>
          <p:nvPr/>
        </p:nvSpPr>
        <p:spPr>
          <a:xfrm>
            <a:off x="4583704" y="1560406"/>
            <a:ext cx="893485"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ounded Rectangle 80"/>
          <p:cNvSpPr/>
          <p:nvPr/>
        </p:nvSpPr>
        <p:spPr>
          <a:xfrm>
            <a:off x="2454067" y="2374648"/>
            <a:ext cx="92464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ular Callout 2"/>
          <p:cNvSpPr/>
          <p:nvPr/>
        </p:nvSpPr>
        <p:spPr>
          <a:xfrm>
            <a:off x="1562120" y="825608"/>
            <a:ext cx="1217006" cy="546170"/>
          </a:xfrm>
          <a:prstGeom prst="wedgeRectCallout">
            <a:avLst>
              <a:gd name="adj1" fmla="val 49237"/>
              <a:gd name="adj2" fmla="val 8883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¿hay o tiene?</a:t>
            </a:r>
            <a:endParaRPr lang="en-GB" b="1" dirty="0">
              <a:solidFill>
                <a:srgbClr val="002060"/>
              </a:solidFill>
              <a:latin typeface="Century Gothic" panose="020B0502020202020204" pitchFamily="34" charset="0"/>
            </a:endParaRPr>
          </a:p>
        </p:txBody>
      </p:sp>
      <p:sp>
        <p:nvSpPr>
          <p:cNvPr id="85" name="Rectangular Callout 84"/>
          <p:cNvSpPr/>
          <p:nvPr/>
        </p:nvSpPr>
        <p:spPr>
          <a:xfrm>
            <a:off x="5065129" y="858085"/>
            <a:ext cx="2424616" cy="379751"/>
          </a:xfrm>
          <a:prstGeom prst="wedgeRectCallout">
            <a:avLst>
              <a:gd name="adj1" fmla="val -34055"/>
              <a:gd name="adj2" fmla="val 117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a:t>
            </a:r>
            <a:r>
              <a:rPr lang="en-GB" b="1" dirty="0" err="1" smtClean="0">
                <a:solidFill>
                  <a:srgbClr val="002060"/>
                </a:solidFill>
                <a:latin typeface="Century Gothic" panose="020B0502020202020204" pitchFamily="34" charset="0"/>
              </a:rPr>
              <a:t>chica</a:t>
            </a:r>
            <a:r>
              <a:rPr lang="en-GB" b="1" dirty="0" smtClean="0">
                <a:solidFill>
                  <a:srgbClr val="002060"/>
                </a:solidFill>
                <a:latin typeface="Century Gothic" panose="020B0502020202020204" pitchFamily="34" charset="0"/>
              </a:rPr>
              <a:t>’ o ‘</a:t>
            </a:r>
            <a:r>
              <a:rPr lang="en-GB" b="1" dirty="0" err="1" smtClean="0">
                <a:solidFill>
                  <a:srgbClr val="002060"/>
                </a:solidFill>
                <a:latin typeface="Century Gothic" panose="020B0502020202020204" pitchFamily="34" charset="0"/>
              </a:rPr>
              <a:t>autor</a:t>
            </a:r>
            <a:r>
              <a:rPr lang="en-GB" b="1" dirty="0" smtClean="0">
                <a:solidFill>
                  <a:srgbClr val="002060"/>
                </a:solidFill>
                <a:latin typeface="Century Gothic" panose="020B0502020202020204" pitchFamily="34" charset="0"/>
              </a:rPr>
              <a:t>’?</a:t>
            </a:r>
            <a:endParaRPr lang="en-GB" b="1" dirty="0">
              <a:solidFill>
                <a:srgbClr val="002060"/>
              </a:solidFill>
              <a:latin typeface="Century Gothic" panose="020B0502020202020204" pitchFamily="34" charset="0"/>
            </a:endParaRPr>
          </a:p>
        </p:txBody>
      </p:sp>
      <p:sp>
        <p:nvSpPr>
          <p:cNvPr id="86" name="Rounded Rectangle 85"/>
          <p:cNvSpPr/>
          <p:nvPr/>
        </p:nvSpPr>
        <p:spPr>
          <a:xfrm>
            <a:off x="4082641" y="2402698"/>
            <a:ext cx="1421956"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p:cNvSpPr txBox="1"/>
          <p:nvPr/>
        </p:nvSpPr>
        <p:spPr>
          <a:xfrm>
            <a:off x="3311660" y="73655"/>
            <a:ext cx="4640538" cy="400110"/>
          </a:xfrm>
          <a:prstGeom prst="rect">
            <a:avLst/>
          </a:prstGeom>
          <a:noFill/>
        </p:spPr>
        <p:txBody>
          <a:bodyPr wrap="square" rtlCol="0">
            <a:spAutoFit/>
          </a:bodyPr>
          <a:lstStyle/>
          <a:p>
            <a:r>
              <a:rPr lang="en-GB" sz="2000" b="1" dirty="0" smtClean="0">
                <a:solidFill>
                  <a:srgbClr val="002060"/>
                </a:solidFill>
                <a:latin typeface="Century Gothic" panose="020B0502020202020204" pitchFamily="34" charset="0"/>
              </a:rPr>
              <a:t>Describe la </a:t>
            </a:r>
            <a:r>
              <a:rPr lang="en-GB" sz="2000" b="1" dirty="0" err="1" smtClean="0">
                <a:solidFill>
                  <a:srgbClr val="002060"/>
                </a:solidFill>
                <a:latin typeface="Century Gothic" panose="020B0502020202020204" pitchFamily="34" charset="0"/>
              </a:rPr>
              <a:t>escuela</a:t>
            </a:r>
            <a:r>
              <a:rPr lang="en-GB" sz="2000" b="1" dirty="0" smtClean="0">
                <a:solidFill>
                  <a:srgbClr val="002060"/>
                </a:solidFill>
                <a:latin typeface="Century Gothic" panose="020B0502020202020204" pitchFamily="34" charset="0"/>
              </a:rPr>
              <a:t>. </a:t>
            </a:r>
            <a:endParaRPr lang="en-GB" sz="2000" b="1" dirty="0">
              <a:solidFill>
                <a:srgbClr val="002060"/>
              </a:solidFill>
              <a:latin typeface="Century Gothic" panose="020B0502020202020204" pitchFamily="34" charset="0"/>
            </a:endParaRPr>
          </a:p>
        </p:txBody>
      </p:sp>
      <p:sp>
        <p:nvSpPr>
          <p:cNvPr id="88" name="Rounded Rectangle 87"/>
          <p:cNvSpPr/>
          <p:nvPr/>
        </p:nvSpPr>
        <p:spPr>
          <a:xfrm>
            <a:off x="2833487" y="3134178"/>
            <a:ext cx="92464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ounded Rectangle 88"/>
          <p:cNvSpPr/>
          <p:nvPr/>
        </p:nvSpPr>
        <p:spPr>
          <a:xfrm>
            <a:off x="4811078" y="3120243"/>
            <a:ext cx="619621"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ounded Rectangle 91"/>
          <p:cNvSpPr/>
          <p:nvPr/>
        </p:nvSpPr>
        <p:spPr>
          <a:xfrm>
            <a:off x="2834043" y="3799744"/>
            <a:ext cx="92464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ounded Rectangle 92"/>
          <p:cNvSpPr/>
          <p:nvPr/>
        </p:nvSpPr>
        <p:spPr>
          <a:xfrm>
            <a:off x="209797" y="4262375"/>
            <a:ext cx="1390429"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ounded Rectangle 93"/>
          <p:cNvSpPr/>
          <p:nvPr/>
        </p:nvSpPr>
        <p:spPr>
          <a:xfrm>
            <a:off x="4009933" y="4988222"/>
            <a:ext cx="86441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ounded Rectangle 94"/>
          <p:cNvSpPr/>
          <p:nvPr/>
        </p:nvSpPr>
        <p:spPr>
          <a:xfrm>
            <a:off x="2409005" y="4957765"/>
            <a:ext cx="92464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161174" y="5658177"/>
            <a:ext cx="7086555" cy="492443"/>
          </a:xfrm>
          <a:prstGeom prst="rect">
            <a:avLst/>
          </a:prstGeom>
          <a:noFill/>
        </p:spPr>
        <p:txBody>
          <a:bodyPr wrap="square" rtlCol="0">
            <a:spAutoFit/>
          </a:bodyPr>
          <a:lstStyle/>
          <a:p>
            <a:r>
              <a:rPr lang="en-GB" sz="2600" dirty="0" smtClean="0">
                <a:solidFill>
                  <a:srgbClr val="002060"/>
                </a:solidFill>
                <a:latin typeface="Century Gothic" panose="020B0502020202020204" pitchFamily="34" charset="0"/>
              </a:rPr>
              <a:t>6. En la escuela  hay   </a:t>
            </a:r>
            <a:r>
              <a:rPr lang="en-GB" sz="2600" dirty="0" err="1" smtClean="0">
                <a:solidFill>
                  <a:srgbClr val="002060"/>
                </a:solidFill>
                <a:latin typeface="Century Gothic" panose="020B0502020202020204" pitchFamily="34" charset="0"/>
              </a:rPr>
              <a:t>ocho</a:t>
            </a:r>
            <a:r>
              <a:rPr lang="en-GB" sz="2600" dirty="0" smtClean="0">
                <a:solidFill>
                  <a:srgbClr val="002060"/>
                </a:solidFill>
                <a:latin typeface="Century Gothic" panose="020B0502020202020204" pitchFamily="34" charset="0"/>
              </a:rPr>
              <a:t> </a:t>
            </a:r>
            <a:r>
              <a:rPr lang="en-GB" sz="2600" dirty="0" err="1" smtClean="0">
                <a:solidFill>
                  <a:srgbClr val="002060"/>
                </a:solidFill>
                <a:latin typeface="Century Gothic" panose="020B0502020202020204" pitchFamily="34" charset="0"/>
              </a:rPr>
              <a:t>chicos</a:t>
            </a:r>
            <a:r>
              <a:rPr lang="en-GB" sz="2600" dirty="0" smtClean="0">
                <a:solidFill>
                  <a:srgbClr val="002060"/>
                </a:solidFill>
                <a:latin typeface="Century Gothic" panose="020B0502020202020204" pitchFamily="34" charset="0"/>
              </a:rPr>
              <a:t>.  </a:t>
            </a:r>
            <a:endParaRPr lang="en-GB" sz="2600" dirty="0">
              <a:solidFill>
                <a:srgbClr val="002060"/>
              </a:solidFill>
              <a:latin typeface="Century Gothic" panose="020B0502020202020204" pitchFamily="34" charset="0"/>
            </a:endParaRPr>
          </a:p>
        </p:txBody>
      </p:sp>
      <p:sp>
        <p:nvSpPr>
          <p:cNvPr id="97" name="Rounded Rectangle 96"/>
          <p:cNvSpPr/>
          <p:nvPr/>
        </p:nvSpPr>
        <p:spPr>
          <a:xfrm>
            <a:off x="2813560" y="5661575"/>
            <a:ext cx="924640"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ounded Rectangle 97"/>
          <p:cNvSpPr/>
          <p:nvPr/>
        </p:nvSpPr>
        <p:spPr>
          <a:xfrm>
            <a:off x="4763014" y="5644031"/>
            <a:ext cx="871713" cy="520733"/>
          </a:xfrm>
          <a:prstGeom prst="roundRect">
            <a:avLst/>
          </a:prstGeom>
          <a:solidFill>
            <a:schemeClr val="accent4">
              <a:lumMod val="20000"/>
              <a:lumOff val="8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flipH="1">
            <a:off x="7645203" y="5301100"/>
            <a:ext cx="364767"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6</a:t>
            </a:r>
            <a:endParaRPr lang="en-GB" sz="2000" dirty="0">
              <a:solidFill>
                <a:schemeClr val="accent5">
                  <a:lumMod val="50000"/>
                </a:schemeClr>
              </a:solidFill>
              <a:latin typeface="Century Gothic" panose="020B0502020202020204" pitchFamily="34" charset="0"/>
            </a:endParaRPr>
          </a:p>
        </p:txBody>
      </p:sp>
      <p:sp>
        <p:nvSpPr>
          <p:cNvPr id="100" name="TextBox 99"/>
          <p:cNvSpPr txBox="1"/>
          <p:nvPr/>
        </p:nvSpPr>
        <p:spPr>
          <a:xfrm>
            <a:off x="8220124" y="5234747"/>
            <a:ext cx="1349979"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chico</a:t>
            </a:r>
            <a:endParaRPr lang="en-GB" sz="2600" dirty="0">
              <a:solidFill>
                <a:schemeClr val="accent5">
                  <a:lumMod val="50000"/>
                </a:schemeClr>
              </a:solidFill>
              <a:latin typeface="Century Gothic" panose="020B0502020202020204" pitchFamily="34" charset="0"/>
            </a:endParaRPr>
          </a:p>
        </p:txBody>
      </p:sp>
      <p:sp>
        <p:nvSpPr>
          <p:cNvPr id="101" name="TextBox 100"/>
          <p:cNvSpPr txBox="1"/>
          <p:nvPr/>
        </p:nvSpPr>
        <p:spPr>
          <a:xfrm>
            <a:off x="10002327" y="5224867"/>
            <a:ext cx="1349979" cy="492443"/>
          </a:xfrm>
          <a:prstGeom prst="rect">
            <a:avLst/>
          </a:prstGeom>
          <a:noFill/>
        </p:spPr>
        <p:txBody>
          <a:bodyPr wrap="square" rtlCol="0">
            <a:spAutoFit/>
          </a:bodyPr>
          <a:lstStyle/>
          <a:p>
            <a:r>
              <a:rPr lang="en-GB" sz="2600" dirty="0" smtClean="0">
                <a:solidFill>
                  <a:schemeClr val="accent5">
                    <a:lumMod val="50000"/>
                  </a:schemeClr>
                </a:solidFill>
                <a:latin typeface="Century Gothic" panose="020B0502020202020204" pitchFamily="34" charset="0"/>
              </a:rPr>
              <a:t>color</a:t>
            </a:r>
            <a:endParaRPr lang="en-GB" sz="26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50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75"/>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75"/>
                                        </p:tgtEl>
                                      </p:cBhvr>
                                    </p:animEffect>
                                    <p:set>
                                      <p:cBhvr>
                                        <p:cTn id="70"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71" restart="whenNotActive" fill="hold" evtFilter="cancelBubble" nodeType="interactiveSeq">
                <p:stCondLst>
                  <p:cond evt="onClick" delay="0">
                    <p:tgtEl>
                      <p:spTgt spid="77"/>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77" restart="whenNotActive" fill="hold" evtFilter="cancelBubble" nodeType="interactiveSeq">
                <p:stCondLst>
                  <p:cond evt="onClick" delay="0">
                    <p:tgtEl>
                      <p:spTgt spid="81"/>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81"/>
                                        </p:tgtEl>
                                      </p:cBhvr>
                                    </p:animEffect>
                                    <p:set>
                                      <p:cBhvr>
                                        <p:cTn id="82"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83" restart="whenNotActive" fill="hold" evtFilter="cancelBubble" nodeType="interactiveSeq">
                <p:stCondLst>
                  <p:cond evt="onClick" delay="0">
                    <p:tgtEl>
                      <p:spTgt spid="8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86"/>
                                        </p:tgtEl>
                                      </p:cBhvr>
                                    </p:animEffect>
                                    <p:set>
                                      <p:cBhvr>
                                        <p:cTn id="88"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89" restart="whenNotActive" fill="hold" evtFilter="cancelBubble" nodeType="interactiveSeq">
                <p:stCondLst>
                  <p:cond evt="onClick" delay="0">
                    <p:tgtEl>
                      <p:spTgt spid="88"/>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88"/>
                                        </p:tgtEl>
                                      </p:cBhvr>
                                    </p:animEffect>
                                    <p:set>
                                      <p:cBhvr>
                                        <p:cTn id="94"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5" restart="whenNotActive" fill="hold" evtFilter="cancelBubble" nodeType="interactiveSeq">
                <p:stCondLst>
                  <p:cond evt="onClick" delay="0">
                    <p:tgtEl>
                      <p:spTgt spid="89"/>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89"/>
                                        </p:tgtEl>
                                      </p:cBhvr>
                                    </p:animEffect>
                                    <p:set>
                                      <p:cBhvr>
                                        <p:cTn id="100"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01" restart="whenNotActive" fill="hold" evtFilter="cancelBubble" nodeType="interactiveSeq">
                <p:stCondLst>
                  <p:cond evt="onClick" delay="0">
                    <p:tgtEl>
                      <p:spTgt spid="92"/>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92"/>
                                        </p:tgtEl>
                                      </p:cBhvr>
                                    </p:animEffect>
                                    <p:set>
                                      <p:cBhvr>
                                        <p:cTn id="106"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07" restart="whenNotActive" fill="hold" evtFilter="cancelBubble" nodeType="interactiveSeq">
                <p:stCondLst>
                  <p:cond evt="onClick" delay="0">
                    <p:tgtEl>
                      <p:spTgt spid="93"/>
                    </p:tgtEl>
                  </p:cond>
                </p:stCondLst>
                <p:endSync evt="end" delay="0">
                  <p:rtn val="all"/>
                </p:endSync>
                <p:childTnLst>
                  <p:par>
                    <p:cTn id="108" fill="hold">
                      <p:stCondLst>
                        <p:cond delay="0"/>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93"/>
                                        </p:tgtEl>
                                      </p:cBhvr>
                                    </p:animEffect>
                                    <p:set>
                                      <p:cBhvr>
                                        <p:cTn id="112"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13" restart="whenNotActive" fill="hold" evtFilter="cancelBubble" nodeType="interactiveSeq">
                <p:stCondLst>
                  <p:cond evt="onClick" delay="0">
                    <p:tgtEl>
                      <p:spTgt spid="9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0" nodeType="clickEffect">
                                  <p:stCondLst>
                                    <p:cond delay="0"/>
                                  </p:stCondLst>
                                  <p:childTnLst>
                                    <p:animEffect transition="out" filter="fade">
                                      <p:cBhvr>
                                        <p:cTn id="117" dur="500"/>
                                        <p:tgtEl>
                                          <p:spTgt spid="94"/>
                                        </p:tgtEl>
                                      </p:cBhvr>
                                    </p:animEffect>
                                    <p:set>
                                      <p:cBhvr>
                                        <p:cTn id="118"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19" restart="whenNotActive" fill="hold" evtFilter="cancelBubble" nodeType="interactiveSeq">
                <p:stCondLst>
                  <p:cond evt="onClick" delay="0">
                    <p:tgtEl>
                      <p:spTgt spid="95"/>
                    </p:tgtEl>
                  </p:cond>
                </p:stCondLst>
                <p:endSync evt="end" delay="0">
                  <p:rtn val="all"/>
                </p:endSync>
                <p:childTnLst>
                  <p:par>
                    <p:cTn id="120" fill="hold">
                      <p:stCondLst>
                        <p:cond delay="0"/>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95"/>
                                        </p:tgtEl>
                                      </p:cBhvr>
                                    </p:animEffect>
                                    <p:set>
                                      <p:cBhvr>
                                        <p:cTn id="124"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25" restart="whenNotActive" fill="hold" evtFilter="cancelBubble" nodeType="interactiveSeq">
                <p:stCondLst>
                  <p:cond evt="onClick" delay="0">
                    <p:tgtEl>
                      <p:spTgt spid="97"/>
                    </p:tgtEl>
                  </p:cond>
                </p:stCondLst>
                <p:endSync evt="end" delay="0">
                  <p:rtn val="all"/>
                </p:endSync>
                <p:childTnLst>
                  <p:par>
                    <p:cTn id="126" fill="hold">
                      <p:stCondLst>
                        <p:cond delay="0"/>
                      </p:stCondLst>
                      <p:childTnLst>
                        <p:par>
                          <p:cTn id="127" fill="hold">
                            <p:stCondLst>
                              <p:cond delay="0"/>
                            </p:stCondLst>
                            <p:childTnLst>
                              <p:par>
                                <p:cTn id="128" presetID="10" presetClass="exit" presetSubtype="0" fill="hold" grpId="0" nodeType="clickEffect">
                                  <p:stCondLst>
                                    <p:cond delay="0"/>
                                  </p:stCondLst>
                                  <p:childTnLst>
                                    <p:animEffect transition="out" filter="fade">
                                      <p:cBhvr>
                                        <p:cTn id="129" dur="500"/>
                                        <p:tgtEl>
                                          <p:spTgt spid="97"/>
                                        </p:tgtEl>
                                      </p:cBhvr>
                                    </p:animEffect>
                                    <p:set>
                                      <p:cBhvr>
                                        <p:cTn id="130"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31" restart="whenNotActive" fill="hold" evtFilter="cancelBubble" nodeType="interactiveSeq">
                <p:stCondLst>
                  <p:cond evt="onClick" delay="0">
                    <p:tgtEl>
                      <p:spTgt spid="98"/>
                    </p:tgtEl>
                  </p:cond>
                </p:stCondLst>
                <p:endSync evt="end" delay="0">
                  <p:rtn val="all"/>
                </p:endSync>
                <p:childTnLst>
                  <p:par>
                    <p:cTn id="132" fill="hold">
                      <p:stCondLst>
                        <p:cond delay="0"/>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98"/>
                                        </p:tgtEl>
                                      </p:cBhvr>
                                    </p:animEffect>
                                    <p:set>
                                      <p:cBhvr>
                                        <p:cTn id="136"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6" grpId="0"/>
      <p:bldP spid="7" grpId="0"/>
      <p:bldP spid="12" grpId="0"/>
      <p:bldP spid="31" grpId="0"/>
      <p:bldP spid="35" grpId="0"/>
      <p:bldP spid="37" grpId="0"/>
      <p:bldP spid="40" grpId="0"/>
      <p:bldP spid="43" grpId="0"/>
      <p:bldP spid="46" grpId="0"/>
      <p:bldP spid="75" grpId="0" animBg="1"/>
      <p:bldP spid="75" grpId="1" animBg="1"/>
      <p:bldP spid="77" grpId="0" animBg="1"/>
      <p:bldP spid="77" grpId="1" animBg="1"/>
      <p:bldP spid="81" grpId="0" animBg="1"/>
      <p:bldP spid="81" grpId="1" animBg="1"/>
      <p:bldP spid="3" grpId="0" animBg="1"/>
      <p:bldP spid="85" grpId="0" animBg="1"/>
      <p:bldP spid="86" grpId="0" animBg="1"/>
      <p:bldP spid="86" grpId="1" animBg="1"/>
      <p:bldP spid="87" grpId="0"/>
      <p:bldP spid="88" grpId="0" animBg="1"/>
      <p:bldP spid="88" grpId="1" animBg="1"/>
      <p:bldP spid="89" grpId="0" animBg="1"/>
      <p:bldP spid="89" grpId="1" animBg="1"/>
      <p:bldP spid="92" grpId="0" animBg="1"/>
      <p:bldP spid="92" grpId="1" animBg="1"/>
      <p:bldP spid="93" grpId="0" animBg="1"/>
      <p:bldP spid="93" grpId="1" animBg="1"/>
      <p:bldP spid="94" grpId="0" animBg="1"/>
      <p:bldP spid="94" grpId="1" animBg="1"/>
      <p:bldP spid="95" grpId="0" animBg="1"/>
      <p:bldP spid="95" grpId="1" animBg="1"/>
      <p:bldP spid="96" grpId="0"/>
      <p:bldP spid="97" grpId="0" animBg="1"/>
      <p:bldP spid="97" grpId="1" animBg="1"/>
      <p:bldP spid="98" grpId="0" animBg="1"/>
      <p:bldP spid="9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01" y="438814"/>
            <a:ext cx="6757818" cy="492443"/>
          </a:xfrm>
          <a:prstGeom prst="rect">
            <a:avLst/>
          </a:prstGeom>
          <a:noFill/>
        </p:spPr>
        <p:txBody>
          <a:bodyPr wrap="square" rtlCol="0">
            <a:spAutoFit/>
          </a:bodyPr>
          <a:lstStyle/>
          <a:p>
            <a:r>
              <a:rPr lang="en-GB" sz="2600" dirty="0" smtClean="0">
                <a:solidFill>
                  <a:srgbClr val="002060"/>
                </a:solidFill>
                <a:latin typeface="Century Gothic" panose="020B0502020202020204" pitchFamily="34" charset="0"/>
              </a:rPr>
              <a:t>“La escuela tiene dos </a:t>
            </a:r>
            <a:r>
              <a:rPr lang="en-GB" sz="2600" dirty="0" err="1" smtClean="0">
                <a:solidFill>
                  <a:srgbClr val="002060"/>
                </a:solidFill>
                <a:latin typeface="Century Gothic" panose="020B0502020202020204" pitchFamily="34" charset="0"/>
              </a:rPr>
              <a:t>directoras</a:t>
            </a:r>
            <a:r>
              <a:rPr lang="en-GB" sz="2600" dirty="0" smtClean="0">
                <a:solidFill>
                  <a:srgbClr val="002060"/>
                </a:solidFill>
                <a:latin typeface="Century Gothic" panose="020B0502020202020204" pitchFamily="34" charset="0"/>
              </a:rPr>
              <a:t>.”</a:t>
            </a:r>
            <a:endParaRPr lang="en-GB" sz="2600" dirty="0">
              <a:solidFill>
                <a:srgbClr val="002060"/>
              </a:solidFill>
              <a:latin typeface="Century Gothic" panose="020B0502020202020204" pitchFamily="34" charset="0"/>
            </a:endParaRPr>
          </a:p>
        </p:txBody>
      </p:sp>
      <p:sp>
        <p:nvSpPr>
          <p:cNvPr id="3" name="TextBox 2"/>
          <p:cNvSpPr txBox="1"/>
          <p:nvPr/>
        </p:nvSpPr>
        <p:spPr>
          <a:xfrm>
            <a:off x="0" y="38704"/>
            <a:ext cx="5531650" cy="400110"/>
          </a:xfrm>
          <a:prstGeom prst="rect">
            <a:avLst/>
          </a:prstGeom>
          <a:noFill/>
        </p:spPr>
        <p:txBody>
          <a:bodyPr wrap="square" rtlCol="0">
            <a:spAutoFit/>
          </a:bodyPr>
          <a:lstStyle/>
          <a:p>
            <a:r>
              <a:rPr lang="en-GB" sz="2000" b="1" i="1" dirty="0" smtClean="0">
                <a:solidFill>
                  <a:srgbClr val="002060"/>
                </a:solidFill>
                <a:latin typeface="Century Gothic" panose="020B0502020202020204" pitchFamily="34" charset="0"/>
              </a:rPr>
              <a:t>Lee </a:t>
            </a:r>
            <a:r>
              <a:rPr lang="en-GB" sz="2000" b="1" i="1" dirty="0" err="1" smtClean="0">
                <a:solidFill>
                  <a:srgbClr val="002060"/>
                </a:solidFill>
                <a:latin typeface="Century Gothic" panose="020B0502020202020204" pitchFamily="34" charset="0"/>
              </a:rPr>
              <a:t>otra</a:t>
            </a:r>
            <a:r>
              <a:rPr lang="en-GB" sz="2000" b="1" i="1" dirty="0" smtClean="0">
                <a:solidFill>
                  <a:srgbClr val="002060"/>
                </a:solidFill>
                <a:latin typeface="Century Gothic" panose="020B0502020202020204" pitchFamily="34" charset="0"/>
              </a:rPr>
              <a:t> </a:t>
            </a:r>
            <a:r>
              <a:rPr lang="en-GB" sz="2000" b="1" i="1" dirty="0" err="1" smtClean="0">
                <a:solidFill>
                  <a:srgbClr val="002060"/>
                </a:solidFill>
                <a:latin typeface="Century Gothic" panose="020B0502020202020204" pitchFamily="34" charset="0"/>
              </a:rPr>
              <a:t>vez</a:t>
            </a:r>
            <a:r>
              <a:rPr lang="en-GB" sz="2000" b="1" i="1" dirty="0" smtClean="0">
                <a:solidFill>
                  <a:srgbClr val="002060"/>
                </a:solidFill>
                <a:latin typeface="Century Gothic" panose="020B0502020202020204" pitchFamily="34" charset="0"/>
              </a:rPr>
              <a:t>. Marca la opción correcta. </a:t>
            </a:r>
            <a:endParaRPr lang="en-GB" sz="2000" b="1" i="1" dirty="0">
              <a:solidFill>
                <a:srgbClr val="002060"/>
              </a:solidFill>
              <a:latin typeface="Century Gothic" panose="020B0502020202020204" pitchFamily="34" charset="0"/>
            </a:endParaRPr>
          </a:p>
        </p:txBody>
      </p:sp>
      <p:sp>
        <p:nvSpPr>
          <p:cNvPr id="9" name="TextBox 8"/>
          <p:cNvSpPr txBox="1"/>
          <p:nvPr/>
        </p:nvSpPr>
        <p:spPr>
          <a:xfrm>
            <a:off x="964601" y="2555817"/>
            <a:ext cx="8135856" cy="492443"/>
          </a:xfrm>
          <a:prstGeom prst="rect">
            <a:avLst/>
          </a:prstGeom>
          <a:noFill/>
        </p:spPr>
        <p:txBody>
          <a:bodyPr wrap="square" rtlCol="0">
            <a:spAutoFit/>
          </a:bodyPr>
          <a:lstStyle/>
          <a:p>
            <a:r>
              <a:rPr lang="en-GB" sz="2600" dirty="0" smtClean="0">
                <a:solidFill>
                  <a:srgbClr val="002060"/>
                </a:solidFill>
                <a:latin typeface="Century Gothic" panose="020B0502020202020204" pitchFamily="34" charset="0"/>
              </a:rPr>
              <a:t>“En la </a:t>
            </a:r>
            <a:r>
              <a:rPr lang="en-GB" sz="2600" dirty="0" err="1" smtClean="0">
                <a:solidFill>
                  <a:srgbClr val="002060"/>
                </a:solidFill>
                <a:latin typeface="Century Gothic" panose="020B0502020202020204" pitchFamily="34" charset="0"/>
              </a:rPr>
              <a:t>escuela</a:t>
            </a:r>
            <a:r>
              <a:rPr lang="en-GB" sz="2600" dirty="0" smtClean="0">
                <a:solidFill>
                  <a:srgbClr val="002060"/>
                </a:solidFill>
                <a:latin typeface="Century Gothic" panose="020B0502020202020204" pitchFamily="34" charset="0"/>
              </a:rPr>
              <a:t> hay once </a:t>
            </a:r>
            <a:r>
              <a:rPr lang="en-GB" sz="2600" dirty="0" err="1" smtClean="0">
                <a:solidFill>
                  <a:srgbClr val="002060"/>
                </a:solidFill>
                <a:latin typeface="Century Gothic" panose="020B0502020202020204" pitchFamily="34" charset="0"/>
              </a:rPr>
              <a:t>profesores</a:t>
            </a:r>
            <a:r>
              <a:rPr lang="en-GB" sz="2600" dirty="0" smtClean="0">
                <a:solidFill>
                  <a:srgbClr val="002060"/>
                </a:solidFill>
                <a:latin typeface="Century Gothic" panose="020B0502020202020204" pitchFamily="34" charset="0"/>
              </a:rPr>
              <a:t> de español.”</a:t>
            </a:r>
            <a:endParaRPr lang="en-GB" sz="2600" dirty="0">
              <a:solidFill>
                <a:srgbClr val="002060"/>
              </a:solidFill>
              <a:latin typeface="Century Gothic" panose="020B0502020202020204" pitchFamily="34" charset="0"/>
            </a:endParaRPr>
          </a:p>
        </p:txBody>
      </p:sp>
      <p:sp>
        <p:nvSpPr>
          <p:cNvPr id="10" name="TextBox 9"/>
          <p:cNvSpPr txBox="1"/>
          <p:nvPr/>
        </p:nvSpPr>
        <p:spPr>
          <a:xfrm>
            <a:off x="964601" y="4525182"/>
            <a:ext cx="8135856" cy="492443"/>
          </a:xfrm>
          <a:prstGeom prst="rect">
            <a:avLst/>
          </a:prstGeom>
          <a:noFill/>
        </p:spPr>
        <p:txBody>
          <a:bodyPr wrap="square" rtlCol="0">
            <a:spAutoFit/>
          </a:bodyPr>
          <a:lstStyle/>
          <a:p>
            <a:r>
              <a:rPr lang="en-GB" sz="2600" dirty="0" smtClean="0">
                <a:solidFill>
                  <a:srgbClr val="002060"/>
                </a:solidFill>
                <a:latin typeface="Century Gothic" panose="020B0502020202020204" pitchFamily="34" charset="0"/>
              </a:rPr>
              <a:t>“En la </a:t>
            </a:r>
            <a:r>
              <a:rPr lang="en-GB" sz="2600" dirty="0" err="1" smtClean="0">
                <a:solidFill>
                  <a:srgbClr val="002060"/>
                </a:solidFill>
                <a:latin typeface="Century Gothic" panose="020B0502020202020204" pitchFamily="34" charset="0"/>
              </a:rPr>
              <a:t>escuela</a:t>
            </a:r>
            <a:r>
              <a:rPr lang="en-GB" sz="2600" dirty="0" smtClean="0">
                <a:solidFill>
                  <a:srgbClr val="002060"/>
                </a:solidFill>
                <a:latin typeface="Century Gothic" panose="020B0502020202020204" pitchFamily="34" charset="0"/>
              </a:rPr>
              <a:t> hay </a:t>
            </a:r>
            <a:r>
              <a:rPr lang="en-GB" sz="2600" dirty="0" err="1" smtClean="0">
                <a:solidFill>
                  <a:srgbClr val="002060"/>
                </a:solidFill>
                <a:latin typeface="Century Gothic" panose="020B0502020202020204" pitchFamily="34" charset="0"/>
              </a:rPr>
              <a:t>siete</a:t>
            </a:r>
            <a:r>
              <a:rPr lang="en-GB" sz="2600" dirty="0" smtClean="0">
                <a:solidFill>
                  <a:srgbClr val="002060"/>
                </a:solidFill>
                <a:latin typeface="Century Gothic" panose="020B0502020202020204" pitchFamily="34" charset="0"/>
              </a:rPr>
              <a:t> </a:t>
            </a:r>
            <a:r>
              <a:rPr lang="en-GB" sz="2600" dirty="0" err="1" smtClean="0">
                <a:solidFill>
                  <a:srgbClr val="002060"/>
                </a:solidFill>
                <a:latin typeface="Century Gothic" panose="020B0502020202020204" pitchFamily="34" charset="0"/>
              </a:rPr>
              <a:t>autores</a:t>
            </a:r>
            <a:r>
              <a:rPr lang="en-GB" sz="2600" dirty="0" smtClean="0">
                <a:solidFill>
                  <a:srgbClr val="002060"/>
                </a:solidFill>
                <a:latin typeface="Century Gothic" panose="020B0502020202020204" pitchFamily="34" charset="0"/>
              </a:rPr>
              <a:t>.”</a:t>
            </a:r>
            <a:endParaRPr lang="en-GB" sz="2600" dirty="0">
              <a:solidFill>
                <a:srgbClr val="002060"/>
              </a:solidFill>
              <a:latin typeface="Century Gothic" panose="020B0502020202020204" pitchFamily="34" charset="0"/>
            </a:endParaRPr>
          </a:p>
        </p:txBody>
      </p:sp>
      <p:graphicFrame>
        <p:nvGraphicFramePr>
          <p:cNvPr id="13" name="Table 12"/>
          <p:cNvGraphicFramePr>
            <a:graphicFrameLocks noGrp="1"/>
          </p:cNvGraphicFramePr>
          <p:nvPr>
            <p:extLst/>
          </p:nvPr>
        </p:nvGraphicFramePr>
        <p:xfrm>
          <a:off x="1144921" y="964618"/>
          <a:ext cx="6352524" cy="1280160"/>
        </p:xfrm>
        <a:graphic>
          <a:graphicData uri="http://schemas.openxmlformats.org/drawingml/2006/table">
            <a:tbl>
              <a:tblPr firstRow="1" bandRow="1">
                <a:tableStyleId>{8A107856-5554-42FB-B03E-39F5DBC370BA}</a:tableStyleId>
              </a:tblPr>
              <a:tblGrid>
                <a:gridCol w="6352524">
                  <a:extLst>
                    <a:ext uri="{9D8B030D-6E8A-4147-A177-3AD203B41FA5}">
                      <a16:colId xmlns:a16="http://schemas.microsoft.com/office/drawing/2014/main" val="3833938291"/>
                    </a:ext>
                  </a:extLst>
                </a:gridCol>
              </a:tblGrid>
              <a:tr h="370840">
                <a:tc>
                  <a:txBody>
                    <a:bodyPr/>
                    <a:lstStyle/>
                    <a:p>
                      <a:r>
                        <a:rPr lang="en-GB" sz="2200" dirty="0" smtClean="0">
                          <a:solidFill>
                            <a:srgbClr val="002060"/>
                          </a:solidFill>
                          <a:latin typeface="Century Gothic" panose="020B0502020202020204" pitchFamily="34" charset="0"/>
                        </a:rPr>
                        <a:t>The headteachers…</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1862395590"/>
                  </a:ext>
                </a:extLst>
              </a:tr>
              <a:tr h="370840">
                <a:tc>
                  <a:txBody>
                    <a:bodyPr/>
                    <a:lstStyle/>
                    <a:p>
                      <a:r>
                        <a:rPr lang="en-GB" sz="2200" dirty="0" smtClean="0">
                          <a:solidFill>
                            <a:srgbClr val="002060"/>
                          </a:solidFill>
                          <a:latin typeface="Century Gothic" panose="020B0502020202020204" pitchFamily="34" charset="0"/>
                        </a:rPr>
                        <a:t>are women only</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707598024"/>
                  </a:ext>
                </a:extLst>
              </a:tr>
              <a:tr h="370840">
                <a:tc>
                  <a:txBody>
                    <a:bodyPr/>
                    <a:lstStyle/>
                    <a:p>
                      <a:r>
                        <a:rPr lang="en-GB" sz="2200" dirty="0" smtClean="0">
                          <a:solidFill>
                            <a:srgbClr val="002060"/>
                          </a:solidFill>
                          <a:latin typeface="Century Gothic" panose="020B0502020202020204" pitchFamily="34" charset="0"/>
                        </a:rPr>
                        <a:t>could be men only</a:t>
                      </a:r>
                      <a:r>
                        <a:rPr lang="en-GB" sz="2200" baseline="0" dirty="0" smtClean="0">
                          <a:solidFill>
                            <a:srgbClr val="002060"/>
                          </a:solidFill>
                          <a:latin typeface="Century Gothic" panose="020B0502020202020204" pitchFamily="34" charset="0"/>
                        </a:rPr>
                        <a:t> OR men and women</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3489541435"/>
                  </a:ext>
                </a:extLst>
              </a:tr>
            </a:tbl>
          </a:graphicData>
        </a:graphic>
      </p:graphicFrame>
      <p:graphicFrame>
        <p:nvGraphicFramePr>
          <p:cNvPr id="14" name="Table 13"/>
          <p:cNvGraphicFramePr>
            <a:graphicFrameLocks noGrp="1"/>
          </p:cNvGraphicFramePr>
          <p:nvPr>
            <p:extLst/>
          </p:nvPr>
        </p:nvGraphicFramePr>
        <p:xfrm>
          <a:off x="1144922" y="3081620"/>
          <a:ext cx="6352524" cy="1280160"/>
        </p:xfrm>
        <a:graphic>
          <a:graphicData uri="http://schemas.openxmlformats.org/drawingml/2006/table">
            <a:tbl>
              <a:tblPr firstRow="1" bandRow="1">
                <a:tableStyleId>{8A107856-5554-42FB-B03E-39F5DBC370BA}</a:tableStyleId>
              </a:tblPr>
              <a:tblGrid>
                <a:gridCol w="6352524">
                  <a:extLst>
                    <a:ext uri="{9D8B030D-6E8A-4147-A177-3AD203B41FA5}">
                      <a16:colId xmlns:a16="http://schemas.microsoft.com/office/drawing/2014/main" val="3833938291"/>
                    </a:ext>
                  </a:extLst>
                </a:gridCol>
              </a:tblGrid>
              <a:tr h="370840">
                <a:tc>
                  <a:txBody>
                    <a:bodyPr/>
                    <a:lstStyle/>
                    <a:p>
                      <a:r>
                        <a:rPr lang="en-GB" sz="2200" dirty="0" smtClean="0">
                          <a:solidFill>
                            <a:srgbClr val="002060"/>
                          </a:solidFill>
                          <a:latin typeface="Century Gothic" panose="020B0502020202020204" pitchFamily="34" charset="0"/>
                        </a:rPr>
                        <a:t>The Spanish</a:t>
                      </a:r>
                      <a:r>
                        <a:rPr lang="en-GB" sz="2200" baseline="0" dirty="0" smtClean="0">
                          <a:solidFill>
                            <a:srgbClr val="002060"/>
                          </a:solidFill>
                          <a:latin typeface="Century Gothic" panose="020B0502020202020204" pitchFamily="34" charset="0"/>
                        </a:rPr>
                        <a:t> teachers</a:t>
                      </a:r>
                      <a:r>
                        <a:rPr lang="en-GB" sz="2200" dirty="0" smtClean="0">
                          <a:solidFill>
                            <a:srgbClr val="002060"/>
                          </a:solidFill>
                          <a:latin typeface="Century Gothic" panose="020B0502020202020204" pitchFamily="34" charset="0"/>
                        </a:rPr>
                        <a:t>…</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1862395590"/>
                  </a:ext>
                </a:extLst>
              </a:tr>
              <a:tr h="370840">
                <a:tc>
                  <a:txBody>
                    <a:bodyPr/>
                    <a:lstStyle/>
                    <a:p>
                      <a:r>
                        <a:rPr lang="en-GB" sz="2200" dirty="0" smtClean="0">
                          <a:solidFill>
                            <a:srgbClr val="002060"/>
                          </a:solidFill>
                          <a:latin typeface="Century Gothic" panose="020B0502020202020204" pitchFamily="34" charset="0"/>
                        </a:rPr>
                        <a:t>are women only</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707598024"/>
                  </a:ext>
                </a:extLst>
              </a:tr>
              <a:tr h="370840">
                <a:tc>
                  <a:txBody>
                    <a:bodyPr/>
                    <a:lstStyle/>
                    <a:p>
                      <a:r>
                        <a:rPr lang="en-GB" sz="2200" dirty="0" smtClean="0">
                          <a:solidFill>
                            <a:srgbClr val="002060"/>
                          </a:solidFill>
                          <a:latin typeface="Century Gothic" panose="020B0502020202020204" pitchFamily="34" charset="0"/>
                        </a:rPr>
                        <a:t>could be men only</a:t>
                      </a:r>
                      <a:r>
                        <a:rPr lang="en-GB" sz="2200" baseline="0" dirty="0" smtClean="0">
                          <a:solidFill>
                            <a:srgbClr val="002060"/>
                          </a:solidFill>
                          <a:latin typeface="Century Gothic" panose="020B0502020202020204" pitchFamily="34" charset="0"/>
                        </a:rPr>
                        <a:t> OR men and women</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3489541435"/>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501" y="1348666"/>
            <a:ext cx="449943" cy="46869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501" y="3909771"/>
            <a:ext cx="449943" cy="468690"/>
          </a:xfrm>
          <a:prstGeom prst="rect">
            <a:avLst/>
          </a:prstGeom>
        </p:spPr>
      </p:pic>
      <p:graphicFrame>
        <p:nvGraphicFramePr>
          <p:cNvPr id="17" name="Table 16"/>
          <p:cNvGraphicFramePr>
            <a:graphicFrameLocks noGrp="1"/>
          </p:cNvGraphicFramePr>
          <p:nvPr>
            <p:extLst/>
          </p:nvPr>
        </p:nvGraphicFramePr>
        <p:xfrm>
          <a:off x="1167509" y="5050986"/>
          <a:ext cx="6329935" cy="1280160"/>
        </p:xfrm>
        <a:graphic>
          <a:graphicData uri="http://schemas.openxmlformats.org/drawingml/2006/table">
            <a:tbl>
              <a:tblPr firstRow="1" bandRow="1">
                <a:tableStyleId>{8A107856-5554-42FB-B03E-39F5DBC370BA}</a:tableStyleId>
              </a:tblPr>
              <a:tblGrid>
                <a:gridCol w="6329935">
                  <a:extLst>
                    <a:ext uri="{9D8B030D-6E8A-4147-A177-3AD203B41FA5}">
                      <a16:colId xmlns:a16="http://schemas.microsoft.com/office/drawing/2014/main" val="3833938291"/>
                    </a:ext>
                  </a:extLst>
                </a:gridCol>
              </a:tblGrid>
              <a:tr h="370840">
                <a:tc>
                  <a:txBody>
                    <a:bodyPr/>
                    <a:lstStyle/>
                    <a:p>
                      <a:r>
                        <a:rPr lang="en-GB" sz="2200" dirty="0" smtClean="0">
                          <a:solidFill>
                            <a:srgbClr val="002060"/>
                          </a:solidFill>
                          <a:latin typeface="Century Gothic" panose="020B0502020202020204" pitchFamily="34" charset="0"/>
                        </a:rPr>
                        <a:t>The Spanish</a:t>
                      </a:r>
                      <a:r>
                        <a:rPr lang="en-GB" sz="2200" baseline="0" dirty="0" smtClean="0">
                          <a:solidFill>
                            <a:srgbClr val="002060"/>
                          </a:solidFill>
                          <a:latin typeface="Century Gothic" panose="020B0502020202020204" pitchFamily="34" charset="0"/>
                        </a:rPr>
                        <a:t> teachers</a:t>
                      </a:r>
                      <a:r>
                        <a:rPr lang="en-GB" sz="2200" dirty="0" smtClean="0">
                          <a:solidFill>
                            <a:srgbClr val="002060"/>
                          </a:solidFill>
                          <a:latin typeface="Century Gothic" panose="020B0502020202020204" pitchFamily="34" charset="0"/>
                        </a:rPr>
                        <a:t>…</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1862395590"/>
                  </a:ext>
                </a:extLst>
              </a:tr>
              <a:tr h="370840">
                <a:tc>
                  <a:txBody>
                    <a:bodyPr/>
                    <a:lstStyle/>
                    <a:p>
                      <a:r>
                        <a:rPr lang="en-GB" sz="2200" dirty="0" smtClean="0">
                          <a:solidFill>
                            <a:srgbClr val="002060"/>
                          </a:solidFill>
                          <a:latin typeface="Century Gothic" panose="020B0502020202020204" pitchFamily="34" charset="0"/>
                        </a:rPr>
                        <a:t>are women only</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707598024"/>
                  </a:ext>
                </a:extLst>
              </a:tr>
              <a:tr h="370840">
                <a:tc>
                  <a:txBody>
                    <a:bodyPr/>
                    <a:lstStyle/>
                    <a:p>
                      <a:r>
                        <a:rPr lang="en-GB" sz="2200" dirty="0" smtClean="0">
                          <a:solidFill>
                            <a:srgbClr val="002060"/>
                          </a:solidFill>
                          <a:latin typeface="Century Gothic" panose="020B0502020202020204" pitchFamily="34" charset="0"/>
                        </a:rPr>
                        <a:t>could be men only</a:t>
                      </a:r>
                      <a:r>
                        <a:rPr lang="en-GB" sz="2200" baseline="0" dirty="0" smtClean="0">
                          <a:solidFill>
                            <a:srgbClr val="002060"/>
                          </a:solidFill>
                          <a:latin typeface="Century Gothic" panose="020B0502020202020204" pitchFamily="34" charset="0"/>
                        </a:rPr>
                        <a:t> OR men and women</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3489541435"/>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500" y="5895817"/>
            <a:ext cx="449943" cy="468690"/>
          </a:xfrm>
          <a:prstGeom prst="rect">
            <a:avLst/>
          </a:prstGeom>
        </p:spPr>
      </p:pic>
      <p:pic>
        <p:nvPicPr>
          <p:cNvPr id="23" name="Picture 6" descr="Friendship Clip art - Is a good friend png download - 1182*1050 - Free Transparent Friendship png Downlo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747"/>
          <a:stretch/>
        </p:blipFill>
        <p:spPr bwMode="auto">
          <a:xfrm>
            <a:off x="11109055" y="-13436"/>
            <a:ext cx="1088896" cy="1529246"/>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1407456" y="5921942"/>
            <a:ext cx="739884" cy="376157"/>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latin typeface="Century Gothic" panose="020B0502020202020204" pitchFamily="34" charset="0"/>
              </a:rPr>
              <a:t>leer</a:t>
            </a:r>
          </a:p>
        </p:txBody>
      </p:sp>
    </p:spTree>
    <p:extLst>
      <p:ext uri="{BB962C8B-B14F-4D97-AF65-F5344CB8AC3E}">
        <p14:creationId xmlns:p14="http://schemas.microsoft.com/office/powerpoint/2010/main" val="155467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0"/>
            <a:ext cx="6484584" cy="1325563"/>
          </a:xfrm>
        </p:spPr>
        <p:txBody>
          <a:bodyPr>
            <a:normAutofit/>
          </a:bodyPr>
          <a:lstStyle/>
          <a:p>
            <a:r>
              <a:rPr lang="en-GB" sz="2600" b="1" dirty="0" smtClean="0">
                <a:solidFill>
                  <a:schemeClr val="bg1"/>
                </a:solidFill>
              </a:rPr>
              <a:t>Saying what there is around you: </a:t>
            </a:r>
            <a:r>
              <a:rPr lang="en-GB" sz="2600" b="1" dirty="0">
                <a:solidFill>
                  <a:schemeClr val="bg1"/>
                </a:solidFill>
              </a:rPr>
              <a:t/>
            </a:r>
            <a:br>
              <a:rPr lang="en-GB" sz="2600" b="1" dirty="0">
                <a:solidFill>
                  <a:schemeClr val="bg1"/>
                </a:solidFill>
              </a:rPr>
            </a:br>
            <a:r>
              <a:rPr lang="en-GB" sz="2600" b="1" dirty="0" smtClean="0">
                <a:solidFill>
                  <a:schemeClr val="bg1"/>
                </a:solidFill>
              </a:rPr>
              <a:t>The use of ‘hay’</a:t>
            </a:r>
            <a:endParaRPr lang="en-GB" sz="2600" b="1" dirty="0">
              <a:solidFill>
                <a:schemeClr val="bg1"/>
              </a:solidFill>
            </a:endParaRPr>
          </a:p>
        </p:txBody>
      </p:sp>
      <p:sp>
        <p:nvSpPr>
          <p:cNvPr id="3" name="TextBox 2"/>
          <p:cNvSpPr txBox="1"/>
          <p:nvPr/>
        </p:nvSpPr>
        <p:spPr>
          <a:xfrm>
            <a:off x="273290" y="1301229"/>
            <a:ext cx="114171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say ‘there is’ or ‘there are’, Spanish uses the word ‘hay’.</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309198" y="3081525"/>
            <a:ext cx="108854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Sentences with ‘hay’ often start with ‘en’.</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TextBox 9"/>
          <p:cNvSpPr txBox="1"/>
          <p:nvPr/>
        </p:nvSpPr>
        <p:spPr>
          <a:xfrm>
            <a:off x="307969" y="3609066"/>
            <a:ext cx="5525218"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En clase </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hay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un profesor.</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5233244" y="3585149"/>
            <a:ext cx="5874970"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 </a:t>
            </a: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In</a:t>
            </a:r>
            <a:r>
              <a:rPr kumimoji="0" lang="en-GB" sz="2800" b="1"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 </a:t>
            </a: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class </a:t>
            </a:r>
            <a:r>
              <a:rPr kumimoji="0" lang="en-GB" sz="2800" b="1"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there is </a:t>
            </a: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 teacher</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80345" y="5288701"/>
            <a:ext cx="5168758"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 clase tiene un profesor.</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5234473" y="5312618"/>
            <a:ext cx="5518509" cy="56156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 </a:t>
            </a: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The class has a teacher</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TextBox 14"/>
          <p:cNvSpPr txBox="1"/>
          <p:nvPr/>
        </p:nvSpPr>
        <p:spPr>
          <a:xfrm>
            <a:off x="309198" y="1871032"/>
            <a:ext cx="3169475"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Hay</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unos gatos.</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6" name="TextBox 15"/>
          <p:cNvSpPr txBox="1"/>
          <p:nvPr/>
        </p:nvSpPr>
        <p:spPr>
          <a:xfrm>
            <a:off x="3664236" y="1832156"/>
            <a:ext cx="4821084"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There are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some cats.</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273290" y="4819560"/>
            <a:ext cx="96835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Sentences with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tiene</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don’t normally start with ‘en’.</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309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264884" y="840745"/>
          <a:ext cx="11818637" cy="5169909"/>
        </p:xfrm>
        <a:graphic>
          <a:graphicData uri="http://schemas.openxmlformats.org/drawingml/2006/table">
            <a:tbl>
              <a:tblPr firstRow="1" bandRow="1">
                <a:tableStyleId>{8A107856-5554-42FB-B03E-39F5DBC370BA}</a:tableStyleId>
              </a:tblPr>
              <a:tblGrid>
                <a:gridCol w="1892162">
                  <a:extLst>
                    <a:ext uri="{9D8B030D-6E8A-4147-A177-3AD203B41FA5}">
                      <a16:colId xmlns:a16="http://schemas.microsoft.com/office/drawing/2014/main" val="2766133930"/>
                    </a:ext>
                  </a:extLst>
                </a:gridCol>
                <a:gridCol w="1652954">
                  <a:extLst>
                    <a:ext uri="{9D8B030D-6E8A-4147-A177-3AD203B41FA5}">
                      <a16:colId xmlns:a16="http://schemas.microsoft.com/office/drawing/2014/main" val="1457267551"/>
                    </a:ext>
                  </a:extLst>
                </a:gridCol>
                <a:gridCol w="1711569">
                  <a:extLst>
                    <a:ext uri="{9D8B030D-6E8A-4147-A177-3AD203B41FA5}">
                      <a16:colId xmlns:a16="http://schemas.microsoft.com/office/drawing/2014/main" val="3306735250"/>
                    </a:ext>
                  </a:extLst>
                </a:gridCol>
                <a:gridCol w="961293">
                  <a:extLst>
                    <a:ext uri="{9D8B030D-6E8A-4147-A177-3AD203B41FA5}">
                      <a16:colId xmlns:a16="http://schemas.microsoft.com/office/drawing/2014/main" val="2532990657"/>
                    </a:ext>
                  </a:extLst>
                </a:gridCol>
                <a:gridCol w="5600659">
                  <a:extLst>
                    <a:ext uri="{9D8B030D-6E8A-4147-A177-3AD203B41FA5}">
                      <a16:colId xmlns:a16="http://schemas.microsoft.com/office/drawing/2014/main" val="1156091268"/>
                    </a:ext>
                  </a:extLst>
                </a:gridCol>
              </a:tblGrid>
              <a:tr h="512638">
                <a:tc>
                  <a:txBody>
                    <a:bodyPr/>
                    <a:lstStyle/>
                    <a:p>
                      <a:r>
                        <a:rPr lang="en-GB" sz="2000" b="0" dirty="0" smtClean="0">
                          <a:solidFill>
                            <a:srgbClr val="002060"/>
                          </a:solidFill>
                          <a:latin typeface="Century Gothic" panose="020B0502020202020204" pitchFamily="34" charset="0"/>
                        </a:rPr>
                        <a:t>En</a:t>
                      </a:r>
                      <a:r>
                        <a:rPr lang="en-GB" sz="2000" b="0" baseline="0" dirty="0" smtClean="0">
                          <a:solidFill>
                            <a:srgbClr val="002060"/>
                          </a:solidFill>
                          <a:latin typeface="Century Gothic" panose="020B0502020202020204" pitchFamily="34" charset="0"/>
                        </a:rPr>
                        <a:t> clase</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1800" b="0" dirty="0" smtClean="0">
                          <a:solidFill>
                            <a:srgbClr val="002060"/>
                          </a:solidFill>
                          <a:latin typeface="Century Gothic" panose="020B0502020202020204" pitchFamily="34" charset="0"/>
                        </a:rPr>
                        <a:t>chico. </a:t>
                      </a:r>
                      <a:r>
                        <a:rPr lang="en-GB" sz="1800" b="0" dirty="0" err="1" smtClean="0">
                          <a:solidFill>
                            <a:srgbClr val="002060"/>
                          </a:solidFill>
                          <a:latin typeface="Century Gothic" panose="020B0502020202020204" pitchFamily="34" charset="0"/>
                        </a:rPr>
                        <a:t>Lleva</a:t>
                      </a:r>
                      <a:r>
                        <a:rPr lang="en-GB" sz="1800" b="0" dirty="0" smtClean="0">
                          <a:solidFill>
                            <a:srgbClr val="002060"/>
                          </a:solidFill>
                          <a:latin typeface="Century Gothic" panose="020B0502020202020204" pitchFamily="34" charset="0"/>
                        </a:rPr>
                        <a:t> </a:t>
                      </a:r>
                      <a:r>
                        <a:rPr lang="en-GB" sz="1800" b="0" dirty="0" err="1" smtClean="0">
                          <a:solidFill>
                            <a:srgbClr val="002060"/>
                          </a:solidFill>
                          <a:latin typeface="Century Gothic" panose="020B0502020202020204" pitchFamily="34" charset="0"/>
                        </a:rPr>
                        <a:t>una</a:t>
                      </a:r>
                      <a:r>
                        <a:rPr lang="en-GB" sz="1800" b="0" dirty="0" smtClean="0">
                          <a:solidFill>
                            <a:srgbClr val="002060"/>
                          </a:solidFill>
                          <a:latin typeface="Century Gothic" panose="020B0502020202020204" pitchFamily="34" charset="0"/>
                        </a:rPr>
                        <a:t> </a:t>
                      </a:r>
                      <a:r>
                        <a:rPr lang="en-GB" sz="1800" b="0" dirty="0" err="1" smtClean="0">
                          <a:solidFill>
                            <a:srgbClr val="002060"/>
                          </a:solidFill>
                          <a:latin typeface="Century Gothic" panose="020B0502020202020204" pitchFamily="34" charset="0"/>
                        </a:rPr>
                        <a:t>camisa</a:t>
                      </a:r>
                      <a:r>
                        <a:rPr lang="en-GB" sz="1800" b="0" dirty="0" smtClean="0">
                          <a:solidFill>
                            <a:srgbClr val="002060"/>
                          </a:solidFill>
                          <a:latin typeface="Century Gothic" panose="020B0502020202020204" pitchFamily="34" charset="0"/>
                        </a:rPr>
                        <a:t>, </a:t>
                      </a:r>
                      <a:r>
                        <a:rPr lang="en-GB" sz="1800" b="0" dirty="0" err="1" smtClean="0">
                          <a:solidFill>
                            <a:srgbClr val="002060"/>
                          </a:solidFill>
                          <a:latin typeface="Century Gothic" panose="020B0502020202020204" pitchFamily="34" charset="0"/>
                        </a:rPr>
                        <a:t>pero</a:t>
                      </a:r>
                      <a:r>
                        <a:rPr lang="en-GB" sz="1800" b="0" dirty="0" smtClean="0">
                          <a:solidFill>
                            <a:srgbClr val="002060"/>
                          </a:solidFill>
                          <a:latin typeface="Century Gothic" panose="020B0502020202020204" pitchFamily="34" charset="0"/>
                        </a:rPr>
                        <a:t> no </a:t>
                      </a:r>
                      <a:r>
                        <a:rPr lang="en-GB" sz="1800" b="0" dirty="0" err="1" smtClean="0">
                          <a:solidFill>
                            <a:srgbClr val="002060"/>
                          </a:solidFill>
                          <a:latin typeface="Century Gothic" panose="020B0502020202020204" pitchFamily="34" charset="0"/>
                        </a:rPr>
                        <a:t>lleva</a:t>
                      </a:r>
                      <a:r>
                        <a:rPr lang="en-GB" sz="1800" b="0" dirty="0" smtClean="0">
                          <a:solidFill>
                            <a:srgbClr val="002060"/>
                          </a:solidFill>
                          <a:latin typeface="Century Gothic" panose="020B0502020202020204" pitchFamily="34" charset="0"/>
                        </a:rPr>
                        <a:t> </a:t>
                      </a:r>
                      <a:r>
                        <a:rPr lang="en-GB" sz="1800" b="0" dirty="0" err="1" smtClean="0">
                          <a:solidFill>
                            <a:srgbClr val="002060"/>
                          </a:solidFill>
                          <a:latin typeface="Century Gothic" panose="020B0502020202020204" pitchFamily="34" charset="0"/>
                        </a:rPr>
                        <a:t>zapatos</a:t>
                      </a:r>
                      <a:r>
                        <a:rPr lang="en-GB" sz="1800" b="0" dirty="0" smtClean="0">
                          <a:solidFill>
                            <a:srgbClr val="002060"/>
                          </a:solidFill>
                          <a:latin typeface="Century Gothic" panose="020B0502020202020204" pitchFamily="34" charset="0"/>
                        </a:rPr>
                        <a:t>.</a:t>
                      </a:r>
                      <a:endParaRPr lang="en-GB" sz="18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En Madrid</a:t>
                      </a: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monumento. Está aquí,</a:t>
                      </a:r>
                      <a:r>
                        <a:rPr lang="en-GB" sz="2000" b="0" baseline="0" dirty="0" smtClean="0">
                          <a:solidFill>
                            <a:srgbClr val="002060"/>
                          </a:solidFill>
                          <a:latin typeface="Century Gothic" panose="020B0502020202020204" pitchFamily="34" charset="0"/>
                        </a:rPr>
                        <a:t> </a:t>
                      </a:r>
                      <a:r>
                        <a:rPr lang="en-GB" sz="2000" b="0" dirty="0" smtClean="0">
                          <a:solidFill>
                            <a:srgbClr val="002060"/>
                          </a:solidFill>
                          <a:latin typeface="Century Gothic" panose="020B0502020202020204" pitchFamily="34" charset="0"/>
                        </a:rPr>
                        <a:t>en el centro.</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8595">
                <a:tc>
                  <a:txBody>
                    <a:bodyPr/>
                    <a:lstStyle/>
                    <a:p>
                      <a:r>
                        <a:rPr lang="en-GB" sz="2000" b="0" baseline="0" dirty="0" smtClean="0">
                          <a:solidFill>
                            <a:srgbClr val="002060"/>
                          </a:solidFill>
                          <a:latin typeface="Century Gothic" panose="020B0502020202020204" pitchFamily="34" charset="0"/>
                        </a:rPr>
                        <a:t>La escuela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directora. </a:t>
                      </a:r>
                      <a:r>
                        <a:rPr lang="en-GB" sz="2000" b="0" dirty="0" err="1" smtClean="0">
                          <a:solidFill>
                            <a:srgbClr val="002060"/>
                          </a:solidFill>
                          <a:latin typeface="Century Gothic" panose="020B0502020202020204" pitchFamily="34" charset="0"/>
                        </a:rPr>
                        <a:t>Necesita</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una</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bolsa</a:t>
                      </a:r>
                      <a:r>
                        <a:rPr lang="en-GB" sz="2000" b="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r>
                        <a:rPr lang="en-GB" sz="2000" b="0" dirty="0" smtClean="0">
                          <a:solidFill>
                            <a:srgbClr val="002060"/>
                          </a:solidFill>
                          <a:latin typeface="Century Gothic" panose="020B0502020202020204" pitchFamily="34" charset="0"/>
                        </a:rPr>
                        <a:t>En la escuela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señor. </a:t>
                      </a:r>
                      <a:r>
                        <a:rPr lang="en-GB" sz="2000" b="0" dirty="0" err="1" smtClean="0">
                          <a:solidFill>
                            <a:srgbClr val="002060"/>
                          </a:solidFill>
                          <a:latin typeface="Century Gothic" panose="020B0502020202020204" pitchFamily="34" charset="0"/>
                        </a:rPr>
                        <a:t>Es</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simpático</a:t>
                      </a:r>
                      <a:r>
                        <a:rPr lang="en-GB" sz="2000" b="0" dirty="0" smtClean="0">
                          <a:solidFill>
                            <a:srgbClr val="002060"/>
                          </a:solidFill>
                          <a:latin typeface="Century Gothic" panose="020B0502020202020204" pitchFamily="34" charset="0"/>
                        </a:rPr>
                        <a:t> y </a:t>
                      </a:r>
                      <a:r>
                        <a:rPr lang="en-GB" sz="2000" b="0" dirty="0" err="1" smtClean="0">
                          <a:solidFill>
                            <a:srgbClr val="002060"/>
                          </a:solidFill>
                          <a:latin typeface="Century Gothic" panose="020B0502020202020204" pitchFamily="34" charset="0"/>
                        </a:rPr>
                        <a:t>habla</a:t>
                      </a:r>
                      <a:r>
                        <a:rPr lang="en-GB" sz="2000" b="0" dirty="0" smtClean="0">
                          <a:solidFill>
                            <a:srgbClr val="002060"/>
                          </a:solidFill>
                          <a:latin typeface="Century Gothic" panose="020B0502020202020204" pitchFamily="34" charset="0"/>
                        </a:rPr>
                        <a:t> mucho.</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r>
                        <a:rPr lang="en-GB" sz="2000" b="0" dirty="0" smtClean="0">
                          <a:solidFill>
                            <a:srgbClr val="002060"/>
                          </a:solidFill>
                          <a:latin typeface="Century Gothic" panose="020B0502020202020204" pitchFamily="34" charset="0"/>
                        </a:rPr>
                        <a:t>La casa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puerta. Es </a:t>
                      </a:r>
                      <a:r>
                        <a:rPr lang="en-GB" sz="2000" b="0" dirty="0" err="1" smtClean="0">
                          <a:solidFill>
                            <a:srgbClr val="002060"/>
                          </a:solidFill>
                          <a:latin typeface="Century Gothic" panose="020B0502020202020204" pitchFamily="34" charset="0"/>
                        </a:rPr>
                        <a:t>blanca</a:t>
                      </a:r>
                      <a:r>
                        <a:rPr lang="en-GB" sz="2000" b="0" dirty="0" smtClean="0">
                          <a:solidFill>
                            <a:srgbClr val="002060"/>
                          </a:solidFill>
                          <a:latin typeface="Century Gothic" panose="020B0502020202020204" pitchFamily="34" charset="0"/>
                        </a:rPr>
                        <a:t> y </a:t>
                      </a:r>
                      <a:r>
                        <a:rPr lang="en-GB" sz="2000" b="0" dirty="0" err="1" smtClean="0">
                          <a:solidFill>
                            <a:srgbClr val="002060"/>
                          </a:solidFill>
                          <a:latin typeface="Century Gothic" panose="020B0502020202020204" pitchFamily="34" charset="0"/>
                        </a:rPr>
                        <a:t>tiene</a:t>
                      </a:r>
                      <a:r>
                        <a:rPr lang="en-GB" sz="2000" b="0" dirty="0" smtClean="0">
                          <a:solidFill>
                            <a:srgbClr val="002060"/>
                          </a:solidFill>
                          <a:latin typeface="Century Gothic" panose="020B0502020202020204" pitchFamily="34" charset="0"/>
                        </a:rPr>
                        <a:t> un </a:t>
                      </a:r>
                      <a:r>
                        <a:rPr lang="en-GB" sz="2000" b="0" dirty="0" err="1" smtClean="0">
                          <a:solidFill>
                            <a:srgbClr val="002060"/>
                          </a:solidFill>
                          <a:latin typeface="Century Gothic" panose="020B0502020202020204" pitchFamily="34" charset="0"/>
                        </a:rPr>
                        <a:t>número</a:t>
                      </a:r>
                      <a:r>
                        <a:rPr lang="en-GB" sz="2000" b="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r>
                        <a:rPr lang="en-GB" sz="2000" b="0" dirty="0" smtClean="0">
                          <a:solidFill>
                            <a:srgbClr val="002060"/>
                          </a:solidFill>
                          <a:latin typeface="Century Gothic" panose="020B0502020202020204" pitchFamily="34" charset="0"/>
                        </a:rPr>
                        <a:t>La clase</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profesor. </a:t>
                      </a:r>
                      <a:r>
                        <a:rPr lang="en-GB" sz="2000" b="0" dirty="0" err="1" smtClean="0">
                          <a:solidFill>
                            <a:srgbClr val="002060"/>
                          </a:solidFill>
                          <a:latin typeface="Century Gothic" panose="020B0502020202020204" pitchFamily="34" charset="0"/>
                        </a:rPr>
                        <a:t>Usa</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productos</a:t>
                      </a:r>
                      <a:r>
                        <a:rPr lang="en-GB" sz="2000" b="0" dirty="0" smtClean="0">
                          <a:solidFill>
                            <a:srgbClr val="002060"/>
                          </a:solidFill>
                          <a:latin typeface="Century Gothic" panose="020B0502020202020204" pitchFamily="34" charset="0"/>
                        </a:rPr>
                        <a:t> de </a:t>
                      </a:r>
                      <a:r>
                        <a:rPr lang="en-GB" sz="2000" b="0" dirty="0" err="1" smtClean="0">
                          <a:solidFill>
                            <a:srgbClr val="002060"/>
                          </a:solidFill>
                          <a:latin typeface="Century Gothic" panose="020B0502020202020204" pitchFamily="34" charset="0"/>
                        </a:rPr>
                        <a:t>Inglaterra</a:t>
                      </a:r>
                      <a:r>
                        <a:rPr lang="en-GB" sz="2000" b="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r>
                        <a:rPr lang="en-GB" sz="2000" b="0" dirty="0" smtClean="0">
                          <a:solidFill>
                            <a:srgbClr val="002060"/>
                          </a:solidFill>
                          <a:latin typeface="Century Gothic" panose="020B0502020202020204" pitchFamily="34" charset="0"/>
                        </a:rPr>
                        <a:t>En el </a:t>
                      </a:r>
                      <a:r>
                        <a:rPr lang="en-GB" sz="2000" b="0" dirty="0" err="1" smtClean="0">
                          <a:solidFill>
                            <a:srgbClr val="002060"/>
                          </a:solidFill>
                          <a:latin typeface="Century Gothic" panose="020B0502020202020204" pitchFamily="34" charset="0"/>
                        </a:rPr>
                        <a:t>barco</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silla. No es </a:t>
                      </a:r>
                      <a:r>
                        <a:rPr lang="en-GB" sz="2000" b="0" dirty="0" err="1" smtClean="0">
                          <a:solidFill>
                            <a:srgbClr val="002060"/>
                          </a:solidFill>
                          <a:latin typeface="Century Gothic" panose="020B0502020202020204" pitchFamily="34" charset="0"/>
                        </a:rPr>
                        <a:t>muy</a:t>
                      </a:r>
                      <a:r>
                        <a:rPr lang="en-GB" sz="2000" b="0" baseline="0" dirty="0" smtClean="0">
                          <a:solidFill>
                            <a:srgbClr val="002060"/>
                          </a:solidFill>
                          <a:latin typeface="Century Gothic" panose="020B0502020202020204" pitchFamily="34" charset="0"/>
                        </a:rPr>
                        <a:t> </a:t>
                      </a:r>
                      <a:r>
                        <a:rPr lang="en-GB" sz="2000" b="0" baseline="0" dirty="0" err="1" smtClean="0">
                          <a:solidFill>
                            <a:srgbClr val="002060"/>
                          </a:solidFill>
                          <a:latin typeface="Century Gothic" panose="020B0502020202020204" pitchFamily="34" charset="0"/>
                        </a:rPr>
                        <a:t>alta</a:t>
                      </a:r>
                      <a:r>
                        <a:rPr lang="en-GB" sz="2000" b="0" dirty="0" err="1"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r>
                        <a:rPr lang="en-GB" sz="2000" b="0" dirty="0" smtClean="0">
                          <a:solidFill>
                            <a:srgbClr val="002060"/>
                          </a:solidFill>
                          <a:latin typeface="Century Gothic" panose="020B0502020202020204" pitchFamily="34" charset="0"/>
                        </a:rPr>
                        <a:t>Madrid</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 </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autor. Es </a:t>
                      </a:r>
                      <a:r>
                        <a:rPr lang="en-GB" sz="2000" b="0" dirty="0" err="1" smtClean="0">
                          <a:solidFill>
                            <a:srgbClr val="002060"/>
                          </a:solidFill>
                          <a:latin typeface="Century Gothic" panose="020B0502020202020204" pitchFamily="34" charset="0"/>
                        </a:rPr>
                        <a:t>muy</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nervioso</a:t>
                      </a:r>
                      <a:r>
                        <a:rPr lang="en-GB" sz="2000" b="0" dirty="0" smtClean="0">
                          <a:solidFill>
                            <a:srgbClr val="002060"/>
                          </a:solidFill>
                          <a:latin typeface="Century Gothic" panose="020B0502020202020204" pitchFamily="34" charset="0"/>
                        </a:rPr>
                        <a:t>. No </a:t>
                      </a:r>
                      <a:r>
                        <a:rPr lang="en-GB" sz="2000" b="0" dirty="0" err="1" smtClean="0">
                          <a:solidFill>
                            <a:srgbClr val="002060"/>
                          </a:solidFill>
                          <a:latin typeface="Century Gothic" panose="020B0502020202020204" pitchFamily="34" charset="0"/>
                        </a:rPr>
                        <a:t>es</a:t>
                      </a:r>
                      <a:r>
                        <a:rPr lang="en-GB" sz="2000" b="0" dirty="0" smtClean="0">
                          <a:solidFill>
                            <a:srgbClr val="002060"/>
                          </a:solidFill>
                          <a:latin typeface="Century Gothic" panose="020B0502020202020204" pitchFamily="34" charset="0"/>
                        </a:rPr>
                        <a:t> </a:t>
                      </a:r>
                      <a:r>
                        <a:rPr lang="en-GB" sz="2000" b="0" dirty="0" err="1" smtClean="0">
                          <a:solidFill>
                            <a:srgbClr val="002060"/>
                          </a:solidFill>
                          <a:latin typeface="Century Gothic" panose="020B0502020202020204" pitchFamily="34" charset="0"/>
                        </a:rPr>
                        <a:t>tranquilo</a:t>
                      </a:r>
                      <a:r>
                        <a:rPr lang="en-GB" sz="2000" b="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r>
                        <a:rPr lang="en-GB" sz="2000" b="0" dirty="0" smtClean="0">
                          <a:solidFill>
                            <a:srgbClr val="002060"/>
                          </a:solidFill>
                          <a:latin typeface="Century Gothic" panose="020B0502020202020204" pitchFamily="34" charset="0"/>
                        </a:rPr>
                        <a:t>En la casa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ventana. ¡E</a:t>
                      </a:r>
                      <a:r>
                        <a:rPr lang="en-GB" sz="2000" b="0" baseline="0" dirty="0" smtClean="0">
                          <a:solidFill>
                            <a:srgbClr val="002060"/>
                          </a:solidFill>
                          <a:latin typeface="Century Gothic" panose="020B0502020202020204" pitchFamily="34" charset="0"/>
                        </a:rPr>
                        <a:t>stá allí!</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r>
                        <a:rPr lang="en-GB" sz="2000" b="0" dirty="0" smtClean="0">
                          <a:solidFill>
                            <a:srgbClr val="002060"/>
                          </a:solidFill>
                          <a:latin typeface="Century Gothic" panose="020B0502020202020204" pitchFamily="34" charset="0"/>
                        </a:rPr>
                        <a:t>En la </a:t>
                      </a:r>
                      <a:r>
                        <a:rPr lang="en-GB" sz="2000" b="0" dirty="0" err="1" smtClean="0">
                          <a:solidFill>
                            <a:srgbClr val="002060"/>
                          </a:solidFill>
                          <a:latin typeface="Century Gothic" panose="020B0502020202020204" pitchFamily="34" charset="0"/>
                        </a:rPr>
                        <a:t>bolsa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hay</a:t>
                      </a:r>
                      <a:endParaRPr lang="en-GB" sz="2000" b="0" i="1" dirty="0">
                        <a:solidFill>
                          <a:srgbClr val="002060"/>
                        </a:solidFill>
                        <a:latin typeface="Century Gothic" panose="020B0502020202020204" pitchFamily="34" charset="0"/>
                      </a:endParaRPr>
                    </a:p>
                  </a:txBody>
                  <a:tcPr anchor="ctr"/>
                </a:tc>
                <a:tc>
                  <a:txBody>
                    <a:bodyPr/>
                    <a:lstStyle/>
                    <a:p>
                      <a:pPr algn="ctr"/>
                      <a:r>
                        <a:rPr lang="en-GB" sz="2000" b="0" i="1" dirty="0" smtClean="0">
                          <a:solidFill>
                            <a:srgbClr val="002060"/>
                          </a:solidFill>
                          <a:latin typeface="Century Gothic" panose="020B0502020202020204" pitchFamily="34" charset="0"/>
                        </a:rPr>
                        <a:t>tiene</a:t>
                      </a:r>
                      <a:endParaRPr lang="en-GB" sz="2000" b="0" i="1"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r>
                        <a:rPr lang="en-GB" sz="2000" b="0" dirty="0" smtClean="0">
                          <a:solidFill>
                            <a:srgbClr val="002060"/>
                          </a:solidFill>
                          <a:latin typeface="Century Gothic" panose="020B0502020202020204" pitchFamily="34" charset="0"/>
                        </a:rPr>
                        <a:t>flor</a:t>
                      </a:r>
                      <a:r>
                        <a:rPr lang="en-GB" sz="2000" b="0" baseline="0" dirty="0" smtClean="0">
                          <a:solidFill>
                            <a:srgbClr val="002060"/>
                          </a:solidFill>
                          <a:latin typeface="Century Gothic" panose="020B0502020202020204" pitchFamily="34" charset="0"/>
                        </a:rPr>
                        <a:t> de </a:t>
                      </a:r>
                      <a:r>
                        <a:rPr lang="en-GB" sz="2000" b="0" dirty="0" err="1" smtClean="0">
                          <a:solidFill>
                            <a:srgbClr val="002060"/>
                          </a:solidFill>
                          <a:latin typeface="Century Gothic" panose="020B0502020202020204" pitchFamily="34" charset="0"/>
                        </a:rPr>
                        <a:t>cuatro</a:t>
                      </a:r>
                      <a:r>
                        <a:rPr lang="en-GB" sz="2000" b="0" baseline="0" dirty="0" smtClean="0">
                          <a:solidFill>
                            <a:srgbClr val="002060"/>
                          </a:solidFill>
                          <a:latin typeface="Century Gothic" panose="020B0502020202020204" pitchFamily="34" charset="0"/>
                        </a:rPr>
                        <a:t> colores.</a:t>
                      </a:r>
                      <a:r>
                        <a:rPr lang="en-GB" sz="2000" b="0" dirty="0" smtClean="0">
                          <a:solidFill>
                            <a:srgbClr val="002060"/>
                          </a:solidFill>
                          <a:latin typeface="Century Gothic" panose="020B0502020202020204" pitchFamily="34" charset="0"/>
                        </a:rPr>
                        <a:t> </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14" name="TextBox 13"/>
          <p:cNvSpPr txBox="1"/>
          <p:nvPr/>
        </p:nvSpPr>
        <p:spPr>
          <a:xfrm>
            <a:off x="5886" y="11792"/>
            <a:ext cx="16709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Lee la </a:t>
            </a:r>
            <a:r>
              <a:rPr kumimoji="0" lang="en-GB" sz="20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frase</a:t>
            </a: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Oval 17"/>
          <p:cNvSpPr/>
          <p:nvPr/>
        </p:nvSpPr>
        <p:spPr>
          <a:xfrm>
            <a:off x="3976459" y="1360995"/>
            <a:ext cx="1320800" cy="48698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Oval 18"/>
          <p:cNvSpPr/>
          <p:nvPr/>
        </p:nvSpPr>
        <p:spPr>
          <a:xfrm>
            <a:off x="2399563" y="2426217"/>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Oval 20"/>
          <p:cNvSpPr/>
          <p:nvPr/>
        </p:nvSpPr>
        <p:spPr>
          <a:xfrm>
            <a:off x="3976459" y="1893572"/>
            <a:ext cx="1320800" cy="48698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Oval 21"/>
          <p:cNvSpPr/>
          <p:nvPr/>
        </p:nvSpPr>
        <p:spPr>
          <a:xfrm>
            <a:off x="2366906" y="853700"/>
            <a:ext cx="1320800" cy="48698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Oval 22"/>
          <p:cNvSpPr/>
          <p:nvPr/>
        </p:nvSpPr>
        <p:spPr>
          <a:xfrm>
            <a:off x="2412270" y="2975414"/>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Oval 23"/>
          <p:cNvSpPr/>
          <p:nvPr/>
        </p:nvSpPr>
        <p:spPr>
          <a:xfrm>
            <a:off x="3976459" y="3448437"/>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2399563" y="3973044"/>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25"/>
          <p:cNvSpPr/>
          <p:nvPr/>
        </p:nvSpPr>
        <p:spPr>
          <a:xfrm>
            <a:off x="2399563" y="4493165"/>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Oval 26"/>
          <p:cNvSpPr/>
          <p:nvPr/>
        </p:nvSpPr>
        <p:spPr>
          <a:xfrm>
            <a:off x="2426390" y="5543464"/>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TextBox 28"/>
          <p:cNvSpPr txBox="1"/>
          <p:nvPr/>
        </p:nvSpPr>
        <p:spPr>
          <a:xfrm>
            <a:off x="24030" y="344026"/>
            <a:ext cx="5936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‘un’ o ‘</a:t>
            </a:r>
            <a:r>
              <a:rPr kumimoji="0" lang="en-GB" sz="20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a:t>
            </a: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Oval 37"/>
          <p:cNvSpPr/>
          <p:nvPr/>
        </p:nvSpPr>
        <p:spPr>
          <a:xfrm>
            <a:off x="3976459" y="4988680"/>
            <a:ext cx="1320800" cy="4955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TextBox 38"/>
          <p:cNvSpPr txBox="1"/>
          <p:nvPr/>
        </p:nvSpPr>
        <p:spPr>
          <a:xfrm>
            <a:off x="5704143" y="910110"/>
            <a:ext cx="5912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p:cNvSpPr txBox="1"/>
          <p:nvPr/>
        </p:nvSpPr>
        <p:spPr>
          <a:xfrm>
            <a:off x="5704140" y="1416777"/>
            <a:ext cx="5912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p:cNvSpPr txBox="1"/>
          <p:nvPr/>
        </p:nvSpPr>
        <p:spPr>
          <a:xfrm>
            <a:off x="5704140" y="1950943"/>
            <a:ext cx="7338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p:cNvSpPr txBox="1"/>
          <p:nvPr/>
        </p:nvSpPr>
        <p:spPr>
          <a:xfrm>
            <a:off x="5704140" y="2476428"/>
            <a:ext cx="5912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p:cNvSpPr txBox="1"/>
          <p:nvPr/>
        </p:nvSpPr>
        <p:spPr>
          <a:xfrm>
            <a:off x="5704140" y="3001028"/>
            <a:ext cx="7338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p:cNvSpPr txBox="1"/>
          <p:nvPr/>
        </p:nvSpPr>
        <p:spPr>
          <a:xfrm>
            <a:off x="5704140" y="3497831"/>
            <a:ext cx="5912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5725914" y="4027017"/>
            <a:ext cx="7121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5725914" y="4537718"/>
            <a:ext cx="5694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p:cNvSpPr txBox="1"/>
          <p:nvPr/>
        </p:nvSpPr>
        <p:spPr>
          <a:xfrm>
            <a:off x="5704140" y="5048420"/>
            <a:ext cx="7338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p:cNvSpPr txBox="1"/>
          <p:nvPr/>
        </p:nvSpPr>
        <p:spPr>
          <a:xfrm>
            <a:off x="5704140" y="5545223"/>
            <a:ext cx="7338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Rectangular Callout 48"/>
          <p:cNvSpPr/>
          <p:nvPr/>
        </p:nvSpPr>
        <p:spPr>
          <a:xfrm>
            <a:off x="7090109" y="126450"/>
            <a:ext cx="1629228" cy="434984"/>
          </a:xfrm>
          <a:prstGeom prst="wedgeRectCallout">
            <a:avLst>
              <a:gd name="adj1" fmla="val -74818"/>
              <a:gd name="adj2" fmla="val 1259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o una?</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Rounded Rectangle 49"/>
          <p:cNvSpPr/>
          <p:nvPr/>
        </p:nvSpPr>
        <p:spPr>
          <a:xfrm>
            <a:off x="11237444" y="57359"/>
            <a:ext cx="846077" cy="37937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 name="TextBox 1"/>
          <p:cNvSpPr txBox="1"/>
          <p:nvPr/>
        </p:nvSpPr>
        <p:spPr>
          <a:xfrm>
            <a:off x="1556197" y="6465"/>
            <a:ext cx="5549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la opción correcta: ‘hay’ o ‘tiene</a:t>
            </a: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996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1" grpId="0" animBg="1"/>
      <p:bldP spid="22" grpId="0" animBg="1"/>
      <p:bldP spid="23" grpId="0" animBg="1"/>
      <p:bldP spid="24" grpId="0" animBg="1"/>
      <p:bldP spid="25" grpId="0" animBg="1"/>
      <p:bldP spid="26" grpId="0" animBg="1"/>
      <p:bldP spid="27" grpId="0" animBg="1"/>
      <p:bldP spid="29" grpId="0"/>
      <p:bldP spid="38" grpId="0" animBg="1"/>
      <p:bldP spid="39" grpId="0"/>
      <p:bldP spid="40" grpId="0"/>
      <p:bldP spid="41" grpId="0"/>
      <p:bldP spid="42" grpId="0"/>
      <p:bldP spid="43" grpId="0"/>
      <p:bldP spid="44" grpId="0"/>
      <p:bldP spid="45" grpId="0"/>
      <p:bldP spid="46" grpId="0"/>
      <p:bldP spid="47" grpId="0"/>
      <p:bldP spid="48" grpId="0"/>
      <p:bldP spid="4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6659" y="108201"/>
            <a:ext cx="12031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4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Cómo</a:t>
            </a: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se dice en </a:t>
            </a:r>
            <a:r>
              <a:rPr kumimoji="0" lang="en-GB" sz="24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inglés</a:t>
            </a: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p:cNvSpPr txBox="1"/>
          <p:nvPr/>
        </p:nvSpPr>
        <p:spPr>
          <a:xfrm>
            <a:off x="300475" y="886528"/>
            <a:ext cx="110805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1. In class there is a boy. He wears a shirt, but he doesn’t wear shoes.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300476" y="1915141"/>
            <a:ext cx="101545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2</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house has a door. It’s white and has a number (on it).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300475" y="2949268"/>
            <a:ext cx="86403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3. In Madrid there is a monument. It’s here, in the centre.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p:cNvSpPr txBox="1"/>
          <p:nvPr/>
        </p:nvSpPr>
        <p:spPr>
          <a:xfrm>
            <a:off x="646661" y="1339872"/>
            <a:ext cx="109709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En clase hay un chico.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Lleva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una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camisa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pero</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no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lleva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zapatos</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35" name="TextBox 34"/>
          <p:cNvSpPr txBox="1"/>
          <p:nvPr/>
        </p:nvSpPr>
        <p:spPr>
          <a:xfrm>
            <a:off x="646661" y="2348178"/>
            <a:ext cx="102298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La casa tiene una puerta. Es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blanca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y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tiene</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un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número</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36" name="TextBox 35"/>
          <p:cNvSpPr txBox="1"/>
          <p:nvPr/>
        </p:nvSpPr>
        <p:spPr>
          <a:xfrm>
            <a:off x="646661" y="3382305"/>
            <a:ext cx="82941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En Madrid hay un monumento. Está aquí, en el centro.</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37" name="TextBox 36"/>
          <p:cNvSpPr txBox="1"/>
          <p:nvPr/>
        </p:nvSpPr>
        <p:spPr>
          <a:xfrm>
            <a:off x="300477" y="3973557"/>
            <a:ext cx="10903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4. The class has a (male) teacher. He uses products from England.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646661" y="4465531"/>
            <a:ext cx="1005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La clase tiene un profesor.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Usa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productos</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de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Inglaterra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55" name="Rounded Rectangle 54"/>
          <p:cNvSpPr/>
          <p:nvPr/>
        </p:nvSpPr>
        <p:spPr>
          <a:xfrm>
            <a:off x="11381014" y="5919130"/>
            <a:ext cx="75383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ounded Rectangle 1"/>
          <p:cNvSpPr/>
          <p:nvPr/>
        </p:nvSpPr>
        <p:spPr>
          <a:xfrm>
            <a:off x="677417" y="826684"/>
            <a:ext cx="9777590"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Rounded Rectangle 26"/>
          <p:cNvSpPr/>
          <p:nvPr/>
        </p:nvSpPr>
        <p:spPr>
          <a:xfrm>
            <a:off x="677417" y="2901006"/>
            <a:ext cx="8161783"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Rounded Rectangle 27"/>
          <p:cNvSpPr/>
          <p:nvPr/>
        </p:nvSpPr>
        <p:spPr>
          <a:xfrm>
            <a:off x="677417" y="1804220"/>
            <a:ext cx="9634983"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Rounded Rectangle 30"/>
          <p:cNvSpPr/>
          <p:nvPr/>
        </p:nvSpPr>
        <p:spPr>
          <a:xfrm>
            <a:off x="677417" y="3914876"/>
            <a:ext cx="9439598"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Box 15"/>
          <p:cNvSpPr txBox="1"/>
          <p:nvPr/>
        </p:nvSpPr>
        <p:spPr>
          <a:xfrm>
            <a:off x="300475" y="4987040"/>
            <a:ext cx="65850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5. In the house there is a window. It’s there!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646659" y="5479014"/>
            <a:ext cx="5831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En la casa hay una ventana. ¡Está allí!</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8" name="Rounded Rectangle 17"/>
          <p:cNvSpPr/>
          <p:nvPr/>
        </p:nvSpPr>
        <p:spPr>
          <a:xfrm>
            <a:off x="677417" y="4935056"/>
            <a:ext cx="6208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680999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animBg="1"/>
      <p:bldP spid="27" grpId="0" animBg="1"/>
      <p:bldP spid="28" grpId="0" animBg="1"/>
      <p:bldP spid="3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6226" y="639905"/>
          <a:ext cx="6412363" cy="5682547"/>
        </p:xfrm>
        <a:graphic>
          <a:graphicData uri="http://schemas.openxmlformats.org/drawingml/2006/table">
            <a:tbl>
              <a:tblPr firstRow="1" bandRow="1">
                <a:tableStyleId>{8A107856-5554-42FB-B03E-39F5DBC370BA}</a:tableStyleId>
              </a:tblPr>
              <a:tblGrid>
                <a:gridCol w="783195">
                  <a:extLst>
                    <a:ext uri="{9D8B030D-6E8A-4147-A177-3AD203B41FA5}">
                      <a16:colId xmlns:a16="http://schemas.microsoft.com/office/drawing/2014/main" val="3826511760"/>
                    </a:ext>
                  </a:extLst>
                </a:gridCol>
                <a:gridCol w="2588256">
                  <a:extLst>
                    <a:ext uri="{9D8B030D-6E8A-4147-A177-3AD203B41FA5}">
                      <a16:colId xmlns:a16="http://schemas.microsoft.com/office/drawing/2014/main" val="2766133930"/>
                    </a:ext>
                  </a:extLst>
                </a:gridCol>
                <a:gridCol w="3040912">
                  <a:extLst>
                    <a:ext uri="{9D8B030D-6E8A-4147-A177-3AD203B41FA5}">
                      <a16:colId xmlns:a16="http://schemas.microsoft.com/office/drawing/2014/main" val="1055200239"/>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En</a:t>
                      </a:r>
                      <a:r>
                        <a:rPr lang="en-GB" sz="2000" b="0" baseline="0" dirty="0" smtClean="0">
                          <a:solidFill>
                            <a:srgbClr val="002060"/>
                          </a:solidFill>
                          <a:latin typeface="Century Gothic" panose="020B0502020202020204" pitchFamily="34" charset="0"/>
                        </a:rPr>
                        <a:t> la casa…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La casa…</a:t>
                      </a: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5" name="Action Button: Custom 4">
            <a:hlinkClick r:id="" action="ppaction://noaction" highlightClick="1">
              <a:snd r:embed="rId3" name="beep tiene unas ventanas.wav"/>
            </a:hlinkClick>
          </p:cNvPr>
          <p:cNvSpPr/>
          <p:nvPr/>
        </p:nvSpPr>
        <p:spPr>
          <a:xfrm>
            <a:off x="557770" y="122837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5">
            <a:hlinkClick r:id="" action="ppaction://noaction" highlightClick="1">
              <a:snd r:embed="rId4" name="beep tiene una puerta.wav"/>
            </a:hlinkClick>
          </p:cNvPr>
          <p:cNvSpPr/>
          <p:nvPr/>
        </p:nvSpPr>
        <p:spPr>
          <a:xfrm>
            <a:off x="557769" y="1779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6">
            <a:hlinkClick r:id="" action="ppaction://noaction" highlightClick="1">
              <a:snd r:embed="rId5" name="beep hay unos chicos.wav"/>
            </a:hlinkClick>
          </p:cNvPr>
          <p:cNvSpPr/>
          <p:nvPr/>
        </p:nvSpPr>
        <p:spPr>
          <a:xfrm>
            <a:off x="544608" y="23008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7">
            <a:hlinkClick r:id="" action="ppaction://noaction" highlightClick="1">
              <a:snd r:embed="rId6" name="hay unas personas.wav"/>
            </a:hlinkClick>
          </p:cNvPr>
          <p:cNvSpPr/>
          <p:nvPr/>
        </p:nvSpPr>
        <p:spPr>
          <a:xfrm>
            <a:off x="557769" y="282392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8">
            <a:hlinkClick r:id="" action="ppaction://noaction" highlightClick="1">
              <a:snd r:embed="rId7" name="tiene unos autores.wav"/>
            </a:hlinkClick>
          </p:cNvPr>
          <p:cNvSpPr/>
          <p:nvPr/>
        </p:nvSpPr>
        <p:spPr>
          <a:xfrm>
            <a:off x="544607" y="332650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9">
            <a:hlinkClick r:id="" action="ppaction://noaction" highlightClick="1">
              <a:snd r:embed="rId8" name="hay unas sillas.wav"/>
            </a:hlinkClick>
          </p:cNvPr>
          <p:cNvSpPr/>
          <p:nvPr/>
        </p:nvSpPr>
        <p:spPr>
          <a:xfrm>
            <a:off x="544607" y="384955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1" name="Action Button: Custom 10">
            <a:hlinkClick r:id="" action="ppaction://noaction" highlightClick="1">
              <a:snd r:embed="rId9" name="hay unas mesas.wav"/>
            </a:hlinkClick>
          </p:cNvPr>
          <p:cNvSpPr/>
          <p:nvPr/>
        </p:nvSpPr>
        <p:spPr>
          <a:xfrm>
            <a:off x="544606" y="434690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2" name="Action Button: Custom 11">
            <a:hlinkClick r:id="" action="ppaction://noaction" highlightClick="1">
              <a:snd r:embed="rId10" name="tiene unas camisas.wav"/>
            </a:hlinkClick>
          </p:cNvPr>
          <p:cNvSpPr/>
          <p:nvPr/>
        </p:nvSpPr>
        <p:spPr>
          <a:xfrm>
            <a:off x="544606" y="487382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3" name="Action Button: Custom 12">
            <a:hlinkClick r:id="" action="ppaction://noaction" highlightClick="1">
              <a:snd r:embed="rId11" name="hay unos zapatos.wav"/>
            </a:hlinkClick>
          </p:cNvPr>
          <p:cNvSpPr/>
          <p:nvPr/>
        </p:nvSpPr>
        <p:spPr>
          <a:xfrm>
            <a:off x="544606" y="53939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14" name="Action Button: Custom 13">
            <a:hlinkClick r:id="" action="ppaction://noaction" highlightClick="1">
              <a:snd r:embed="rId12" name="tiene unos vasos.wav"/>
            </a:hlinkClick>
          </p:cNvPr>
          <p:cNvSpPr/>
          <p:nvPr/>
        </p:nvSpPr>
        <p:spPr>
          <a:xfrm>
            <a:off x="544605" y="587979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16" name="TextBox 15"/>
          <p:cNvSpPr txBox="1"/>
          <p:nvPr/>
        </p:nvSpPr>
        <p:spPr>
          <a:xfrm>
            <a:off x="3541054" y="-35800"/>
            <a:ext cx="43128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start of each sentence is missing. </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64168" y="1086645"/>
            <a:ext cx="522871" cy="544657"/>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64169" y="1619211"/>
            <a:ext cx="522871" cy="544657"/>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9145" y="2126706"/>
            <a:ext cx="522871" cy="544657"/>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3040" y="2747955"/>
            <a:ext cx="522871" cy="544657"/>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8087" y="3214304"/>
            <a:ext cx="522871" cy="544657"/>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9399" y="3668311"/>
            <a:ext cx="522871" cy="544657"/>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0049" y="4274691"/>
            <a:ext cx="522871" cy="544657"/>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7627" y="4738267"/>
            <a:ext cx="522871" cy="544657"/>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7419" y="5252497"/>
            <a:ext cx="522871" cy="544657"/>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7627" y="5698638"/>
            <a:ext cx="522871" cy="544657"/>
          </a:xfrm>
          <a:prstGeom prst="rect">
            <a:avLst/>
          </a:prstGeom>
        </p:spPr>
      </p:pic>
      <p:sp>
        <p:nvSpPr>
          <p:cNvPr id="31" name="TextBox 30"/>
          <p:cNvSpPr txBox="1"/>
          <p:nvPr/>
        </p:nvSpPr>
        <p:spPr>
          <a:xfrm>
            <a:off x="296226" y="-35800"/>
            <a:ext cx="36165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Amanda describe una casa.</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296226" y="298251"/>
            <a:ext cx="36243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How must it begin?</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Rounded Rectangle 45"/>
          <p:cNvSpPr/>
          <p:nvPr/>
        </p:nvSpPr>
        <p:spPr>
          <a:xfrm>
            <a:off x="10706986" y="57359"/>
            <a:ext cx="1376535" cy="37937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rotWithShape="1">
          <a:blip r:embed="rId14" cstate="print">
            <a:clrChange>
              <a:clrFrom>
                <a:srgbClr val="FCFAFB"/>
              </a:clrFrom>
              <a:clrTo>
                <a:srgbClr val="FCFAFB">
                  <a:alpha val="0"/>
                </a:srgbClr>
              </a:clrTo>
            </a:clrChange>
            <a:extLst>
              <a:ext uri="{28A0092B-C50C-407E-A947-70E740481C1C}">
                <a14:useLocalDpi xmlns:a14="http://schemas.microsoft.com/office/drawing/2010/main" val="0"/>
              </a:ext>
            </a:extLst>
          </a:blip>
          <a:srcRect l="48372" t="13982" r="27500" b="11111"/>
          <a:stretch/>
        </p:blipFill>
        <p:spPr>
          <a:xfrm>
            <a:off x="9840832" y="1697065"/>
            <a:ext cx="1570808" cy="2743200"/>
          </a:xfrm>
          <a:prstGeom prst="rect">
            <a:avLst/>
          </a:prstGeom>
        </p:spPr>
      </p:pic>
      <p:pic>
        <p:nvPicPr>
          <p:cNvPr id="1028" name="Picture 4" descr="http://www.clker.com/cliparts/8/9/9/d/11949855741697952186small_house_01.svg.me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4044" y="1611340"/>
            <a:ext cx="27432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3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266" y="1111335"/>
          <a:ext cx="5174133" cy="5169909"/>
        </p:xfrm>
        <a:graphic>
          <a:graphicData uri="http://schemas.openxmlformats.org/drawingml/2006/table">
            <a:tbl>
              <a:tblPr firstRow="1" bandRow="1">
                <a:tableStyleId>{8A107856-5554-42FB-B03E-39F5DBC370BA}</a:tableStyleId>
              </a:tblPr>
              <a:tblGrid>
                <a:gridCol w="953320">
                  <a:extLst>
                    <a:ext uri="{9D8B030D-6E8A-4147-A177-3AD203B41FA5}">
                      <a16:colId xmlns:a16="http://schemas.microsoft.com/office/drawing/2014/main" val="3826511760"/>
                    </a:ext>
                  </a:extLst>
                </a:gridCol>
                <a:gridCol w="1771528">
                  <a:extLst>
                    <a:ext uri="{9D8B030D-6E8A-4147-A177-3AD203B41FA5}">
                      <a16:colId xmlns:a16="http://schemas.microsoft.com/office/drawing/2014/main" val="2766133930"/>
                    </a:ext>
                  </a:extLst>
                </a:gridCol>
                <a:gridCol w="2449285">
                  <a:extLst>
                    <a:ext uri="{9D8B030D-6E8A-4147-A177-3AD203B41FA5}">
                      <a16:colId xmlns:a16="http://schemas.microsoft.com/office/drawing/2014/main" val="1055200239"/>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16" name="TextBox 15"/>
          <p:cNvSpPr txBox="1"/>
          <p:nvPr/>
        </p:nvSpPr>
        <p:spPr>
          <a:xfrm>
            <a:off x="2092034" y="11737"/>
            <a:ext cx="30123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a:t>
            </a:r>
            <a:r>
              <a:rPr kumimoji="0" lang="en-GB" sz="18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letra</a:t>
            </a: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correcta.</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p:cNvSpPr txBox="1"/>
          <p:nvPr/>
        </p:nvSpPr>
        <p:spPr>
          <a:xfrm>
            <a:off x="0" y="1673"/>
            <a:ext cx="2239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 otra vez.</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28" name="Picture 4" descr="http://www.clker.com/cliparts/3/W/l/t/z/4/top-of-alexander-column-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5655" y="8188076"/>
            <a:ext cx="363875" cy="8005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clker.com/cliparts/w/d/u/B/w/V/stamp1-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5032">
            <a:off x="10352776" y="5053529"/>
            <a:ext cx="1618461" cy="146639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rot="21227066">
            <a:off x="10610384" y="5525438"/>
            <a:ext cx="1370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7" name="Picture 2" descr="http://www.clker.com/cliparts/f/3/d/7/11954291422072351955johnny_automatic_wooden_chair.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587" y="2545209"/>
            <a:ext cx="1025866" cy="16593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www.clker.com/cliparts/3/6/a/e/1194984436700707086wooden_table_benji_park_01.svg.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487" y="3012962"/>
            <a:ext cx="1480652" cy="903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ker.com/cliparts/M/R/4/V/P/q/sneaker-md.png"/>
          <p:cNvPicPr>
            <a:picLocks noChangeAspect="1" noChangeArrowheads="1"/>
          </p:cNvPicPr>
          <p:nvPr/>
        </p:nvPicPr>
        <p:blipFill rotWithShape="1">
          <a:blip r:embed="rId7">
            <a:extLst>
              <a:ext uri="{28A0092B-C50C-407E-A947-70E740481C1C}">
                <a14:useLocalDpi xmlns:a14="http://schemas.microsoft.com/office/drawing/2010/main" val="0"/>
              </a:ext>
            </a:extLst>
          </a:blip>
          <a:srcRect l="22348" t="9458" r="1843" b="16356"/>
          <a:stretch/>
        </p:blipFill>
        <p:spPr bwMode="auto">
          <a:xfrm>
            <a:off x="8706883" y="0"/>
            <a:ext cx="1462511" cy="10876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69496" y="66300"/>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5" name="TextBox 44"/>
          <p:cNvSpPr txBox="1"/>
          <p:nvPr/>
        </p:nvSpPr>
        <p:spPr>
          <a:xfrm>
            <a:off x="8603575" y="66300"/>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6" name="TextBox 45"/>
          <p:cNvSpPr txBox="1"/>
          <p:nvPr/>
        </p:nvSpPr>
        <p:spPr>
          <a:xfrm>
            <a:off x="6695091" y="1550247"/>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7" name="TextBox 46"/>
          <p:cNvSpPr txBox="1"/>
          <p:nvPr/>
        </p:nvSpPr>
        <p:spPr>
          <a:xfrm>
            <a:off x="9370577" y="1550247"/>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D</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8" name="TextBox 47"/>
          <p:cNvSpPr txBox="1"/>
          <p:nvPr/>
        </p:nvSpPr>
        <p:spPr>
          <a:xfrm>
            <a:off x="5802709" y="2599060"/>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E</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9" name="TextBox 48"/>
          <p:cNvSpPr txBox="1"/>
          <p:nvPr/>
        </p:nvSpPr>
        <p:spPr>
          <a:xfrm>
            <a:off x="8166981" y="2603611"/>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F</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1" name="TextBox 50"/>
          <p:cNvSpPr txBox="1"/>
          <p:nvPr/>
        </p:nvSpPr>
        <p:spPr>
          <a:xfrm>
            <a:off x="10921840" y="2601149"/>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G</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2" name="TextBox 51"/>
          <p:cNvSpPr txBox="1"/>
          <p:nvPr/>
        </p:nvSpPr>
        <p:spPr>
          <a:xfrm>
            <a:off x="5846358" y="4635895"/>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H</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3" name="TextBox 52"/>
          <p:cNvSpPr txBox="1"/>
          <p:nvPr/>
        </p:nvSpPr>
        <p:spPr>
          <a:xfrm>
            <a:off x="7719266" y="4278924"/>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4" name="TextBox 53"/>
          <p:cNvSpPr txBox="1"/>
          <p:nvPr/>
        </p:nvSpPr>
        <p:spPr>
          <a:xfrm>
            <a:off x="10147803" y="5066392"/>
            <a:ext cx="38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J</a:t>
            </a:r>
            <a:endParaRPr kumimoji="0" lang="en-GB"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55" name="Picture 2" descr="http://www.clker.com/cliparts/w/d/u/B/w/V/stamp1-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26938">
            <a:off x="6040738" y="-33541"/>
            <a:ext cx="1809602" cy="163957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rot="21008972">
            <a:off x="6325417" y="497583"/>
            <a:ext cx="1519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author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7" name="Picture 2" descr="http://www.clker.com/cliparts/J/C/C/G/u/O/door-line-art-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322" y="3012962"/>
            <a:ext cx="832198" cy="14662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www.clker.com/cliparts/1/5/b/4/1237562172708840408pitr_Window_icon.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9432" y="4067161"/>
            <a:ext cx="1565835" cy="1096085"/>
          </a:xfrm>
          <a:prstGeom prst="rect">
            <a:avLst/>
          </a:prstGeom>
          <a:noFill/>
          <a:extLst>
            <a:ext uri="{909E8E84-426E-40DD-AFC4-6F175D3DCCD1}">
              <a14:hiddenFill xmlns:a14="http://schemas.microsoft.com/office/drawing/2010/main">
                <a:solidFill>
                  <a:srgbClr val="FFFFFF"/>
                </a:solidFill>
              </a14:hiddenFill>
            </a:ext>
          </a:extLst>
        </p:spPr>
      </p:pic>
      <p:sp>
        <p:nvSpPr>
          <p:cNvPr id="60" name="Rounded Rectangle 59"/>
          <p:cNvSpPr/>
          <p:nvPr/>
        </p:nvSpPr>
        <p:spPr>
          <a:xfrm>
            <a:off x="10706986" y="57359"/>
            <a:ext cx="1376535" cy="37937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ular Callout 32"/>
          <p:cNvSpPr/>
          <p:nvPr/>
        </p:nvSpPr>
        <p:spPr>
          <a:xfrm>
            <a:off x="29528" y="584600"/>
            <a:ext cx="3089772" cy="356253"/>
          </a:xfrm>
          <a:prstGeom prst="wedgeRectCallout">
            <a:avLst>
              <a:gd name="adj1" fmla="val -92"/>
              <a:gd name="adj2" fmla="val 9519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Qué tiene? / ¿Qué hay?</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Rectangular Callout 61"/>
          <p:cNvSpPr/>
          <p:nvPr/>
        </p:nvSpPr>
        <p:spPr>
          <a:xfrm>
            <a:off x="3284806" y="584599"/>
            <a:ext cx="2770774" cy="356253"/>
          </a:xfrm>
          <a:prstGeom prst="wedgeRectCallout">
            <a:avLst>
              <a:gd name="adj1" fmla="val 3089"/>
              <a:gd name="adj2" fmla="val 9519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una, unos o unas?</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p:cNvSpPr txBox="1"/>
          <p:nvPr/>
        </p:nvSpPr>
        <p:spPr>
          <a:xfrm>
            <a:off x="2032943" y="1175299"/>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p:cNvSpPr txBox="1"/>
          <p:nvPr/>
        </p:nvSpPr>
        <p:spPr>
          <a:xfrm>
            <a:off x="1997468" y="1670231"/>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44" name="TextBox 43"/>
          <p:cNvSpPr txBox="1"/>
          <p:nvPr/>
        </p:nvSpPr>
        <p:spPr>
          <a:xfrm>
            <a:off x="1995830" y="2225394"/>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1995830" y="2737651"/>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59" name="TextBox 58"/>
          <p:cNvSpPr txBox="1"/>
          <p:nvPr/>
        </p:nvSpPr>
        <p:spPr>
          <a:xfrm>
            <a:off x="1995829" y="3238607"/>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p:cNvSpPr txBox="1"/>
          <p:nvPr/>
        </p:nvSpPr>
        <p:spPr>
          <a:xfrm>
            <a:off x="2012484" y="3739563"/>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p:cNvSpPr txBox="1"/>
          <p:nvPr/>
        </p:nvSpPr>
        <p:spPr>
          <a:xfrm>
            <a:off x="2012001" y="4279161"/>
            <a:ext cx="400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p:cNvSpPr txBox="1"/>
          <p:nvPr/>
        </p:nvSpPr>
        <p:spPr>
          <a:xfrm>
            <a:off x="2012001" y="4784017"/>
            <a:ext cx="4211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p:cNvSpPr txBox="1"/>
          <p:nvPr/>
        </p:nvSpPr>
        <p:spPr>
          <a:xfrm>
            <a:off x="2019925" y="5331907"/>
            <a:ext cx="4211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p:cNvSpPr txBox="1"/>
          <p:nvPr/>
        </p:nvSpPr>
        <p:spPr>
          <a:xfrm>
            <a:off x="2001529" y="5813286"/>
            <a:ext cx="4211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p:cNvSpPr txBox="1"/>
          <p:nvPr/>
        </p:nvSpPr>
        <p:spPr>
          <a:xfrm>
            <a:off x="3915324" y="1171044"/>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p:cNvSpPr txBox="1"/>
          <p:nvPr/>
        </p:nvSpPr>
        <p:spPr>
          <a:xfrm>
            <a:off x="3959322" y="1630863"/>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p:cNvSpPr txBox="1"/>
          <p:nvPr/>
        </p:nvSpPr>
        <p:spPr>
          <a:xfrm>
            <a:off x="3914745" y="2166075"/>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unos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p:cNvSpPr txBox="1"/>
          <p:nvPr/>
        </p:nvSpPr>
        <p:spPr>
          <a:xfrm>
            <a:off x="3934573" y="2701287"/>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p:cNvSpPr txBox="1"/>
          <p:nvPr/>
        </p:nvSpPr>
        <p:spPr>
          <a:xfrm>
            <a:off x="3921962" y="3209927"/>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unos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2" name="TextBox 71"/>
          <p:cNvSpPr txBox="1"/>
          <p:nvPr/>
        </p:nvSpPr>
        <p:spPr>
          <a:xfrm>
            <a:off x="3934573" y="3737949"/>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p:cNvSpPr txBox="1"/>
          <p:nvPr/>
        </p:nvSpPr>
        <p:spPr>
          <a:xfrm>
            <a:off x="3902373" y="4248564"/>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p:cNvSpPr txBox="1"/>
          <p:nvPr/>
        </p:nvSpPr>
        <p:spPr>
          <a:xfrm>
            <a:off x="3921962" y="4749228"/>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p:cNvSpPr txBox="1"/>
          <p:nvPr/>
        </p:nvSpPr>
        <p:spPr>
          <a:xfrm>
            <a:off x="3959322" y="5275909"/>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unos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TextBox 75"/>
          <p:cNvSpPr txBox="1"/>
          <p:nvPr/>
        </p:nvSpPr>
        <p:spPr>
          <a:xfrm>
            <a:off x="3934573" y="5787967"/>
            <a:ext cx="1042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unos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4" name="Picture 2" descr="http://www.clker.com/cliparts/b/9/3/0/1195425920145591398johnny_automatic_crystal_goble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46595" y="1310047"/>
            <a:ext cx="568734" cy="1149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lker.com/cliparts/c/4/9/a/1195423756210919835ryanlerch_shirt_outline.svg.m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9518" y="1318100"/>
            <a:ext cx="1663927" cy="102608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rotWithShape="1">
          <a:blip r:embed="rId12"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6117225" y="4182772"/>
            <a:ext cx="1068909" cy="1933131"/>
          </a:xfrm>
          <a:prstGeom prst="rect">
            <a:avLst/>
          </a:prstGeom>
        </p:spPr>
      </p:pic>
      <p:sp>
        <p:nvSpPr>
          <p:cNvPr id="78" name="Action Button: Custom 77">
            <a:hlinkClick r:id="" action="ppaction://noaction" highlightClick="1">
              <a:snd r:embed="rId13" name="beep tiene unas ventanas.wav"/>
            </a:hlinkClick>
          </p:cNvPr>
          <p:cNvSpPr/>
          <p:nvPr/>
        </p:nvSpPr>
        <p:spPr>
          <a:xfrm>
            <a:off x="584882" y="11768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9" name="Action Button: Custom 78">
            <a:hlinkClick r:id="" action="ppaction://noaction" highlightClick="1">
              <a:snd r:embed="rId14" name="beep tiene una puerta.wav"/>
            </a:hlinkClick>
          </p:cNvPr>
          <p:cNvSpPr/>
          <p:nvPr/>
        </p:nvSpPr>
        <p:spPr>
          <a:xfrm>
            <a:off x="584881" y="17241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80" name="Action Button: Custom 79">
            <a:hlinkClick r:id="" action="ppaction://noaction" highlightClick="1">
              <a:snd r:embed="rId15" name="beep hay unos chicos.wav"/>
            </a:hlinkClick>
          </p:cNvPr>
          <p:cNvSpPr/>
          <p:nvPr/>
        </p:nvSpPr>
        <p:spPr>
          <a:xfrm>
            <a:off x="571720" y="224940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1" name="Action Button: Custom 80">
            <a:hlinkClick r:id="" action="ppaction://noaction" highlightClick="1">
              <a:snd r:embed="rId16" name="hay unas personas.wav"/>
            </a:hlinkClick>
          </p:cNvPr>
          <p:cNvSpPr/>
          <p:nvPr/>
        </p:nvSpPr>
        <p:spPr>
          <a:xfrm>
            <a:off x="584881" y="27724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82" name="Action Button: Custom 81">
            <a:hlinkClick r:id="" action="ppaction://noaction" highlightClick="1">
              <a:snd r:embed="rId17" name="tiene unos autores.wav"/>
            </a:hlinkClick>
          </p:cNvPr>
          <p:cNvSpPr/>
          <p:nvPr/>
        </p:nvSpPr>
        <p:spPr>
          <a:xfrm>
            <a:off x="571719" y="327502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83" name="Action Button: Custom 82">
            <a:hlinkClick r:id="" action="ppaction://noaction" highlightClick="1">
              <a:snd r:embed="rId18" name="hay unas sillas.wav"/>
            </a:hlinkClick>
          </p:cNvPr>
          <p:cNvSpPr/>
          <p:nvPr/>
        </p:nvSpPr>
        <p:spPr>
          <a:xfrm>
            <a:off x="571719" y="379807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84" name="Action Button: Custom 83">
            <a:hlinkClick r:id="" action="ppaction://noaction" highlightClick="1">
              <a:snd r:embed="rId19" name="hay unas mesas.wav"/>
            </a:hlinkClick>
          </p:cNvPr>
          <p:cNvSpPr/>
          <p:nvPr/>
        </p:nvSpPr>
        <p:spPr>
          <a:xfrm>
            <a:off x="571718" y="42954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85" name="Action Button: Custom 84">
            <a:hlinkClick r:id="" action="ppaction://noaction" highlightClick="1">
              <a:snd r:embed="rId20" name="tiene unas camisas.wav"/>
            </a:hlinkClick>
          </p:cNvPr>
          <p:cNvSpPr/>
          <p:nvPr/>
        </p:nvSpPr>
        <p:spPr>
          <a:xfrm>
            <a:off x="571718" y="482234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86" name="Action Button: Custom 85">
            <a:hlinkClick r:id="" action="ppaction://noaction" highlightClick="1">
              <a:snd r:embed="rId21" name="hay unos zapatos.wav"/>
            </a:hlinkClick>
          </p:cNvPr>
          <p:cNvSpPr/>
          <p:nvPr/>
        </p:nvSpPr>
        <p:spPr>
          <a:xfrm>
            <a:off x="571718" y="534242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87" name="Action Button: Custom 86">
            <a:hlinkClick r:id="" action="ppaction://noaction" highlightClick="1">
              <a:snd r:embed="rId22" name="tiene unos vasos.wav"/>
            </a:hlinkClick>
          </p:cNvPr>
          <p:cNvSpPr/>
          <p:nvPr/>
        </p:nvSpPr>
        <p:spPr>
          <a:xfrm>
            <a:off x="571717" y="582831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Tree>
    <p:extLst>
      <p:ext uri="{BB962C8B-B14F-4D97-AF65-F5344CB8AC3E}">
        <p14:creationId xmlns:p14="http://schemas.microsoft.com/office/powerpoint/2010/main" val="7627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6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1" grpId="0"/>
      <p:bldP spid="35" grpId="0"/>
      <p:bldP spid="15" grpId="0"/>
      <p:bldP spid="45" grpId="0"/>
      <p:bldP spid="46" grpId="0"/>
      <p:bldP spid="47" grpId="0"/>
      <p:bldP spid="48" grpId="0"/>
      <p:bldP spid="49" grpId="0"/>
      <p:bldP spid="51" grpId="0"/>
      <p:bldP spid="52" grpId="0"/>
      <p:bldP spid="53" grpId="0"/>
      <p:bldP spid="54" grpId="0"/>
      <p:bldP spid="56" grpId="0"/>
      <p:bldP spid="60" grpId="0" animBg="1"/>
      <p:bldP spid="33" grpId="0" animBg="1"/>
      <p:bldP spid="62" grpId="0" animBg="1"/>
      <p:bldP spid="2" grpId="0"/>
      <p:bldP spid="44" grpId="0"/>
      <p:bldP spid="50" grpId="0"/>
      <p:bldP spid="59" grpId="0"/>
      <p:bldP spid="6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3781" y="824128"/>
            <a:ext cx="108444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Your partner has a house in England and a house in Spain!</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p:cNvSpPr txBox="1"/>
          <p:nvPr/>
        </p:nvSpPr>
        <p:spPr>
          <a:xfrm>
            <a:off x="1507957" y="1315677"/>
            <a:ext cx="11136518"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Find out which picture card your partner has chosen.</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1499738" y="3820908"/>
            <a:ext cx="9051045"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Choose a card (don’t tell your partner which one!)</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26" name="Picture 2" descr="http://www.clker.com/cliparts/7/1/9/2/11950043001558257888spain_pla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5061" y="-19314"/>
            <a:ext cx="1346939" cy="897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9/2/1/a/1363717140110842919Flag%20of%20England.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0670"/>
            <a:ext cx="1151255" cy="6884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507957" y="2522804"/>
            <a:ext cx="10266947"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If your partner says ‘yes’, ask where – here (England) or there (Spain)?</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1507957" y="5062570"/>
            <a:ext cx="9968187"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If your answer is ‘yes’, say where: here (in England) or there (in Spain).</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extBox 2"/>
          <p:cNvSpPr txBox="1"/>
          <p:nvPr/>
        </p:nvSpPr>
        <p:spPr>
          <a:xfrm>
            <a:off x="1507957" y="4441739"/>
            <a:ext cx="10964978"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Answer your partner’s questions – use ‘hay’ or ‘no hay’</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extBox 4"/>
          <p:cNvSpPr txBox="1"/>
          <p:nvPr/>
        </p:nvSpPr>
        <p:spPr>
          <a:xfrm>
            <a:off x="1499738" y="1949677"/>
            <a:ext cx="11301862"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Look at the cards and ask him/her questions about what there is. Use ‘hay’.</a:t>
            </a:r>
            <a:endParaRPr kumimoji="0" lang="en-GB" sz="2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0" name="TextBox 29"/>
          <p:cNvSpPr txBox="1"/>
          <p:nvPr/>
        </p:nvSpPr>
        <p:spPr>
          <a:xfrm>
            <a:off x="960874" y="827400"/>
            <a:ext cx="16379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A:</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p:cNvSpPr txBox="1"/>
          <p:nvPr/>
        </p:nvSpPr>
        <p:spPr>
          <a:xfrm>
            <a:off x="960874" y="3386622"/>
            <a:ext cx="16379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p:cNvSpPr txBox="1"/>
          <p:nvPr/>
        </p:nvSpPr>
        <p:spPr>
          <a:xfrm>
            <a:off x="1507957" y="5683401"/>
            <a:ext cx="309652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Then swap roles.</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2473781" y="3383223"/>
            <a:ext cx="85665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Respond to your partner’s questions about your two houses.</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Oval Callout 1"/>
          <p:cNvSpPr/>
          <p:nvPr/>
        </p:nvSpPr>
        <p:spPr>
          <a:xfrm>
            <a:off x="9431340" y="3752630"/>
            <a:ext cx="2632350" cy="1223866"/>
          </a:xfrm>
          <a:prstGeom prst="wedgeEllipseCallout">
            <a:avLst>
              <a:gd name="adj1" fmla="val 36767"/>
              <a:gd name="adj2" fmla="val -3137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 is ‘aquí’.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 is ‘allí</a:t>
            </a:r>
            <a:r>
              <a:rPr kumimoji="0" lang="en-GB" sz="1800" b="0" i="1" u="none" strike="noStrike" kern="1200" cap="none" spc="0" normalizeH="0" baseline="0" noProof="0" dirty="0" smtClean="0">
                <a:ln>
                  <a:noFill/>
                </a:ln>
                <a:solidFill>
                  <a:srgbClr val="002060"/>
                </a:solidFill>
                <a:effectLst/>
                <a:uLnTx/>
                <a:uFillTx/>
                <a:latin typeface="Tw Cen MT" panose="020B0602020104020603"/>
                <a:ea typeface="+mn-ea"/>
                <a:cs typeface="+mn-cs"/>
              </a:rPr>
              <a:t>’</a:t>
            </a:r>
            <a:endParaRPr kumimoji="0" lang="en-GB" sz="18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0487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p:bldP spid="39" grpId="0"/>
      <p:bldP spid="17" grpId="0"/>
      <p:bldP spid="25" grpId="0"/>
      <p:bldP spid="3" grpId="0"/>
      <p:bldP spid="5" grpId="0"/>
      <p:bldP spid="30" grpId="0"/>
      <p:bldP spid="32" grpId="0"/>
      <p:bldP spid="35" grpId="0"/>
      <p:bldP spid="3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56" y="3290449"/>
            <a:ext cx="18649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p:txBody>
      </p:sp>
      <p:sp>
        <p:nvSpPr>
          <p:cNvPr id="3" name="TextBox 2"/>
          <p:cNvSpPr txBox="1"/>
          <p:nvPr/>
        </p:nvSpPr>
        <p:spPr>
          <a:xfrm>
            <a:off x="10066385" y="3254391"/>
            <a:ext cx="18649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t>
            </a: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Rectangular Callout 3"/>
          <p:cNvSpPr/>
          <p:nvPr/>
        </p:nvSpPr>
        <p:spPr>
          <a:xfrm>
            <a:off x="2107853" y="2711976"/>
            <a:ext cx="3241499" cy="1084831"/>
          </a:xfrm>
          <a:prstGeom prst="wedgeRectCallout">
            <a:avLst>
              <a:gd name="adj1" fmla="val -67354"/>
              <a:gd name="adj2" fmla="val 3144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¿Hay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unos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ular Callout 4"/>
          <p:cNvSpPr/>
          <p:nvPr/>
        </p:nvSpPr>
        <p:spPr>
          <a:xfrm>
            <a:off x="5605791" y="2705250"/>
            <a:ext cx="3241499" cy="1084831"/>
          </a:xfrm>
          <a:prstGeom prst="wedgeRectCallout">
            <a:avLst>
              <a:gd name="adj1" fmla="val 82600"/>
              <a:gd name="adj2" fmla="val 27010"/>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Sí</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hay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unos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gatos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ular Callout 5"/>
          <p:cNvSpPr/>
          <p:nvPr/>
        </p:nvSpPr>
        <p:spPr>
          <a:xfrm>
            <a:off x="2107853" y="3894897"/>
            <a:ext cx="3241499" cy="1084831"/>
          </a:xfrm>
          <a:prstGeom prst="wedgeRectCallout">
            <a:avLst>
              <a:gd name="adj1" fmla="val -65869"/>
              <a:gd name="adj2" fmla="val 21095"/>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Dónde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ular Callout 6"/>
          <p:cNvSpPr/>
          <p:nvPr/>
        </p:nvSpPr>
        <p:spPr>
          <a:xfrm>
            <a:off x="5571792" y="3929457"/>
            <a:ext cx="3241499" cy="1084831"/>
          </a:xfrm>
          <a:prstGeom prst="wedgeRectCallout">
            <a:avLst>
              <a:gd name="adj1" fmla="val 75176"/>
              <a:gd name="adj2" fmla="val 21095"/>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Aquí, en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Inglaterra</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ular Callout 7"/>
          <p:cNvSpPr/>
          <p:nvPr/>
        </p:nvSpPr>
        <p:spPr>
          <a:xfrm>
            <a:off x="2107854" y="5101404"/>
            <a:ext cx="3241499" cy="1084831"/>
          </a:xfrm>
          <a:prstGeom prst="wedgeRectCallout">
            <a:avLst>
              <a:gd name="adj1" fmla="val -65869"/>
              <a:gd name="adj2" fmla="val 21095"/>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Hmm…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el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número</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ular Callout 8"/>
          <p:cNvSpPr/>
          <p:nvPr/>
        </p:nvSpPr>
        <p:spPr>
          <a:xfrm>
            <a:off x="5571792" y="5101404"/>
            <a:ext cx="3241499" cy="1084831"/>
          </a:xfrm>
          <a:prstGeom prst="wedgeRectCallout">
            <a:avLst>
              <a:gd name="adj1" fmla="val 75176"/>
              <a:gd name="adj2" fmla="val 25531"/>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Sí</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el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número</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28" name="Group 27"/>
          <p:cNvGrpSpPr/>
          <p:nvPr/>
        </p:nvGrpSpPr>
        <p:grpSpPr>
          <a:xfrm>
            <a:off x="3611916" y="34103"/>
            <a:ext cx="3596667" cy="2582921"/>
            <a:chOff x="3301438" y="-33263"/>
            <a:chExt cx="3770583" cy="3111973"/>
          </a:xfrm>
        </p:grpSpPr>
        <p:sp>
          <p:nvSpPr>
            <p:cNvPr id="11" name="Rectangle 10"/>
            <p:cNvSpPr/>
            <p:nvPr/>
          </p:nvSpPr>
          <p:spPr>
            <a:xfrm>
              <a:off x="3301438" y="0"/>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2" name="Straight Connector 11"/>
            <p:cNvCxnSpPr/>
            <p:nvPr/>
          </p:nvCxnSpPr>
          <p:spPr>
            <a:xfrm>
              <a:off x="5268975" y="198918"/>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85770" y="2780005"/>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5</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4" name="Picture 2" descr="http://www.clker.com/cliparts/7/f/8/3/11949855171422370184cartoon_cat_gerald_g._01.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548" y="1761572"/>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f/3/d/7/11954291422072351955johnny_automatic_wooden_chair.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167" y="2440899"/>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ker.com/cliparts/3/6/a/e/1194984436700707086wooden_table_benji_park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604" y="1308080"/>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J/C/C/G/u/O/door-line-ar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509" y="1932288"/>
              <a:ext cx="307106" cy="5736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clker.com/cliparts/1/5/b/4/1237562172708840408pitr_Window_icon.svg.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9743" y="489557"/>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7"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3995949" y="297981"/>
              <a:ext cx="434724" cy="828339"/>
            </a:xfrm>
            <a:prstGeom prst="rect">
              <a:avLst/>
            </a:prstGeom>
          </p:spPr>
        </p:pic>
        <p:pic>
          <p:nvPicPr>
            <p:cNvPr id="20" name="Picture 19"/>
            <p:cNvPicPr>
              <a:picLocks noChangeAspect="1"/>
            </p:cNvPicPr>
            <p:nvPr/>
          </p:nvPicPr>
          <p:blipFill rotWithShape="1">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5501898" y="893439"/>
              <a:ext cx="503723" cy="910987"/>
            </a:xfrm>
            <a:prstGeom prst="rect">
              <a:avLst/>
            </a:prstGeom>
          </p:spPr>
        </p:pic>
        <p:sp>
          <p:nvSpPr>
            <p:cNvPr id="21" name="TextBox 20"/>
            <p:cNvSpPr txBox="1"/>
            <p:nvPr/>
          </p:nvSpPr>
          <p:spPr>
            <a:xfrm>
              <a:off x="3794522" y="-33263"/>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5857952" y="-8918"/>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3" name="Picture 2" descr="http://www.clker.com/cliparts/f/3/d/7/11954291422072351955johnny_automatic_wooden_chair.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564" y="2378683"/>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lker.com/cliparts/7/f/8/3/11949855171422370184cartoon_cat_gerald_g._01.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124" y="1761572"/>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6056766" y="893439"/>
              <a:ext cx="503723" cy="910987"/>
            </a:xfrm>
            <a:prstGeom prst="rect">
              <a:avLst/>
            </a:prstGeom>
          </p:spPr>
        </p:pic>
      </p:grpSp>
      <p:sp>
        <p:nvSpPr>
          <p:cNvPr id="29" name="TextBox 28"/>
          <p:cNvSpPr txBox="1"/>
          <p:nvPr/>
        </p:nvSpPr>
        <p:spPr>
          <a:xfrm>
            <a:off x="57256" y="78635"/>
            <a:ext cx="3096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a:t>
            </a:r>
            <a:r>
              <a:rPr kumimoji="0" lang="en-GB" sz="2400" b="1" i="1"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ejemplo</a:t>
            </a: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Oval Callout 29"/>
          <p:cNvSpPr/>
          <p:nvPr/>
        </p:nvSpPr>
        <p:spPr>
          <a:xfrm>
            <a:off x="7514861" y="281362"/>
            <a:ext cx="4677140" cy="2333918"/>
          </a:xfrm>
          <a:prstGeom prst="wedgeEllipseCallout">
            <a:avLst>
              <a:gd name="adj1" fmla="val 22298"/>
              <a:gd name="adj2" fmla="val 749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Importante</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 if you don’t give full answers, you will have to repeat.</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31" name="Straight Arrow Connector 30"/>
          <p:cNvCxnSpPr/>
          <p:nvPr/>
        </p:nvCxnSpPr>
        <p:spPr>
          <a:xfrm>
            <a:off x="2641600" y="1785257"/>
            <a:ext cx="970316" cy="1451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2" descr="http://www.clker.com/cliparts/b/9/3/0/1195425920145591398johnny_automatic_crystal_goblet.svg.m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6318" y="2039053"/>
            <a:ext cx="260775" cy="5268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clker.com/cliparts/b/9/3/0/1195425920145591398johnny_automatic_crystal_goble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5163" y="2006991"/>
            <a:ext cx="289683" cy="58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2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1754" y="54992"/>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Rectangle 79"/>
          <p:cNvSpPr/>
          <p:nvPr/>
        </p:nvSpPr>
        <p:spPr>
          <a:xfrm>
            <a:off x="4135627" y="78069"/>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Rectangle 83"/>
          <p:cNvSpPr/>
          <p:nvPr/>
        </p:nvSpPr>
        <p:spPr>
          <a:xfrm>
            <a:off x="269049"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Rectangle 84"/>
          <p:cNvSpPr/>
          <p:nvPr/>
        </p:nvSpPr>
        <p:spPr>
          <a:xfrm>
            <a:off x="278566"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6" name="Rectangle 85"/>
          <p:cNvSpPr/>
          <p:nvPr/>
        </p:nvSpPr>
        <p:spPr>
          <a:xfrm>
            <a:off x="4135628"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6" name="TextBox 75"/>
          <p:cNvSpPr txBox="1"/>
          <p:nvPr/>
        </p:nvSpPr>
        <p:spPr>
          <a:xfrm>
            <a:off x="2895184" y="79337"/>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91"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848" y="2548318"/>
            <a:ext cx="670763" cy="5030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184597" y="234548"/>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1701392" y="2815635"/>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1</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7"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682" y="1462822"/>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593" y="1098720"/>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042" y="422176"/>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3057" y="2093107"/>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p:cNvPicPr>
            <a:picLocks noChangeAspect="1"/>
          </p:cNvPicPr>
          <p:nvPr/>
        </p:nvPicPr>
        <p:blipFill rotWithShape="1">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3154447" y="1117904"/>
            <a:ext cx="504495" cy="961283"/>
          </a:xfrm>
          <a:prstGeom prst="rect">
            <a:avLst/>
          </a:prstGeom>
        </p:spPr>
      </p:pic>
      <p:pic>
        <p:nvPicPr>
          <p:cNvPr id="128" name="Picture 127"/>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967986" y="2156236"/>
            <a:ext cx="536341" cy="969977"/>
          </a:xfrm>
          <a:prstGeom prst="rect">
            <a:avLst/>
          </a:prstGeom>
        </p:spPr>
      </p:pic>
      <p:pic>
        <p:nvPicPr>
          <p:cNvPr id="161"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37881" y="1075165"/>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3123" y="449216"/>
            <a:ext cx="323013" cy="56911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002205" y="45150"/>
            <a:ext cx="3770583" cy="3112246"/>
            <a:chOff x="4135628" y="34455"/>
            <a:chExt cx="3770583" cy="3112246"/>
          </a:xfrm>
        </p:grpSpPr>
        <p:sp>
          <p:nvSpPr>
            <p:cNvPr id="81" name="Rectangle 80"/>
            <p:cNvSpPr/>
            <p:nvPr/>
          </p:nvSpPr>
          <p:spPr>
            <a:xfrm>
              <a:off x="4135628"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35" name="Straight Connector 134"/>
            <p:cNvCxnSpPr/>
            <p:nvPr/>
          </p:nvCxnSpPr>
          <p:spPr>
            <a:xfrm>
              <a:off x="6053935" y="224207"/>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5570730" y="2805294"/>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3</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52"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341" y="2527661"/>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3310" y="2025867"/>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54"/>
            <p:cNvPicPr>
              <a:picLocks noChangeAspect="1"/>
            </p:cNvPicPr>
            <p:nvPr/>
          </p:nvPicPr>
          <p:blipFill rotWithShape="1">
            <a:blip r:embed="rId10"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4808274" y="1192179"/>
              <a:ext cx="395036" cy="752716"/>
            </a:xfrm>
            <a:prstGeom prst="rect">
              <a:avLst/>
            </a:prstGeom>
          </p:spPr>
        </p:pic>
        <p:pic>
          <p:nvPicPr>
            <p:cNvPr id="160"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324" y="1427421"/>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6756553" y="2129263"/>
              <a:ext cx="536341" cy="969977"/>
            </a:xfrm>
            <a:prstGeom prst="rect">
              <a:avLst/>
            </a:prstGeom>
          </p:spPr>
        </p:pic>
        <p:sp>
          <p:nvSpPr>
            <p:cNvPr id="168" name="TextBox 167"/>
            <p:cNvSpPr txBox="1"/>
            <p:nvPr/>
          </p:nvSpPr>
          <p:spPr>
            <a:xfrm>
              <a:off x="4580186" y="34455"/>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9" name="TextBox 168"/>
            <p:cNvSpPr txBox="1"/>
            <p:nvPr/>
          </p:nvSpPr>
          <p:spPr>
            <a:xfrm>
              <a:off x="6643616" y="58800"/>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grpSp>
        <p:nvGrpSpPr>
          <p:cNvPr id="15" name="Group 14"/>
          <p:cNvGrpSpPr/>
          <p:nvPr/>
        </p:nvGrpSpPr>
        <p:grpSpPr>
          <a:xfrm>
            <a:off x="4817391" y="227575"/>
            <a:ext cx="2852658" cy="2887965"/>
            <a:chOff x="4817391" y="227575"/>
            <a:chExt cx="2852658" cy="2887965"/>
          </a:xfrm>
        </p:grpSpPr>
        <p:pic>
          <p:nvPicPr>
            <p:cNvPr id="172"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286" y="2445949"/>
              <a:ext cx="670763" cy="503072"/>
            </a:xfrm>
            <a:prstGeom prst="rect">
              <a:avLst/>
            </a:prstGeom>
            <a:noFill/>
            <a:extLst>
              <a:ext uri="{909E8E84-426E-40DD-AFC4-6F175D3DCCD1}">
                <a14:hiddenFill xmlns:a14="http://schemas.microsoft.com/office/drawing/2010/main">
                  <a:solidFill>
                    <a:srgbClr val="FFFFFF"/>
                  </a:solidFill>
                </a14:hiddenFill>
              </a:ext>
            </a:extLst>
          </p:spPr>
        </p:pic>
        <p:cxnSp>
          <p:nvCxnSpPr>
            <p:cNvPr id="173" name="Straight Connector 172"/>
            <p:cNvCxnSpPr/>
            <p:nvPr/>
          </p:nvCxnSpPr>
          <p:spPr>
            <a:xfrm>
              <a:off x="6097839" y="227575"/>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4" name="Rounded Rectangle 173"/>
            <p:cNvSpPr/>
            <p:nvPr/>
          </p:nvSpPr>
          <p:spPr>
            <a:xfrm>
              <a:off x="5614634" y="2808662"/>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2</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75"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757" y="445426"/>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7495" y="1054272"/>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5026" y="1944553"/>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7391" y="480145"/>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p:cNvPicPr>
              <a:picLocks noChangeAspect="1"/>
            </p:cNvPicPr>
            <p:nvPr/>
          </p:nvPicPr>
          <p:blipFill rotWithShape="1">
            <a:blip r:embed="rId11"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4878256" y="2176482"/>
              <a:ext cx="492831" cy="939058"/>
            </a:xfrm>
            <a:prstGeom prst="rect">
              <a:avLst/>
            </a:prstGeom>
          </p:spPr>
        </p:pic>
        <p:pic>
          <p:nvPicPr>
            <p:cNvPr id="185" name="Picture 184"/>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7088979" y="938134"/>
              <a:ext cx="536341" cy="969977"/>
            </a:xfrm>
            <a:prstGeom prst="rect">
              <a:avLst/>
            </a:prstGeom>
          </p:spPr>
        </p:pic>
      </p:grpSp>
      <p:sp>
        <p:nvSpPr>
          <p:cNvPr id="190" name="TextBox 189"/>
          <p:cNvSpPr txBox="1"/>
          <p:nvPr/>
        </p:nvSpPr>
        <p:spPr>
          <a:xfrm>
            <a:off x="4660537" y="45150"/>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1" name="TextBox 190"/>
          <p:cNvSpPr txBox="1"/>
          <p:nvPr/>
        </p:nvSpPr>
        <p:spPr>
          <a:xfrm>
            <a:off x="6723967" y="69495"/>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194" name="Straight Connector 193"/>
          <p:cNvCxnSpPr/>
          <p:nvPr/>
        </p:nvCxnSpPr>
        <p:spPr>
          <a:xfrm>
            <a:off x="2202176" y="3360179"/>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5" name="Rounded Rectangle 194"/>
          <p:cNvSpPr/>
          <p:nvPr/>
        </p:nvSpPr>
        <p:spPr>
          <a:xfrm>
            <a:off x="1718971" y="5941266"/>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4</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7"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7821" y="4118203"/>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3621" y="3565258"/>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p:cNvPicPr>
            <a:picLocks noChangeAspect="1"/>
          </p:cNvPicPr>
          <p:nvPr/>
        </p:nvPicPr>
        <p:blipFill rotWithShape="1">
          <a:blip r:embed="rId11"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2906641" y="5327981"/>
            <a:ext cx="492831" cy="939058"/>
          </a:xfrm>
          <a:prstGeom prst="rect">
            <a:avLst/>
          </a:prstGeom>
        </p:spPr>
      </p:pic>
      <p:pic>
        <p:nvPicPr>
          <p:cNvPr id="211"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500" y="5545974"/>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971" y="3545451"/>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240" y="5044578"/>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13"/>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1081193" y="4038159"/>
            <a:ext cx="536341" cy="969977"/>
          </a:xfrm>
          <a:prstGeom prst="rect">
            <a:avLst/>
          </a:prstGeom>
        </p:spPr>
      </p:pic>
      <p:sp>
        <p:nvSpPr>
          <p:cNvPr id="219" name="TextBox 218"/>
          <p:cNvSpPr txBox="1"/>
          <p:nvPr/>
        </p:nvSpPr>
        <p:spPr>
          <a:xfrm>
            <a:off x="854576" y="3178354"/>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0" name="TextBox 219"/>
          <p:cNvSpPr txBox="1"/>
          <p:nvPr/>
        </p:nvSpPr>
        <p:spPr>
          <a:xfrm>
            <a:off x="2918006" y="3202699"/>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222" name="Straight Connector 221"/>
          <p:cNvCxnSpPr/>
          <p:nvPr/>
        </p:nvCxnSpPr>
        <p:spPr>
          <a:xfrm>
            <a:off x="6103165" y="3439070"/>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3" name="Rounded Rectangle 222"/>
          <p:cNvSpPr/>
          <p:nvPr/>
        </p:nvSpPr>
        <p:spPr>
          <a:xfrm>
            <a:off x="5619960" y="6020157"/>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5</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5"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738" y="5001724"/>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357" y="5681051"/>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0794" y="4548232"/>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1347" y="4965494"/>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3933" y="3729709"/>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36"/>
          <p:cNvPicPr>
            <a:picLocks noChangeAspect="1"/>
          </p:cNvPicPr>
          <p:nvPr/>
        </p:nvPicPr>
        <p:blipFill rotWithShape="1">
          <a:blip r:embed="rId12"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4830139" y="3538133"/>
            <a:ext cx="434724" cy="828339"/>
          </a:xfrm>
          <a:prstGeom prst="rect">
            <a:avLst/>
          </a:prstGeom>
        </p:spPr>
      </p:pic>
      <p:pic>
        <p:nvPicPr>
          <p:cNvPr id="238" name="Picture 237"/>
          <p:cNvPicPr>
            <a:picLocks noChangeAspect="1"/>
          </p:cNvPicPr>
          <p:nvPr/>
        </p:nvPicPr>
        <p:blipFill rotWithShape="1">
          <a:blip r:embed="rId13"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6414447" y="4133592"/>
            <a:ext cx="445885" cy="755930"/>
          </a:xfrm>
          <a:prstGeom prst="rect">
            <a:avLst/>
          </a:prstGeom>
        </p:spPr>
      </p:pic>
      <p:sp>
        <p:nvSpPr>
          <p:cNvPr id="243" name="TextBox 242"/>
          <p:cNvSpPr txBox="1"/>
          <p:nvPr/>
        </p:nvSpPr>
        <p:spPr>
          <a:xfrm>
            <a:off x="4628712" y="3206889"/>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4" name="TextBox 243"/>
          <p:cNvSpPr txBox="1"/>
          <p:nvPr/>
        </p:nvSpPr>
        <p:spPr>
          <a:xfrm>
            <a:off x="6692142" y="3231234"/>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5"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1314" y="422176"/>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1721" y="449216"/>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11194338" y="2156233"/>
            <a:ext cx="536341" cy="969977"/>
          </a:xfrm>
          <a:prstGeom prst="rect">
            <a:avLst/>
          </a:prstGeom>
        </p:spPr>
      </p:pic>
      <p:pic>
        <p:nvPicPr>
          <p:cNvPr id="248" name="Picture 247"/>
          <p:cNvPicPr>
            <a:picLocks noChangeAspect="1"/>
          </p:cNvPicPr>
          <p:nvPr/>
        </p:nvPicPr>
        <p:blipFill rotWithShape="1">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433643" y="2136199"/>
            <a:ext cx="536341" cy="969977"/>
          </a:xfrm>
          <a:prstGeom prst="rect">
            <a:avLst/>
          </a:prstGeom>
        </p:spPr>
      </p:pic>
      <p:pic>
        <p:nvPicPr>
          <p:cNvPr id="249"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7765" y="2098885"/>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6612" y="2048810"/>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2030" y="1064766"/>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327" y="4150165"/>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52"/>
          <p:cNvPicPr>
            <a:picLocks noChangeAspect="1"/>
          </p:cNvPicPr>
          <p:nvPr/>
        </p:nvPicPr>
        <p:blipFill rotWithShape="1">
          <a:blip r:embed="rId11"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3421363" y="5331924"/>
            <a:ext cx="492831" cy="939058"/>
          </a:xfrm>
          <a:prstGeom prst="rect">
            <a:avLst/>
          </a:prstGeom>
        </p:spPr>
      </p:pic>
      <p:pic>
        <p:nvPicPr>
          <p:cNvPr id="254" name="Picture 253"/>
          <p:cNvPicPr>
            <a:picLocks noChangeAspect="1"/>
          </p:cNvPicPr>
          <p:nvPr/>
        </p:nvPicPr>
        <p:blipFill rotWithShape="1">
          <a:blip r:embed="rId11"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4277963" y="2179460"/>
            <a:ext cx="492831" cy="939058"/>
          </a:xfrm>
          <a:prstGeom prst="rect">
            <a:avLst/>
          </a:prstGeom>
        </p:spPr>
      </p:pic>
      <p:sp>
        <p:nvSpPr>
          <p:cNvPr id="256" name="Rectangle 255"/>
          <p:cNvSpPr/>
          <p:nvPr/>
        </p:nvSpPr>
        <p:spPr>
          <a:xfrm>
            <a:off x="7992690" y="32403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57" name="Straight Connector 256"/>
          <p:cNvCxnSpPr/>
          <p:nvPr/>
        </p:nvCxnSpPr>
        <p:spPr>
          <a:xfrm>
            <a:off x="9960227" y="3439270"/>
            <a:ext cx="0" cy="2765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9477022" y="6020357"/>
            <a:ext cx="970934" cy="296603"/>
          </a:xfrm>
          <a:prstGeom prst="round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casa 6</a:t>
            </a:r>
            <a:endPar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7" name="TextBox 266"/>
          <p:cNvSpPr txBox="1"/>
          <p:nvPr/>
        </p:nvSpPr>
        <p:spPr>
          <a:xfrm>
            <a:off x="8485774" y="3207089"/>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8" name="TextBox 267"/>
          <p:cNvSpPr txBox="1"/>
          <p:nvPr/>
        </p:nvSpPr>
        <p:spPr>
          <a:xfrm>
            <a:off x="10549204" y="3231434"/>
            <a:ext cx="901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69"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754" y="5618835"/>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314" y="5001724"/>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70"/>
          <p:cNvPicPr>
            <a:picLocks noChangeAspect="1"/>
          </p:cNvPicPr>
          <p:nvPr/>
        </p:nvPicPr>
        <p:blipFill rotWithShape="1">
          <a:blip r:embed="rId14"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6890956" y="4133592"/>
            <a:ext cx="466193" cy="772996"/>
          </a:xfrm>
          <a:prstGeom prst="rect">
            <a:avLst/>
          </a:prstGeom>
        </p:spPr>
      </p:pic>
      <p:pic>
        <p:nvPicPr>
          <p:cNvPr id="280" name="Picture 2" descr="http://www.clker.com/cliparts/7/f/8/3/11949855171422370184cartoon_cat_gerald_g.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2645" y="5027970"/>
            <a:ext cx="670763" cy="503072"/>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264" y="5707297"/>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1862" y="4581621"/>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282"/>
          <p:cNvPicPr>
            <a:picLocks noChangeAspect="1"/>
          </p:cNvPicPr>
          <p:nvPr/>
        </p:nvPicPr>
        <p:blipFill rotWithShape="1">
          <a:blip r:embed="rId12"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10411833" y="3620905"/>
            <a:ext cx="434724" cy="828339"/>
          </a:xfrm>
          <a:prstGeom prst="rect">
            <a:avLst/>
          </a:prstGeom>
        </p:spPr>
      </p:pic>
      <p:pic>
        <p:nvPicPr>
          <p:cNvPr id="284" name="Picture 2" descr="http://www.clker.com/cliparts/f/3/d/7/11954291422072351955johnny_automatic_wooden_chair.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661" y="5645081"/>
            <a:ext cx="362282" cy="585988"/>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2" descr="http://www.clker.com/cliparts/J/C/C/G/u/O/door-line-art-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7459" y="5744611"/>
            <a:ext cx="323013" cy="569118"/>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3844" y="3587126"/>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288"/>
          <p:cNvPicPr>
            <a:picLocks noChangeAspect="1"/>
          </p:cNvPicPr>
          <p:nvPr/>
        </p:nvPicPr>
        <p:blipFill rotWithShape="1">
          <a:blip r:embed="rId15" cstate="print">
            <a:clrChange>
              <a:clrFrom>
                <a:srgbClr val="FCFAFB"/>
              </a:clrFrom>
              <a:clrTo>
                <a:srgbClr val="FCFAFB">
                  <a:alpha val="0"/>
                </a:srgbClr>
              </a:clrTo>
            </a:clrChange>
            <a:extLst>
              <a:ext uri="{28A0092B-C50C-407E-A947-70E740481C1C}">
                <a14:useLocalDpi xmlns:a14="http://schemas.microsoft.com/office/drawing/2010/main" val="0"/>
              </a:ext>
            </a:extLst>
          </a:blip>
          <a:srcRect l="47301" t="9413" r="27904" b="10869"/>
          <a:stretch/>
        </p:blipFill>
        <p:spPr>
          <a:xfrm>
            <a:off x="8728924" y="4048124"/>
            <a:ext cx="503723" cy="910987"/>
          </a:xfrm>
          <a:prstGeom prst="rect">
            <a:avLst/>
          </a:prstGeom>
        </p:spPr>
      </p:pic>
      <p:pic>
        <p:nvPicPr>
          <p:cNvPr id="292" name="Picture 6" descr="http://www.clker.com/cliparts/1/5/b/4/1237562172708840408pitr_Window_icon.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8078" y="3587126"/>
            <a:ext cx="653216" cy="457252"/>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4" descr="http://www.clker.com/cliparts/3/6/a/e/1194984436700707086wooden_table_benji_park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239" y="4531166"/>
            <a:ext cx="587468" cy="358356"/>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293"/>
          <p:cNvPicPr>
            <a:picLocks noChangeAspect="1"/>
          </p:cNvPicPr>
          <p:nvPr/>
        </p:nvPicPr>
        <p:blipFill rotWithShape="1">
          <a:blip r:embed="rId12" cstate="print">
            <a:clrChange>
              <a:clrFrom>
                <a:srgbClr val="FCFAFB"/>
              </a:clrFrom>
              <a:clrTo>
                <a:srgbClr val="FCFAFB">
                  <a:alpha val="0"/>
                </a:srgbClr>
              </a:clrTo>
            </a:clrChange>
            <a:extLst>
              <a:ext uri="{28A0092B-C50C-407E-A947-70E740481C1C}">
                <a14:useLocalDpi xmlns:a14="http://schemas.microsoft.com/office/drawing/2010/main" val="0"/>
              </a:ext>
            </a:extLst>
          </a:blip>
          <a:srcRect l="48090" t="14696" r="30222" b="11838"/>
          <a:stretch/>
        </p:blipFill>
        <p:spPr>
          <a:xfrm>
            <a:off x="10885292" y="3631344"/>
            <a:ext cx="434724" cy="828339"/>
          </a:xfrm>
          <a:prstGeom prst="rect">
            <a:avLst/>
          </a:prstGeom>
        </p:spPr>
      </p:pic>
      <p:pic>
        <p:nvPicPr>
          <p:cNvPr id="101"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91429" y="476709"/>
            <a:ext cx="340880" cy="68871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00178" y="490793"/>
            <a:ext cx="340880" cy="68871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1987" y="1438862"/>
            <a:ext cx="340880" cy="68871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56699" y="414269"/>
            <a:ext cx="340880" cy="68871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18972" y="4639264"/>
            <a:ext cx="340880" cy="68871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http://www.clker.com/cliparts/b/9/3/0/1195425920145591398johnny_automatic_crystal_goblet.svg.m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99193" y="5629774"/>
            <a:ext cx="293400" cy="59278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www.clker.com/cliparts/b/9/3/0/1195425920145591398johnny_automatic_crystal_goblet.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23822" y="5598389"/>
            <a:ext cx="330991" cy="66873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http://www.clker.com/cliparts/b/9/3/0/1195425920145591398johnny_automatic_crystal_goblet.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91017" y="4983622"/>
            <a:ext cx="340880" cy="68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9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1620</Words>
  <Application>Microsoft Office PowerPoint</Application>
  <PresentationFormat>Widescreen</PresentationFormat>
  <Paragraphs>280</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Tw Cen MT</vt:lpstr>
      <vt:lpstr>Wingdings</vt:lpstr>
      <vt:lpstr>Office Theme</vt:lpstr>
      <vt:lpstr>1_Office Theme</vt:lpstr>
      <vt:lpstr>Saying what there is around you </vt:lpstr>
      <vt:lpstr>Saying what there is around you:  The use of ‘hay’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there is around you</dc:title>
  <dc:creator>Nicholas Avery</dc:creator>
  <cp:lastModifiedBy>Nicholas Avery</cp:lastModifiedBy>
  <cp:revision>2</cp:revision>
  <dcterms:created xsi:type="dcterms:W3CDTF">2019-11-26T17:09:06Z</dcterms:created>
  <dcterms:modified xsi:type="dcterms:W3CDTF">2019-11-26T17:23:30Z</dcterms:modified>
</cp:coreProperties>
</file>