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50"/>
  </p:notesMasterIdLst>
  <p:sldIdLst>
    <p:sldId id="289" r:id="rId5"/>
    <p:sldId id="392" r:id="rId6"/>
    <p:sldId id="393" r:id="rId7"/>
    <p:sldId id="394" r:id="rId8"/>
    <p:sldId id="395" r:id="rId9"/>
    <p:sldId id="396" r:id="rId10"/>
    <p:sldId id="397" r:id="rId11"/>
    <p:sldId id="313" r:id="rId12"/>
    <p:sldId id="315" r:id="rId13"/>
    <p:sldId id="319" r:id="rId14"/>
    <p:sldId id="335" r:id="rId15"/>
    <p:sldId id="324" r:id="rId16"/>
    <p:sldId id="330" r:id="rId17"/>
    <p:sldId id="342" r:id="rId18"/>
    <p:sldId id="331" r:id="rId19"/>
    <p:sldId id="322" r:id="rId20"/>
    <p:sldId id="323" r:id="rId21"/>
    <p:sldId id="314" r:id="rId22"/>
    <p:sldId id="318" r:id="rId23"/>
    <p:sldId id="398" r:id="rId24"/>
    <p:sldId id="356" r:id="rId25"/>
    <p:sldId id="399" r:id="rId26"/>
    <p:sldId id="293" r:id="rId27"/>
    <p:sldId id="384" r:id="rId28"/>
    <p:sldId id="336" r:id="rId29"/>
    <p:sldId id="337" r:id="rId30"/>
    <p:sldId id="386" r:id="rId31"/>
    <p:sldId id="387" r:id="rId32"/>
    <p:sldId id="341" r:id="rId33"/>
    <p:sldId id="340" r:id="rId34"/>
    <p:sldId id="333" r:id="rId35"/>
    <p:sldId id="345" r:id="rId36"/>
    <p:sldId id="266" r:id="rId37"/>
    <p:sldId id="267" r:id="rId38"/>
    <p:sldId id="388" r:id="rId39"/>
    <p:sldId id="268" r:id="rId40"/>
    <p:sldId id="286" r:id="rId41"/>
    <p:sldId id="287" r:id="rId42"/>
    <p:sldId id="269" r:id="rId43"/>
    <p:sldId id="270" r:id="rId44"/>
    <p:sldId id="271" r:id="rId45"/>
    <p:sldId id="272" r:id="rId46"/>
    <p:sldId id="274" r:id="rId47"/>
    <p:sldId id="273" r:id="rId48"/>
    <p:sldId id="32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Marsden" initials="EM" lastIdx="1" clrIdx="0">
    <p:extLst>
      <p:ext uri="{19B8F6BF-5375-455C-9EA6-DF929625EA0E}">
        <p15:presenceInfo xmlns:p15="http://schemas.microsoft.com/office/powerpoint/2012/main" userId="Emma Marsd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5D00"/>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40" autoAdjust="0"/>
    <p:restoredTop sz="77156" autoAdjust="0"/>
  </p:normalViewPr>
  <p:slideViewPr>
    <p:cSldViewPr snapToGrid="0">
      <p:cViewPr varScale="1">
        <p:scale>
          <a:sx n="63" d="100"/>
          <a:sy n="63" d="100"/>
        </p:scale>
        <p:origin x="907"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25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389A63-13D8-4BC2-A1B4-CBD45A54D35A}" type="datetimeFigureOut">
              <a:rPr lang="en-GB" smtClean="0"/>
              <a:t>24/09/2021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382470-E6E9-4738-B73D-EB2909CB4128}" type="slidenum">
              <a:rPr lang="en-GB" smtClean="0"/>
              <a:t>‹#›</a:t>
            </a:fld>
            <a:endParaRPr lang="en-GB"/>
          </a:p>
        </p:txBody>
      </p:sp>
    </p:spTree>
    <p:extLst>
      <p:ext uri="{BB962C8B-B14F-4D97-AF65-F5344CB8AC3E}">
        <p14:creationId xmlns:p14="http://schemas.microsoft.com/office/powerpoint/2010/main" val="378166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a:t>
            </a:r>
            <a:r>
              <a:rPr lang="en-GB" b="1" dirty="0" err="1"/>
              <a:t>i</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baseline="0" dirty="0"/>
              <a:t>third person singular form of</a:t>
            </a:r>
            <a:r>
              <a:rPr lang="en-GB" b="1" dirty="0"/>
              <a:t> </a:t>
            </a:r>
            <a:r>
              <a:rPr lang="en-GB" sz="1200" b="1" i="1" dirty="0" err="1">
                <a:solidFill>
                  <a:prstClr val="white"/>
                </a:solidFill>
                <a:latin typeface="Calibri" panose="020F0502020204030204" pitchFamily="34" charset="0"/>
                <a:cs typeface="Calibri" panose="020F0502020204030204" pitchFamily="34" charset="0"/>
              </a:rPr>
              <a:t>être</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1.1.2 (introduce) </a:t>
            </a:r>
            <a:r>
              <a:rPr lang="fr-FR" dirty="0">
                <a:solidFill>
                  <a:srgbClr val="000000"/>
                </a:solidFill>
                <a:latin typeface="Century Gothic" panose="020B0502020202020204" pitchFamily="34" charset="0"/>
              </a:rPr>
              <a:t>est [5],  il [13], elle [38], amusant [4695], calme [1731], content [1841], intelligent [2509], malade [1066], méchant [3184], triste [1843], mais [30], ou [33], merci [1070]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identifying connections between vocabulary items </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identify which of the three words is the odd one out from each row.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Answers and justifications appear on clicks.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err="1"/>
              <a:t>practising</a:t>
            </a:r>
            <a:r>
              <a:rPr lang="en-US" b="0" dirty="0"/>
              <a:t> aural recognition of this week’s vocabulary</a:t>
            </a:r>
            <a:endParaRPr lang="en-US" b="1" dirty="0"/>
          </a:p>
          <a:p>
            <a:endParaRPr lang="en-US" b="1" dirty="0"/>
          </a:p>
          <a:p>
            <a:r>
              <a:rPr lang="en-US" b="1" dirty="0"/>
              <a:t>Procedure:</a:t>
            </a:r>
          </a:p>
          <a:p>
            <a:pPr marL="228600" indent="-228600">
              <a:buAutoNum type="arabicPeriod"/>
            </a:pPr>
            <a:r>
              <a:rPr lang="en-US" b="0" dirty="0"/>
              <a:t>Click on a number to hear a word said out loud.</a:t>
            </a:r>
          </a:p>
          <a:p>
            <a:pPr marL="228600" indent="-228600">
              <a:buAutoNum type="arabicPeriod"/>
            </a:pPr>
            <a:r>
              <a:rPr lang="en-US" b="0" dirty="0"/>
              <a:t>Students match what they hear with the image that best represents it.</a:t>
            </a:r>
          </a:p>
          <a:p>
            <a:pPr marL="228600" indent="-228600">
              <a:buAutoNum type="arabicPeriod"/>
            </a:pPr>
            <a:r>
              <a:rPr lang="en-US" b="0" dirty="0"/>
              <a:t>On a click, a transcription is revealed. Students use this to check their answers.</a:t>
            </a:r>
          </a:p>
          <a:p>
            <a:pPr marL="228600" indent="-228600">
              <a:buAutoNum type="arabicPeriod"/>
            </a:pPr>
            <a:r>
              <a:rPr lang="en-US" b="0" dirty="0"/>
              <a:t>Answer appears on a click.</a:t>
            </a:r>
          </a:p>
          <a:p>
            <a:pPr marL="228600" indent="-228600">
              <a:buAutoNum type="arabicPeriod"/>
            </a:pPr>
            <a:r>
              <a:rPr lang="en-US" b="0" dirty="0"/>
              <a:t>At more advanced levels, ask students if they can recall the word that represents the other picture.</a:t>
            </a:r>
          </a:p>
          <a:p>
            <a:pPr marL="228600" indent="-228600">
              <a:buAutoNum type="arabicPeriod"/>
            </a:pPr>
            <a:r>
              <a:rPr lang="en-US" b="0" dirty="0"/>
              <a:t>Ask students to identify which words contain the SSC [</a:t>
            </a:r>
            <a:r>
              <a:rPr lang="en-US" b="0" dirty="0" err="1"/>
              <a:t>i</a:t>
            </a:r>
            <a:r>
              <a:rPr lang="en-US" b="0" dirty="0"/>
              <a:t>].</a:t>
            </a:r>
          </a:p>
          <a:p>
            <a:pPr marL="228600" indent="-228600">
              <a:buAutoNum type="arabicPeriod"/>
            </a:pPr>
            <a:r>
              <a:rPr lang="en-US" b="0" dirty="0"/>
              <a:t>Answers on clicks.</a:t>
            </a:r>
          </a:p>
          <a:p>
            <a:endParaRPr lang="en-US" b="0" dirty="0"/>
          </a:p>
          <a:p>
            <a:r>
              <a:rPr lang="en-US" b="1" dirty="0"/>
              <a:t>Transcript:</a:t>
            </a:r>
          </a:p>
          <a:p>
            <a:pPr marL="228600" indent="-228600">
              <a:buAutoNum type="arabicPeriod"/>
            </a:pPr>
            <a:r>
              <a:rPr lang="en-US" b="0" dirty="0" err="1"/>
              <a:t>méchant</a:t>
            </a:r>
            <a:endParaRPr lang="en-US" b="0" dirty="0"/>
          </a:p>
          <a:p>
            <a:pPr marL="228600" indent="-228600">
              <a:buAutoNum type="arabicPeriod"/>
            </a:pPr>
            <a:r>
              <a:rPr lang="en-US" b="0" dirty="0" err="1"/>
              <a:t>anglais</a:t>
            </a:r>
            <a:endParaRPr lang="en-US" b="0" dirty="0"/>
          </a:p>
          <a:p>
            <a:pPr marL="228600" indent="-228600">
              <a:buAutoNum type="arabicPeriod"/>
            </a:pPr>
            <a:r>
              <a:rPr lang="en-US" b="0" dirty="0"/>
              <a:t>merci</a:t>
            </a:r>
          </a:p>
          <a:p>
            <a:pPr marL="228600" indent="-228600">
              <a:buAutoNum type="arabicPeriod"/>
            </a:pPr>
            <a:r>
              <a:rPr lang="en-US" b="0" dirty="0"/>
              <a:t>intelligent</a:t>
            </a:r>
          </a:p>
          <a:p>
            <a:pPr marL="228600" indent="-228600">
              <a:buAutoNum type="arabicPeriod"/>
            </a:pPr>
            <a:r>
              <a:rPr lang="en-US" b="0" dirty="0" err="1"/>
              <a:t>calme</a:t>
            </a:r>
            <a:endParaRPr lang="en-US" b="0" dirty="0"/>
          </a:p>
          <a:p>
            <a:pPr marL="228600" indent="-228600">
              <a:buAutoNum type="arabicPeriod"/>
            </a:pPr>
            <a:r>
              <a:rPr lang="en-US" b="0" dirty="0" err="1"/>
              <a:t>il</a:t>
            </a:r>
            <a:endParaRPr lang="en-US" b="0" dirty="0"/>
          </a:p>
          <a:p>
            <a:pPr marL="228600" indent="-228600">
              <a:buAutoNum type="arabicPeriod"/>
            </a:pPr>
            <a:r>
              <a:rPr lang="en-US" b="0" dirty="0"/>
              <a:t>grand</a:t>
            </a:r>
          </a:p>
          <a:p>
            <a:pPr marL="228600" indent="-228600">
              <a:buAutoNum type="arabicPeriod"/>
            </a:pPr>
            <a:r>
              <a:rPr lang="en-US" b="0" dirty="0"/>
              <a:t>triste</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méchant</a:t>
            </a:r>
            <a:r>
              <a:rPr lang="en-GB" baseline="0" dirty="0"/>
              <a:t> [3184], </a:t>
            </a:r>
            <a:r>
              <a:rPr lang="en-GB" baseline="0" dirty="0" err="1"/>
              <a:t>anglais</a:t>
            </a:r>
            <a:r>
              <a:rPr lang="en-GB" baseline="0" dirty="0"/>
              <a:t> [784], merci [1070], intelligent [2509], </a:t>
            </a:r>
            <a:r>
              <a:rPr lang="en-GB" baseline="0" dirty="0" err="1"/>
              <a:t>calme</a:t>
            </a:r>
            <a:r>
              <a:rPr lang="en-GB" baseline="0" dirty="0"/>
              <a:t> [1731], </a:t>
            </a:r>
            <a:r>
              <a:rPr lang="en-GB" baseline="0" dirty="0" err="1"/>
              <a:t>il</a:t>
            </a:r>
            <a:r>
              <a:rPr lang="en-GB" baseline="0" dirty="0"/>
              <a:t> [13], grand [59], triste [1843]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856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GB" dirty="0"/>
              <a:t>To teach students the written and spoken forms of </a:t>
            </a:r>
            <a:r>
              <a:rPr lang="en-GB" i="0" dirty="0"/>
              <a:t>the</a:t>
            </a:r>
            <a:r>
              <a:rPr lang="en-GB" dirty="0"/>
              <a:t> verb </a:t>
            </a:r>
            <a:r>
              <a:rPr lang="en-GB" sz="1200" b="0" i="1" kern="1200" dirty="0" err="1">
                <a:solidFill>
                  <a:schemeClr val="tx1"/>
                </a:solidFill>
                <a:effectLst/>
                <a:latin typeface="+mn-lt"/>
                <a:ea typeface="+mn-ea"/>
                <a:cs typeface="+mn-cs"/>
              </a:rPr>
              <a:t>être</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in the </a:t>
            </a:r>
            <a:r>
              <a:rPr lang="en-GB" dirty="0"/>
              <a:t>third person singular.</a:t>
            </a:r>
            <a:endParaRPr lang="en-GB" b="0" i="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dirty="0"/>
              <a:t>Read out the slide to the pupils, so that they are sure how to pronounce ‘</a:t>
            </a:r>
            <a:r>
              <a:rPr lang="en-GB" dirty="0" err="1"/>
              <a:t>suis</a:t>
            </a:r>
            <a:r>
              <a:rPr lang="en-GB" dirty="0"/>
              <a:t>’ and ‘</a:t>
            </a:r>
            <a:r>
              <a:rPr lang="en-GB" dirty="0" err="1"/>
              <a:t>est</a:t>
            </a:r>
            <a:r>
              <a:rPr lang="en-GB" dirty="0"/>
              <a:t>’. </a:t>
            </a:r>
            <a:endParaRPr lang="en-US" b="0" dirty="0"/>
          </a:p>
          <a:p>
            <a:r>
              <a:rPr lang="en-US" b="0" dirty="0"/>
              <a:t>2.</a:t>
            </a:r>
            <a:r>
              <a:rPr lang="en-GB" dirty="0"/>
              <a:t> Remind students about the ‘silent final consonant’ rule – we don’t pronounce the ‘s’ or the ‘t’ on the end of the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dirty="0"/>
              <a:t> Remind students that ‘am’ and ‘is’ are part of the English verb ‘be’ – this is a very irregular verb in English! And it is irregular in French too! </a:t>
            </a:r>
            <a:endParaRPr lang="en-US" b="0" dirty="0"/>
          </a:p>
          <a:p>
            <a:r>
              <a:rPr lang="en-US" b="0" dirty="0"/>
              <a:t>4.</a:t>
            </a:r>
            <a:r>
              <a:rPr lang="en-GB" dirty="0"/>
              <a:t> Tell students, in this series of activities we will only use ‘</a:t>
            </a:r>
            <a:r>
              <a:rPr lang="en-GB" dirty="0" err="1"/>
              <a:t>il</a:t>
            </a:r>
            <a:r>
              <a:rPr lang="en-GB" dirty="0"/>
              <a:t>’ which means ‘he’. </a:t>
            </a:r>
          </a:p>
          <a:p>
            <a:r>
              <a:rPr lang="en-GB" dirty="0"/>
              <a:t>5. We will practise the word for ‘she’ (</a:t>
            </a:r>
            <a:r>
              <a:rPr lang="en-GB" dirty="0" err="1"/>
              <a:t>elle</a:t>
            </a:r>
            <a:r>
              <a:rPr lang="en-GB" dirty="0"/>
              <a:t>) in later activities.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err="1"/>
              <a:t>practising</a:t>
            </a:r>
            <a:r>
              <a:rPr lang="en-US" b="0" dirty="0"/>
              <a:t> aural recognition of the third person singular form of </a:t>
            </a:r>
            <a:r>
              <a:rPr lang="en-US" b="0" i="1" dirty="0" err="1"/>
              <a:t>être</a:t>
            </a:r>
            <a:endParaRPr lang="en-US" b="1" dirty="0"/>
          </a:p>
          <a:p>
            <a:endParaRPr lang="en-US" b="1" dirty="0"/>
          </a:p>
          <a:p>
            <a:r>
              <a:rPr lang="en-US" b="1" dirty="0"/>
              <a:t>Procedure:</a:t>
            </a:r>
          </a:p>
          <a:p>
            <a:r>
              <a:rPr lang="en-US" b="0" dirty="0"/>
              <a:t>1. Click the numbers to play the audio with pronoun beeped out.</a:t>
            </a:r>
          </a:p>
          <a:p>
            <a:r>
              <a:rPr lang="en-US" b="0" dirty="0"/>
              <a:t>2. Write 1-8 and choose ‘I’ or ‘he’.</a:t>
            </a:r>
          </a:p>
          <a:p>
            <a:r>
              <a:rPr lang="en-US" b="0" dirty="0"/>
              <a:t>3. Click to reveal the answers.</a:t>
            </a:r>
          </a:p>
          <a:p>
            <a:r>
              <a:rPr lang="en-US" b="0" dirty="0"/>
              <a:t>4. Full audio (including pronoun) can be found on the next slide so that students can hear complete French sentences.</a:t>
            </a:r>
          </a:p>
          <a:p>
            <a:endParaRPr lang="en-US" b="0" dirty="0"/>
          </a:p>
          <a:p>
            <a:r>
              <a:rPr lang="en-US" b="1" dirty="0"/>
              <a:t>Transcript</a:t>
            </a:r>
          </a:p>
          <a:p>
            <a:pPr marL="228600" indent="-228600">
              <a:buAutoNum type="arabicParenR"/>
            </a:pPr>
            <a:r>
              <a:rPr lang="en-GB" dirty="0"/>
              <a:t>[beep]</a:t>
            </a:r>
            <a:r>
              <a:rPr lang="en-GB" baseline="0" dirty="0"/>
              <a:t> </a:t>
            </a:r>
            <a:r>
              <a:rPr lang="en-GB" baseline="0" dirty="0" err="1"/>
              <a:t>est</a:t>
            </a:r>
            <a:r>
              <a:rPr lang="en-GB" baseline="0" dirty="0"/>
              <a:t> </a:t>
            </a:r>
            <a:r>
              <a:rPr lang="en-GB" baseline="0" dirty="0" err="1"/>
              <a:t>méchant</a:t>
            </a:r>
            <a:r>
              <a:rPr lang="en-GB" baseline="0" dirty="0"/>
              <a:t>.</a:t>
            </a:r>
          </a:p>
          <a:p>
            <a:pPr marL="228600" indent="-228600">
              <a:buAutoNum type="arabicParenR"/>
            </a:pPr>
            <a:r>
              <a:rPr lang="en-GB" baseline="0" dirty="0"/>
              <a:t>[</a:t>
            </a:r>
            <a:r>
              <a:rPr lang="en-GB" dirty="0"/>
              <a:t>beep</a:t>
            </a:r>
            <a:r>
              <a:rPr lang="en-GB" baseline="0" dirty="0"/>
              <a:t>] </a:t>
            </a:r>
            <a:r>
              <a:rPr lang="en-GB" baseline="0" dirty="0" err="1"/>
              <a:t>est</a:t>
            </a:r>
            <a:r>
              <a:rPr lang="en-GB" baseline="0" dirty="0"/>
              <a:t> </a:t>
            </a:r>
            <a:r>
              <a:rPr lang="en-GB" baseline="0" dirty="0" err="1"/>
              <a:t>amusant</a:t>
            </a:r>
            <a:r>
              <a:rPr lang="en-GB" baseline="0" dirty="0"/>
              <a:t>.</a:t>
            </a:r>
          </a:p>
          <a:p>
            <a:pPr marL="228600" indent="-228600">
              <a:buAutoNum type="arabicParenR"/>
            </a:pPr>
            <a:r>
              <a:rPr lang="en-GB" baseline="0" dirty="0"/>
              <a:t>[</a:t>
            </a:r>
            <a:r>
              <a:rPr lang="en-GB" dirty="0"/>
              <a:t>beep</a:t>
            </a:r>
            <a:r>
              <a:rPr lang="en-GB" baseline="0" dirty="0"/>
              <a:t>] </a:t>
            </a:r>
            <a:r>
              <a:rPr lang="en-GB" baseline="0" dirty="0" err="1"/>
              <a:t>suis</a:t>
            </a:r>
            <a:r>
              <a:rPr lang="en-GB" baseline="0" dirty="0"/>
              <a:t> </a:t>
            </a:r>
            <a:r>
              <a:rPr lang="en-GB" baseline="0" dirty="0" err="1"/>
              <a:t>amusant</a:t>
            </a:r>
            <a:r>
              <a:rPr lang="en-GB" baseline="0" dirty="0"/>
              <a:t>.</a:t>
            </a:r>
          </a:p>
          <a:p>
            <a:pPr marL="228600" indent="-228600">
              <a:buAutoNum type="arabicParenR"/>
            </a:pPr>
            <a:r>
              <a:rPr lang="en-GB" baseline="0" dirty="0"/>
              <a:t>[</a:t>
            </a:r>
            <a:r>
              <a:rPr lang="en-GB" dirty="0"/>
              <a:t>beep</a:t>
            </a:r>
            <a:r>
              <a:rPr lang="en-GB" baseline="0" dirty="0"/>
              <a:t>] </a:t>
            </a:r>
            <a:r>
              <a:rPr lang="en-GB" baseline="0" dirty="0" err="1"/>
              <a:t>suis</a:t>
            </a:r>
            <a:r>
              <a:rPr lang="en-GB" baseline="0" dirty="0"/>
              <a:t> intelligent.</a:t>
            </a:r>
          </a:p>
          <a:p>
            <a:pPr marL="228600" indent="-228600">
              <a:buAutoNum type="arabicParenR"/>
            </a:pPr>
            <a:r>
              <a:rPr lang="en-GB" baseline="0" dirty="0"/>
              <a:t>[</a:t>
            </a:r>
            <a:r>
              <a:rPr lang="en-GB" dirty="0"/>
              <a:t>beep</a:t>
            </a:r>
            <a:r>
              <a:rPr lang="en-GB" baseline="0" dirty="0"/>
              <a:t>] </a:t>
            </a:r>
            <a:r>
              <a:rPr lang="en-GB" baseline="0" dirty="0" err="1"/>
              <a:t>est</a:t>
            </a:r>
            <a:r>
              <a:rPr lang="en-GB" baseline="0" dirty="0"/>
              <a:t> stupide.</a:t>
            </a:r>
          </a:p>
          <a:p>
            <a:pPr marL="228600" indent="-228600">
              <a:buAutoNum type="arabicParenR"/>
            </a:pPr>
            <a:r>
              <a:rPr lang="en-GB" baseline="0" dirty="0"/>
              <a:t>[</a:t>
            </a:r>
            <a:r>
              <a:rPr lang="en-GB" dirty="0"/>
              <a:t>beep</a:t>
            </a:r>
            <a:r>
              <a:rPr lang="en-GB" baseline="0" dirty="0"/>
              <a:t>] </a:t>
            </a:r>
            <a:r>
              <a:rPr lang="en-GB" baseline="0" dirty="0" err="1"/>
              <a:t>suis</a:t>
            </a:r>
            <a:r>
              <a:rPr lang="en-GB" baseline="0" dirty="0"/>
              <a:t> </a:t>
            </a:r>
            <a:r>
              <a:rPr lang="en-GB" baseline="0" dirty="0" err="1"/>
              <a:t>calme</a:t>
            </a:r>
            <a:r>
              <a:rPr lang="en-GB" baseline="0" dirty="0"/>
              <a:t>.</a:t>
            </a:r>
            <a:endParaRPr lang="en-GB" sz="1200" kern="1200" baseline="0" dirty="0">
              <a:solidFill>
                <a:schemeClr val="tx1"/>
              </a:solidFill>
              <a:effectLst/>
              <a:latin typeface="+mn-lt"/>
              <a:ea typeface="+mn-ea"/>
              <a:cs typeface="+mn-cs"/>
            </a:endParaRPr>
          </a:p>
          <a:p>
            <a:pPr marL="228600" indent="-228600">
              <a:buAutoNum type="arabicParenR"/>
            </a:pPr>
            <a:r>
              <a:rPr lang="en-GB" sz="1200" kern="1200" baseline="0" dirty="0">
                <a:solidFill>
                  <a:schemeClr val="tx1"/>
                </a:solidFill>
                <a:effectLst/>
                <a:latin typeface="+mn-lt"/>
                <a:ea typeface="+mn-ea"/>
                <a:cs typeface="+mn-cs"/>
              </a:rPr>
              <a:t>[</a:t>
            </a:r>
            <a:r>
              <a:rPr lang="en-GB" dirty="0"/>
              <a:t>beep</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suis</a:t>
            </a:r>
            <a:r>
              <a:rPr lang="en-GB" sz="1200" kern="1200" dirty="0">
                <a:solidFill>
                  <a:schemeClr val="tx1"/>
                </a:solidFill>
                <a:effectLst/>
                <a:latin typeface="+mn-lt"/>
                <a:ea typeface="+mn-ea"/>
                <a:cs typeface="+mn-cs"/>
              </a:rPr>
              <a:t> triste.</a:t>
            </a:r>
          </a:p>
          <a:p>
            <a:r>
              <a:rPr lang="en-GB" sz="1200" kern="1200" dirty="0">
                <a:solidFill>
                  <a:schemeClr val="tx1"/>
                </a:solidFill>
                <a:effectLst/>
                <a:latin typeface="+mn-lt"/>
                <a:ea typeface="+mn-ea"/>
                <a:cs typeface="+mn-cs"/>
              </a:rPr>
              <a:t>8)   [</a:t>
            </a:r>
            <a:r>
              <a:rPr lang="en-GB" dirty="0"/>
              <a:t>beep</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a:t>
            </a:r>
            <a:r>
              <a:rPr lang="en-GB" sz="1200" kern="1200" dirty="0">
                <a:solidFill>
                  <a:schemeClr val="tx1"/>
                </a:solidFill>
                <a:effectLst/>
                <a:latin typeface="+mn-lt"/>
                <a:ea typeface="+mn-ea"/>
                <a:cs typeface="+mn-cs"/>
              </a:rPr>
              <a:t> content.</a:t>
            </a:r>
            <a:endParaRPr lang="en-GB" baseline="0" dirty="0"/>
          </a:p>
          <a:p>
            <a:pPr marL="0" indent="0">
              <a:buNone/>
            </a:pPr>
            <a:endParaRPr lang="en-GB" baseline="0" dirty="0"/>
          </a:p>
          <a:p>
            <a:pPr marL="0" indent="0">
              <a:buNone/>
            </a:pPr>
            <a:r>
              <a:rPr lang="en-GB" baseline="0" dirty="0"/>
              <a:t>Note that all the adjectives are compatible with a male noun (the dog). This is so that we steer clear of adjectival agreement for now.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(1 is the most frequent word in French): </a:t>
            </a:r>
            <a:br>
              <a:rPr lang="en-GB" baseline="0" dirty="0"/>
            </a:br>
            <a:r>
              <a:rPr lang="en-GB" baseline="0" dirty="0"/>
              <a:t>stupide [3407]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0" baseline="0" dirty="0"/>
              <a:t>Answers to the previous exercise with full audio played on clicks.</a:t>
            </a:r>
          </a:p>
          <a:p>
            <a:pPr marL="0" indent="0">
              <a:buNone/>
            </a:pPr>
            <a:endParaRPr lang="en-GB" b="0" baseline="0" dirty="0"/>
          </a:p>
          <a:p>
            <a:pPr marL="0" indent="0">
              <a:buNone/>
            </a:pPr>
            <a:r>
              <a:rPr lang="en-GB" b="1" baseline="0" dirty="0"/>
              <a:t>Transcript</a:t>
            </a:r>
          </a:p>
          <a:p>
            <a:r>
              <a:rPr lang="en-GB" sz="1200" kern="1200" dirty="0">
                <a:solidFill>
                  <a:schemeClr val="tx1"/>
                </a:solidFill>
                <a:effectLst/>
                <a:latin typeface="+mn-lt"/>
                <a:ea typeface="+mn-ea"/>
                <a:cs typeface="+mn-cs"/>
              </a:rPr>
              <a:t>Il </a:t>
            </a:r>
            <a:r>
              <a:rPr lang="en-GB" sz="1200" kern="1200" dirty="0" err="1">
                <a:solidFill>
                  <a:schemeClr val="tx1"/>
                </a:solidFill>
                <a:effectLst/>
                <a:latin typeface="+mn-lt"/>
                <a:ea typeface="+mn-ea"/>
                <a:cs typeface="+mn-cs"/>
              </a:rPr>
              <a:t>est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méchant</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Il </a:t>
            </a:r>
            <a:r>
              <a:rPr lang="en-GB" sz="1200" kern="1200" dirty="0" err="1">
                <a:solidFill>
                  <a:schemeClr val="tx1"/>
                </a:solidFill>
                <a:effectLst/>
                <a:latin typeface="+mn-lt"/>
                <a:ea typeface="+mn-ea"/>
                <a:cs typeface="+mn-cs"/>
              </a:rPr>
              <a:t>est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amusant</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Je </a:t>
            </a:r>
            <a:r>
              <a:rPr lang="en-GB" sz="1200" kern="1200" dirty="0" err="1">
                <a:solidFill>
                  <a:schemeClr val="tx1"/>
                </a:solidFill>
                <a:effectLst/>
                <a:latin typeface="+mn-lt"/>
                <a:ea typeface="+mn-ea"/>
                <a:cs typeface="+mn-cs"/>
              </a:rPr>
              <a:t>suis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amusant</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Je </a:t>
            </a:r>
            <a:r>
              <a:rPr lang="en-GB" sz="1200" kern="1200" dirty="0" err="1">
                <a:solidFill>
                  <a:schemeClr val="tx1"/>
                </a:solidFill>
                <a:effectLst/>
                <a:latin typeface="+mn-lt"/>
                <a:ea typeface="+mn-ea"/>
                <a:cs typeface="+mn-cs"/>
              </a:rPr>
              <a:t>suis</a:t>
            </a:r>
            <a:r>
              <a:rPr lang="en-GB" sz="1200" kern="1200" dirty="0">
                <a:solidFill>
                  <a:schemeClr val="tx1"/>
                </a:solidFill>
                <a:effectLst/>
                <a:latin typeface="+mn-lt"/>
                <a:ea typeface="+mn-ea"/>
                <a:cs typeface="+mn-cs"/>
              </a:rPr>
              <a:t> intelligent.</a:t>
            </a:r>
          </a:p>
          <a:p>
            <a:r>
              <a:rPr lang="en-GB" sz="1200" kern="1200" dirty="0">
                <a:solidFill>
                  <a:schemeClr val="tx1"/>
                </a:solidFill>
                <a:effectLst/>
                <a:latin typeface="+mn-lt"/>
                <a:ea typeface="+mn-ea"/>
                <a:cs typeface="+mn-cs"/>
              </a:rPr>
              <a:t>Il </a:t>
            </a:r>
            <a:r>
              <a:rPr lang="en-GB" sz="1200" kern="1200" dirty="0" err="1">
                <a:solidFill>
                  <a:schemeClr val="tx1"/>
                </a:solidFill>
                <a:effectLst/>
                <a:latin typeface="+mn-lt"/>
                <a:ea typeface="+mn-ea"/>
                <a:cs typeface="+mn-cs"/>
              </a:rPr>
              <a:t>est</a:t>
            </a:r>
            <a:r>
              <a:rPr lang="en-GB" sz="1200" kern="1200" dirty="0">
                <a:solidFill>
                  <a:schemeClr val="tx1"/>
                </a:solidFill>
                <a:effectLst/>
                <a:latin typeface="+mn-lt"/>
                <a:ea typeface="+mn-ea"/>
                <a:cs typeface="+mn-cs"/>
              </a:rPr>
              <a:t> stupide.</a:t>
            </a:r>
          </a:p>
          <a:p>
            <a:r>
              <a:rPr lang="en-GB" sz="1200" kern="1200" dirty="0">
                <a:solidFill>
                  <a:schemeClr val="tx1"/>
                </a:solidFill>
                <a:effectLst/>
                <a:latin typeface="+mn-lt"/>
                <a:ea typeface="+mn-ea"/>
                <a:cs typeface="+mn-cs"/>
              </a:rPr>
              <a:t>Je </a:t>
            </a:r>
            <a:r>
              <a:rPr lang="en-GB" sz="1200" kern="1200" dirty="0" err="1">
                <a:solidFill>
                  <a:schemeClr val="tx1"/>
                </a:solidFill>
                <a:effectLst/>
                <a:latin typeface="+mn-lt"/>
                <a:ea typeface="+mn-ea"/>
                <a:cs typeface="+mn-cs"/>
              </a:rPr>
              <a:t>suis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calme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Je </a:t>
            </a:r>
            <a:r>
              <a:rPr lang="en-GB" sz="1200" kern="1200" dirty="0" err="1">
                <a:solidFill>
                  <a:schemeClr val="tx1"/>
                </a:solidFill>
                <a:effectLst/>
                <a:latin typeface="+mn-lt"/>
                <a:ea typeface="+mn-ea"/>
                <a:cs typeface="+mn-cs"/>
              </a:rPr>
              <a:t>suis</a:t>
            </a:r>
            <a:r>
              <a:rPr lang="en-GB" sz="1200" kern="1200" dirty="0">
                <a:solidFill>
                  <a:schemeClr val="tx1"/>
                </a:solidFill>
                <a:effectLst/>
                <a:latin typeface="+mn-lt"/>
                <a:ea typeface="+mn-ea"/>
                <a:cs typeface="+mn-cs"/>
              </a:rPr>
              <a:t> triste.</a:t>
            </a:r>
          </a:p>
          <a:p>
            <a:r>
              <a:rPr lang="en-GB" sz="1200" kern="1200" dirty="0">
                <a:solidFill>
                  <a:schemeClr val="tx1"/>
                </a:solidFill>
                <a:effectLst/>
                <a:latin typeface="+mn-lt"/>
                <a:ea typeface="+mn-ea"/>
                <a:cs typeface="+mn-cs"/>
              </a:rPr>
              <a:t>Il </a:t>
            </a:r>
            <a:r>
              <a:rPr lang="en-GB" sz="1200" kern="1200" dirty="0" err="1">
                <a:solidFill>
                  <a:schemeClr val="tx1"/>
                </a:solidFill>
                <a:effectLst/>
                <a:latin typeface="+mn-lt"/>
                <a:ea typeface="+mn-ea"/>
                <a:cs typeface="+mn-cs"/>
              </a:rPr>
              <a:t>est</a:t>
            </a:r>
            <a:r>
              <a:rPr lang="en-GB" sz="1200" kern="1200" dirty="0">
                <a:solidFill>
                  <a:schemeClr val="tx1"/>
                </a:solidFill>
                <a:effectLst/>
                <a:latin typeface="+mn-lt"/>
                <a:ea typeface="+mn-ea"/>
                <a:cs typeface="+mn-cs"/>
              </a:rPr>
              <a:t> content.</a:t>
            </a:r>
            <a:endParaRPr lang="en-GB"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643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err="1"/>
              <a:t>practising</a:t>
            </a:r>
            <a:r>
              <a:rPr lang="en-US" b="0" dirty="0"/>
              <a:t> written recognition of the third person singular form of </a:t>
            </a:r>
            <a:r>
              <a:rPr lang="en-US" b="0" i="1" dirty="0" err="1"/>
              <a:t>être</a:t>
            </a:r>
            <a:endParaRPr lang="en-US" b="1" dirty="0"/>
          </a:p>
          <a:p>
            <a:endParaRPr lang="en-US" b="1" dirty="0"/>
          </a:p>
          <a:p>
            <a:r>
              <a:rPr lang="en-US" b="1" dirty="0"/>
              <a:t>Procedure:</a:t>
            </a:r>
          </a:p>
          <a:p>
            <a:r>
              <a:rPr lang="en-US" b="0" dirty="0"/>
              <a:t>1. Write 1-8 and choose ‘I’ or ‘he’.</a:t>
            </a:r>
          </a:p>
          <a:p>
            <a:r>
              <a:rPr lang="en-US" b="0" dirty="0"/>
              <a:t>2. Click to reveal answers.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(1 is the most frequent word in French): </a:t>
            </a:r>
            <a:br>
              <a:rPr lang="en-GB" baseline="0" dirty="0"/>
            </a:br>
            <a:r>
              <a:rPr lang="en-GB" baseline="0" dirty="0"/>
              <a:t>cool [&gt;5000], </a:t>
            </a:r>
            <a:r>
              <a:rPr lang="en-GB" baseline="0" dirty="0" err="1"/>
              <a:t>français</a:t>
            </a:r>
            <a:r>
              <a:rPr lang="en-GB" baseline="0" dirty="0"/>
              <a:t> [251], sportif [2670], grand [59], </a:t>
            </a:r>
            <a:r>
              <a:rPr lang="en-GB" baseline="0" dirty="0" err="1"/>
              <a:t>amusant</a:t>
            </a:r>
            <a:r>
              <a:rPr lang="en-GB" baseline="0" dirty="0"/>
              <a:t> [4695]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err="1"/>
              <a:t>practising</a:t>
            </a:r>
            <a:r>
              <a:rPr lang="en-US" b="0" dirty="0"/>
              <a:t> written production of the third person singular form of </a:t>
            </a:r>
            <a:r>
              <a:rPr lang="en-US" b="0" i="1" dirty="0" err="1"/>
              <a:t>être</a:t>
            </a:r>
            <a:endParaRPr lang="en-US" b="1" dirty="0"/>
          </a:p>
          <a:p>
            <a:endParaRPr lang="en-US" b="1" dirty="0"/>
          </a:p>
          <a:p>
            <a:r>
              <a:rPr lang="en-US" b="1" dirty="0"/>
              <a:t>Procedure:</a:t>
            </a:r>
          </a:p>
          <a:p>
            <a:pPr marL="0" indent="0">
              <a:buNone/>
            </a:pPr>
            <a:r>
              <a:rPr lang="en-US" b="0" dirty="0"/>
              <a:t>1.</a:t>
            </a:r>
            <a:r>
              <a:rPr lang="en-GB" baseline="0" dirty="0"/>
              <a:t> Each click produces a new combination of a pronoun (I or he) plus adjective.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a:t>
            </a:r>
            <a:r>
              <a:rPr lang="en-GB" baseline="0" dirty="0"/>
              <a:t> Using mini whiteboards/paper as the teacher sees fit, students write each sentence that is generated after each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baseline="0" dirty="0"/>
              <a:t> Feedback could be given after the first two or three to check that all learners are producing ‘je </a:t>
            </a:r>
            <a:r>
              <a:rPr lang="en-GB" baseline="0" dirty="0" err="1"/>
              <a:t>suis</a:t>
            </a:r>
            <a:r>
              <a:rPr lang="en-GB" baseline="0" dirty="0"/>
              <a:t>’ or ‘</a:t>
            </a:r>
            <a:r>
              <a:rPr lang="en-GB" baseline="0" dirty="0" err="1"/>
              <a:t>il</a:t>
            </a:r>
            <a:r>
              <a:rPr lang="en-GB" baseline="0" dirty="0"/>
              <a:t> </a:t>
            </a:r>
            <a:r>
              <a:rPr lang="en-GB" baseline="0" dirty="0" err="1"/>
              <a:t>est</a:t>
            </a:r>
            <a:r>
              <a:rPr lang="en-GB" baseline="0" dirty="0"/>
              <a:t>’ correctly.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a:t>
            </a:r>
            <a:r>
              <a:rPr lang="en-GB" baseline="0" dirty="0"/>
              <a:t> NB Only ‘</a:t>
            </a:r>
            <a:r>
              <a:rPr lang="en-GB" baseline="0" dirty="0" err="1"/>
              <a:t>il</a:t>
            </a:r>
            <a:r>
              <a:rPr lang="en-GB" baseline="0" dirty="0"/>
              <a:t> </a:t>
            </a:r>
            <a:r>
              <a:rPr lang="en-GB" baseline="0" dirty="0" err="1"/>
              <a:t>est</a:t>
            </a:r>
            <a:r>
              <a:rPr lang="en-GB" baseline="0" dirty="0"/>
              <a:t>’ is practised here, to eliminate the need for adjective agreement to reduce cognitive load. Adjective agreement is practised as a separate teaching points in two sets of activities for Year7 Week 1 and Year 7 Week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baseline="0" dirty="0"/>
          </a:p>
          <a:p>
            <a:r>
              <a:rPr lang="en-GB" baseline="0" dirty="0"/>
              <a:t>See separate set of cards (word doc)</a:t>
            </a:r>
          </a:p>
          <a:p>
            <a:endParaRPr lang="en-US" b="1" dirty="0"/>
          </a:p>
          <a:p>
            <a:r>
              <a:rPr lang="en-US" b="1" dirty="0"/>
              <a:t>Aim: </a:t>
            </a:r>
            <a:r>
              <a:rPr lang="en-US" b="0" dirty="0" err="1"/>
              <a:t>practising</a:t>
            </a:r>
            <a:r>
              <a:rPr lang="en-US" b="0" dirty="0"/>
              <a:t> aural production of the third person singular forms of </a:t>
            </a:r>
            <a:r>
              <a:rPr lang="en-US" b="0" i="1" dirty="0" err="1"/>
              <a:t>être</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aseline="0" dirty="0"/>
              <a:t>Download and cut out the prompt cards (found on the portal alongside this resource). Encourage students to thank you for their set of cards by saying ‘merci!’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Separate the cards into two piles: </a:t>
            </a:r>
            <a:r>
              <a:rPr lang="en-GB" b="1" baseline="0" dirty="0"/>
              <a:t>one pile of pronouns (“I” and ”he”) </a:t>
            </a:r>
            <a:r>
              <a:rPr lang="en-GB" baseline="0" dirty="0"/>
              <a:t>and </a:t>
            </a:r>
            <a:r>
              <a:rPr lang="en-GB" b="1" baseline="0" dirty="0"/>
              <a:t>one pile of adjectives. (Take care to not include any of the ‘</a:t>
            </a:r>
            <a:r>
              <a:rPr lang="en-GB" b="1" baseline="0" dirty="0" err="1"/>
              <a:t>tu</a:t>
            </a:r>
            <a:r>
              <a:rPr lang="en-GB" b="1" baseline="0" dirty="0"/>
              <a:t>’ cards, which look a bit similar!)</a:t>
            </a:r>
            <a:endParaRPr lang="en-US" b="0" dirty="0"/>
          </a:p>
          <a:p>
            <a:r>
              <a:rPr lang="en-US" b="0" dirty="0"/>
              <a:t>3. </a:t>
            </a:r>
            <a:r>
              <a:rPr lang="en-GB" baseline="0" dirty="0"/>
              <a:t>Partner A picks a verb and then an adjective, partner B gives the translation.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aseline="0" dirty="0"/>
              <a:t>Players can then swap roles.  </a:t>
            </a:r>
            <a:endParaRPr lang="en-US" b="0" dirty="0"/>
          </a:p>
          <a:p>
            <a:pPr marL="0" indent="0">
              <a:buNone/>
            </a:pPr>
            <a:r>
              <a:rPr lang="en-US" b="0" dirty="0"/>
              <a:t>5. </a:t>
            </a:r>
            <a:r>
              <a:rPr lang="en-GB" baseline="0" dirty="0"/>
              <a:t>Pairs of students can time themselves, and then repeat the activity to see how quickly they can complete all the sentences and translations.  With each new game, different sentences will be generated.</a:t>
            </a:r>
            <a:endParaRPr lang="en-US" b="0" dirty="0"/>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NB Only ‘</a:t>
            </a:r>
            <a:r>
              <a:rPr lang="en-GB" baseline="0" dirty="0" err="1"/>
              <a:t>il</a:t>
            </a:r>
            <a:r>
              <a:rPr lang="en-GB" baseline="0" dirty="0"/>
              <a:t> </a:t>
            </a:r>
            <a:r>
              <a:rPr lang="en-GB" baseline="0" dirty="0" err="1"/>
              <a:t>est</a:t>
            </a:r>
            <a:r>
              <a:rPr lang="en-GB" baseline="0" dirty="0"/>
              <a:t>’ is practised here, to eliminate the need for adjective agreement to reduce cognitive load.  Adjective agreement is practised as a separate teaching points in two sets of activities for Year 7 Week 1 and Year 7 Week 2.</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The cards do not have to be printed, but they provide a model for the speaking activity.  Pupils can easily be given one sheet of A4 white paper, fold it in half (lengthways), then again in half (widthways), then again into three, so that 12 equal-sized rectangular shapes are created.  In 3 of them, they write ‘I’, in 3 others, they write ‘he’, then they write: ill, cool, big, small, English, French once on each of the other six.  They tear (with or without use of a ruler, and certainly no scissors – it doesn’t need to be neat!).  The first time students create their own flashcards takes about 5 mins, but they get quicker and quicker.  It saves copying, cutting…</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a:t>
            </a:r>
            <a:r>
              <a:rPr lang="en-GB" b="1" dirty="0" err="1"/>
              <a:t>eu</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regular adjective gender agreement – as complement to verb only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a:t>
            </a:r>
            <a:r>
              <a:rPr lang="en-GB" sz="1200" b="1" i="0" dirty="0">
                <a:solidFill>
                  <a:prstClr val="white"/>
                </a:solidFill>
                <a:latin typeface="Calibri" panose="020F0502020204030204" pitchFamily="34" charset="0"/>
                <a:cs typeface="Calibri" panose="020F0502020204030204" pitchFamily="34" charset="0"/>
              </a:rPr>
              <a:t>intonation questions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1.1.2 (consolidate) </a:t>
            </a:r>
            <a:r>
              <a:rPr lang="fr-FR" sz="1200" b="0" i="0" u="none" strike="noStrike" kern="1200" cap="none" dirty="0">
                <a:solidFill>
                  <a:schemeClr val="tx1"/>
                </a:solidFill>
                <a:effectLst/>
                <a:latin typeface="+mn-lt"/>
                <a:ea typeface="Calibri"/>
                <a:cs typeface="Calibri"/>
                <a:sym typeface="Calibri"/>
              </a:rPr>
              <a:t>est [5],  il [13], elle [38], amusant [4695], calme [1731], content [1841], intelligent [2509], malade [1066], méchant [3184], triste [1843], mais [30], ou [33], merci [1070]</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707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eu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deux</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hold up two fingers (N.B. palm</a:t>
            </a:r>
            <a:r>
              <a:rPr lang="en-GB" b="0" baseline="0" dirty="0"/>
              <a:t> of the hand facing the class!)</a:t>
            </a:r>
            <a:r>
              <a:rPr lang="en-GB" b="0"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eu</a:t>
            </a:r>
            <a:r>
              <a:rPr lang="en-GB" b="1" dirty="0"/>
              <a:t>] </a:t>
            </a:r>
            <a:r>
              <a:rPr lang="en-GB" baseline="0" dirty="0"/>
              <a:t>sound, pronouncing </a:t>
            </a:r>
            <a:r>
              <a:rPr lang="en-GB" b="0" baseline="0" dirty="0"/>
              <a:t>”</a:t>
            </a:r>
            <a:r>
              <a:rPr lang="en-GB" b="1" baseline="0" dirty="0"/>
              <a:t>deux</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deux </a:t>
            </a:r>
            <a:r>
              <a:rPr lang="en-GB" baseline="0" dirty="0"/>
              <a:t>[41].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2237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midi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a:t>
            </a:r>
            <a:r>
              <a:rPr lang="en-GB" b="0" baseline="0" dirty="0"/>
              <a:t>be to draw a circle representing a clock face with one hand, with the other arm and hand pointing straight up (representing the hands on 12) within the circle</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t>
            </a:r>
            <a:r>
              <a:rPr lang="en-GB" b="1" dirty="0" err="1"/>
              <a:t>i</a:t>
            </a:r>
            <a:r>
              <a:rPr lang="en-GB" b="1" dirty="0"/>
              <a:t>] </a:t>
            </a:r>
            <a:r>
              <a:rPr lang="en-GB" baseline="0" dirty="0"/>
              <a:t>sound, pronouncing </a:t>
            </a:r>
            <a:r>
              <a:rPr lang="en-GB" b="0" baseline="0" dirty="0"/>
              <a:t>”</a:t>
            </a:r>
            <a:r>
              <a:rPr lang="en-GB" b="1" baseline="0" dirty="0"/>
              <a:t>midi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midi </a:t>
            </a:r>
            <a:r>
              <a:rPr lang="en-GB" baseline="0" dirty="0"/>
              <a:t>[2483].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9061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81609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7381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eu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eu</a:t>
            </a:r>
            <a:r>
              <a:rPr lang="en-GB" b="1" baseline="0" dirty="0"/>
              <a:t>] </a:t>
            </a:r>
            <a:r>
              <a:rPr lang="en-GB" baseline="0" dirty="0"/>
              <a:t>and then the </a:t>
            </a:r>
            <a:r>
              <a:rPr lang="en-GB" b="1" baseline="0" dirty="0"/>
              <a:t>source</a:t>
            </a:r>
            <a:r>
              <a:rPr lang="en-GB" baseline="0" dirty="0"/>
              <a:t> word again ‘</a:t>
            </a:r>
            <a:r>
              <a:rPr lang="en-GB" b="1" baseline="0" dirty="0"/>
              <a:t>deux</a:t>
            </a:r>
            <a:r>
              <a:rPr lang="en-GB" b="0" baseline="0" dirty="0"/>
              <a: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deux </a:t>
            </a:r>
            <a:r>
              <a:rPr lang="en-GB" b="0" baseline="0" dirty="0"/>
              <a:t>{41]; </a:t>
            </a:r>
            <a:r>
              <a:rPr lang="en-GB" b="1" baseline="0" dirty="0" err="1"/>
              <a:t>jeudi</a:t>
            </a:r>
            <a:r>
              <a:rPr lang="en-GB" baseline="0" dirty="0"/>
              <a:t>[1112]; </a:t>
            </a:r>
            <a:r>
              <a:rPr lang="en-GB" b="1" baseline="0" dirty="0"/>
              <a:t>lieu </a:t>
            </a:r>
            <a:r>
              <a:rPr lang="en-GB" b="0" baseline="0" dirty="0"/>
              <a:t>[117]</a:t>
            </a:r>
            <a:r>
              <a:rPr lang="en-GB" baseline="0" dirty="0"/>
              <a:t> </a:t>
            </a:r>
            <a:r>
              <a:rPr lang="en-GB" b="1" baseline="0" dirty="0"/>
              <a:t>feu</a:t>
            </a:r>
            <a:r>
              <a:rPr lang="en-GB" baseline="0" dirty="0"/>
              <a:t> [786]; </a:t>
            </a:r>
            <a:r>
              <a:rPr lang="en-GB" b="1" baseline="0" dirty="0"/>
              <a:t>un </a:t>
            </a:r>
            <a:r>
              <a:rPr lang="en-GB" b="1" baseline="0" dirty="0" err="1"/>
              <a:t>peu</a:t>
            </a:r>
            <a:r>
              <a:rPr lang="en-GB" baseline="0" dirty="0"/>
              <a:t> [138/91]; </a:t>
            </a:r>
            <a:r>
              <a:rPr lang="en-GB" b="1" baseline="0" dirty="0" err="1"/>
              <a:t>jeu</a:t>
            </a:r>
            <a:r>
              <a:rPr lang="en-GB" baseline="0" dirty="0"/>
              <a:t> [291].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11067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81032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9329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err="1"/>
              <a:t>practising</a:t>
            </a:r>
            <a:r>
              <a:rPr lang="en-US" b="0" dirty="0"/>
              <a:t> recognition of SSC [</a:t>
            </a:r>
            <a:r>
              <a:rPr lang="en-US" b="0" dirty="0" err="1"/>
              <a:t>eu</a:t>
            </a:r>
            <a:r>
              <a:rPr lang="en-US" b="0" dirty="0"/>
              <a:t>]</a:t>
            </a:r>
            <a:endParaRPr lang="en-US" b="1" dirty="0"/>
          </a:p>
          <a:p>
            <a:endParaRPr lang="en-US" b="1" dirty="0"/>
          </a:p>
          <a:p>
            <a:r>
              <a:rPr lang="en-US" b="1" dirty="0"/>
              <a:t>Procedure:</a:t>
            </a:r>
          </a:p>
          <a:p>
            <a:r>
              <a:rPr lang="en-US" b="0" dirty="0"/>
              <a:t>1. Click the numbers to play the audio.</a:t>
            </a:r>
          </a:p>
          <a:p>
            <a:r>
              <a:rPr lang="en-US" b="0" dirty="0"/>
              <a:t>2. Students write 1-3 and tally how many times they hear the SSC [</a:t>
            </a:r>
            <a:r>
              <a:rPr lang="en-US" b="0" dirty="0" err="1"/>
              <a:t>eu</a:t>
            </a:r>
            <a:r>
              <a:rPr lang="en-US" b="0" dirty="0"/>
              <a:t>].</a:t>
            </a:r>
          </a:p>
          <a:p>
            <a:endParaRPr lang="en-US" b="0" dirty="0"/>
          </a:p>
          <a:p>
            <a:r>
              <a:rPr lang="en-US" b="1" dirty="0"/>
              <a:t>Transcript:</a:t>
            </a:r>
          </a:p>
          <a:p>
            <a:pPr marL="228600" indent="-228600">
              <a:buAutoNum type="arabicParenR"/>
            </a:pPr>
            <a:r>
              <a:rPr lang="en-US" b="0" dirty="0"/>
              <a:t>De </a:t>
            </a:r>
            <a:r>
              <a:rPr lang="en-US" b="0" dirty="0" err="1"/>
              <a:t>nombreux</a:t>
            </a:r>
            <a:r>
              <a:rPr lang="en-US" b="0" dirty="0"/>
              <a:t> </a:t>
            </a:r>
            <a:r>
              <a:rPr lang="en-US" b="0" dirty="0" err="1"/>
              <a:t>animaux</a:t>
            </a:r>
            <a:r>
              <a:rPr lang="en-US" b="0" dirty="0"/>
              <a:t> </a:t>
            </a:r>
            <a:r>
              <a:rPr lang="en-US" b="0" dirty="0" err="1"/>
              <a:t>vivent</a:t>
            </a:r>
            <a:r>
              <a:rPr lang="en-US" b="0" dirty="0"/>
              <a:t> à la </a:t>
            </a:r>
            <a:r>
              <a:rPr lang="en-US" b="0" dirty="0" err="1"/>
              <a:t>ferme</a:t>
            </a:r>
            <a:r>
              <a:rPr lang="en-US" b="0" dirty="0"/>
              <a:t>.</a:t>
            </a:r>
          </a:p>
          <a:p>
            <a:pPr marL="228600" indent="-228600">
              <a:buAutoNum type="arabicParenR"/>
            </a:pPr>
            <a:r>
              <a:rPr lang="en-US" b="0" dirty="0" err="1"/>
              <a:t>Ceux</a:t>
            </a:r>
            <a:r>
              <a:rPr lang="en-US" b="0" dirty="0"/>
              <a:t> qui font la queue </a:t>
            </a:r>
            <a:r>
              <a:rPr lang="en-US" b="0" dirty="0" err="1"/>
              <a:t>sont</a:t>
            </a:r>
            <a:r>
              <a:rPr lang="en-US" b="0" dirty="0"/>
              <a:t> </a:t>
            </a:r>
            <a:r>
              <a:rPr lang="en-US" b="0" dirty="0" err="1"/>
              <a:t>heureux</a:t>
            </a:r>
            <a:r>
              <a:rPr lang="en-US" b="0" dirty="0"/>
              <a:t>.</a:t>
            </a:r>
          </a:p>
          <a:p>
            <a:pPr marL="228600" indent="-228600">
              <a:buAutoNum type="arabicParenR"/>
            </a:pPr>
            <a:r>
              <a:rPr lang="en-US" b="0" dirty="0"/>
              <a:t>Il </a:t>
            </a:r>
            <a:r>
              <a:rPr lang="en-US" b="0" dirty="0" err="1"/>
              <a:t>veut</a:t>
            </a:r>
            <a:r>
              <a:rPr lang="en-US" b="0" dirty="0"/>
              <a:t> </a:t>
            </a:r>
            <a:r>
              <a:rPr lang="en-US" b="0" dirty="0" err="1"/>
              <a:t>être</a:t>
            </a:r>
            <a:r>
              <a:rPr lang="en-US" b="0" dirty="0"/>
              <a:t> </a:t>
            </a:r>
            <a:r>
              <a:rPr lang="en-US" b="0" dirty="0" err="1"/>
              <a:t>courageux</a:t>
            </a:r>
            <a:r>
              <a:rPr lang="en-US" b="0" dirty="0"/>
              <a:t>, </a:t>
            </a:r>
            <a:r>
              <a:rPr lang="en-US" b="0" dirty="0" err="1"/>
              <a:t>mais</a:t>
            </a:r>
            <a:r>
              <a:rPr lang="en-US" b="0" dirty="0"/>
              <a:t> </a:t>
            </a:r>
            <a:r>
              <a:rPr lang="en-US" b="0" dirty="0" err="1"/>
              <a:t>c’est</a:t>
            </a:r>
            <a:r>
              <a:rPr lang="en-US" b="0" dirty="0"/>
              <a:t> </a:t>
            </a:r>
            <a:r>
              <a:rPr lang="en-US" b="0" dirty="0" err="1"/>
              <a:t>douteux</a:t>
            </a:r>
            <a:r>
              <a:rPr lang="en-US" b="0" dirty="0"/>
              <a:t>.</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nombreux</a:t>
            </a:r>
            <a:r>
              <a:rPr lang="en-GB" baseline="0" dirty="0"/>
              <a:t> [366], animal [1002], </a:t>
            </a:r>
            <a:r>
              <a:rPr lang="en-GB" baseline="0" dirty="0" err="1"/>
              <a:t>celui</a:t>
            </a:r>
            <a:r>
              <a:rPr lang="en-GB" baseline="0" dirty="0"/>
              <a:t> [45], queue [3255], </a:t>
            </a:r>
            <a:r>
              <a:rPr lang="en-GB" baseline="0" dirty="0" err="1"/>
              <a:t>heureux</a:t>
            </a:r>
            <a:r>
              <a:rPr lang="en-GB" baseline="0" dirty="0"/>
              <a:t> [764], </a:t>
            </a:r>
            <a:r>
              <a:rPr lang="en-GB" baseline="0" dirty="0" err="1"/>
              <a:t>vouloir</a:t>
            </a:r>
            <a:r>
              <a:rPr lang="en-GB" baseline="0" dirty="0"/>
              <a:t> [57], </a:t>
            </a:r>
            <a:r>
              <a:rPr lang="en-GB" baseline="0" dirty="0" err="1"/>
              <a:t>courageux</a:t>
            </a:r>
            <a:r>
              <a:rPr lang="en-GB" baseline="0" dirty="0"/>
              <a:t> [2198], </a:t>
            </a:r>
            <a:r>
              <a:rPr lang="en-GB" baseline="0" dirty="0" err="1"/>
              <a:t>douteux</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for 3 slides</a:t>
            </a:r>
          </a:p>
          <a:p>
            <a:endParaRPr lang="en-US" b="1" dirty="0"/>
          </a:p>
          <a:p>
            <a:r>
              <a:rPr lang="en-US" b="1" dirty="0"/>
              <a:t>Aim: </a:t>
            </a:r>
            <a:r>
              <a:rPr lang="en-US" b="0" dirty="0"/>
              <a:t>To correctly pronounce unknown words containing [</a:t>
            </a:r>
            <a:r>
              <a:rPr lang="en-US" b="0" dirty="0" err="1"/>
              <a:t>eu</a:t>
            </a:r>
            <a:r>
              <a:rPr lang="en-US" b="0" dirty="0"/>
              <a:t>] in decreasing amounts of time, helping </a:t>
            </a:r>
            <a:r>
              <a:rPr lang="en-US" b="0" dirty="0" err="1"/>
              <a:t>automisation</a:t>
            </a:r>
            <a:r>
              <a:rPr lang="en-US" b="0" dirty="0"/>
              <a:t> of SSC production. The words chosen otherwise contain sounds that are equivalent (or very similar) to English SSCs, as well as known SSCs, so that students can focus fully on the [</a:t>
            </a:r>
            <a:r>
              <a:rPr lang="en-US" b="0" dirty="0" err="1"/>
              <a:t>eu</a:t>
            </a:r>
            <a:r>
              <a:rPr lang="en-US" b="0" dirty="0"/>
              <a:t>] (allowances are made for English pronunciation of [r], which is covered in year 8).</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pair up, and take turns trying to say all the words in 30 seconds (run the timer twice).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Ask students which words also contain the other SSC introduced this week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Click on the words to hear them pronounced by a native speaker. Students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Move on to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bleu [1216], creux [3508], </a:t>
            </a:r>
            <a:r>
              <a:rPr lang="en-GB" baseline="0" dirty="0" err="1"/>
              <a:t>eux</a:t>
            </a:r>
            <a:r>
              <a:rPr lang="en-GB" baseline="0" dirty="0"/>
              <a:t> [161], </a:t>
            </a:r>
            <a:r>
              <a:rPr lang="en-GB" baseline="0" dirty="0" err="1"/>
              <a:t>neutre</a:t>
            </a:r>
            <a:r>
              <a:rPr lang="en-GB" baseline="0" dirty="0"/>
              <a:t> [2785], </a:t>
            </a:r>
            <a:r>
              <a:rPr lang="en-GB" baseline="0" dirty="0" err="1"/>
              <a:t>vieux</a:t>
            </a:r>
            <a:r>
              <a:rPr lang="en-GB" baseline="0" dirty="0"/>
              <a:t> [671], </a:t>
            </a:r>
            <a:r>
              <a:rPr lang="en-GB" baseline="0" dirty="0" err="1"/>
              <a:t>peut-être</a:t>
            </a:r>
            <a:r>
              <a:rPr lang="en-GB" baseline="0" dirty="0"/>
              <a:t> [190], </a:t>
            </a:r>
            <a:r>
              <a:rPr lang="en-GB" baseline="0" dirty="0" err="1"/>
              <a:t>nerveux</a:t>
            </a:r>
            <a:r>
              <a:rPr lang="en-GB" baseline="0" dirty="0"/>
              <a:t> [3735], </a:t>
            </a:r>
            <a:r>
              <a:rPr lang="en-GB" baseline="0" dirty="0" err="1"/>
              <a:t>mieux</a:t>
            </a:r>
            <a:r>
              <a:rPr lang="en-GB" baseline="0" dirty="0"/>
              <a:t> [217], milieu [479], </a:t>
            </a:r>
            <a:r>
              <a:rPr lang="en-GB" baseline="0" dirty="0" err="1"/>
              <a:t>dieu</a:t>
            </a:r>
            <a:r>
              <a:rPr lang="en-GB" baseline="0" dirty="0"/>
              <a:t> [2262]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per previous slide, but with ten fewer seconds on the timer.</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934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per previous slide, but with ten fewer seconds on the timer again.</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967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recalling this week’s vocabulary</a:t>
            </a:r>
            <a:endParaRPr lang="en-US" b="1" dirty="0"/>
          </a:p>
          <a:p>
            <a:endParaRPr lang="en-US" b="1" dirty="0"/>
          </a:p>
          <a:p>
            <a:r>
              <a:rPr lang="en-US" b="1" dirty="0"/>
              <a:t>Procedure:</a:t>
            </a:r>
          </a:p>
          <a:p>
            <a:r>
              <a:rPr lang="en-US" b="0" dirty="0"/>
              <a:t>1. Elicit the French for 1-12.</a:t>
            </a:r>
          </a:p>
          <a:p>
            <a:r>
              <a:rPr lang="en-US" b="0" dirty="0"/>
              <a:t>2. Click to reveal the French.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78554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recalling this week’s vocabulary</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Students write 1-4 and the adjective they think best describes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Click to reveal the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a:t>
            </a:r>
            <a:r>
              <a:rPr lang="en-US" b="1" dirty="0"/>
              <a:t> </a:t>
            </a:r>
            <a:r>
              <a:rPr lang="en-US" b="0" dirty="0"/>
              <a:t>revise regular adjective gender agreement and introduce the idea that adjectives ending in –e don’t change.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Teachers may wish to ask students if they can remember the rule before showing the text.</a:t>
            </a:r>
            <a:endParaRPr lang="en-GB" dirty="0"/>
          </a:p>
          <a:p>
            <a:r>
              <a:rPr lang="en-GB" dirty="0"/>
              <a:t>Teachers may wish to ask students which adjectives (of those they have</a:t>
            </a:r>
            <a:r>
              <a:rPr lang="en-GB" baseline="0" dirty="0"/>
              <a:t> learnt so far) will fall into this category and which won’t. By week 2 these are: grand, petit, </a:t>
            </a:r>
            <a:r>
              <a:rPr lang="en-GB" baseline="0" dirty="0" err="1"/>
              <a:t>français</a:t>
            </a:r>
            <a:r>
              <a:rPr lang="en-GB" baseline="0" dirty="0"/>
              <a:t>, </a:t>
            </a:r>
            <a:r>
              <a:rPr lang="en-GB" baseline="0" dirty="0" err="1"/>
              <a:t>anglais</a:t>
            </a:r>
            <a:r>
              <a:rPr lang="en-GB" baseline="0" dirty="0"/>
              <a:t>, content, </a:t>
            </a:r>
            <a:r>
              <a:rPr lang="en-GB" baseline="0" dirty="0" err="1"/>
              <a:t>méchant</a:t>
            </a:r>
            <a:r>
              <a:rPr lang="en-GB" baseline="0" dirty="0"/>
              <a:t>, </a:t>
            </a:r>
            <a:r>
              <a:rPr lang="en-GB" baseline="0" dirty="0" err="1"/>
              <a:t>amusant</a:t>
            </a:r>
            <a:r>
              <a:rPr lang="en-GB" baseline="0" dirty="0"/>
              <a:t>, intelligent. The three already ending in –e are: triste / </a:t>
            </a:r>
            <a:r>
              <a:rPr lang="en-GB" baseline="0" dirty="0" err="1"/>
              <a:t>calme</a:t>
            </a:r>
            <a:r>
              <a:rPr lang="en-GB" baseline="0" dirty="0"/>
              <a:t> / </a:t>
            </a:r>
            <a:r>
              <a:rPr lang="en-GB" baseline="0" dirty="0" err="1"/>
              <a:t>malade</a:t>
            </a:r>
            <a:r>
              <a:rPr lang="en-GB" baseline="0" dirty="0"/>
              <a:t>. You then may wish to flag up that we don’t need to practise these ones as they stay the same for feminine.  </a:t>
            </a:r>
          </a:p>
        </p:txBody>
      </p:sp>
      <p:sp>
        <p:nvSpPr>
          <p:cNvPr id="4" name="Slide Number Placeholder 3"/>
          <p:cNvSpPr>
            <a:spLocks noGrp="1"/>
          </p:cNvSpPr>
          <p:nvPr>
            <p:ph type="sldNum" sz="quarter" idx="5"/>
          </p:nvPr>
        </p:nvSpPr>
        <p:spPr/>
        <p:txBody>
          <a:bodyPr/>
          <a:lstStyle/>
          <a:p>
            <a:fld id="{30382470-E6E9-4738-B73D-EB2909CB4128}" type="slidenum">
              <a:rPr lang="en-GB" smtClean="0"/>
              <a:t>31</a:t>
            </a:fld>
            <a:endParaRPr lang="en-GB"/>
          </a:p>
        </p:txBody>
      </p:sp>
    </p:spTree>
    <p:extLst>
      <p:ext uri="{BB962C8B-B14F-4D97-AF65-F5344CB8AC3E}">
        <p14:creationId xmlns:p14="http://schemas.microsoft.com/office/powerpoint/2010/main" val="3777010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recapping pronunciation changes with regular adjective gender agreement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Teachers may wish to ask students how the adjectives will be pronounced, before the text appears.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905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err="1"/>
              <a:t>practising</a:t>
            </a:r>
            <a:r>
              <a:rPr lang="en-US" b="0" dirty="0"/>
              <a:t> written recognition of regular adjective gender agreement</a:t>
            </a:r>
            <a:endParaRPr lang="en-US" b="1" dirty="0"/>
          </a:p>
          <a:p>
            <a:endParaRPr lang="en-US" b="1" dirty="0"/>
          </a:p>
          <a:p>
            <a:r>
              <a:rPr lang="en-US" b="1" dirty="0"/>
              <a:t>Procedure:</a:t>
            </a:r>
          </a:p>
          <a:p>
            <a:r>
              <a:rPr lang="en-US" b="0" dirty="0"/>
              <a:t>1. Write 1-8 and choose ‘C’ for </a:t>
            </a:r>
            <a:r>
              <a:rPr lang="en-US" b="0" dirty="0" err="1"/>
              <a:t>Chloé</a:t>
            </a:r>
            <a:r>
              <a:rPr lang="en-US" b="0" dirty="0"/>
              <a:t> or ‘I’ for Isaac.</a:t>
            </a:r>
          </a:p>
          <a:p>
            <a:r>
              <a:rPr lang="en-US" b="0" dirty="0"/>
              <a:t>2. Click to reveal the answers.</a:t>
            </a:r>
            <a:endParaRPr lang="en-GB" baseline="0"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33</a:t>
            </a:fld>
            <a:endParaRPr lang="en-GB">
              <a:solidFill>
                <a:prstClr val="black"/>
              </a:solidFill>
            </a:endParaRPr>
          </a:p>
        </p:txBody>
      </p:sp>
    </p:spTree>
    <p:extLst>
      <p:ext uri="{BB962C8B-B14F-4D97-AF65-F5344CB8AC3E}">
        <p14:creationId xmlns:p14="http://schemas.microsoft.com/office/powerpoint/2010/main" val="15459124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err="1"/>
              <a:t>practising</a:t>
            </a:r>
            <a:r>
              <a:rPr lang="en-US" b="0" dirty="0"/>
              <a:t> aural recognition of regular adjective gender agreement</a:t>
            </a:r>
            <a:endParaRPr lang="en-US" b="1" dirty="0"/>
          </a:p>
          <a:p>
            <a:endParaRPr lang="en-US" b="1" dirty="0"/>
          </a:p>
          <a:p>
            <a:r>
              <a:rPr lang="en-US" b="1" dirty="0"/>
              <a:t>Procedure:</a:t>
            </a:r>
          </a:p>
          <a:p>
            <a:r>
              <a:rPr lang="en-US" b="0" dirty="0"/>
              <a:t>1. Click the numbers to play the audio.</a:t>
            </a:r>
          </a:p>
          <a:p>
            <a:r>
              <a:rPr lang="en-US" b="0" dirty="0"/>
              <a:t>2. Write 1-8 and choose ‘male’ or ‘female’.</a:t>
            </a:r>
          </a:p>
          <a:p>
            <a:r>
              <a:rPr lang="en-US" b="0" dirty="0"/>
              <a:t>3. Click to reveal the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4. </a:t>
            </a:r>
            <a:r>
              <a:rPr lang="en-US" b="0" dirty="0"/>
              <a:t>Full audio (including pronouns) can be found on the next slide so that students can hear complete French sentences.</a:t>
            </a:r>
            <a:endParaRPr lang="en-US" b="0" baseline="0" dirty="0"/>
          </a:p>
          <a:p>
            <a:endParaRPr lang="en-US" b="0" baseline="0" dirty="0"/>
          </a:p>
          <a:p>
            <a:r>
              <a:rPr lang="en-GB" b="1" baseline="0" dirty="0"/>
              <a:t>Transcript</a:t>
            </a:r>
            <a:endParaRPr lang="en-US" b="1" dirty="0"/>
          </a:p>
          <a:p>
            <a:r>
              <a:rPr lang="en-GB" baseline="0" dirty="0"/>
              <a:t>1) [beep] </a:t>
            </a:r>
            <a:r>
              <a:rPr lang="en-GB" baseline="0" dirty="0" err="1"/>
              <a:t>est</a:t>
            </a:r>
            <a:r>
              <a:rPr lang="en-GB" baseline="0" dirty="0"/>
              <a:t> petit</a:t>
            </a:r>
          </a:p>
          <a:p>
            <a:r>
              <a:rPr lang="en-GB" baseline="0" dirty="0"/>
              <a:t>2) [beep] </a:t>
            </a:r>
            <a:r>
              <a:rPr lang="en-GB" baseline="0" dirty="0" err="1"/>
              <a:t>est</a:t>
            </a:r>
            <a:r>
              <a:rPr lang="en-GB" baseline="0" dirty="0"/>
              <a:t> </a:t>
            </a:r>
            <a:r>
              <a:rPr lang="en-GB" baseline="0" dirty="0" err="1"/>
              <a:t>intelligente</a:t>
            </a:r>
            <a:endParaRPr lang="en-GB" baseline="0" dirty="0"/>
          </a:p>
          <a:p>
            <a:r>
              <a:rPr lang="en-GB" baseline="0" dirty="0"/>
              <a:t>3) [beep] </a:t>
            </a:r>
            <a:r>
              <a:rPr lang="en-GB" baseline="0" dirty="0" err="1"/>
              <a:t>est</a:t>
            </a:r>
            <a:r>
              <a:rPr lang="en-GB" baseline="0" dirty="0"/>
              <a:t> </a:t>
            </a:r>
            <a:r>
              <a:rPr lang="en-GB" baseline="0" dirty="0" err="1"/>
              <a:t>grande</a:t>
            </a:r>
            <a:endParaRPr lang="en-GB" baseline="0" dirty="0"/>
          </a:p>
          <a:p>
            <a:r>
              <a:rPr lang="en-GB" baseline="0" dirty="0"/>
              <a:t>4) [beep] </a:t>
            </a:r>
            <a:r>
              <a:rPr lang="en-GB" baseline="0" dirty="0" err="1"/>
              <a:t>est</a:t>
            </a:r>
            <a:r>
              <a:rPr lang="en-GB" baseline="0" dirty="0"/>
              <a:t> </a:t>
            </a:r>
            <a:r>
              <a:rPr lang="en-GB" baseline="0" dirty="0" err="1"/>
              <a:t>amusant</a:t>
            </a:r>
            <a:endParaRPr lang="en-GB" baseline="0" dirty="0"/>
          </a:p>
          <a:p>
            <a:r>
              <a:rPr lang="en-GB" baseline="0" dirty="0"/>
              <a:t>5) [beep] </a:t>
            </a:r>
            <a:r>
              <a:rPr lang="en-GB" baseline="0" dirty="0" err="1"/>
              <a:t>est</a:t>
            </a:r>
            <a:r>
              <a:rPr lang="en-GB" baseline="0" dirty="0"/>
              <a:t> </a:t>
            </a:r>
            <a:r>
              <a:rPr lang="en-GB" baseline="0" dirty="0" err="1"/>
              <a:t>française</a:t>
            </a:r>
            <a:endParaRPr lang="en-GB" baseline="0" dirty="0"/>
          </a:p>
          <a:p>
            <a:r>
              <a:rPr lang="en-GB" baseline="0" dirty="0"/>
              <a:t>6) [beep] </a:t>
            </a:r>
            <a:r>
              <a:rPr lang="en-GB" baseline="0" dirty="0" err="1"/>
              <a:t>est</a:t>
            </a:r>
            <a:r>
              <a:rPr lang="en-GB" baseline="0" dirty="0"/>
              <a:t> </a:t>
            </a:r>
            <a:r>
              <a:rPr lang="en-GB" baseline="0" dirty="0" err="1"/>
              <a:t>contente</a:t>
            </a:r>
            <a:endParaRPr lang="en-GB" baseline="0" dirty="0"/>
          </a:p>
          <a:p>
            <a:r>
              <a:rPr lang="en-GB" baseline="0" dirty="0"/>
              <a:t>7) [beep] </a:t>
            </a:r>
            <a:r>
              <a:rPr lang="en-GB" baseline="0" dirty="0" err="1"/>
              <a:t>est</a:t>
            </a:r>
            <a:r>
              <a:rPr lang="en-GB" baseline="0" dirty="0"/>
              <a:t> </a:t>
            </a:r>
            <a:r>
              <a:rPr lang="en-GB" baseline="0" dirty="0" err="1"/>
              <a:t>méchant</a:t>
            </a:r>
            <a:endParaRPr lang="en-GB" baseline="0" dirty="0"/>
          </a:p>
          <a:p>
            <a:r>
              <a:rPr lang="en-GB" baseline="0" dirty="0"/>
              <a:t>8) [beep] </a:t>
            </a:r>
            <a:r>
              <a:rPr lang="en-GB" baseline="0" dirty="0" err="1"/>
              <a:t>est</a:t>
            </a:r>
            <a:r>
              <a:rPr lang="en-GB" baseline="0" dirty="0"/>
              <a:t> </a:t>
            </a:r>
            <a:r>
              <a:rPr lang="en-GB" baseline="0" dirty="0" err="1"/>
              <a:t>anglais</a:t>
            </a: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31748859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Answers to the previous exercise with full audio played on clicks.</a:t>
            </a:r>
          </a:p>
          <a:p>
            <a:endParaRPr lang="en-US" b="0" baseline="0" dirty="0"/>
          </a:p>
          <a:p>
            <a:r>
              <a:rPr lang="en-GB" b="1" baseline="0" dirty="0"/>
              <a:t>Transcript</a:t>
            </a:r>
            <a:endParaRPr lang="en-US" b="1" dirty="0"/>
          </a:p>
          <a:p>
            <a:r>
              <a:rPr lang="en-GB" baseline="0" dirty="0"/>
              <a:t>1) Il </a:t>
            </a:r>
            <a:r>
              <a:rPr lang="en-GB" baseline="0" dirty="0" err="1"/>
              <a:t>est</a:t>
            </a:r>
            <a:r>
              <a:rPr lang="en-GB" baseline="0" dirty="0"/>
              <a:t> petit</a:t>
            </a:r>
          </a:p>
          <a:p>
            <a:r>
              <a:rPr lang="en-GB" baseline="0" dirty="0"/>
              <a:t>2) Elle </a:t>
            </a:r>
            <a:r>
              <a:rPr lang="en-GB" baseline="0" dirty="0" err="1"/>
              <a:t>est</a:t>
            </a:r>
            <a:r>
              <a:rPr lang="en-GB" baseline="0" dirty="0"/>
              <a:t> </a:t>
            </a:r>
            <a:r>
              <a:rPr lang="en-GB" baseline="0" dirty="0" err="1"/>
              <a:t>intelligente</a:t>
            </a:r>
            <a:endParaRPr lang="en-GB" baseline="0" dirty="0"/>
          </a:p>
          <a:p>
            <a:r>
              <a:rPr lang="en-GB" baseline="0" dirty="0"/>
              <a:t>3) Elle </a:t>
            </a:r>
            <a:r>
              <a:rPr lang="en-GB" baseline="0" dirty="0" err="1"/>
              <a:t>est</a:t>
            </a:r>
            <a:r>
              <a:rPr lang="en-GB" baseline="0" dirty="0"/>
              <a:t> </a:t>
            </a:r>
            <a:r>
              <a:rPr lang="en-GB" baseline="0" dirty="0" err="1"/>
              <a:t>grande</a:t>
            </a:r>
            <a:endParaRPr lang="en-GB" baseline="0" dirty="0"/>
          </a:p>
          <a:p>
            <a:r>
              <a:rPr lang="en-GB" baseline="0" dirty="0"/>
              <a:t>4) Il </a:t>
            </a:r>
            <a:r>
              <a:rPr lang="en-GB" baseline="0" dirty="0" err="1"/>
              <a:t>est</a:t>
            </a:r>
            <a:r>
              <a:rPr lang="en-GB" baseline="0" dirty="0"/>
              <a:t> </a:t>
            </a:r>
            <a:r>
              <a:rPr lang="en-GB" baseline="0" dirty="0" err="1"/>
              <a:t>amusant</a:t>
            </a:r>
            <a:endParaRPr lang="en-GB" baseline="0" dirty="0"/>
          </a:p>
          <a:p>
            <a:r>
              <a:rPr lang="en-GB" baseline="0" dirty="0"/>
              <a:t>5) Elle </a:t>
            </a:r>
            <a:r>
              <a:rPr lang="en-GB" baseline="0" dirty="0" err="1"/>
              <a:t>est</a:t>
            </a:r>
            <a:r>
              <a:rPr lang="en-GB" baseline="0" dirty="0"/>
              <a:t> </a:t>
            </a:r>
            <a:r>
              <a:rPr lang="en-GB" baseline="0" dirty="0" err="1"/>
              <a:t>française</a:t>
            </a:r>
            <a:endParaRPr lang="en-GB" baseline="0" dirty="0"/>
          </a:p>
          <a:p>
            <a:r>
              <a:rPr lang="en-GB" baseline="0" dirty="0"/>
              <a:t>6) Elle </a:t>
            </a:r>
            <a:r>
              <a:rPr lang="en-GB" baseline="0" dirty="0" err="1"/>
              <a:t>est</a:t>
            </a:r>
            <a:r>
              <a:rPr lang="en-GB" baseline="0" dirty="0"/>
              <a:t> </a:t>
            </a:r>
            <a:r>
              <a:rPr lang="en-GB" baseline="0" dirty="0" err="1"/>
              <a:t>contente</a:t>
            </a:r>
            <a:endParaRPr lang="en-GB" baseline="0" dirty="0"/>
          </a:p>
          <a:p>
            <a:r>
              <a:rPr lang="en-GB" baseline="0" dirty="0"/>
              <a:t>7) Il </a:t>
            </a:r>
            <a:r>
              <a:rPr lang="en-GB" baseline="0" dirty="0" err="1"/>
              <a:t>est</a:t>
            </a:r>
            <a:r>
              <a:rPr lang="en-GB" baseline="0" dirty="0"/>
              <a:t> </a:t>
            </a:r>
            <a:r>
              <a:rPr lang="en-GB" baseline="0" dirty="0" err="1"/>
              <a:t>méchant</a:t>
            </a:r>
            <a:endParaRPr lang="en-GB" baseline="0" dirty="0"/>
          </a:p>
          <a:p>
            <a:r>
              <a:rPr lang="en-GB" baseline="0" dirty="0"/>
              <a:t>8) Elle </a:t>
            </a:r>
            <a:r>
              <a:rPr lang="en-GB" baseline="0" dirty="0" err="1"/>
              <a:t>est</a:t>
            </a:r>
            <a:r>
              <a:rPr lang="en-GB" baseline="0" dirty="0"/>
              <a:t> </a:t>
            </a:r>
            <a:r>
              <a:rPr lang="en-GB" baseline="0" dirty="0" err="1"/>
              <a:t>anglais</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7183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2 minutes</a:t>
            </a:r>
          </a:p>
          <a:p>
            <a:pPr marL="0" indent="0">
              <a:buNone/>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sz="1200" b="0" i="0" kern="1200" dirty="0">
                <a:solidFill>
                  <a:schemeClr val="tx1"/>
                </a:solidFill>
                <a:effectLst/>
                <a:latin typeface="+mn-lt"/>
                <a:ea typeface="+mn-ea"/>
                <a:cs typeface="+mn-cs"/>
              </a:rPr>
              <a:t>reinforcing/practising pronunciation changes, checking understanding of vocabulary</a:t>
            </a:r>
            <a:endParaRPr lang="en-GB" b="1" baseline="0" dirty="0"/>
          </a:p>
          <a:p>
            <a:pPr marL="0" indent="0">
              <a:buNone/>
            </a:pPr>
            <a:endParaRPr lang="en-GB" b="1" baseline="0" dirty="0"/>
          </a:p>
          <a:p>
            <a:pPr marL="0" indent="0">
              <a:buNone/>
            </a:pPr>
            <a:r>
              <a:rPr lang="en-GB" b="1" baseline="0" dirty="0"/>
              <a:t>Procedure:</a:t>
            </a:r>
          </a:p>
          <a:p>
            <a:r>
              <a:rPr lang="en-US" b="0" dirty="0"/>
              <a:t>This slide can be used in a number of ways: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sz="1200" b="0" i="0" kern="1200" baseline="0" dirty="0">
                <a:solidFill>
                  <a:schemeClr val="tx1"/>
                </a:solidFill>
                <a:effectLst/>
                <a:latin typeface="+mn-lt"/>
                <a:ea typeface="+mn-ea"/>
                <a:cs typeface="+mn-cs"/>
              </a:rPr>
              <a:t>To reinforce pronunciation changes ahead of the speaking, in a listen and repeat whole class style</a:t>
            </a:r>
            <a:endParaRPr lang="en-US" b="0" dirty="0"/>
          </a:p>
          <a:p>
            <a:pPr marL="0" indent="0">
              <a:buNone/>
            </a:pPr>
            <a:r>
              <a:rPr lang="en-US" b="0" dirty="0"/>
              <a:t>2. </a:t>
            </a:r>
            <a:r>
              <a:rPr lang="en-GB" baseline="0" dirty="0"/>
              <a:t>To practise pronunciation changes. Whole class – the teacher asks individuals to give the correct answer.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baseline="0" dirty="0"/>
              <a:t> To practise pronunciation changes. </a:t>
            </a:r>
            <a:r>
              <a:rPr lang="en-GB" baseline="0" dirty="0" err="1"/>
              <a:t>Pairwork</a:t>
            </a:r>
            <a:r>
              <a:rPr lang="en-GB" baseline="0" dirty="0"/>
              <a:t> – when the adjective disappears, ask students to turn to their partner and say the adjective out loud.  This could be then be practised a few times, with a competition element added by shortening the time sequence on the animation.  Challenge pairs to complete within the new speeded up time.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aseline="0" dirty="0"/>
              <a:t>As a help-sheet which can be printed out for reference at any point during the speaking and writing activities for those students who need it. (Duplicate the slide and select print “2 to a page” for A5 size help sheets)</a:t>
            </a:r>
            <a:endParaRPr lang="en-GB" b="1" baseline="0" dirty="0"/>
          </a:p>
          <a:p>
            <a:pPr marL="0" indent="0">
              <a:buNone/>
            </a:pPr>
            <a:endParaRPr lang="en-GB" baseline="0" dirty="0"/>
          </a:p>
          <a:p>
            <a:pPr marL="0" indent="0">
              <a:buNone/>
            </a:pPr>
            <a:r>
              <a:rPr lang="en-GB" b="1" baseline="0" dirty="0"/>
              <a:t>A note about the verbs needed for the production activities that follow:</a:t>
            </a:r>
          </a:p>
          <a:p>
            <a:pPr marL="0" indent="0">
              <a:buNone/>
            </a:pPr>
            <a:r>
              <a:rPr lang="en-GB" b="0" baseline="0" dirty="0"/>
              <a:t>Following on from students’ learning of </a:t>
            </a:r>
            <a:r>
              <a:rPr lang="en-GB" b="0" baseline="0" dirty="0" err="1"/>
              <a:t>être</a:t>
            </a:r>
            <a:r>
              <a:rPr lang="en-GB" b="0" baseline="0" dirty="0"/>
              <a:t> in week 1, the following pairs are practised in this sequence:</a:t>
            </a:r>
          </a:p>
          <a:p>
            <a:pPr marL="0" indent="0">
              <a:buNone/>
            </a:pPr>
            <a:r>
              <a:rPr lang="en-GB" b="0" baseline="0" dirty="0"/>
              <a:t>The speaking activity practises Je </a:t>
            </a:r>
            <a:r>
              <a:rPr lang="en-GB" b="0" baseline="0" dirty="0" err="1"/>
              <a:t>suis</a:t>
            </a:r>
            <a:r>
              <a:rPr lang="en-GB" b="0" baseline="0" dirty="0"/>
              <a:t> / </a:t>
            </a:r>
            <a:r>
              <a:rPr lang="en-GB" b="0" baseline="0" dirty="0" err="1"/>
              <a:t>Tu</a:t>
            </a:r>
            <a:r>
              <a:rPr lang="en-GB" b="0" baseline="0" dirty="0"/>
              <a:t> </a:t>
            </a:r>
            <a:r>
              <a:rPr lang="en-GB" b="0" baseline="0" dirty="0" err="1"/>
              <a:t>es</a:t>
            </a:r>
            <a:endParaRPr lang="en-GB" b="0" baseline="0" dirty="0"/>
          </a:p>
          <a:p>
            <a:pPr marL="0" indent="0">
              <a:buNone/>
            </a:pPr>
            <a:r>
              <a:rPr lang="en-GB" b="0" baseline="0" dirty="0"/>
              <a:t>The writing activity practises Il / Elle </a:t>
            </a:r>
            <a:r>
              <a:rPr lang="en-GB" b="0" baseline="0" dirty="0" err="1"/>
              <a:t>est</a:t>
            </a:r>
            <a:endParaRPr lang="en-GB" b="0" baseline="0"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36</a:t>
            </a:fld>
            <a:endParaRPr lang="en-GB">
              <a:solidFill>
                <a:prstClr val="black"/>
              </a:solidFill>
            </a:endParaRPr>
          </a:p>
        </p:txBody>
      </p:sp>
    </p:spTree>
    <p:extLst>
      <p:ext uri="{BB962C8B-B14F-4D97-AF65-F5344CB8AC3E}">
        <p14:creationId xmlns:p14="http://schemas.microsoft.com/office/powerpoint/2010/main" val="40729645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1 minute</a:t>
            </a:r>
          </a:p>
          <a:p>
            <a:pPr marL="0" indent="0">
              <a:buNone/>
            </a:pPr>
            <a:endParaRPr lang="en-GB" b="1" baseline="0" dirty="0"/>
          </a:p>
          <a:p>
            <a:pPr marL="0" indent="0">
              <a:buNone/>
            </a:pPr>
            <a:r>
              <a:rPr lang="en-GB" b="1" baseline="0" dirty="0"/>
              <a:t>Aim: </a:t>
            </a:r>
            <a:r>
              <a:rPr lang="en-GB" b="0" baseline="0" dirty="0"/>
              <a:t>introducing intonation questions</a:t>
            </a:r>
            <a:endParaRPr lang="en-GB" b="1" baseline="0" dirty="0"/>
          </a:p>
          <a:p>
            <a:pPr marL="0" indent="0">
              <a:buNone/>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Teachers</a:t>
            </a:r>
            <a:r>
              <a:rPr lang="en-GB" baseline="0" dirty="0"/>
              <a:t> will need to model raised intonation when introducing the question.</a:t>
            </a:r>
          </a:p>
        </p:txBody>
      </p:sp>
      <p:sp>
        <p:nvSpPr>
          <p:cNvPr id="4" name="Slide Number Placeholder 3"/>
          <p:cNvSpPr>
            <a:spLocks noGrp="1"/>
          </p:cNvSpPr>
          <p:nvPr>
            <p:ph type="sldNum" sz="quarter" idx="10"/>
          </p:nvPr>
        </p:nvSpPr>
        <p:spPr/>
        <p:txBody>
          <a:bodyPr/>
          <a:lstStyle/>
          <a:p>
            <a:pPr>
              <a:defRPr/>
            </a:pPr>
            <a:fld id="{4064E2A9-A970-48BE-B31A-B4EAD540047D}" type="slidenum">
              <a:rPr lang="en-GB" smtClean="0">
                <a:solidFill>
                  <a:prstClr val="black"/>
                </a:solidFill>
              </a:rPr>
              <a:pPr>
                <a:defRPr/>
              </a:pPr>
              <a:t>37</a:t>
            </a:fld>
            <a:endParaRPr lang="en-GB" dirty="0">
              <a:solidFill>
                <a:prstClr val="black"/>
              </a:solidFill>
            </a:endParaRPr>
          </a:p>
        </p:txBody>
      </p:sp>
    </p:spTree>
    <p:extLst>
      <p:ext uri="{BB962C8B-B14F-4D97-AF65-F5344CB8AC3E}">
        <p14:creationId xmlns:p14="http://schemas.microsoft.com/office/powerpoint/2010/main" val="365245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Note: </a:t>
            </a:r>
            <a:r>
              <a:rPr lang="en-GB" baseline="0" dirty="0"/>
              <a:t>This slide has no audio, yet.</a:t>
            </a:r>
            <a:br>
              <a:rPr lang="en-GB" baseline="0" dirty="0"/>
            </a:br>
            <a:endParaRPr lang="en-GB" baseline="0" dirty="0"/>
          </a:p>
          <a:p>
            <a:pPr marL="0" indent="0">
              <a:buNone/>
            </a:pPr>
            <a:r>
              <a:rPr lang="en-GB" b="1" baseline="0" dirty="0"/>
              <a:t>Timing: 5 minutes</a:t>
            </a:r>
          </a:p>
          <a:p>
            <a:pPr marL="0" indent="0">
              <a:buNone/>
            </a:pPr>
            <a:endParaRPr lang="en-GB" b="1" baseline="0" dirty="0"/>
          </a:p>
          <a:p>
            <a:pPr marL="0" indent="0">
              <a:buNone/>
            </a:pPr>
            <a:r>
              <a:rPr lang="en-GB" b="1" baseline="0" dirty="0"/>
              <a:t>Aim: </a:t>
            </a:r>
            <a:r>
              <a:rPr lang="en-GB" b="0" baseline="0" dirty="0"/>
              <a:t>practising recognition of intonation questions</a:t>
            </a:r>
            <a:endParaRPr lang="en-GB" b="1" baseline="0" dirty="0"/>
          </a:p>
          <a:p>
            <a:pPr marL="0" indent="0">
              <a:buNone/>
            </a:pPr>
            <a:endParaRPr lang="en-GB" b="1" baseline="0" dirty="0"/>
          </a:p>
          <a:p>
            <a:pPr marL="0" indent="0">
              <a:buNone/>
            </a:pPr>
            <a:r>
              <a:rPr lang="en-GB" b="1" baseline="0" dirty="0"/>
              <a:t>Procedure:</a:t>
            </a:r>
          </a:p>
          <a:p>
            <a:pPr marL="0" indent="0">
              <a:buNone/>
            </a:pPr>
            <a:r>
              <a:rPr lang="en-GB" b="0" baseline="0" dirty="0"/>
              <a:t>1. Students should try to work out the meaning of the title. They do not know these near cognates, but they should be encouraged to draw on their knowledge of English.</a:t>
            </a:r>
          </a:p>
          <a:p>
            <a:pPr marL="0" indent="0">
              <a:buNone/>
            </a:pPr>
            <a:r>
              <a:rPr lang="en-GB" b="0" baseline="0" dirty="0"/>
              <a:t>2. Write 1-8 and choose ‘teacher’ for a statement or ‘mum’ for a question.</a:t>
            </a:r>
          </a:p>
          <a:p>
            <a:pPr marL="0" indent="0">
              <a:buNone/>
            </a:pPr>
            <a:r>
              <a:rPr lang="en-GB" b="0" baseline="0" dirty="0"/>
              <a:t>3. Click to reveal the answers.</a:t>
            </a:r>
          </a:p>
          <a:p>
            <a:pPr marL="0" indent="0">
              <a:buNone/>
            </a:pPr>
            <a:endParaRPr lang="en-GB" b="0" baseline="0" dirty="0"/>
          </a:p>
          <a:p>
            <a:pPr marL="0" indent="0">
              <a:buNone/>
            </a:pPr>
            <a:r>
              <a:rPr lang="en-GB" b="1" baseline="0" dirty="0"/>
              <a:t>Transcript</a:t>
            </a:r>
            <a:endParaRPr lang="en-GB" dirty="0"/>
          </a:p>
          <a:p>
            <a:pPr marL="228600" indent="-228600">
              <a:buAutoNum type="arabicParenR"/>
            </a:pPr>
            <a:r>
              <a:rPr lang="en-GB" dirty="0"/>
              <a:t>Elle</a:t>
            </a:r>
            <a:r>
              <a:rPr lang="en-GB" baseline="0" dirty="0"/>
              <a:t> </a:t>
            </a:r>
            <a:r>
              <a:rPr lang="en-GB" baseline="0" dirty="0" err="1"/>
              <a:t>est</a:t>
            </a:r>
            <a:r>
              <a:rPr lang="en-GB" baseline="0" dirty="0"/>
              <a:t> </a:t>
            </a:r>
            <a:r>
              <a:rPr lang="en-GB" baseline="0" dirty="0" err="1"/>
              <a:t>intelligente</a:t>
            </a:r>
            <a:endParaRPr lang="en-GB" baseline="0" dirty="0"/>
          </a:p>
          <a:p>
            <a:pPr marL="228600" indent="-228600">
              <a:buAutoNum type="arabicParenR"/>
            </a:pPr>
            <a:r>
              <a:rPr lang="en-GB" baseline="0" dirty="0"/>
              <a:t>Elle </a:t>
            </a:r>
            <a:r>
              <a:rPr lang="en-GB" baseline="0" dirty="0" err="1"/>
              <a:t>est</a:t>
            </a:r>
            <a:r>
              <a:rPr lang="en-GB" baseline="0" dirty="0"/>
              <a:t> </a:t>
            </a:r>
            <a:r>
              <a:rPr lang="en-GB" baseline="0" dirty="0" err="1"/>
              <a:t>contente</a:t>
            </a:r>
            <a:r>
              <a:rPr lang="en-GB" baseline="0" dirty="0"/>
              <a:t>?</a:t>
            </a:r>
          </a:p>
          <a:p>
            <a:pPr marL="228600" indent="-228600">
              <a:buAutoNum type="arabicParenR"/>
            </a:pPr>
            <a:r>
              <a:rPr lang="en-GB" baseline="0" dirty="0"/>
              <a:t>Elle </a:t>
            </a:r>
            <a:r>
              <a:rPr lang="en-GB" baseline="0" dirty="0" err="1"/>
              <a:t>est</a:t>
            </a:r>
            <a:r>
              <a:rPr lang="en-GB" baseline="0" dirty="0"/>
              <a:t> </a:t>
            </a:r>
            <a:r>
              <a:rPr lang="en-GB" baseline="0" dirty="0" err="1"/>
              <a:t>calme</a:t>
            </a:r>
            <a:r>
              <a:rPr lang="en-GB" baseline="0" dirty="0"/>
              <a:t>?</a:t>
            </a:r>
          </a:p>
          <a:p>
            <a:pPr marL="228600" indent="-228600">
              <a:buAutoNum type="arabicParenR"/>
            </a:pPr>
            <a:r>
              <a:rPr lang="en-GB" baseline="0" dirty="0"/>
              <a:t>Elle </a:t>
            </a:r>
            <a:r>
              <a:rPr lang="en-GB" baseline="0" dirty="0" err="1"/>
              <a:t>est</a:t>
            </a:r>
            <a:r>
              <a:rPr lang="en-GB" baseline="0" dirty="0"/>
              <a:t> </a:t>
            </a:r>
            <a:r>
              <a:rPr lang="en-GB" baseline="0" dirty="0" err="1"/>
              <a:t>méchante</a:t>
            </a:r>
            <a:endParaRPr lang="en-GB" baseline="0" dirty="0"/>
          </a:p>
          <a:p>
            <a:pPr marL="228600" indent="-228600">
              <a:buAutoNum type="arabicParenR"/>
            </a:pPr>
            <a:r>
              <a:rPr lang="en-GB" baseline="0" dirty="0"/>
              <a:t>Elle </a:t>
            </a:r>
            <a:r>
              <a:rPr lang="en-GB" baseline="0" dirty="0" err="1"/>
              <a:t>est</a:t>
            </a:r>
            <a:r>
              <a:rPr lang="en-GB" baseline="0" dirty="0"/>
              <a:t> triste?</a:t>
            </a:r>
          </a:p>
          <a:p>
            <a:pPr marL="228600" indent="-228600">
              <a:buAutoNum type="arabicParenR"/>
            </a:pPr>
            <a:r>
              <a:rPr lang="en-GB" baseline="0" dirty="0"/>
              <a:t>Elle </a:t>
            </a:r>
            <a:r>
              <a:rPr lang="en-GB" baseline="0" dirty="0" err="1"/>
              <a:t>est</a:t>
            </a:r>
            <a:r>
              <a:rPr lang="en-GB" baseline="0" dirty="0"/>
              <a:t> </a:t>
            </a:r>
            <a:r>
              <a:rPr lang="en-GB" baseline="0" dirty="0" err="1"/>
              <a:t>malade</a:t>
            </a:r>
            <a:r>
              <a:rPr lang="en-GB" baseline="0" dirty="0"/>
              <a:t> ?</a:t>
            </a:r>
          </a:p>
          <a:p>
            <a:pPr marL="228600" indent="-228600">
              <a:buAutoNum type="arabicParenR"/>
            </a:pPr>
            <a:r>
              <a:rPr lang="en-GB" baseline="0" dirty="0"/>
              <a:t>Elle </a:t>
            </a:r>
            <a:r>
              <a:rPr lang="en-GB" baseline="0" dirty="0" err="1"/>
              <a:t>est</a:t>
            </a:r>
            <a:r>
              <a:rPr lang="en-GB" baseline="0" dirty="0"/>
              <a:t> </a:t>
            </a:r>
            <a:r>
              <a:rPr lang="en-GB" baseline="0" dirty="0" err="1"/>
              <a:t>amusante</a:t>
            </a:r>
            <a:endParaRPr lang="en-GB" baseline="0" dirty="0"/>
          </a:p>
          <a:p>
            <a:pPr marL="228600" indent="-228600">
              <a:buAutoNum type="arabicParenR"/>
            </a:pPr>
            <a:r>
              <a:rPr lang="en-GB" baseline="0" dirty="0"/>
              <a:t>Elle </a:t>
            </a:r>
            <a:r>
              <a:rPr lang="en-GB" baseline="0" dirty="0" err="1"/>
              <a:t>est</a:t>
            </a:r>
            <a:r>
              <a:rPr lang="en-GB" baseline="0" dirty="0"/>
              <a:t> </a:t>
            </a:r>
            <a:r>
              <a:rPr lang="en-GB" baseline="0" dirty="0" err="1"/>
              <a:t>contente</a:t>
            </a:r>
            <a:endParaRPr lang="en-GB" baseline="0" dirty="0"/>
          </a:p>
          <a:p>
            <a:pPr marL="228600" indent="-228600">
              <a:buAutoNum type="arabicParen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near-cognates used (1 is the most frequent word in French): </a:t>
            </a:r>
            <a:br>
              <a:rPr lang="en-GB" baseline="0" dirty="0"/>
            </a:br>
            <a:r>
              <a:rPr lang="en-GB" sz="1200" b="0" i="0" u="none" strike="noStrike" kern="1200" dirty="0" err="1">
                <a:solidFill>
                  <a:schemeClr val="tx1"/>
                </a:solidFill>
                <a:effectLst/>
                <a:latin typeface="+mn-lt"/>
                <a:ea typeface="+mn-ea"/>
                <a:cs typeface="+mn-cs"/>
              </a:rPr>
              <a:t>réunion</a:t>
            </a:r>
            <a:r>
              <a:rPr lang="en-GB" dirty="0"/>
              <a:t> [971], parent [546], </a:t>
            </a:r>
            <a:r>
              <a:rPr lang="en-GB" sz="1200" b="0" dirty="0" err="1">
                <a:solidFill>
                  <a:schemeClr val="bg1"/>
                </a:solidFill>
              </a:rPr>
              <a:t>professeur</a:t>
            </a:r>
            <a:r>
              <a:rPr lang="en-GB" sz="1200" b="0" dirty="0">
                <a:solidFill>
                  <a:schemeClr val="bg1"/>
                </a:solidFill>
              </a:rPr>
              <a:t> [1150]</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p:txBody>
      </p:sp>
      <p:sp>
        <p:nvSpPr>
          <p:cNvPr id="4" name="Slide Number Placeholder 3"/>
          <p:cNvSpPr>
            <a:spLocks noGrp="1"/>
          </p:cNvSpPr>
          <p:nvPr>
            <p:ph type="sldNum" sz="quarter" idx="10"/>
          </p:nvPr>
        </p:nvSpPr>
        <p:spPr/>
        <p:txBody>
          <a:bodyPr/>
          <a:lstStyle/>
          <a:p>
            <a:pPr>
              <a:defRPr/>
            </a:pPr>
            <a:fld id="{4064E2A9-A970-48BE-B31A-B4EAD540047D}" type="slidenum">
              <a:rPr lang="en-GB" smtClean="0">
                <a:solidFill>
                  <a:prstClr val="black"/>
                </a:solidFill>
              </a:rPr>
              <a:pPr>
                <a:defRPr/>
              </a:pPr>
              <a:t>38</a:t>
            </a:fld>
            <a:endParaRPr lang="en-GB" dirty="0">
              <a:solidFill>
                <a:prstClr val="black"/>
              </a:solidFill>
            </a:endParaRPr>
          </a:p>
        </p:txBody>
      </p:sp>
    </p:spTree>
    <p:extLst>
      <p:ext uri="{BB962C8B-B14F-4D97-AF65-F5344CB8AC3E}">
        <p14:creationId xmlns:p14="http://schemas.microsoft.com/office/powerpoint/2010/main" val="1046098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10 minutes</a:t>
            </a:r>
          </a:p>
          <a:p>
            <a:endParaRPr lang="en-GB" baseline="0" dirty="0"/>
          </a:p>
          <a:p>
            <a:r>
              <a:rPr lang="en-GB" b="1" baseline="0" dirty="0"/>
              <a:t>Aim: </a:t>
            </a:r>
            <a:r>
              <a:rPr lang="en-GB" b="0" baseline="0" dirty="0"/>
              <a:t>practising oral production of regular adjective agreement and yes/no intonation questions</a:t>
            </a:r>
            <a:endParaRPr lang="en-GB" b="1" baseline="0" dirty="0"/>
          </a:p>
          <a:p>
            <a:endParaRPr lang="en-GB" baseline="0" dirty="0"/>
          </a:p>
          <a:p>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t>
            </a:r>
            <a:r>
              <a:rPr lang="en-GB" dirty="0"/>
              <a:t>Teacher</a:t>
            </a:r>
            <a:r>
              <a:rPr lang="en-GB" baseline="0" dirty="0"/>
              <a:t>s may wish to use this slide to model/aid the instructions for the pair work before displaying the </a:t>
            </a:r>
            <a:r>
              <a:rPr lang="en-GB" b="1" u="sng" baseline="0" dirty="0"/>
              <a:t>master</a:t>
            </a:r>
            <a:r>
              <a:rPr lang="en-GB" baseline="0" dirty="0"/>
              <a:t>, or print this out as a prompt for those pairs who need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t>
            </a:r>
            <a:r>
              <a:rPr lang="en-GB" dirty="0"/>
              <a:t>Partner A picks out a card (for these cards, see later slides) and gives</a:t>
            </a:r>
            <a:r>
              <a:rPr lang="en-GB" baseline="0" dirty="0"/>
              <a:t> a sentence to describe the card </a:t>
            </a:r>
            <a:r>
              <a:rPr lang="en-GB" b="1" baseline="0" dirty="0"/>
              <a:t>as though they were the person on the card (“I am … adjective”). They must not give the name of the person.</a:t>
            </a:r>
            <a:r>
              <a:rPr lang="en-GB" baseline="0" dirty="0"/>
              <a:t> e.g. ‘Je </a:t>
            </a:r>
            <a:r>
              <a:rPr lang="en-GB" baseline="0" dirty="0" err="1"/>
              <a:t>suis</a:t>
            </a:r>
            <a:r>
              <a:rPr lang="en-GB" baseline="0" dirty="0"/>
              <a:t> grand’. Explain to the pupils that they have to pronounce the adjective correctly, with the correct ending, otherwise their partner cannot guess who they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Partner B looks at the </a:t>
            </a:r>
            <a:r>
              <a:rPr lang="en-GB" b="1" u="sng" baseline="0" dirty="0"/>
              <a:t>master</a:t>
            </a:r>
            <a:r>
              <a:rPr lang="en-GB" baseline="0" dirty="0"/>
              <a:t> on the board and says ‘Tu es Marc ?’ with raised intonation.</a:t>
            </a:r>
          </a:p>
          <a:p>
            <a:r>
              <a:rPr lang="en-GB" baseline="0" dirty="0"/>
              <a:t>4. Partner A would reply ‘</a:t>
            </a:r>
            <a:r>
              <a:rPr lang="en-GB" baseline="0" dirty="0" err="1"/>
              <a:t>Oui</a:t>
            </a:r>
            <a:r>
              <a:rPr lang="en-GB" baseline="0" dirty="0"/>
              <a:t>’ if correct or ‘Non’ if incorrect. Teachers may need to explain ‘</a:t>
            </a:r>
            <a:r>
              <a:rPr lang="en-GB" baseline="0" dirty="0" err="1"/>
              <a:t>oui</a:t>
            </a:r>
            <a:r>
              <a:rPr lang="en-GB" baseline="0" dirty="0"/>
              <a:t>’ and ‘non’ if some learners aren’t familiar with these words.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For each correct identification players could tally their scores.  </a:t>
            </a:r>
          </a:p>
        </p:txBody>
      </p:sp>
      <p:sp>
        <p:nvSpPr>
          <p:cNvPr id="4" name="Slide Number Placeholder 3"/>
          <p:cNvSpPr>
            <a:spLocks noGrp="1"/>
          </p:cNvSpPr>
          <p:nvPr>
            <p:ph type="sldNum" sz="quarter" idx="10"/>
          </p:nvPr>
        </p:nvSpPr>
        <p:spPr/>
        <p:txBody>
          <a:bodyPr/>
          <a:lstStyle/>
          <a:p>
            <a:fld id="{4064E2A9-A970-48BE-B31A-B4EAD540047D}"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517447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1051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t>
            </a:r>
            <a:r>
              <a:rPr lang="en-GB" dirty="0"/>
              <a:t>Master – display this on the IWB</a:t>
            </a:r>
            <a:r>
              <a:rPr lang="en-GB" baseline="0" dirty="0"/>
              <a:t> whilst the speaking activity is taking 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t>
            </a:r>
            <a:r>
              <a:rPr lang="en-GB" dirty="0"/>
              <a:t>Players</a:t>
            </a:r>
            <a:r>
              <a:rPr lang="en-GB" baseline="0" dirty="0"/>
              <a:t> </a:t>
            </a:r>
            <a:r>
              <a:rPr lang="en-GB" dirty="0"/>
              <a:t>take it in turns</a:t>
            </a:r>
            <a:r>
              <a:rPr lang="en-GB" baseline="0" dirty="0"/>
              <a:t> to select a picture from their set of 8. They imagine they are the person they have picked.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They give a sentence to describe themselves (I am …). The other player has to identify who is being described.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Explain to the pupils that they have to pronounce the adjective correctly, with the correct ending, otherwise their partner cannot guess who they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The English adjective is given underneath so that students know which to use in case it is not obvious from the picture.</a:t>
            </a:r>
          </a:p>
        </p:txBody>
      </p:sp>
      <p:sp>
        <p:nvSpPr>
          <p:cNvPr id="4" name="Slide Number Placeholder 3"/>
          <p:cNvSpPr>
            <a:spLocks noGrp="1"/>
          </p:cNvSpPr>
          <p:nvPr>
            <p:ph type="sldNum" sz="quarter" idx="10"/>
          </p:nvPr>
        </p:nvSpPr>
        <p:spPr/>
        <p:txBody>
          <a:bodyPr/>
          <a:lstStyle/>
          <a:p>
            <a:fld id="{4064E2A9-A970-48BE-B31A-B4EAD540047D}"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14002262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The creation of cards is optional.</a:t>
            </a:r>
          </a:p>
          <a:p>
            <a:endParaRPr lang="en-GB" baseline="0" dirty="0"/>
          </a:p>
          <a:p>
            <a:r>
              <a:rPr lang="en-GB" b="1" dirty="0"/>
              <a:t>Alternatives:</a:t>
            </a:r>
          </a:p>
          <a:p>
            <a:pPr marL="228600" indent="-228600">
              <a:buAutoNum type="arabicPeriod"/>
            </a:pPr>
            <a:r>
              <a:rPr lang="en-GB" b="1" dirty="0"/>
              <a:t>Show the master slide and give students 10 seconds to write down 8 names of their choice.</a:t>
            </a:r>
          </a:p>
          <a:p>
            <a:pPr marL="228600" indent="-228600">
              <a:buAutoNum type="arabicPeriod"/>
            </a:pPr>
            <a:r>
              <a:rPr lang="en-GB" b="1" dirty="0"/>
              <a:t>2.</a:t>
            </a:r>
            <a:r>
              <a:rPr lang="en-GB" b="1" baseline="0" dirty="0"/>
              <a:t> Use the final slide – print one sheet and cut into 32 pieces 16 x Partner A, 16 x Partner B.</a:t>
            </a:r>
            <a:endParaRPr lang="en-GB" baseline="0" dirty="0"/>
          </a:p>
          <a:p>
            <a:endParaRPr lang="en-GB" baseline="0" dirty="0"/>
          </a:p>
          <a:p>
            <a:r>
              <a:rPr lang="en-GB" b="1" baseline="0" dirty="0"/>
              <a:t>Procedure:</a:t>
            </a:r>
          </a:p>
          <a:p>
            <a:r>
              <a:rPr lang="en-GB" baseline="0" dirty="0"/>
              <a:t>1. </a:t>
            </a:r>
            <a:r>
              <a:rPr lang="en-GB" dirty="0"/>
              <a:t>Partner A cards – cut up these cards into 8 separate cards and put them into a small envelope/bag.</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t>
            </a:r>
            <a:r>
              <a:rPr lang="en-GB" dirty="0"/>
              <a:t>Partner A picks out a card and gives</a:t>
            </a:r>
            <a:r>
              <a:rPr lang="en-GB" baseline="0" dirty="0"/>
              <a:t> a sentence to describe the card, </a:t>
            </a:r>
            <a:r>
              <a:rPr lang="en-GB" b="1" baseline="0" dirty="0"/>
              <a:t>as though they were the person on the card (“I am … adjective”). They must not give the name of the person. </a:t>
            </a:r>
            <a:r>
              <a:rPr lang="en-GB" baseline="0" dirty="0"/>
              <a:t>e.g. ‘Je </a:t>
            </a:r>
            <a:r>
              <a:rPr lang="en-GB" baseline="0" dirty="0" err="1"/>
              <a:t>suis</a:t>
            </a:r>
            <a:r>
              <a:rPr lang="en-GB" baseline="0" dirty="0"/>
              <a:t> grand’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Partner B would then look at the master and say ‘Tu es Marc ?’</a:t>
            </a:r>
          </a:p>
          <a:p>
            <a:r>
              <a:rPr lang="en-GB" baseline="0" dirty="0"/>
              <a:t>4. Partner A would reply ‘</a:t>
            </a:r>
            <a:r>
              <a:rPr lang="en-GB" baseline="0" dirty="0" err="1"/>
              <a:t>Oui</a:t>
            </a:r>
            <a:r>
              <a:rPr lang="en-GB" baseline="0" dirty="0"/>
              <a:t>’ if correct or ‘Non’ if incorrect.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For each correct identification players could tally their scores.</a:t>
            </a:r>
          </a:p>
        </p:txBody>
      </p:sp>
      <p:sp>
        <p:nvSpPr>
          <p:cNvPr id="4" name="Slide Number Placeholder 3"/>
          <p:cNvSpPr>
            <a:spLocks noGrp="1"/>
          </p:cNvSpPr>
          <p:nvPr>
            <p:ph type="sldNum" sz="quarter" idx="10"/>
          </p:nvPr>
        </p:nvSpPr>
        <p:spPr/>
        <p:txBody>
          <a:bodyPr/>
          <a:lstStyle/>
          <a:p>
            <a:fld id="{4064E2A9-A970-48BE-B31A-B4EAD540047D}" type="slidenum">
              <a:rPr lang="en-GB" smtClean="0">
                <a:solidFill>
                  <a:prstClr val="black"/>
                </a:solidFill>
              </a:rPr>
              <a:pPr/>
              <a:t>41</a:t>
            </a:fld>
            <a:endParaRPr lang="en-GB" dirty="0">
              <a:solidFill>
                <a:prstClr val="black"/>
              </a:solidFill>
            </a:endParaRPr>
          </a:p>
        </p:txBody>
      </p:sp>
    </p:spTree>
    <p:extLst>
      <p:ext uri="{BB962C8B-B14F-4D97-AF65-F5344CB8AC3E}">
        <p14:creationId xmlns:p14="http://schemas.microsoft.com/office/powerpoint/2010/main" val="10647137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Procedure:</a:t>
            </a:r>
          </a:p>
          <a:p>
            <a:r>
              <a:rPr lang="en-GB" baseline="0" dirty="0"/>
              <a:t>1. </a:t>
            </a:r>
            <a:r>
              <a:rPr lang="en-GB" dirty="0"/>
              <a:t>Partner B cards – cut up these cards into 8 separate cards and put them into a small envelope/plastic bag.</a:t>
            </a:r>
            <a:endParaRPr lang="en-GB" baseline="0" dirty="0"/>
          </a:p>
          <a:p>
            <a:r>
              <a:rPr lang="en-GB" baseline="0" dirty="0"/>
              <a:t>2. </a:t>
            </a:r>
            <a:r>
              <a:rPr lang="en-GB" dirty="0"/>
              <a:t>Partner B picks out a card and gives</a:t>
            </a:r>
            <a:r>
              <a:rPr lang="en-GB" baseline="0" dirty="0"/>
              <a:t> a sentence to describe the card (WITHOUT using the name!) e.g. ‘Je </a:t>
            </a:r>
            <a:r>
              <a:rPr lang="en-GB" baseline="0" dirty="0" err="1"/>
              <a:t>suis</a:t>
            </a:r>
            <a:r>
              <a:rPr lang="en-GB" baseline="0" dirty="0"/>
              <a:t> </a:t>
            </a:r>
            <a:r>
              <a:rPr lang="en-GB" baseline="0" dirty="0" err="1"/>
              <a:t>grande</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Partner A looks at the master and says ‘Tu es Hélène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Partner B replies ‘</a:t>
            </a:r>
            <a:r>
              <a:rPr lang="en-GB" baseline="0" dirty="0" err="1"/>
              <a:t>Oui</a:t>
            </a:r>
            <a:r>
              <a:rPr lang="en-GB" baseline="0" dirty="0"/>
              <a:t>’ if correct or ‘Non’ if incorrect. </a:t>
            </a:r>
          </a:p>
          <a:p>
            <a:r>
              <a:rPr lang="en-GB" baseline="0" dirty="0"/>
              <a:t>5. For each correct identification players could tally their scores.</a:t>
            </a:r>
          </a:p>
        </p:txBody>
      </p:sp>
      <p:sp>
        <p:nvSpPr>
          <p:cNvPr id="4" name="Slide Number Placeholder 3"/>
          <p:cNvSpPr>
            <a:spLocks noGrp="1"/>
          </p:cNvSpPr>
          <p:nvPr>
            <p:ph type="sldNum" sz="quarter" idx="10"/>
          </p:nvPr>
        </p:nvSpPr>
        <p:spPr/>
        <p:txBody>
          <a:bodyPr/>
          <a:lstStyle/>
          <a:p>
            <a:fld id="{4064E2A9-A970-48BE-B31A-B4EAD540047D}"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8567788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064E2A9-A970-48BE-B31A-B4EAD540047D}"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25869956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8 minutes</a:t>
            </a:r>
          </a:p>
          <a:p>
            <a:endParaRPr lang="en-GB" baseline="0" dirty="0"/>
          </a:p>
          <a:p>
            <a:r>
              <a:rPr lang="en-GB" b="1" baseline="0" dirty="0"/>
              <a:t>Aim: </a:t>
            </a:r>
            <a:r>
              <a:rPr lang="en-GB" b="0" baseline="0" dirty="0"/>
              <a:t>practising written production of regular adjective gender agreement</a:t>
            </a:r>
            <a:endParaRPr lang="en-GB" b="1" baseline="0" dirty="0"/>
          </a:p>
          <a:p>
            <a:endParaRPr lang="en-GB" baseline="0" dirty="0"/>
          </a:p>
          <a:p>
            <a:r>
              <a:rPr lang="en-GB" b="1" baseline="0" dirty="0"/>
              <a:t>Procedure:</a:t>
            </a:r>
          </a:p>
          <a:p>
            <a:r>
              <a:rPr lang="en-GB" baseline="0" dirty="0"/>
              <a:t>1. Write 1-6 and write a sentence to describe each character using </a:t>
            </a:r>
            <a:r>
              <a:rPr lang="en-GB" i="1" baseline="0" dirty="0" err="1"/>
              <a:t>il</a:t>
            </a:r>
            <a:r>
              <a:rPr lang="en-GB" i="1" baseline="0" dirty="0"/>
              <a:t> </a:t>
            </a:r>
            <a:r>
              <a:rPr lang="en-GB" i="0" baseline="0" dirty="0"/>
              <a:t>or </a:t>
            </a:r>
            <a:r>
              <a:rPr lang="en-GB" i="1" baseline="0" dirty="0" err="1"/>
              <a:t>elle</a:t>
            </a:r>
            <a:r>
              <a:rPr lang="en-GB" i="1" baseline="0" dirty="0"/>
              <a:t> </a:t>
            </a:r>
            <a:r>
              <a:rPr lang="en-GB" i="0" baseline="0" dirty="0"/>
              <a:t>+ adjective.</a:t>
            </a:r>
            <a:endParaRPr lang="en-GB" baseline="0" dirty="0"/>
          </a:p>
          <a:p>
            <a:endParaRPr lang="en-GB" dirty="0"/>
          </a:p>
        </p:txBody>
      </p:sp>
      <p:sp>
        <p:nvSpPr>
          <p:cNvPr id="4" name="Slide Number Placeholder 3"/>
          <p:cNvSpPr>
            <a:spLocks noGrp="1"/>
          </p:cNvSpPr>
          <p:nvPr>
            <p:ph type="sldNum" sz="quarter" idx="10"/>
          </p:nvPr>
        </p:nvSpPr>
        <p:spPr/>
        <p:txBody>
          <a:bodyPr/>
          <a:lstStyle/>
          <a:p>
            <a:fld id="{4064E2A9-A970-48BE-B31A-B4EAD540047D}"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18775265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a:t>midi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midi </a:t>
            </a:r>
            <a:r>
              <a:rPr lang="en-GB" baseline="0" dirty="0"/>
              <a:t>[2483]; </a:t>
            </a:r>
            <a:r>
              <a:rPr lang="en-GB" b="1" baseline="0" dirty="0"/>
              <a:t>petit</a:t>
            </a:r>
            <a:r>
              <a:rPr lang="en-GB" baseline="0" dirty="0"/>
              <a:t> [138]; </a:t>
            </a:r>
            <a:r>
              <a:rPr lang="en-GB" b="1" baseline="0" dirty="0"/>
              <a:t>lit </a:t>
            </a:r>
            <a:r>
              <a:rPr lang="en-GB" b="0" baseline="0" dirty="0"/>
              <a:t>[1837]</a:t>
            </a:r>
            <a:r>
              <a:rPr lang="en-GB" baseline="0" dirty="0"/>
              <a:t> </a:t>
            </a:r>
            <a:r>
              <a:rPr lang="en-GB" b="1" baseline="0" dirty="0" err="1"/>
              <a:t>ici</a:t>
            </a:r>
            <a:r>
              <a:rPr lang="en-GB" baseline="0" dirty="0"/>
              <a:t> [167]; </a:t>
            </a:r>
            <a:r>
              <a:rPr lang="en-GB" b="1" baseline="0" dirty="0" err="1"/>
              <a:t>il</a:t>
            </a:r>
            <a:r>
              <a:rPr lang="en-GB" baseline="0" dirty="0"/>
              <a:t>[13]; </a:t>
            </a:r>
            <a:r>
              <a:rPr lang="en-GB" b="1" baseline="0" dirty="0"/>
              <a:t>qui</a:t>
            </a:r>
            <a:r>
              <a:rPr lang="en-GB" baseline="0" dirty="0"/>
              <a:t> [14].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3521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27130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37432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practicing aural recognition of SSC [</a:t>
            </a:r>
            <a:r>
              <a:rPr lang="en-US" b="0" dirty="0" err="1"/>
              <a:t>i</a:t>
            </a:r>
            <a:r>
              <a:rPr lang="en-US" b="0" dirty="0"/>
              <a:t>]</a:t>
            </a:r>
            <a:endParaRPr lang="en-US" b="1" dirty="0"/>
          </a:p>
          <a:p>
            <a:endParaRPr lang="en-US" b="1" dirty="0"/>
          </a:p>
          <a:p>
            <a:r>
              <a:rPr lang="en-US" b="1" dirty="0"/>
              <a:t>Procedure:</a:t>
            </a:r>
          </a:p>
          <a:p>
            <a:r>
              <a:rPr lang="en-US" b="0" dirty="0"/>
              <a:t>1. Click the numbers to play the audio. Tell students they are going to hear the letters ‘a’, ‘b’ and ‘c’ said in French.</a:t>
            </a:r>
          </a:p>
          <a:p>
            <a:r>
              <a:rPr lang="en-US" b="0" dirty="0"/>
              <a:t>2. Write 1-4 and choose if ‘a’, ‘b’ or ‘c’ is a word containing the SSC [</a:t>
            </a:r>
            <a:r>
              <a:rPr lang="en-US" b="0" dirty="0" err="1"/>
              <a:t>i</a:t>
            </a:r>
            <a:r>
              <a:rPr lang="en-US" b="0" dirty="0"/>
              <a:t>].</a:t>
            </a:r>
          </a:p>
          <a:p>
            <a:r>
              <a:rPr lang="en-US" b="0" dirty="0"/>
              <a:t>3. Click to reveal the answers.</a:t>
            </a:r>
          </a:p>
          <a:p>
            <a:endParaRPr lang="en-US" b="0" dirty="0"/>
          </a:p>
          <a:p>
            <a:r>
              <a:rPr lang="en-US" b="1" dirty="0"/>
              <a:t>Transcript:</a:t>
            </a:r>
          </a:p>
          <a:p>
            <a:pPr marL="228600" indent="-228600">
              <a:buAutoNum type="arabicPeriod"/>
            </a:pPr>
            <a:r>
              <a:rPr lang="en-US" b="0" dirty="0"/>
              <a:t>a) innocent, b) </a:t>
            </a:r>
            <a:r>
              <a:rPr lang="en-US" b="0" dirty="0" err="1"/>
              <a:t>méchant</a:t>
            </a:r>
            <a:r>
              <a:rPr lang="en-US" b="0" dirty="0"/>
              <a:t>, c) </a:t>
            </a:r>
            <a:r>
              <a:rPr lang="en-US" b="0" dirty="0" err="1"/>
              <a:t>amusant</a:t>
            </a:r>
            <a:endParaRPr lang="en-US" b="0" dirty="0"/>
          </a:p>
          <a:p>
            <a:pPr marL="228600" indent="-228600">
              <a:buAutoNum type="arabicPeriod"/>
            </a:pPr>
            <a:r>
              <a:rPr lang="en-US" b="0" dirty="0"/>
              <a:t>a) </a:t>
            </a:r>
            <a:r>
              <a:rPr lang="en-US" b="0" dirty="0" err="1"/>
              <a:t>jeune</a:t>
            </a:r>
            <a:r>
              <a:rPr lang="en-US" b="0" dirty="0"/>
              <a:t>, b) </a:t>
            </a:r>
            <a:r>
              <a:rPr lang="en-US" b="0" dirty="0" err="1"/>
              <a:t>mari</a:t>
            </a:r>
            <a:r>
              <a:rPr lang="en-US" b="0" dirty="0"/>
              <a:t>, c) </a:t>
            </a:r>
            <a:r>
              <a:rPr lang="en-GB" baseline="0" dirty="0" err="1"/>
              <a:t>médecin</a:t>
            </a:r>
            <a:endParaRPr lang="en-GB" baseline="0" dirty="0"/>
          </a:p>
          <a:p>
            <a:pPr marL="228600" indent="-228600">
              <a:buAutoNum type="arabicPeriod"/>
            </a:pPr>
            <a:r>
              <a:rPr lang="en-US" b="0" dirty="0"/>
              <a:t>a) idée, b) </a:t>
            </a:r>
            <a:r>
              <a:rPr lang="en-US" b="0" dirty="0" err="1"/>
              <a:t>étape</a:t>
            </a:r>
            <a:r>
              <a:rPr lang="en-US" b="0" dirty="0"/>
              <a:t>, c) </a:t>
            </a:r>
            <a:r>
              <a:rPr lang="en-US" b="0" dirty="0" err="1"/>
              <a:t>carré</a:t>
            </a:r>
            <a:endParaRPr lang="en-US" b="0" dirty="0"/>
          </a:p>
          <a:p>
            <a:pPr marL="228600" indent="-228600">
              <a:buAutoNum type="arabicPeriod"/>
            </a:pPr>
            <a:r>
              <a:rPr lang="en-US" b="0" dirty="0"/>
              <a:t>a) </a:t>
            </a:r>
            <a:r>
              <a:rPr lang="en-US" b="0" dirty="0" err="1"/>
              <a:t>égal</a:t>
            </a:r>
            <a:r>
              <a:rPr lang="en-US" b="0" dirty="0"/>
              <a:t>, b) </a:t>
            </a:r>
            <a:r>
              <a:rPr lang="en-US" b="0" dirty="0" err="1"/>
              <a:t>treize</a:t>
            </a:r>
            <a:r>
              <a:rPr lang="en-US" b="0" dirty="0"/>
              <a:t>, c) </a:t>
            </a:r>
            <a:r>
              <a:rPr lang="en-US" b="0" dirty="0" err="1"/>
              <a:t>ville</a:t>
            </a:r>
            <a:endParaRPr lang="en-US" b="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innocent [2059], </a:t>
            </a:r>
            <a:r>
              <a:rPr lang="en-GB" baseline="0" dirty="0" err="1"/>
              <a:t>méchant</a:t>
            </a:r>
            <a:r>
              <a:rPr lang="en-GB" baseline="0" dirty="0"/>
              <a:t> [3184], </a:t>
            </a:r>
            <a:r>
              <a:rPr lang="en-GB" baseline="0" dirty="0" err="1"/>
              <a:t>amusant</a:t>
            </a:r>
            <a:r>
              <a:rPr lang="en-GB" baseline="0" dirty="0"/>
              <a:t> [4695], </a:t>
            </a:r>
            <a:r>
              <a:rPr lang="en-GB" baseline="0" dirty="0" err="1"/>
              <a:t>jeune</a:t>
            </a:r>
            <a:r>
              <a:rPr lang="en-GB" baseline="0" dirty="0"/>
              <a:t> [152], </a:t>
            </a:r>
            <a:r>
              <a:rPr lang="en-GB" baseline="0" dirty="0" err="1"/>
              <a:t>mari</a:t>
            </a:r>
            <a:r>
              <a:rPr lang="en-GB" baseline="0" dirty="0"/>
              <a:t> [1589], </a:t>
            </a:r>
            <a:r>
              <a:rPr lang="en-GB" baseline="0" dirty="0" err="1"/>
              <a:t>médecin</a:t>
            </a:r>
            <a:r>
              <a:rPr lang="en-GB" baseline="0" dirty="0"/>
              <a:t> [827], idée [239], </a:t>
            </a:r>
            <a:r>
              <a:rPr lang="en-GB" baseline="0" dirty="0" err="1"/>
              <a:t>étape</a:t>
            </a:r>
            <a:r>
              <a:rPr lang="en-GB" baseline="0" dirty="0"/>
              <a:t> [1145], </a:t>
            </a:r>
            <a:r>
              <a:rPr lang="en-GB" baseline="0" dirty="0" err="1"/>
              <a:t>carré</a:t>
            </a:r>
            <a:r>
              <a:rPr lang="en-GB" baseline="0" dirty="0"/>
              <a:t> [3162], </a:t>
            </a:r>
            <a:r>
              <a:rPr lang="en-GB" baseline="0" dirty="0" err="1"/>
              <a:t>égal</a:t>
            </a:r>
            <a:r>
              <a:rPr lang="en-GB" baseline="0" dirty="0"/>
              <a:t> [1183], </a:t>
            </a:r>
            <a:r>
              <a:rPr lang="en-GB" baseline="0" dirty="0" err="1"/>
              <a:t>treize</a:t>
            </a:r>
            <a:r>
              <a:rPr lang="en-GB" baseline="0" dirty="0"/>
              <a:t> [3245], </a:t>
            </a:r>
            <a:r>
              <a:rPr lang="en-GB" baseline="0" dirty="0" err="1"/>
              <a:t>ville</a:t>
            </a:r>
            <a:r>
              <a:rPr lang="en-GB" baseline="0" dirty="0"/>
              <a:t> [260]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err="1"/>
              <a:t>practising</a:t>
            </a:r>
            <a:r>
              <a:rPr lang="en-US" b="0" dirty="0"/>
              <a:t> production of SSC [</a:t>
            </a:r>
            <a:r>
              <a:rPr lang="en-US" b="0" dirty="0" err="1"/>
              <a:t>i</a:t>
            </a:r>
            <a:r>
              <a:rPr lang="en-US" b="0" dirty="0"/>
              <a:t>]</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Start the timer.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Students tried to </a:t>
            </a:r>
            <a:r>
              <a:rPr lang="en-GB" sz="1200" kern="1200" baseline="0" dirty="0">
                <a:solidFill>
                  <a:schemeClr val="tx1"/>
                </a:solidFill>
                <a:effectLst/>
                <a:latin typeface="+mn-lt"/>
                <a:ea typeface="+mn-ea"/>
                <a:cs typeface="+mn-cs"/>
              </a:rPr>
              <a:t>say</a:t>
            </a:r>
            <a:r>
              <a:rPr lang="en-GB" sz="1200" kern="1200" dirty="0">
                <a:solidFill>
                  <a:schemeClr val="tx1"/>
                </a:solidFill>
                <a:effectLst/>
                <a:latin typeface="+mn-lt"/>
                <a:ea typeface="+mn-ea"/>
                <a:cs typeface="+mn-cs"/>
              </a:rPr>
              <a:t> as many words as they can correctly </a:t>
            </a:r>
            <a:r>
              <a:rPr lang="en-GB" sz="1200" kern="1200" baseline="0" dirty="0">
                <a:solidFill>
                  <a:schemeClr val="tx1"/>
                </a:solidFill>
                <a:effectLst/>
                <a:latin typeface="+mn-lt"/>
                <a:ea typeface="+mn-ea"/>
                <a:cs typeface="+mn-cs"/>
              </a:rPr>
              <a:t>in </a:t>
            </a:r>
            <a:r>
              <a:rPr lang="en-GB" sz="1200" kern="1200" dirty="0">
                <a:solidFill>
                  <a:schemeClr val="tx1"/>
                </a:solidFill>
                <a:effectLst/>
                <a:latin typeface="+mn-lt"/>
                <a:ea typeface="+mn-ea"/>
                <a:cs typeface="+mn-cs"/>
              </a:rPr>
              <a:t>twenty seconds.</a:t>
            </a:r>
            <a:r>
              <a:rPr lang="en-GB" sz="1200" kern="1200" baseline="0" dirty="0">
                <a:solidFill>
                  <a:schemeClr val="tx1"/>
                </a:solidFill>
                <a:effectLst/>
                <a:latin typeface="+mn-lt"/>
                <a:ea typeface="+mn-ea"/>
                <a:cs typeface="+mn-cs"/>
              </a:rPr>
              <a:t> Student B takes note of any words pronounced the English way!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Students swap roles and the timer is restarted.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The person who has pronounced the greatest number of words correctly wins. If there is a tie, the student with the greatest amount of time remaining wins.</a:t>
            </a:r>
            <a:endParaRPr lang="en-GB" sz="1200" b="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on the words to hear them said by a native speaker. Students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Go over the meaning of the words. These are all cognates or near-cognates, purposefully chosen for unlearning the connection between the SSC and the English sound. In some cases, the words may have an English translation which is a related but not direct equivalent (e.g. </a:t>
            </a:r>
            <a:r>
              <a:rPr lang="en-GB" b="0" i="1" dirty="0" err="1"/>
              <a:t>rapide</a:t>
            </a:r>
            <a:r>
              <a:rPr lang="en-GB" b="0" i="1" dirty="0"/>
              <a:t> </a:t>
            </a:r>
            <a:r>
              <a:rPr lang="en-GB" b="0" i="0" dirty="0"/>
              <a:t>- fast) so these should be clarified. Students will find it rewarding in the second lesson to be able to recognise nine new words! Explain that lots of words are shared between the languages and they will encounter more of these across the year.</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guide [2392], </a:t>
            </a:r>
            <a:r>
              <a:rPr lang="en-GB" baseline="0" dirty="0" err="1"/>
              <a:t>climat</a:t>
            </a:r>
            <a:r>
              <a:rPr lang="en-GB" baseline="0" dirty="0"/>
              <a:t> [2006], minimal [3652], animal [1002], prime [2094], </a:t>
            </a:r>
            <a:r>
              <a:rPr lang="en-GB" baseline="0" dirty="0" err="1"/>
              <a:t>guitare</a:t>
            </a:r>
            <a:r>
              <a:rPr lang="en-GB" baseline="0" dirty="0"/>
              <a:t> [&gt;5000], discipline [2120], </a:t>
            </a:r>
            <a:r>
              <a:rPr lang="en-GB" baseline="0" dirty="0" err="1"/>
              <a:t>rapide</a:t>
            </a:r>
            <a:r>
              <a:rPr lang="en-GB" baseline="0" dirty="0"/>
              <a:t> [672], Paris [n/a], machine [1294]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65160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24/09/2021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21964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24/09/2021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81955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69179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7576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3586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8213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7420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38897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904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24/09/2021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503073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4151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24/09/2021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881986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24/09/2021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289934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24/09/2021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9487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49231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6081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28110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8342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0433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64027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28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455162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58945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87078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25028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9626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339586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62604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707782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97356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33972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04337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4584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2481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24/09/2021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779802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24/09/2021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509832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24/09/2021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460563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24/09/2021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274614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6019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62432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24/09/2021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17984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24/09/2021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9115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24/09/2021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82113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622539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9419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17407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76073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audio" Target="../media/audio24.wav"/><Relationship Id="rId18" Type="http://schemas.openxmlformats.org/officeDocument/2006/relationships/audio" Target="../media/audio29.wav"/><Relationship Id="rId3" Type="http://schemas.openxmlformats.org/officeDocument/2006/relationships/image" Target="../media/image26.png"/><Relationship Id="rId21" Type="http://schemas.openxmlformats.org/officeDocument/2006/relationships/image" Target="../media/image20.png"/><Relationship Id="rId7" Type="http://schemas.openxmlformats.org/officeDocument/2006/relationships/image" Target="../media/image29.png"/><Relationship Id="rId12" Type="http://schemas.openxmlformats.org/officeDocument/2006/relationships/audio" Target="../media/audio23.wav"/><Relationship Id="rId17" Type="http://schemas.openxmlformats.org/officeDocument/2006/relationships/audio" Target="../media/audio28.wav"/><Relationship Id="rId25" Type="http://schemas.openxmlformats.org/officeDocument/2006/relationships/image" Target="../media/image37.jpeg"/><Relationship Id="rId2" Type="http://schemas.openxmlformats.org/officeDocument/2006/relationships/notesSlide" Target="../notesSlides/notesSlide11.xml"/><Relationship Id="rId16" Type="http://schemas.openxmlformats.org/officeDocument/2006/relationships/audio" Target="../media/audio27.wav"/><Relationship Id="rId20" Type="http://schemas.openxmlformats.org/officeDocument/2006/relationships/image" Target="../media/image33.png"/><Relationship Id="rId1" Type="http://schemas.openxmlformats.org/officeDocument/2006/relationships/slideLayout" Target="../slideLayouts/slideLayout24.xml"/><Relationship Id="rId6" Type="http://schemas.openxmlformats.org/officeDocument/2006/relationships/image" Target="../media/image28.png"/><Relationship Id="rId11" Type="http://schemas.openxmlformats.org/officeDocument/2006/relationships/audio" Target="../media/audio22.wav"/><Relationship Id="rId24" Type="http://schemas.openxmlformats.org/officeDocument/2006/relationships/image" Target="../media/image36.png"/><Relationship Id="rId5" Type="http://schemas.openxmlformats.org/officeDocument/2006/relationships/image" Target="../media/image27.png"/><Relationship Id="rId15" Type="http://schemas.openxmlformats.org/officeDocument/2006/relationships/audio" Target="../media/audio26.wav"/><Relationship Id="rId23" Type="http://schemas.openxmlformats.org/officeDocument/2006/relationships/image" Target="../media/image35.png"/><Relationship Id="rId10" Type="http://schemas.openxmlformats.org/officeDocument/2006/relationships/image" Target="../media/image31.png"/><Relationship Id="rId19" Type="http://schemas.openxmlformats.org/officeDocument/2006/relationships/image" Target="../media/image32.png"/><Relationship Id="rId4" Type="http://schemas.openxmlformats.org/officeDocument/2006/relationships/image" Target="../media/image14.png"/><Relationship Id="rId9" Type="http://schemas.openxmlformats.org/officeDocument/2006/relationships/image" Target="../media/image30.png"/><Relationship Id="rId14" Type="http://schemas.openxmlformats.org/officeDocument/2006/relationships/audio" Target="../media/audio25.wav"/><Relationship Id="rId22"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audio" Target="../media/audio34.wav"/><Relationship Id="rId3" Type="http://schemas.openxmlformats.org/officeDocument/2006/relationships/image" Target="../media/image14.png"/><Relationship Id="rId7" Type="http://schemas.openxmlformats.org/officeDocument/2006/relationships/image" Target="../media/image44.png"/><Relationship Id="rId12" Type="http://schemas.openxmlformats.org/officeDocument/2006/relationships/audio" Target="../media/audio33.wav"/><Relationship Id="rId2" Type="http://schemas.openxmlformats.org/officeDocument/2006/relationships/notesSlide" Target="../notesSlides/notesSlide13.xml"/><Relationship Id="rId16" Type="http://schemas.openxmlformats.org/officeDocument/2006/relationships/audio" Target="../media/audio37.wav"/><Relationship Id="rId1" Type="http://schemas.openxmlformats.org/officeDocument/2006/relationships/slideLayout" Target="../slideLayouts/slideLayout24.xml"/><Relationship Id="rId6" Type="http://schemas.openxmlformats.org/officeDocument/2006/relationships/image" Target="../media/image43.png"/><Relationship Id="rId11" Type="http://schemas.openxmlformats.org/officeDocument/2006/relationships/audio" Target="../media/audio32.wav"/><Relationship Id="rId5" Type="http://schemas.openxmlformats.org/officeDocument/2006/relationships/image" Target="../media/image42.png"/><Relationship Id="rId15" Type="http://schemas.openxmlformats.org/officeDocument/2006/relationships/audio" Target="../media/audio36.wav"/><Relationship Id="rId10" Type="http://schemas.openxmlformats.org/officeDocument/2006/relationships/audio" Target="../media/audio31.wav"/><Relationship Id="rId4" Type="http://schemas.openxmlformats.org/officeDocument/2006/relationships/image" Target="../media/image41.png"/><Relationship Id="rId9" Type="http://schemas.openxmlformats.org/officeDocument/2006/relationships/audio" Target="../media/audio30.wav"/><Relationship Id="rId14" Type="http://schemas.openxmlformats.org/officeDocument/2006/relationships/audio" Target="../media/audio35.wav"/></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audio" Target="../media/audio42.wav"/><Relationship Id="rId3" Type="http://schemas.openxmlformats.org/officeDocument/2006/relationships/image" Target="../media/image14.png"/><Relationship Id="rId7" Type="http://schemas.openxmlformats.org/officeDocument/2006/relationships/image" Target="../media/image44.png"/><Relationship Id="rId12" Type="http://schemas.openxmlformats.org/officeDocument/2006/relationships/audio" Target="../media/audio41.wav"/><Relationship Id="rId2" Type="http://schemas.openxmlformats.org/officeDocument/2006/relationships/notesSlide" Target="../notesSlides/notesSlide14.xml"/><Relationship Id="rId16" Type="http://schemas.openxmlformats.org/officeDocument/2006/relationships/audio" Target="../media/audio45.wav"/><Relationship Id="rId1" Type="http://schemas.openxmlformats.org/officeDocument/2006/relationships/slideLayout" Target="../slideLayouts/slideLayout24.xml"/><Relationship Id="rId6" Type="http://schemas.openxmlformats.org/officeDocument/2006/relationships/image" Target="../media/image43.png"/><Relationship Id="rId11" Type="http://schemas.openxmlformats.org/officeDocument/2006/relationships/audio" Target="../media/audio40.wav"/><Relationship Id="rId5" Type="http://schemas.openxmlformats.org/officeDocument/2006/relationships/image" Target="../media/image42.png"/><Relationship Id="rId15" Type="http://schemas.openxmlformats.org/officeDocument/2006/relationships/audio" Target="../media/audio44.wav"/><Relationship Id="rId10" Type="http://schemas.openxmlformats.org/officeDocument/2006/relationships/audio" Target="../media/audio39.wav"/><Relationship Id="rId4" Type="http://schemas.openxmlformats.org/officeDocument/2006/relationships/image" Target="../media/image41.png"/><Relationship Id="rId9" Type="http://schemas.openxmlformats.org/officeDocument/2006/relationships/audio" Target="../media/audio38.wav"/><Relationship Id="rId14" Type="http://schemas.openxmlformats.org/officeDocument/2006/relationships/audio" Target="../media/audio43.wav"/></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4.png"/><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36.png"/><Relationship Id="rId4" Type="http://schemas.openxmlformats.org/officeDocument/2006/relationships/image" Target="../media/image46.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49.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notesSlide" Target="../notesSlides/notesSlide19.xml"/><Relationship Id="rId1" Type="http://schemas.openxmlformats.org/officeDocument/2006/relationships/slideLayout" Target="../slideLayouts/slideLayout39.xml"/><Relationship Id="rId5" Type="http://schemas.openxmlformats.org/officeDocument/2006/relationships/image" Target="../media/image55.png"/><Relationship Id="rId4" Type="http://schemas.openxmlformats.org/officeDocument/2006/relationships/audio" Target="../media/audio47.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9.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audio" Target="../media/audio47.wav"/></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58.png"/><Relationship Id="rId3" Type="http://schemas.openxmlformats.org/officeDocument/2006/relationships/audio" Target="../media/audio46.wav"/><Relationship Id="rId7" Type="http://schemas.openxmlformats.org/officeDocument/2006/relationships/audio" Target="../media/audio50.wav"/><Relationship Id="rId12"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audio" Target="../media/audio49.wav"/><Relationship Id="rId11" Type="http://schemas.openxmlformats.org/officeDocument/2006/relationships/image" Target="../media/image56.png"/><Relationship Id="rId5" Type="http://schemas.openxmlformats.org/officeDocument/2006/relationships/audio" Target="../media/audio47.wav"/><Relationship Id="rId10" Type="http://schemas.openxmlformats.org/officeDocument/2006/relationships/audio" Target="../media/audio53.wav"/><Relationship Id="rId4" Type="http://schemas.openxmlformats.org/officeDocument/2006/relationships/audio" Target="../media/audio48.wav"/><Relationship Id="rId9" Type="http://schemas.openxmlformats.org/officeDocument/2006/relationships/audio" Target="../media/audio52.wav"/><Relationship Id="rId1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audio" Target="../media/audio51.wav"/><Relationship Id="rId3" Type="http://schemas.openxmlformats.org/officeDocument/2006/relationships/audio" Target="../media/audio46.wav"/><Relationship Id="rId7" Type="http://schemas.openxmlformats.org/officeDocument/2006/relationships/audio" Target="../media/audio50.wav"/><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audio" Target="../media/audio49.wav"/><Relationship Id="rId11" Type="http://schemas.openxmlformats.org/officeDocument/2006/relationships/image" Target="../media/image56.png"/><Relationship Id="rId5" Type="http://schemas.openxmlformats.org/officeDocument/2006/relationships/audio" Target="../media/audio47.wav"/><Relationship Id="rId10" Type="http://schemas.openxmlformats.org/officeDocument/2006/relationships/audio" Target="../media/audio53.wav"/><Relationship Id="rId4" Type="http://schemas.openxmlformats.org/officeDocument/2006/relationships/audio" Target="../media/audio48.wav"/><Relationship Id="rId9" Type="http://schemas.openxmlformats.org/officeDocument/2006/relationships/audio" Target="../media/audio52.wav"/></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audio" Target="../media/audio56.wav"/><Relationship Id="rId5" Type="http://schemas.openxmlformats.org/officeDocument/2006/relationships/audio" Target="../media/audio55.wav"/><Relationship Id="rId4" Type="http://schemas.openxmlformats.org/officeDocument/2006/relationships/audio" Target="../media/audio54.wav"/></Relationships>
</file>

<file path=ppt/slides/_rels/slide26.xml.rels><?xml version="1.0" encoding="UTF-8" standalone="yes"?>
<Relationships xmlns="http://schemas.openxmlformats.org/package/2006/relationships"><Relationship Id="rId8" Type="http://schemas.openxmlformats.org/officeDocument/2006/relationships/audio" Target="../media/audio61.wav"/><Relationship Id="rId13"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audio" Target="../media/audio60.wav"/><Relationship Id="rId12" Type="http://schemas.openxmlformats.org/officeDocument/2006/relationships/audio" Target="../media/audio65.wav"/><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audio" Target="../media/audio59.wav"/><Relationship Id="rId11" Type="http://schemas.openxmlformats.org/officeDocument/2006/relationships/audio" Target="../media/audio64.wav"/><Relationship Id="rId5" Type="http://schemas.openxmlformats.org/officeDocument/2006/relationships/audio" Target="../media/audio58.wav"/><Relationship Id="rId10" Type="http://schemas.openxmlformats.org/officeDocument/2006/relationships/audio" Target="../media/audio63.wav"/><Relationship Id="rId4" Type="http://schemas.openxmlformats.org/officeDocument/2006/relationships/audio" Target="../media/audio57.wav"/><Relationship Id="rId9" Type="http://schemas.openxmlformats.org/officeDocument/2006/relationships/audio" Target="../media/audio62.wav"/><Relationship Id="rId14" Type="http://schemas.openxmlformats.org/officeDocument/2006/relationships/audio" Target="../media/audio66.wav"/></Relationships>
</file>

<file path=ppt/slides/_rels/slide27.xml.rels><?xml version="1.0" encoding="UTF-8" standalone="yes"?>
<Relationships xmlns="http://schemas.openxmlformats.org/package/2006/relationships"><Relationship Id="rId8" Type="http://schemas.openxmlformats.org/officeDocument/2006/relationships/audio" Target="../media/audio61.wav"/><Relationship Id="rId13"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audio" Target="../media/audio60.wav"/><Relationship Id="rId12" Type="http://schemas.openxmlformats.org/officeDocument/2006/relationships/audio" Target="../media/audio65.wav"/><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audio" Target="../media/audio59.wav"/><Relationship Id="rId11" Type="http://schemas.openxmlformats.org/officeDocument/2006/relationships/audio" Target="../media/audio64.wav"/><Relationship Id="rId5" Type="http://schemas.openxmlformats.org/officeDocument/2006/relationships/audio" Target="../media/audio58.wav"/><Relationship Id="rId10" Type="http://schemas.openxmlformats.org/officeDocument/2006/relationships/audio" Target="../media/audio63.wav"/><Relationship Id="rId4" Type="http://schemas.openxmlformats.org/officeDocument/2006/relationships/audio" Target="../media/audio57.wav"/><Relationship Id="rId9" Type="http://schemas.openxmlformats.org/officeDocument/2006/relationships/audio" Target="../media/audio62.wav"/><Relationship Id="rId14" Type="http://schemas.openxmlformats.org/officeDocument/2006/relationships/audio" Target="../media/audio66.wav"/></Relationships>
</file>

<file path=ppt/slides/_rels/slide28.xml.rels><?xml version="1.0" encoding="UTF-8" standalone="yes"?>
<Relationships xmlns="http://schemas.openxmlformats.org/package/2006/relationships"><Relationship Id="rId8" Type="http://schemas.openxmlformats.org/officeDocument/2006/relationships/audio" Target="../media/audio61.wav"/><Relationship Id="rId13"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audio" Target="../media/audio60.wav"/><Relationship Id="rId12" Type="http://schemas.openxmlformats.org/officeDocument/2006/relationships/audio" Target="../media/audio65.wav"/><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audio" Target="../media/audio59.wav"/><Relationship Id="rId11" Type="http://schemas.openxmlformats.org/officeDocument/2006/relationships/audio" Target="../media/audio64.wav"/><Relationship Id="rId5" Type="http://schemas.openxmlformats.org/officeDocument/2006/relationships/audio" Target="../media/audio58.wav"/><Relationship Id="rId10" Type="http://schemas.openxmlformats.org/officeDocument/2006/relationships/audio" Target="../media/audio63.wav"/><Relationship Id="rId4" Type="http://schemas.openxmlformats.org/officeDocument/2006/relationships/audio" Target="../media/audio57.wav"/><Relationship Id="rId9" Type="http://schemas.openxmlformats.org/officeDocument/2006/relationships/audio" Target="../media/audio62.wav"/><Relationship Id="rId14" Type="http://schemas.openxmlformats.org/officeDocument/2006/relationships/audio" Target="../media/audio66.wav"/></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18" Type="http://schemas.openxmlformats.org/officeDocument/2006/relationships/audio" Target="../media/audio67.wav"/><Relationship Id="rId26" Type="http://schemas.openxmlformats.org/officeDocument/2006/relationships/image" Target="../media/image14.png"/><Relationship Id="rId3" Type="http://schemas.openxmlformats.org/officeDocument/2006/relationships/image" Target="../media/image65.png"/><Relationship Id="rId21" Type="http://schemas.openxmlformats.org/officeDocument/2006/relationships/audio" Target="../media/audio70.wav"/><Relationship Id="rId7" Type="http://schemas.openxmlformats.org/officeDocument/2006/relationships/image" Target="../media/image69.png"/><Relationship Id="rId12" Type="http://schemas.openxmlformats.org/officeDocument/2006/relationships/image" Target="../media/image41.png"/><Relationship Id="rId17" Type="http://schemas.openxmlformats.org/officeDocument/2006/relationships/image" Target="../media/image76.png"/><Relationship Id="rId25" Type="http://schemas.openxmlformats.org/officeDocument/2006/relationships/audio" Target="../media/audio74.wav"/><Relationship Id="rId2" Type="http://schemas.openxmlformats.org/officeDocument/2006/relationships/notesSlide" Target="../notesSlides/notesSlide34.xml"/><Relationship Id="rId16" Type="http://schemas.openxmlformats.org/officeDocument/2006/relationships/image" Target="../media/image75.png"/><Relationship Id="rId20" Type="http://schemas.openxmlformats.org/officeDocument/2006/relationships/audio" Target="../media/audio69.wav"/><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61.png"/><Relationship Id="rId24" Type="http://schemas.openxmlformats.org/officeDocument/2006/relationships/audio" Target="../media/audio73.wav"/><Relationship Id="rId5" Type="http://schemas.openxmlformats.org/officeDocument/2006/relationships/image" Target="../media/image67.png"/><Relationship Id="rId15" Type="http://schemas.openxmlformats.org/officeDocument/2006/relationships/image" Target="../media/image46.png"/><Relationship Id="rId23" Type="http://schemas.openxmlformats.org/officeDocument/2006/relationships/audio" Target="../media/audio72.wav"/><Relationship Id="rId10" Type="http://schemas.openxmlformats.org/officeDocument/2006/relationships/image" Target="../media/image72.png"/><Relationship Id="rId19" Type="http://schemas.openxmlformats.org/officeDocument/2006/relationships/audio" Target="../media/audio68.wav"/><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4.png"/><Relationship Id="rId22" Type="http://schemas.openxmlformats.org/officeDocument/2006/relationships/audio" Target="../media/audio71.wav"/></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18" Type="http://schemas.openxmlformats.org/officeDocument/2006/relationships/audio" Target="../media/audio75.wav"/><Relationship Id="rId26" Type="http://schemas.openxmlformats.org/officeDocument/2006/relationships/image" Target="../media/image14.png"/><Relationship Id="rId3" Type="http://schemas.openxmlformats.org/officeDocument/2006/relationships/image" Target="../media/image65.png"/><Relationship Id="rId21" Type="http://schemas.openxmlformats.org/officeDocument/2006/relationships/audio" Target="../media/audio78.wav"/><Relationship Id="rId7" Type="http://schemas.openxmlformats.org/officeDocument/2006/relationships/image" Target="../media/image69.png"/><Relationship Id="rId12" Type="http://schemas.openxmlformats.org/officeDocument/2006/relationships/image" Target="../media/image41.png"/><Relationship Id="rId17" Type="http://schemas.openxmlformats.org/officeDocument/2006/relationships/image" Target="../media/image76.png"/><Relationship Id="rId25" Type="http://schemas.openxmlformats.org/officeDocument/2006/relationships/audio" Target="../media/audio82.wav"/><Relationship Id="rId2" Type="http://schemas.openxmlformats.org/officeDocument/2006/relationships/notesSlide" Target="../notesSlides/notesSlide35.xml"/><Relationship Id="rId16" Type="http://schemas.openxmlformats.org/officeDocument/2006/relationships/image" Target="../media/image75.png"/><Relationship Id="rId20" Type="http://schemas.openxmlformats.org/officeDocument/2006/relationships/audio" Target="../media/audio77.wav"/><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61.png"/><Relationship Id="rId24" Type="http://schemas.openxmlformats.org/officeDocument/2006/relationships/audio" Target="../media/audio81.wav"/><Relationship Id="rId5" Type="http://schemas.openxmlformats.org/officeDocument/2006/relationships/image" Target="../media/image67.png"/><Relationship Id="rId15" Type="http://schemas.openxmlformats.org/officeDocument/2006/relationships/image" Target="../media/image46.png"/><Relationship Id="rId23" Type="http://schemas.openxmlformats.org/officeDocument/2006/relationships/audio" Target="../media/audio80.wav"/><Relationship Id="rId10" Type="http://schemas.openxmlformats.org/officeDocument/2006/relationships/image" Target="../media/image72.png"/><Relationship Id="rId19" Type="http://schemas.openxmlformats.org/officeDocument/2006/relationships/audio" Target="../media/audio76.wav"/><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4.png"/><Relationship Id="rId22" Type="http://schemas.openxmlformats.org/officeDocument/2006/relationships/audio" Target="../media/audio79.wav"/></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audio" Target="../media/audio86.wav"/><Relationship Id="rId13" Type="http://schemas.openxmlformats.org/officeDocument/2006/relationships/image" Target="../media/image77.jpeg"/><Relationship Id="rId3" Type="http://schemas.openxmlformats.org/officeDocument/2006/relationships/image" Target="../media/image14.png"/><Relationship Id="rId7" Type="http://schemas.openxmlformats.org/officeDocument/2006/relationships/audio" Target="../media/audio85.wav"/><Relationship Id="rId12" Type="http://schemas.openxmlformats.org/officeDocument/2006/relationships/audio" Target="../media/audio90.wav"/><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audio" Target="../media/audio84.wav"/><Relationship Id="rId11" Type="http://schemas.openxmlformats.org/officeDocument/2006/relationships/audio" Target="../media/audio89.wav"/><Relationship Id="rId5" Type="http://schemas.openxmlformats.org/officeDocument/2006/relationships/audio" Target="../media/audio83.wav"/><Relationship Id="rId15" Type="http://schemas.openxmlformats.org/officeDocument/2006/relationships/image" Target="../media/image79.png"/><Relationship Id="rId10" Type="http://schemas.openxmlformats.org/officeDocument/2006/relationships/audio" Target="../media/audio88.wav"/><Relationship Id="rId4" Type="http://schemas.openxmlformats.org/officeDocument/2006/relationships/image" Target="../media/image41.png"/><Relationship Id="rId9" Type="http://schemas.openxmlformats.org/officeDocument/2006/relationships/audio" Target="../media/audio87.wav"/><Relationship Id="rId1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75.png"/><Relationship Id="rId3" Type="http://schemas.openxmlformats.org/officeDocument/2006/relationships/image" Target="../media/image80.png"/><Relationship Id="rId7" Type="http://schemas.openxmlformats.org/officeDocument/2006/relationships/image" Target="../media/image83.png"/><Relationship Id="rId12" Type="http://schemas.openxmlformats.org/officeDocument/2006/relationships/image" Target="../media/image46.png"/><Relationship Id="rId17" Type="http://schemas.openxmlformats.org/officeDocument/2006/relationships/image" Target="../media/image14.png"/><Relationship Id="rId2" Type="http://schemas.openxmlformats.org/officeDocument/2006/relationships/notesSlide" Target="../notesSlides/notesSlide40.xml"/><Relationship Id="rId16"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61.png"/><Relationship Id="rId15" Type="http://schemas.openxmlformats.org/officeDocument/2006/relationships/image" Target="../media/image88.png"/><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85.png"/><Relationship Id="rId14" Type="http://schemas.openxmlformats.org/officeDocument/2006/relationships/image" Target="../media/image76.png"/></Relationships>
</file>

<file path=ppt/slides/_rels/slide4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81.png"/><Relationship Id="rId7"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14.png"/><Relationship Id="rId5" Type="http://schemas.openxmlformats.org/officeDocument/2006/relationships/image" Target="../media/image90.png"/><Relationship Id="rId10" Type="http://schemas.openxmlformats.org/officeDocument/2006/relationships/image" Target="../media/image93.png"/><Relationship Id="rId4" Type="http://schemas.openxmlformats.org/officeDocument/2006/relationships/image" Target="../media/image61.png"/><Relationship Id="rId9" Type="http://schemas.openxmlformats.org/officeDocument/2006/relationships/image" Target="../media/image75.png"/></Relationships>
</file>

<file path=ppt/slides/_rels/slide4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80.png"/><Relationship Id="rId7"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4.png"/><Relationship Id="rId5" Type="http://schemas.openxmlformats.org/officeDocument/2006/relationships/image" Target="../media/image94.png"/><Relationship Id="rId10" Type="http://schemas.openxmlformats.org/officeDocument/2006/relationships/image" Target="../media/image96.png"/><Relationship Id="rId4" Type="http://schemas.openxmlformats.org/officeDocument/2006/relationships/image" Target="../media/image61.png"/><Relationship Id="rId9" Type="http://schemas.openxmlformats.org/officeDocument/2006/relationships/image" Target="../media/image4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4.png"/><Relationship Id="rId7" Type="http://schemas.openxmlformats.org/officeDocument/2006/relationships/image" Target="../media/image10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png"/></Relationships>
</file>

<file path=ppt/slides/_rels/slide45.xml.rels><?xml version="1.0" encoding="UTF-8" standalone="yes"?>
<Relationships xmlns="http://schemas.openxmlformats.org/package/2006/relationships"><Relationship Id="rId8" Type="http://schemas.openxmlformats.org/officeDocument/2006/relationships/hyperlink" Target="https://quizlet.com/gb/422584580/year-7-french-term-11-week-3-flash-cards/" TargetMode="External"/><Relationship Id="rId3" Type="http://schemas.openxmlformats.org/officeDocument/2006/relationships/image" Target="../media/image103.png"/><Relationship Id="rId7" Type="http://schemas.openxmlformats.org/officeDocument/2006/relationships/hyperlink" Target="https://resources.ncelp.org/concern/resources/jh343s87k?locale=en"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www.ncelp.org/audio/FY7T1-1W3" TargetMode="External"/><Relationship Id="rId5" Type="http://schemas.openxmlformats.org/officeDocument/2006/relationships/image" Target="../media/image104.png"/><Relationship Id="rId4" Type="http://schemas.openxmlformats.org/officeDocument/2006/relationships/image" Target="../media/image14.png"/><Relationship Id="rId9" Type="http://schemas.openxmlformats.org/officeDocument/2006/relationships/image" Target="../media/image105.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5.xml"/><Relationship Id="rId16"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20.png"/><Relationship Id="rId1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9.png"/><Relationship Id="rId17" Type="http://schemas.openxmlformats.org/officeDocument/2006/relationships/audio" Target="../media/audio12.wav"/><Relationship Id="rId2" Type="http://schemas.openxmlformats.org/officeDocument/2006/relationships/notesSlide" Target="../notesSlides/notesSlide8.xml"/><Relationship Id="rId16" Type="http://schemas.openxmlformats.org/officeDocument/2006/relationships/image" Target="../media/image23.png"/><Relationship Id="rId1" Type="http://schemas.openxmlformats.org/officeDocument/2006/relationships/slideLayout" Target="../slideLayouts/slideLayout24.xml"/><Relationship Id="rId6" Type="http://schemas.openxmlformats.org/officeDocument/2006/relationships/image" Target="../media/image16.pn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2.png"/><Relationship Id="rId10" Type="http://schemas.openxmlformats.org/officeDocument/2006/relationships/audio" Target="../media/audio11.wav"/><Relationship Id="rId4" Type="http://schemas.openxmlformats.org/officeDocument/2006/relationships/image" Target="../media/image14.png"/><Relationship Id="rId9" Type="http://schemas.openxmlformats.org/officeDocument/2006/relationships/audio" Target="../media/audio10.wav"/><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audio" Target="../media/audio16.wav"/><Relationship Id="rId12" Type="http://schemas.openxmlformats.org/officeDocument/2006/relationships/audio" Target="../media/audio21.wav"/><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audio" Target="../media/audio14.wav"/><Relationship Id="rId10" Type="http://schemas.openxmlformats.org/officeDocument/2006/relationships/audio" Target="../media/audio19.wav"/><Relationship Id="rId4" Type="http://schemas.openxmlformats.org/officeDocument/2006/relationships/audio" Target="../media/audio13.wav"/><Relationship Id="rId9" Type="http://schemas.openxmlformats.org/officeDocument/2006/relationships/audio" Target="../media/audio18.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32431" y="1883962"/>
            <a:ext cx="7608587" cy="1062010"/>
          </a:xfrm>
        </p:spPr>
        <p:txBody>
          <a:bodyPr>
            <a:normAutofit fontScale="90000"/>
          </a:bodyPr>
          <a:lstStyle/>
          <a:p>
            <a:pPr algn="l"/>
            <a:r>
              <a:rPr lang="en-GB" sz="4000" b="1" dirty="0">
                <a:solidFill>
                  <a:prstClr val="white"/>
                </a:solidFill>
              </a:rPr>
              <a:t>Describing a thing or a person [2]</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52924" y="2542938"/>
            <a:ext cx="4084177" cy="403034"/>
          </a:xfrm>
        </p:spPr>
        <p:txBody>
          <a:bodyPr>
            <a:noAutofit/>
          </a:bodyPr>
          <a:lstStyle/>
          <a:p>
            <a:pPr algn="l"/>
            <a:r>
              <a:rPr lang="en-GB" dirty="0" err="1">
                <a:solidFill>
                  <a:prstClr val="white"/>
                </a:solidFill>
              </a:rPr>
              <a:t>être</a:t>
            </a:r>
            <a:r>
              <a:rPr lang="en-GB" dirty="0">
                <a:solidFill>
                  <a:prstClr val="white"/>
                </a:solidFill>
              </a:rPr>
              <a:t> (je, </a:t>
            </a:r>
            <a:r>
              <a:rPr lang="en-GB" dirty="0" err="1">
                <a:solidFill>
                  <a:prstClr val="white"/>
                </a:solidFill>
              </a:rPr>
              <a:t>tu</a:t>
            </a:r>
            <a:r>
              <a:rPr lang="en-GB" dirty="0">
                <a:solidFill>
                  <a:prstClr val="white"/>
                </a:solidFill>
              </a:rPr>
              <a:t>, </a:t>
            </a:r>
            <a:r>
              <a:rPr lang="en-GB" dirty="0" err="1">
                <a:solidFill>
                  <a:prstClr val="white"/>
                </a:solidFill>
              </a:rPr>
              <a:t>il</a:t>
            </a:r>
            <a:r>
              <a:rPr lang="en-GB" dirty="0">
                <a:solidFill>
                  <a:prstClr val="white"/>
                </a:solidFill>
              </a:rPr>
              <a:t>/</a:t>
            </a:r>
            <a:r>
              <a:rPr lang="en-GB" dirty="0" err="1">
                <a:solidFill>
                  <a:prstClr val="white"/>
                </a:solidFill>
              </a:rPr>
              <a:t>elle</a:t>
            </a:r>
            <a:r>
              <a:rPr lang="en-GB" dirty="0">
                <a:solidFill>
                  <a:prstClr val="white"/>
                </a:solidFill>
              </a:rPr>
              <a:t>)</a:t>
            </a:r>
          </a:p>
          <a:p>
            <a:pPr algn="l"/>
            <a:r>
              <a:rPr lang="en-GB" dirty="0">
                <a:solidFill>
                  <a:prstClr val="white"/>
                </a:solidFill>
              </a:rPr>
              <a:t>SSC [</a:t>
            </a:r>
            <a:r>
              <a:rPr lang="en-GB" dirty="0" err="1">
                <a:solidFill>
                  <a:prstClr val="white"/>
                </a:solidFill>
              </a:rPr>
              <a:t>i</a:t>
            </a:r>
            <a:r>
              <a:rPr lang="en-GB" dirty="0">
                <a:solidFill>
                  <a:prstClr val="white"/>
                </a:solidFill>
              </a:rPr>
              <a:t>]</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2 - Lesson 3</a:t>
            </a:r>
          </a:p>
        </p:txBody>
      </p:sp>
      <p:sp>
        <p:nvSpPr>
          <p:cNvPr id="12" name="Title 3">
            <a:extLst>
              <a:ext uri="{FF2B5EF4-FFF2-40B4-BE49-F238E27FC236}">
                <a16:creationId xmlns:a16="http://schemas.microsoft.com/office/drawing/2014/main" id="{C0508B9B-5891-4D3C-9F6E-ECDA43B43AC2}"/>
              </a:ext>
            </a:extLst>
          </p:cNvPr>
          <p:cNvSpPr txBox="1">
            <a:spLocks/>
          </p:cNvSpPr>
          <p:nvPr/>
        </p:nvSpPr>
        <p:spPr>
          <a:xfrm>
            <a:off x="268986" y="5864255"/>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mj-lt"/>
              </a:rPr>
              <a:t>Stephen Owen / Rachel Hawkes / Catherine Morris</a:t>
            </a:r>
            <a:endParaRPr kumimoji="0" lang="en-GB" sz="1400" b="0" i="0" u="none" strike="noStrike" kern="1200" cap="none" spc="0" normalizeH="0" baseline="0" noProof="0" dirty="0">
              <a:ln>
                <a:noFill/>
              </a:ln>
              <a:solidFill>
                <a:prstClr val="white"/>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lang="en-GB" sz="1400" dirty="0">
              <a:solidFill>
                <a:prstClr val="white"/>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24/09/21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656358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Odd one out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2" name="Table 2">
            <a:extLst>
              <a:ext uri="{FF2B5EF4-FFF2-40B4-BE49-F238E27FC236}">
                <a16:creationId xmlns:a16="http://schemas.microsoft.com/office/drawing/2014/main" id="{7E6A915F-F347-4C59-94E7-D419708D3D1F}"/>
              </a:ext>
            </a:extLst>
          </p:cNvPr>
          <p:cNvGraphicFramePr>
            <a:graphicFrameLocks noGrp="1"/>
          </p:cNvGraphicFramePr>
          <p:nvPr>
            <p:extLst>
              <p:ext uri="{D42A27DB-BD31-4B8C-83A1-F6EECF244321}">
                <p14:modId xmlns:p14="http://schemas.microsoft.com/office/powerpoint/2010/main" val="244805310"/>
              </p:ext>
            </p:extLst>
          </p:nvPr>
        </p:nvGraphicFramePr>
        <p:xfrm>
          <a:off x="424922" y="2290886"/>
          <a:ext cx="11364740" cy="3600000"/>
        </p:xfrm>
        <a:graphic>
          <a:graphicData uri="http://schemas.openxmlformats.org/drawingml/2006/table">
            <a:tbl>
              <a:tblPr firstRow="1" bandRow="1">
                <a:tableStyleId>{5C22544A-7EE6-4342-B048-85BDC9FD1C3A}</a:tableStyleId>
              </a:tblPr>
              <a:tblGrid>
                <a:gridCol w="2841185">
                  <a:extLst>
                    <a:ext uri="{9D8B030D-6E8A-4147-A177-3AD203B41FA5}">
                      <a16:colId xmlns:a16="http://schemas.microsoft.com/office/drawing/2014/main" val="118035057"/>
                    </a:ext>
                  </a:extLst>
                </a:gridCol>
                <a:gridCol w="2841185">
                  <a:extLst>
                    <a:ext uri="{9D8B030D-6E8A-4147-A177-3AD203B41FA5}">
                      <a16:colId xmlns:a16="http://schemas.microsoft.com/office/drawing/2014/main" val="3850505761"/>
                    </a:ext>
                  </a:extLst>
                </a:gridCol>
                <a:gridCol w="2841185">
                  <a:extLst>
                    <a:ext uri="{9D8B030D-6E8A-4147-A177-3AD203B41FA5}">
                      <a16:colId xmlns:a16="http://schemas.microsoft.com/office/drawing/2014/main" val="1884708636"/>
                    </a:ext>
                  </a:extLst>
                </a:gridCol>
                <a:gridCol w="2841185">
                  <a:extLst>
                    <a:ext uri="{9D8B030D-6E8A-4147-A177-3AD203B41FA5}">
                      <a16:colId xmlns:a16="http://schemas.microsoft.com/office/drawing/2014/main" val="1019322599"/>
                    </a:ext>
                  </a:extLst>
                </a:gridCol>
              </a:tblGrid>
              <a:tr h="900000">
                <a:tc>
                  <a:txBody>
                    <a:bodyPr/>
                    <a:lstStyle/>
                    <a:p>
                      <a:pPr algn="ctr"/>
                      <a:r>
                        <a:rPr lang="fr-FR" sz="3000" b="0" dirty="0">
                          <a:solidFill>
                            <a:srgbClr val="1F4E79"/>
                          </a:solidFill>
                        </a:rPr>
                        <a:t>français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F4E79"/>
                          </a:solidFill>
                        </a:rPr>
                        <a:t>anglais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F4E79"/>
                          </a:solidFill>
                        </a:rPr>
                        <a:t>grand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F4E79"/>
                          </a:solidFill>
                        </a:rPr>
                        <a:t>française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079762"/>
                  </a:ext>
                </a:extLst>
              </a:tr>
              <a:tr h="900000">
                <a:tc>
                  <a:txBody>
                    <a:bodyPr/>
                    <a:lstStyle/>
                    <a:p>
                      <a:pPr algn="ctr"/>
                      <a:r>
                        <a:rPr lang="fr-FR" sz="3000" b="0" dirty="0">
                          <a:solidFill>
                            <a:srgbClr val="1F4E79"/>
                          </a:solidFill>
                        </a:rPr>
                        <a:t>triste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F4E79"/>
                          </a:solidFill>
                        </a:rPr>
                        <a:t>intelligent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F4E79"/>
                          </a:solidFill>
                        </a:rPr>
                        <a:t>malade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F4E79"/>
                          </a:solidFill>
                        </a:rPr>
                        <a:t>calme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2678134"/>
                  </a:ext>
                </a:extLst>
              </a:tr>
              <a:tr h="900000">
                <a:tc>
                  <a:txBody>
                    <a:bodyPr/>
                    <a:lstStyle/>
                    <a:p>
                      <a:pPr algn="ctr"/>
                      <a:r>
                        <a:rPr lang="fr-FR" sz="3000" b="0" dirty="0">
                          <a:solidFill>
                            <a:srgbClr val="1F4E79"/>
                          </a:solidFill>
                        </a:rPr>
                        <a:t>contente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F4E79"/>
                          </a:solidFill>
                        </a:rPr>
                        <a:t>amusant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F4E79"/>
                          </a:solidFill>
                        </a:rPr>
                        <a:t>méchant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F4E79"/>
                          </a:solidFill>
                        </a:rPr>
                        <a:t>intelligente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7024365"/>
                  </a:ext>
                </a:extLst>
              </a:tr>
              <a:tr h="900000">
                <a:tc>
                  <a:txBody>
                    <a:bodyPr/>
                    <a:lstStyle/>
                    <a:p>
                      <a:pPr algn="ctr"/>
                      <a:r>
                        <a:rPr lang="fr-FR" sz="3000" b="0" dirty="0">
                          <a:solidFill>
                            <a:srgbClr val="1F4E79"/>
                          </a:solidFill>
                        </a:rPr>
                        <a:t>mais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3000" b="0" dirty="0">
                          <a:solidFill>
                            <a:srgbClr val="1F4E79"/>
                          </a:solidFill>
                        </a:rPr>
                        <a:t>parler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3000" b="0" dirty="0">
                          <a:solidFill>
                            <a:srgbClr val="1F4E79"/>
                          </a:solidFill>
                        </a:rPr>
                        <a:t>lire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3000" b="0" dirty="0">
                          <a:solidFill>
                            <a:srgbClr val="1F4E79"/>
                          </a:solidFill>
                        </a:rPr>
                        <a:t>écouter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924298722"/>
                  </a:ext>
                </a:extLst>
              </a:tr>
            </a:tbl>
          </a:graphicData>
        </a:graphic>
      </p:graphicFrame>
      <p:sp>
        <p:nvSpPr>
          <p:cNvPr id="5" name="Oval 4">
            <a:extLst>
              <a:ext uri="{FF2B5EF4-FFF2-40B4-BE49-F238E27FC236}">
                <a16:creationId xmlns:a16="http://schemas.microsoft.com/office/drawing/2014/main" id="{D4DD0CA5-CDB1-4D7F-BEE1-35C53B0ABF76}"/>
              </a:ext>
            </a:extLst>
          </p:cNvPr>
          <p:cNvSpPr/>
          <p:nvPr/>
        </p:nvSpPr>
        <p:spPr>
          <a:xfrm>
            <a:off x="6025309" y="2203943"/>
            <a:ext cx="2941983" cy="111318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Oval 9">
            <a:extLst>
              <a:ext uri="{FF2B5EF4-FFF2-40B4-BE49-F238E27FC236}">
                <a16:creationId xmlns:a16="http://schemas.microsoft.com/office/drawing/2014/main" id="{9B3A8557-D5CE-463F-867B-31A618A4C4CC}"/>
              </a:ext>
            </a:extLst>
          </p:cNvPr>
          <p:cNvSpPr/>
          <p:nvPr/>
        </p:nvSpPr>
        <p:spPr>
          <a:xfrm>
            <a:off x="424922" y="4874851"/>
            <a:ext cx="2941983" cy="111318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Oval 10">
            <a:extLst>
              <a:ext uri="{FF2B5EF4-FFF2-40B4-BE49-F238E27FC236}">
                <a16:creationId xmlns:a16="http://schemas.microsoft.com/office/drawing/2014/main" id="{0E0E7E87-A25D-4B8E-81E1-84374CCD8CF2}"/>
              </a:ext>
            </a:extLst>
          </p:cNvPr>
          <p:cNvSpPr/>
          <p:nvPr/>
        </p:nvSpPr>
        <p:spPr>
          <a:xfrm>
            <a:off x="3202942" y="3088942"/>
            <a:ext cx="2941983" cy="111318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Oval 11">
            <a:extLst>
              <a:ext uri="{FF2B5EF4-FFF2-40B4-BE49-F238E27FC236}">
                <a16:creationId xmlns:a16="http://schemas.microsoft.com/office/drawing/2014/main" id="{611D86C4-71C5-493E-8D20-9B25F7CD4030}"/>
              </a:ext>
            </a:extLst>
          </p:cNvPr>
          <p:cNvSpPr/>
          <p:nvPr/>
        </p:nvSpPr>
        <p:spPr>
          <a:xfrm>
            <a:off x="6025309" y="4000027"/>
            <a:ext cx="2941983" cy="111318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Speech Bubble: Rectangle with Corners Rounded 2">
            <a:extLst>
              <a:ext uri="{FF2B5EF4-FFF2-40B4-BE49-F238E27FC236}">
                <a16:creationId xmlns:a16="http://schemas.microsoft.com/office/drawing/2014/main" id="{9B8C70C7-8C8D-4F65-8011-7023488A5194}"/>
              </a:ext>
            </a:extLst>
          </p:cNvPr>
          <p:cNvSpPr/>
          <p:nvPr/>
        </p:nvSpPr>
        <p:spPr>
          <a:xfrm>
            <a:off x="7980385" y="816279"/>
            <a:ext cx="2941983" cy="1240072"/>
          </a:xfrm>
          <a:prstGeom prst="wedgeRoundRectCallout">
            <a:avLst>
              <a:gd name="adj1" fmla="val -38692"/>
              <a:gd name="adj2" fmla="val 100609"/>
              <a:gd name="adj3" fmla="val 16667"/>
            </a:avLst>
          </a:prstGeom>
          <a:solidFill>
            <a:srgbClr val="E65D00"/>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a:t>‘grand’ </a:t>
            </a:r>
            <a:r>
              <a:rPr lang="fr-FR" sz="2500" dirty="0" err="1"/>
              <a:t>is</a:t>
            </a:r>
            <a:r>
              <a:rPr lang="fr-FR" sz="2500" dirty="0"/>
              <a:t> not a </a:t>
            </a:r>
            <a:r>
              <a:rPr lang="fr-FR" sz="2500" dirty="0" err="1"/>
              <a:t>nationality</a:t>
            </a:r>
            <a:endParaRPr lang="fr-FR" sz="2500" dirty="0"/>
          </a:p>
        </p:txBody>
      </p:sp>
      <p:sp>
        <p:nvSpPr>
          <p:cNvPr id="13" name="Speech Bubble: Rectangle with Corners Rounded 12">
            <a:extLst>
              <a:ext uri="{FF2B5EF4-FFF2-40B4-BE49-F238E27FC236}">
                <a16:creationId xmlns:a16="http://schemas.microsoft.com/office/drawing/2014/main" id="{B2923032-3B90-46DE-A42B-9923EB26DB75}"/>
              </a:ext>
            </a:extLst>
          </p:cNvPr>
          <p:cNvSpPr/>
          <p:nvPr/>
        </p:nvSpPr>
        <p:spPr>
          <a:xfrm>
            <a:off x="1057112" y="1114358"/>
            <a:ext cx="4339920" cy="1176678"/>
          </a:xfrm>
          <a:prstGeom prst="wedgeRoundRectCallout">
            <a:avLst>
              <a:gd name="adj1" fmla="val 32351"/>
              <a:gd name="adj2" fmla="val 140424"/>
              <a:gd name="adj3" fmla="val 16667"/>
            </a:avLst>
          </a:prstGeom>
          <a:solidFill>
            <a:srgbClr val="E65D00"/>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a:t>‘intelligent’ has a silent final consonant (SFC)</a:t>
            </a:r>
          </a:p>
        </p:txBody>
      </p:sp>
      <p:sp>
        <p:nvSpPr>
          <p:cNvPr id="14" name="Speech Bubble: Rectangle with Corners Rounded 13">
            <a:extLst>
              <a:ext uri="{FF2B5EF4-FFF2-40B4-BE49-F238E27FC236}">
                <a16:creationId xmlns:a16="http://schemas.microsoft.com/office/drawing/2014/main" id="{11E0EB5A-D9F1-46DB-90E9-9FF1E5BEB0B6}"/>
              </a:ext>
            </a:extLst>
          </p:cNvPr>
          <p:cNvSpPr/>
          <p:nvPr/>
        </p:nvSpPr>
        <p:spPr>
          <a:xfrm>
            <a:off x="9396669" y="2968973"/>
            <a:ext cx="2484998" cy="1209668"/>
          </a:xfrm>
          <a:prstGeom prst="wedgeRoundRectCallout">
            <a:avLst>
              <a:gd name="adj1" fmla="val -87040"/>
              <a:gd name="adj2" fmla="val 71757"/>
              <a:gd name="adj3" fmla="val 16667"/>
            </a:avLst>
          </a:prstGeom>
          <a:solidFill>
            <a:srgbClr val="E65D00"/>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a:t>‘méchant’ </a:t>
            </a:r>
            <a:r>
              <a:rPr lang="fr-FR" sz="2500" dirty="0" err="1"/>
              <a:t>is</a:t>
            </a:r>
            <a:r>
              <a:rPr lang="fr-FR" sz="2500" dirty="0"/>
              <a:t> a </a:t>
            </a:r>
            <a:r>
              <a:rPr lang="fr-FR" sz="2500" dirty="0" err="1"/>
              <a:t>negative</a:t>
            </a:r>
            <a:r>
              <a:rPr lang="fr-FR" sz="2500" dirty="0"/>
              <a:t> description</a:t>
            </a:r>
          </a:p>
        </p:txBody>
      </p:sp>
      <p:sp>
        <p:nvSpPr>
          <p:cNvPr id="15" name="Speech Bubble: Rectangle with Corners Rounded 14">
            <a:extLst>
              <a:ext uri="{FF2B5EF4-FFF2-40B4-BE49-F238E27FC236}">
                <a16:creationId xmlns:a16="http://schemas.microsoft.com/office/drawing/2014/main" id="{21E1F1BA-9376-4290-AE4A-38D9C6E1665E}"/>
              </a:ext>
            </a:extLst>
          </p:cNvPr>
          <p:cNvSpPr/>
          <p:nvPr/>
        </p:nvSpPr>
        <p:spPr>
          <a:xfrm>
            <a:off x="304602" y="3573807"/>
            <a:ext cx="2746811" cy="988095"/>
          </a:xfrm>
          <a:prstGeom prst="wedgeRoundRectCallout">
            <a:avLst>
              <a:gd name="adj1" fmla="val 30497"/>
              <a:gd name="adj2" fmla="val 129055"/>
              <a:gd name="adj3" fmla="val 16667"/>
            </a:avLst>
          </a:prstGeom>
          <a:solidFill>
            <a:srgbClr val="E65D00"/>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a:t>the </a:t>
            </a:r>
            <a:r>
              <a:rPr lang="fr-FR" sz="2500" dirty="0" err="1"/>
              <a:t>other</a:t>
            </a:r>
            <a:r>
              <a:rPr lang="fr-FR" sz="2500" dirty="0"/>
              <a:t> </a:t>
            </a:r>
            <a:r>
              <a:rPr lang="fr-FR" sz="2500" dirty="0" err="1"/>
              <a:t>words</a:t>
            </a:r>
            <a:r>
              <a:rPr lang="fr-FR" sz="2500" dirty="0"/>
              <a:t> are </a:t>
            </a:r>
            <a:r>
              <a:rPr lang="fr-FR" sz="2500" dirty="0" err="1"/>
              <a:t>verbs</a:t>
            </a:r>
            <a:endParaRPr lang="fr-FR" sz="2500" dirty="0"/>
          </a:p>
        </p:txBody>
      </p:sp>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3"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6ADAEF91-ED7A-4782-AA9B-0052FB0FE81D}"/>
              </a:ext>
            </a:extLst>
          </p:cNvPr>
          <p:cNvSpPr/>
          <p:nvPr/>
        </p:nvSpPr>
        <p:spPr>
          <a:xfrm>
            <a:off x="828002" y="4021264"/>
            <a:ext cx="2115773" cy="72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dirty="0">
                <a:solidFill>
                  <a:srgbClr val="1F4E79"/>
                </a:solidFill>
              </a:rPr>
              <a:t>merc</a:t>
            </a:r>
            <a:r>
              <a:rPr lang="fr-FR" sz="3200" dirty="0">
                <a:solidFill>
                  <a:srgbClr val="1F4E79"/>
                </a:solidFill>
              </a:rPr>
              <a:t>i</a:t>
            </a:r>
            <a:endParaRPr lang="en-GB" sz="3000" dirty="0">
              <a:solidFill>
                <a:srgbClr val="1F4E79"/>
              </a:solidFill>
            </a:endParaRPr>
          </a:p>
        </p:txBody>
      </p:sp>
      <p:graphicFrame>
        <p:nvGraphicFramePr>
          <p:cNvPr id="9" name="Table 5">
            <a:extLst>
              <a:ext uri="{FF2B5EF4-FFF2-40B4-BE49-F238E27FC236}">
                <a16:creationId xmlns:a16="http://schemas.microsoft.com/office/drawing/2014/main" id="{68914A52-A9A5-47BF-ACBA-4194365D81E1}"/>
              </a:ext>
            </a:extLst>
          </p:cNvPr>
          <p:cNvGraphicFramePr>
            <a:graphicFrameLocks noGrp="1"/>
          </p:cNvGraphicFramePr>
          <p:nvPr>
            <p:extLst>
              <p:ext uri="{D42A27DB-BD31-4B8C-83A1-F6EECF244321}">
                <p14:modId xmlns:p14="http://schemas.microsoft.com/office/powerpoint/2010/main" val="892670884"/>
              </p:ext>
            </p:extLst>
          </p:nvPr>
        </p:nvGraphicFramePr>
        <p:xfrm>
          <a:off x="221501" y="1163992"/>
          <a:ext cx="11688420" cy="5124544"/>
        </p:xfrm>
        <a:graphic>
          <a:graphicData uri="http://schemas.openxmlformats.org/drawingml/2006/table">
            <a:tbl>
              <a:tblPr firstRow="1" bandRow="1">
                <a:tableStyleId>{5C22544A-7EE6-4342-B048-85BDC9FD1C3A}</a:tableStyleId>
              </a:tblPr>
              <a:tblGrid>
                <a:gridCol w="3078290">
                  <a:extLst>
                    <a:ext uri="{9D8B030D-6E8A-4147-A177-3AD203B41FA5}">
                      <a16:colId xmlns:a16="http://schemas.microsoft.com/office/drawing/2014/main" val="3924754236"/>
                    </a:ext>
                  </a:extLst>
                </a:gridCol>
                <a:gridCol w="1371600">
                  <a:extLst>
                    <a:ext uri="{9D8B030D-6E8A-4147-A177-3AD203B41FA5}">
                      <a16:colId xmlns:a16="http://schemas.microsoft.com/office/drawing/2014/main" val="3298762387"/>
                    </a:ext>
                  </a:extLst>
                </a:gridCol>
                <a:gridCol w="1394320">
                  <a:extLst>
                    <a:ext uri="{9D8B030D-6E8A-4147-A177-3AD203B41FA5}">
                      <a16:colId xmlns:a16="http://schemas.microsoft.com/office/drawing/2014/main" val="3745721012"/>
                    </a:ext>
                  </a:extLst>
                </a:gridCol>
                <a:gridCol w="3098167">
                  <a:extLst>
                    <a:ext uri="{9D8B030D-6E8A-4147-A177-3AD203B41FA5}">
                      <a16:colId xmlns:a16="http://schemas.microsoft.com/office/drawing/2014/main" val="541223747"/>
                    </a:ext>
                  </a:extLst>
                </a:gridCol>
                <a:gridCol w="1371600">
                  <a:extLst>
                    <a:ext uri="{9D8B030D-6E8A-4147-A177-3AD203B41FA5}">
                      <a16:colId xmlns:a16="http://schemas.microsoft.com/office/drawing/2014/main" val="1413341244"/>
                    </a:ext>
                  </a:extLst>
                </a:gridCol>
                <a:gridCol w="1374443">
                  <a:extLst>
                    <a:ext uri="{9D8B030D-6E8A-4147-A177-3AD203B41FA5}">
                      <a16:colId xmlns:a16="http://schemas.microsoft.com/office/drawing/2014/main" val="593726737"/>
                    </a:ext>
                  </a:extLst>
                </a:gridCol>
              </a:tblGrid>
              <a:tr h="1281136">
                <a:tc>
                  <a:txBody>
                    <a:bodyPr/>
                    <a:lstStyle/>
                    <a:p>
                      <a:pPr algn="ctr"/>
                      <a:endParaRPr lang="fr-FR" sz="3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9476594"/>
                  </a:ext>
                </a:extLst>
              </a:tr>
              <a:tr h="1281136">
                <a:tc>
                  <a:txBody>
                    <a:bodyPr/>
                    <a:lstStyle/>
                    <a:p>
                      <a:pPr algn="ctr"/>
                      <a:endParaRPr lang="fr-FR" sz="3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3188841"/>
                  </a:ext>
                </a:extLst>
              </a:tr>
              <a:tr h="1281136">
                <a:tc>
                  <a:txBody>
                    <a:bodyPr/>
                    <a:lstStyle/>
                    <a:p>
                      <a:pPr algn="ctr"/>
                      <a:endParaRPr lang="fr-FR" sz="3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err="1">
                          <a:solidFill>
                            <a:srgbClr val="1F4E79"/>
                          </a:solidFill>
                        </a:rPr>
                        <a:t>thank</a:t>
                      </a:r>
                      <a:r>
                        <a:rPr lang="fr-FR" sz="3000" b="0" dirty="0">
                          <a:solidFill>
                            <a:srgbClr val="1F4E79"/>
                          </a:solidFill>
                        </a:rPr>
                        <a:t> </a:t>
                      </a:r>
                      <a:r>
                        <a:rPr lang="fr-FR" sz="3000" b="0" dirty="0" err="1">
                          <a:solidFill>
                            <a:srgbClr val="1F4E79"/>
                          </a:solidFill>
                        </a:rPr>
                        <a:t>you</a:t>
                      </a:r>
                      <a:endParaRPr lang="fr-FR" sz="3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F4E79"/>
                          </a:solidFill>
                        </a:rPr>
                        <a:t>but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6173044"/>
                  </a:ext>
                </a:extLst>
              </a:tr>
              <a:tr h="1281136">
                <a:tc>
                  <a:txBody>
                    <a:bodyPr/>
                    <a:lstStyle/>
                    <a:p>
                      <a:pPr algn="ctr"/>
                      <a:endParaRPr lang="fr-FR" sz="3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45892"/>
                  </a:ext>
                </a:extLst>
              </a:tr>
            </a:tbl>
          </a:graphicData>
        </a:graphic>
      </p:graphicFrame>
      <p:sp>
        <p:nvSpPr>
          <p:cNvPr id="46" name="Rectangle 45">
            <a:extLst>
              <a:ext uri="{FF2B5EF4-FFF2-40B4-BE49-F238E27FC236}">
                <a16:creationId xmlns:a16="http://schemas.microsoft.com/office/drawing/2014/main" id="{268BE5E6-79A3-4DF4-9A69-E408B6E3BA00}"/>
              </a:ext>
            </a:extLst>
          </p:cNvPr>
          <p:cNvSpPr/>
          <p:nvPr/>
        </p:nvSpPr>
        <p:spPr>
          <a:xfrm>
            <a:off x="898398" y="4034693"/>
            <a:ext cx="2115773" cy="72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dirty="0">
                <a:solidFill>
                  <a:srgbClr val="1F4E79"/>
                </a:solidFill>
              </a:rPr>
              <a:t>merc</a:t>
            </a:r>
            <a:r>
              <a:rPr lang="fr-FR" sz="3200" b="1" dirty="0">
                <a:solidFill>
                  <a:schemeClr val="accent2"/>
                </a:solidFill>
              </a:rPr>
              <a:t>i</a:t>
            </a:r>
            <a:endParaRPr lang="en-GB" sz="3000" dirty="0"/>
          </a:p>
        </p:txBody>
      </p:sp>
      <p:sp>
        <p:nvSpPr>
          <p:cNvPr id="54" name="Rectangle 53">
            <a:extLst>
              <a:ext uri="{FF2B5EF4-FFF2-40B4-BE49-F238E27FC236}">
                <a16:creationId xmlns:a16="http://schemas.microsoft.com/office/drawing/2014/main" id="{E8EB6872-A2E0-4C9C-A339-23A828B42C63}"/>
              </a:ext>
            </a:extLst>
          </p:cNvPr>
          <p:cNvSpPr/>
          <p:nvPr/>
        </p:nvSpPr>
        <p:spPr>
          <a:xfrm>
            <a:off x="6879662" y="5329701"/>
            <a:ext cx="2115773" cy="72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dirty="0">
                <a:solidFill>
                  <a:srgbClr val="1F4E79"/>
                </a:solidFill>
              </a:rPr>
              <a:t>tr</a:t>
            </a:r>
            <a:r>
              <a:rPr lang="fr-FR" sz="3200" dirty="0">
                <a:solidFill>
                  <a:srgbClr val="1F4E79"/>
                </a:solidFill>
              </a:rPr>
              <a:t>i</a:t>
            </a:r>
            <a:r>
              <a:rPr lang="fr-FR" sz="3000" dirty="0">
                <a:solidFill>
                  <a:srgbClr val="1F4E79"/>
                </a:solidFill>
              </a:rPr>
              <a:t>ste</a:t>
            </a:r>
            <a:endParaRPr lang="en-GB" sz="3000" dirty="0"/>
          </a:p>
        </p:txBody>
      </p:sp>
      <p:sp>
        <p:nvSpPr>
          <p:cNvPr id="53" name="Rectangle 52">
            <a:extLst>
              <a:ext uri="{FF2B5EF4-FFF2-40B4-BE49-F238E27FC236}">
                <a16:creationId xmlns:a16="http://schemas.microsoft.com/office/drawing/2014/main" id="{86F1BE78-54E7-41C0-934E-4BEFB429DC3D}"/>
              </a:ext>
            </a:extLst>
          </p:cNvPr>
          <p:cNvSpPr/>
          <p:nvPr/>
        </p:nvSpPr>
        <p:spPr>
          <a:xfrm>
            <a:off x="6809121" y="2770611"/>
            <a:ext cx="2115773" cy="72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500" dirty="0">
                <a:solidFill>
                  <a:srgbClr val="1F4E79"/>
                </a:solidFill>
              </a:rPr>
              <a:t>i</a:t>
            </a:r>
            <a:r>
              <a:rPr lang="fr-FR" sz="3000" dirty="0">
                <a:solidFill>
                  <a:srgbClr val="1F4E79"/>
                </a:solidFill>
              </a:rPr>
              <a:t>l</a:t>
            </a:r>
            <a:endParaRPr lang="en-GB" sz="3000" dirty="0"/>
          </a:p>
        </p:txBody>
      </p:sp>
      <p:sp>
        <p:nvSpPr>
          <p:cNvPr id="52" name="Rectangle 51">
            <a:extLst>
              <a:ext uri="{FF2B5EF4-FFF2-40B4-BE49-F238E27FC236}">
                <a16:creationId xmlns:a16="http://schemas.microsoft.com/office/drawing/2014/main" id="{4F2557B0-E757-440E-94AC-D278BBE0A711}"/>
              </a:ext>
            </a:extLst>
          </p:cNvPr>
          <p:cNvSpPr/>
          <p:nvPr/>
        </p:nvSpPr>
        <p:spPr>
          <a:xfrm>
            <a:off x="966463" y="5322207"/>
            <a:ext cx="2115773" cy="72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dirty="0">
                <a:solidFill>
                  <a:srgbClr val="1F4E79"/>
                </a:solidFill>
              </a:rPr>
              <a:t>intell</a:t>
            </a:r>
            <a:r>
              <a:rPr lang="fr-FR" sz="3200" dirty="0">
                <a:solidFill>
                  <a:srgbClr val="1F4E79"/>
                </a:solidFill>
              </a:rPr>
              <a:t>i</a:t>
            </a:r>
            <a:r>
              <a:rPr lang="fr-FR" sz="3000" dirty="0">
                <a:solidFill>
                  <a:srgbClr val="1F4E79"/>
                </a:solidFill>
              </a:rPr>
              <a:t>gent</a:t>
            </a:r>
            <a:endParaRPr lang="en-GB" sz="3000" dirty="0"/>
          </a:p>
        </p:txBody>
      </p:sp>
      <p:pic>
        <p:nvPicPr>
          <p:cNvPr id="3080" name="Picture 8" descr="Panamag Uk Flag Clip Art">
            <a:extLst>
              <a:ext uri="{FF2B5EF4-FFF2-40B4-BE49-F238E27FC236}">
                <a16:creationId xmlns:a16="http://schemas.microsoft.com/office/drawing/2014/main" id="{BEEFE1AB-8FAE-400D-B168-3F36DC319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5725" y="2623516"/>
            <a:ext cx="1316715" cy="10182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4" descr="Face Angel Clip Art">
            <a:extLst>
              <a:ext uri="{FF2B5EF4-FFF2-40B4-BE49-F238E27FC236}">
                <a16:creationId xmlns:a16="http://schemas.microsoft.com/office/drawing/2014/main" id="{B08F3362-872F-4533-AED5-5C0A8C0A02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4285" y="1259031"/>
            <a:ext cx="1069856" cy="12256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d Devil Clip Art">
            <a:extLst>
              <a:ext uri="{FF2B5EF4-FFF2-40B4-BE49-F238E27FC236}">
                <a16:creationId xmlns:a16="http://schemas.microsoft.com/office/drawing/2014/main" id="{B9BE452A-B9A7-4D23-8CCF-206E0CC7F6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1998" y="1323271"/>
            <a:ext cx="1211969" cy="9816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Flag Of France Clip Art">
            <a:extLst>
              <a:ext uri="{FF2B5EF4-FFF2-40B4-BE49-F238E27FC236}">
                <a16:creationId xmlns:a16="http://schemas.microsoft.com/office/drawing/2014/main" id="{02DD01E1-FE65-4768-9ECE-BF9A7C901F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1346" y="2643930"/>
            <a:ext cx="1397930" cy="9319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Light Bulb Clip Art">
            <a:extLst>
              <a:ext uri="{FF2B5EF4-FFF2-40B4-BE49-F238E27FC236}">
                <a16:creationId xmlns:a16="http://schemas.microsoft.com/office/drawing/2014/main" id="{96EE4EB6-8851-4C28-BF86-101564A9878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94285" y="5024806"/>
            <a:ext cx="1211970" cy="12160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2" descr="Sea Scene With Boat Clip Art">
            <a:extLst>
              <a:ext uri="{FF2B5EF4-FFF2-40B4-BE49-F238E27FC236}">
                <a16:creationId xmlns:a16="http://schemas.microsoft.com/office/drawing/2014/main" id="{CFDB393F-D3FA-4372-BA3F-E6D231DA088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88779" y="1193437"/>
            <a:ext cx="1211969" cy="12284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8" descr="Building Clip Art">
            <a:extLst>
              <a:ext uri="{FF2B5EF4-FFF2-40B4-BE49-F238E27FC236}">
                <a16:creationId xmlns:a16="http://schemas.microsoft.com/office/drawing/2014/main" id="{CEF718D2-F53B-4085-B978-9BF80A61F4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56560" y="3749375"/>
            <a:ext cx="759502" cy="123678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hlinkClick r:id="" action="ppaction://noaction">
              <a:snd r:embed="rId11" name="mechant.wav"/>
            </a:hlinkClick>
            <a:extLst>
              <a:ext uri="{FF2B5EF4-FFF2-40B4-BE49-F238E27FC236}">
                <a16:creationId xmlns:a16="http://schemas.microsoft.com/office/drawing/2014/main" id="{EE5772C4-A8ED-4F8D-BD01-B3B7901B0895}"/>
              </a:ext>
            </a:extLst>
          </p:cNvPr>
          <p:cNvSpPr/>
          <p:nvPr/>
        </p:nvSpPr>
        <p:spPr>
          <a:xfrm>
            <a:off x="296753" y="1544985"/>
            <a:ext cx="561600" cy="5601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1</a:t>
            </a:r>
          </a:p>
        </p:txBody>
      </p:sp>
      <p:sp>
        <p:nvSpPr>
          <p:cNvPr id="28" name="Rectangle 27">
            <a:hlinkClick r:id="" action="ppaction://noaction">
              <a:snd r:embed="rId12" name="anglais.wav"/>
            </a:hlinkClick>
            <a:extLst>
              <a:ext uri="{FF2B5EF4-FFF2-40B4-BE49-F238E27FC236}">
                <a16:creationId xmlns:a16="http://schemas.microsoft.com/office/drawing/2014/main" id="{36D9185D-D684-4603-B17C-A91C31C1C1A6}"/>
              </a:ext>
            </a:extLst>
          </p:cNvPr>
          <p:cNvSpPr/>
          <p:nvPr/>
        </p:nvSpPr>
        <p:spPr>
          <a:xfrm>
            <a:off x="300549" y="2795361"/>
            <a:ext cx="561600" cy="5601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2</a:t>
            </a:r>
          </a:p>
        </p:txBody>
      </p:sp>
      <p:sp>
        <p:nvSpPr>
          <p:cNvPr id="29" name="Rectangle 28">
            <a:hlinkClick r:id="" action="ppaction://noaction">
              <a:snd r:embed="rId13" name="triste.wav"/>
            </a:hlinkClick>
            <a:extLst>
              <a:ext uri="{FF2B5EF4-FFF2-40B4-BE49-F238E27FC236}">
                <a16:creationId xmlns:a16="http://schemas.microsoft.com/office/drawing/2014/main" id="{8B38A18A-7B7F-4958-8AAA-ABA8E5CE045F}"/>
              </a:ext>
            </a:extLst>
          </p:cNvPr>
          <p:cNvSpPr/>
          <p:nvPr/>
        </p:nvSpPr>
        <p:spPr>
          <a:xfrm>
            <a:off x="6180822" y="5385994"/>
            <a:ext cx="561600" cy="5601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8</a:t>
            </a:r>
          </a:p>
        </p:txBody>
      </p:sp>
      <p:sp>
        <p:nvSpPr>
          <p:cNvPr id="30" name="Rectangle 29">
            <a:hlinkClick r:id="" action="ppaction://noaction">
              <a:snd r:embed="rId14" name="grand.wav"/>
            </a:hlinkClick>
            <a:extLst>
              <a:ext uri="{FF2B5EF4-FFF2-40B4-BE49-F238E27FC236}">
                <a16:creationId xmlns:a16="http://schemas.microsoft.com/office/drawing/2014/main" id="{201421BB-4CCA-4383-B5B2-8CB5104E3A8B}"/>
              </a:ext>
            </a:extLst>
          </p:cNvPr>
          <p:cNvSpPr/>
          <p:nvPr/>
        </p:nvSpPr>
        <p:spPr>
          <a:xfrm>
            <a:off x="6153707" y="4104626"/>
            <a:ext cx="561600" cy="5601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7</a:t>
            </a:r>
          </a:p>
        </p:txBody>
      </p:sp>
      <p:sp>
        <p:nvSpPr>
          <p:cNvPr id="31" name="Rectangle 30">
            <a:hlinkClick r:id="" action="ppaction://noaction">
              <a:snd r:embed="rId15" name="il.wav"/>
            </a:hlinkClick>
            <a:extLst>
              <a:ext uri="{FF2B5EF4-FFF2-40B4-BE49-F238E27FC236}">
                <a16:creationId xmlns:a16="http://schemas.microsoft.com/office/drawing/2014/main" id="{0F2A7D3E-B64B-4321-BF0C-3EC7008FE20A}"/>
              </a:ext>
            </a:extLst>
          </p:cNvPr>
          <p:cNvSpPr/>
          <p:nvPr/>
        </p:nvSpPr>
        <p:spPr>
          <a:xfrm>
            <a:off x="6171739" y="2816975"/>
            <a:ext cx="561600" cy="5601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6</a:t>
            </a:r>
          </a:p>
        </p:txBody>
      </p:sp>
      <p:sp>
        <p:nvSpPr>
          <p:cNvPr id="32" name="Rectangle 31">
            <a:hlinkClick r:id="" action="ppaction://noaction">
              <a:snd r:embed="rId16" name="calme.wav"/>
            </a:hlinkClick>
            <a:extLst>
              <a:ext uri="{FF2B5EF4-FFF2-40B4-BE49-F238E27FC236}">
                <a16:creationId xmlns:a16="http://schemas.microsoft.com/office/drawing/2014/main" id="{4F8E2E81-CA77-4B29-A9A0-7A1E9A0A7E5F}"/>
              </a:ext>
            </a:extLst>
          </p:cNvPr>
          <p:cNvSpPr/>
          <p:nvPr/>
        </p:nvSpPr>
        <p:spPr>
          <a:xfrm>
            <a:off x="6180823" y="1544985"/>
            <a:ext cx="561600" cy="5601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5</a:t>
            </a:r>
          </a:p>
        </p:txBody>
      </p:sp>
      <p:sp>
        <p:nvSpPr>
          <p:cNvPr id="33" name="Rectangle 32">
            <a:hlinkClick r:id="" action="ppaction://noaction">
              <a:snd r:embed="rId17" name="intelligent.wav"/>
            </a:hlinkClick>
            <a:extLst>
              <a:ext uri="{FF2B5EF4-FFF2-40B4-BE49-F238E27FC236}">
                <a16:creationId xmlns:a16="http://schemas.microsoft.com/office/drawing/2014/main" id="{A8CFE4DC-3F3F-441C-B7ED-6D2AEFD28151}"/>
              </a:ext>
            </a:extLst>
          </p:cNvPr>
          <p:cNvSpPr/>
          <p:nvPr/>
        </p:nvSpPr>
        <p:spPr>
          <a:xfrm>
            <a:off x="296753" y="5365110"/>
            <a:ext cx="561600" cy="5601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4</a:t>
            </a:r>
          </a:p>
        </p:txBody>
      </p:sp>
      <p:sp>
        <p:nvSpPr>
          <p:cNvPr id="34" name="Rectangle 33">
            <a:hlinkClick r:id="" action="ppaction://noaction">
              <a:snd r:embed="rId18" name="merci.wav"/>
            </a:hlinkClick>
            <a:extLst>
              <a:ext uri="{FF2B5EF4-FFF2-40B4-BE49-F238E27FC236}">
                <a16:creationId xmlns:a16="http://schemas.microsoft.com/office/drawing/2014/main" id="{4D15A5AB-3282-4CED-805F-2E39D5AACAD8}"/>
              </a:ext>
            </a:extLst>
          </p:cNvPr>
          <p:cNvSpPr/>
          <p:nvPr/>
        </p:nvSpPr>
        <p:spPr>
          <a:xfrm>
            <a:off x="296753" y="4087701"/>
            <a:ext cx="561600" cy="5601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3</a:t>
            </a:r>
          </a:p>
        </p:txBody>
      </p:sp>
      <p:sp>
        <p:nvSpPr>
          <p:cNvPr id="35" name="Oval 34">
            <a:extLst>
              <a:ext uri="{FF2B5EF4-FFF2-40B4-BE49-F238E27FC236}">
                <a16:creationId xmlns:a16="http://schemas.microsoft.com/office/drawing/2014/main" id="{CFAD4AC5-35C7-4EA3-861A-A8762DAB438E}"/>
              </a:ext>
            </a:extLst>
          </p:cNvPr>
          <p:cNvSpPr/>
          <p:nvPr/>
        </p:nvSpPr>
        <p:spPr>
          <a:xfrm>
            <a:off x="4765156" y="1173558"/>
            <a:ext cx="1292087" cy="125608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Oval 35">
            <a:extLst>
              <a:ext uri="{FF2B5EF4-FFF2-40B4-BE49-F238E27FC236}">
                <a16:creationId xmlns:a16="http://schemas.microsoft.com/office/drawing/2014/main" id="{C1FC8D98-A012-4C97-BB26-BD34D4A97859}"/>
              </a:ext>
            </a:extLst>
          </p:cNvPr>
          <p:cNvSpPr/>
          <p:nvPr/>
        </p:nvSpPr>
        <p:spPr>
          <a:xfrm>
            <a:off x="4691878" y="2454899"/>
            <a:ext cx="1292087" cy="125608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val 36">
            <a:extLst>
              <a:ext uri="{FF2B5EF4-FFF2-40B4-BE49-F238E27FC236}">
                <a16:creationId xmlns:a16="http://schemas.microsoft.com/office/drawing/2014/main" id="{88ADAA79-4272-47BB-A7DD-96F8BD4A32A2}"/>
              </a:ext>
            </a:extLst>
          </p:cNvPr>
          <p:cNvSpPr/>
          <p:nvPr/>
        </p:nvSpPr>
        <p:spPr>
          <a:xfrm>
            <a:off x="3324313" y="3732302"/>
            <a:ext cx="1292087" cy="125608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Oval 37">
            <a:extLst>
              <a:ext uri="{FF2B5EF4-FFF2-40B4-BE49-F238E27FC236}">
                <a16:creationId xmlns:a16="http://schemas.microsoft.com/office/drawing/2014/main" id="{A4C36D66-A3C9-46F3-820E-70CC6C56CF58}"/>
              </a:ext>
            </a:extLst>
          </p:cNvPr>
          <p:cNvSpPr/>
          <p:nvPr/>
        </p:nvSpPr>
        <p:spPr>
          <a:xfrm>
            <a:off x="3324313" y="5024806"/>
            <a:ext cx="1292087" cy="125608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Oval 38">
            <a:extLst>
              <a:ext uri="{FF2B5EF4-FFF2-40B4-BE49-F238E27FC236}">
                <a16:creationId xmlns:a16="http://schemas.microsoft.com/office/drawing/2014/main" id="{1890063F-A925-4785-AD0F-CCF3F405F480}"/>
              </a:ext>
            </a:extLst>
          </p:cNvPr>
          <p:cNvSpPr/>
          <p:nvPr/>
        </p:nvSpPr>
        <p:spPr>
          <a:xfrm>
            <a:off x="10593851" y="1166216"/>
            <a:ext cx="1292087" cy="125608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Oval 39">
            <a:extLst>
              <a:ext uri="{FF2B5EF4-FFF2-40B4-BE49-F238E27FC236}">
                <a16:creationId xmlns:a16="http://schemas.microsoft.com/office/drawing/2014/main" id="{24416BB3-8413-4F19-8071-46B65AB08FF3}"/>
              </a:ext>
            </a:extLst>
          </p:cNvPr>
          <p:cNvSpPr/>
          <p:nvPr/>
        </p:nvSpPr>
        <p:spPr>
          <a:xfrm>
            <a:off x="9190267" y="2436679"/>
            <a:ext cx="1292087" cy="125608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Oval 40">
            <a:extLst>
              <a:ext uri="{FF2B5EF4-FFF2-40B4-BE49-F238E27FC236}">
                <a16:creationId xmlns:a16="http://schemas.microsoft.com/office/drawing/2014/main" id="{FA768CCC-6089-4A98-8D11-9C36911625A3}"/>
              </a:ext>
            </a:extLst>
          </p:cNvPr>
          <p:cNvSpPr/>
          <p:nvPr/>
        </p:nvSpPr>
        <p:spPr>
          <a:xfrm>
            <a:off x="9190679" y="3732303"/>
            <a:ext cx="1292087" cy="125608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Oval 41">
            <a:extLst>
              <a:ext uri="{FF2B5EF4-FFF2-40B4-BE49-F238E27FC236}">
                <a16:creationId xmlns:a16="http://schemas.microsoft.com/office/drawing/2014/main" id="{C45E0EE4-4966-4477-A091-0966264CEB29}"/>
              </a:ext>
            </a:extLst>
          </p:cNvPr>
          <p:cNvSpPr/>
          <p:nvPr/>
        </p:nvSpPr>
        <p:spPr>
          <a:xfrm>
            <a:off x="10622906" y="5024674"/>
            <a:ext cx="1292087" cy="125608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6" name="Picture 4" descr="Small House Clip Art">
            <a:extLst>
              <a:ext uri="{FF2B5EF4-FFF2-40B4-BE49-F238E27FC236}">
                <a16:creationId xmlns:a16="http://schemas.microsoft.com/office/drawing/2014/main" id="{84993787-12E5-4E54-B3DC-A2BB9A0F152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854510" y="4164119"/>
            <a:ext cx="680506" cy="70177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vere Thunder Storms Weather Symbol Clip Art">
            <a:extLst>
              <a:ext uri="{FF2B5EF4-FFF2-40B4-BE49-F238E27FC236}">
                <a16:creationId xmlns:a16="http://schemas.microsoft.com/office/drawing/2014/main" id="{1583F0A6-6A52-4E94-9F64-B9FB0EEA821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190267" y="1366520"/>
            <a:ext cx="1211969" cy="9170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D07435A-CCCC-4079-8681-AB36424DE28F}"/>
              </a:ext>
            </a:extLst>
          </p:cNvPr>
          <p:cNvSpPr/>
          <p:nvPr/>
        </p:nvSpPr>
        <p:spPr>
          <a:xfrm>
            <a:off x="966463" y="1443541"/>
            <a:ext cx="2115773" cy="72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dirty="0">
                <a:solidFill>
                  <a:srgbClr val="1F4E79"/>
                </a:solidFill>
              </a:rPr>
              <a:t>méchant</a:t>
            </a:r>
            <a:endParaRPr lang="en-GB" sz="3000" dirty="0"/>
          </a:p>
        </p:txBody>
      </p:sp>
      <p:pic>
        <p:nvPicPr>
          <p:cNvPr id="43" name="Picture 4" descr="Baby Boy Sitting Clip Art">
            <a:extLst>
              <a:ext uri="{FF2B5EF4-FFF2-40B4-BE49-F238E27FC236}">
                <a16:creationId xmlns:a16="http://schemas.microsoft.com/office/drawing/2014/main" id="{9A9A3566-B88F-4E9C-B70F-62177C61528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894853" y="5140505"/>
            <a:ext cx="866352" cy="11070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aughing Smiley Clip Art">
            <a:extLst>
              <a:ext uri="{FF2B5EF4-FFF2-40B4-BE49-F238E27FC236}">
                <a16:creationId xmlns:a16="http://schemas.microsoft.com/office/drawing/2014/main" id="{C22BE654-6252-486B-9D4B-52835EAC996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305085" y="5056341"/>
            <a:ext cx="1052793" cy="11282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Shy Girl Edit Face Clip Art">
            <a:extLst>
              <a:ext uri="{FF2B5EF4-FFF2-40B4-BE49-F238E27FC236}">
                <a16:creationId xmlns:a16="http://schemas.microsoft.com/office/drawing/2014/main" id="{2E0E8447-38C2-44E4-9779-24AFB997DB5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188384" y="2600945"/>
            <a:ext cx="1536023" cy="1063401"/>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0EC9A440-5FB0-48E3-B80E-1301948EAC6E}"/>
              </a:ext>
            </a:extLst>
          </p:cNvPr>
          <p:cNvSpPr/>
          <p:nvPr/>
        </p:nvSpPr>
        <p:spPr>
          <a:xfrm>
            <a:off x="890918" y="2766255"/>
            <a:ext cx="2115773" cy="72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dirty="0">
                <a:solidFill>
                  <a:srgbClr val="1F4E79"/>
                </a:solidFill>
              </a:rPr>
              <a:t>anglais</a:t>
            </a:r>
            <a:endParaRPr lang="en-GB" sz="3000" dirty="0"/>
          </a:p>
        </p:txBody>
      </p:sp>
      <p:sp>
        <p:nvSpPr>
          <p:cNvPr id="47" name="Rectangle 46">
            <a:extLst>
              <a:ext uri="{FF2B5EF4-FFF2-40B4-BE49-F238E27FC236}">
                <a16:creationId xmlns:a16="http://schemas.microsoft.com/office/drawing/2014/main" id="{C532D70A-30ED-4AB7-B896-99DFF9F8C110}"/>
              </a:ext>
            </a:extLst>
          </p:cNvPr>
          <p:cNvSpPr/>
          <p:nvPr/>
        </p:nvSpPr>
        <p:spPr>
          <a:xfrm>
            <a:off x="993272" y="5329701"/>
            <a:ext cx="2115773" cy="72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dirty="0">
                <a:solidFill>
                  <a:srgbClr val="1F4E79"/>
                </a:solidFill>
              </a:rPr>
              <a:t>intell</a:t>
            </a:r>
            <a:r>
              <a:rPr lang="fr-FR" sz="3200" b="1" dirty="0">
                <a:solidFill>
                  <a:schemeClr val="accent2"/>
                </a:solidFill>
              </a:rPr>
              <a:t>i</a:t>
            </a:r>
            <a:r>
              <a:rPr lang="fr-FR" sz="3000" dirty="0">
                <a:solidFill>
                  <a:srgbClr val="1F4E79"/>
                </a:solidFill>
              </a:rPr>
              <a:t>gent</a:t>
            </a:r>
            <a:endParaRPr lang="en-GB" sz="3000" dirty="0"/>
          </a:p>
        </p:txBody>
      </p:sp>
      <p:sp>
        <p:nvSpPr>
          <p:cNvPr id="48" name="Rectangle 47">
            <a:extLst>
              <a:ext uri="{FF2B5EF4-FFF2-40B4-BE49-F238E27FC236}">
                <a16:creationId xmlns:a16="http://schemas.microsoft.com/office/drawing/2014/main" id="{D4FD2801-8CCD-42A2-B1A9-194781C8D0B8}"/>
              </a:ext>
            </a:extLst>
          </p:cNvPr>
          <p:cNvSpPr/>
          <p:nvPr/>
        </p:nvSpPr>
        <p:spPr>
          <a:xfrm>
            <a:off x="6700000" y="1443541"/>
            <a:ext cx="2115773" cy="72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dirty="0">
                <a:solidFill>
                  <a:srgbClr val="1F4E79"/>
                </a:solidFill>
              </a:rPr>
              <a:t>calme</a:t>
            </a:r>
            <a:endParaRPr lang="en-GB" sz="3000" dirty="0"/>
          </a:p>
        </p:txBody>
      </p:sp>
      <p:sp>
        <p:nvSpPr>
          <p:cNvPr id="49" name="Rectangle 48">
            <a:extLst>
              <a:ext uri="{FF2B5EF4-FFF2-40B4-BE49-F238E27FC236}">
                <a16:creationId xmlns:a16="http://schemas.microsoft.com/office/drawing/2014/main" id="{10E2AB2F-F2C7-4531-8C4A-B9A77CB91EA5}"/>
              </a:ext>
            </a:extLst>
          </p:cNvPr>
          <p:cNvSpPr/>
          <p:nvPr/>
        </p:nvSpPr>
        <p:spPr>
          <a:xfrm>
            <a:off x="6740209" y="2769783"/>
            <a:ext cx="2115773" cy="72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500" b="1" dirty="0">
                <a:solidFill>
                  <a:schemeClr val="accent2"/>
                </a:solidFill>
              </a:rPr>
              <a:t>i</a:t>
            </a:r>
            <a:r>
              <a:rPr lang="fr-FR" sz="3000" dirty="0">
                <a:solidFill>
                  <a:srgbClr val="1F4E79"/>
                </a:solidFill>
              </a:rPr>
              <a:t>l</a:t>
            </a:r>
            <a:endParaRPr lang="en-GB" sz="3000" dirty="0"/>
          </a:p>
        </p:txBody>
      </p:sp>
      <p:sp>
        <p:nvSpPr>
          <p:cNvPr id="50" name="Rectangle 49">
            <a:extLst>
              <a:ext uri="{FF2B5EF4-FFF2-40B4-BE49-F238E27FC236}">
                <a16:creationId xmlns:a16="http://schemas.microsoft.com/office/drawing/2014/main" id="{38928CA7-724D-4780-8AEC-80416B59EB63}"/>
              </a:ext>
            </a:extLst>
          </p:cNvPr>
          <p:cNvSpPr/>
          <p:nvPr/>
        </p:nvSpPr>
        <p:spPr>
          <a:xfrm>
            <a:off x="6700001" y="4004902"/>
            <a:ext cx="2115773" cy="72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dirty="0">
                <a:solidFill>
                  <a:srgbClr val="1F4E79"/>
                </a:solidFill>
              </a:rPr>
              <a:t>grand</a:t>
            </a:r>
            <a:endParaRPr lang="en-GB" sz="3000" dirty="0"/>
          </a:p>
        </p:txBody>
      </p:sp>
      <p:sp>
        <p:nvSpPr>
          <p:cNvPr id="51" name="Rectangle 50">
            <a:extLst>
              <a:ext uri="{FF2B5EF4-FFF2-40B4-BE49-F238E27FC236}">
                <a16:creationId xmlns:a16="http://schemas.microsoft.com/office/drawing/2014/main" id="{E06DF5A3-AC89-4F8A-A59B-34EBF9B9BD7B}"/>
              </a:ext>
            </a:extLst>
          </p:cNvPr>
          <p:cNvSpPr/>
          <p:nvPr/>
        </p:nvSpPr>
        <p:spPr>
          <a:xfrm>
            <a:off x="6811042" y="5331144"/>
            <a:ext cx="2115773" cy="725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dirty="0">
                <a:solidFill>
                  <a:srgbClr val="1F4E79"/>
                </a:solidFill>
              </a:rPr>
              <a:t>tr</a:t>
            </a:r>
            <a:r>
              <a:rPr lang="fr-FR" sz="3200" b="1" dirty="0">
                <a:solidFill>
                  <a:schemeClr val="accent2"/>
                </a:solidFill>
              </a:rPr>
              <a:t>i</a:t>
            </a:r>
            <a:r>
              <a:rPr lang="fr-FR" sz="3000" dirty="0">
                <a:solidFill>
                  <a:srgbClr val="1F4E79"/>
                </a:solidFill>
              </a:rPr>
              <a:t>ste</a:t>
            </a:r>
            <a:endParaRPr lang="en-GB" sz="3000" dirty="0"/>
          </a:p>
        </p:txBody>
      </p:sp>
      <p:pic>
        <p:nvPicPr>
          <p:cNvPr id="3082" name="Picture 10" descr="Crying Smiley Clip Art">
            <a:extLst>
              <a:ext uri="{FF2B5EF4-FFF2-40B4-BE49-F238E27FC236}">
                <a16:creationId xmlns:a16="http://schemas.microsoft.com/office/drawing/2014/main" id="{15A781B7-0D88-4689-AC70-C9403650777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835773" y="5258608"/>
            <a:ext cx="866352" cy="8663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miling Dark Hair Boy Png Clip Art Black - Clip Art Library">
            <a:extLst>
              <a:ext uri="{FF2B5EF4-FFF2-40B4-BE49-F238E27FC236}">
                <a16:creationId xmlns:a16="http://schemas.microsoft.com/office/drawing/2014/main" id="{5BF74372-D1AA-44A7-AE34-C914DAE2778A}"/>
              </a:ext>
            </a:extLst>
          </p:cNvPr>
          <p:cNvPicPr>
            <a:picLocks noChangeAspect="1" noChangeArrowheads="1"/>
          </p:cNvPicPr>
          <p:nvPr/>
        </p:nvPicPr>
        <p:blipFill>
          <a:blip r:embed="rId2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121355" y="2561776"/>
            <a:ext cx="1465487"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12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7"/>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54" grpId="0" animBg="1"/>
      <p:bldP spid="53" grpId="0" animBg="1"/>
      <p:bldP spid="35" grpId="0" animBg="1"/>
      <p:bldP spid="36" grpId="0" animBg="1"/>
      <p:bldP spid="37" grpId="0" animBg="1"/>
      <p:bldP spid="38" grpId="0" animBg="1"/>
      <p:bldP spid="39" grpId="0" animBg="1"/>
      <p:bldP spid="40" grpId="0" animBg="1"/>
      <p:bldP spid="41" grpId="0" animBg="1"/>
      <p:bldP spid="42" grpId="0" animBg="1"/>
      <p:bldP spid="2" grpId="0" animBg="1"/>
      <p:bldP spid="45" grpId="0" animBg="1"/>
      <p:bldP spid="47" grpId="0" animBg="1"/>
      <p:bldP spid="48" grpId="0" animBg="1"/>
      <p:bldP spid="49" grpId="0" animBg="1"/>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‘He is’ and ‘she is’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0B982201-9090-4406-AD60-FFF60BB4BC81}"/>
              </a:ext>
            </a:extLst>
          </p:cNvPr>
          <p:cNvSpPr txBox="1"/>
          <p:nvPr/>
        </p:nvSpPr>
        <p:spPr>
          <a:xfrm>
            <a:off x="201368" y="1341083"/>
            <a:ext cx="11990632" cy="1200329"/>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As you know,</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r>
              <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rPr>
              <a:t>je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suis</a:t>
            </a:r>
            <a:r>
              <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lang="en-GB" sz="2400" dirty="0">
                <a:solidFill>
                  <a:srgbClr val="4472C4">
                    <a:lumMod val="50000"/>
                  </a:srgbClr>
                </a:solidFill>
                <a:latin typeface="Century Gothic" panose="020B0502020202020204" pitchFamily="34" charset="0"/>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I am)</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 and </a:t>
            </a:r>
            <a:r>
              <a:rPr kumimoji="0" lang="en-GB" sz="2400" b="1" i="1" u="none" strike="noStrike" kern="1200" cap="none" spc="0" normalizeH="0" noProof="0" dirty="0" err="1">
                <a:ln>
                  <a:noFill/>
                </a:ln>
                <a:solidFill>
                  <a:srgbClr val="4472C4">
                    <a:lumMod val="50000"/>
                  </a:srgbClr>
                </a:solidFill>
                <a:effectLst/>
                <a:uLnTx/>
                <a:uFillTx/>
                <a:latin typeface="Century Gothic" panose="020B0502020202020204" pitchFamily="34" charset="0"/>
              </a:rPr>
              <a:t>tu</a:t>
            </a:r>
            <a:r>
              <a:rPr kumimoji="0" lang="en-GB" sz="2400" b="1" i="1" u="none" strike="noStrike" kern="1200" cap="none" spc="0" normalizeH="0" noProof="0" dirty="0">
                <a:ln>
                  <a:noFill/>
                </a:ln>
                <a:solidFill>
                  <a:srgbClr val="4472C4">
                    <a:lumMod val="50000"/>
                  </a:srgbClr>
                </a:solidFill>
                <a:effectLst/>
                <a:uLnTx/>
                <a:uFillTx/>
                <a:latin typeface="Century Gothic" panose="020B0502020202020204" pitchFamily="34" charset="0"/>
              </a:rPr>
              <a:t> es </a:t>
            </a:r>
            <a:r>
              <a:rPr kumimoji="0" lang="en-GB" sz="2400" u="none" strike="noStrike" kern="1200" cap="none" spc="0" normalizeH="0" noProof="0" dirty="0">
                <a:ln>
                  <a:noFill/>
                </a:ln>
                <a:solidFill>
                  <a:srgbClr val="4472C4">
                    <a:lumMod val="50000"/>
                  </a:srgbClr>
                </a:solidFill>
                <a:effectLst/>
                <a:uLnTx/>
                <a:uFillTx/>
                <a:latin typeface="Century Gothic" panose="020B0502020202020204" pitchFamily="34" charset="0"/>
              </a:rPr>
              <a:t>(you are) </a:t>
            </a:r>
            <a:r>
              <a:rPr lang="en-GB" sz="2400" dirty="0">
                <a:solidFill>
                  <a:srgbClr val="4472C4">
                    <a:lumMod val="50000"/>
                  </a:srgbClr>
                </a:solidFill>
                <a:latin typeface="Century Gothic" panose="020B0502020202020204" pitchFamily="34" charset="0"/>
              </a:rPr>
              <a:t>are parts of the verb </a:t>
            </a:r>
            <a:r>
              <a:rPr lang="en-GB" sz="2400" b="1" i="1" dirty="0" err="1">
                <a:solidFill>
                  <a:srgbClr val="4472C4">
                    <a:lumMod val="50000"/>
                  </a:srgbClr>
                </a:solidFill>
                <a:latin typeface="Century Gothic" panose="020B0502020202020204" pitchFamily="34" charset="0"/>
              </a:rPr>
              <a:t>être</a:t>
            </a:r>
            <a:r>
              <a:rPr lang="en-GB" sz="2400" dirty="0">
                <a:solidFill>
                  <a:srgbClr val="4472C4">
                    <a:lumMod val="50000"/>
                  </a:srgbClr>
                </a:solidFill>
                <a:latin typeface="Century Gothic" panose="020B0502020202020204" pitchFamily="34" charset="0"/>
              </a:rPr>
              <a:t> (to be).</a:t>
            </a:r>
          </a:p>
          <a:p>
            <a:pPr lvl="0">
              <a:defRPr/>
            </a:pPr>
            <a:r>
              <a:rPr lang="en-GB" sz="2400" dirty="0">
                <a:solidFill>
                  <a:srgbClr val="4472C4">
                    <a:lumMod val="50000"/>
                  </a:srgbClr>
                </a:solidFill>
                <a:latin typeface="Century Gothic" panose="020B0502020202020204" pitchFamily="34" charset="0"/>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a:p>
            <a:pPr>
              <a:defRPr/>
            </a:pPr>
            <a:r>
              <a:rPr lang="en-GB" sz="2400" dirty="0">
                <a:solidFill>
                  <a:srgbClr val="4472C4">
                    <a:lumMod val="50000"/>
                  </a:srgbClr>
                </a:solidFill>
                <a:latin typeface="Century Gothic" panose="020B0502020202020204" pitchFamily="34" charset="0"/>
              </a:rPr>
              <a:t>To say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‘he is’, use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il</a:t>
            </a:r>
            <a:r>
              <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est</a:t>
            </a:r>
            <a:r>
              <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To say ‘she is’, use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elle</a:t>
            </a:r>
            <a:r>
              <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est</a:t>
            </a:r>
            <a:r>
              <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p>
        </p:txBody>
      </p:sp>
      <p:sp>
        <p:nvSpPr>
          <p:cNvPr id="11" name="Rectangle 10">
            <a:extLst>
              <a:ext uri="{FF2B5EF4-FFF2-40B4-BE49-F238E27FC236}">
                <a16:creationId xmlns:a16="http://schemas.microsoft.com/office/drawing/2014/main" id="{8A5AE2BF-D43B-4931-ADB8-9857BA0D8BEE}"/>
              </a:ext>
            </a:extLst>
          </p:cNvPr>
          <p:cNvSpPr/>
          <p:nvPr/>
        </p:nvSpPr>
        <p:spPr>
          <a:xfrm>
            <a:off x="242906" y="2853299"/>
            <a:ext cx="1467068" cy="104644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Je </a:t>
            </a:r>
            <a:r>
              <a:rPr kumimoji="0" lang="en-US" sz="32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suis</a:t>
            </a:r>
            <a:endParaRPr kumimoji="0" lang="en-US"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2CFBBDC3-9467-4719-A33C-84ABAB836924}"/>
              </a:ext>
            </a:extLst>
          </p:cNvPr>
          <p:cNvSpPr txBox="1"/>
          <p:nvPr/>
        </p:nvSpPr>
        <p:spPr>
          <a:xfrm>
            <a:off x="201368" y="405901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Je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suis</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malade</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3" name="TextBox 12">
            <a:extLst>
              <a:ext uri="{FF2B5EF4-FFF2-40B4-BE49-F238E27FC236}">
                <a16:creationId xmlns:a16="http://schemas.microsoft.com/office/drawing/2014/main" id="{A7EFD6A6-80F5-415F-9EDF-F9C30B301141}"/>
              </a:ext>
            </a:extLst>
          </p:cNvPr>
          <p:cNvSpPr txBox="1"/>
          <p:nvPr/>
        </p:nvSpPr>
        <p:spPr>
          <a:xfrm>
            <a:off x="4373608" y="4931520"/>
            <a:ext cx="485633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is unwell.</a:t>
            </a:r>
          </a:p>
        </p:txBody>
      </p:sp>
      <p:sp>
        <p:nvSpPr>
          <p:cNvPr id="14" name="TextBox 13">
            <a:extLst>
              <a:ext uri="{FF2B5EF4-FFF2-40B4-BE49-F238E27FC236}">
                <a16:creationId xmlns:a16="http://schemas.microsoft.com/office/drawing/2014/main" id="{FC17DC9D-C19B-4412-ADB4-3DFD95A8B687}"/>
              </a:ext>
            </a:extLst>
          </p:cNvPr>
          <p:cNvSpPr txBox="1"/>
          <p:nvPr/>
        </p:nvSpPr>
        <p:spPr>
          <a:xfrm>
            <a:off x="4339711" y="4074813"/>
            <a:ext cx="516138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malade</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5" name="TextBox 14">
            <a:extLst>
              <a:ext uri="{FF2B5EF4-FFF2-40B4-BE49-F238E27FC236}">
                <a16:creationId xmlns:a16="http://schemas.microsoft.com/office/drawing/2014/main" id="{64EBEABE-2EF5-4878-8F42-41336341F416}"/>
              </a:ext>
            </a:extLst>
          </p:cNvPr>
          <p:cNvSpPr txBox="1"/>
          <p:nvPr/>
        </p:nvSpPr>
        <p:spPr>
          <a:xfrm>
            <a:off x="273206" y="4931520"/>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unwell.</a:t>
            </a:r>
          </a:p>
        </p:txBody>
      </p:sp>
      <p:sp>
        <p:nvSpPr>
          <p:cNvPr id="16" name="TextBox 15">
            <a:extLst>
              <a:ext uri="{FF2B5EF4-FFF2-40B4-BE49-F238E27FC236}">
                <a16:creationId xmlns:a16="http://schemas.microsoft.com/office/drawing/2014/main" id="{0BC53A85-EF32-4504-936A-5E69F0154C17}"/>
              </a:ext>
            </a:extLst>
          </p:cNvPr>
          <p:cNvSpPr txBox="1"/>
          <p:nvPr/>
        </p:nvSpPr>
        <p:spPr>
          <a:xfrm>
            <a:off x="7907422" y="4064852"/>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Elle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malad</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p>
        </p:txBody>
      </p:sp>
      <p:sp>
        <p:nvSpPr>
          <p:cNvPr id="17" name="TextBox 16">
            <a:extLst>
              <a:ext uri="{FF2B5EF4-FFF2-40B4-BE49-F238E27FC236}">
                <a16:creationId xmlns:a16="http://schemas.microsoft.com/office/drawing/2014/main" id="{938CE73A-536D-45FA-A91F-4BDD35559DA1}"/>
              </a:ext>
            </a:extLst>
          </p:cNvPr>
          <p:cNvSpPr txBox="1"/>
          <p:nvPr/>
        </p:nvSpPr>
        <p:spPr>
          <a:xfrm>
            <a:off x="7907422" y="4931520"/>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 is unwell.</a:t>
            </a:r>
          </a:p>
        </p:txBody>
      </p:sp>
      <p:sp>
        <p:nvSpPr>
          <p:cNvPr id="18" name="Rectangle 17">
            <a:extLst>
              <a:ext uri="{FF2B5EF4-FFF2-40B4-BE49-F238E27FC236}">
                <a16:creationId xmlns:a16="http://schemas.microsoft.com/office/drawing/2014/main" id="{8246488D-B5A6-4A13-AC23-8B39D1CFF3A8}"/>
              </a:ext>
            </a:extLst>
          </p:cNvPr>
          <p:cNvSpPr/>
          <p:nvPr/>
        </p:nvSpPr>
        <p:spPr>
          <a:xfrm>
            <a:off x="4285336" y="2853299"/>
            <a:ext cx="1080745" cy="104644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Il </a:t>
            </a:r>
            <a:r>
              <a:rPr kumimoji="0" lang="en-US" sz="32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est</a:t>
            </a:r>
            <a:endParaRPr kumimoji="0" lang="en-US"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C37F842A-074C-4C1E-BF99-E8545D9BBCA1}"/>
              </a:ext>
            </a:extLst>
          </p:cNvPr>
          <p:cNvSpPr/>
          <p:nvPr/>
        </p:nvSpPr>
        <p:spPr>
          <a:xfrm>
            <a:off x="7907422" y="2856503"/>
            <a:ext cx="1539204" cy="584775"/>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Elle </a:t>
            </a:r>
            <a:r>
              <a:rPr kumimoji="0" lang="en-US" sz="32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est</a:t>
            </a:r>
            <a:endParaRPr kumimoji="0" lang="en-US"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endParaRPr>
          </a:p>
        </p:txBody>
      </p:sp>
      <p:pic>
        <p:nvPicPr>
          <p:cNvPr id="20" name="Picture 2" descr="C:\Users\wdj\Google Drive\Primary\Y5 SoW\From Tracy\Pronouns\i.png">
            <a:extLst>
              <a:ext uri="{FF2B5EF4-FFF2-40B4-BE49-F238E27FC236}">
                <a16:creationId xmlns:a16="http://schemas.microsoft.com/office/drawing/2014/main" id="{E35FE448-DFD3-4E0C-B1A0-97A780FFE7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2830" y="2853299"/>
            <a:ext cx="497338" cy="116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Users\wdj\Google Drive\Primary\Y5 SoW\From Tracy\Pronouns\he.png">
            <a:extLst>
              <a:ext uri="{FF2B5EF4-FFF2-40B4-BE49-F238E27FC236}">
                <a16:creationId xmlns:a16="http://schemas.microsoft.com/office/drawing/2014/main" id="{75FDE973-8B3C-4CA0-9734-58A293B726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4534" y="2757909"/>
            <a:ext cx="1700923" cy="125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C:\Users\wdj\Google Drive\Primary\Y5 SoW\From Tracy\Pronouns\she.png">
            <a:extLst>
              <a:ext uri="{FF2B5EF4-FFF2-40B4-BE49-F238E27FC236}">
                <a16:creationId xmlns:a16="http://schemas.microsoft.com/office/drawing/2014/main" id="{51A5B98E-A3C1-4E4F-A8AE-E89EE7CEC4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6000" y="2695710"/>
            <a:ext cx="1700924" cy="129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9B5F2FF-D1EA-4DC0-945B-250DA2FCEF78}"/>
              </a:ext>
            </a:extLst>
          </p:cNvPr>
          <p:cNvSpPr txBox="1"/>
          <p:nvPr/>
        </p:nvSpPr>
        <p:spPr>
          <a:xfrm>
            <a:off x="273206" y="5700547"/>
            <a:ext cx="11480430" cy="461665"/>
          </a:xfrm>
          <a:prstGeom prst="rect">
            <a:avLst/>
          </a:prstGeom>
          <a:noFill/>
        </p:spPr>
        <p:txBody>
          <a:bodyPr wrap="square" rtlCol="0">
            <a:spAutoFit/>
          </a:bodyPr>
          <a:lstStyle/>
          <a:p>
            <a:r>
              <a:rPr lang="en-GB" sz="2400" b="1" i="1" dirty="0">
                <a:solidFill>
                  <a:srgbClr val="4472C4">
                    <a:lumMod val="50000"/>
                  </a:srgbClr>
                </a:solidFill>
                <a:latin typeface="Century Gothic" panose="020B0502020202020204" pitchFamily="34" charset="0"/>
              </a:rPr>
              <a:t>Il </a:t>
            </a:r>
            <a:r>
              <a:rPr lang="en-GB" sz="2400" b="1" i="1" dirty="0" err="1">
                <a:solidFill>
                  <a:srgbClr val="4472C4">
                    <a:lumMod val="50000"/>
                  </a:srgbClr>
                </a:solidFill>
                <a:latin typeface="Century Gothic" panose="020B0502020202020204" pitchFamily="34" charset="0"/>
              </a:rPr>
              <a:t>est</a:t>
            </a:r>
            <a:r>
              <a:rPr lang="en-GB" sz="2400" b="1" i="1" dirty="0">
                <a:solidFill>
                  <a:srgbClr val="4472C4">
                    <a:lumMod val="50000"/>
                  </a:srgbClr>
                </a:solidFill>
                <a:latin typeface="Century Gothic" panose="020B0502020202020204" pitchFamily="34" charset="0"/>
              </a:rPr>
              <a:t> </a:t>
            </a:r>
            <a:r>
              <a:rPr lang="en-GB" sz="2400" dirty="0">
                <a:solidFill>
                  <a:srgbClr val="4472C4">
                    <a:lumMod val="50000"/>
                  </a:srgbClr>
                </a:solidFill>
                <a:latin typeface="Century Gothic" panose="020B0502020202020204" pitchFamily="34" charset="0"/>
              </a:rPr>
              <a:t> and </a:t>
            </a:r>
            <a:r>
              <a:rPr lang="en-GB" sz="2400" b="1" i="1" dirty="0" err="1">
                <a:solidFill>
                  <a:srgbClr val="4472C4">
                    <a:lumMod val="50000"/>
                  </a:srgbClr>
                </a:solidFill>
                <a:latin typeface="Century Gothic" panose="020B0502020202020204" pitchFamily="34" charset="0"/>
              </a:rPr>
              <a:t>elle</a:t>
            </a:r>
            <a:r>
              <a:rPr lang="en-GB" sz="2400" b="1" i="1" dirty="0">
                <a:solidFill>
                  <a:srgbClr val="4472C4">
                    <a:lumMod val="50000"/>
                  </a:srgbClr>
                </a:solidFill>
                <a:latin typeface="Century Gothic" panose="020B0502020202020204" pitchFamily="34" charset="0"/>
              </a:rPr>
              <a:t> </a:t>
            </a:r>
            <a:r>
              <a:rPr lang="en-GB" sz="2400" b="1" i="1" dirty="0" err="1">
                <a:solidFill>
                  <a:srgbClr val="4472C4">
                    <a:lumMod val="50000"/>
                  </a:srgbClr>
                </a:solidFill>
                <a:latin typeface="Century Gothic" panose="020B0502020202020204" pitchFamily="34" charset="0"/>
              </a:rPr>
              <a:t>est</a:t>
            </a:r>
            <a:r>
              <a:rPr lang="en-GB" sz="2400" b="1" i="1" dirty="0">
                <a:solidFill>
                  <a:srgbClr val="4472C4">
                    <a:lumMod val="50000"/>
                  </a:srgbClr>
                </a:solidFill>
                <a:latin typeface="Century Gothic" panose="020B0502020202020204" pitchFamily="34" charset="0"/>
              </a:rPr>
              <a:t> </a:t>
            </a:r>
            <a:r>
              <a:rPr lang="en-GB" sz="2400" dirty="0">
                <a:solidFill>
                  <a:srgbClr val="4472C4">
                    <a:lumMod val="50000"/>
                  </a:srgbClr>
                </a:solidFill>
                <a:latin typeface="Century Gothic" panose="020B0502020202020204" pitchFamily="34" charset="0"/>
              </a:rPr>
              <a:t>are the </a:t>
            </a:r>
            <a:r>
              <a:rPr lang="en-GB" sz="2400" b="1" dirty="0">
                <a:solidFill>
                  <a:srgbClr val="4472C4">
                    <a:lumMod val="50000"/>
                  </a:srgbClr>
                </a:solidFill>
                <a:latin typeface="Century Gothic" panose="020B0502020202020204" pitchFamily="34" charset="0"/>
              </a:rPr>
              <a:t>third person singular </a:t>
            </a:r>
            <a:r>
              <a:rPr lang="en-GB" sz="2400" dirty="0">
                <a:solidFill>
                  <a:srgbClr val="4472C4">
                    <a:lumMod val="50000"/>
                  </a:srgbClr>
                </a:solidFill>
                <a:latin typeface="Century Gothic" panose="020B0502020202020204" pitchFamily="34" charset="0"/>
              </a:rPr>
              <a:t>form of the verb </a:t>
            </a:r>
            <a:r>
              <a:rPr lang="en-GB" sz="2400" b="1" i="1" dirty="0" err="1">
                <a:solidFill>
                  <a:srgbClr val="4472C4">
                    <a:lumMod val="50000"/>
                  </a:srgbClr>
                </a:solidFill>
                <a:latin typeface="Century Gothic" panose="020B0502020202020204" pitchFamily="34" charset="0"/>
              </a:rPr>
              <a:t>être</a:t>
            </a:r>
            <a:r>
              <a:rPr lang="en-GB" sz="2400" dirty="0">
                <a:solidFill>
                  <a:srgbClr val="4472C4">
                    <a:lumMod val="50000"/>
                  </a:srgbClr>
                </a:solidFill>
                <a:latin typeface="Century Gothic" panose="020B0502020202020204" pitchFamily="34" charset="0"/>
              </a:rPr>
              <a:t> (to be). </a:t>
            </a:r>
            <a:endParaRPr lang="en-GB" sz="2400" i="1"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0"/>
                                  </p:iterate>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type="lt">
                                    <p:tmAbs val="0"/>
                                  </p:iterate>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iterate type="lt">
                                    <p:tmAbs val="0"/>
                                  </p:iterate>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iterate type="lt">
                                    <p:tmAbs val="0"/>
                                  </p:iterate>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8" name="Table 92">
            <a:extLst>
              <a:ext uri="{FF2B5EF4-FFF2-40B4-BE49-F238E27FC236}">
                <a16:creationId xmlns:a16="http://schemas.microsoft.com/office/drawing/2014/main" id="{FD4E48DB-CD78-4814-BE5D-EE92BD2DB7DA}"/>
              </a:ext>
            </a:extLst>
          </p:cNvPr>
          <p:cNvGraphicFramePr>
            <a:graphicFrameLocks noGrp="1"/>
          </p:cNvGraphicFramePr>
          <p:nvPr/>
        </p:nvGraphicFramePr>
        <p:xfrm>
          <a:off x="3679388" y="2609356"/>
          <a:ext cx="1762172" cy="3652528"/>
        </p:xfrm>
        <a:graphic>
          <a:graphicData uri="http://schemas.openxmlformats.org/drawingml/2006/table">
            <a:tbl>
              <a:tblPr firstRow="1" bandRow="1">
                <a:tableStyleId>{5C22544A-7EE6-4342-B048-85BDC9FD1C3A}</a:tableStyleId>
              </a:tblPr>
              <a:tblGrid>
                <a:gridCol w="881086">
                  <a:extLst>
                    <a:ext uri="{9D8B030D-6E8A-4147-A177-3AD203B41FA5}">
                      <a16:colId xmlns:a16="http://schemas.microsoft.com/office/drawing/2014/main" val="779126405"/>
                    </a:ext>
                  </a:extLst>
                </a:gridCol>
                <a:gridCol w="881086">
                  <a:extLst>
                    <a:ext uri="{9D8B030D-6E8A-4147-A177-3AD203B41FA5}">
                      <a16:colId xmlns:a16="http://schemas.microsoft.com/office/drawing/2014/main" val="1514865931"/>
                    </a:ext>
                  </a:extLst>
                </a:gridCol>
              </a:tblGrid>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729712641"/>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46647532"/>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131235179"/>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46105003"/>
                  </a:ext>
                </a:extLst>
              </a:tr>
            </a:tbl>
          </a:graphicData>
        </a:graphic>
      </p:graphicFrame>
      <p:graphicFrame>
        <p:nvGraphicFramePr>
          <p:cNvPr id="82" name="Table 92">
            <a:extLst>
              <a:ext uri="{FF2B5EF4-FFF2-40B4-BE49-F238E27FC236}">
                <a16:creationId xmlns:a16="http://schemas.microsoft.com/office/drawing/2014/main" id="{0BE08A79-8CDE-4E35-B379-AF8AE89F89CE}"/>
              </a:ext>
            </a:extLst>
          </p:cNvPr>
          <p:cNvGraphicFramePr>
            <a:graphicFrameLocks noGrp="1"/>
          </p:cNvGraphicFramePr>
          <p:nvPr/>
        </p:nvGraphicFramePr>
        <p:xfrm>
          <a:off x="7497814" y="2605863"/>
          <a:ext cx="1762172" cy="3652528"/>
        </p:xfrm>
        <a:graphic>
          <a:graphicData uri="http://schemas.openxmlformats.org/drawingml/2006/table">
            <a:tbl>
              <a:tblPr firstRow="1" bandRow="1">
                <a:tableStyleId>{5C22544A-7EE6-4342-B048-85BDC9FD1C3A}</a:tableStyleId>
              </a:tblPr>
              <a:tblGrid>
                <a:gridCol w="881086">
                  <a:extLst>
                    <a:ext uri="{9D8B030D-6E8A-4147-A177-3AD203B41FA5}">
                      <a16:colId xmlns:a16="http://schemas.microsoft.com/office/drawing/2014/main" val="779126405"/>
                    </a:ext>
                  </a:extLst>
                </a:gridCol>
                <a:gridCol w="881086">
                  <a:extLst>
                    <a:ext uri="{9D8B030D-6E8A-4147-A177-3AD203B41FA5}">
                      <a16:colId xmlns:a16="http://schemas.microsoft.com/office/drawing/2014/main" val="1514865931"/>
                    </a:ext>
                  </a:extLst>
                </a:gridCol>
              </a:tblGrid>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729712641"/>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46647532"/>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131235179"/>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46105003"/>
                  </a:ext>
                </a:extLst>
              </a:tr>
            </a:tbl>
          </a:graphicData>
        </a:graphic>
      </p:graphicFrame>
      <p:graphicFrame>
        <p:nvGraphicFramePr>
          <p:cNvPr id="90" name="Table 92">
            <a:extLst>
              <a:ext uri="{FF2B5EF4-FFF2-40B4-BE49-F238E27FC236}">
                <a16:creationId xmlns:a16="http://schemas.microsoft.com/office/drawing/2014/main" id="{483AEF58-88A5-44B3-90D8-CB7530B52BFF}"/>
              </a:ext>
            </a:extLst>
          </p:cNvPr>
          <p:cNvGraphicFramePr>
            <a:graphicFrameLocks noGrp="1"/>
          </p:cNvGraphicFramePr>
          <p:nvPr/>
        </p:nvGraphicFramePr>
        <p:xfrm>
          <a:off x="1320544" y="2605863"/>
          <a:ext cx="1762172" cy="3652528"/>
        </p:xfrm>
        <a:graphic>
          <a:graphicData uri="http://schemas.openxmlformats.org/drawingml/2006/table">
            <a:tbl>
              <a:tblPr firstRow="1" bandRow="1">
                <a:tableStyleId>{5C22544A-7EE6-4342-B048-85BDC9FD1C3A}</a:tableStyleId>
              </a:tblPr>
              <a:tblGrid>
                <a:gridCol w="881086">
                  <a:extLst>
                    <a:ext uri="{9D8B030D-6E8A-4147-A177-3AD203B41FA5}">
                      <a16:colId xmlns:a16="http://schemas.microsoft.com/office/drawing/2014/main" val="779126405"/>
                    </a:ext>
                  </a:extLst>
                </a:gridCol>
                <a:gridCol w="881086">
                  <a:extLst>
                    <a:ext uri="{9D8B030D-6E8A-4147-A177-3AD203B41FA5}">
                      <a16:colId xmlns:a16="http://schemas.microsoft.com/office/drawing/2014/main" val="1514865931"/>
                    </a:ext>
                  </a:extLst>
                </a:gridCol>
              </a:tblGrid>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729712641"/>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46647532"/>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131235179"/>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46105003"/>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Écouter</a:t>
            </a:r>
            <a:r>
              <a:rPr lang="en-GB" sz="3600" b="1" dirty="0">
                <a:solidFill>
                  <a:schemeClr val="bg1"/>
                </a:solidFill>
              </a:rPr>
              <a:t> – </a:t>
            </a:r>
            <a:r>
              <a:rPr lang="en-GB" sz="3600" b="1" i="1" dirty="0">
                <a:solidFill>
                  <a:schemeClr val="bg1"/>
                </a:solidFill>
              </a:rPr>
              <a:t>je </a:t>
            </a:r>
            <a:r>
              <a:rPr lang="en-GB" sz="3600" b="1" i="1" dirty="0" err="1">
                <a:solidFill>
                  <a:schemeClr val="bg1"/>
                </a:solidFill>
              </a:rPr>
              <a:t>ou</a:t>
            </a:r>
            <a:r>
              <a:rPr lang="en-GB" sz="3600" b="1" i="1" dirty="0">
                <a:solidFill>
                  <a:schemeClr val="bg1"/>
                </a:solidFill>
              </a:rPr>
              <a:t> </a:t>
            </a:r>
            <a:r>
              <a:rPr lang="en-GB" sz="3600" b="1" i="1" dirty="0" err="1">
                <a:solidFill>
                  <a:schemeClr val="bg1"/>
                </a:solidFill>
              </a:rPr>
              <a:t>il</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319944" y="1275909"/>
            <a:ext cx="1155211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hear a man arguing with his partner about their dog! Bits of the conversation are not clear. Is the man talking about himself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or about the dog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is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42" name="Table 92">
            <a:extLst>
              <a:ext uri="{FF2B5EF4-FFF2-40B4-BE49-F238E27FC236}">
                <a16:creationId xmlns:a16="http://schemas.microsoft.com/office/drawing/2014/main" id="{3ACF1D79-5101-45CC-995F-C1137955DE8A}"/>
              </a:ext>
            </a:extLst>
          </p:cNvPr>
          <p:cNvGraphicFramePr>
            <a:graphicFrameLocks noGrp="1"/>
          </p:cNvGraphicFramePr>
          <p:nvPr/>
        </p:nvGraphicFramePr>
        <p:xfrm>
          <a:off x="9583090" y="2619570"/>
          <a:ext cx="1762172" cy="3652528"/>
        </p:xfrm>
        <a:graphic>
          <a:graphicData uri="http://schemas.openxmlformats.org/drawingml/2006/table">
            <a:tbl>
              <a:tblPr firstRow="1" bandRow="1">
                <a:tableStyleId>{5C22544A-7EE6-4342-B048-85BDC9FD1C3A}</a:tableStyleId>
              </a:tblPr>
              <a:tblGrid>
                <a:gridCol w="881086">
                  <a:extLst>
                    <a:ext uri="{9D8B030D-6E8A-4147-A177-3AD203B41FA5}">
                      <a16:colId xmlns:a16="http://schemas.microsoft.com/office/drawing/2014/main" val="779126405"/>
                    </a:ext>
                  </a:extLst>
                </a:gridCol>
                <a:gridCol w="881086">
                  <a:extLst>
                    <a:ext uri="{9D8B030D-6E8A-4147-A177-3AD203B41FA5}">
                      <a16:colId xmlns:a16="http://schemas.microsoft.com/office/drawing/2014/main" val="1514865931"/>
                    </a:ext>
                  </a:extLst>
                </a:gridCol>
              </a:tblGrid>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729712641"/>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46647532"/>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131235179"/>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46105003"/>
                  </a:ext>
                </a:extLst>
              </a:tr>
            </a:tbl>
          </a:graphicData>
        </a:graphic>
      </p:graphicFrame>
      <p:pic>
        <p:nvPicPr>
          <p:cNvPr id="43" name="Picture 42">
            <a:extLst>
              <a:ext uri="{FF2B5EF4-FFF2-40B4-BE49-F238E27FC236}">
                <a16:creationId xmlns:a16="http://schemas.microsoft.com/office/drawing/2014/main" id="{11A30B0C-6335-4021-AB2D-F93606E970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7365" y="2812050"/>
            <a:ext cx="498794" cy="519576"/>
          </a:xfrm>
          <a:prstGeom prst="rect">
            <a:avLst/>
          </a:prstGeom>
        </p:spPr>
      </p:pic>
      <p:pic>
        <p:nvPicPr>
          <p:cNvPr id="44" name="Picture 43">
            <a:extLst>
              <a:ext uri="{FF2B5EF4-FFF2-40B4-BE49-F238E27FC236}">
                <a16:creationId xmlns:a16="http://schemas.microsoft.com/office/drawing/2014/main" id="{309F452F-AD7C-428C-BB97-3C4103DF61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4850" y="3753996"/>
            <a:ext cx="498794" cy="519576"/>
          </a:xfrm>
          <a:prstGeom prst="rect">
            <a:avLst/>
          </a:prstGeom>
        </p:spPr>
      </p:pic>
      <p:pic>
        <p:nvPicPr>
          <p:cNvPr id="45" name="Picture 44">
            <a:extLst>
              <a:ext uri="{FF2B5EF4-FFF2-40B4-BE49-F238E27FC236}">
                <a16:creationId xmlns:a16="http://schemas.microsoft.com/office/drawing/2014/main" id="{06FC184A-0B52-4126-8F60-1D5C52D585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7365" y="4592382"/>
            <a:ext cx="498794" cy="519576"/>
          </a:xfrm>
          <a:prstGeom prst="rect">
            <a:avLst/>
          </a:prstGeom>
        </p:spPr>
      </p:pic>
      <p:pic>
        <p:nvPicPr>
          <p:cNvPr id="46" name="Picture 45">
            <a:extLst>
              <a:ext uri="{FF2B5EF4-FFF2-40B4-BE49-F238E27FC236}">
                <a16:creationId xmlns:a16="http://schemas.microsoft.com/office/drawing/2014/main" id="{D9D83AD2-947B-4B14-9025-D93E28B148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3790" y="5578907"/>
            <a:ext cx="498794" cy="519576"/>
          </a:xfrm>
          <a:prstGeom prst="rect">
            <a:avLst/>
          </a:prstGeom>
        </p:spPr>
      </p:pic>
      <p:pic>
        <p:nvPicPr>
          <p:cNvPr id="47" name="Picture 2" descr="C:\Users\wdj\Google Drive\Primary\Y5 SoW\From Tracy\Pronouns\i.png">
            <a:extLst>
              <a:ext uri="{FF2B5EF4-FFF2-40B4-BE49-F238E27FC236}">
                <a16:creationId xmlns:a16="http://schemas.microsoft.com/office/drawing/2014/main" id="{15EFE5E0-AE23-414A-AECA-58DCBCD119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241" y="2646149"/>
            <a:ext cx="350436" cy="8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2F0C0C9F-1424-4F09-8759-C62342BEDA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2381" y="2712572"/>
            <a:ext cx="594629" cy="747677"/>
          </a:xfrm>
          <a:prstGeom prst="rect">
            <a:avLst/>
          </a:prstGeom>
        </p:spPr>
      </p:pic>
      <p:pic>
        <p:nvPicPr>
          <p:cNvPr id="49" name="Picture 2" descr="C:\Users\wdj\Google Drive\Primary\Y5 SoW\From Tracy\Pronouns\i.png">
            <a:extLst>
              <a:ext uri="{FF2B5EF4-FFF2-40B4-BE49-F238E27FC236}">
                <a16:creationId xmlns:a16="http://schemas.microsoft.com/office/drawing/2014/main" id="{E7D7E8E0-B859-4B02-B76A-1A16C9EB9A8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75088" y="4529821"/>
            <a:ext cx="350436" cy="81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a:extLst>
              <a:ext uri="{FF2B5EF4-FFF2-40B4-BE49-F238E27FC236}">
                <a16:creationId xmlns:a16="http://schemas.microsoft.com/office/drawing/2014/main" id="{1361739E-09B1-4989-855A-A9498F72E1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2463" y="2780956"/>
            <a:ext cx="498794" cy="519576"/>
          </a:xfrm>
          <a:prstGeom prst="rect">
            <a:avLst/>
          </a:prstGeom>
        </p:spPr>
      </p:pic>
      <p:pic>
        <p:nvPicPr>
          <p:cNvPr id="59" name="Picture 58">
            <a:extLst>
              <a:ext uri="{FF2B5EF4-FFF2-40B4-BE49-F238E27FC236}">
                <a16:creationId xmlns:a16="http://schemas.microsoft.com/office/drawing/2014/main" id="{A276CBA9-EAAE-4413-B71D-6B779FF976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2463" y="3708357"/>
            <a:ext cx="498794" cy="519576"/>
          </a:xfrm>
          <a:prstGeom prst="rect">
            <a:avLst/>
          </a:prstGeom>
        </p:spPr>
      </p:pic>
      <p:pic>
        <p:nvPicPr>
          <p:cNvPr id="60" name="Picture 59">
            <a:extLst>
              <a:ext uri="{FF2B5EF4-FFF2-40B4-BE49-F238E27FC236}">
                <a16:creationId xmlns:a16="http://schemas.microsoft.com/office/drawing/2014/main" id="{8F33D19E-88AB-430B-92DF-295CB8E259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1864" y="4635759"/>
            <a:ext cx="498794" cy="519576"/>
          </a:xfrm>
          <a:prstGeom prst="rect">
            <a:avLst/>
          </a:prstGeom>
        </p:spPr>
      </p:pic>
      <p:pic>
        <p:nvPicPr>
          <p:cNvPr id="61" name="Picture 60">
            <a:extLst>
              <a:ext uri="{FF2B5EF4-FFF2-40B4-BE49-F238E27FC236}">
                <a16:creationId xmlns:a16="http://schemas.microsoft.com/office/drawing/2014/main" id="{CE2FE29C-A549-46B9-8D4A-66567D0824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8568" y="5523511"/>
            <a:ext cx="498794" cy="519576"/>
          </a:xfrm>
          <a:prstGeom prst="rect">
            <a:avLst/>
          </a:prstGeom>
        </p:spPr>
      </p:pic>
      <p:pic>
        <p:nvPicPr>
          <p:cNvPr id="62" name="Picture 61">
            <a:extLst>
              <a:ext uri="{FF2B5EF4-FFF2-40B4-BE49-F238E27FC236}">
                <a16:creationId xmlns:a16="http://schemas.microsoft.com/office/drawing/2014/main" id="{82DE8615-BCE9-40F2-9A6E-D3C8C8544D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5696" y="3621197"/>
            <a:ext cx="594628" cy="747676"/>
          </a:xfrm>
          <a:prstGeom prst="rect">
            <a:avLst/>
          </a:prstGeom>
        </p:spPr>
      </p:pic>
      <p:pic>
        <p:nvPicPr>
          <p:cNvPr id="63" name="Picture 62">
            <a:extLst>
              <a:ext uri="{FF2B5EF4-FFF2-40B4-BE49-F238E27FC236}">
                <a16:creationId xmlns:a16="http://schemas.microsoft.com/office/drawing/2014/main" id="{14F8A67F-8DA2-41A5-A069-77D9E5A7B6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8210" y="5447157"/>
            <a:ext cx="594630" cy="747678"/>
          </a:xfrm>
          <a:prstGeom prst="rect">
            <a:avLst/>
          </a:prstGeom>
        </p:spPr>
      </p:pic>
      <p:pic>
        <p:nvPicPr>
          <p:cNvPr id="64" name="Picture 2" descr="C:\Users\wdj\Google Drive\Primary\Y5 SoW\From Tracy\Pronouns\i.png">
            <a:extLst>
              <a:ext uri="{FF2B5EF4-FFF2-40B4-BE49-F238E27FC236}">
                <a16:creationId xmlns:a16="http://schemas.microsoft.com/office/drawing/2014/main" id="{F3220C1F-1348-4546-BADD-A5189D44C1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2737" y="3568806"/>
            <a:ext cx="350436" cy="8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2" descr="C:\Users\wdj\Google Drive\Primary\Y5 SoW\From Tracy\Pronouns\i.png">
            <a:extLst>
              <a:ext uri="{FF2B5EF4-FFF2-40B4-BE49-F238E27FC236}">
                <a16:creationId xmlns:a16="http://schemas.microsoft.com/office/drawing/2014/main" id="{6E33133A-7763-46E7-8A28-858221CED6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1008" y="5435116"/>
            <a:ext cx="350436" cy="8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a:extLst>
              <a:ext uri="{FF2B5EF4-FFF2-40B4-BE49-F238E27FC236}">
                <a16:creationId xmlns:a16="http://schemas.microsoft.com/office/drawing/2014/main" id="{ED1933B9-84AB-4FA9-A5AB-F77DCA3934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0641" y="4589301"/>
            <a:ext cx="594628" cy="747676"/>
          </a:xfrm>
          <a:prstGeom prst="rect">
            <a:avLst/>
          </a:prstGeom>
        </p:spPr>
      </p:pic>
      <p:pic>
        <p:nvPicPr>
          <p:cNvPr id="67" name="Picture 66">
            <a:extLst>
              <a:ext uri="{FF2B5EF4-FFF2-40B4-BE49-F238E27FC236}">
                <a16:creationId xmlns:a16="http://schemas.microsoft.com/office/drawing/2014/main" id="{E0EA0254-D07B-44F6-A137-47530BBCF2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56658" y="4551501"/>
            <a:ext cx="594628" cy="747676"/>
          </a:xfrm>
          <a:prstGeom prst="rect">
            <a:avLst/>
          </a:prstGeom>
        </p:spPr>
      </p:pic>
      <p:pic>
        <p:nvPicPr>
          <p:cNvPr id="68" name="Picture 67">
            <a:extLst>
              <a:ext uri="{FF2B5EF4-FFF2-40B4-BE49-F238E27FC236}">
                <a16:creationId xmlns:a16="http://schemas.microsoft.com/office/drawing/2014/main" id="{2F76109A-D3C8-4867-9B8E-8EAC463B46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16679" y="3606605"/>
            <a:ext cx="594628" cy="747676"/>
          </a:xfrm>
          <a:prstGeom prst="rect">
            <a:avLst/>
          </a:prstGeom>
        </p:spPr>
      </p:pic>
      <p:pic>
        <p:nvPicPr>
          <p:cNvPr id="69" name="Picture 68">
            <a:extLst>
              <a:ext uri="{FF2B5EF4-FFF2-40B4-BE49-F238E27FC236}">
                <a16:creationId xmlns:a16="http://schemas.microsoft.com/office/drawing/2014/main" id="{76BED390-961C-4F13-BB62-5844FF8CB9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56658" y="5422281"/>
            <a:ext cx="594628" cy="747676"/>
          </a:xfrm>
          <a:prstGeom prst="rect">
            <a:avLst/>
          </a:prstGeom>
        </p:spPr>
      </p:pic>
      <p:pic>
        <p:nvPicPr>
          <p:cNvPr id="74" name="Picture 73">
            <a:extLst>
              <a:ext uri="{FF2B5EF4-FFF2-40B4-BE49-F238E27FC236}">
                <a16:creationId xmlns:a16="http://schemas.microsoft.com/office/drawing/2014/main" id="{A022EAB3-E85B-48FB-99FF-6A37AF4FF9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9471" y="2712572"/>
            <a:ext cx="594628" cy="747676"/>
          </a:xfrm>
          <a:prstGeom prst="rect">
            <a:avLst/>
          </a:prstGeom>
        </p:spPr>
      </p:pic>
      <p:pic>
        <p:nvPicPr>
          <p:cNvPr id="75" name="Picture 2" descr="C:\Users\wdj\Google Drive\Primary\Y5 SoW\From Tracy\Pronouns\i.png">
            <a:extLst>
              <a:ext uri="{FF2B5EF4-FFF2-40B4-BE49-F238E27FC236}">
                <a16:creationId xmlns:a16="http://schemas.microsoft.com/office/drawing/2014/main" id="{4EC3F82A-4D34-461A-8164-02A37C2D32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1258" y="3599279"/>
            <a:ext cx="350436" cy="8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2" descr="C:\Users\wdj\Google Drive\Primary\Y5 SoW\From Tracy\Pronouns\i.png">
            <a:extLst>
              <a:ext uri="{FF2B5EF4-FFF2-40B4-BE49-F238E27FC236}">
                <a16:creationId xmlns:a16="http://schemas.microsoft.com/office/drawing/2014/main" id="{FF26CE7E-2D61-41FA-9414-2AEBE50DC3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9620" y="4513702"/>
            <a:ext cx="350436" cy="8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2" descr="C:\Users\wdj\Google Drive\Primary\Y5 SoW\From Tracy\Pronouns\i.png">
            <a:extLst>
              <a:ext uri="{FF2B5EF4-FFF2-40B4-BE49-F238E27FC236}">
                <a16:creationId xmlns:a16="http://schemas.microsoft.com/office/drawing/2014/main" id="{7AF1E359-8292-4673-8C21-98842118EE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82810" y="5386046"/>
            <a:ext cx="350436" cy="8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2" descr="C:\Users\wdj\Google Drive\Primary\Y5 SoW\From Tracy\Pronouns\i.png">
            <a:extLst>
              <a:ext uri="{FF2B5EF4-FFF2-40B4-BE49-F238E27FC236}">
                <a16:creationId xmlns:a16="http://schemas.microsoft.com/office/drawing/2014/main" id="{2EED73F5-F7B4-46C7-9720-23CEE61F77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1258" y="2660201"/>
            <a:ext cx="350436" cy="8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Action Button: Custom 29">
            <a:hlinkClick r:id="" action="ppaction://noaction" highlightClick="1">
              <a:snd r:embed="rId9" name="13. 1. est.wav"/>
            </a:hlinkClick>
            <a:extLst>
              <a:ext uri="{FF2B5EF4-FFF2-40B4-BE49-F238E27FC236}">
                <a16:creationId xmlns:a16="http://schemas.microsoft.com/office/drawing/2014/main" id="{B18D8618-7E72-455D-8BDC-5028792BF3FB}"/>
              </a:ext>
            </a:extLst>
          </p:cNvPr>
          <p:cNvSpPr/>
          <p:nvPr/>
        </p:nvSpPr>
        <p:spPr>
          <a:xfrm>
            <a:off x="597734" y="2722251"/>
            <a:ext cx="551543" cy="55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1</a:t>
            </a:r>
          </a:p>
        </p:txBody>
      </p:sp>
      <p:sp>
        <p:nvSpPr>
          <p:cNvPr id="92" name="Action Button: Custom 33">
            <a:hlinkClick r:id="" action="ppaction://noaction" highlightClick="1">
              <a:snd r:embed="rId10" name="13. 2. est.wav"/>
            </a:hlinkClick>
            <a:extLst>
              <a:ext uri="{FF2B5EF4-FFF2-40B4-BE49-F238E27FC236}">
                <a16:creationId xmlns:a16="http://schemas.microsoft.com/office/drawing/2014/main" id="{DAB01D9F-3D26-4AC6-B52D-A75ACA0C5527}"/>
              </a:ext>
            </a:extLst>
          </p:cNvPr>
          <p:cNvSpPr/>
          <p:nvPr/>
        </p:nvSpPr>
        <p:spPr>
          <a:xfrm>
            <a:off x="602091" y="3663366"/>
            <a:ext cx="551543" cy="55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2</a:t>
            </a:r>
          </a:p>
        </p:txBody>
      </p:sp>
      <p:sp>
        <p:nvSpPr>
          <p:cNvPr id="93" name="Action Button: Custom 34">
            <a:hlinkClick r:id="" action="ppaction://noaction" highlightClick="1">
              <a:snd r:embed="rId11" name="13. 3. suis.wav"/>
            </a:hlinkClick>
            <a:extLst>
              <a:ext uri="{FF2B5EF4-FFF2-40B4-BE49-F238E27FC236}">
                <a16:creationId xmlns:a16="http://schemas.microsoft.com/office/drawing/2014/main" id="{658A3011-C129-4583-AB65-7511716B5BBE}"/>
              </a:ext>
            </a:extLst>
          </p:cNvPr>
          <p:cNvSpPr/>
          <p:nvPr/>
        </p:nvSpPr>
        <p:spPr>
          <a:xfrm>
            <a:off x="602091" y="4604481"/>
            <a:ext cx="551543" cy="55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3</a:t>
            </a:r>
          </a:p>
        </p:txBody>
      </p:sp>
      <p:sp>
        <p:nvSpPr>
          <p:cNvPr id="94" name="Action Button: Custom 35">
            <a:hlinkClick r:id="" action="ppaction://noaction" highlightClick="1">
              <a:snd r:embed="rId12" name="13. 4. suis.wav"/>
            </a:hlinkClick>
            <a:extLst>
              <a:ext uri="{FF2B5EF4-FFF2-40B4-BE49-F238E27FC236}">
                <a16:creationId xmlns:a16="http://schemas.microsoft.com/office/drawing/2014/main" id="{18E40F9A-4ED3-4686-A1CD-55804B326E98}"/>
              </a:ext>
            </a:extLst>
          </p:cNvPr>
          <p:cNvSpPr/>
          <p:nvPr/>
        </p:nvSpPr>
        <p:spPr>
          <a:xfrm>
            <a:off x="597734" y="5545596"/>
            <a:ext cx="551543" cy="55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4</a:t>
            </a:r>
          </a:p>
        </p:txBody>
      </p:sp>
      <p:sp>
        <p:nvSpPr>
          <p:cNvPr id="95" name="Action Button: Custom 36">
            <a:hlinkClick r:id="" action="ppaction://noaction" highlightClick="1">
              <a:snd r:embed="rId13" name="13. 5. est.wav"/>
            </a:hlinkClick>
            <a:extLst>
              <a:ext uri="{FF2B5EF4-FFF2-40B4-BE49-F238E27FC236}">
                <a16:creationId xmlns:a16="http://schemas.microsoft.com/office/drawing/2014/main" id="{B7E6C53B-5913-4702-9ACA-5508D1653135}"/>
              </a:ext>
            </a:extLst>
          </p:cNvPr>
          <p:cNvSpPr/>
          <p:nvPr/>
        </p:nvSpPr>
        <p:spPr>
          <a:xfrm>
            <a:off x="6732236" y="2722561"/>
            <a:ext cx="551543" cy="55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5</a:t>
            </a:r>
          </a:p>
        </p:txBody>
      </p:sp>
      <p:sp>
        <p:nvSpPr>
          <p:cNvPr id="108" name="Action Button: Custom 56">
            <a:hlinkClick r:id="" action="ppaction://noaction" highlightClick="1">
              <a:snd r:embed="rId14" name="13. 6. calme.wav"/>
            </a:hlinkClick>
            <a:extLst>
              <a:ext uri="{FF2B5EF4-FFF2-40B4-BE49-F238E27FC236}">
                <a16:creationId xmlns:a16="http://schemas.microsoft.com/office/drawing/2014/main" id="{69B023D9-0A80-43FF-BC90-B49192C92DE0}"/>
              </a:ext>
            </a:extLst>
          </p:cNvPr>
          <p:cNvSpPr/>
          <p:nvPr/>
        </p:nvSpPr>
        <p:spPr>
          <a:xfrm>
            <a:off x="6732236" y="3663573"/>
            <a:ext cx="551543" cy="55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6</a:t>
            </a:r>
          </a:p>
        </p:txBody>
      </p:sp>
      <p:sp>
        <p:nvSpPr>
          <p:cNvPr id="109" name="Action Button: Custom 60">
            <a:hlinkClick r:id="" action="ppaction://noaction" highlightClick="1">
              <a:snd r:embed="rId15" name="13. 7. suis.wav"/>
            </a:hlinkClick>
            <a:extLst>
              <a:ext uri="{FF2B5EF4-FFF2-40B4-BE49-F238E27FC236}">
                <a16:creationId xmlns:a16="http://schemas.microsoft.com/office/drawing/2014/main" id="{5D665AA4-AD56-46C6-B752-B5F2B7CF53FD}"/>
              </a:ext>
            </a:extLst>
          </p:cNvPr>
          <p:cNvSpPr/>
          <p:nvPr/>
        </p:nvSpPr>
        <p:spPr>
          <a:xfrm>
            <a:off x="6731232" y="4604585"/>
            <a:ext cx="551543" cy="55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7</a:t>
            </a:r>
          </a:p>
        </p:txBody>
      </p:sp>
      <p:sp>
        <p:nvSpPr>
          <p:cNvPr id="113" name="Action Button: Custom 61">
            <a:hlinkClick r:id="" action="ppaction://noaction" highlightClick="1">
              <a:snd r:embed="rId16" name="13. 8. est.wav"/>
            </a:hlinkClick>
            <a:extLst>
              <a:ext uri="{FF2B5EF4-FFF2-40B4-BE49-F238E27FC236}">
                <a16:creationId xmlns:a16="http://schemas.microsoft.com/office/drawing/2014/main" id="{27B51E4B-F090-4A8A-8E31-29EE68D3DF33}"/>
              </a:ext>
            </a:extLst>
          </p:cNvPr>
          <p:cNvSpPr/>
          <p:nvPr/>
        </p:nvSpPr>
        <p:spPr>
          <a:xfrm>
            <a:off x="6731232" y="5545596"/>
            <a:ext cx="551543" cy="55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8</a:t>
            </a:r>
          </a:p>
        </p:txBody>
      </p:sp>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Écouter</a:t>
            </a:r>
            <a:r>
              <a:rPr lang="en-GB" sz="3600" b="1" dirty="0">
                <a:solidFill>
                  <a:schemeClr val="bg1"/>
                </a:solidFill>
              </a:rPr>
              <a:t> – </a:t>
            </a:r>
            <a:r>
              <a:rPr lang="en-GB" sz="3600" b="1" i="1" dirty="0">
                <a:solidFill>
                  <a:schemeClr val="bg1"/>
                </a:solidFill>
              </a:rPr>
              <a:t>je </a:t>
            </a:r>
            <a:r>
              <a:rPr lang="en-GB" sz="3600" b="1" i="1" dirty="0" err="1">
                <a:solidFill>
                  <a:schemeClr val="bg1"/>
                </a:solidFill>
              </a:rPr>
              <a:t>ou</a:t>
            </a:r>
            <a:r>
              <a:rPr lang="en-GB" sz="3600" b="1" i="1" dirty="0">
                <a:solidFill>
                  <a:schemeClr val="bg1"/>
                </a:solidFill>
              </a:rPr>
              <a:t> </a:t>
            </a:r>
            <a:r>
              <a:rPr lang="en-GB" sz="3600" b="1" i="1" dirty="0" err="1">
                <a:solidFill>
                  <a:schemeClr val="bg1"/>
                </a:solidFill>
              </a:rPr>
              <a:t>il</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319944" y="1275909"/>
            <a:ext cx="1155211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hear a man arguing with his partner about their dog! Bits of the conversation are not clear. Is the man talking about himself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or about the dog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is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50" name="Table 92">
            <a:extLst>
              <a:ext uri="{FF2B5EF4-FFF2-40B4-BE49-F238E27FC236}">
                <a16:creationId xmlns:a16="http://schemas.microsoft.com/office/drawing/2014/main" id="{7DB466F3-4B67-4A48-86A5-11E9E46D1562}"/>
              </a:ext>
            </a:extLst>
          </p:cNvPr>
          <p:cNvGraphicFramePr>
            <a:graphicFrameLocks noGrp="1"/>
          </p:cNvGraphicFramePr>
          <p:nvPr/>
        </p:nvGraphicFramePr>
        <p:xfrm>
          <a:off x="3679388" y="2609356"/>
          <a:ext cx="1762172" cy="3652528"/>
        </p:xfrm>
        <a:graphic>
          <a:graphicData uri="http://schemas.openxmlformats.org/drawingml/2006/table">
            <a:tbl>
              <a:tblPr firstRow="1" bandRow="1">
                <a:tableStyleId>{5C22544A-7EE6-4342-B048-85BDC9FD1C3A}</a:tableStyleId>
              </a:tblPr>
              <a:tblGrid>
                <a:gridCol w="881086">
                  <a:extLst>
                    <a:ext uri="{9D8B030D-6E8A-4147-A177-3AD203B41FA5}">
                      <a16:colId xmlns:a16="http://schemas.microsoft.com/office/drawing/2014/main" val="779126405"/>
                    </a:ext>
                  </a:extLst>
                </a:gridCol>
                <a:gridCol w="881086">
                  <a:extLst>
                    <a:ext uri="{9D8B030D-6E8A-4147-A177-3AD203B41FA5}">
                      <a16:colId xmlns:a16="http://schemas.microsoft.com/office/drawing/2014/main" val="1514865931"/>
                    </a:ext>
                  </a:extLst>
                </a:gridCol>
              </a:tblGrid>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729712641"/>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46647532"/>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131235179"/>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46105003"/>
                  </a:ext>
                </a:extLst>
              </a:tr>
            </a:tbl>
          </a:graphicData>
        </a:graphic>
      </p:graphicFrame>
      <p:graphicFrame>
        <p:nvGraphicFramePr>
          <p:cNvPr id="51" name="Table 92">
            <a:extLst>
              <a:ext uri="{FF2B5EF4-FFF2-40B4-BE49-F238E27FC236}">
                <a16:creationId xmlns:a16="http://schemas.microsoft.com/office/drawing/2014/main" id="{4DC84823-39D4-4E56-B288-56AB4C1EF917}"/>
              </a:ext>
            </a:extLst>
          </p:cNvPr>
          <p:cNvGraphicFramePr>
            <a:graphicFrameLocks noGrp="1"/>
          </p:cNvGraphicFramePr>
          <p:nvPr/>
        </p:nvGraphicFramePr>
        <p:xfrm>
          <a:off x="7497814" y="2605863"/>
          <a:ext cx="1762172" cy="3652528"/>
        </p:xfrm>
        <a:graphic>
          <a:graphicData uri="http://schemas.openxmlformats.org/drawingml/2006/table">
            <a:tbl>
              <a:tblPr firstRow="1" bandRow="1">
                <a:tableStyleId>{5C22544A-7EE6-4342-B048-85BDC9FD1C3A}</a:tableStyleId>
              </a:tblPr>
              <a:tblGrid>
                <a:gridCol w="881086">
                  <a:extLst>
                    <a:ext uri="{9D8B030D-6E8A-4147-A177-3AD203B41FA5}">
                      <a16:colId xmlns:a16="http://schemas.microsoft.com/office/drawing/2014/main" val="779126405"/>
                    </a:ext>
                  </a:extLst>
                </a:gridCol>
                <a:gridCol w="881086">
                  <a:extLst>
                    <a:ext uri="{9D8B030D-6E8A-4147-A177-3AD203B41FA5}">
                      <a16:colId xmlns:a16="http://schemas.microsoft.com/office/drawing/2014/main" val="1514865931"/>
                    </a:ext>
                  </a:extLst>
                </a:gridCol>
              </a:tblGrid>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729712641"/>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46647532"/>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131235179"/>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46105003"/>
                  </a:ext>
                </a:extLst>
              </a:tr>
            </a:tbl>
          </a:graphicData>
        </a:graphic>
      </p:graphicFrame>
      <p:graphicFrame>
        <p:nvGraphicFramePr>
          <p:cNvPr id="52" name="Table 92">
            <a:extLst>
              <a:ext uri="{FF2B5EF4-FFF2-40B4-BE49-F238E27FC236}">
                <a16:creationId xmlns:a16="http://schemas.microsoft.com/office/drawing/2014/main" id="{A0050D51-015A-459A-8876-B4E728CF7586}"/>
              </a:ext>
            </a:extLst>
          </p:cNvPr>
          <p:cNvGraphicFramePr>
            <a:graphicFrameLocks noGrp="1"/>
          </p:cNvGraphicFramePr>
          <p:nvPr/>
        </p:nvGraphicFramePr>
        <p:xfrm>
          <a:off x="1320544" y="2605863"/>
          <a:ext cx="1762172" cy="3652528"/>
        </p:xfrm>
        <a:graphic>
          <a:graphicData uri="http://schemas.openxmlformats.org/drawingml/2006/table">
            <a:tbl>
              <a:tblPr firstRow="1" bandRow="1">
                <a:tableStyleId>{5C22544A-7EE6-4342-B048-85BDC9FD1C3A}</a:tableStyleId>
              </a:tblPr>
              <a:tblGrid>
                <a:gridCol w="881086">
                  <a:extLst>
                    <a:ext uri="{9D8B030D-6E8A-4147-A177-3AD203B41FA5}">
                      <a16:colId xmlns:a16="http://schemas.microsoft.com/office/drawing/2014/main" val="779126405"/>
                    </a:ext>
                  </a:extLst>
                </a:gridCol>
                <a:gridCol w="881086">
                  <a:extLst>
                    <a:ext uri="{9D8B030D-6E8A-4147-A177-3AD203B41FA5}">
                      <a16:colId xmlns:a16="http://schemas.microsoft.com/office/drawing/2014/main" val="1514865931"/>
                    </a:ext>
                  </a:extLst>
                </a:gridCol>
              </a:tblGrid>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729712641"/>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46647532"/>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131235179"/>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46105003"/>
                  </a:ext>
                </a:extLst>
              </a:tr>
            </a:tbl>
          </a:graphicData>
        </a:graphic>
      </p:graphicFrame>
      <p:graphicFrame>
        <p:nvGraphicFramePr>
          <p:cNvPr id="53" name="Table 92">
            <a:extLst>
              <a:ext uri="{FF2B5EF4-FFF2-40B4-BE49-F238E27FC236}">
                <a16:creationId xmlns:a16="http://schemas.microsoft.com/office/drawing/2014/main" id="{2574C802-DA2D-4758-96D4-9AFEB5C38DAE}"/>
              </a:ext>
            </a:extLst>
          </p:cNvPr>
          <p:cNvGraphicFramePr>
            <a:graphicFrameLocks noGrp="1"/>
          </p:cNvGraphicFramePr>
          <p:nvPr/>
        </p:nvGraphicFramePr>
        <p:xfrm>
          <a:off x="9583090" y="2619570"/>
          <a:ext cx="1762172" cy="3652528"/>
        </p:xfrm>
        <a:graphic>
          <a:graphicData uri="http://schemas.openxmlformats.org/drawingml/2006/table">
            <a:tbl>
              <a:tblPr firstRow="1" bandRow="1">
                <a:tableStyleId>{5C22544A-7EE6-4342-B048-85BDC9FD1C3A}</a:tableStyleId>
              </a:tblPr>
              <a:tblGrid>
                <a:gridCol w="881086">
                  <a:extLst>
                    <a:ext uri="{9D8B030D-6E8A-4147-A177-3AD203B41FA5}">
                      <a16:colId xmlns:a16="http://schemas.microsoft.com/office/drawing/2014/main" val="779126405"/>
                    </a:ext>
                  </a:extLst>
                </a:gridCol>
                <a:gridCol w="881086">
                  <a:extLst>
                    <a:ext uri="{9D8B030D-6E8A-4147-A177-3AD203B41FA5}">
                      <a16:colId xmlns:a16="http://schemas.microsoft.com/office/drawing/2014/main" val="1514865931"/>
                    </a:ext>
                  </a:extLst>
                </a:gridCol>
              </a:tblGrid>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729712641"/>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46647532"/>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131235179"/>
                  </a:ext>
                </a:extLst>
              </a:tr>
              <a:tr h="913132">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fr-FR"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46105003"/>
                  </a:ext>
                </a:extLst>
              </a:tr>
            </a:tbl>
          </a:graphicData>
        </a:graphic>
      </p:graphicFrame>
      <p:pic>
        <p:nvPicPr>
          <p:cNvPr id="54" name="Picture 53">
            <a:extLst>
              <a:ext uri="{FF2B5EF4-FFF2-40B4-BE49-F238E27FC236}">
                <a16:creationId xmlns:a16="http://schemas.microsoft.com/office/drawing/2014/main" id="{D5787D14-4AA6-4C2D-9386-AE34C21DF2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7365" y="2812050"/>
            <a:ext cx="498794" cy="519576"/>
          </a:xfrm>
          <a:prstGeom prst="rect">
            <a:avLst/>
          </a:prstGeom>
        </p:spPr>
      </p:pic>
      <p:pic>
        <p:nvPicPr>
          <p:cNvPr id="55" name="Picture 54">
            <a:extLst>
              <a:ext uri="{FF2B5EF4-FFF2-40B4-BE49-F238E27FC236}">
                <a16:creationId xmlns:a16="http://schemas.microsoft.com/office/drawing/2014/main" id="{B8D24130-A203-4FBE-B535-5F0BA989B7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4850" y="3753996"/>
            <a:ext cx="498794" cy="519576"/>
          </a:xfrm>
          <a:prstGeom prst="rect">
            <a:avLst/>
          </a:prstGeom>
        </p:spPr>
      </p:pic>
      <p:pic>
        <p:nvPicPr>
          <p:cNvPr id="56" name="Picture 55">
            <a:extLst>
              <a:ext uri="{FF2B5EF4-FFF2-40B4-BE49-F238E27FC236}">
                <a16:creationId xmlns:a16="http://schemas.microsoft.com/office/drawing/2014/main" id="{28D5CB36-2696-41F7-BFAB-58C08EFA14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7365" y="4592382"/>
            <a:ext cx="498794" cy="519576"/>
          </a:xfrm>
          <a:prstGeom prst="rect">
            <a:avLst/>
          </a:prstGeom>
        </p:spPr>
      </p:pic>
      <p:pic>
        <p:nvPicPr>
          <p:cNvPr id="57" name="Picture 56">
            <a:extLst>
              <a:ext uri="{FF2B5EF4-FFF2-40B4-BE49-F238E27FC236}">
                <a16:creationId xmlns:a16="http://schemas.microsoft.com/office/drawing/2014/main" id="{CEE9D7F6-F3DC-45A9-9345-2B5FC3E707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3790" y="5578907"/>
            <a:ext cx="498794" cy="519576"/>
          </a:xfrm>
          <a:prstGeom prst="rect">
            <a:avLst/>
          </a:prstGeom>
        </p:spPr>
      </p:pic>
      <p:pic>
        <p:nvPicPr>
          <p:cNvPr id="70" name="Picture 2" descr="C:\Users\wdj\Google Drive\Primary\Y5 SoW\From Tracy\Pronouns\i.png">
            <a:extLst>
              <a:ext uri="{FF2B5EF4-FFF2-40B4-BE49-F238E27FC236}">
                <a16:creationId xmlns:a16="http://schemas.microsoft.com/office/drawing/2014/main" id="{E159293F-E5C8-4BF3-9B27-71F6FBDDFF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241" y="2646149"/>
            <a:ext cx="350436" cy="8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a:extLst>
              <a:ext uri="{FF2B5EF4-FFF2-40B4-BE49-F238E27FC236}">
                <a16:creationId xmlns:a16="http://schemas.microsoft.com/office/drawing/2014/main" id="{11A4B365-08B2-4DBB-8B42-730EA4CA73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2381" y="2712572"/>
            <a:ext cx="594629" cy="747677"/>
          </a:xfrm>
          <a:prstGeom prst="rect">
            <a:avLst/>
          </a:prstGeom>
        </p:spPr>
      </p:pic>
      <p:pic>
        <p:nvPicPr>
          <p:cNvPr id="72" name="Picture 2" descr="C:\Users\wdj\Google Drive\Primary\Y5 SoW\From Tracy\Pronouns\i.png">
            <a:extLst>
              <a:ext uri="{FF2B5EF4-FFF2-40B4-BE49-F238E27FC236}">
                <a16:creationId xmlns:a16="http://schemas.microsoft.com/office/drawing/2014/main" id="{2818951F-B83F-42F4-A440-C6D325C79E2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75088" y="4529821"/>
            <a:ext cx="350436" cy="81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a:extLst>
              <a:ext uri="{FF2B5EF4-FFF2-40B4-BE49-F238E27FC236}">
                <a16:creationId xmlns:a16="http://schemas.microsoft.com/office/drawing/2014/main" id="{B2209285-F0F6-4B97-9147-5CF41EAF8A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2463" y="2780956"/>
            <a:ext cx="498794" cy="519576"/>
          </a:xfrm>
          <a:prstGeom prst="rect">
            <a:avLst/>
          </a:prstGeom>
        </p:spPr>
      </p:pic>
      <p:pic>
        <p:nvPicPr>
          <p:cNvPr id="78" name="Picture 77">
            <a:extLst>
              <a:ext uri="{FF2B5EF4-FFF2-40B4-BE49-F238E27FC236}">
                <a16:creationId xmlns:a16="http://schemas.microsoft.com/office/drawing/2014/main" id="{F1E020EF-3ED9-4CB3-9513-B58160F29E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2463" y="3708357"/>
            <a:ext cx="498794" cy="519576"/>
          </a:xfrm>
          <a:prstGeom prst="rect">
            <a:avLst/>
          </a:prstGeom>
        </p:spPr>
      </p:pic>
      <p:pic>
        <p:nvPicPr>
          <p:cNvPr id="79" name="Picture 78">
            <a:extLst>
              <a:ext uri="{FF2B5EF4-FFF2-40B4-BE49-F238E27FC236}">
                <a16:creationId xmlns:a16="http://schemas.microsoft.com/office/drawing/2014/main" id="{19D94BC3-C76B-4CFA-AFEA-B6089EC2F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1864" y="4635759"/>
            <a:ext cx="498794" cy="519576"/>
          </a:xfrm>
          <a:prstGeom prst="rect">
            <a:avLst/>
          </a:prstGeom>
        </p:spPr>
      </p:pic>
      <p:pic>
        <p:nvPicPr>
          <p:cNvPr id="81" name="Picture 80">
            <a:extLst>
              <a:ext uri="{FF2B5EF4-FFF2-40B4-BE49-F238E27FC236}">
                <a16:creationId xmlns:a16="http://schemas.microsoft.com/office/drawing/2014/main" id="{90BBF88F-53F8-447A-A8E9-096DB670FF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8568" y="5523511"/>
            <a:ext cx="498794" cy="519576"/>
          </a:xfrm>
          <a:prstGeom prst="rect">
            <a:avLst/>
          </a:prstGeom>
        </p:spPr>
      </p:pic>
      <p:pic>
        <p:nvPicPr>
          <p:cNvPr id="83" name="Picture 82">
            <a:extLst>
              <a:ext uri="{FF2B5EF4-FFF2-40B4-BE49-F238E27FC236}">
                <a16:creationId xmlns:a16="http://schemas.microsoft.com/office/drawing/2014/main" id="{DA8C3F83-1F41-4AA0-A374-DFF83214A0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5696" y="3621197"/>
            <a:ext cx="594628" cy="747676"/>
          </a:xfrm>
          <a:prstGeom prst="rect">
            <a:avLst/>
          </a:prstGeom>
        </p:spPr>
      </p:pic>
      <p:pic>
        <p:nvPicPr>
          <p:cNvPr id="84" name="Picture 83">
            <a:extLst>
              <a:ext uri="{FF2B5EF4-FFF2-40B4-BE49-F238E27FC236}">
                <a16:creationId xmlns:a16="http://schemas.microsoft.com/office/drawing/2014/main" id="{89474D47-15C1-490A-88CA-01B2CD8F49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8210" y="5447157"/>
            <a:ext cx="594630" cy="747678"/>
          </a:xfrm>
          <a:prstGeom prst="rect">
            <a:avLst/>
          </a:prstGeom>
        </p:spPr>
      </p:pic>
      <p:pic>
        <p:nvPicPr>
          <p:cNvPr id="85" name="Picture 2" descr="C:\Users\wdj\Google Drive\Primary\Y5 SoW\From Tracy\Pronouns\i.png">
            <a:extLst>
              <a:ext uri="{FF2B5EF4-FFF2-40B4-BE49-F238E27FC236}">
                <a16:creationId xmlns:a16="http://schemas.microsoft.com/office/drawing/2014/main" id="{05D21723-DD99-4B74-A9B2-189D9ADB3EC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2737" y="3568806"/>
            <a:ext cx="350436" cy="8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2" descr="C:\Users\wdj\Google Drive\Primary\Y5 SoW\From Tracy\Pronouns\i.png">
            <a:extLst>
              <a:ext uri="{FF2B5EF4-FFF2-40B4-BE49-F238E27FC236}">
                <a16:creationId xmlns:a16="http://schemas.microsoft.com/office/drawing/2014/main" id="{B97867A9-D6DD-44B3-B83A-516AEA508D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1008" y="5435116"/>
            <a:ext cx="350436" cy="8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86">
            <a:extLst>
              <a:ext uri="{FF2B5EF4-FFF2-40B4-BE49-F238E27FC236}">
                <a16:creationId xmlns:a16="http://schemas.microsoft.com/office/drawing/2014/main" id="{A07A1FCC-D969-499D-8139-1E5DF574D8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0641" y="4589301"/>
            <a:ext cx="594628" cy="747676"/>
          </a:xfrm>
          <a:prstGeom prst="rect">
            <a:avLst/>
          </a:prstGeom>
        </p:spPr>
      </p:pic>
      <p:pic>
        <p:nvPicPr>
          <p:cNvPr id="89" name="Picture 88">
            <a:extLst>
              <a:ext uri="{FF2B5EF4-FFF2-40B4-BE49-F238E27FC236}">
                <a16:creationId xmlns:a16="http://schemas.microsoft.com/office/drawing/2014/main" id="{45858C26-7054-48CA-83B1-679C3B2572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56658" y="4551501"/>
            <a:ext cx="594628" cy="747676"/>
          </a:xfrm>
          <a:prstGeom prst="rect">
            <a:avLst/>
          </a:prstGeom>
        </p:spPr>
      </p:pic>
      <p:pic>
        <p:nvPicPr>
          <p:cNvPr id="96" name="Picture 95">
            <a:extLst>
              <a:ext uri="{FF2B5EF4-FFF2-40B4-BE49-F238E27FC236}">
                <a16:creationId xmlns:a16="http://schemas.microsoft.com/office/drawing/2014/main" id="{F2FA5DCC-B49A-4328-8AEA-A54B17829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16679" y="3606605"/>
            <a:ext cx="594628" cy="747676"/>
          </a:xfrm>
          <a:prstGeom prst="rect">
            <a:avLst/>
          </a:prstGeom>
        </p:spPr>
      </p:pic>
      <p:pic>
        <p:nvPicPr>
          <p:cNvPr id="97" name="Picture 96">
            <a:extLst>
              <a:ext uri="{FF2B5EF4-FFF2-40B4-BE49-F238E27FC236}">
                <a16:creationId xmlns:a16="http://schemas.microsoft.com/office/drawing/2014/main" id="{6DCFE2F3-817A-4864-9C92-68584E011C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56658" y="5422281"/>
            <a:ext cx="594628" cy="747676"/>
          </a:xfrm>
          <a:prstGeom prst="rect">
            <a:avLst/>
          </a:prstGeom>
        </p:spPr>
      </p:pic>
      <p:pic>
        <p:nvPicPr>
          <p:cNvPr id="98" name="Picture 97">
            <a:extLst>
              <a:ext uri="{FF2B5EF4-FFF2-40B4-BE49-F238E27FC236}">
                <a16:creationId xmlns:a16="http://schemas.microsoft.com/office/drawing/2014/main" id="{2E340C1A-97C7-480A-B7BE-5620A50445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9471" y="2712572"/>
            <a:ext cx="594628" cy="747676"/>
          </a:xfrm>
          <a:prstGeom prst="rect">
            <a:avLst/>
          </a:prstGeom>
        </p:spPr>
      </p:pic>
      <p:pic>
        <p:nvPicPr>
          <p:cNvPr id="99" name="Picture 2" descr="C:\Users\wdj\Google Drive\Primary\Y5 SoW\From Tracy\Pronouns\i.png">
            <a:extLst>
              <a:ext uri="{FF2B5EF4-FFF2-40B4-BE49-F238E27FC236}">
                <a16:creationId xmlns:a16="http://schemas.microsoft.com/office/drawing/2014/main" id="{254E6C9F-5E07-4BAE-82E1-3C52E7DFBE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1258" y="3599279"/>
            <a:ext cx="350436" cy="8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2" descr="C:\Users\wdj\Google Drive\Primary\Y5 SoW\From Tracy\Pronouns\i.png">
            <a:extLst>
              <a:ext uri="{FF2B5EF4-FFF2-40B4-BE49-F238E27FC236}">
                <a16:creationId xmlns:a16="http://schemas.microsoft.com/office/drawing/2014/main" id="{66B133FD-6F69-48EF-A5DD-D351F352F6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9620" y="4513702"/>
            <a:ext cx="350436" cy="8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2" descr="C:\Users\wdj\Google Drive\Primary\Y5 SoW\From Tracy\Pronouns\i.png">
            <a:extLst>
              <a:ext uri="{FF2B5EF4-FFF2-40B4-BE49-F238E27FC236}">
                <a16:creationId xmlns:a16="http://schemas.microsoft.com/office/drawing/2014/main" id="{9A1F3707-2876-4953-BAFD-117DDD5A85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82810" y="5386046"/>
            <a:ext cx="350436" cy="8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2" descr="C:\Users\wdj\Google Drive\Primary\Y5 SoW\From Tracy\Pronouns\i.png">
            <a:extLst>
              <a:ext uri="{FF2B5EF4-FFF2-40B4-BE49-F238E27FC236}">
                <a16:creationId xmlns:a16="http://schemas.microsoft.com/office/drawing/2014/main" id="{399031AC-5C90-49EE-9E7F-86A40B77BB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1258" y="2660201"/>
            <a:ext cx="350436" cy="8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Action Button: Custom 29">
            <a:hlinkClick r:id="" action="ppaction://noaction" highlightClick="1">
              <a:snd r:embed="rId9" name="14. 1. il.wav"/>
            </a:hlinkClick>
            <a:extLst>
              <a:ext uri="{FF2B5EF4-FFF2-40B4-BE49-F238E27FC236}">
                <a16:creationId xmlns:a16="http://schemas.microsoft.com/office/drawing/2014/main" id="{66C05C08-375F-49FE-8B29-F8712BFDD89A}"/>
              </a:ext>
            </a:extLst>
          </p:cNvPr>
          <p:cNvSpPr/>
          <p:nvPr/>
        </p:nvSpPr>
        <p:spPr>
          <a:xfrm>
            <a:off x="597734" y="2722251"/>
            <a:ext cx="551543" cy="55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1</a:t>
            </a:r>
          </a:p>
        </p:txBody>
      </p:sp>
      <p:sp>
        <p:nvSpPr>
          <p:cNvPr id="104" name="Action Button: Custom 33">
            <a:hlinkClick r:id="" action="ppaction://noaction" highlightClick="1">
              <a:snd r:embed="rId10" name="14. 2. il.wav"/>
            </a:hlinkClick>
            <a:extLst>
              <a:ext uri="{FF2B5EF4-FFF2-40B4-BE49-F238E27FC236}">
                <a16:creationId xmlns:a16="http://schemas.microsoft.com/office/drawing/2014/main" id="{11729F6B-E70C-406B-8A22-D34E1E8DFBB1}"/>
              </a:ext>
            </a:extLst>
          </p:cNvPr>
          <p:cNvSpPr/>
          <p:nvPr/>
        </p:nvSpPr>
        <p:spPr>
          <a:xfrm>
            <a:off x="602091" y="3663366"/>
            <a:ext cx="551543" cy="55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2</a:t>
            </a:r>
          </a:p>
        </p:txBody>
      </p:sp>
      <p:sp>
        <p:nvSpPr>
          <p:cNvPr id="105" name="Action Button: Custom 34">
            <a:hlinkClick r:id="" action="ppaction://noaction" highlightClick="1">
              <a:snd r:embed="rId11" name="14. 3. je.wav"/>
            </a:hlinkClick>
            <a:extLst>
              <a:ext uri="{FF2B5EF4-FFF2-40B4-BE49-F238E27FC236}">
                <a16:creationId xmlns:a16="http://schemas.microsoft.com/office/drawing/2014/main" id="{D79A648C-AB76-4E80-9891-13DA63DEBE64}"/>
              </a:ext>
            </a:extLst>
          </p:cNvPr>
          <p:cNvSpPr/>
          <p:nvPr/>
        </p:nvSpPr>
        <p:spPr>
          <a:xfrm>
            <a:off x="602091" y="4604481"/>
            <a:ext cx="551543" cy="55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3</a:t>
            </a:r>
          </a:p>
        </p:txBody>
      </p:sp>
      <p:sp>
        <p:nvSpPr>
          <p:cNvPr id="106" name="Action Button: Custom 35">
            <a:hlinkClick r:id="" action="ppaction://noaction" highlightClick="1">
              <a:snd r:embed="rId12" name="14. 4. je.wav"/>
            </a:hlinkClick>
            <a:extLst>
              <a:ext uri="{FF2B5EF4-FFF2-40B4-BE49-F238E27FC236}">
                <a16:creationId xmlns:a16="http://schemas.microsoft.com/office/drawing/2014/main" id="{1FEBD9D5-751C-43CC-9BB4-A6A64EAD5FDB}"/>
              </a:ext>
            </a:extLst>
          </p:cNvPr>
          <p:cNvSpPr/>
          <p:nvPr/>
        </p:nvSpPr>
        <p:spPr>
          <a:xfrm>
            <a:off x="597734" y="5545596"/>
            <a:ext cx="551543" cy="55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4</a:t>
            </a:r>
          </a:p>
        </p:txBody>
      </p:sp>
      <p:sp>
        <p:nvSpPr>
          <p:cNvPr id="107" name="Action Button: Custom 36">
            <a:hlinkClick r:id="" action="ppaction://noaction" highlightClick="1">
              <a:snd r:embed="rId13" name="14. 5. il.wav"/>
            </a:hlinkClick>
            <a:extLst>
              <a:ext uri="{FF2B5EF4-FFF2-40B4-BE49-F238E27FC236}">
                <a16:creationId xmlns:a16="http://schemas.microsoft.com/office/drawing/2014/main" id="{666E9BDF-B58A-4867-9B23-02F09C7F12C5}"/>
              </a:ext>
            </a:extLst>
          </p:cNvPr>
          <p:cNvSpPr/>
          <p:nvPr/>
        </p:nvSpPr>
        <p:spPr>
          <a:xfrm>
            <a:off x="6732236" y="2722561"/>
            <a:ext cx="551543" cy="55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5</a:t>
            </a:r>
          </a:p>
        </p:txBody>
      </p:sp>
      <p:sp>
        <p:nvSpPr>
          <p:cNvPr id="110" name="Action Button: Custom 56">
            <a:hlinkClick r:id="" action="ppaction://noaction" highlightClick="1">
              <a:snd r:embed="rId14" name="14. 6. je.wav"/>
            </a:hlinkClick>
            <a:extLst>
              <a:ext uri="{FF2B5EF4-FFF2-40B4-BE49-F238E27FC236}">
                <a16:creationId xmlns:a16="http://schemas.microsoft.com/office/drawing/2014/main" id="{B5D7CD0C-3B44-4596-99DD-658E1899959B}"/>
              </a:ext>
            </a:extLst>
          </p:cNvPr>
          <p:cNvSpPr/>
          <p:nvPr/>
        </p:nvSpPr>
        <p:spPr>
          <a:xfrm>
            <a:off x="6732236" y="3663573"/>
            <a:ext cx="551543" cy="55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6</a:t>
            </a:r>
          </a:p>
        </p:txBody>
      </p:sp>
      <p:sp>
        <p:nvSpPr>
          <p:cNvPr id="111" name="Action Button: Custom 60">
            <a:hlinkClick r:id="" action="ppaction://noaction" highlightClick="1">
              <a:snd r:embed="rId15" name="14. 7. je.wav"/>
            </a:hlinkClick>
            <a:extLst>
              <a:ext uri="{FF2B5EF4-FFF2-40B4-BE49-F238E27FC236}">
                <a16:creationId xmlns:a16="http://schemas.microsoft.com/office/drawing/2014/main" id="{65DBBEB6-1978-4083-B00B-ED4A123D752F}"/>
              </a:ext>
            </a:extLst>
          </p:cNvPr>
          <p:cNvSpPr/>
          <p:nvPr/>
        </p:nvSpPr>
        <p:spPr>
          <a:xfrm>
            <a:off x="6731232" y="4604585"/>
            <a:ext cx="551543" cy="55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7</a:t>
            </a:r>
          </a:p>
        </p:txBody>
      </p:sp>
      <p:sp>
        <p:nvSpPr>
          <p:cNvPr id="112" name="Action Button: Custom 61">
            <a:hlinkClick r:id="" action="ppaction://noaction" highlightClick="1">
              <a:snd r:embed="rId16" name="14. 8. il.wav"/>
            </a:hlinkClick>
            <a:extLst>
              <a:ext uri="{FF2B5EF4-FFF2-40B4-BE49-F238E27FC236}">
                <a16:creationId xmlns:a16="http://schemas.microsoft.com/office/drawing/2014/main" id="{13C0C5F8-18BF-4BA9-B584-C8FDA1BD1A94}"/>
              </a:ext>
            </a:extLst>
          </p:cNvPr>
          <p:cNvSpPr/>
          <p:nvPr/>
        </p:nvSpPr>
        <p:spPr>
          <a:xfrm>
            <a:off x="6731232" y="5545596"/>
            <a:ext cx="551543" cy="55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Century Gothic" panose="020B0502020202020204" pitchFamily="34" charset="0"/>
              </a:rPr>
              <a:t>8</a:t>
            </a:r>
          </a:p>
        </p:txBody>
      </p:sp>
    </p:spTree>
    <p:extLst>
      <p:ext uri="{BB962C8B-B14F-4D97-AF65-F5344CB8AC3E}">
        <p14:creationId xmlns:p14="http://schemas.microsoft.com/office/powerpoint/2010/main" val="364712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39" name="Content Placeholder 4">
            <a:extLst>
              <a:ext uri="{FF2B5EF4-FFF2-40B4-BE49-F238E27FC236}">
                <a16:creationId xmlns:a16="http://schemas.microsoft.com/office/drawing/2014/main" id="{EBAD242D-9322-4AAE-9FB7-DDF558587FD8}"/>
              </a:ext>
            </a:extLst>
          </p:cNvPr>
          <p:cNvGraphicFramePr>
            <a:graphicFrameLocks noGrp="1"/>
          </p:cNvGraphicFramePr>
          <p:nvPr>
            <p:ph idx="1"/>
            <p:extLst>
              <p:ext uri="{D42A27DB-BD31-4B8C-83A1-F6EECF244321}">
                <p14:modId xmlns:p14="http://schemas.microsoft.com/office/powerpoint/2010/main" val="1862721186"/>
              </p:ext>
            </p:extLst>
          </p:nvPr>
        </p:nvGraphicFramePr>
        <p:xfrm>
          <a:off x="591233" y="1264353"/>
          <a:ext cx="11009534" cy="4904354"/>
        </p:xfrm>
        <a:graphic>
          <a:graphicData uri="http://schemas.openxmlformats.org/drawingml/2006/table">
            <a:tbl>
              <a:tblPr firstRow="1" bandRow="1">
                <a:tableStyleId>{5C22544A-7EE6-4342-B048-85BDC9FD1C3A}</a:tableStyleId>
              </a:tblPr>
              <a:tblGrid>
                <a:gridCol w="508052">
                  <a:extLst>
                    <a:ext uri="{9D8B030D-6E8A-4147-A177-3AD203B41FA5}">
                      <a16:colId xmlns:a16="http://schemas.microsoft.com/office/drawing/2014/main" val="2548973513"/>
                    </a:ext>
                  </a:extLst>
                </a:gridCol>
                <a:gridCol w="3324495">
                  <a:extLst>
                    <a:ext uri="{9D8B030D-6E8A-4147-A177-3AD203B41FA5}">
                      <a16:colId xmlns:a16="http://schemas.microsoft.com/office/drawing/2014/main" val="2775102314"/>
                    </a:ext>
                  </a:extLst>
                </a:gridCol>
                <a:gridCol w="755663">
                  <a:extLst>
                    <a:ext uri="{9D8B030D-6E8A-4147-A177-3AD203B41FA5}">
                      <a16:colId xmlns:a16="http://schemas.microsoft.com/office/drawing/2014/main" val="3902884597"/>
                    </a:ext>
                  </a:extLst>
                </a:gridCol>
                <a:gridCol w="711702">
                  <a:extLst>
                    <a:ext uri="{9D8B030D-6E8A-4147-A177-3AD203B41FA5}">
                      <a16:colId xmlns:a16="http://schemas.microsoft.com/office/drawing/2014/main" val="1052690634"/>
                    </a:ext>
                  </a:extLst>
                </a:gridCol>
                <a:gridCol w="1020048">
                  <a:extLst>
                    <a:ext uri="{9D8B030D-6E8A-4147-A177-3AD203B41FA5}">
                      <a16:colId xmlns:a16="http://schemas.microsoft.com/office/drawing/2014/main" val="3028703937"/>
                    </a:ext>
                  </a:extLst>
                </a:gridCol>
                <a:gridCol w="3213200">
                  <a:extLst>
                    <a:ext uri="{9D8B030D-6E8A-4147-A177-3AD203B41FA5}">
                      <a16:colId xmlns:a16="http://schemas.microsoft.com/office/drawing/2014/main" val="1859025906"/>
                    </a:ext>
                  </a:extLst>
                </a:gridCol>
                <a:gridCol w="729148">
                  <a:extLst>
                    <a:ext uri="{9D8B030D-6E8A-4147-A177-3AD203B41FA5}">
                      <a16:colId xmlns:a16="http://schemas.microsoft.com/office/drawing/2014/main" val="3106900947"/>
                    </a:ext>
                  </a:extLst>
                </a:gridCol>
                <a:gridCol w="747226">
                  <a:extLst>
                    <a:ext uri="{9D8B030D-6E8A-4147-A177-3AD203B41FA5}">
                      <a16:colId xmlns:a16="http://schemas.microsoft.com/office/drawing/2014/main" val="3605606657"/>
                    </a:ext>
                  </a:extLst>
                </a:gridCol>
              </a:tblGrid>
              <a:tr h="1150055">
                <a:tc gridSpan="8">
                  <a:txBody>
                    <a:bodyPr/>
                    <a:lstStyle/>
                    <a:p>
                      <a:r>
                        <a:rPr lang="en-GB" sz="2000" b="0" dirty="0">
                          <a:solidFill>
                            <a:schemeClr val="accent5">
                              <a:lumMod val="50000"/>
                            </a:schemeClr>
                          </a:solidFill>
                          <a:latin typeface="Century Gothic" panose="020B0502020202020204" pitchFamily="34" charset="0"/>
                        </a:rPr>
                        <a:t>You are reading a blog.</a:t>
                      </a:r>
                      <a:r>
                        <a:rPr lang="en-GB" sz="2000" b="0" baseline="0" dirty="0">
                          <a:solidFill>
                            <a:schemeClr val="accent5">
                              <a:lumMod val="50000"/>
                            </a:schemeClr>
                          </a:solidFill>
                          <a:latin typeface="Century Gothic" panose="020B0502020202020204" pitchFamily="34" charset="0"/>
                        </a:rPr>
                        <a:t> Some of the text has not downloaded properly.  </a:t>
                      </a:r>
                      <a:br>
                        <a:rPr lang="en-GB" sz="2000" b="0" baseline="0" dirty="0">
                          <a:solidFill>
                            <a:schemeClr val="accent5">
                              <a:lumMod val="50000"/>
                            </a:schemeClr>
                          </a:solidFill>
                          <a:latin typeface="Century Gothic" panose="020B0502020202020204" pitchFamily="34" charset="0"/>
                        </a:rPr>
                      </a:br>
                      <a:r>
                        <a:rPr lang="en-GB" sz="2000" b="0" baseline="0" dirty="0">
                          <a:solidFill>
                            <a:schemeClr val="accent5">
                              <a:lumMod val="50000"/>
                            </a:schemeClr>
                          </a:solidFill>
                          <a:latin typeface="Century Gothic" panose="020B0502020202020204" pitchFamily="34" charset="0"/>
                        </a:rPr>
                        <a:t>Is the person talking about himself or his ideal penfriend? </a:t>
                      </a:r>
                      <a:br>
                        <a:rPr lang="en-GB" sz="2000" b="0" baseline="0" dirty="0">
                          <a:solidFill>
                            <a:schemeClr val="accent5">
                              <a:lumMod val="50000"/>
                            </a:schemeClr>
                          </a:solidFill>
                          <a:latin typeface="Century Gothic" panose="020B0502020202020204" pitchFamily="34" charset="0"/>
                        </a:rPr>
                      </a:br>
                      <a:r>
                        <a:rPr lang="en-GB" sz="2000" b="0" baseline="0" dirty="0">
                          <a:solidFill>
                            <a:schemeClr val="accent5">
                              <a:lumMod val="50000"/>
                            </a:schemeClr>
                          </a:solidFill>
                          <a:latin typeface="Century Gothic" panose="020B0502020202020204" pitchFamily="34" charset="0"/>
                        </a:rPr>
                        <a:t>Look carefully at the verb.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61482725"/>
                  </a:ext>
                </a:extLst>
              </a:tr>
              <a:tr h="662153">
                <a:tc gridSpan="4">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1875790"/>
                  </a:ext>
                </a:extLst>
              </a:tr>
              <a:tr h="662153">
                <a:tc>
                  <a:txBody>
                    <a:bodyPr/>
                    <a:lstStyle/>
                    <a:p>
                      <a:r>
                        <a:rPr lang="en-GB" sz="3200" b="1"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dirty="0" err="1"/>
                        <a:t>đĦĦċđø</a:t>
                      </a:r>
                      <a:r>
                        <a:rPr lang="en-GB" sz="3200" dirty="0"/>
                        <a:t> </a:t>
                      </a:r>
                      <a:r>
                        <a:rPr lang="en-GB" sz="2000" dirty="0" err="1">
                          <a:latin typeface="Century Gothic" panose="020B0502020202020204" pitchFamily="34" charset="0"/>
                        </a:rPr>
                        <a:t>est</a:t>
                      </a:r>
                      <a:r>
                        <a:rPr lang="en-GB" sz="2000" dirty="0">
                          <a:latin typeface="Century Gothic" panose="020B0502020202020204" pitchFamily="34" charset="0"/>
                        </a:rPr>
                        <a:t> cool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black"/>
                          </a:solidFill>
                          <a:effectLst/>
                          <a:uLnTx/>
                          <a:uFillTx/>
                          <a:latin typeface="+mn-lt"/>
                          <a:ea typeface="+mn-ea"/>
                          <a:cs typeface="+mn-cs"/>
                        </a:rPr>
                        <a:t>đĦĦċđø</a:t>
                      </a:r>
                      <a:r>
                        <a:rPr kumimoji="0" lang="en-GB" sz="3200" b="0" i="0" u="none" strike="noStrike" kern="1200" cap="none" spc="0" normalizeH="0" baseline="0" noProof="0" dirty="0">
                          <a:ln>
                            <a:noFill/>
                          </a:ln>
                          <a:solidFill>
                            <a:prstClr val="black"/>
                          </a:solidFill>
                          <a:effectLst/>
                          <a:uLnTx/>
                          <a:uFillTx/>
                          <a:latin typeface="+mn-lt"/>
                          <a:ea typeface="+mn-ea"/>
                          <a:cs typeface="+mn-cs"/>
                        </a:rPr>
                        <a:t>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suis</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grand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62153">
                <a:tc>
                  <a:txBody>
                    <a:bodyPr/>
                    <a:lstStyle/>
                    <a:p>
                      <a:r>
                        <a:rPr lang="en-GB" sz="3200" b="1"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dirty="0" err="1"/>
                        <a:t>đĦĦċđø</a:t>
                      </a:r>
                      <a:r>
                        <a:rPr lang="en-GB" sz="3200" dirty="0"/>
                        <a:t>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français</a:t>
                      </a:r>
                      <a:endParaRPr lang="en-GB" sz="20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5">
                              <a:lumMod val="50000"/>
                            </a:schemeClr>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black"/>
                          </a:solidFill>
                          <a:effectLst/>
                          <a:uLnTx/>
                          <a:uFillTx/>
                          <a:latin typeface="+mn-lt"/>
                          <a:ea typeface="+mn-ea"/>
                          <a:cs typeface="+mn-cs"/>
                        </a:rPr>
                        <a:t>đĦĦċđø</a:t>
                      </a:r>
                      <a:r>
                        <a:rPr kumimoji="0" lang="en-GB" sz="3200" b="0" i="0" u="none" strike="noStrike" kern="1200" cap="none" spc="0" normalizeH="0" baseline="0" noProof="0" dirty="0">
                          <a:ln>
                            <a:noFill/>
                          </a:ln>
                          <a:solidFill>
                            <a:prstClr val="black"/>
                          </a:solidFill>
                          <a:effectLst/>
                          <a:uLnTx/>
                          <a:uFillTx/>
                          <a:latin typeface="+mn-lt"/>
                          <a:ea typeface="+mn-ea"/>
                          <a:cs typeface="+mn-cs"/>
                        </a:rPr>
                        <a:t>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petit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62153">
                <a:tc>
                  <a:txBody>
                    <a:bodyPr/>
                    <a:lstStyle/>
                    <a:p>
                      <a:r>
                        <a:rPr lang="en-GB" sz="3200" b="1"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black"/>
                          </a:solidFill>
                          <a:effectLst/>
                          <a:uLnTx/>
                          <a:uFillTx/>
                          <a:latin typeface="+mn-lt"/>
                          <a:ea typeface="+mn-ea"/>
                          <a:cs typeface="+mn-cs"/>
                        </a:rPr>
                        <a:t>đĦĦċđø</a:t>
                      </a:r>
                      <a:r>
                        <a:rPr kumimoji="0" lang="en-GB" sz="3200" b="0" i="0" u="none" strike="noStrike" kern="1200" cap="none" spc="0" normalizeH="0" baseline="0" noProof="0" dirty="0">
                          <a:ln>
                            <a:noFill/>
                          </a:ln>
                          <a:solidFill>
                            <a:prstClr val="black"/>
                          </a:solidFill>
                          <a:effectLst/>
                          <a:uLnTx/>
                          <a:uFillTx/>
                          <a:latin typeface="+mn-lt"/>
                          <a:ea typeface="+mn-ea"/>
                          <a:cs typeface="+mn-cs"/>
                        </a:rPr>
                        <a:t>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suis</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anglais</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black"/>
                          </a:solidFill>
                          <a:effectLst/>
                          <a:uLnTx/>
                          <a:uFillTx/>
                          <a:latin typeface="+mn-lt"/>
                          <a:ea typeface="+mn-ea"/>
                          <a:cs typeface="+mn-cs"/>
                        </a:rPr>
                        <a:t>đĦĦċđø</a:t>
                      </a:r>
                      <a:r>
                        <a:rPr kumimoji="0" lang="en-GB" sz="3200" b="0" i="0" u="none" strike="noStrike" kern="1200" cap="none" spc="0" normalizeH="0" baseline="0" noProof="0" dirty="0">
                          <a:ln>
                            <a:noFill/>
                          </a:ln>
                          <a:solidFill>
                            <a:prstClr val="black"/>
                          </a:solidFill>
                          <a:effectLst/>
                          <a:uLnTx/>
                          <a:uFillTx/>
                          <a:latin typeface="+mn-lt"/>
                          <a:ea typeface="+mn-ea"/>
                          <a:cs typeface="+mn-cs"/>
                        </a:rPr>
                        <a:t>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suis</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triste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662153">
                <a:tc>
                  <a:txBody>
                    <a:bodyPr/>
                    <a:lstStyle/>
                    <a:p>
                      <a:r>
                        <a:rPr lang="en-GB" sz="3200" b="1"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black"/>
                          </a:solidFill>
                          <a:effectLst/>
                          <a:uLnTx/>
                          <a:uFillTx/>
                          <a:latin typeface="+mn-lt"/>
                          <a:ea typeface="+mn-ea"/>
                          <a:cs typeface="+mn-cs"/>
                        </a:rPr>
                        <a:t>đĦĦċđø</a:t>
                      </a:r>
                      <a:r>
                        <a:rPr kumimoji="0" lang="en-GB" sz="3200" b="0" i="0" u="none" strike="noStrike" kern="1200" cap="none" spc="0" normalizeH="0" baseline="0" noProof="0" dirty="0">
                          <a:ln>
                            <a:noFill/>
                          </a:ln>
                          <a:solidFill>
                            <a:prstClr val="black"/>
                          </a:solidFill>
                          <a:effectLst/>
                          <a:uLnTx/>
                          <a:uFillTx/>
                          <a:latin typeface="+mn-lt"/>
                          <a:ea typeface="+mn-ea"/>
                          <a:cs typeface="+mn-cs"/>
                        </a:rPr>
                        <a:t>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intelligent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black"/>
                          </a:solidFill>
                          <a:effectLst/>
                          <a:uLnTx/>
                          <a:uFillTx/>
                          <a:latin typeface="+mn-lt"/>
                          <a:ea typeface="+mn-ea"/>
                          <a:cs typeface="+mn-cs"/>
                        </a:rPr>
                        <a:t>đĦĦċđø</a:t>
                      </a:r>
                      <a:r>
                        <a:rPr kumimoji="0" lang="en-GB" sz="3200" b="0" i="0" u="none" strike="noStrike" kern="1200" cap="none" spc="0" normalizeH="0" baseline="0" noProof="0" dirty="0">
                          <a:ln>
                            <a:noFill/>
                          </a:ln>
                          <a:solidFill>
                            <a:prstClr val="black"/>
                          </a:solidFill>
                          <a:effectLst/>
                          <a:uLnTx/>
                          <a:uFillTx/>
                          <a:latin typeface="+mn-lt"/>
                          <a:ea typeface="+mn-ea"/>
                          <a:cs typeface="+mn-cs"/>
                        </a:rPr>
                        <a:t>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suis</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amusant</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bl>
          </a:graphicData>
        </a:graphic>
      </p:graphicFrame>
      <p:sp>
        <p:nvSpPr>
          <p:cNvPr id="40" name="Oval Callout 32">
            <a:extLst>
              <a:ext uri="{FF2B5EF4-FFF2-40B4-BE49-F238E27FC236}">
                <a16:creationId xmlns:a16="http://schemas.microsoft.com/office/drawing/2014/main" id="{2826E45B-CA93-4147-882F-5F248D782D47}"/>
              </a:ext>
            </a:extLst>
          </p:cNvPr>
          <p:cNvSpPr/>
          <p:nvPr/>
        </p:nvSpPr>
        <p:spPr>
          <a:xfrm>
            <a:off x="4479259" y="2627135"/>
            <a:ext cx="651444" cy="491987"/>
          </a:xfrm>
          <a:prstGeom prst="wedgeEllipseCallout">
            <a:avLst>
              <a:gd name="adj1" fmla="val -33124"/>
              <a:gd name="adj2" fmla="val 30755"/>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p>
        </p:txBody>
      </p:sp>
      <p:pic>
        <p:nvPicPr>
          <p:cNvPr id="43" name="Picture 42">
            <a:extLst>
              <a:ext uri="{FF2B5EF4-FFF2-40B4-BE49-F238E27FC236}">
                <a16:creationId xmlns:a16="http://schemas.microsoft.com/office/drawing/2014/main" id="{8E78E407-ADDC-4CA0-BD04-391FCD0CBA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9206" y="3161925"/>
            <a:ext cx="498794" cy="519576"/>
          </a:xfrm>
          <a:prstGeom prst="rect">
            <a:avLst/>
          </a:prstGeom>
        </p:spPr>
      </p:pic>
      <p:pic>
        <p:nvPicPr>
          <p:cNvPr id="44" name="Picture 43">
            <a:extLst>
              <a:ext uri="{FF2B5EF4-FFF2-40B4-BE49-F238E27FC236}">
                <a16:creationId xmlns:a16="http://schemas.microsoft.com/office/drawing/2014/main" id="{1FC663CC-33D2-4C9A-A264-065B7003B8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9206" y="3843149"/>
            <a:ext cx="498794" cy="519576"/>
          </a:xfrm>
          <a:prstGeom prst="rect">
            <a:avLst/>
          </a:prstGeom>
        </p:spPr>
      </p:pic>
      <p:pic>
        <p:nvPicPr>
          <p:cNvPr id="45" name="Picture 44">
            <a:extLst>
              <a:ext uri="{FF2B5EF4-FFF2-40B4-BE49-F238E27FC236}">
                <a16:creationId xmlns:a16="http://schemas.microsoft.com/office/drawing/2014/main" id="{CA450126-6679-445C-9E09-B5482C2D4B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1909" y="4753499"/>
            <a:ext cx="498794" cy="519576"/>
          </a:xfrm>
          <a:prstGeom prst="rect">
            <a:avLst/>
          </a:prstGeom>
        </p:spPr>
      </p:pic>
      <p:pic>
        <p:nvPicPr>
          <p:cNvPr id="46" name="Picture 45">
            <a:extLst>
              <a:ext uri="{FF2B5EF4-FFF2-40B4-BE49-F238E27FC236}">
                <a16:creationId xmlns:a16="http://schemas.microsoft.com/office/drawing/2014/main" id="{0CF65215-8E06-4B5F-88CB-173C5D1B3F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9206" y="5691934"/>
            <a:ext cx="498794" cy="519576"/>
          </a:xfrm>
          <a:prstGeom prst="rect">
            <a:avLst/>
          </a:prstGeom>
        </p:spPr>
      </p:pic>
      <p:pic>
        <p:nvPicPr>
          <p:cNvPr id="47" name="Picture 46">
            <a:extLst>
              <a:ext uri="{FF2B5EF4-FFF2-40B4-BE49-F238E27FC236}">
                <a16:creationId xmlns:a16="http://schemas.microsoft.com/office/drawing/2014/main" id="{8B121F36-069A-4129-832D-004E7EAF52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6485" y="3146688"/>
            <a:ext cx="498794" cy="519576"/>
          </a:xfrm>
          <a:prstGeom prst="rect">
            <a:avLst/>
          </a:prstGeom>
        </p:spPr>
      </p:pic>
      <p:pic>
        <p:nvPicPr>
          <p:cNvPr id="48" name="Picture 47">
            <a:extLst>
              <a:ext uri="{FF2B5EF4-FFF2-40B4-BE49-F238E27FC236}">
                <a16:creationId xmlns:a16="http://schemas.microsoft.com/office/drawing/2014/main" id="{D43D4D46-E52F-478E-B16F-9885193F82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9536" y="3928897"/>
            <a:ext cx="498794" cy="519576"/>
          </a:xfrm>
          <a:prstGeom prst="rect">
            <a:avLst/>
          </a:prstGeom>
        </p:spPr>
      </p:pic>
      <p:pic>
        <p:nvPicPr>
          <p:cNvPr id="49" name="Picture 48">
            <a:extLst>
              <a:ext uri="{FF2B5EF4-FFF2-40B4-BE49-F238E27FC236}">
                <a16:creationId xmlns:a16="http://schemas.microsoft.com/office/drawing/2014/main" id="{BF9DDBFC-465E-4D9A-BE98-E37A67E6E0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6485" y="4806222"/>
            <a:ext cx="498794" cy="519576"/>
          </a:xfrm>
          <a:prstGeom prst="rect">
            <a:avLst/>
          </a:prstGeom>
        </p:spPr>
      </p:pic>
      <p:pic>
        <p:nvPicPr>
          <p:cNvPr id="50" name="Picture 49">
            <a:extLst>
              <a:ext uri="{FF2B5EF4-FFF2-40B4-BE49-F238E27FC236}">
                <a16:creationId xmlns:a16="http://schemas.microsoft.com/office/drawing/2014/main" id="{81B2D172-5259-4FE2-98AC-FDE49D2DCE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6485" y="5640200"/>
            <a:ext cx="498794" cy="519576"/>
          </a:xfrm>
          <a:prstGeom prst="rect">
            <a:avLst/>
          </a:prstGeom>
        </p:spPr>
      </p:pic>
      <p:sp>
        <p:nvSpPr>
          <p:cNvPr id="18" name="Oval Callout 32">
            <a:extLst>
              <a:ext uri="{FF2B5EF4-FFF2-40B4-BE49-F238E27FC236}">
                <a16:creationId xmlns:a16="http://schemas.microsoft.com/office/drawing/2014/main" id="{F035792C-8B4A-4E56-98B0-BBF22001CCF2}"/>
              </a:ext>
            </a:extLst>
          </p:cNvPr>
          <p:cNvSpPr/>
          <p:nvPr/>
        </p:nvSpPr>
        <p:spPr>
          <a:xfrm>
            <a:off x="5210084" y="2627135"/>
            <a:ext cx="651444" cy="491987"/>
          </a:xfrm>
          <a:prstGeom prst="wedgeEllipseCallout">
            <a:avLst>
              <a:gd name="adj1" fmla="val -33124"/>
              <a:gd name="adj2" fmla="val 30755"/>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a:t>
            </a:r>
          </a:p>
        </p:txBody>
      </p:sp>
      <p:sp>
        <p:nvSpPr>
          <p:cNvPr id="21" name="Oval Callout 32">
            <a:extLst>
              <a:ext uri="{FF2B5EF4-FFF2-40B4-BE49-F238E27FC236}">
                <a16:creationId xmlns:a16="http://schemas.microsoft.com/office/drawing/2014/main" id="{1BFDBFB2-1C57-4A16-ABB6-3D60259C6143}"/>
              </a:ext>
            </a:extLst>
          </p:cNvPr>
          <p:cNvSpPr/>
          <p:nvPr/>
        </p:nvSpPr>
        <p:spPr>
          <a:xfrm>
            <a:off x="10163185" y="2627135"/>
            <a:ext cx="651444" cy="491987"/>
          </a:xfrm>
          <a:prstGeom prst="wedgeEllipseCallout">
            <a:avLst>
              <a:gd name="adj1" fmla="val -33124"/>
              <a:gd name="adj2" fmla="val 30755"/>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p>
        </p:txBody>
      </p:sp>
      <p:sp>
        <p:nvSpPr>
          <p:cNvPr id="22" name="Oval Callout 32">
            <a:extLst>
              <a:ext uri="{FF2B5EF4-FFF2-40B4-BE49-F238E27FC236}">
                <a16:creationId xmlns:a16="http://schemas.microsoft.com/office/drawing/2014/main" id="{0BAFF299-0F42-43F9-A9CB-82C2DDED9679}"/>
              </a:ext>
            </a:extLst>
          </p:cNvPr>
          <p:cNvSpPr/>
          <p:nvPr/>
        </p:nvSpPr>
        <p:spPr>
          <a:xfrm>
            <a:off x="10894010" y="2627135"/>
            <a:ext cx="651444" cy="491987"/>
          </a:xfrm>
          <a:prstGeom prst="wedgeEllipseCallout">
            <a:avLst>
              <a:gd name="adj1" fmla="val -33124"/>
              <a:gd name="adj2" fmla="val 30755"/>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a:t>
            </a: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Écrire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1E43D90D-75BE-4333-87BD-8D439F9961F9}"/>
              </a:ext>
            </a:extLst>
          </p:cNvPr>
          <p:cNvPicPr/>
          <p:nvPr/>
        </p:nvPicPr>
        <p:blipFill>
          <a:blip r:embed="rId4">
            <a:extLst>
              <a:ext uri="{28A0092B-C50C-407E-A947-70E740481C1C}">
                <a14:useLocalDpi xmlns:a14="http://schemas.microsoft.com/office/drawing/2010/main" val="0"/>
              </a:ext>
            </a:extLst>
          </a:blip>
          <a:stretch>
            <a:fillRect/>
          </a:stretch>
        </p:blipFill>
        <p:spPr>
          <a:xfrm>
            <a:off x="6148656" y="2535579"/>
            <a:ext cx="3665501" cy="2492316"/>
          </a:xfrm>
          <a:prstGeom prst="rect">
            <a:avLst/>
          </a:prstGeom>
        </p:spPr>
      </p:pic>
      <p:pic>
        <p:nvPicPr>
          <p:cNvPr id="10" name="Picture 9" descr="C:\Users\wdj\Google Drive\Primary\Y5 SoW\From Tracy\Pronouns\i.png">
            <a:extLst>
              <a:ext uri="{FF2B5EF4-FFF2-40B4-BE49-F238E27FC236}">
                <a16:creationId xmlns:a16="http://schemas.microsoft.com/office/drawing/2014/main" id="{4E8478DA-CCB4-450E-A019-454DB56E2E0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9250" y="1638628"/>
            <a:ext cx="1737349" cy="3750495"/>
          </a:xfrm>
          <a:prstGeom prst="rect">
            <a:avLst/>
          </a:prstGeom>
          <a:noFill/>
          <a:ln>
            <a:noFill/>
          </a:ln>
        </p:spPr>
      </p:pic>
      <p:pic>
        <p:nvPicPr>
          <p:cNvPr id="11" name="Picture 10" descr="C:\Users\wdj\Google Drive\Primary\Y5 SoW\From Tracy\Pronouns\he.png">
            <a:extLst>
              <a:ext uri="{FF2B5EF4-FFF2-40B4-BE49-F238E27FC236}">
                <a16:creationId xmlns:a16="http://schemas.microsoft.com/office/drawing/2014/main" id="{E1A022FA-A9F8-41F2-8B64-E4E0B9B3073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32574" y="2330400"/>
            <a:ext cx="3979802" cy="2902673"/>
          </a:xfrm>
          <a:prstGeom prst="rect">
            <a:avLst/>
          </a:prstGeom>
          <a:noFill/>
          <a:ln>
            <a:noFill/>
          </a:ln>
        </p:spPr>
      </p:pic>
      <p:pic>
        <p:nvPicPr>
          <p:cNvPr id="13" name="Picture 12" descr="C:\Users\wdj\Google Drive\Primary\Y5 SoW\From Tracy\Pronouns\he.png">
            <a:extLst>
              <a:ext uri="{FF2B5EF4-FFF2-40B4-BE49-F238E27FC236}">
                <a16:creationId xmlns:a16="http://schemas.microsoft.com/office/drawing/2014/main" id="{CA015139-7A54-48C1-B948-86469891EDF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8854" y="2408425"/>
            <a:ext cx="3979802" cy="2902673"/>
          </a:xfrm>
          <a:prstGeom prst="rect">
            <a:avLst/>
          </a:prstGeom>
          <a:noFill/>
          <a:ln>
            <a:noFill/>
          </a:ln>
        </p:spPr>
      </p:pic>
      <p:pic>
        <p:nvPicPr>
          <p:cNvPr id="18" name="Picture 17" descr="C:\Users\wdj\Google Drive\Primary\Y5 SoW\From Tracy\Pronouns\i.png">
            <a:extLst>
              <a:ext uri="{FF2B5EF4-FFF2-40B4-BE49-F238E27FC236}">
                <a16:creationId xmlns:a16="http://schemas.microsoft.com/office/drawing/2014/main" id="{6E5028EF-9CB1-4CAF-AEE4-311FF8EC1A6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3800" y="1874609"/>
            <a:ext cx="1737349" cy="3750495"/>
          </a:xfrm>
          <a:prstGeom prst="rect">
            <a:avLst/>
          </a:prstGeom>
          <a:noFill/>
          <a:ln>
            <a:noFill/>
          </a:ln>
        </p:spPr>
      </p:pic>
      <p:pic>
        <p:nvPicPr>
          <p:cNvPr id="20" name="Picture 19" descr="C:\Users\wdj\Google Drive\Primary\Y5 SoW\From Tracy\Pronouns\i.png">
            <a:extLst>
              <a:ext uri="{FF2B5EF4-FFF2-40B4-BE49-F238E27FC236}">
                <a16:creationId xmlns:a16="http://schemas.microsoft.com/office/drawing/2014/main" id="{34BBCDD4-E872-440F-950E-1D1E22ECF0A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7003" y="1938365"/>
            <a:ext cx="1737349" cy="3750495"/>
          </a:xfrm>
          <a:prstGeom prst="rect">
            <a:avLst/>
          </a:prstGeom>
          <a:noFill/>
          <a:ln>
            <a:noFill/>
          </a:ln>
        </p:spPr>
      </p:pic>
      <p:pic>
        <p:nvPicPr>
          <p:cNvPr id="24" name="Picture 23" descr="C:\Users\wdj\Google Drive\Primary\Y5 SoW\From Tracy\Pronouns\he.png">
            <a:extLst>
              <a:ext uri="{FF2B5EF4-FFF2-40B4-BE49-F238E27FC236}">
                <a16:creationId xmlns:a16="http://schemas.microsoft.com/office/drawing/2014/main" id="{9D78A355-618C-495F-9AD6-6E39A81CF5B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1254" y="2560825"/>
            <a:ext cx="3979802" cy="2902673"/>
          </a:xfrm>
          <a:prstGeom prst="rect">
            <a:avLst/>
          </a:prstGeom>
          <a:noFill/>
          <a:ln>
            <a:noFill/>
          </a:ln>
        </p:spPr>
      </p:pic>
      <p:pic>
        <p:nvPicPr>
          <p:cNvPr id="19" name="Picture 18">
            <a:extLst>
              <a:ext uri="{FF2B5EF4-FFF2-40B4-BE49-F238E27FC236}">
                <a16:creationId xmlns:a16="http://schemas.microsoft.com/office/drawing/2014/main" id="{7989A6CF-8E5A-49F8-BF9D-B076F86C92B4}"/>
              </a:ext>
            </a:extLst>
          </p:cNvPr>
          <p:cNvPicPr/>
          <p:nvPr/>
        </p:nvPicPr>
        <p:blipFill rotWithShape="1">
          <a:blip r:embed="rId7" cstate="print">
            <a:extLst>
              <a:ext uri="{28A0092B-C50C-407E-A947-70E740481C1C}">
                <a14:useLocalDpi xmlns:a14="http://schemas.microsoft.com/office/drawing/2010/main" val="0"/>
              </a:ext>
            </a:extLst>
          </a:blip>
          <a:srcRect l="17777"/>
          <a:stretch/>
        </p:blipFill>
        <p:spPr>
          <a:xfrm>
            <a:off x="6571921" y="1938365"/>
            <a:ext cx="3208385" cy="3686739"/>
          </a:xfrm>
          <a:prstGeom prst="rect">
            <a:avLst/>
          </a:prstGeom>
        </p:spPr>
      </p:pic>
      <p:grpSp>
        <p:nvGrpSpPr>
          <p:cNvPr id="14" name="Group 13">
            <a:extLst>
              <a:ext uri="{FF2B5EF4-FFF2-40B4-BE49-F238E27FC236}">
                <a16:creationId xmlns:a16="http://schemas.microsoft.com/office/drawing/2014/main" id="{61409E43-8165-4264-AC71-03B997DC7195}"/>
              </a:ext>
            </a:extLst>
          </p:cNvPr>
          <p:cNvGrpSpPr/>
          <p:nvPr/>
        </p:nvGrpSpPr>
        <p:grpSpPr>
          <a:xfrm>
            <a:off x="6336901" y="1969779"/>
            <a:ext cx="3620610" cy="3726075"/>
            <a:chOff x="0" y="0"/>
            <a:chExt cx="1423730" cy="1953518"/>
          </a:xfrm>
        </p:grpSpPr>
        <p:pic>
          <p:nvPicPr>
            <p:cNvPr id="15" name="Picture 14">
              <a:extLst>
                <a:ext uri="{FF2B5EF4-FFF2-40B4-BE49-F238E27FC236}">
                  <a16:creationId xmlns:a16="http://schemas.microsoft.com/office/drawing/2014/main" id="{FFE8C718-4593-4808-9662-359080EEA0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976759" cy="1953518"/>
            </a:xfrm>
            <a:prstGeom prst="rect">
              <a:avLst/>
            </a:prstGeom>
          </p:spPr>
        </p:pic>
        <p:pic>
          <p:nvPicPr>
            <p:cNvPr id="16" name="Picture 15">
              <a:extLst>
                <a:ext uri="{FF2B5EF4-FFF2-40B4-BE49-F238E27FC236}">
                  <a16:creationId xmlns:a16="http://schemas.microsoft.com/office/drawing/2014/main" id="{D1FD7110-97FB-4134-B78E-D2A71711686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7256" y="700570"/>
              <a:ext cx="626474" cy="1252948"/>
            </a:xfrm>
            <a:prstGeom prst="rect">
              <a:avLst/>
            </a:prstGeom>
          </p:spPr>
        </p:pic>
        <p:sp>
          <p:nvSpPr>
            <p:cNvPr id="17" name="Down Arrow 23">
              <a:extLst>
                <a:ext uri="{FF2B5EF4-FFF2-40B4-BE49-F238E27FC236}">
                  <a16:creationId xmlns:a16="http://schemas.microsoft.com/office/drawing/2014/main" id="{A8B24636-81B8-40E7-B169-D79ECD743341}"/>
                </a:ext>
              </a:extLst>
            </p:cNvPr>
            <p:cNvSpPr/>
            <p:nvPr/>
          </p:nvSpPr>
          <p:spPr>
            <a:xfrm>
              <a:off x="952692" y="0"/>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29" name="Picture 10" descr="Crying Smiley Clip Art">
            <a:extLst>
              <a:ext uri="{FF2B5EF4-FFF2-40B4-BE49-F238E27FC236}">
                <a16:creationId xmlns:a16="http://schemas.microsoft.com/office/drawing/2014/main" id="{A14FC097-5FD6-4933-92F7-BF7D62C4068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07451" y="2752816"/>
            <a:ext cx="2160000" cy="216000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135DA37D-2751-4BCE-B8B7-C6746DF5416E}"/>
              </a:ext>
            </a:extLst>
          </p:cNvPr>
          <p:cNvGrpSpPr/>
          <p:nvPr/>
        </p:nvGrpSpPr>
        <p:grpSpPr>
          <a:xfrm>
            <a:off x="6506187" y="1794804"/>
            <a:ext cx="4226485" cy="4076024"/>
            <a:chOff x="0" y="0"/>
            <a:chExt cx="1667202" cy="1953518"/>
          </a:xfrm>
        </p:grpSpPr>
        <p:pic>
          <p:nvPicPr>
            <p:cNvPr id="26" name="Picture 25">
              <a:extLst>
                <a:ext uri="{FF2B5EF4-FFF2-40B4-BE49-F238E27FC236}">
                  <a16:creationId xmlns:a16="http://schemas.microsoft.com/office/drawing/2014/main" id="{4A379CBE-6266-4D41-A3F9-3C4236CE603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976759" cy="1953518"/>
            </a:xfrm>
            <a:prstGeom prst="rect">
              <a:avLst/>
            </a:prstGeom>
          </p:spPr>
        </p:pic>
        <p:pic>
          <p:nvPicPr>
            <p:cNvPr id="27" name="Picture 26">
              <a:extLst>
                <a:ext uri="{FF2B5EF4-FFF2-40B4-BE49-F238E27FC236}">
                  <a16:creationId xmlns:a16="http://schemas.microsoft.com/office/drawing/2014/main" id="{BC53798E-59DE-41D4-BE22-1A2E0E13E5F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4364" y="689071"/>
              <a:ext cx="626474" cy="1252948"/>
            </a:xfrm>
            <a:prstGeom prst="rect">
              <a:avLst/>
            </a:prstGeom>
          </p:spPr>
        </p:pic>
        <p:sp>
          <p:nvSpPr>
            <p:cNvPr id="28" name="Down Arrow 37">
              <a:extLst>
                <a:ext uri="{FF2B5EF4-FFF2-40B4-BE49-F238E27FC236}">
                  <a16:creationId xmlns:a16="http://schemas.microsoft.com/office/drawing/2014/main" id="{ED184776-8E6F-4CBF-B151-4141C0E352A9}"/>
                </a:ext>
              </a:extLst>
            </p:cNvPr>
            <p:cNvSpPr/>
            <p:nvPr/>
          </p:nvSpPr>
          <p:spPr>
            <a:xfrm rot="16200000" flipV="1">
              <a:off x="1076542" y="-5365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21" name="Flowchart: Process 20">
            <a:extLst>
              <a:ext uri="{FF2B5EF4-FFF2-40B4-BE49-F238E27FC236}">
                <a16:creationId xmlns:a16="http://schemas.microsoft.com/office/drawing/2014/main" id="{FCE52874-6690-4807-9691-4A40A381A957}"/>
              </a:ext>
            </a:extLst>
          </p:cNvPr>
          <p:cNvSpPr/>
          <p:nvPr/>
        </p:nvSpPr>
        <p:spPr>
          <a:xfrm>
            <a:off x="6075172" y="2389965"/>
            <a:ext cx="3940651" cy="2902673"/>
          </a:xfrm>
          <a:prstGeom prst="flowChartProcess">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EE35BFB4-16EA-45A8-AFD2-88519BD69444}"/>
              </a:ext>
            </a:extLst>
          </p:cNvPr>
          <p:cNvSpPr/>
          <p:nvPr/>
        </p:nvSpPr>
        <p:spPr>
          <a:xfrm>
            <a:off x="7904814" y="2389966"/>
            <a:ext cx="241467" cy="283242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6FC97694-5FD7-4E20-9E51-931F9090B436}"/>
              </a:ext>
            </a:extLst>
          </p:cNvPr>
          <p:cNvSpPr/>
          <p:nvPr/>
        </p:nvSpPr>
        <p:spPr>
          <a:xfrm>
            <a:off x="6075172" y="3540672"/>
            <a:ext cx="3909146" cy="3337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731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5"/>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24"/>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1"/>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2"/>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Parler</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7A79E816-8835-4560-BC5D-64179F527D84}"/>
              </a:ext>
            </a:extLst>
          </p:cNvPr>
          <p:cNvSpPr/>
          <p:nvPr/>
        </p:nvSpPr>
        <p:spPr>
          <a:xfrm>
            <a:off x="689889" y="4485476"/>
            <a:ext cx="367061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Partner B</a:t>
            </a:r>
          </a:p>
        </p:txBody>
      </p:sp>
      <p:sp>
        <p:nvSpPr>
          <p:cNvPr id="10" name="Oval Callout 54">
            <a:extLst>
              <a:ext uri="{FF2B5EF4-FFF2-40B4-BE49-F238E27FC236}">
                <a16:creationId xmlns:a16="http://schemas.microsoft.com/office/drawing/2014/main" id="{FFAA88AE-074D-4CBD-9D80-60E0372E2C05}"/>
              </a:ext>
            </a:extLst>
          </p:cNvPr>
          <p:cNvSpPr/>
          <p:nvPr/>
        </p:nvSpPr>
        <p:spPr>
          <a:xfrm>
            <a:off x="6268880" y="919079"/>
            <a:ext cx="5629260" cy="1439279"/>
          </a:xfrm>
          <a:prstGeom prst="wedgeEllipseCallout">
            <a:avLst>
              <a:gd name="adj1" fmla="val -44889"/>
              <a:gd name="adj2" fmla="val 22576"/>
            </a:avLst>
          </a:prstGeom>
          <a:solidFill>
            <a:schemeClr val="accent1">
              <a:lumMod val="50000"/>
            </a:schemeClr>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Picks a verb + adjective</a:t>
            </a:r>
          </a:p>
        </p:txBody>
      </p:sp>
      <p:sp>
        <p:nvSpPr>
          <p:cNvPr id="11" name="Rectangle 10">
            <a:extLst>
              <a:ext uri="{FF2B5EF4-FFF2-40B4-BE49-F238E27FC236}">
                <a16:creationId xmlns:a16="http://schemas.microsoft.com/office/drawing/2014/main" id="{F53334E5-87F6-41D8-BA93-E974B269D730}"/>
              </a:ext>
            </a:extLst>
          </p:cNvPr>
          <p:cNvSpPr/>
          <p:nvPr/>
        </p:nvSpPr>
        <p:spPr>
          <a:xfrm>
            <a:off x="689889" y="1109645"/>
            <a:ext cx="367061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Partner A</a:t>
            </a:r>
          </a:p>
        </p:txBody>
      </p:sp>
      <p:sp>
        <p:nvSpPr>
          <p:cNvPr id="12" name="Oval Callout 56">
            <a:extLst>
              <a:ext uri="{FF2B5EF4-FFF2-40B4-BE49-F238E27FC236}">
                <a16:creationId xmlns:a16="http://schemas.microsoft.com/office/drawing/2014/main" id="{012C8021-FC56-48BB-83C4-6A4EBD9E0569}"/>
              </a:ext>
            </a:extLst>
          </p:cNvPr>
          <p:cNvSpPr/>
          <p:nvPr/>
        </p:nvSpPr>
        <p:spPr>
          <a:xfrm>
            <a:off x="6457246" y="4435584"/>
            <a:ext cx="5240546" cy="1439279"/>
          </a:xfrm>
          <a:prstGeom prst="wedgeEllipseCallout">
            <a:avLst>
              <a:gd name="adj1" fmla="val -47141"/>
              <a:gd name="adj2" fmla="val 12642"/>
            </a:avLst>
          </a:prstGeom>
          <a:solidFill>
            <a:srgbClr val="1F4E79"/>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Translates</a:t>
            </a:r>
          </a:p>
        </p:txBody>
      </p:sp>
      <p:pic>
        <p:nvPicPr>
          <p:cNvPr id="13" name="Picture 12" descr="C:\Users\wdj\Google Drive\Primary\Y5 SoW\From Tracy\Pronouns\he.png">
            <a:extLst>
              <a:ext uri="{FF2B5EF4-FFF2-40B4-BE49-F238E27FC236}">
                <a16:creationId xmlns:a16="http://schemas.microsoft.com/office/drawing/2014/main" id="{2A8F8DB0-AF44-4CCC-B94E-D7C1BD1E8B9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2528" y="2159824"/>
            <a:ext cx="1840230" cy="1362075"/>
          </a:xfrm>
          <a:prstGeom prst="rect">
            <a:avLst/>
          </a:prstGeom>
          <a:noFill/>
          <a:ln>
            <a:noFill/>
          </a:ln>
        </p:spPr>
      </p:pic>
      <p:pic>
        <p:nvPicPr>
          <p:cNvPr id="14" name="Picture 13">
            <a:extLst>
              <a:ext uri="{FF2B5EF4-FFF2-40B4-BE49-F238E27FC236}">
                <a16:creationId xmlns:a16="http://schemas.microsoft.com/office/drawing/2014/main" id="{517EBA2B-4727-432C-9DB5-E5FEFCB73F45}"/>
              </a:ext>
            </a:extLst>
          </p:cNvPr>
          <p:cNvPicPr/>
          <p:nvPr/>
        </p:nvPicPr>
        <p:blipFill rotWithShape="1">
          <a:blip r:embed="rId5" cstate="print">
            <a:extLst>
              <a:ext uri="{28A0092B-C50C-407E-A947-70E740481C1C}">
                <a14:useLocalDpi xmlns:a14="http://schemas.microsoft.com/office/drawing/2010/main" val="0"/>
              </a:ext>
            </a:extLst>
          </a:blip>
          <a:srcRect l="17777"/>
          <a:stretch/>
        </p:blipFill>
        <p:spPr>
          <a:xfrm>
            <a:off x="4291523" y="2324995"/>
            <a:ext cx="1162050" cy="1243330"/>
          </a:xfrm>
          <a:prstGeom prst="rect">
            <a:avLst/>
          </a:prstGeom>
        </p:spPr>
      </p:pic>
      <p:sp>
        <p:nvSpPr>
          <p:cNvPr id="15" name="Rectangle 14">
            <a:extLst>
              <a:ext uri="{FF2B5EF4-FFF2-40B4-BE49-F238E27FC236}">
                <a16:creationId xmlns:a16="http://schemas.microsoft.com/office/drawing/2014/main" id="{37E091F8-AFCA-42E7-B656-47FCBBA753D0}"/>
              </a:ext>
            </a:extLst>
          </p:cNvPr>
          <p:cNvSpPr/>
          <p:nvPr/>
        </p:nvSpPr>
        <p:spPr>
          <a:xfrm>
            <a:off x="689888" y="3548245"/>
            <a:ext cx="367061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“Il </a:t>
            </a: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est</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248CC492-A935-4595-BC03-D1C319F5F054}"/>
              </a:ext>
            </a:extLst>
          </p:cNvPr>
          <p:cNvSpPr/>
          <p:nvPr/>
        </p:nvSpPr>
        <p:spPr>
          <a:xfrm>
            <a:off x="3228622" y="3536472"/>
            <a:ext cx="367061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malade</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t>
            </a:r>
          </a:p>
        </p:txBody>
      </p:sp>
      <p:sp>
        <p:nvSpPr>
          <p:cNvPr id="17" name="Rectangle 16">
            <a:extLst>
              <a:ext uri="{FF2B5EF4-FFF2-40B4-BE49-F238E27FC236}">
                <a16:creationId xmlns:a16="http://schemas.microsoft.com/office/drawing/2014/main" id="{1855B1BF-B047-444F-B4C1-7DED2BC90021}"/>
              </a:ext>
            </a:extLst>
          </p:cNvPr>
          <p:cNvSpPr/>
          <p:nvPr/>
        </p:nvSpPr>
        <p:spPr>
          <a:xfrm>
            <a:off x="928143" y="5385260"/>
            <a:ext cx="541657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“He is unwell.”</a:t>
            </a:r>
          </a:p>
        </p:txBody>
      </p:sp>
    </p:spTree>
    <p:extLst>
      <p:ext uri="{BB962C8B-B14F-4D97-AF65-F5344CB8AC3E}">
        <p14:creationId xmlns:p14="http://schemas.microsoft.com/office/powerpoint/2010/main" val="382914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32431" y="1883962"/>
            <a:ext cx="7699989" cy="1062010"/>
          </a:xfrm>
        </p:spPr>
        <p:txBody>
          <a:bodyPr>
            <a:normAutofit fontScale="90000"/>
          </a:bodyPr>
          <a:lstStyle/>
          <a:p>
            <a:pPr algn="l"/>
            <a:r>
              <a:rPr lang="en-GB" sz="4000" b="1" dirty="0">
                <a:solidFill>
                  <a:prstClr val="white"/>
                </a:solidFill>
              </a:rPr>
              <a:t>Describing a thing or a person [2]</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52924" y="2542938"/>
            <a:ext cx="5843076" cy="403034"/>
          </a:xfrm>
        </p:spPr>
        <p:txBody>
          <a:bodyPr>
            <a:noAutofit/>
          </a:bodyPr>
          <a:lstStyle/>
          <a:p>
            <a:pPr algn="l"/>
            <a:r>
              <a:rPr lang="en-GB" dirty="0">
                <a:solidFill>
                  <a:prstClr val="white"/>
                </a:solidFill>
              </a:rPr>
              <a:t>regular adjective gender agreement intonation questions</a:t>
            </a:r>
          </a:p>
          <a:p>
            <a:pPr algn="l"/>
            <a:r>
              <a:rPr lang="en-GB" dirty="0">
                <a:solidFill>
                  <a:prstClr val="white"/>
                </a:solidFill>
              </a:rPr>
              <a:t>SSC [</a:t>
            </a:r>
            <a:r>
              <a:rPr lang="en-GB" dirty="0" err="1">
                <a:solidFill>
                  <a:prstClr val="white"/>
                </a:solidFill>
              </a:rPr>
              <a:t>eu</a:t>
            </a:r>
            <a:r>
              <a:rPr lang="en-GB" dirty="0">
                <a:solidFill>
                  <a:prstClr val="white"/>
                </a:solidFill>
              </a:rPr>
              <a:t>]</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2 - Lesson 4</a:t>
            </a:r>
          </a:p>
        </p:txBody>
      </p:sp>
      <p:sp>
        <p:nvSpPr>
          <p:cNvPr id="12" name="Title 3">
            <a:extLst>
              <a:ext uri="{FF2B5EF4-FFF2-40B4-BE49-F238E27FC236}">
                <a16:creationId xmlns:a16="http://schemas.microsoft.com/office/drawing/2014/main" id="{C0508B9B-5891-4D3C-9F6E-ECDA43B43AC2}"/>
              </a:ext>
            </a:extLst>
          </p:cNvPr>
          <p:cNvSpPr txBox="1">
            <a:spLocks/>
          </p:cNvSpPr>
          <p:nvPr/>
        </p:nvSpPr>
        <p:spPr>
          <a:xfrm>
            <a:off x="268986" y="5837361"/>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mj-lt"/>
              </a:rPr>
              <a:t>Stephen Owen / Rachel Hawkes / Catherine Morris</a:t>
            </a:r>
            <a:endParaRPr kumimoji="0" lang="en-GB" sz="1400" b="0" i="0" u="none" strike="noStrike" kern="1200" cap="none" spc="0" normalizeH="0" baseline="0" noProof="0" dirty="0">
              <a:ln>
                <a:noFill/>
              </a:ln>
              <a:solidFill>
                <a:prstClr val="white"/>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18/09</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/2021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627530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2239-A437-CC44-9B88-B6A12FB4265F}"/>
              </a:ext>
            </a:extLst>
          </p:cNvPr>
          <p:cNvSpPr>
            <a:spLocks noGrp="1"/>
          </p:cNvSpPr>
          <p:nvPr>
            <p:ph type="title"/>
          </p:nvPr>
        </p:nvSpPr>
        <p:spPr>
          <a:xfrm>
            <a:off x="0" y="-539149"/>
            <a:ext cx="4073273" cy="2825466"/>
          </a:xfrm>
        </p:spPr>
        <p:txBody>
          <a:bodyPr/>
          <a:lstStyle/>
          <a:p>
            <a:r>
              <a:rPr lang="en-GB" sz="24000" b="1" dirty="0" err="1">
                <a:solidFill>
                  <a:srgbClr val="1F4E79"/>
                </a:solidFill>
                <a:latin typeface="Century Gothic" panose="020B0502020202020204" pitchFamily="34" charset="0"/>
                <a:ea typeface="+mn-ea"/>
                <a:cs typeface="Calibri" panose="020F0502020204030204" pitchFamily="34" charset="0"/>
              </a:rPr>
              <a:t>eu</a:t>
            </a:r>
            <a:endParaRPr lang="en-US" dirty="0"/>
          </a:p>
        </p:txBody>
      </p:sp>
      <p:pic>
        <p:nvPicPr>
          <p:cNvPr id="7" name="Picture 6" descr="the number tw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5671" y="1317489"/>
            <a:ext cx="3080657" cy="3080657"/>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107381" y="4398146"/>
            <a:ext cx="391485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x</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5223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u deux.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eu d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A2C3-253C-344F-9243-EB701EF40697}"/>
              </a:ext>
            </a:extLst>
          </p:cNvPr>
          <p:cNvSpPr>
            <a:spLocks noGrp="1"/>
          </p:cNvSpPr>
          <p:nvPr>
            <p:ph type="title"/>
          </p:nvPr>
        </p:nvSpPr>
        <p:spPr>
          <a:xfrm>
            <a:off x="0" y="-1"/>
            <a:ext cx="1628775" cy="3800475"/>
          </a:xfrm>
        </p:spPr>
        <p:txBody>
          <a:bodyPr/>
          <a:lstStyle/>
          <a:p>
            <a:pPr lvl="0" algn="ctr">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i</a:t>
            </a:r>
            <a:endParaRPr lang="en-US" dirty="0"/>
          </a:p>
        </p:txBody>
      </p:sp>
      <p:pic>
        <p:nvPicPr>
          <p:cNvPr id="7" name="Picture 6" descr="clock pointing to no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394" y="998568"/>
            <a:ext cx="3233209" cy="3277199"/>
          </a:xfrm>
          <a:prstGeom prst="rect">
            <a:avLst/>
          </a:prstGeom>
        </p:spPr>
      </p:pic>
      <p:sp>
        <p:nvSpPr>
          <p:cNvPr id="6" name="TextBox 5"/>
          <p:cNvSpPr txBox="1"/>
          <p:nvPr/>
        </p:nvSpPr>
        <p:spPr>
          <a:xfrm>
            <a:off x="2994131" y="427576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285317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 mid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i mid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BA641-4EEE-364F-9483-0466C340436C}"/>
              </a:ext>
            </a:extLst>
          </p:cNvPr>
          <p:cNvSpPr>
            <a:spLocks noGrp="1"/>
          </p:cNvSpPr>
          <p:nvPr>
            <p:ph type="title"/>
          </p:nvPr>
        </p:nvSpPr>
        <p:spPr>
          <a:xfrm>
            <a:off x="-8324" y="-548480"/>
            <a:ext cx="4146897" cy="2977357"/>
          </a:xfrm>
        </p:spPr>
        <p:txBody>
          <a:bodyPr/>
          <a:lstStyle/>
          <a:p>
            <a:r>
              <a:rPr lang="en-GB" sz="24000" b="1" dirty="0" err="1">
                <a:solidFill>
                  <a:srgbClr val="1F4E79"/>
                </a:solidFill>
                <a:latin typeface="Century Gothic" panose="020B0502020202020204" pitchFamily="34" charset="0"/>
                <a:ea typeface="+mn-ea"/>
                <a:cs typeface="Calibri" panose="020F0502020204030204" pitchFamily="34" charset="0"/>
              </a:rPr>
              <a:t>eu</a:t>
            </a:r>
            <a:endParaRPr lang="en-US" dirty="0"/>
          </a:p>
        </p:txBody>
      </p:sp>
      <p:sp>
        <p:nvSpPr>
          <p:cNvPr id="5" name="TextBox 4"/>
          <p:cNvSpPr txBox="1"/>
          <p:nvPr/>
        </p:nvSpPr>
        <p:spPr>
          <a:xfrm>
            <a:off x="4138573" y="1867888"/>
            <a:ext cx="391485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x</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8512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u d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2239-A437-CC44-9B88-B6A12FB4265F}"/>
              </a:ext>
            </a:extLst>
          </p:cNvPr>
          <p:cNvSpPr>
            <a:spLocks noGrp="1"/>
          </p:cNvSpPr>
          <p:nvPr>
            <p:ph type="title"/>
          </p:nvPr>
        </p:nvSpPr>
        <p:spPr>
          <a:xfrm>
            <a:off x="0" y="-539149"/>
            <a:ext cx="4073273" cy="2825466"/>
          </a:xfrm>
        </p:spPr>
        <p:txBody>
          <a:bodyPr/>
          <a:lstStyle/>
          <a:p>
            <a:r>
              <a:rPr lang="en-GB" sz="24000" b="1" dirty="0" err="1">
                <a:solidFill>
                  <a:srgbClr val="1F4E79"/>
                </a:solidFill>
                <a:latin typeface="Century Gothic" panose="020B0502020202020204" pitchFamily="34" charset="0"/>
                <a:ea typeface="+mn-ea"/>
                <a:cs typeface="Calibri" panose="020F0502020204030204" pitchFamily="34" charset="0"/>
              </a:rPr>
              <a:t>eu</a:t>
            </a:r>
            <a:endParaRPr lang="en-US" dirty="0"/>
          </a:p>
        </p:txBody>
      </p:sp>
      <p:pic>
        <p:nvPicPr>
          <p:cNvPr id="7" name="Picture 6" descr="the number tw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671" y="1317489"/>
            <a:ext cx="3080657" cy="3080657"/>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107381" y="4398146"/>
            <a:ext cx="391485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x</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19812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fontScale="90000"/>
          </a:bodyPr>
          <a:lstStyle/>
          <a:p>
            <a:pPr algn="ctr"/>
            <a:r>
              <a:rPr lang="en-GB" sz="13300" b="1" dirty="0" err="1">
                <a:solidFill>
                  <a:srgbClr val="115076"/>
                </a:solidFill>
                <a:cs typeface="Calibri" panose="020F0502020204030204" pitchFamily="34" charset="0"/>
              </a:rPr>
              <a:t>eu</a:t>
            </a:r>
            <a:endParaRPr lang="en-GB"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7" name="Picture 4" descr="the number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845901" y="3297541"/>
            <a:ext cx="2461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1427845" y="466846"/>
            <a:ext cx="22910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6" name="Group 5" descr="calendar pointing to thursday"/>
          <p:cNvGrpSpPr/>
          <p:nvPr/>
        </p:nvGrpSpPr>
        <p:grpSpPr>
          <a:xfrm>
            <a:off x="1718011" y="1457503"/>
            <a:ext cx="1882602" cy="1341044"/>
            <a:chOff x="1718011" y="1457503"/>
            <a:chExt cx="1882602" cy="1341044"/>
          </a:xfrm>
        </p:grpSpPr>
        <p:pic>
          <p:nvPicPr>
            <p:cNvPr id="2" name="Picture 1" descr="calendar pointing to thursda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18011" y="1457503"/>
              <a:ext cx="1404371" cy="1341044"/>
            </a:xfrm>
            <a:prstGeom prst="rect">
              <a:avLst/>
            </a:prstGeom>
          </p:spPr>
        </p:pic>
        <p:cxnSp>
          <p:nvCxnSpPr>
            <p:cNvPr id="4" name="Straight Arrow Connector 3"/>
            <p:cNvCxnSpPr/>
            <p:nvPr/>
          </p:nvCxnSpPr>
          <p:spPr>
            <a:xfrm flipH="1">
              <a:off x="2686454" y="1701267"/>
              <a:ext cx="914159" cy="469398"/>
            </a:xfrm>
            <a:prstGeom prst="straightConnector1">
              <a:avLst/>
            </a:prstGeom>
            <a:ln w="57150">
              <a:solidFill>
                <a:srgbClr val="E65D00"/>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1545684" y="3597089"/>
            <a:ext cx="17051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pic>
        <p:nvPicPr>
          <p:cNvPr id="5" name="Picture 4" descr="fir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03525" y="4340702"/>
            <a:ext cx="1597439" cy="2178906"/>
          </a:xfrm>
          <a:prstGeom prst="rect">
            <a:avLst/>
          </a:prstGeom>
        </p:spPr>
      </p:pic>
      <p:sp>
        <p:nvSpPr>
          <p:cNvPr id="40" name="TextBox 39"/>
          <p:cNvSpPr txBox="1"/>
          <p:nvPr/>
        </p:nvSpPr>
        <p:spPr>
          <a:xfrm>
            <a:off x="4245494" y="4645325"/>
            <a:ext cx="36351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Rectangle 7"/>
          <p:cNvSpPr/>
          <p:nvPr/>
        </p:nvSpPr>
        <p:spPr>
          <a:xfrm>
            <a:off x="5130376" y="5563726"/>
            <a:ext cx="184537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 little]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3" name="TextBox 32"/>
          <p:cNvSpPr txBox="1"/>
          <p:nvPr/>
        </p:nvSpPr>
        <p:spPr>
          <a:xfrm>
            <a:off x="8904690" y="496809"/>
            <a:ext cx="228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7" name="Rectangle 6"/>
          <p:cNvSpPr/>
          <p:nvPr/>
        </p:nvSpPr>
        <p:spPr>
          <a:xfrm>
            <a:off x="9032842" y="1423780"/>
            <a:ext cx="201209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[place]</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1" name="TextBox 30"/>
          <p:cNvSpPr txBox="1"/>
          <p:nvPr/>
        </p:nvSpPr>
        <p:spPr>
          <a:xfrm>
            <a:off x="9285392" y="3577495"/>
            <a:ext cx="15283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9" name="Picture 8" descr="video game controlle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29635" y="4654544"/>
            <a:ext cx="1560897" cy="1420791"/>
          </a:xfrm>
          <a:prstGeom prst="rect">
            <a:avLst/>
          </a:prstGeom>
        </p:spPr>
      </p:pic>
    </p:spTree>
    <p:extLst>
      <p:ext uri="{BB962C8B-B14F-4D97-AF65-F5344CB8AC3E}">
        <p14:creationId xmlns:p14="http://schemas.microsoft.com/office/powerpoint/2010/main" val="114223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deux.wav"/>
                                        </p:tgtEl>
                                      </p:cMediaNode>
                                    </p:audio>
                                  </p:sub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5" name="eu deux.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6" name="eu jeu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6" name="eu jeudi.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subTnLst>
                                    <p:audio>
                                      <p:cMediaNode>
                                        <p:cTn display="0" masterRel="sameClick">
                                          <p:stCondLst>
                                            <p:cond evt="begin" delay="0">
                                              <p:tn val="31"/>
                                            </p:cond>
                                          </p:stCondLst>
                                          <p:endCondLst>
                                            <p:cond evt="onStopAudio" delay="0">
                                              <p:tgtEl>
                                                <p:sldTgt/>
                                              </p:tgtEl>
                                            </p:cond>
                                          </p:endCondLst>
                                        </p:cTn>
                                        <p:tgtEl>
                                          <p:sndTgt r:embed="rId7" name="eu lieu.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7" name="eu lieu.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subTnLst>
                                    <p:audio>
                                      <p:cMediaNode>
                                        <p:cTn display="0" masterRel="sameClick">
                                          <p:stCondLst>
                                            <p:cond evt="begin" delay="0">
                                              <p:tn val="41"/>
                                            </p:cond>
                                          </p:stCondLst>
                                          <p:endCondLst>
                                            <p:cond evt="onStopAudio" delay="0">
                                              <p:tgtEl>
                                                <p:sldTgt/>
                                              </p:tgtEl>
                                            </p:cond>
                                          </p:endCondLst>
                                        </p:cTn>
                                        <p:tgtEl>
                                          <p:sndTgt r:embed="rId8" name="eu feu.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eu feu.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subTnLst>
                                    <p:audio>
                                      <p:cMediaNode>
                                        <p:cTn display="0" masterRel="sameClick">
                                          <p:stCondLst>
                                            <p:cond evt="begin" delay="0">
                                              <p:tn val="51"/>
                                            </p:cond>
                                          </p:stCondLst>
                                          <p:endCondLst>
                                            <p:cond evt="onStopAudio" delay="0">
                                              <p:tgtEl>
                                                <p:sldTgt/>
                                              </p:tgtEl>
                                            </p:cond>
                                          </p:endCondLst>
                                        </p:cTn>
                                        <p:tgtEl>
                                          <p:sndTgt r:embed="rId9" name="eu un peu.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subTnLst>
                                    <p:audio>
                                      <p:cMediaNode>
                                        <p:cTn display="0" masterRel="sameClick">
                                          <p:stCondLst>
                                            <p:cond evt="begin" delay="0">
                                              <p:tn val="56"/>
                                            </p:cond>
                                          </p:stCondLst>
                                          <p:endCondLst>
                                            <p:cond evt="onStopAudio" delay="0">
                                              <p:tgtEl>
                                                <p:sldTgt/>
                                              </p:tgtEl>
                                            </p:cond>
                                          </p:endCondLst>
                                        </p:cTn>
                                        <p:tgtEl>
                                          <p:sndTgt r:embed="rId9" name="eu un peu.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subTnLst>
                                    <p:audio>
                                      <p:cMediaNode>
                                        <p:cTn display="0" masterRel="sameClick">
                                          <p:stCondLst>
                                            <p:cond evt="begin" delay="0">
                                              <p:tn val="61"/>
                                            </p:cond>
                                          </p:stCondLst>
                                          <p:endCondLst>
                                            <p:cond evt="onStopAudio" delay="0">
                                              <p:tgtEl>
                                                <p:sldTgt/>
                                              </p:tgtEl>
                                            </p:cond>
                                          </p:endCondLst>
                                        </p:cTn>
                                        <p:tgtEl>
                                          <p:sndTgt r:embed="rId10" name="eu jeu.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eu j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animBg="1"/>
      <p:bldP spid="32" grpId="0"/>
      <p:bldP spid="30" grpId="0"/>
      <p:bldP spid="34" grpId="0"/>
      <p:bldP spid="40" grpId="0"/>
      <p:bldP spid="8" grpId="0"/>
      <p:bldP spid="33" grpId="0"/>
      <p:bldP spid="7"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987" y="0"/>
            <a:ext cx="10515600" cy="1325563"/>
          </a:xfrm>
        </p:spPr>
        <p:txBody>
          <a:bodyPr>
            <a:normAutofit fontScale="90000"/>
          </a:bodyPr>
          <a:lstStyle/>
          <a:p>
            <a:pPr algn="ctr"/>
            <a:r>
              <a:rPr lang="en-GB" sz="13300" b="1" dirty="0" err="1">
                <a:solidFill>
                  <a:srgbClr val="115076"/>
                </a:solidFill>
                <a:cs typeface="Calibri" panose="020F0502020204030204" pitchFamily="34" charset="0"/>
              </a:rPr>
              <a:t>eu</a:t>
            </a:r>
            <a:endParaRPr lang="en-GB"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p:cNvSpPr txBox="1"/>
          <p:nvPr/>
        </p:nvSpPr>
        <p:spPr>
          <a:xfrm>
            <a:off x="4845901" y="3297541"/>
            <a:ext cx="2461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1427845" y="466846"/>
            <a:ext cx="22910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4" name="TextBox 33"/>
          <p:cNvSpPr txBox="1"/>
          <p:nvPr/>
        </p:nvSpPr>
        <p:spPr>
          <a:xfrm>
            <a:off x="1545684" y="3597089"/>
            <a:ext cx="17051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40" name="TextBox 39"/>
          <p:cNvSpPr txBox="1"/>
          <p:nvPr/>
        </p:nvSpPr>
        <p:spPr>
          <a:xfrm>
            <a:off x="4245494" y="4645325"/>
            <a:ext cx="36351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3" name="TextBox 32"/>
          <p:cNvSpPr txBox="1"/>
          <p:nvPr/>
        </p:nvSpPr>
        <p:spPr>
          <a:xfrm>
            <a:off x="8904690" y="496809"/>
            <a:ext cx="228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31" name="TextBox 30"/>
          <p:cNvSpPr txBox="1"/>
          <p:nvPr/>
        </p:nvSpPr>
        <p:spPr>
          <a:xfrm>
            <a:off x="9285392" y="3577495"/>
            <a:ext cx="15283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 name="Picture 4" descr="the number 2">
            <a:extLst>
              <a:ext uri="{FF2B5EF4-FFF2-40B4-BE49-F238E27FC236}">
                <a16:creationId xmlns:a16="http://schemas.microsoft.com/office/drawing/2014/main" id="{0595C33B-1653-C24B-9AF0-69CF306A4AD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29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deux.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subTnLst>
                                    <p:audio>
                                      <p:cMediaNode>
                                        <p:cTn display="0" masterRel="sameClick">
                                          <p:stCondLst>
                                            <p:cond evt="begin" delay="0">
                                              <p:tn val="13"/>
                                            </p:cond>
                                          </p:stCondLst>
                                          <p:endCondLst>
                                            <p:cond evt="onStopAudio" delay="0">
                                              <p:tgtEl>
                                                <p:sldTgt/>
                                              </p:tgtEl>
                                            </p:cond>
                                          </p:endCondLst>
                                        </p:cTn>
                                        <p:tgtEl>
                                          <p:sndTgt r:embed="rId5" name="eu deux.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6" name="eu jeu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subTnLst>
                                    <p:audio>
                                      <p:cMediaNode>
                                        <p:cTn display="0" masterRel="sameClick">
                                          <p:stCondLst>
                                            <p:cond evt="begin" delay="0">
                                              <p:tn val="26"/>
                                            </p:cond>
                                          </p:stCondLst>
                                          <p:endCondLst>
                                            <p:cond evt="onStopAudio" delay="0">
                                              <p:tgtEl>
                                                <p:sldTgt/>
                                              </p:tgtEl>
                                            </p:cond>
                                          </p:endCondLst>
                                        </p:cTn>
                                        <p:tgtEl>
                                          <p:sndTgt r:embed="rId7" name="eu lieu.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subTnLst>
                                    <p:audio>
                                      <p:cMediaNode>
                                        <p:cTn display="0" masterRel="sameClick">
                                          <p:stCondLst>
                                            <p:cond evt="begin" delay="0">
                                              <p:tn val="31"/>
                                            </p:cond>
                                          </p:stCondLst>
                                          <p:endCondLst>
                                            <p:cond evt="onStopAudio" delay="0">
                                              <p:tgtEl>
                                                <p:sldTgt/>
                                              </p:tgtEl>
                                            </p:cond>
                                          </p:endCondLst>
                                        </p:cTn>
                                        <p:tgtEl>
                                          <p:sndTgt r:embed="rId8" name="eu feu.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subTnLst>
                                    <p:audio>
                                      <p:cMediaNode>
                                        <p:cTn display="0" masterRel="sameClick">
                                          <p:stCondLst>
                                            <p:cond evt="begin" delay="0">
                                              <p:tn val="36"/>
                                            </p:cond>
                                          </p:stCondLst>
                                          <p:endCondLst>
                                            <p:cond evt="onStopAudio" delay="0">
                                              <p:tgtEl>
                                                <p:sldTgt/>
                                              </p:tgtEl>
                                            </p:cond>
                                          </p:endCondLst>
                                        </p:cTn>
                                        <p:tgtEl>
                                          <p:sndTgt r:embed="rId9" name="eu un peu.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subTnLst>
                                    <p:audio>
                                      <p:cMediaNode>
                                        <p:cTn display="0" masterRel="sameClick">
                                          <p:stCondLst>
                                            <p:cond evt="begin" delay="0">
                                              <p:tn val="41"/>
                                            </p:cond>
                                          </p:stCondLst>
                                          <p:endCondLst>
                                            <p:cond evt="onStopAudio" delay="0">
                                              <p:tgtEl>
                                                <p:sldTgt/>
                                              </p:tgtEl>
                                            </p:cond>
                                          </p:endCondLst>
                                        </p:cTn>
                                        <p:tgtEl>
                                          <p:sndTgt r:embed="rId10" name="eu j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animBg="1"/>
      <p:bldP spid="32" grpId="0"/>
      <p:bldP spid="30" grpId="0"/>
      <p:bldP spid="34" grpId="0"/>
      <p:bldP spid="40" grpId="0"/>
      <p:bldP spid="33"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987" y="0"/>
            <a:ext cx="10515600" cy="1325563"/>
          </a:xfrm>
        </p:spPr>
        <p:txBody>
          <a:bodyPr>
            <a:normAutofit fontScale="90000"/>
          </a:bodyPr>
          <a:lstStyle/>
          <a:p>
            <a:pPr algn="ctr"/>
            <a:r>
              <a:rPr lang="en-GB" sz="13300" b="1" dirty="0" err="1">
                <a:solidFill>
                  <a:srgbClr val="115076"/>
                </a:solidFill>
                <a:cs typeface="Calibri" panose="020F0502020204030204" pitchFamily="34" charset="0"/>
              </a:rPr>
              <a:t>eu</a:t>
            </a:r>
            <a:endParaRPr lang="en-GB"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p:cNvSpPr txBox="1"/>
          <p:nvPr/>
        </p:nvSpPr>
        <p:spPr>
          <a:xfrm>
            <a:off x="4845901" y="3297541"/>
            <a:ext cx="2461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1427845" y="466846"/>
            <a:ext cx="22910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4" name="TextBox 33"/>
          <p:cNvSpPr txBox="1"/>
          <p:nvPr/>
        </p:nvSpPr>
        <p:spPr>
          <a:xfrm>
            <a:off x="1545684" y="3597089"/>
            <a:ext cx="17051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40" name="TextBox 39"/>
          <p:cNvSpPr txBox="1"/>
          <p:nvPr/>
        </p:nvSpPr>
        <p:spPr>
          <a:xfrm>
            <a:off x="4245494" y="4645325"/>
            <a:ext cx="36351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3" name="TextBox 32"/>
          <p:cNvSpPr txBox="1"/>
          <p:nvPr/>
        </p:nvSpPr>
        <p:spPr>
          <a:xfrm>
            <a:off x="8904690" y="496809"/>
            <a:ext cx="228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31" name="TextBox 30"/>
          <p:cNvSpPr txBox="1"/>
          <p:nvPr/>
        </p:nvSpPr>
        <p:spPr>
          <a:xfrm>
            <a:off x="9285392" y="3577495"/>
            <a:ext cx="15283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 name="Picture 4" descr="the number 2">
            <a:extLst>
              <a:ext uri="{FF2B5EF4-FFF2-40B4-BE49-F238E27FC236}">
                <a16:creationId xmlns:a16="http://schemas.microsoft.com/office/drawing/2014/main" id="{0595C33B-1653-C24B-9AF0-69CF306A4A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52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animBg="1"/>
      <p:bldP spid="32" grpId="0"/>
      <p:bldP spid="30" grpId="0"/>
      <p:bldP spid="34" grpId="0"/>
      <p:bldP spid="40" grpId="0"/>
      <p:bldP spid="33"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2">
            <a:extLst>
              <a:ext uri="{FF2B5EF4-FFF2-40B4-BE49-F238E27FC236}">
                <a16:creationId xmlns:a16="http://schemas.microsoft.com/office/drawing/2014/main" id="{A74827A4-4A44-495E-9BA1-390F72D4512A}"/>
              </a:ext>
            </a:extLst>
          </p:cNvPr>
          <p:cNvGraphicFramePr>
            <a:graphicFrameLocks noGrp="1"/>
          </p:cNvGraphicFramePr>
          <p:nvPr>
            <p:extLst>
              <p:ext uri="{D42A27DB-BD31-4B8C-83A1-F6EECF244321}">
                <p14:modId xmlns:p14="http://schemas.microsoft.com/office/powerpoint/2010/main" val="775106468"/>
              </p:ext>
            </p:extLst>
          </p:nvPr>
        </p:nvGraphicFramePr>
        <p:xfrm>
          <a:off x="349623" y="1418913"/>
          <a:ext cx="11560297" cy="4583133"/>
        </p:xfrm>
        <a:graphic>
          <a:graphicData uri="http://schemas.openxmlformats.org/drawingml/2006/table">
            <a:tbl>
              <a:tblPr firstRow="1" bandRow="1">
                <a:tableStyleId>{5C22544A-7EE6-4342-B048-85BDC9FD1C3A}</a:tableStyleId>
              </a:tblPr>
              <a:tblGrid>
                <a:gridCol w="1280919">
                  <a:extLst>
                    <a:ext uri="{9D8B030D-6E8A-4147-A177-3AD203B41FA5}">
                      <a16:colId xmlns:a16="http://schemas.microsoft.com/office/drawing/2014/main" val="2079502518"/>
                    </a:ext>
                  </a:extLst>
                </a:gridCol>
                <a:gridCol w="3669183">
                  <a:extLst>
                    <a:ext uri="{9D8B030D-6E8A-4147-A177-3AD203B41FA5}">
                      <a16:colId xmlns:a16="http://schemas.microsoft.com/office/drawing/2014/main" val="3779253730"/>
                    </a:ext>
                  </a:extLst>
                </a:gridCol>
                <a:gridCol w="6610195">
                  <a:extLst>
                    <a:ext uri="{9D8B030D-6E8A-4147-A177-3AD203B41FA5}">
                      <a16:colId xmlns:a16="http://schemas.microsoft.com/office/drawing/2014/main" val="244941348"/>
                    </a:ext>
                  </a:extLst>
                </a:gridCol>
              </a:tblGrid>
              <a:tr h="1090831">
                <a:tc gridSpan="2">
                  <a:txBody>
                    <a:bodyPr/>
                    <a:lstStyle/>
                    <a:p>
                      <a:pPr algn="ctr"/>
                      <a:r>
                        <a:rPr lang="fr-FR" sz="4000" b="0" dirty="0" err="1">
                          <a:solidFill>
                            <a:srgbClr val="1F4E79"/>
                          </a:solidFill>
                        </a:rPr>
                        <a:t>Tally</a:t>
                      </a:r>
                      <a:r>
                        <a:rPr lang="fr-FR" sz="4000" b="0" dirty="0">
                          <a:solidFill>
                            <a:srgbClr val="1F4E79"/>
                          </a:solidFill>
                        </a:rPr>
                        <a:t> how </a:t>
                      </a:r>
                      <a:r>
                        <a:rPr lang="fr-FR" sz="4000" b="0" dirty="0" err="1">
                          <a:solidFill>
                            <a:srgbClr val="1F4E79"/>
                          </a:solidFill>
                        </a:rPr>
                        <a:t>many</a:t>
                      </a:r>
                      <a:r>
                        <a:rPr lang="fr-FR" sz="4000" b="0" dirty="0">
                          <a:solidFill>
                            <a:srgbClr val="1F4E79"/>
                          </a:solidFill>
                        </a:rPr>
                        <a:t> times </a:t>
                      </a:r>
                      <a:r>
                        <a:rPr lang="fr-FR" sz="4000" b="0" dirty="0" err="1">
                          <a:solidFill>
                            <a:srgbClr val="1F4E79"/>
                          </a:solidFill>
                        </a:rPr>
                        <a:t>you</a:t>
                      </a:r>
                      <a:r>
                        <a:rPr lang="fr-FR" sz="4000" b="0" dirty="0">
                          <a:solidFill>
                            <a:srgbClr val="1F4E79"/>
                          </a:solidFill>
                        </a:rPr>
                        <a:t> </a:t>
                      </a:r>
                      <a:r>
                        <a:rPr lang="fr-FR" sz="4000" b="0" dirty="0" err="1">
                          <a:solidFill>
                            <a:srgbClr val="1F4E79"/>
                          </a:solidFill>
                        </a:rPr>
                        <a:t>hear</a:t>
                      </a:r>
                      <a:r>
                        <a:rPr lang="fr-FR" sz="4000" b="0" dirty="0">
                          <a:solidFill>
                            <a:srgbClr val="1F4E79"/>
                          </a:solidFill>
                        </a:rPr>
                        <a:t> [eu]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4000" b="0" dirty="0">
                          <a:solidFill>
                            <a:srgbClr val="1F4E79"/>
                          </a:solidFill>
                        </a:rPr>
                        <a:t>Phrases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7440862"/>
                  </a:ext>
                </a:extLst>
              </a:tr>
              <a:tr h="1090831">
                <a:tc>
                  <a:txBody>
                    <a:bodyPr/>
                    <a:lstStyle/>
                    <a:p>
                      <a:pPr algn="ctr"/>
                      <a:endParaRPr lang="fr-FR" sz="4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4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4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1598856"/>
                  </a:ext>
                </a:extLst>
              </a:tr>
              <a:tr h="1090831">
                <a:tc>
                  <a:txBody>
                    <a:bodyPr/>
                    <a:lstStyle/>
                    <a:p>
                      <a:pPr algn="ctr"/>
                      <a:endParaRPr lang="fr-FR" sz="4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4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4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827516"/>
                  </a:ext>
                </a:extLst>
              </a:tr>
              <a:tr h="1090831">
                <a:tc>
                  <a:txBody>
                    <a:bodyPr/>
                    <a:lstStyle/>
                    <a:p>
                      <a:pPr algn="ctr"/>
                      <a:endParaRPr lang="fr-FR" sz="4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4000" b="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4000" b="0" dirty="0">
                        <a:solidFill>
                          <a:srgbClr val="1F4E7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8538691"/>
                  </a:ext>
                </a:extLst>
              </a:tr>
            </a:tbl>
          </a:graphicData>
        </a:graphic>
      </p:graphicFrame>
      <p:sp>
        <p:nvSpPr>
          <p:cNvPr id="6" name="Rectangle 5">
            <a:hlinkClick r:id="" action="ppaction://noaction">
              <a:snd r:embed="rId4" name="audio54.wav"/>
            </a:hlinkClick>
            <a:extLst>
              <a:ext uri="{FF2B5EF4-FFF2-40B4-BE49-F238E27FC236}">
                <a16:creationId xmlns:a16="http://schemas.microsoft.com/office/drawing/2014/main" id="{E85FFEE1-7C8E-4C40-938B-1B4AE860FB07}"/>
              </a:ext>
            </a:extLst>
          </p:cNvPr>
          <p:cNvSpPr/>
          <p:nvPr/>
        </p:nvSpPr>
        <p:spPr>
          <a:xfrm>
            <a:off x="627243" y="2872767"/>
            <a:ext cx="781200" cy="7799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t>1</a:t>
            </a:r>
          </a:p>
        </p:txBody>
      </p:sp>
      <p:sp>
        <p:nvSpPr>
          <p:cNvPr id="9" name="Rectangle 8">
            <a:hlinkClick r:id="" action="ppaction://noaction">
              <a:snd r:embed="rId5" name="24-2.wav"/>
            </a:hlinkClick>
            <a:extLst>
              <a:ext uri="{FF2B5EF4-FFF2-40B4-BE49-F238E27FC236}">
                <a16:creationId xmlns:a16="http://schemas.microsoft.com/office/drawing/2014/main" id="{BC316024-53D4-4178-8A18-8DF2F1633646}"/>
              </a:ext>
            </a:extLst>
          </p:cNvPr>
          <p:cNvSpPr/>
          <p:nvPr/>
        </p:nvSpPr>
        <p:spPr>
          <a:xfrm>
            <a:off x="627243" y="3967380"/>
            <a:ext cx="781200" cy="7799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t>2</a:t>
            </a:r>
          </a:p>
        </p:txBody>
      </p:sp>
      <p:sp>
        <p:nvSpPr>
          <p:cNvPr id="10" name="Rectangle 9">
            <a:hlinkClick r:id="" action="ppaction://noaction">
              <a:snd r:embed="rId6" name="24-3.wav"/>
            </a:hlinkClick>
            <a:extLst>
              <a:ext uri="{FF2B5EF4-FFF2-40B4-BE49-F238E27FC236}">
                <a16:creationId xmlns:a16="http://schemas.microsoft.com/office/drawing/2014/main" id="{AA09DA3E-FECE-40F8-8CF9-A08636E49093}"/>
              </a:ext>
            </a:extLst>
          </p:cNvPr>
          <p:cNvSpPr/>
          <p:nvPr/>
        </p:nvSpPr>
        <p:spPr>
          <a:xfrm>
            <a:off x="627243" y="5061994"/>
            <a:ext cx="781200" cy="7799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t>3</a:t>
            </a:r>
          </a:p>
        </p:txBody>
      </p:sp>
      <p:sp>
        <p:nvSpPr>
          <p:cNvPr id="2" name="Rectangle 1">
            <a:extLst>
              <a:ext uri="{FF2B5EF4-FFF2-40B4-BE49-F238E27FC236}">
                <a16:creationId xmlns:a16="http://schemas.microsoft.com/office/drawing/2014/main" id="{A4938CC0-1B95-4B9E-86C3-15B6F79A9175}"/>
              </a:ext>
            </a:extLst>
          </p:cNvPr>
          <p:cNvSpPr/>
          <p:nvPr/>
        </p:nvSpPr>
        <p:spPr>
          <a:xfrm>
            <a:off x="5416797" y="2771156"/>
            <a:ext cx="6388734"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F4E79"/>
                </a:solidFill>
              </a:rPr>
              <a:t>De nombr</a:t>
            </a:r>
            <a:r>
              <a:rPr lang="fr-FR" sz="2400" dirty="0">
                <a:solidFill>
                  <a:srgbClr val="E65D00"/>
                </a:solidFill>
              </a:rPr>
              <a:t>eu</a:t>
            </a:r>
            <a:r>
              <a:rPr lang="fr-FR" sz="2400" dirty="0">
                <a:solidFill>
                  <a:srgbClr val="1F4E79"/>
                </a:solidFill>
              </a:rPr>
              <a:t>x animaux vivent à la ferme.</a:t>
            </a:r>
          </a:p>
        </p:txBody>
      </p:sp>
      <p:sp>
        <p:nvSpPr>
          <p:cNvPr id="11" name="Rectangle 10">
            <a:extLst>
              <a:ext uri="{FF2B5EF4-FFF2-40B4-BE49-F238E27FC236}">
                <a16:creationId xmlns:a16="http://schemas.microsoft.com/office/drawing/2014/main" id="{60578E57-C6C1-4E07-803C-3BE1A922DFAC}"/>
              </a:ext>
            </a:extLst>
          </p:cNvPr>
          <p:cNvSpPr/>
          <p:nvPr/>
        </p:nvSpPr>
        <p:spPr>
          <a:xfrm>
            <a:off x="5312408" y="3868157"/>
            <a:ext cx="6597512"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F4E79"/>
                </a:solidFill>
              </a:rPr>
              <a:t>C</a:t>
            </a:r>
            <a:r>
              <a:rPr lang="fr-FR" sz="2400" dirty="0">
                <a:solidFill>
                  <a:srgbClr val="E65D00"/>
                </a:solidFill>
              </a:rPr>
              <a:t>eu</a:t>
            </a:r>
            <a:r>
              <a:rPr lang="fr-FR" sz="2400" dirty="0">
                <a:solidFill>
                  <a:srgbClr val="1F4E79"/>
                </a:solidFill>
              </a:rPr>
              <a:t>x qui font la qu</a:t>
            </a:r>
            <a:r>
              <a:rPr lang="fr-FR" sz="2400" dirty="0">
                <a:solidFill>
                  <a:srgbClr val="E65D00"/>
                </a:solidFill>
              </a:rPr>
              <a:t>eu</a:t>
            </a:r>
            <a:r>
              <a:rPr lang="fr-FR" sz="2400" dirty="0">
                <a:solidFill>
                  <a:srgbClr val="1F4E79"/>
                </a:solidFill>
              </a:rPr>
              <a:t>e sont h</a:t>
            </a:r>
            <a:r>
              <a:rPr lang="fr-FR" sz="2400" dirty="0">
                <a:solidFill>
                  <a:srgbClr val="E65D00"/>
                </a:solidFill>
              </a:rPr>
              <a:t>eu</a:t>
            </a:r>
            <a:r>
              <a:rPr lang="fr-FR" sz="2400" dirty="0">
                <a:solidFill>
                  <a:srgbClr val="1F4E79"/>
                </a:solidFill>
              </a:rPr>
              <a:t>r</a:t>
            </a:r>
            <a:r>
              <a:rPr lang="fr-FR" sz="2400" dirty="0">
                <a:solidFill>
                  <a:srgbClr val="E65D00"/>
                </a:solidFill>
              </a:rPr>
              <a:t>eu</a:t>
            </a:r>
            <a:r>
              <a:rPr lang="fr-FR" sz="2400" dirty="0">
                <a:solidFill>
                  <a:srgbClr val="1F4E79"/>
                </a:solidFill>
              </a:rPr>
              <a:t>x.</a:t>
            </a:r>
          </a:p>
        </p:txBody>
      </p:sp>
      <p:sp>
        <p:nvSpPr>
          <p:cNvPr id="12" name="Rectangle 11">
            <a:extLst>
              <a:ext uri="{FF2B5EF4-FFF2-40B4-BE49-F238E27FC236}">
                <a16:creationId xmlns:a16="http://schemas.microsoft.com/office/drawing/2014/main" id="{84FBE821-FA62-4BD5-AD77-101FC76D2AAA}"/>
              </a:ext>
            </a:extLst>
          </p:cNvPr>
          <p:cNvSpPr/>
          <p:nvPr/>
        </p:nvSpPr>
        <p:spPr>
          <a:xfrm>
            <a:off x="5215088" y="4937094"/>
            <a:ext cx="6792151"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F4E79"/>
                </a:solidFill>
              </a:rPr>
              <a:t> Il v</a:t>
            </a:r>
            <a:r>
              <a:rPr lang="fr-FR" sz="2400" dirty="0">
                <a:solidFill>
                  <a:srgbClr val="E65D00"/>
                </a:solidFill>
              </a:rPr>
              <a:t>eu</a:t>
            </a:r>
            <a:r>
              <a:rPr lang="fr-FR" sz="2400" dirty="0">
                <a:solidFill>
                  <a:srgbClr val="1F4E79"/>
                </a:solidFill>
              </a:rPr>
              <a:t>t être courag</a:t>
            </a:r>
            <a:r>
              <a:rPr lang="fr-FR" sz="2400" dirty="0">
                <a:solidFill>
                  <a:srgbClr val="E65D00"/>
                </a:solidFill>
              </a:rPr>
              <a:t>eu</a:t>
            </a:r>
            <a:r>
              <a:rPr lang="fr-FR" sz="2400" dirty="0">
                <a:solidFill>
                  <a:srgbClr val="1F4E79"/>
                </a:solidFill>
              </a:rPr>
              <a:t>x, mais c’est dout</a:t>
            </a:r>
            <a:r>
              <a:rPr lang="fr-FR" sz="2400" dirty="0">
                <a:solidFill>
                  <a:srgbClr val="E65D00"/>
                </a:solidFill>
              </a:rPr>
              <a:t>eu</a:t>
            </a:r>
            <a:r>
              <a:rPr lang="fr-FR" sz="2400" dirty="0">
                <a:solidFill>
                  <a:srgbClr val="1F4E79"/>
                </a:solidFill>
              </a:rPr>
              <a:t>x.</a:t>
            </a:r>
          </a:p>
        </p:txBody>
      </p:sp>
      <p:sp>
        <p:nvSpPr>
          <p:cNvPr id="13" name="Rectangle 12">
            <a:extLst>
              <a:ext uri="{FF2B5EF4-FFF2-40B4-BE49-F238E27FC236}">
                <a16:creationId xmlns:a16="http://schemas.microsoft.com/office/drawing/2014/main" id="{7E9DB00D-C880-46FE-ACB3-0F4207ABE166}"/>
              </a:ext>
            </a:extLst>
          </p:cNvPr>
          <p:cNvSpPr/>
          <p:nvPr/>
        </p:nvSpPr>
        <p:spPr>
          <a:xfrm>
            <a:off x="2345788" y="2927313"/>
            <a:ext cx="2133667" cy="779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500" b="1" dirty="0">
                <a:solidFill>
                  <a:srgbClr val="1F4E79"/>
                </a:solidFill>
              </a:rPr>
              <a:t>I</a:t>
            </a:r>
          </a:p>
        </p:txBody>
      </p:sp>
      <p:sp>
        <p:nvSpPr>
          <p:cNvPr id="15" name="Rectangle 14">
            <a:extLst>
              <a:ext uri="{FF2B5EF4-FFF2-40B4-BE49-F238E27FC236}">
                <a16:creationId xmlns:a16="http://schemas.microsoft.com/office/drawing/2014/main" id="{561EE8EE-4BA6-4349-9C53-6EB3EC47B2A5}"/>
              </a:ext>
            </a:extLst>
          </p:cNvPr>
          <p:cNvSpPr/>
          <p:nvPr/>
        </p:nvSpPr>
        <p:spPr>
          <a:xfrm>
            <a:off x="2345785" y="5113839"/>
            <a:ext cx="2133667" cy="779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500" b="1" dirty="0">
                <a:solidFill>
                  <a:srgbClr val="1F4E79"/>
                </a:solidFill>
              </a:rPr>
              <a:t>III</a:t>
            </a:r>
          </a:p>
        </p:txBody>
      </p:sp>
      <p:sp>
        <p:nvSpPr>
          <p:cNvPr id="14" name="Rectangle 13">
            <a:extLst>
              <a:ext uri="{FF2B5EF4-FFF2-40B4-BE49-F238E27FC236}">
                <a16:creationId xmlns:a16="http://schemas.microsoft.com/office/drawing/2014/main" id="{7972E90B-7EA7-4EAD-9662-A0D5FE140EB8}"/>
              </a:ext>
            </a:extLst>
          </p:cNvPr>
          <p:cNvSpPr/>
          <p:nvPr/>
        </p:nvSpPr>
        <p:spPr>
          <a:xfrm>
            <a:off x="2345786" y="3954431"/>
            <a:ext cx="2133667" cy="779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500" b="1" dirty="0">
                <a:solidFill>
                  <a:srgbClr val="1F4E79"/>
                </a:solidFill>
              </a:rPr>
              <a:t>IIII</a:t>
            </a:r>
          </a:p>
        </p:txBody>
      </p:sp>
      <p:sp>
        <p:nvSpPr>
          <p:cNvPr id="17" name="Rectangle 16">
            <a:extLst>
              <a:ext uri="{FF2B5EF4-FFF2-40B4-BE49-F238E27FC236}">
                <a16:creationId xmlns:a16="http://schemas.microsoft.com/office/drawing/2014/main" id="{91A5FD8C-E24D-434C-9159-59C22ABD2208}"/>
              </a:ext>
            </a:extLst>
          </p:cNvPr>
          <p:cNvSpPr/>
          <p:nvPr/>
        </p:nvSpPr>
        <p:spPr>
          <a:xfrm>
            <a:off x="5416797" y="3228893"/>
            <a:ext cx="6388734"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E65D00"/>
                </a:solidFill>
              </a:rPr>
              <a:t>A lot of </a:t>
            </a:r>
            <a:r>
              <a:rPr lang="fr-FR" sz="2400" dirty="0" err="1">
                <a:solidFill>
                  <a:srgbClr val="E65D00"/>
                </a:solidFill>
              </a:rPr>
              <a:t>animals</a:t>
            </a:r>
            <a:r>
              <a:rPr lang="fr-FR" sz="2400" dirty="0">
                <a:solidFill>
                  <a:srgbClr val="E65D00"/>
                </a:solidFill>
              </a:rPr>
              <a:t> live at the </a:t>
            </a:r>
            <a:r>
              <a:rPr lang="fr-FR" sz="2400" dirty="0" err="1">
                <a:solidFill>
                  <a:srgbClr val="E65D00"/>
                </a:solidFill>
              </a:rPr>
              <a:t>farm</a:t>
            </a:r>
            <a:r>
              <a:rPr lang="fr-FR" sz="2400" dirty="0">
                <a:solidFill>
                  <a:srgbClr val="E65D00"/>
                </a:solidFill>
              </a:rPr>
              <a:t>.</a:t>
            </a:r>
          </a:p>
        </p:txBody>
      </p:sp>
      <p:sp>
        <p:nvSpPr>
          <p:cNvPr id="19" name="Rectangle 18">
            <a:extLst>
              <a:ext uri="{FF2B5EF4-FFF2-40B4-BE49-F238E27FC236}">
                <a16:creationId xmlns:a16="http://schemas.microsoft.com/office/drawing/2014/main" id="{9F136459-9017-4DCF-9D65-E002AA05C83F}"/>
              </a:ext>
            </a:extLst>
          </p:cNvPr>
          <p:cNvSpPr/>
          <p:nvPr/>
        </p:nvSpPr>
        <p:spPr>
          <a:xfrm>
            <a:off x="5312408" y="4340906"/>
            <a:ext cx="6388734" cy="551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rgbClr val="E65D00"/>
                </a:solidFill>
              </a:rPr>
              <a:t>Those</a:t>
            </a:r>
            <a:r>
              <a:rPr lang="fr-FR" sz="2400" dirty="0">
                <a:solidFill>
                  <a:srgbClr val="E65D00"/>
                </a:solidFill>
              </a:rPr>
              <a:t> </a:t>
            </a:r>
            <a:r>
              <a:rPr lang="fr-FR" sz="2400" dirty="0" err="1">
                <a:solidFill>
                  <a:srgbClr val="E65D00"/>
                </a:solidFill>
              </a:rPr>
              <a:t>who</a:t>
            </a:r>
            <a:r>
              <a:rPr lang="fr-FR" sz="2400" dirty="0">
                <a:solidFill>
                  <a:srgbClr val="E65D00"/>
                </a:solidFill>
              </a:rPr>
              <a:t> queue are happy.</a:t>
            </a:r>
          </a:p>
        </p:txBody>
      </p:sp>
      <p:sp>
        <p:nvSpPr>
          <p:cNvPr id="21" name="Rectangle 20">
            <a:extLst>
              <a:ext uri="{FF2B5EF4-FFF2-40B4-BE49-F238E27FC236}">
                <a16:creationId xmlns:a16="http://schemas.microsoft.com/office/drawing/2014/main" id="{9DE77164-BB3F-4582-933A-8A330A0B2AF2}"/>
              </a:ext>
            </a:extLst>
          </p:cNvPr>
          <p:cNvSpPr/>
          <p:nvPr/>
        </p:nvSpPr>
        <p:spPr>
          <a:xfrm>
            <a:off x="5399849" y="5481437"/>
            <a:ext cx="6388734" cy="360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E65D00"/>
                </a:solidFill>
              </a:rPr>
              <a:t>He </a:t>
            </a:r>
            <a:r>
              <a:rPr lang="fr-FR" sz="2400" dirty="0" err="1">
                <a:solidFill>
                  <a:srgbClr val="E65D00"/>
                </a:solidFill>
              </a:rPr>
              <a:t>wants</a:t>
            </a:r>
            <a:r>
              <a:rPr lang="fr-FR" sz="2400" dirty="0">
                <a:solidFill>
                  <a:srgbClr val="E65D00"/>
                </a:solidFill>
              </a:rPr>
              <a:t> to </a:t>
            </a:r>
            <a:r>
              <a:rPr lang="fr-FR" sz="2400" dirty="0" err="1">
                <a:solidFill>
                  <a:srgbClr val="E65D00"/>
                </a:solidFill>
              </a:rPr>
              <a:t>be</a:t>
            </a:r>
            <a:r>
              <a:rPr lang="fr-FR" sz="2400" dirty="0">
                <a:solidFill>
                  <a:srgbClr val="E65D00"/>
                </a:solidFill>
              </a:rPr>
              <a:t> brave, but </a:t>
            </a:r>
            <a:r>
              <a:rPr lang="fr-FR" sz="2400" dirty="0" err="1">
                <a:solidFill>
                  <a:srgbClr val="E65D00"/>
                </a:solidFill>
              </a:rPr>
              <a:t>it’s</a:t>
            </a:r>
            <a:r>
              <a:rPr lang="fr-FR" sz="2400" dirty="0">
                <a:solidFill>
                  <a:srgbClr val="E65D00"/>
                </a:solidFill>
              </a:rPr>
              <a:t> </a:t>
            </a:r>
            <a:r>
              <a:rPr lang="fr-FR" sz="2400" dirty="0" err="1">
                <a:solidFill>
                  <a:srgbClr val="E65D00"/>
                </a:solidFill>
              </a:rPr>
              <a:t>doubtful</a:t>
            </a:r>
            <a:r>
              <a:rPr lang="fr-FR" sz="2400" dirty="0">
                <a:solidFill>
                  <a:srgbClr val="E65D00"/>
                </a:solidFill>
              </a:rPr>
              <a:t>.</a:t>
            </a:r>
          </a:p>
        </p:txBody>
      </p:sp>
    </p:spTree>
    <p:extLst>
      <p:ext uri="{BB962C8B-B14F-4D97-AF65-F5344CB8AC3E}">
        <p14:creationId xmlns:p14="http://schemas.microsoft.com/office/powerpoint/2010/main" val="176561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2" grpId="0" animBg="1"/>
      <p:bldP spid="13" grpId="0" animBg="1"/>
      <p:bldP spid="15" grpId="0" animBg="1"/>
      <p:bldP spid="14" grpId="0" animBg="1"/>
      <p:bldP spid="17" grpId="0"/>
      <p:bldP spid="19"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ectangle 2" descr="rectangle for the timer">
            <a:extLst>
              <a:ext uri="{FF2B5EF4-FFF2-40B4-BE49-F238E27FC236}">
                <a16:creationId xmlns:a16="http://schemas.microsoft.com/office/drawing/2014/main" id="{95951553-FAC0-48C1-907B-F4417A31C8A1}"/>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Rectangle 3" descr="rectangle for the timer, it moves down the screen as the time passes">
            <a:extLst>
              <a:ext uri="{FF2B5EF4-FFF2-40B4-BE49-F238E27FC236}">
                <a16:creationId xmlns:a16="http://schemas.microsoft.com/office/drawing/2014/main" id="{24024D0C-B845-4B28-8326-418845A65DE5}"/>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Line 7" descr="line to denote the top of the timer, 60 seconds">
            <a:extLst>
              <a:ext uri="{FF2B5EF4-FFF2-40B4-BE49-F238E27FC236}">
                <a16:creationId xmlns:a16="http://schemas.microsoft.com/office/drawing/2014/main" id="{D08D5F79-4D95-4BB4-977D-FB76E0AAE42C}"/>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2">
            <a:extLst>
              <a:ext uri="{FF2B5EF4-FFF2-40B4-BE49-F238E27FC236}">
                <a16:creationId xmlns:a16="http://schemas.microsoft.com/office/drawing/2014/main" id="{2E06FFE9-72D2-4495-A639-4C7D908E32A5}"/>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5" name="Text Box 10">
            <a:extLst>
              <a:ext uri="{FF2B5EF4-FFF2-40B4-BE49-F238E27FC236}">
                <a16:creationId xmlns:a16="http://schemas.microsoft.com/office/drawing/2014/main" id="{22609D40-C56A-476F-B851-0DE6E0A73C74}"/>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Line 4" descr="line for the timer, 60 to 0 seconds">
            <a:extLst>
              <a:ext uri="{FF2B5EF4-FFF2-40B4-BE49-F238E27FC236}">
                <a16:creationId xmlns:a16="http://schemas.microsoft.com/office/drawing/2014/main" id="{B1CB4470-74E4-4099-B775-A0C22F721DE2}"/>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 name="Line 9" descr="line to denote the end of the timer (i.e. zero seconds)">
            <a:extLst>
              <a:ext uri="{FF2B5EF4-FFF2-40B4-BE49-F238E27FC236}">
                <a16:creationId xmlns:a16="http://schemas.microsoft.com/office/drawing/2014/main" id="{50C0AC70-79F9-45D2-9353-D0B0F77E27B1}"/>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 name="Text Box 14">
            <a:extLst>
              <a:ext uri="{FF2B5EF4-FFF2-40B4-BE49-F238E27FC236}">
                <a16:creationId xmlns:a16="http://schemas.microsoft.com/office/drawing/2014/main" id="{E8A7FA2B-0E92-4D29-8D53-814318AF3848}"/>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21" name="AutoShape 11">
            <a:hlinkClick r:id="" action="ppaction://noaction" highlightClick="1"/>
            <a:extLst>
              <a:ext uri="{FF2B5EF4-FFF2-40B4-BE49-F238E27FC236}">
                <a16:creationId xmlns:a16="http://schemas.microsoft.com/office/drawing/2014/main" id="{A4017100-C0DA-481C-ACE0-7331C07C924F}"/>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2" name="TextBox 21">
            <a:hlinkClick r:id="" action="ppaction://noaction">
              <a:snd r:embed="rId4" name="mieux.wav"/>
            </a:hlinkClick>
            <a:extLst>
              <a:ext uri="{FF2B5EF4-FFF2-40B4-BE49-F238E27FC236}">
                <a16:creationId xmlns:a16="http://schemas.microsoft.com/office/drawing/2014/main" id="{1F6139F7-DEFA-4ADC-B4BC-6AFAB30EF1E1}"/>
              </a:ext>
            </a:extLst>
          </p:cNvPr>
          <p:cNvSpPr txBox="1"/>
          <p:nvPr/>
        </p:nvSpPr>
        <p:spPr>
          <a:xfrm>
            <a:off x="72168" y="5014725"/>
            <a:ext cx="3676769" cy="1015663"/>
          </a:xfrm>
          <a:prstGeom prst="rect">
            <a:avLst/>
          </a:prstGeom>
          <a:noFill/>
        </p:spPr>
        <p:txBody>
          <a:bodyPr wrap="square" rtlCol="0">
            <a:spAutoFit/>
          </a:bodyPr>
          <a:lstStyle/>
          <a:p>
            <a:pPr algn="ctr"/>
            <a:r>
              <a:rPr lang="en-GB" sz="6000" dirty="0" err="1">
                <a:solidFill>
                  <a:schemeClr val="accent1">
                    <a:lumMod val="50000"/>
                  </a:schemeClr>
                </a:solidFill>
              </a:rPr>
              <a:t>mi</a:t>
            </a:r>
            <a:r>
              <a:rPr lang="en-GB" sz="6000" dirty="0" err="1">
                <a:solidFill>
                  <a:srgbClr val="E65D00"/>
                </a:solidFill>
              </a:rPr>
              <a:t>eu</a:t>
            </a:r>
            <a:r>
              <a:rPr lang="en-GB" sz="6000" dirty="0" err="1">
                <a:solidFill>
                  <a:schemeClr val="accent1">
                    <a:lumMod val="50000"/>
                  </a:schemeClr>
                </a:solidFill>
              </a:rPr>
              <a:t>x</a:t>
            </a:r>
            <a:endParaRPr lang="en-GB" sz="6000" dirty="0">
              <a:solidFill>
                <a:schemeClr val="accent1">
                  <a:lumMod val="50000"/>
                </a:schemeClr>
              </a:solidFill>
              <a:cs typeface="Calibri" panose="020F0502020204030204" pitchFamily="34" charset="0"/>
            </a:endParaRPr>
          </a:p>
        </p:txBody>
      </p:sp>
      <p:sp>
        <p:nvSpPr>
          <p:cNvPr id="23" name="TextBox 22">
            <a:hlinkClick r:id="" action="ppaction://noaction">
              <a:snd r:embed="rId5" name="milieu.wav"/>
            </a:hlinkClick>
            <a:extLst>
              <a:ext uri="{FF2B5EF4-FFF2-40B4-BE49-F238E27FC236}">
                <a16:creationId xmlns:a16="http://schemas.microsoft.com/office/drawing/2014/main" id="{F69B4C15-49FE-499A-A749-9B7447DFDB72}"/>
              </a:ext>
            </a:extLst>
          </p:cNvPr>
          <p:cNvSpPr txBox="1"/>
          <p:nvPr/>
        </p:nvSpPr>
        <p:spPr>
          <a:xfrm>
            <a:off x="4020160" y="4944681"/>
            <a:ext cx="257143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mili</a:t>
            </a:r>
            <a:r>
              <a:rPr lang="en-GB" sz="6000" dirty="0">
                <a:solidFill>
                  <a:srgbClr val="E65D00"/>
                </a:solidFill>
                <a:latin typeface="Century Gothic" panose="020B0502020202020204" pitchFamily="34" charset="0"/>
                <a:cs typeface="Calibri" panose="020F0502020204030204" pitchFamily="34" charset="0"/>
              </a:rPr>
              <a:t>eu</a:t>
            </a:r>
          </a:p>
        </p:txBody>
      </p:sp>
      <p:sp>
        <p:nvSpPr>
          <p:cNvPr id="24" name="TextBox 23">
            <a:hlinkClick r:id="" action="ppaction://noaction">
              <a:snd r:embed="rId6" name="peut-etre.wav"/>
            </a:hlinkClick>
            <a:extLst>
              <a:ext uri="{FF2B5EF4-FFF2-40B4-BE49-F238E27FC236}">
                <a16:creationId xmlns:a16="http://schemas.microsoft.com/office/drawing/2014/main" id="{D30DF139-582C-49B9-A6CE-3FE0D78E963F}"/>
              </a:ext>
            </a:extLst>
          </p:cNvPr>
          <p:cNvSpPr txBox="1"/>
          <p:nvPr/>
        </p:nvSpPr>
        <p:spPr>
          <a:xfrm>
            <a:off x="1239282" y="3641251"/>
            <a:ext cx="4504249" cy="1053133"/>
          </a:xfrm>
          <a:prstGeom prst="rect">
            <a:avLst/>
          </a:prstGeom>
          <a:noFill/>
        </p:spPr>
        <p:txBody>
          <a:bodyPr wrap="square" rtlCol="0">
            <a:spAutoFit/>
          </a:bodyPr>
          <a:lstStyle/>
          <a:p>
            <a:pPr algn="ctr"/>
            <a:r>
              <a:rPr lang="en-GB" sz="6000" dirty="0" err="1">
                <a:solidFill>
                  <a:schemeClr val="accent1">
                    <a:lumMod val="50000"/>
                  </a:schemeClr>
                </a:solidFill>
                <a:latin typeface="Century Gothic" panose="020B0502020202020204" pitchFamily="34" charset="0"/>
                <a:cs typeface="Calibri" panose="020F0502020204030204" pitchFamily="34" charset="0"/>
              </a:rPr>
              <a:t>p</a:t>
            </a:r>
            <a:r>
              <a:rPr lang="en-GB" sz="6000" dirty="0" err="1">
                <a:solidFill>
                  <a:srgbClr val="E65D00"/>
                </a:solidFill>
                <a:latin typeface="Century Gothic" panose="020B0502020202020204" pitchFamily="34" charset="0"/>
                <a:cs typeface="Calibri" panose="020F0502020204030204" pitchFamily="34" charset="0"/>
              </a:rPr>
              <a:t>eu</a:t>
            </a:r>
            <a:r>
              <a:rPr lang="en-GB" sz="6000" dirty="0" err="1">
                <a:solidFill>
                  <a:schemeClr val="accent1">
                    <a:lumMod val="50000"/>
                  </a:schemeClr>
                </a:solidFill>
                <a:latin typeface="Century Gothic" panose="020B0502020202020204" pitchFamily="34" charset="0"/>
                <a:cs typeface="Calibri" panose="020F0502020204030204" pitchFamily="34" charset="0"/>
              </a:rPr>
              <a:t>t-être</a:t>
            </a:r>
            <a:endParaRPr lang="en-GB" sz="6000" dirty="0">
              <a:solidFill>
                <a:schemeClr val="accent4">
                  <a:lumMod val="75000"/>
                </a:schemeClr>
              </a:solidFill>
              <a:latin typeface="Century Gothic" panose="020B0502020202020204" pitchFamily="34" charset="0"/>
              <a:cs typeface="Calibri" panose="020F0502020204030204" pitchFamily="34" charset="0"/>
            </a:endParaRPr>
          </a:p>
        </p:txBody>
      </p:sp>
      <p:sp>
        <p:nvSpPr>
          <p:cNvPr id="25" name="TextBox 24">
            <a:hlinkClick r:id="" action="ppaction://noaction">
              <a:snd r:embed="rId7" name="creux.wav"/>
            </a:hlinkClick>
            <a:extLst>
              <a:ext uri="{FF2B5EF4-FFF2-40B4-BE49-F238E27FC236}">
                <a16:creationId xmlns:a16="http://schemas.microsoft.com/office/drawing/2014/main" id="{24888298-4FE0-4E09-902D-3D6B6A43A949}"/>
              </a:ext>
            </a:extLst>
          </p:cNvPr>
          <p:cNvSpPr txBox="1"/>
          <p:nvPr/>
        </p:nvSpPr>
        <p:spPr>
          <a:xfrm>
            <a:off x="5763546" y="1271095"/>
            <a:ext cx="2284170" cy="1015663"/>
          </a:xfrm>
          <a:prstGeom prst="rect">
            <a:avLst/>
          </a:prstGeom>
          <a:noFill/>
        </p:spPr>
        <p:txBody>
          <a:bodyPr wrap="square" rtlCol="0">
            <a:spAutoFit/>
          </a:body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cr</a:t>
            </a:r>
            <a:r>
              <a:rPr lang="en-GB" sz="6000" dirty="0">
                <a:solidFill>
                  <a:srgbClr val="E65D00"/>
                </a:solidFill>
                <a:latin typeface="Century Gothic" panose="020B0502020202020204" pitchFamily="34" charset="0"/>
                <a:cs typeface="Calibri" panose="020F0502020204030204" pitchFamily="34" charset="0"/>
              </a:rPr>
              <a:t>eu</a:t>
            </a:r>
            <a:r>
              <a:rPr lang="en-GB" sz="6000" dirty="0">
                <a:solidFill>
                  <a:schemeClr val="accent1">
                    <a:lumMod val="50000"/>
                  </a:schemeClr>
                </a:solidFill>
                <a:latin typeface="Century Gothic" panose="020B0502020202020204" pitchFamily="34" charset="0"/>
                <a:cs typeface="Calibri" panose="020F0502020204030204" pitchFamily="34" charset="0"/>
              </a:rPr>
              <a:t>x</a:t>
            </a:r>
          </a:p>
        </p:txBody>
      </p:sp>
      <p:sp>
        <p:nvSpPr>
          <p:cNvPr id="26" name="TextBox 25">
            <a:hlinkClick r:id="" action="ppaction://noaction">
              <a:snd r:embed="rId8" name="eux.wav"/>
            </a:hlinkClick>
            <a:extLst>
              <a:ext uri="{FF2B5EF4-FFF2-40B4-BE49-F238E27FC236}">
                <a16:creationId xmlns:a16="http://schemas.microsoft.com/office/drawing/2014/main" id="{B07B9C27-BF7A-4677-87DD-76B4ACCC0BE2}"/>
              </a:ext>
            </a:extLst>
          </p:cNvPr>
          <p:cNvSpPr txBox="1"/>
          <p:nvPr/>
        </p:nvSpPr>
        <p:spPr>
          <a:xfrm>
            <a:off x="566149" y="2463554"/>
            <a:ext cx="1652077" cy="1015663"/>
          </a:xfrm>
          <a:prstGeom prst="rect">
            <a:avLst/>
          </a:prstGeom>
          <a:noFill/>
        </p:spPr>
        <p:txBody>
          <a:bodyPr wrap="square" rtlCol="0">
            <a:spAutoFit/>
          </a:bodyPr>
          <a:lstStyle/>
          <a:p>
            <a:pPr algn="ctr"/>
            <a:r>
              <a:rPr lang="en-GB" sz="6000" dirty="0" err="1">
                <a:solidFill>
                  <a:srgbClr val="E65D00"/>
                </a:solidFill>
                <a:latin typeface="Century Gothic" panose="020B0502020202020204" pitchFamily="34" charset="0"/>
                <a:cs typeface="Calibri" panose="020F0502020204030204" pitchFamily="34" charset="0"/>
              </a:rPr>
              <a:t>eu</a:t>
            </a:r>
            <a:r>
              <a:rPr lang="en-GB" sz="6000" dirty="0" err="1">
                <a:solidFill>
                  <a:schemeClr val="accent1">
                    <a:lumMod val="50000"/>
                  </a:schemeClr>
                </a:solidFill>
                <a:latin typeface="Century Gothic" panose="020B0502020202020204" pitchFamily="34" charset="0"/>
                <a:cs typeface="Calibri" panose="020F0502020204030204" pitchFamily="34" charset="0"/>
              </a:rPr>
              <a:t>x</a:t>
            </a:r>
            <a:endParaRPr lang="en-GB" sz="6000" dirty="0">
              <a:solidFill>
                <a:schemeClr val="accent4">
                  <a:lumMod val="75000"/>
                </a:schemeClr>
              </a:solidFill>
              <a:latin typeface="Century Gothic" panose="020B0502020202020204" pitchFamily="34" charset="0"/>
              <a:cs typeface="Calibri" panose="020F0502020204030204" pitchFamily="34" charset="0"/>
            </a:endParaRPr>
          </a:p>
        </p:txBody>
      </p:sp>
      <p:sp>
        <p:nvSpPr>
          <p:cNvPr id="28" name="TextBox 19">
            <a:hlinkClick r:id="" action="ppaction://noaction">
              <a:snd r:embed="rId9" name="bleu.wav"/>
            </a:hlinkClick>
            <a:extLst>
              <a:ext uri="{FF2B5EF4-FFF2-40B4-BE49-F238E27FC236}">
                <a16:creationId xmlns:a16="http://schemas.microsoft.com/office/drawing/2014/main" id="{594DC19B-868A-4A8E-B1D7-842CA67DA5CB}"/>
              </a:ext>
            </a:extLst>
          </p:cNvPr>
          <p:cNvSpPr txBox="1"/>
          <p:nvPr/>
        </p:nvSpPr>
        <p:spPr>
          <a:xfrm>
            <a:off x="2236867" y="1286045"/>
            <a:ext cx="226095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a:solidFill>
                  <a:srgbClr val="1F4E79"/>
                </a:solidFill>
                <a:latin typeface="Century Gothic" panose="020B0502020202020204" pitchFamily="34" charset="0"/>
                <a:cs typeface="Calibri" panose="020F0502020204030204" pitchFamily="34" charset="0"/>
              </a:rPr>
              <a:t>bl</a:t>
            </a:r>
            <a:r>
              <a:rPr lang="en-GB" sz="6000" dirty="0">
                <a:solidFill>
                  <a:srgbClr val="E65D00"/>
                </a:solidFill>
                <a:latin typeface="Century Gothic" panose="020B0502020202020204" pitchFamily="34" charset="0"/>
                <a:cs typeface="Calibri" panose="020F0502020204030204" pitchFamily="34" charset="0"/>
              </a:rPr>
              <a:t>eu</a:t>
            </a:r>
          </a:p>
        </p:txBody>
      </p:sp>
      <p:sp>
        <p:nvSpPr>
          <p:cNvPr id="29" name="TextBox 20">
            <a:hlinkClick r:id="" action="ppaction://noaction">
              <a:snd r:embed="rId10" name="vieux.wav"/>
            </a:hlinkClick>
            <a:extLst>
              <a:ext uri="{FF2B5EF4-FFF2-40B4-BE49-F238E27FC236}">
                <a16:creationId xmlns:a16="http://schemas.microsoft.com/office/drawing/2014/main" id="{E3BA7E41-3FE5-4072-BCA3-1E5B6939A813}"/>
              </a:ext>
            </a:extLst>
          </p:cNvPr>
          <p:cNvSpPr txBox="1"/>
          <p:nvPr/>
        </p:nvSpPr>
        <p:spPr>
          <a:xfrm flipH="1">
            <a:off x="7908385" y="2486885"/>
            <a:ext cx="2165567"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err="1">
                <a:solidFill>
                  <a:srgbClr val="1F4E79"/>
                </a:solidFill>
                <a:latin typeface="Century Gothic" panose="020B0502020202020204" pitchFamily="34" charset="0"/>
                <a:cs typeface="Calibri" panose="020F0502020204030204" pitchFamily="34" charset="0"/>
              </a:rPr>
              <a:t>vi</a:t>
            </a:r>
            <a:r>
              <a:rPr lang="en-GB" sz="6000" dirty="0" err="1">
                <a:solidFill>
                  <a:srgbClr val="E65D00"/>
                </a:solidFill>
                <a:latin typeface="Century Gothic" panose="020B0502020202020204" pitchFamily="34" charset="0"/>
                <a:cs typeface="Calibri" panose="020F0502020204030204" pitchFamily="34" charset="0"/>
              </a:rPr>
              <a:t>eu</a:t>
            </a:r>
            <a:r>
              <a:rPr lang="en-GB" sz="6000" dirty="0" err="1">
                <a:solidFill>
                  <a:srgbClr val="1F4E79"/>
                </a:solidFill>
                <a:latin typeface="Century Gothic" panose="020B0502020202020204" pitchFamily="34" charset="0"/>
                <a:cs typeface="Calibri" panose="020F0502020204030204" pitchFamily="34" charset="0"/>
              </a:rPr>
              <a:t>x</a:t>
            </a:r>
            <a:endParaRPr lang="en-GB" sz="6000" dirty="0">
              <a:solidFill>
                <a:srgbClr val="1F4E79"/>
              </a:solidFill>
              <a:latin typeface="Century Gothic" panose="020B0502020202020204" pitchFamily="34" charset="0"/>
              <a:cs typeface="Calibri" panose="020F0502020204030204" pitchFamily="34" charset="0"/>
            </a:endParaRPr>
          </a:p>
        </p:txBody>
      </p:sp>
      <p:sp>
        <p:nvSpPr>
          <p:cNvPr id="30" name="TextBox 21">
            <a:hlinkClick r:id="" action="ppaction://noaction">
              <a:snd r:embed="rId11" name="neutre.wav"/>
            </a:hlinkClick>
            <a:extLst>
              <a:ext uri="{FF2B5EF4-FFF2-40B4-BE49-F238E27FC236}">
                <a16:creationId xmlns:a16="http://schemas.microsoft.com/office/drawing/2014/main" id="{EC7BAC49-1981-46FA-82B4-347D5AF2996C}"/>
              </a:ext>
            </a:extLst>
          </p:cNvPr>
          <p:cNvSpPr txBox="1"/>
          <p:nvPr/>
        </p:nvSpPr>
        <p:spPr>
          <a:xfrm>
            <a:off x="3836330" y="2477214"/>
            <a:ext cx="269086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err="1">
                <a:solidFill>
                  <a:schemeClr val="accent1">
                    <a:lumMod val="50000"/>
                  </a:schemeClr>
                </a:solidFill>
                <a:latin typeface="Century Gothic" panose="020B0502020202020204" pitchFamily="34" charset="0"/>
                <a:cs typeface="Calibri" panose="020F0502020204030204" pitchFamily="34" charset="0"/>
              </a:rPr>
              <a:t>n</a:t>
            </a:r>
            <a:r>
              <a:rPr lang="en-GB" sz="6000" dirty="0" err="1">
                <a:solidFill>
                  <a:srgbClr val="E65D00"/>
                </a:solidFill>
                <a:latin typeface="Century Gothic" panose="020B0502020202020204" pitchFamily="34" charset="0"/>
                <a:cs typeface="Calibri" panose="020F0502020204030204" pitchFamily="34" charset="0"/>
              </a:rPr>
              <a:t>eu</a:t>
            </a:r>
            <a:r>
              <a:rPr lang="en-GB" sz="6000" dirty="0" err="1">
                <a:solidFill>
                  <a:schemeClr val="accent1">
                    <a:lumMod val="50000"/>
                  </a:schemeClr>
                </a:solidFill>
                <a:latin typeface="Century Gothic" panose="020B0502020202020204" pitchFamily="34" charset="0"/>
                <a:cs typeface="Calibri" panose="020F0502020204030204" pitchFamily="34" charset="0"/>
              </a:rPr>
              <a:t>tre</a:t>
            </a:r>
            <a:endParaRPr lang="en-GB" sz="60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31" name="TextBox 20">
            <a:hlinkClick r:id="" action="ppaction://noaction">
              <a:snd r:embed="rId12" name="dieu.wav"/>
            </a:hlinkClick>
            <a:extLst>
              <a:ext uri="{FF2B5EF4-FFF2-40B4-BE49-F238E27FC236}">
                <a16:creationId xmlns:a16="http://schemas.microsoft.com/office/drawing/2014/main" id="{62409D3B-7CA2-41FE-A788-7A94F02618F7}"/>
              </a:ext>
            </a:extLst>
          </p:cNvPr>
          <p:cNvSpPr txBox="1"/>
          <p:nvPr/>
        </p:nvSpPr>
        <p:spPr>
          <a:xfrm flipH="1">
            <a:off x="7288762" y="5097627"/>
            <a:ext cx="2118723"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err="1">
                <a:solidFill>
                  <a:srgbClr val="1F4E79"/>
                </a:solidFill>
                <a:latin typeface="Century Gothic" panose="020B0502020202020204" pitchFamily="34" charset="0"/>
                <a:cs typeface="Calibri" panose="020F0502020204030204" pitchFamily="34" charset="0"/>
              </a:rPr>
              <a:t>di</a:t>
            </a:r>
            <a:r>
              <a:rPr lang="en-GB" sz="6000" dirty="0" err="1">
                <a:solidFill>
                  <a:srgbClr val="E65D00"/>
                </a:solidFill>
                <a:latin typeface="Century Gothic" panose="020B0502020202020204" pitchFamily="34" charset="0"/>
                <a:cs typeface="Calibri" panose="020F0502020204030204" pitchFamily="34" charset="0"/>
              </a:rPr>
              <a:t>eu</a:t>
            </a:r>
            <a:endParaRPr lang="en-GB" sz="6000" dirty="0">
              <a:solidFill>
                <a:srgbClr val="E65D00"/>
              </a:solidFill>
              <a:latin typeface="Century Gothic" panose="020B0502020202020204" pitchFamily="34" charset="0"/>
              <a:cs typeface="Calibri" panose="020F0502020204030204" pitchFamily="34" charset="0"/>
            </a:endParaRPr>
          </a:p>
        </p:txBody>
      </p:sp>
      <p:grpSp>
        <p:nvGrpSpPr>
          <p:cNvPr id="36" name="Group 35">
            <a:extLst>
              <a:ext uri="{FF2B5EF4-FFF2-40B4-BE49-F238E27FC236}">
                <a16:creationId xmlns:a16="http://schemas.microsoft.com/office/drawing/2014/main" id="{7F23CDB3-452C-44B6-92DB-BD06E28547AC}"/>
              </a:ext>
            </a:extLst>
          </p:cNvPr>
          <p:cNvGrpSpPr/>
          <p:nvPr/>
        </p:nvGrpSpPr>
        <p:grpSpPr>
          <a:xfrm>
            <a:off x="6996736" y="341835"/>
            <a:ext cx="2055214" cy="993638"/>
            <a:chOff x="6933097" y="300437"/>
            <a:chExt cx="2055214" cy="993638"/>
          </a:xfrm>
        </p:grpSpPr>
        <p:sp>
          <p:nvSpPr>
            <p:cNvPr id="39" name="Speech Bubble: Rectangle with Corners Rounded 38">
              <a:extLst>
                <a:ext uri="{FF2B5EF4-FFF2-40B4-BE49-F238E27FC236}">
                  <a16:creationId xmlns:a16="http://schemas.microsoft.com/office/drawing/2014/main" id="{9177DF4D-5E61-4EF2-A3F9-28825C032954}"/>
                </a:ext>
              </a:extLst>
            </p:cNvPr>
            <p:cNvSpPr/>
            <p:nvPr/>
          </p:nvSpPr>
          <p:spPr>
            <a:xfrm>
              <a:off x="6933097" y="300437"/>
              <a:ext cx="2055214" cy="993638"/>
            </a:xfrm>
            <a:prstGeom prst="wedgeRoundRectCallout">
              <a:avLst>
                <a:gd name="adj1" fmla="val -20566"/>
                <a:gd name="adj2" fmla="val 67311"/>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800" b="1" dirty="0"/>
                <a:t>SFC</a:t>
              </a:r>
            </a:p>
          </p:txBody>
        </p:sp>
        <p:pic>
          <p:nvPicPr>
            <p:cNvPr id="40" name="Picture 39" descr="Quiet Sign Clip Art">
              <a:extLst>
                <a:ext uri="{FF2B5EF4-FFF2-40B4-BE49-F238E27FC236}">
                  <a16:creationId xmlns:a16="http://schemas.microsoft.com/office/drawing/2014/main" id="{4C26AFF3-3BEC-4032-82C8-974C2B503F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80848" y="446304"/>
              <a:ext cx="549731" cy="777478"/>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extBox 46">
            <a:hlinkClick r:id="" action="ppaction://noaction">
              <a:snd r:embed="rId14" name="nerveux.wav"/>
            </a:hlinkClick>
            <a:extLst>
              <a:ext uri="{FF2B5EF4-FFF2-40B4-BE49-F238E27FC236}">
                <a16:creationId xmlns:a16="http://schemas.microsoft.com/office/drawing/2014/main" id="{953A6907-A7FC-4330-92CF-BB14ADF36FCE}"/>
              </a:ext>
            </a:extLst>
          </p:cNvPr>
          <p:cNvSpPr txBox="1"/>
          <p:nvPr/>
        </p:nvSpPr>
        <p:spPr>
          <a:xfrm>
            <a:off x="6136657" y="3743174"/>
            <a:ext cx="3165389" cy="1053133"/>
          </a:xfrm>
          <a:prstGeom prst="rect">
            <a:avLst/>
          </a:prstGeom>
          <a:noFill/>
        </p:spPr>
        <p:txBody>
          <a:bodyPr wrap="square" rtlCol="0">
            <a:spAutoFit/>
          </a:bodyPr>
          <a:lstStyle/>
          <a:p>
            <a:pPr algn="ctr"/>
            <a:r>
              <a:rPr lang="en-GB" sz="6000" dirty="0" err="1">
                <a:solidFill>
                  <a:schemeClr val="accent1">
                    <a:lumMod val="50000"/>
                  </a:schemeClr>
                </a:solidFill>
                <a:latin typeface="Century Gothic" panose="020B0502020202020204" pitchFamily="34" charset="0"/>
                <a:cs typeface="Calibri" panose="020F0502020204030204" pitchFamily="34" charset="0"/>
              </a:rPr>
              <a:t>nerv</a:t>
            </a:r>
            <a:r>
              <a:rPr lang="en-GB" sz="6000" dirty="0" err="1">
                <a:solidFill>
                  <a:srgbClr val="E65D00"/>
                </a:solidFill>
                <a:latin typeface="Century Gothic" panose="020B0502020202020204" pitchFamily="34" charset="0"/>
                <a:cs typeface="Calibri" panose="020F0502020204030204" pitchFamily="34" charset="0"/>
              </a:rPr>
              <a:t>eu</a:t>
            </a:r>
            <a:r>
              <a:rPr lang="en-GB" sz="6000" dirty="0" err="1">
                <a:solidFill>
                  <a:schemeClr val="accent1">
                    <a:lumMod val="50000"/>
                  </a:schemeClr>
                </a:solidFill>
                <a:latin typeface="Century Gothic" panose="020B0502020202020204" pitchFamily="34" charset="0"/>
                <a:cs typeface="Calibri" panose="020F0502020204030204" pitchFamily="34" charset="0"/>
              </a:rPr>
              <a:t>x</a:t>
            </a:r>
            <a:endParaRPr lang="en-GB" sz="6000" dirty="0">
              <a:solidFill>
                <a:schemeClr val="accent4">
                  <a:lumMod val="75000"/>
                </a:schemeClr>
              </a:solidFill>
              <a:latin typeface="Century Gothic" panose="020B0502020202020204" pitchFamily="34" charset="0"/>
              <a:cs typeface="Calibri" panose="020F0502020204030204" pitchFamily="34" charset="0"/>
            </a:endParaRPr>
          </a:p>
        </p:txBody>
      </p:sp>
      <p:sp>
        <p:nvSpPr>
          <p:cNvPr id="48" name="TextBox 19">
            <a:extLst>
              <a:ext uri="{FF2B5EF4-FFF2-40B4-BE49-F238E27FC236}">
                <a16:creationId xmlns:a16="http://schemas.microsoft.com/office/drawing/2014/main" id="{449C9B33-B45F-4923-B69C-59FF54BB000B}"/>
              </a:ext>
            </a:extLst>
          </p:cNvPr>
          <p:cNvSpPr txBox="1"/>
          <p:nvPr/>
        </p:nvSpPr>
        <p:spPr>
          <a:xfrm>
            <a:off x="1111713" y="2087127"/>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solidFill>
                  <a:srgbClr val="1F4E79"/>
                </a:solidFill>
                <a:latin typeface="Century Gothic" panose="020B0502020202020204" pitchFamily="34" charset="0"/>
                <a:cs typeface="Calibri" panose="020F0502020204030204" pitchFamily="34" charset="0"/>
              </a:rPr>
              <a:t>[blue]</a:t>
            </a:r>
            <a:endParaRPr lang="en-GB" sz="2400" dirty="0">
              <a:solidFill>
                <a:srgbClr val="E65D00"/>
              </a:solidFill>
              <a:latin typeface="Century Gothic" panose="020B0502020202020204" pitchFamily="34" charset="0"/>
              <a:cs typeface="Calibri" panose="020F0502020204030204" pitchFamily="34" charset="0"/>
            </a:endParaRPr>
          </a:p>
        </p:txBody>
      </p:sp>
      <p:sp>
        <p:nvSpPr>
          <p:cNvPr id="49" name="TextBox 19">
            <a:extLst>
              <a:ext uri="{FF2B5EF4-FFF2-40B4-BE49-F238E27FC236}">
                <a16:creationId xmlns:a16="http://schemas.microsoft.com/office/drawing/2014/main" id="{21BF5B5D-32AF-4575-80C4-F98AB1C8398F}"/>
              </a:ext>
            </a:extLst>
          </p:cNvPr>
          <p:cNvSpPr txBox="1"/>
          <p:nvPr/>
        </p:nvSpPr>
        <p:spPr>
          <a:xfrm>
            <a:off x="4547701" y="2077802"/>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solidFill>
                  <a:srgbClr val="1F4E79"/>
                </a:solidFill>
                <a:latin typeface="Century Gothic" panose="020B0502020202020204" pitchFamily="34" charset="0"/>
                <a:cs typeface="Calibri" panose="020F0502020204030204" pitchFamily="34" charset="0"/>
              </a:rPr>
              <a:t>[hollow]</a:t>
            </a:r>
            <a:endParaRPr lang="en-GB" sz="2400" dirty="0">
              <a:solidFill>
                <a:srgbClr val="E65D00"/>
              </a:solidFill>
              <a:latin typeface="Century Gothic" panose="020B0502020202020204" pitchFamily="34" charset="0"/>
              <a:cs typeface="Calibri" panose="020F0502020204030204" pitchFamily="34" charset="0"/>
            </a:endParaRPr>
          </a:p>
        </p:txBody>
      </p:sp>
      <p:sp>
        <p:nvSpPr>
          <p:cNvPr id="50" name="TextBox 19">
            <a:extLst>
              <a:ext uri="{FF2B5EF4-FFF2-40B4-BE49-F238E27FC236}">
                <a16:creationId xmlns:a16="http://schemas.microsoft.com/office/drawing/2014/main" id="{3EEEEB62-9BD7-4846-BED0-212BB6A7ADF2}"/>
              </a:ext>
            </a:extLst>
          </p:cNvPr>
          <p:cNvSpPr txBox="1"/>
          <p:nvPr/>
        </p:nvSpPr>
        <p:spPr>
          <a:xfrm>
            <a:off x="-859936" y="3253498"/>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solidFill>
                  <a:srgbClr val="1F4E79"/>
                </a:solidFill>
                <a:latin typeface="Century Gothic" panose="020B0502020202020204" pitchFamily="34" charset="0"/>
                <a:cs typeface="Calibri" panose="020F0502020204030204" pitchFamily="34" charset="0"/>
              </a:rPr>
              <a:t>[them]</a:t>
            </a:r>
            <a:endParaRPr lang="en-GB" sz="2400" dirty="0">
              <a:solidFill>
                <a:srgbClr val="E65D00"/>
              </a:solidFill>
              <a:latin typeface="Century Gothic" panose="020B0502020202020204" pitchFamily="34" charset="0"/>
              <a:cs typeface="Calibri" panose="020F0502020204030204" pitchFamily="34" charset="0"/>
            </a:endParaRPr>
          </a:p>
        </p:txBody>
      </p:sp>
      <p:sp>
        <p:nvSpPr>
          <p:cNvPr id="51" name="TextBox 19">
            <a:extLst>
              <a:ext uri="{FF2B5EF4-FFF2-40B4-BE49-F238E27FC236}">
                <a16:creationId xmlns:a16="http://schemas.microsoft.com/office/drawing/2014/main" id="{69B8F501-2ADA-4462-830F-7A287A01D7E7}"/>
              </a:ext>
            </a:extLst>
          </p:cNvPr>
          <p:cNvSpPr txBox="1"/>
          <p:nvPr/>
        </p:nvSpPr>
        <p:spPr>
          <a:xfrm>
            <a:off x="2929817" y="329282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solidFill>
                  <a:srgbClr val="1F4E79"/>
                </a:solidFill>
                <a:latin typeface="Century Gothic" panose="020B0502020202020204" pitchFamily="34" charset="0"/>
                <a:cs typeface="Calibri" panose="020F0502020204030204" pitchFamily="34" charset="0"/>
              </a:rPr>
              <a:t>[neutral]</a:t>
            </a:r>
            <a:endParaRPr lang="en-GB" sz="2400" dirty="0">
              <a:solidFill>
                <a:srgbClr val="E65D00"/>
              </a:solidFill>
              <a:latin typeface="Century Gothic" panose="020B0502020202020204" pitchFamily="34" charset="0"/>
              <a:cs typeface="Calibri" panose="020F0502020204030204" pitchFamily="34" charset="0"/>
            </a:endParaRPr>
          </a:p>
        </p:txBody>
      </p:sp>
      <p:sp>
        <p:nvSpPr>
          <p:cNvPr id="52" name="TextBox 19">
            <a:extLst>
              <a:ext uri="{FF2B5EF4-FFF2-40B4-BE49-F238E27FC236}">
                <a16:creationId xmlns:a16="http://schemas.microsoft.com/office/drawing/2014/main" id="{96435872-4670-4ABC-881D-612A4B46615F}"/>
              </a:ext>
            </a:extLst>
          </p:cNvPr>
          <p:cNvSpPr txBox="1"/>
          <p:nvPr/>
        </p:nvSpPr>
        <p:spPr>
          <a:xfrm>
            <a:off x="6735719" y="333192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solidFill>
                  <a:srgbClr val="1F4E79"/>
                </a:solidFill>
                <a:latin typeface="Century Gothic" panose="020B0502020202020204" pitchFamily="34" charset="0"/>
                <a:cs typeface="Calibri" panose="020F0502020204030204" pitchFamily="34" charset="0"/>
              </a:rPr>
              <a:t>[old]</a:t>
            </a:r>
            <a:endParaRPr lang="en-GB" sz="2400" dirty="0">
              <a:solidFill>
                <a:srgbClr val="E65D00"/>
              </a:solidFill>
              <a:latin typeface="Century Gothic" panose="020B0502020202020204" pitchFamily="34" charset="0"/>
              <a:cs typeface="Calibri" panose="020F0502020204030204" pitchFamily="34" charset="0"/>
            </a:endParaRPr>
          </a:p>
        </p:txBody>
      </p:sp>
      <p:sp>
        <p:nvSpPr>
          <p:cNvPr id="53" name="TextBox 19">
            <a:extLst>
              <a:ext uri="{FF2B5EF4-FFF2-40B4-BE49-F238E27FC236}">
                <a16:creationId xmlns:a16="http://schemas.microsoft.com/office/drawing/2014/main" id="{48352C2B-B354-40DC-9C86-8AA15BAB1387}"/>
              </a:ext>
            </a:extLst>
          </p:cNvPr>
          <p:cNvSpPr txBox="1"/>
          <p:nvPr/>
        </p:nvSpPr>
        <p:spPr>
          <a:xfrm>
            <a:off x="1303738" y="454590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solidFill>
                  <a:srgbClr val="1F4E79"/>
                </a:solidFill>
                <a:latin typeface="Century Gothic" panose="020B0502020202020204" pitchFamily="34" charset="0"/>
                <a:cs typeface="Calibri" panose="020F0502020204030204" pitchFamily="34" charset="0"/>
              </a:rPr>
              <a:t>[maybe]</a:t>
            </a:r>
            <a:endParaRPr lang="en-GB" sz="2400" dirty="0">
              <a:solidFill>
                <a:srgbClr val="E65D00"/>
              </a:solidFill>
              <a:latin typeface="Century Gothic" panose="020B0502020202020204" pitchFamily="34" charset="0"/>
              <a:cs typeface="Calibri" panose="020F0502020204030204" pitchFamily="34" charset="0"/>
            </a:endParaRPr>
          </a:p>
        </p:txBody>
      </p:sp>
      <p:sp>
        <p:nvSpPr>
          <p:cNvPr id="54" name="TextBox 19">
            <a:extLst>
              <a:ext uri="{FF2B5EF4-FFF2-40B4-BE49-F238E27FC236}">
                <a16:creationId xmlns:a16="http://schemas.microsoft.com/office/drawing/2014/main" id="{33FEAB2F-16CE-48F5-8A08-2FE6E7197F7A}"/>
              </a:ext>
            </a:extLst>
          </p:cNvPr>
          <p:cNvSpPr txBox="1"/>
          <p:nvPr/>
        </p:nvSpPr>
        <p:spPr>
          <a:xfrm>
            <a:off x="5407567" y="4506159"/>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solidFill>
                  <a:srgbClr val="1F4E79"/>
                </a:solidFill>
                <a:latin typeface="Century Gothic" panose="020B0502020202020204" pitchFamily="34" charset="0"/>
                <a:cs typeface="Calibri" panose="020F0502020204030204" pitchFamily="34" charset="0"/>
              </a:rPr>
              <a:t>[nervous]</a:t>
            </a:r>
            <a:endParaRPr lang="en-GB" sz="2400" dirty="0">
              <a:solidFill>
                <a:srgbClr val="E65D00"/>
              </a:solidFill>
              <a:latin typeface="Century Gothic" panose="020B0502020202020204" pitchFamily="34" charset="0"/>
              <a:cs typeface="Calibri" panose="020F0502020204030204" pitchFamily="34" charset="0"/>
            </a:endParaRPr>
          </a:p>
        </p:txBody>
      </p:sp>
      <p:sp>
        <p:nvSpPr>
          <p:cNvPr id="55" name="TextBox 19">
            <a:extLst>
              <a:ext uri="{FF2B5EF4-FFF2-40B4-BE49-F238E27FC236}">
                <a16:creationId xmlns:a16="http://schemas.microsoft.com/office/drawing/2014/main" id="{A3F1135D-479C-42EA-ADAB-E365C01B5A1D}"/>
              </a:ext>
            </a:extLst>
          </p:cNvPr>
          <p:cNvSpPr txBox="1"/>
          <p:nvPr/>
        </p:nvSpPr>
        <p:spPr>
          <a:xfrm>
            <a:off x="-341573" y="586890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solidFill>
                  <a:srgbClr val="1F4E79"/>
                </a:solidFill>
                <a:latin typeface="Century Gothic" panose="020B0502020202020204" pitchFamily="34" charset="0"/>
                <a:cs typeface="Calibri" panose="020F0502020204030204" pitchFamily="34" charset="0"/>
              </a:rPr>
              <a:t>[better]</a:t>
            </a:r>
            <a:endParaRPr lang="en-GB" sz="2400" dirty="0">
              <a:solidFill>
                <a:srgbClr val="E65D00"/>
              </a:solidFill>
              <a:latin typeface="Century Gothic" panose="020B0502020202020204" pitchFamily="34" charset="0"/>
              <a:cs typeface="Calibri" panose="020F0502020204030204" pitchFamily="34" charset="0"/>
            </a:endParaRPr>
          </a:p>
        </p:txBody>
      </p:sp>
      <p:sp>
        <p:nvSpPr>
          <p:cNvPr id="56" name="TextBox 19">
            <a:extLst>
              <a:ext uri="{FF2B5EF4-FFF2-40B4-BE49-F238E27FC236}">
                <a16:creationId xmlns:a16="http://schemas.microsoft.com/office/drawing/2014/main" id="{E8F67642-4004-4A14-BD3C-4F413544566D}"/>
              </a:ext>
            </a:extLst>
          </p:cNvPr>
          <p:cNvSpPr txBox="1"/>
          <p:nvPr/>
        </p:nvSpPr>
        <p:spPr>
          <a:xfrm>
            <a:off x="3053754" y="5816717"/>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solidFill>
                  <a:srgbClr val="1F4E79"/>
                </a:solidFill>
                <a:latin typeface="Century Gothic" panose="020B0502020202020204" pitchFamily="34" charset="0"/>
                <a:cs typeface="Calibri" panose="020F0502020204030204" pitchFamily="34" charset="0"/>
              </a:rPr>
              <a:t>[middle]</a:t>
            </a:r>
            <a:endParaRPr lang="en-GB" sz="2400" dirty="0">
              <a:solidFill>
                <a:srgbClr val="E65D00"/>
              </a:solidFill>
              <a:latin typeface="Century Gothic" panose="020B0502020202020204" pitchFamily="34" charset="0"/>
              <a:cs typeface="Calibri" panose="020F0502020204030204" pitchFamily="34" charset="0"/>
            </a:endParaRPr>
          </a:p>
        </p:txBody>
      </p:sp>
      <p:sp>
        <p:nvSpPr>
          <p:cNvPr id="57" name="TextBox 19">
            <a:extLst>
              <a:ext uri="{FF2B5EF4-FFF2-40B4-BE49-F238E27FC236}">
                <a16:creationId xmlns:a16="http://schemas.microsoft.com/office/drawing/2014/main" id="{FF481127-BF55-456B-B3C2-BDA72240A388}"/>
              </a:ext>
            </a:extLst>
          </p:cNvPr>
          <p:cNvSpPr txBox="1"/>
          <p:nvPr/>
        </p:nvSpPr>
        <p:spPr>
          <a:xfrm>
            <a:off x="6096000" y="5933241"/>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solidFill>
                  <a:srgbClr val="1F4E79"/>
                </a:solidFill>
                <a:latin typeface="Century Gothic" panose="020B0502020202020204" pitchFamily="34" charset="0"/>
                <a:cs typeface="Calibri" panose="020F0502020204030204" pitchFamily="34" charset="0"/>
              </a:rPr>
              <a:t>[god]</a:t>
            </a:r>
            <a:endParaRPr lang="en-GB" sz="2400" dirty="0">
              <a:solidFill>
                <a:srgbClr val="E65D00"/>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589329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12"/>
                                        </p:tgtEl>
                                      </p:cBhvr>
                                    </p:animEffect>
                                    <p:set>
                                      <p:cBhvr>
                                        <p:cTn id="7" dur="1" fill="hold">
                                          <p:stCondLst>
                                            <p:cond delay="29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ectangle 2" descr="rectangle for the timer">
            <a:extLst>
              <a:ext uri="{FF2B5EF4-FFF2-40B4-BE49-F238E27FC236}">
                <a16:creationId xmlns:a16="http://schemas.microsoft.com/office/drawing/2014/main" id="{95951553-FAC0-48C1-907B-F4417A31C8A1}"/>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Rectangle 3" descr="rectangle for the timer, it moves down the screen as the time passes">
            <a:extLst>
              <a:ext uri="{FF2B5EF4-FFF2-40B4-BE49-F238E27FC236}">
                <a16:creationId xmlns:a16="http://schemas.microsoft.com/office/drawing/2014/main" id="{24024D0C-B845-4B28-8326-418845A65DE5}"/>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Line 7" descr="line to denote the top of the timer, 60 seconds">
            <a:extLst>
              <a:ext uri="{FF2B5EF4-FFF2-40B4-BE49-F238E27FC236}">
                <a16:creationId xmlns:a16="http://schemas.microsoft.com/office/drawing/2014/main" id="{D08D5F79-4D95-4BB4-977D-FB76E0AAE42C}"/>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2">
            <a:extLst>
              <a:ext uri="{FF2B5EF4-FFF2-40B4-BE49-F238E27FC236}">
                <a16:creationId xmlns:a16="http://schemas.microsoft.com/office/drawing/2014/main" id="{2E06FFE9-72D2-4495-A639-4C7D908E32A5}"/>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20</a:t>
            </a:r>
          </a:p>
        </p:txBody>
      </p:sp>
      <p:sp>
        <p:nvSpPr>
          <p:cNvPr id="15" name="Text Box 10">
            <a:extLst>
              <a:ext uri="{FF2B5EF4-FFF2-40B4-BE49-F238E27FC236}">
                <a16:creationId xmlns:a16="http://schemas.microsoft.com/office/drawing/2014/main" id="{22609D40-C56A-476F-B851-0DE6E0A73C74}"/>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Line 4" descr="line for the timer, 60 to 0 seconds">
            <a:extLst>
              <a:ext uri="{FF2B5EF4-FFF2-40B4-BE49-F238E27FC236}">
                <a16:creationId xmlns:a16="http://schemas.microsoft.com/office/drawing/2014/main" id="{B1CB4470-74E4-4099-B775-A0C22F721DE2}"/>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 name="Line 9" descr="line to denote the end of the timer (i.e. zero seconds)">
            <a:extLst>
              <a:ext uri="{FF2B5EF4-FFF2-40B4-BE49-F238E27FC236}">
                <a16:creationId xmlns:a16="http://schemas.microsoft.com/office/drawing/2014/main" id="{50C0AC70-79F9-45D2-9353-D0B0F77E27B1}"/>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 name="Text Box 14">
            <a:extLst>
              <a:ext uri="{FF2B5EF4-FFF2-40B4-BE49-F238E27FC236}">
                <a16:creationId xmlns:a16="http://schemas.microsoft.com/office/drawing/2014/main" id="{E8A7FA2B-0E92-4D29-8D53-814318AF3848}"/>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21" name="AutoShape 11">
            <a:hlinkClick r:id="" action="ppaction://noaction" highlightClick="1"/>
            <a:extLst>
              <a:ext uri="{FF2B5EF4-FFF2-40B4-BE49-F238E27FC236}">
                <a16:creationId xmlns:a16="http://schemas.microsoft.com/office/drawing/2014/main" id="{A4017100-C0DA-481C-ACE0-7331C07C924F}"/>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2" name="TextBox 21">
            <a:hlinkClick r:id="" action="ppaction://noaction">
              <a:snd r:embed="rId4" name="mieux.wav"/>
            </a:hlinkClick>
            <a:extLst>
              <a:ext uri="{FF2B5EF4-FFF2-40B4-BE49-F238E27FC236}">
                <a16:creationId xmlns:a16="http://schemas.microsoft.com/office/drawing/2014/main" id="{1F6139F7-DEFA-4ADC-B4BC-6AFAB30EF1E1}"/>
              </a:ext>
            </a:extLst>
          </p:cNvPr>
          <p:cNvSpPr txBox="1"/>
          <p:nvPr/>
        </p:nvSpPr>
        <p:spPr>
          <a:xfrm>
            <a:off x="72168" y="5014725"/>
            <a:ext cx="367676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a:t>
            </a:r>
            <a:r>
              <a:rPr kumimoji="0" lang="en-GB" sz="6000" b="0" i="0" u="none" strike="noStrike" kern="1200" cap="none" spc="0" normalizeH="0" baseline="0" noProof="0" dirty="0" err="1">
                <a:ln>
                  <a:noFill/>
                </a:ln>
                <a:solidFill>
                  <a:srgbClr val="E65D00"/>
                </a:solidFill>
                <a:effectLst/>
                <a:uLnTx/>
                <a:uFillTx/>
                <a:latin typeface="Century Gothic" panose="020F0302020204030204"/>
                <a:ea typeface="+mn-ea"/>
                <a:cs typeface="+mn-cs"/>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x</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endParaRPr>
          </a:p>
        </p:txBody>
      </p:sp>
      <p:sp>
        <p:nvSpPr>
          <p:cNvPr id="23" name="TextBox 22">
            <a:hlinkClick r:id="" action="ppaction://noaction">
              <a:snd r:embed="rId5" name="milieu.wav"/>
            </a:hlinkClick>
            <a:extLst>
              <a:ext uri="{FF2B5EF4-FFF2-40B4-BE49-F238E27FC236}">
                <a16:creationId xmlns:a16="http://schemas.microsoft.com/office/drawing/2014/main" id="{F69B4C15-49FE-499A-A749-9B7447DFDB72}"/>
              </a:ext>
            </a:extLst>
          </p:cNvPr>
          <p:cNvSpPr txBox="1"/>
          <p:nvPr/>
        </p:nvSpPr>
        <p:spPr>
          <a:xfrm>
            <a:off x="4020160" y="4944681"/>
            <a:ext cx="25714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mili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24" name="TextBox 23">
            <a:hlinkClick r:id="" action="ppaction://noaction">
              <a:snd r:embed="rId6" name="peut-etre.wav"/>
            </a:hlinkClick>
            <a:extLst>
              <a:ext uri="{FF2B5EF4-FFF2-40B4-BE49-F238E27FC236}">
                <a16:creationId xmlns:a16="http://schemas.microsoft.com/office/drawing/2014/main" id="{D30DF139-582C-49B9-A6CE-3FE0D78E963F}"/>
              </a:ext>
            </a:extLst>
          </p:cNvPr>
          <p:cNvSpPr txBox="1"/>
          <p:nvPr/>
        </p:nvSpPr>
        <p:spPr>
          <a:xfrm>
            <a:off x="1239282" y="3641251"/>
            <a:ext cx="4504249" cy="105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t-être</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25" name="TextBox 24">
            <a:hlinkClick r:id="" action="ppaction://noaction">
              <a:snd r:embed="rId7" name="creux.wav"/>
            </a:hlinkClick>
            <a:extLst>
              <a:ext uri="{FF2B5EF4-FFF2-40B4-BE49-F238E27FC236}">
                <a16:creationId xmlns:a16="http://schemas.microsoft.com/office/drawing/2014/main" id="{24888298-4FE0-4E09-902D-3D6B6A43A949}"/>
              </a:ext>
            </a:extLst>
          </p:cNvPr>
          <p:cNvSpPr txBox="1"/>
          <p:nvPr/>
        </p:nvSpPr>
        <p:spPr>
          <a:xfrm>
            <a:off x="5763546" y="1271095"/>
            <a:ext cx="22841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x</a:t>
            </a:r>
          </a:p>
        </p:txBody>
      </p:sp>
      <p:sp>
        <p:nvSpPr>
          <p:cNvPr id="26" name="TextBox 25">
            <a:hlinkClick r:id="" action="ppaction://noaction">
              <a:snd r:embed="rId8" name="eux.wav"/>
            </a:hlinkClick>
            <a:extLst>
              <a:ext uri="{FF2B5EF4-FFF2-40B4-BE49-F238E27FC236}">
                <a16:creationId xmlns:a16="http://schemas.microsoft.com/office/drawing/2014/main" id="{B07B9C27-BF7A-4677-87DD-76B4ACCC0BE2}"/>
              </a:ext>
            </a:extLst>
          </p:cNvPr>
          <p:cNvSpPr txBox="1"/>
          <p:nvPr/>
        </p:nvSpPr>
        <p:spPr>
          <a:xfrm>
            <a:off x="566149" y="2463554"/>
            <a:ext cx="1652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28" name="TextBox 19">
            <a:hlinkClick r:id="" action="ppaction://noaction">
              <a:snd r:embed="rId9" name="bleu.wav"/>
            </a:hlinkClick>
            <a:extLst>
              <a:ext uri="{FF2B5EF4-FFF2-40B4-BE49-F238E27FC236}">
                <a16:creationId xmlns:a16="http://schemas.microsoft.com/office/drawing/2014/main" id="{594DC19B-868A-4A8E-B1D7-842CA67DA5CB}"/>
              </a:ext>
            </a:extLst>
          </p:cNvPr>
          <p:cNvSpPr txBox="1"/>
          <p:nvPr/>
        </p:nvSpPr>
        <p:spPr>
          <a:xfrm>
            <a:off x="2236867" y="1286045"/>
            <a:ext cx="226095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bl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29" name="TextBox 20">
            <a:hlinkClick r:id="" action="ppaction://noaction">
              <a:snd r:embed="rId10" name="vieux.wav"/>
            </a:hlinkClick>
            <a:extLst>
              <a:ext uri="{FF2B5EF4-FFF2-40B4-BE49-F238E27FC236}">
                <a16:creationId xmlns:a16="http://schemas.microsoft.com/office/drawing/2014/main" id="{E3BA7E41-3FE5-4072-BCA3-1E5B6939A813}"/>
              </a:ext>
            </a:extLst>
          </p:cNvPr>
          <p:cNvSpPr txBox="1"/>
          <p:nvPr/>
        </p:nvSpPr>
        <p:spPr>
          <a:xfrm flipH="1">
            <a:off x="7908385" y="2486885"/>
            <a:ext cx="2165567"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30" name="TextBox 21">
            <a:hlinkClick r:id="" action="ppaction://noaction">
              <a:snd r:embed="rId11" name="neutre.wav"/>
            </a:hlinkClick>
            <a:extLst>
              <a:ext uri="{FF2B5EF4-FFF2-40B4-BE49-F238E27FC236}">
                <a16:creationId xmlns:a16="http://schemas.microsoft.com/office/drawing/2014/main" id="{EC7BAC49-1981-46FA-82B4-347D5AF2996C}"/>
              </a:ext>
            </a:extLst>
          </p:cNvPr>
          <p:cNvSpPr txBox="1"/>
          <p:nvPr/>
        </p:nvSpPr>
        <p:spPr>
          <a:xfrm>
            <a:off x="3836330" y="2477214"/>
            <a:ext cx="269086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1" name="TextBox 20">
            <a:hlinkClick r:id="" action="ppaction://noaction">
              <a:snd r:embed="rId12" name="dieu.wav"/>
            </a:hlinkClick>
            <a:extLst>
              <a:ext uri="{FF2B5EF4-FFF2-40B4-BE49-F238E27FC236}">
                <a16:creationId xmlns:a16="http://schemas.microsoft.com/office/drawing/2014/main" id="{62409D3B-7CA2-41FE-A788-7A94F02618F7}"/>
              </a:ext>
            </a:extLst>
          </p:cNvPr>
          <p:cNvSpPr txBox="1"/>
          <p:nvPr/>
        </p:nvSpPr>
        <p:spPr>
          <a:xfrm flipH="1">
            <a:off x="7288762" y="5097627"/>
            <a:ext cx="2118723"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grpSp>
        <p:nvGrpSpPr>
          <p:cNvPr id="36" name="Group 35">
            <a:extLst>
              <a:ext uri="{FF2B5EF4-FFF2-40B4-BE49-F238E27FC236}">
                <a16:creationId xmlns:a16="http://schemas.microsoft.com/office/drawing/2014/main" id="{7F23CDB3-452C-44B6-92DB-BD06E28547AC}"/>
              </a:ext>
            </a:extLst>
          </p:cNvPr>
          <p:cNvGrpSpPr/>
          <p:nvPr/>
        </p:nvGrpSpPr>
        <p:grpSpPr>
          <a:xfrm>
            <a:off x="6996736" y="341835"/>
            <a:ext cx="2055214" cy="993638"/>
            <a:chOff x="6933097" y="300437"/>
            <a:chExt cx="2055214" cy="993638"/>
          </a:xfrm>
        </p:grpSpPr>
        <p:sp>
          <p:nvSpPr>
            <p:cNvPr id="39" name="Speech Bubble: Rectangle with Corners Rounded 38">
              <a:extLst>
                <a:ext uri="{FF2B5EF4-FFF2-40B4-BE49-F238E27FC236}">
                  <a16:creationId xmlns:a16="http://schemas.microsoft.com/office/drawing/2014/main" id="{9177DF4D-5E61-4EF2-A3F9-28825C032954}"/>
                </a:ext>
              </a:extLst>
            </p:cNvPr>
            <p:cNvSpPr/>
            <p:nvPr/>
          </p:nvSpPr>
          <p:spPr>
            <a:xfrm>
              <a:off x="6933097" y="300437"/>
              <a:ext cx="2055214" cy="993638"/>
            </a:xfrm>
            <a:prstGeom prst="wedgeRoundRectCallout">
              <a:avLst>
                <a:gd name="adj1" fmla="val -20566"/>
                <a:gd name="adj2" fmla="val 67311"/>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pic>
          <p:nvPicPr>
            <p:cNvPr id="40" name="Picture 39" descr="Quiet Sign Clip Art">
              <a:extLst>
                <a:ext uri="{FF2B5EF4-FFF2-40B4-BE49-F238E27FC236}">
                  <a16:creationId xmlns:a16="http://schemas.microsoft.com/office/drawing/2014/main" id="{4C26AFF3-3BEC-4032-82C8-974C2B503F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80848" y="446304"/>
              <a:ext cx="549731" cy="777478"/>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extBox 46">
            <a:hlinkClick r:id="" action="ppaction://noaction">
              <a:snd r:embed="rId14" name="nerveux.wav"/>
            </a:hlinkClick>
            <a:extLst>
              <a:ext uri="{FF2B5EF4-FFF2-40B4-BE49-F238E27FC236}">
                <a16:creationId xmlns:a16="http://schemas.microsoft.com/office/drawing/2014/main" id="{953A6907-A7FC-4330-92CF-BB14ADF36FCE}"/>
              </a:ext>
            </a:extLst>
          </p:cNvPr>
          <p:cNvSpPr txBox="1"/>
          <p:nvPr/>
        </p:nvSpPr>
        <p:spPr>
          <a:xfrm>
            <a:off x="6136657" y="3743174"/>
            <a:ext cx="3165389" cy="105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nerv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48" name="TextBox 19">
            <a:extLst>
              <a:ext uri="{FF2B5EF4-FFF2-40B4-BE49-F238E27FC236}">
                <a16:creationId xmlns:a16="http://schemas.microsoft.com/office/drawing/2014/main" id="{449C9B33-B45F-4923-B69C-59FF54BB000B}"/>
              </a:ext>
            </a:extLst>
          </p:cNvPr>
          <p:cNvSpPr txBox="1"/>
          <p:nvPr/>
        </p:nvSpPr>
        <p:spPr>
          <a:xfrm>
            <a:off x="1111713" y="2087127"/>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[blue]</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9" name="TextBox 19">
            <a:extLst>
              <a:ext uri="{FF2B5EF4-FFF2-40B4-BE49-F238E27FC236}">
                <a16:creationId xmlns:a16="http://schemas.microsoft.com/office/drawing/2014/main" id="{21BF5B5D-32AF-4575-80C4-F98AB1C8398F}"/>
              </a:ext>
            </a:extLst>
          </p:cNvPr>
          <p:cNvSpPr txBox="1"/>
          <p:nvPr/>
        </p:nvSpPr>
        <p:spPr>
          <a:xfrm>
            <a:off x="4547701" y="2077802"/>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[hollow]</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0" name="TextBox 19">
            <a:extLst>
              <a:ext uri="{FF2B5EF4-FFF2-40B4-BE49-F238E27FC236}">
                <a16:creationId xmlns:a16="http://schemas.microsoft.com/office/drawing/2014/main" id="{3EEEEB62-9BD7-4846-BED0-212BB6A7ADF2}"/>
              </a:ext>
            </a:extLst>
          </p:cNvPr>
          <p:cNvSpPr txBox="1"/>
          <p:nvPr/>
        </p:nvSpPr>
        <p:spPr>
          <a:xfrm>
            <a:off x="-859936" y="3253498"/>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[them]</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1" name="TextBox 19">
            <a:extLst>
              <a:ext uri="{FF2B5EF4-FFF2-40B4-BE49-F238E27FC236}">
                <a16:creationId xmlns:a16="http://schemas.microsoft.com/office/drawing/2014/main" id="{69B8F501-2ADA-4462-830F-7A287A01D7E7}"/>
              </a:ext>
            </a:extLst>
          </p:cNvPr>
          <p:cNvSpPr txBox="1"/>
          <p:nvPr/>
        </p:nvSpPr>
        <p:spPr>
          <a:xfrm>
            <a:off x="2929817" y="329282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[neutral]</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2" name="TextBox 19">
            <a:extLst>
              <a:ext uri="{FF2B5EF4-FFF2-40B4-BE49-F238E27FC236}">
                <a16:creationId xmlns:a16="http://schemas.microsoft.com/office/drawing/2014/main" id="{96435872-4670-4ABC-881D-612A4B46615F}"/>
              </a:ext>
            </a:extLst>
          </p:cNvPr>
          <p:cNvSpPr txBox="1"/>
          <p:nvPr/>
        </p:nvSpPr>
        <p:spPr>
          <a:xfrm>
            <a:off x="6735719" y="333192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[old]</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3" name="TextBox 19">
            <a:extLst>
              <a:ext uri="{FF2B5EF4-FFF2-40B4-BE49-F238E27FC236}">
                <a16:creationId xmlns:a16="http://schemas.microsoft.com/office/drawing/2014/main" id="{48352C2B-B354-40DC-9C86-8AA15BAB1387}"/>
              </a:ext>
            </a:extLst>
          </p:cNvPr>
          <p:cNvSpPr txBox="1"/>
          <p:nvPr/>
        </p:nvSpPr>
        <p:spPr>
          <a:xfrm>
            <a:off x="1303738" y="454590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[maybe]</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4" name="TextBox 19">
            <a:extLst>
              <a:ext uri="{FF2B5EF4-FFF2-40B4-BE49-F238E27FC236}">
                <a16:creationId xmlns:a16="http://schemas.microsoft.com/office/drawing/2014/main" id="{33FEAB2F-16CE-48F5-8A08-2FE6E7197F7A}"/>
              </a:ext>
            </a:extLst>
          </p:cNvPr>
          <p:cNvSpPr txBox="1"/>
          <p:nvPr/>
        </p:nvSpPr>
        <p:spPr>
          <a:xfrm>
            <a:off x="5407567" y="4506159"/>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[nervous]</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5" name="TextBox 19">
            <a:extLst>
              <a:ext uri="{FF2B5EF4-FFF2-40B4-BE49-F238E27FC236}">
                <a16:creationId xmlns:a16="http://schemas.microsoft.com/office/drawing/2014/main" id="{A3F1135D-479C-42EA-ADAB-E365C01B5A1D}"/>
              </a:ext>
            </a:extLst>
          </p:cNvPr>
          <p:cNvSpPr txBox="1"/>
          <p:nvPr/>
        </p:nvSpPr>
        <p:spPr>
          <a:xfrm>
            <a:off x="-341573" y="586890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[better]</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6" name="TextBox 19">
            <a:extLst>
              <a:ext uri="{FF2B5EF4-FFF2-40B4-BE49-F238E27FC236}">
                <a16:creationId xmlns:a16="http://schemas.microsoft.com/office/drawing/2014/main" id="{E8F67642-4004-4A14-BD3C-4F413544566D}"/>
              </a:ext>
            </a:extLst>
          </p:cNvPr>
          <p:cNvSpPr txBox="1"/>
          <p:nvPr/>
        </p:nvSpPr>
        <p:spPr>
          <a:xfrm>
            <a:off x="3053754" y="5816717"/>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[middle]</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7" name="TextBox 19">
            <a:extLst>
              <a:ext uri="{FF2B5EF4-FFF2-40B4-BE49-F238E27FC236}">
                <a16:creationId xmlns:a16="http://schemas.microsoft.com/office/drawing/2014/main" id="{FF481127-BF55-456B-B3C2-BDA72240A388}"/>
              </a:ext>
            </a:extLst>
          </p:cNvPr>
          <p:cNvSpPr txBox="1"/>
          <p:nvPr/>
        </p:nvSpPr>
        <p:spPr>
          <a:xfrm>
            <a:off x="6096000" y="5933241"/>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[god]</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91656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0000"/>
                                        <p:tgtEl>
                                          <p:spTgt spid="12"/>
                                        </p:tgtEl>
                                      </p:cBhvr>
                                    </p:animEffect>
                                    <p:set>
                                      <p:cBhvr>
                                        <p:cTn id="7" dur="1" fill="hold">
                                          <p:stCondLst>
                                            <p:cond delay="19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ectangle 2" descr="rectangle for the timer">
            <a:extLst>
              <a:ext uri="{FF2B5EF4-FFF2-40B4-BE49-F238E27FC236}">
                <a16:creationId xmlns:a16="http://schemas.microsoft.com/office/drawing/2014/main" id="{95951553-FAC0-48C1-907B-F4417A31C8A1}"/>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Rectangle 3" descr="rectangle for the timer, it moves down the screen as the time passes">
            <a:extLst>
              <a:ext uri="{FF2B5EF4-FFF2-40B4-BE49-F238E27FC236}">
                <a16:creationId xmlns:a16="http://schemas.microsoft.com/office/drawing/2014/main" id="{24024D0C-B845-4B28-8326-418845A65DE5}"/>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Line 7" descr="line to denote the top of the timer, 60 seconds">
            <a:extLst>
              <a:ext uri="{FF2B5EF4-FFF2-40B4-BE49-F238E27FC236}">
                <a16:creationId xmlns:a16="http://schemas.microsoft.com/office/drawing/2014/main" id="{D08D5F79-4D95-4BB4-977D-FB76E0AAE42C}"/>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2">
            <a:extLst>
              <a:ext uri="{FF2B5EF4-FFF2-40B4-BE49-F238E27FC236}">
                <a16:creationId xmlns:a16="http://schemas.microsoft.com/office/drawing/2014/main" id="{2E06FFE9-72D2-4495-A639-4C7D908E32A5}"/>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10</a:t>
            </a:r>
          </a:p>
        </p:txBody>
      </p:sp>
      <p:sp>
        <p:nvSpPr>
          <p:cNvPr id="15" name="Text Box 10">
            <a:extLst>
              <a:ext uri="{FF2B5EF4-FFF2-40B4-BE49-F238E27FC236}">
                <a16:creationId xmlns:a16="http://schemas.microsoft.com/office/drawing/2014/main" id="{22609D40-C56A-476F-B851-0DE6E0A73C74}"/>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Line 4" descr="line for the timer, 60 to 0 seconds">
            <a:extLst>
              <a:ext uri="{FF2B5EF4-FFF2-40B4-BE49-F238E27FC236}">
                <a16:creationId xmlns:a16="http://schemas.microsoft.com/office/drawing/2014/main" id="{B1CB4470-74E4-4099-B775-A0C22F721DE2}"/>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 name="Line 9" descr="line to denote the end of the timer (i.e. zero seconds)">
            <a:extLst>
              <a:ext uri="{FF2B5EF4-FFF2-40B4-BE49-F238E27FC236}">
                <a16:creationId xmlns:a16="http://schemas.microsoft.com/office/drawing/2014/main" id="{50C0AC70-79F9-45D2-9353-D0B0F77E27B1}"/>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 name="Text Box 14">
            <a:extLst>
              <a:ext uri="{FF2B5EF4-FFF2-40B4-BE49-F238E27FC236}">
                <a16:creationId xmlns:a16="http://schemas.microsoft.com/office/drawing/2014/main" id="{E8A7FA2B-0E92-4D29-8D53-814318AF3848}"/>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21" name="AutoShape 11">
            <a:hlinkClick r:id="" action="ppaction://noaction" highlightClick="1"/>
            <a:extLst>
              <a:ext uri="{FF2B5EF4-FFF2-40B4-BE49-F238E27FC236}">
                <a16:creationId xmlns:a16="http://schemas.microsoft.com/office/drawing/2014/main" id="{A4017100-C0DA-481C-ACE0-7331C07C924F}"/>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2" name="TextBox 21">
            <a:hlinkClick r:id="" action="ppaction://noaction">
              <a:snd r:embed="rId4" name="mieux.wav"/>
            </a:hlinkClick>
            <a:extLst>
              <a:ext uri="{FF2B5EF4-FFF2-40B4-BE49-F238E27FC236}">
                <a16:creationId xmlns:a16="http://schemas.microsoft.com/office/drawing/2014/main" id="{1F6139F7-DEFA-4ADC-B4BC-6AFAB30EF1E1}"/>
              </a:ext>
            </a:extLst>
          </p:cNvPr>
          <p:cNvSpPr txBox="1"/>
          <p:nvPr/>
        </p:nvSpPr>
        <p:spPr>
          <a:xfrm>
            <a:off x="72168" y="5014725"/>
            <a:ext cx="367676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a:t>
            </a:r>
            <a:r>
              <a:rPr kumimoji="0" lang="en-GB" sz="6000" b="0" i="0" u="none" strike="noStrike" kern="1200" cap="none" spc="0" normalizeH="0" baseline="0" noProof="0" dirty="0" err="1">
                <a:ln>
                  <a:noFill/>
                </a:ln>
                <a:solidFill>
                  <a:srgbClr val="E65D00"/>
                </a:solidFill>
                <a:effectLst/>
                <a:uLnTx/>
                <a:uFillTx/>
                <a:latin typeface="Century Gothic" panose="020F0302020204030204"/>
                <a:ea typeface="+mn-ea"/>
                <a:cs typeface="+mn-cs"/>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x</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endParaRPr>
          </a:p>
        </p:txBody>
      </p:sp>
      <p:sp>
        <p:nvSpPr>
          <p:cNvPr id="23" name="TextBox 22">
            <a:hlinkClick r:id="" action="ppaction://noaction">
              <a:snd r:embed="rId5" name="milieu.wav"/>
            </a:hlinkClick>
            <a:extLst>
              <a:ext uri="{FF2B5EF4-FFF2-40B4-BE49-F238E27FC236}">
                <a16:creationId xmlns:a16="http://schemas.microsoft.com/office/drawing/2014/main" id="{F69B4C15-49FE-499A-A749-9B7447DFDB72}"/>
              </a:ext>
            </a:extLst>
          </p:cNvPr>
          <p:cNvSpPr txBox="1"/>
          <p:nvPr/>
        </p:nvSpPr>
        <p:spPr>
          <a:xfrm>
            <a:off x="4020160" y="4944681"/>
            <a:ext cx="25714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mili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24" name="TextBox 23">
            <a:hlinkClick r:id="" action="ppaction://noaction">
              <a:snd r:embed="rId6" name="peut-etre.wav"/>
            </a:hlinkClick>
            <a:extLst>
              <a:ext uri="{FF2B5EF4-FFF2-40B4-BE49-F238E27FC236}">
                <a16:creationId xmlns:a16="http://schemas.microsoft.com/office/drawing/2014/main" id="{D30DF139-582C-49B9-A6CE-3FE0D78E963F}"/>
              </a:ext>
            </a:extLst>
          </p:cNvPr>
          <p:cNvSpPr txBox="1"/>
          <p:nvPr/>
        </p:nvSpPr>
        <p:spPr>
          <a:xfrm>
            <a:off x="1239282" y="3641251"/>
            <a:ext cx="4504249" cy="105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t-être</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25" name="TextBox 24">
            <a:hlinkClick r:id="" action="ppaction://noaction">
              <a:snd r:embed="rId7" name="creux.wav"/>
            </a:hlinkClick>
            <a:extLst>
              <a:ext uri="{FF2B5EF4-FFF2-40B4-BE49-F238E27FC236}">
                <a16:creationId xmlns:a16="http://schemas.microsoft.com/office/drawing/2014/main" id="{24888298-4FE0-4E09-902D-3D6B6A43A949}"/>
              </a:ext>
            </a:extLst>
          </p:cNvPr>
          <p:cNvSpPr txBox="1"/>
          <p:nvPr/>
        </p:nvSpPr>
        <p:spPr>
          <a:xfrm>
            <a:off x="5763546" y="1271095"/>
            <a:ext cx="22841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x</a:t>
            </a:r>
          </a:p>
        </p:txBody>
      </p:sp>
      <p:sp>
        <p:nvSpPr>
          <p:cNvPr id="26" name="TextBox 25">
            <a:hlinkClick r:id="" action="ppaction://noaction">
              <a:snd r:embed="rId8" name="eux.wav"/>
            </a:hlinkClick>
            <a:extLst>
              <a:ext uri="{FF2B5EF4-FFF2-40B4-BE49-F238E27FC236}">
                <a16:creationId xmlns:a16="http://schemas.microsoft.com/office/drawing/2014/main" id="{B07B9C27-BF7A-4677-87DD-76B4ACCC0BE2}"/>
              </a:ext>
            </a:extLst>
          </p:cNvPr>
          <p:cNvSpPr txBox="1"/>
          <p:nvPr/>
        </p:nvSpPr>
        <p:spPr>
          <a:xfrm>
            <a:off x="566149" y="2463554"/>
            <a:ext cx="1652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28" name="TextBox 19">
            <a:hlinkClick r:id="" action="ppaction://noaction">
              <a:snd r:embed="rId9" name="bleu.wav"/>
            </a:hlinkClick>
            <a:extLst>
              <a:ext uri="{FF2B5EF4-FFF2-40B4-BE49-F238E27FC236}">
                <a16:creationId xmlns:a16="http://schemas.microsoft.com/office/drawing/2014/main" id="{594DC19B-868A-4A8E-B1D7-842CA67DA5CB}"/>
              </a:ext>
            </a:extLst>
          </p:cNvPr>
          <p:cNvSpPr txBox="1"/>
          <p:nvPr/>
        </p:nvSpPr>
        <p:spPr>
          <a:xfrm>
            <a:off x="2236867" y="1286045"/>
            <a:ext cx="226095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bl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29" name="TextBox 20">
            <a:hlinkClick r:id="" action="ppaction://noaction">
              <a:snd r:embed="rId10" name="vieux.wav"/>
            </a:hlinkClick>
            <a:extLst>
              <a:ext uri="{FF2B5EF4-FFF2-40B4-BE49-F238E27FC236}">
                <a16:creationId xmlns:a16="http://schemas.microsoft.com/office/drawing/2014/main" id="{E3BA7E41-3FE5-4072-BCA3-1E5B6939A813}"/>
              </a:ext>
            </a:extLst>
          </p:cNvPr>
          <p:cNvSpPr txBox="1"/>
          <p:nvPr/>
        </p:nvSpPr>
        <p:spPr>
          <a:xfrm flipH="1">
            <a:off x="7908385" y="2486885"/>
            <a:ext cx="2165567"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30" name="TextBox 21">
            <a:hlinkClick r:id="" action="ppaction://noaction">
              <a:snd r:embed="rId11" name="neutre.wav"/>
            </a:hlinkClick>
            <a:extLst>
              <a:ext uri="{FF2B5EF4-FFF2-40B4-BE49-F238E27FC236}">
                <a16:creationId xmlns:a16="http://schemas.microsoft.com/office/drawing/2014/main" id="{EC7BAC49-1981-46FA-82B4-347D5AF2996C}"/>
              </a:ext>
            </a:extLst>
          </p:cNvPr>
          <p:cNvSpPr txBox="1"/>
          <p:nvPr/>
        </p:nvSpPr>
        <p:spPr>
          <a:xfrm>
            <a:off x="3836330" y="2477214"/>
            <a:ext cx="269086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1" name="TextBox 20">
            <a:hlinkClick r:id="" action="ppaction://noaction">
              <a:snd r:embed="rId12" name="dieu.wav"/>
            </a:hlinkClick>
            <a:extLst>
              <a:ext uri="{FF2B5EF4-FFF2-40B4-BE49-F238E27FC236}">
                <a16:creationId xmlns:a16="http://schemas.microsoft.com/office/drawing/2014/main" id="{62409D3B-7CA2-41FE-A788-7A94F02618F7}"/>
              </a:ext>
            </a:extLst>
          </p:cNvPr>
          <p:cNvSpPr txBox="1"/>
          <p:nvPr/>
        </p:nvSpPr>
        <p:spPr>
          <a:xfrm flipH="1">
            <a:off x="7288762" y="5097627"/>
            <a:ext cx="2118723"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grpSp>
        <p:nvGrpSpPr>
          <p:cNvPr id="36" name="Group 35">
            <a:extLst>
              <a:ext uri="{FF2B5EF4-FFF2-40B4-BE49-F238E27FC236}">
                <a16:creationId xmlns:a16="http://schemas.microsoft.com/office/drawing/2014/main" id="{7F23CDB3-452C-44B6-92DB-BD06E28547AC}"/>
              </a:ext>
            </a:extLst>
          </p:cNvPr>
          <p:cNvGrpSpPr/>
          <p:nvPr/>
        </p:nvGrpSpPr>
        <p:grpSpPr>
          <a:xfrm>
            <a:off x="6996736" y="341835"/>
            <a:ext cx="2055214" cy="993638"/>
            <a:chOff x="6933097" y="300437"/>
            <a:chExt cx="2055214" cy="993638"/>
          </a:xfrm>
        </p:grpSpPr>
        <p:sp>
          <p:nvSpPr>
            <p:cNvPr id="39" name="Speech Bubble: Rectangle with Corners Rounded 38">
              <a:extLst>
                <a:ext uri="{FF2B5EF4-FFF2-40B4-BE49-F238E27FC236}">
                  <a16:creationId xmlns:a16="http://schemas.microsoft.com/office/drawing/2014/main" id="{9177DF4D-5E61-4EF2-A3F9-28825C032954}"/>
                </a:ext>
              </a:extLst>
            </p:cNvPr>
            <p:cNvSpPr/>
            <p:nvPr/>
          </p:nvSpPr>
          <p:spPr>
            <a:xfrm>
              <a:off x="6933097" y="300437"/>
              <a:ext cx="2055214" cy="993638"/>
            </a:xfrm>
            <a:prstGeom prst="wedgeRoundRectCallout">
              <a:avLst>
                <a:gd name="adj1" fmla="val -20566"/>
                <a:gd name="adj2" fmla="val 67311"/>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pic>
          <p:nvPicPr>
            <p:cNvPr id="40" name="Picture 39" descr="Quiet Sign Clip Art">
              <a:extLst>
                <a:ext uri="{FF2B5EF4-FFF2-40B4-BE49-F238E27FC236}">
                  <a16:creationId xmlns:a16="http://schemas.microsoft.com/office/drawing/2014/main" id="{4C26AFF3-3BEC-4032-82C8-974C2B503F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80848" y="446304"/>
              <a:ext cx="549731" cy="777478"/>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extBox 46">
            <a:hlinkClick r:id="" action="ppaction://noaction">
              <a:snd r:embed="rId14" name="nerveux.wav"/>
            </a:hlinkClick>
            <a:extLst>
              <a:ext uri="{FF2B5EF4-FFF2-40B4-BE49-F238E27FC236}">
                <a16:creationId xmlns:a16="http://schemas.microsoft.com/office/drawing/2014/main" id="{953A6907-A7FC-4330-92CF-BB14ADF36FCE}"/>
              </a:ext>
            </a:extLst>
          </p:cNvPr>
          <p:cNvSpPr txBox="1"/>
          <p:nvPr/>
        </p:nvSpPr>
        <p:spPr>
          <a:xfrm>
            <a:off x="6136657" y="3743174"/>
            <a:ext cx="3165389" cy="105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nerv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x</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48" name="TextBox 19">
            <a:extLst>
              <a:ext uri="{FF2B5EF4-FFF2-40B4-BE49-F238E27FC236}">
                <a16:creationId xmlns:a16="http://schemas.microsoft.com/office/drawing/2014/main" id="{449C9B33-B45F-4923-B69C-59FF54BB000B}"/>
              </a:ext>
            </a:extLst>
          </p:cNvPr>
          <p:cNvSpPr txBox="1"/>
          <p:nvPr/>
        </p:nvSpPr>
        <p:spPr>
          <a:xfrm>
            <a:off x="1111713" y="2087127"/>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[blue]</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9" name="TextBox 19">
            <a:extLst>
              <a:ext uri="{FF2B5EF4-FFF2-40B4-BE49-F238E27FC236}">
                <a16:creationId xmlns:a16="http://schemas.microsoft.com/office/drawing/2014/main" id="{21BF5B5D-32AF-4575-80C4-F98AB1C8398F}"/>
              </a:ext>
            </a:extLst>
          </p:cNvPr>
          <p:cNvSpPr txBox="1"/>
          <p:nvPr/>
        </p:nvSpPr>
        <p:spPr>
          <a:xfrm>
            <a:off x="4547701" y="2077802"/>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[hollow]</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0" name="TextBox 19">
            <a:extLst>
              <a:ext uri="{FF2B5EF4-FFF2-40B4-BE49-F238E27FC236}">
                <a16:creationId xmlns:a16="http://schemas.microsoft.com/office/drawing/2014/main" id="{3EEEEB62-9BD7-4846-BED0-212BB6A7ADF2}"/>
              </a:ext>
            </a:extLst>
          </p:cNvPr>
          <p:cNvSpPr txBox="1"/>
          <p:nvPr/>
        </p:nvSpPr>
        <p:spPr>
          <a:xfrm>
            <a:off x="-859936" y="3253498"/>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[them]</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1" name="TextBox 19">
            <a:extLst>
              <a:ext uri="{FF2B5EF4-FFF2-40B4-BE49-F238E27FC236}">
                <a16:creationId xmlns:a16="http://schemas.microsoft.com/office/drawing/2014/main" id="{69B8F501-2ADA-4462-830F-7A287A01D7E7}"/>
              </a:ext>
            </a:extLst>
          </p:cNvPr>
          <p:cNvSpPr txBox="1"/>
          <p:nvPr/>
        </p:nvSpPr>
        <p:spPr>
          <a:xfrm>
            <a:off x="2929817" y="329282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[neutral]</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2" name="TextBox 19">
            <a:extLst>
              <a:ext uri="{FF2B5EF4-FFF2-40B4-BE49-F238E27FC236}">
                <a16:creationId xmlns:a16="http://schemas.microsoft.com/office/drawing/2014/main" id="{96435872-4670-4ABC-881D-612A4B46615F}"/>
              </a:ext>
            </a:extLst>
          </p:cNvPr>
          <p:cNvSpPr txBox="1"/>
          <p:nvPr/>
        </p:nvSpPr>
        <p:spPr>
          <a:xfrm>
            <a:off x="6735719" y="333192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[old]</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3" name="TextBox 19">
            <a:extLst>
              <a:ext uri="{FF2B5EF4-FFF2-40B4-BE49-F238E27FC236}">
                <a16:creationId xmlns:a16="http://schemas.microsoft.com/office/drawing/2014/main" id="{48352C2B-B354-40DC-9C86-8AA15BAB1387}"/>
              </a:ext>
            </a:extLst>
          </p:cNvPr>
          <p:cNvSpPr txBox="1"/>
          <p:nvPr/>
        </p:nvSpPr>
        <p:spPr>
          <a:xfrm>
            <a:off x="1303738" y="454590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[maybe]</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4" name="TextBox 19">
            <a:extLst>
              <a:ext uri="{FF2B5EF4-FFF2-40B4-BE49-F238E27FC236}">
                <a16:creationId xmlns:a16="http://schemas.microsoft.com/office/drawing/2014/main" id="{33FEAB2F-16CE-48F5-8A08-2FE6E7197F7A}"/>
              </a:ext>
            </a:extLst>
          </p:cNvPr>
          <p:cNvSpPr txBox="1"/>
          <p:nvPr/>
        </p:nvSpPr>
        <p:spPr>
          <a:xfrm>
            <a:off x="5407567" y="4506159"/>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[nervous]</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5" name="TextBox 19">
            <a:extLst>
              <a:ext uri="{FF2B5EF4-FFF2-40B4-BE49-F238E27FC236}">
                <a16:creationId xmlns:a16="http://schemas.microsoft.com/office/drawing/2014/main" id="{A3F1135D-479C-42EA-ADAB-E365C01B5A1D}"/>
              </a:ext>
            </a:extLst>
          </p:cNvPr>
          <p:cNvSpPr txBox="1"/>
          <p:nvPr/>
        </p:nvSpPr>
        <p:spPr>
          <a:xfrm>
            <a:off x="-341573" y="5868900"/>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[better]</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6" name="TextBox 19">
            <a:extLst>
              <a:ext uri="{FF2B5EF4-FFF2-40B4-BE49-F238E27FC236}">
                <a16:creationId xmlns:a16="http://schemas.microsoft.com/office/drawing/2014/main" id="{E8F67642-4004-4A14-BD3C-4F413544566D}"/>
              </a:ext>
            </a:extLst>
          </p:cNvPr>
          <p:cNvSpPr txBox="1"/>
          <p:nvPr/>
        </p:nvSpPr>
        <p:spPr>
          <a:xfrm>
            <a:off x="3053754" y="5816717"/>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[middle]</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7" name="TextBox 19">
            <a:extLst>
              <a:ext uri="{FF2B5EF4-FFF2-40B4-BE49-F238E27FC236}">
                <a16:creationId xmlns:a16="http://schemas.microsoft.com/office/drawing/2014/main" id="{FF481127-BF55-456B-B3C2-BDA72240A388}"/>
              </a:ext>
            </a:extLst>
          </p:cNvPr>
          <p:cNvSpPr txBox="1"/>
          <p:nvPr/>
        </p:nvSpPr>
        <p:spPr>
          <a:xfrm>
            <a:off x="6096000" y="5933241"/>
            <a:ext cx="45042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[god]</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769777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0000"/>
                                        <p:tgtEl>
                                          <p:spTgt spid="12"/>
                                        </p:tgtEl>
                                      </p:cBhvr>
                                    </p:animEffect>
                                    <p:set>
                                      <p:cBhvr>
                                        <p:cTn id="7" dur="1" fill="hold">
                                          <p:stCondLst>
                                            <p:cond delay="9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A4F76EC-885C-4D5F-A33A-0EFD8C585B05}"/>
              </a:ext>
            </a:extLst>
          </p:cNvPr>
          <p:cNvGraphicFramePr>
            <a:graphicFrameLocks noGrp="1"/>
          </p:cNvGraphicFramePr>
          <p:nvPr>
            <p:extLst>
              <p:ext uri="{D42A27DB-BD31-4B8C-83A1-F6EECF244321}">
                <p14:modId xmlns:p14="http://schemas.microsoft.com/office/powerpoint/2010/main" val="2292987182"/>
              </p:ext>
            </p:extLst>
          </p:nvPr>
        </p:nvGraphicFramePr>
        <p:xfrm>
          <a:off x="226081" y="1590632"/>
          <a:ext cx="5393432" cy="3999184"/>
        </p:xfrm>
        <a:graphic>
          <a:graphicData uri="http://schemas.openxmlformats.org/drawingml/2006/table">
            <a:tbl>
              <a:tblPr firstRow="1" bandRow="1">
                <a:tableStyleId>{5C22544A-7EE6-4342-B048-85BDC9FD1C3A}</a:tableStyleId>
              </a:tblPr>
              <a:tblGrid>
                <a:gridCol w="613116">
                  <a:extLst>
                    <a:ext uri="{9D8B030D-6E8A-4147-A177-3AD203B41FA5}">
                      <a16:colId xmlns:a16="http://schemas.microsoft.com/office/drawing/2014/main" val="3961007085"/>
                    </a:ext>
                  </a:extLst>
                </a:gridCol>
                <a:gridCol w="1794275">
                  <a:extLst>
                    <a:ext uri="{9D8B030D-6E8A-4147-A177-3AD203B41FA5}">
                      <a16:colId xmlns:a16="http://schemas.microsoft.com/office/drawing/2014/main" val="2439185115"/>
                    </a:ext>
                  </a:extLst>
                </a:gridCol>
                <a:gridCol w="2986041">
                  <a:extLst>
                    <a:ext uri="{9D8B030D-6E8A-4147-A177-3AD203B41FA5}">
                      <a16:colId xmlns:a16="http://schemas.microsoft.com/office/drawing/2014/main" val="3898159355"/>
                    </a:ext>
                  </a:extLst>
                </a:gridCol>
              </a:tblGrid>
              <a:tr h="575938">
                <a:tc gridSpan="2">
                  <a:txBody>
                    <a:bodyPr/>
                    <a:lstStyle/>
                    <a:p>
                      <a:pPr algn="ctr"/>
                      <a:r>
                        <a:rPr lang="fr-FR" sz="2500" b="1" dirty="0">
                          <a:solidFill>
                            <a:srgbClr val="1F4E79"/>
                          </a:solidFill>
                        </a:rPr>
                        <a:t>     Word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fr-FR" sz="2500" b="1" dirty="0">
                        <a:solidFill>
                          <a:srgbClr val="1F4E7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500" b="1" dirty="0">
                          <a:solidFill>
                            <a:srgbClr val="1F4E79"/>
                          </a:solidFill>
                        </a:rPr>
                        <a:t>English </a:t>
                      </a:r>
                      <a:r>
                        <a:rPr lang="fr-FR" sz="2500" b="1" dirty="0" err="1">
                          <a:solidFill>
                            <a:srgbClr val="1F4E79"/>
                          </a:solidFill>
                        </a:rPr>
                        <a:t>Meaning</a:t>
                      </a:r>
                      <a:endParaRPr lang="fr-FR" sz="2500" b="1" dirty="0">
                        <a:solidFill>
                          <a:srgbClr val="1F4E7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803775"/>
                  </a:ext>
                </a:extLst>
              </a:tr>
              <a:tr h="543556">
                <a:tc>
                  <a:txBody>
                    <a:bodyPr/>
                    <a:lstStyle/>
                    <a:p>
                      <a:pPr algn="ctr"/>
                      <a:r>
                        <a:rPr lang="fr-FR" sz="2500" b="1" dirty="0">
                          <a:solidFill>
                            <a:srgbClr val="1F4E79"/>
                          </a:solidFill>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500" b="0" dirty="0">
                        <a:solidFill>
                          <a:srgbClr val="1F4E7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500" b="0" dirty="0" err="1">
                          <a:solidFill>
                            <a:srgbClr val="1F4E79"/>
                          </a:solidFill>
                        </a:rPr>
                        <a:t>calm</a:t>
                      </a:r>
                      <a:r>
                        <a:rPr lang="fr-FR" sz="2500" b="0" dirty="0">
                          <a:solidFill>
                            <a:srgbClr val="1F4E79"/>
                          </a:solidFill>
                        </a:rPr>
                        <a:t>, quiet (m/f)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2294225"/>
                  </a:ext>
                </a:extLst>
              </a:tr>
              <a:tr h="575938">
                <a:tc>
                  <a:txBody>
                    <a:bodyPr/>
                    <a:lstStyle/>
                    <a:p>
                      <a:pPr algn="ctr"/>
                      <a:r>
                        <a:rPr lang="fr-FR" sz="2500" b="1" dirty="0">
                          <a:solidFill>
                            <a:srgbClr val="1F4E79"/>
                          </a:solidFill>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500" b="0" dirty="0">
                        <a:solidFill>
                          <a:srgbClr val="1F4E7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500" b="0" dirty="0">
                          <a:solidFill>
                            <a:srgbClr val="1F4E79"/>
                          </a:solidFill>
                        </a:rPr>
                        <a:t>but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8276986"/>
                  </a:ext>
                </a:extLst>
              </a:tr>
              <a:tr h="575938">
                <a:tc>
                  <a:txBody>
                    <a:bodyPr/>
                    <a:lstStyle/>
                    <a:p>
                      <a:pPr algn="ctr"/>
                      <a:r>
                        <a:rPr lang="fr-FR" sz="2500" b="1" dirty="0">
                          <a:solidFill>
                            <a:srgbClr val="1F4E79"/>
                          </a:solidFill>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500" b="0" dirty="0">
                        <a:solidFill>
                          <a:srgbClr val="1F4E7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500" b="0" dirty="0" err="1">
                          <a:solidFill>
                            <a:srgbClr val="1F4E79"/>
                          </a:solidFill>
                        </a:rPr>
                        <a:t>thank</a:t>
                      </a:r>
                      <a:r>
                        <a:rPr lang="fr-FR" sz="2500" b="0" dirty="0">
                          <a:solidFill>
                            <a:srgbClr val="1F4E79"/>
                          </a:solidFill>
                        </a:rPr>
                        <a:t> </a:t>
                      </a:r>
                      <a:r>
                        <a:rPr lang="fr-FR" sz="2500" b="0" dirty="0" err="1">
                          <a:solidFill>
                            <a:srgbClr val="1F4E79"/>
                          </a:solidFill>
                        </a:rPr>
                        <a:t>you</a:t>
                      </a:r>
                      <a:endParaRPr lang="fr-FR" sz="2500" b="0" dirty="0">
                        <a:solidFill>
                          <a:srgbClr val="1F4E7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7193978"/>
                  </a:ext>
                </a:extLst>
              </a:tr>
              <a:tr h="575938">
                <a:tc>
                  <a:txBody>
                    <a:bodyPr/>
                    <a:lstStyle/>
                    <a:p>
                      <a:pPr algn="ctr"/>
                      <a:r>
                        <a:rPr lang="fr-FR" sz="2500" b="1" dirty="0">
                          <a:solidFill>
                            <a:srgbClr val="1F4E79"/>
                          </a:solidFill>
                        </a:rPr>
                        <a:t>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500" b="0" dirty="0">
                        <a:solidFill>
                          <a:srgbClr val="1F4E7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500" b="0" dirty="0">
                          <a:solidFill>
                            <a:srgbClr val="1F4E79"/>
                          </a:solidFill>
                        </a:rPr>
                        <a:t>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9998999"/>
                  </a:ext>
                </a:extLst>
              </a:tr>
              <a:tr h="575938">
                <a:tc>
                  <a:txBody>
                    <a:bodyPr/>
                    <a:lstStyle/>
                    <a:p>
                      <a:pPr algn="ctr"/>
                      <a:r>
                        <a:rPr lang="fr-FR" sz="2500" b="1" dirty="0">
                          <a:solidFill>
                            <a:srgbClr val="1F4E79"/>
                          </a:solidFill>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500" b="0" dirty="0">
                        <a:solidFill>
                          <a:srgbClr val="1F4E7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500" b="0" dirty="0" err="1">
                          <a:solidFill>
                            <a:srgbClr val="1F4E79"/>
                          </a:solidFill>
                        </a:rPr>
                        <a:t>funny</a:t>
                      </a:r>
                      <a:r>
                        <a:rPr lang="fr-FR" sz="2500" b="0" dirty="0">
                          <a:solidFill>
                            <a:srgbClr val="1F4E79"/>
                          </a:solidFill>
                        </a:rPr>
                        <a:t> (m)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626550"/>
                  </a:ext>
                </a:extLst>
              </a:tr>
              <a:tr h="575938">
                <a:tc>
                  <a:txBody>
                    <a:bodyPr/>
                    <a:lstStyle/>
                    <a:p>
                      <a:pPr algn="ctr"/>
                      <a:r>
                        <a:rPr lang="fr-FR" sz="2500" b="1" dirty="0">
                          <a:solidFill>
                            <a:srgbClr val="1F4E79"/>
                          </a:solidFill>
                        </a:rPr>
                        <a:t>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500" b="0" dirty="0">
                        <a:solidFill>
                          <a:srgbClr val="1F4E7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500" b="0" dirty="0" err="1">
                          <a:solidFill>
                            <a:srgbClr val="1F4E79"/>
                          </a:solidFill>
                        </a:rPr>
                        <a:t>she</a:t>
                      </a:r>
                      <a:endParaRPr lang="fr-FR" sz="2500" b="0" dirty="0">
                        <a:solidFill>
                          <a:srgbClr val="1F4E7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491035"/>
                  </a:ext>
                </a:extLst>
              </a:tr>
            </a:tbl>
          </a:graphicData>
        </a:graphic>
      </p:graphicFrame>
      <p:sp>
        <p:nvSpPr>
          <p:cNvPr id="5" name="Rectangle 4">
            <a:extLst>
              <a:ext uri="{FF2B5EF4-FFF2-40B4-BE49-F238E27FC236}">
                <a16:creationId xmlns:a16="http://schemas.microsoft.com/office/drawing/2014/main" id="{694E9CFE-8248-412B-A7D1-EBF7EE004DEF}"/>
              </a:ext>
            </a:extLst>
          </p:cNvPr>
          <p:cNvSpPr/>
          <p:nvPr/>
        </p:nvSpPr>
        <p:spPr>
          <a:xfrm>
            <a:off x="551116" y="2152148"/>
            <a:ext cx="2290119" cy="494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rgbClr val="1F4E79"/>
                </a:solidFill>
              </a:rPr>
              <a:t>calme</a:t>
            </a:r>
          </a:p>
        </p:txBody>
      </p:sp>
      <p:sp>
        <p:nvSpPr>
          <p:cNvPr id="9" name="Rectangle 8">
            <a:extLst>
              <a:ext uri="{FF2B5EF4-FFF2-40B4-BE49-F238E27FC236}">
                <a16:creationId xmlns:a16="http://schemas.microsoft.com/office/drawing/2014/main" id="{DCEA187C-F66D-4AF9-9F29-2F404C986D65}"/>
              </a:ext>
            </a:extLst>
          </p:cNvPr>
          <p:cNvSpPr/>
          <p:nvPr/>
        </p:nvSpPr>
        <p:spPr>
          <a:xfrm>
            <a:off x="551116" y="2680042"/>
            <a:ext cx="2290119" cy="494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rgbClr val="1F4E79"/>
                </a:solidFill>
              </a:rPr>
              <a:t>mais</a:t>
            </a:r>
          </a:p>
        </p:txBody>
      </p:sp>
      <p:sp>
        <p:nvSpPr>
          <p:cNvPr id="10" name="Rectangle 9">
            <a:extLst>
              <a:ext uri="{FF2B5EF4-FFF2-40B4-BE49-F238E27FC236}">
                <a16:creationId xmlns:a16="http://schemas.microsoft.com/office/drawing/2014/main" id="{B4671839-F412-40E0-A7C3-63808E8EDCD5}"/>
              </a:ext>
            </a:extLst>
          </p:cNvPr>
          <p:cNvSpPr/>
          <p:nvPr/>
        </p:nvSpPr>
        <p:spPr>
          <a:xfrm>
            <a:off x="551116" y="3280876"/>
            <a:ext cx="2290119" cy="494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rgbClr val="1F4E79"/>
                </a:solidFill>
              </a:rPr>
              <a:t>merci</a:t>
            </a:r>
          </a:p>
        </p:txBody>
      </p:sp>
      <p:sp>
        <p:nvSpPr>
          <p:cNvPr id="11" name="Rectangle 10">
            <a:extLst>
              <a:ext uri="{FF2B5EF4-FFF2-40B4-BE49-F238E27FC236}">
                <a16:creationId xmlns:a16="http://schemas.microsoft.com/office/drawing/2014/main" id="{B0398427-DF4F-4CDC-91A6-0759DFB5581E}"/>
              </a:ext>
            </a:extLst>
          </p:cNvPr>
          <p:cNvSpPr/>
          <p:nvPr/>
        </p:nvSpPr>
        <p:spPr>
          <a:xfrm>
            <a:off x="556412" y="3864067"/>
            <a:ext cx="2290119" cy="494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rgbClr val="1F4E79"/>
                </a:solidFill>
              </a:rPr>
              <a:t>ou</a:t>
            </a:r>
          </a:p>
        </p:txBody>
      </p:sp>
      <p:sp>
        <p:nvSpPr>
          <p:cNvPr id="12" name="Rectangle 11">
            <a:extLst>
              <a:ext uri="{FF2B5EF4-FFF2-40B4-BE49-F238E27FC236}">
                <a16:creationId xmlns:a16="http://schemas.microsoft.com/office/drawing/2014/main" id="{61A4B7FC-D059-4852-9800-E262B6C62CFD}"/>
              </a:ext>
            </a:extLst>
          </p:cNvPr>
          <p:cNvSpPr/>
          <p:nvPr/>
        </p:nvSpPr>
        <p:spPr>
          <a:xfrm>
            <a:off x="556412" y="4448580"/>
            <a:ext cx="2290119" cy="494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rgbClr val="1F4E79"/>
                </a:solidFill>
              </a:rPr>
              <a:t>amusant</a:t>
            </a:r>
          </a:p>
        </p:txBody>
      </p:sp>
      <p:sp>
        <p:nvSpPr>
          <p:cNvPr id="13" name="Rectangle 12">
            <a:extLst>
              <a:ext uri="{FF2B5EF4-FFF2-40B4-BE49-F238E27FC236}">
                <a16:creationId xmlns:a16="http://schemas.microsoft.com/office/drawing/2014/main" id="{1A0CBA1E-E884-4B25-986A-F8C81348311E}"/>
              </a:ext>
            </a:extLst>
          </p:cNvPr>
          <p:cNvSpPr/>
          <p:nvPr/>
        </p:nvSpPr>
        <p:spPr>
          <a:xfrm>
            <a:off x="581126" y="5042578"/>
            <a:ext cx="2290119" cy="494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rgbClr val="1F4E79"/>
                </a:solidFill>
              </a:rPr>
              <a:t>elle</a:t>
            </a:r>
          </a:p>
        </p:txBody>
      </p:sp>
      <p:sp>
        <p:nvSpPr>
          <p:cNvPr id="14" name="Rectangle 13">
            <a:extLst>
              <a:ext uri="{FF2B5EF4-FFF2-40B4-BE49-F238E27FC236}">
                <a16:creationId xmlns:a16="http://schemas.microsoft.com/office/drawing/2014/main" id="{53088B21-E4D0-4CF0-AD86-6C335A4D0734}"/>
              </a:ext>
            </a:extLst>
          </p:cNvPr>
          <p:cNvSpPr/>
          <p:nvPr/>
        </p:nvSpPr>
        <p:spPr>
          <a:xfrm>
            <a:off x="6359407" y="2152148"/>
            <a:ext cx="2290119" cy="494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rgbClr val="1F4E79"/>
                </a:solidFill>
              </a:rPr>
              <a:t>contente</a:t>
            </a:r>
          </a:p>
        </p:txBody>
      </p:sp>
      <p:sp>
        <p:nvSpPr>
          <p:cNvPr id="15" name="Rectangle 14">
            <a:extLst>
              <a:ext uri="{FF2B5EF4-FFF2-40B4-BE49-F238E27FC236}">
                <a16:creationId xmlns:a16="http://schemas.microsoft.com/office/drawing/2014/main" id="{B8319DA3-AA01-4506-A2F8-5067D6FF0B11}"/>
              </a:ext>
            </a:extLst>
          </p:cNvPr>
          <p:cNvSpPr/>
          <p:nvPr/>
        </p:nvSpPr>
        <p:spPr>
          <a:xfrm>
            <a:off x="6359407" y="2680042"/>
            <a:ext cx="2290119" cy="494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rgbClr val="1F4E79"/>
                </a:solidFill>
              </a:rPr>
              <a:t>malade</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6" name="Table 2">
            <a:extLst>
              <a:ext uri="{FF2B5EF4-FFF2-40B4-BE49-F238E27FC236}">
                <a16:creationId xmlns:a16="http://schemas.microsoft.com/office/drawing/2014/main" id="{1C161143-E901-4769-BF6C-11B403157C2E}"/>
              </a:ext>
            </a:extLst>
          </p:cNvPr>
          <p:cNvGraphicFramePr>
            <a:graphicFrameLocks noGrp="1"/>
          </p:cNvGraphicFramePr>
          <p:nvPr>
            <p:extLst>
              <p:ext uri="{D42A27DB-BD31-4B8C-83A1-F6EECF244321}">
                <p14:modId xmlns:p14="http://schemas.microsoft.com/office/powerpoint/2010/main" val="3744489131"/>
              </p:ext>
            </p:extLst>
          </p:nvPr>
        </p:nvGraphicFramePr>
        <p:xfrm>
          <a:off x="5779008" y="1590632"/>
          <a:ext cx="6303264" cy="3999184"/>
        </p:xfrm>
        <a:graphic>
          <a:graphicData uri="http://schemas.openxmlformats.org/drawingml/2006/table">
            <a:tbl>
              <a:tblPr firstRow="1" bandRow="1">
                <a:tableStyleId>{5C22544A-7EE6-4342-B048-85BDC9FD1C3A}</a:tableStyleId>
              </a:tblPr>
              <a:tblGrid>
                <a:gridCol w="716545">
                  <a:extLst>
                    <a:ext uri="{9D8B030D-6E8A-4147-A177-3AD203B41FA5}">
                      <a16:colId xmlns:a16="http://schemas.microsoft.com/office/drawing/2014/main" val="3961007085"/>
                    </a:ext>
                  </a:extLst>
                </a:gridCol>
                <a:gridCol w="1746239">
                  <a:extLst>
                    <a:ext uri="{9D8B030D-6E8A-4147-A177-3AD203B41FA5}">
                      <a16:colId xmlns:a16="http://schemas.microsoft.com/office/drawing/2014/main" val="2439185115"/>
                    </a:ext>
                  </a:extLst>
                </a:gridCol>
                <a:gridCol w="3840480">
                  <a:extLst>
                    <a:ext uri="{9D8B030D-6E8A-4147-A177-3AD203B41FA5}">
                      <a16:colId xmlns:a16="http://schemas.microsoft.com/office/drawing/2014/main" val="3898159355"/>
                    </a:ext>
                  </a:extLst>
                </a:gridCol>
              </a:tblGrid>
              <a:tr h="575938">
                <a:tc gridSpan="2">
                  <a:txBody>
                    <a:bodyPr/>
                    <a:lstStyle/>
                    <a:p>
                      <a:pPr algn="ctr"/>
                      <a:r>
                        <a:rPr lang="fr-FR" sz="2500" b="1" dirty="0">
                          <a:solidFill>
                            <a:srgbClr val="1F4E79"/>
                          </a:solidFill>
                        </a:rPr>
                        <a:t>         Word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fr-FR" sz="2500" b="1" dirty="0">
                        <a:solidFill>
                          <a:srgbClr val="1F4E7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2500" b="1" dirty="0">
                          <a:solidFill>
                            <a:srgbClr val="1F4E79"/>
                          </a:solidFill>
                        </a:rPr>
                        <a:t>English </a:t>
                      </a:r>
                      <a:r>
                        <a:rPr lang="fr-FR" sz="2500" b="1" dirty="0" err="1">
                          <a:solidFill>
                            <a:srgbClr val="1F4E79"/>
                          </a:solidFill>
                        </a:rPr>
                        <a:t>Meaning</a:t>
                      </a:r>
                      <a:endParaRPr lang="fr-FR" sz="2500" b="1" dirty="0">
                        <a:solidFill>
                          <a:srgbClr val="1F4E7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803775"/>
                  </a:ext>
                </a:extLst>
              </a:tr>
              <a:tr h="543556">
                <a:tc>
                  <a:txBody>
                    <a:bodyPr/>
                    <a:lstStyle/>
                    <a:p>
                      <a:pPr algn="ctr"/>
                      <a:r>
                        <a:rPr lang="fr-FR" sz="2500" b="1" dirty="0">
                          <a:solidFill>
                            <a:srgbClr val="1F4E79"/>
                          </a:solidFill>
                        </a:rPr>
                        <a:t>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500" b="0" dirty="0">
                        <a:solidFill>
                          <a:srgbClr val="1F4E7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500" b="0" dirty="0" err="1">
                          <a:solidFill>
                            <a:srgbClr val="1F4E79"/>
                          </a:solidFill>
                        </a:rPr>
                        <a:t>glad</a:t>
                      </a:r>
                      <a:r>
                        <a:rPr lang="fr-FR" sz="2500" b="0" dirty="0">
                          <a:solidFill>
                            <a:srgbClr val="1F4E79"/>
                          </a:solidFill>
                        </a:rPr>
                        <a:t>/</a:t>
                      </a:r>
                      <a:r>
                        <a:rPr lang="fr-FR" sz="2500" b="0" dirty="0" err="1">
                          <a:solidFill>
                            <a:srgbClr val="1F4E79"/>
                          </a:solidFill>
                        </a:rPr>
                        <a:t>pleased</a:t>
                      </a:r>
                      <a:r>
                        <a:rPr lang="fr-FR" sz="2500" b="0" dirty="0">
                          <a:solidFill>
                            <a:srgbClr val="1F4E79"/>
                          </a:solidFill>
                        </a:rPr>
                        <a:t> (f)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2294225"/>
                  </a:ext>
                </a:extLst>
              </a:tr>
              <a:tr h="575938">
                <a:tc>
                  <a:txBody>
                    <a:bodyPr/>
                    <a:lstStyle/>
                    <a:p>
                      <a:pPr algn="ctr"/>
                      <a:r>
                        <a:rPr lang="fr-FR" sz="2500" b="1" dirty="0">
                          <a:solidFill>
                            <a:srgbClr val="1F4E79"/>
                          </a:solidFill>
                        </a:rPr>
                        <a:t>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500" b="0" dirty="0">
                        <a:solidFill>
                          <a:srgbClr val="1F4E7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500" b="0" dirty="0">
                          <a:solidFill>
                            <a:srgbClr val="1F4E79"/>
                          </a:solidFill>
                        </a:rPr>
                        <a:t>Ill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8276986"/>
                  </a:ext>
                </a:extLst>
              </a:tr>
              <a:tr h="575938">
                <a:tc>
                  <a:txBody>
                    <a:bodyPr/>
                    <a:lstStyle/>
                    <a:p>
                      <a:pPr algn="ctr"/>
                      <a:r>
                        <a:rPr lang="fr-FR" sz="2500" b="1" dirty="0">
                          <a:solidFill>
                            <a:srgbClr val="1F4E79"/>
                          </a:solidFill>
                        </a:rPr>
                        <a:t>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500" b="0" dirty="0">
                        <a:solidFill>
                          <a:srgbClr val="1F4E7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500" b="0" dirty="0" err="1">
                          <a:solidFill>
                            <a:srgbClr val="1F4E79"/>
                          </a:solidFill>
                        </a:rPr>
                        <a:t>sad</a:t>
                      </a:r>
                      <a:endParaRPr lang="fr-FR" sz="2500" b="0" dirty="0">
                        <a:solidFill>
                          <a:srgbClr val="1F4E7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7193978"/>
                  </a:ext>
                </a:extLst>
              </a:tr>
              <a:tr h="575938">
                <a:tc>
                  <a:txBody>
                    <a:bodyPr/>
                    <a:lstStyle/>
                    <a:p>
                      <a:pPr algn="ctr"/>
                      <a:r>
                        <a:rPr lang="fr-FR" sz="2500" b="1" dirty="0">
                          <a:solidFill>
                            <a:srgbClr val="1F4E79"/>
                          </a:solidFill>
                        </a:rPr>
                        <a:t>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500" b="0" dirty="0">
                        <a:solidFill>
                          <a:srgbClr val="1F4E7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500" b="0" dirty="0" err="1">
                          <a:solidFill>
                            <a:srgbClr val="1F4E79"/>
                          </a:solidFill>
                        </a:rPr>
                        <a:t>mean</a:t>
                      </a:r>
                      <a:r>
                        <a:rPr lang="fr-FR" sz="2500" b="0" dirty="0">
                          <a:solidFill>
                            <a:srgbClr val="1F4E79"/>
                          </a:solidFill>
                        </a:rPr>
                        <a:t> (f)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9998999"/>
                  </a:ext>
                </a:extLst>
              </a:tr>
              <a:tr h="575938">
                <a:tc>
                  <a:txBody>
                    <a:bodyPr/>
                    <a:lstStyle/>
                    <a:p>
                      <a:pPr algn="ctr"/>
                      <a:r>
                        <a:rPr lang="fr-FR" sz="2500" b="1" dirty="0">
                          <a:solidFill>
                            <a:srgbClr val="1F4E79"/>
                          </a:solidFill>
                        </a:rPr>
                        <a:t>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500" b="0" dirty="0">
                        <a:solidFill>
                          <a:srgbClr val="1F4E7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500" b="0" dirty="0" err="1">
                          <a:solidFill>
                            <a:srgbClr val="1F4E79"/>
                          </a:solidFill>
                        </a:rPr>
                        <a:t>he</a:t>
                      </a:r>
                      <a:endParaRPr lang="fr-FR" sz="2500" b="0" dirty="0">
                        <a:solidFill>
                          <a:srgbClr val="1F4E7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626550"/>
                  </a:ext>
                </a:extLst>
              </a:tr>
              <a:tr h="575938">
                <a:tc>
                  <a:txBody>
                    <a:bodyPr/>
                    <a:lstStyle/>
                    <a:p>
                      <a:pPr algn="ctr"/>
                      <a:r>
                        <a:rPr lang="fr-FR" sz="2500" b="1" dirty="0">
                          <a:solidFill>
                            <a:srgbClr val="1F4E79"/>
                          </a:solidFill>
                        </a:rPr>
                        <a:t>12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500" b="0" dirty="0">
                        <a:solidFill>
                          <a:srgbClr val="1F4E79"/>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500" b="0" dirty="0">
                          <a:solidFill>
                            <a:srgbClr val="1F4E79"/>
                          </a:solidFill>
                        </a:rPr>
                        <a:t>Intelligent (m)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2476616"/>
                  </a:ext>
                </a:extLst>
              </a:tr>
            </a:tbl>
          </a:graphicData>
        </a:graphic>
      </p:graphicFrame>
      <p:sp>
        <p:nvSpPr>
          <p:cNvPr id="17" name="Rectangle 16">
            <a:extLst>
              <a:ext uri="{FF2B5EF4-FFF2-40B4-BE49-F238E27FC236}">
                <a16:creationId xmlns:a16="http://schemas.microsoft.com/office/drawing/2014/main" id="{6CB6E1B4-610E-438B-859A-9BD6677FFE39}"/>
              </a:ext>
            </a:extLst>
          </p:cNvPr>
          <p:cNvSpPr/>
          <p:nvPr/>
        </p:nvSpPr>
        <p:spPr>
          <a:xfrm>
            <a:off x="6347373" y="3280876"/>
            <a:ext cx="2290119" cy="494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rgbClr val="1F4E79"/>
                </a:solidFill>
              </a:rPr>
              <a:t>triste</a:t>
            </a:r>
          </a:p>
        </p:txBody>
      </p:sp>
      <p:sp>
        <p:nvSpPr>
          <p:cNvPr id="18" name="Rectangle 17">
            <a:extLst>
              <a:ext uri="{FF2B5EF4-FFF2-40B4-BE49-F238E27FC236}">
                <a16:creationId xmlns:a16="http://schemas.microsoft.com/office/drawing/2014/main" id="{B303136F-9EE1-4CBB-96A3-A876F16DF6C6}"/>
              </a:ext>
            </a:extLst>
          </p:cNvPr>
          <p:cNvSpPr/>
          <p:nvPr/>
        </p:nvSpPr>
        <p:spPr>
          <a:xfrm>
            <a:off x="6359407" y="3864067"/>
            <a:ext cx="2290119" cy="494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rgbClr val="1F4E79"/>
                </a:solidFill>
              </a:rPr>
              <a:t>méchante</a:t>
            </a:r>
          </a:p>
        </p:txBody>
      </p:sp>
      <p:sp>
        <p:nvSpPr>
          <p:cNvPr id="19" name="Rectangle 18">
            <a:extLst>
              <a:ext uri="{FF2B5EF4-FFF2-40B4-BE49-F238E27FC236}">
                <a16:creationId xmlns:a16="http://schemas.microsoft.com/office/drawing/2014/main" id="{E65A4C1A-57BD-4392-B3AA-8D744D27BADC}"/>
              </a:ext>
            </a:extLst>
          </p:cNvPr>
          <p:cNvSpPr/>
          <p:nvPr/>
        </p:nvSpPr>
        <p:spPr>
          <a:xfrm>
            <a:off x="6359407" y="5042578"/>
            <a:ext cx="2290119" cy="494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rgbClr val="1F4E79"/>
                </a:solidFill>
              </a:rPr>
              <a:t>intelligent</a:t>
            </a:r>
          </a:p>
        </p:txBody>
      </p:sp>
      <p:sp>
        <p:nvSpPr>
          <p:cNvPr id="21" name="Rectangle 20">
            <a:extLst>
              <a:ext uri="{FF2B5EF4-FFF2-40B4-BE49-F238E27FC236}">
                <a16:creationId xmlns:a16="http://schemas.microsoft.com/office/drawing/2014/main" id="{824A9EF8-5C04-4AFD-819F-B3DF6AB9B26B}"/>
              </a:ext>
            </a:extLst>
          </p:cNvPr>
          <p:cNvSpPr/>
          <p:nvPr/>
        </p:nvSpPr>
        <p:spPr>
          <a:xfrm>
            <a:off x="6347372" y="4444310"/>
            <a:ext cx="2290119" cy="494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rgbClr val="1F4E79"/>
                </a:solidFill>
              </a:rPr>
              <a:t>il</a:t>
            </a:r>
          </a:p>
        </p:txBody>
      </p:sp>
    </p:spTree>
    <p:extLst>
      <p:ext uri="{BB962C8B-B14F-4D97-AF65-F5344CB8AC3E}">
        <p14:creationId xmlns:p14="http://schemas.microsoft.com/office/powerpoint/2010/main" val="4722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3" grpId="0" animBg="1"/>
      <p:bldP spid="14" grpId="0" animBg="1"/>
      <p:bldP spid="15" grpId="0" animBg="1"/>
      <p:bldP spid="17" grpId="0" animBg="1"/>
      <p:bldP spid="18" grpId="0" animBg="1"/>
      <p:bldP spid="19"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FBF53B-61D3-0D43-8BAD-E2DCF5B952C4}"/>
              </a:ext>
            </a:extLst>
          </p:cNvPr>
          <p:cNvSpPr>
            <a:spLocks noGrp="1"/>
          </p:cNvSpPr>
          <p:nvPr>
            <p:ph type="title"/>
          </p:nvPr>
        </p:nvSpPr>
        <p:spPr>
          <a:xfrm>
            <a:off x="0" y="1"/>
            <a:ext cx="1614488" cy="3429000"/>
          </a:xfrm>
        </p:spPr>
        <p:txBody>
          <a:bodyPr/>
          <a:lstStyle/>
          <a:p>
            <a:pPr lvl="0" algn="ctr">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i</a:t>
            </a:r>
            <a:endParaRPr lang="en-US" dirty="0"/>
          </a:p>
        </p:txBody>
      </p:sp>
      <p:sp>
        <p:nvSpPr>
          <p:cNvPr id="6" name="TextBox 5"/>
          <p:cNvSpPr txBox="1"/>
          <p:nvPr/>
        </p:nvSpPr>
        <p:spPr>
          <a:xfrm>
            <a:off x="2994133" y="190834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20987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 mid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8F7596D9-2EF1-431B-88C7-00EB3DE13201}"/>
              </a:ext>
            </a:extLst>
          </p:cNvPr>
          <p:cNvSpPr/>
          <p:nvPr/>
        </p:nvSpPr>
        <p:spPr>
          <a:xfrm>
            <a:off x="3427683" y="2228287"/>
            <a:ext cx="3361038" cy="867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b="1" dirty="0">
                <a:solidFill>
                  <a:srgbClr val="1F4E79"/>
                </a:solidFill>
              </a:rPr>
              <a:t>triste</a:t>
            </a:r>
          </a:p>
        </p:txBody>
      </p:sp>
      <p:graphicFrame>
        <p:nvGraphicFramePr>
          <p:cNvPr id="14" name="Table 14">
            <a:extLst>
              <a:ext uri="{FF2B5EF4-FFF2-40B4-BE49-F238E27FC236}">
                <a16:creationId xmlns:a16="http://schemas.microsoft.com/office/drawing/2014/main" id="{6D52E257-0349-4E38-9E00-C4DC7BAFD378}"/>
              </a:ext>
            </a:extLst>
          </p:cNvPr>
          <p:cNvGraphicFramePr>
            <a:graphicFrameLocks noGrp="1"/>
          </p:cNvGraphicFramePr>
          <p:nvPr>
            <p:extLst>
              <p:ext uri="{D42A27DB-BD31-4B8C-83A1-F6EECF244321}">
                <p14:modId xmlns:p14="http://schemas.microsoft.com/office/powerpoint/2010/main" val="2372785453"/>
              </p:ext>
            </p:extLst>
          </p:nvPr>
        </p:nvGraphicFramePr>
        <p:xfrm>
          <a:off x="672758" y="1623099"/>
          <a:ext cx="1576173" cy="3999830"/>
        </p:xfrm>
        <a:graphic>
          <a:graphicData uri="http://schemas.openxmlformats.org/drawingml/2006/table">
            <a:tbl>
              <a:tblPr firstRow="1" bandRow="1">
                <a:tableStyleId>{5C22544A-7EE6-4342-B048-85BDC9FD1C3A}</a:tableStyleId>
              </a:tblPr>
              <a:tblGrid>
                <a:gridCol w="1576173">
                  <a:extLst>
                    <a:ext uri="{9D8B030D-6E8A-4147-A177-3AD203B41FA5}">
                      <a16:colId xmlns:a16="http://schemas.microsoft.com/office/drawing/2014/main" val="846379204"/>
                    </a:ext>
                  </a:extLst>
                </a:gridCol>
              </a:tblGrid>
              <a:tr h="1999915">
                <a:tc>
                  <a:txBody>
                    <a:bodyPr/>
                    <a:lstStyle/>
                    <a:p>
                      <a:pPr algn="ctr"/>
                      <a:r>
                        <a:rPr lang="fr-FR" sz="2500" b="0" dirty="0">
                          <a:solidFill>
                            <a:srgbClr val="1F4E79"/>
                          </a:solidFill>
                        </a:rPr>
                        <a:t>1</a:t>
                      </a:r>
                    </a:p>
                  </a:txBody>
                  <a:tcPr anchor="ctr">
                    <a:solidFill>
                      <a:schemeClr val="bg1"/>
                    </a:solidFill>
                  </a:tcPr>
                </a:tc>
                <a:extLst>
                  <a:ext uri="{0D108BD9-81ED-4DB2-BD59-A6C34878D82A}">
                    <a16:rowId xmlns:a16="http://schemas.microsoft.com/office/drawing/2014/main" val="3659181157"/>
                  </a:ext>
                </a:extLst>
              </a:tr>
              <a:tr h="1999915">
                <a:tc>
                  <a:txBody>
                    <a:bodyPr/>
                    <a:lstStyle/>
                    <a:p>
                      <a:pPr algn="ctr"/>
                      <a:r>
                        <a:rPr lang="fr-FR" sz="2500" b="0" dirty="0">
                          <a:solidFill>
                            <a:srgbClr val="1F4E79"/>
                          </a:solidFill>
                        </a:rPr>
                        <a:t>2</a:t>
                      </a:r>
                    </a:p>
                  </a:txBody>
                  <a:tcPr anchor="ctr">
                    <a:solidFill>
                      <a:schemeClr val="bg1"/>
                    </a:solidFill>
                  </a:tcPr>
                </a:tc>
                <a:extLst>
                  <a:ext uri="{0D108BD9-81ED-4DB2-BD59-A6C34878D82A}">
                    <a16:rowId xmlns:a16="http://schemas.microsoft.com/office/drawing/2014/main" val="3069101237"/>
                  </a:ext>
                </a:extLst>
              </a:tr>
            </a:tbl>
          </a:graphicData>
        </a:graphic>
      </p:graphicFrame>
      <p:sp>
        <p:nvSpPr>
          <p:cNvPr id="16" name="Rectangle 15">
            <a:extLst>
              <a:ext uri="{FF2B5EF4-FFF2-40B4-BE49-F238E27FC236}">
                <a16:creationId xmlns:a16="http://schemas.microsoft.com/office/drawing/2014/main" id="{5BA90264-94A3-4DC1-AC1F-1219E03EC0B5}"/>
              </a:ext>
            </a:extLst>
          </p:cNvPr>
          <p:cNvSpPr/>
          <p:nvPr/>
        </p:nvSpPr>
        <p:spPr>
          <a:xfrm>
            <a:off x="3404375" y="4214746"/>
            <a:ext cx="3361038" cy="867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b="1" dirty="0">
                <a:solidFill>
                  <a:srgbClr val="1F4E79"/>
                </a:solidFill>
              </a:rPr>
              <a:t>elle</a:t>
            </a:r>
          </a:p>
        </p:txBody>
      </p:sp>
      <p:sp>
        <p:nvSpPr>
          <p:cNvPr id="17" name="Rectangle 16">
            <a:extLst>
              <a:ext uri="{FF2B5EF4-FFF2-40B4-BE49-F238E27FC236}">
                <a16:creationId xmlns:a16="http://schemas.microsoft.com/office/drawing/2014/main" id="{B2904F61-7EEF-4F73-A1DB-A279B2B6FC8D}"/>
              </a:ext>
            </a:extLst>
          </p:cNvPr>
          <p:cNvSpPr/>
          <p:nvPr/>
        </p:nvSpPr>
        <p:spPr>
          <a:xfrm>
            <a:off x="8958649" y="2215326"/>
            <a:ext cx="3361038" cy="867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b="1" dirty="0">
                <a:solidFill>
                  <a:srgbClr val="1F4E79"/>
                </a:solidFill>
              </a:rPr>
              <a:t>malade</a:t>
            </a:r>
          </a:p>
        </p:txBody>
      </p:sp>
      <p:sp>
        <p:nvSpPr>
          <p:cNvPr id="18" name="Rectangle 17">
            <a:extLst>
              <a:ext uri="{FF2B5EF4-FFF2-40B4-BE49-F238E27FC236}">
                <a16:creationId xmlns:a16="http://schemas.microsoft.com/office/drawing/2014/main" id="{8C865E70-67FB-4550-B0A5-0C150728A20C}"/>
              </a:ext>
            </a:extLst>
          </p:cNvPr>
          <p:cNvSpPr/>
          <p:nvPr/>
        </p:nvSpPr>
        <p:spPr>
          <a:xfrm>
            <a:off x="8958649" y="4214746"/>
            <a:ext cx="3361038" cy="867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b="1" dirty="0">
                <a:solidFill>
                  <a:srgbClr val="1F4E79"/>
                </a:solidFill>
              </a:rPr>
              <a:t>amusant</a:t>
            </a:r>
          </a:p>
        </p:txBody>
      </p:sp>
      <p:pic>
        <p:nvPicPr>
          <p:cNvPr id="5122" name="Picture 2" descr="Buddy Crying Clip Art">
            <a:extLst>
              <a:ext uri="{FF2B5EF4-FFF2-40B4-BE49-F238E27FC236}">
                <a16:creationId xmlns:a16="http://schemas.microsoft.com/office/drawing/2014/main" id="{48AD6217-2D61-471A-B2BA-CC229DA22E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6244" y="2029261"/>
            <a:ext cx="2174081" cy="15073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Table 14">
            <a:extLst>
              <a:ext uri="{FF2B5EF4-FFF2-40B4-BE49-F238E27FC236}">
                <a16:creationId xmlns:a16="http://schemas.microsoft.com/office/drawing/2014/main" id="{71FD42A3-81CE-40E5-9F3E-9D9F603E041D}"/>
              </a:ext>
            </a:extLst>
          </p:cNvPr>
          <p:cNvGraphicFramePr>
            <a:graphicFrameLocks noGrp="1"/>
          </p:cNvGraphicFramePr>
          <p:nvPr>
            <p:extLst>
              <p:ext uri="{D42A27DB-BD31-4B8C-83A1-F6EECF244321}">
                <p14:modId xmlns:p14="http://schemas.microsoft.com/office/powerpoint/2010/main" val="3735214822"/>
              </p:ext>
            </p:extLst>
          </p:nvPr>
        </p:nvGraphicFramePr>
        <p:xfrm>
          <a:off x="6364631" y="1623099"/>
          <a:ext cx="1576173" cy="3999830"/>
        </p:xfrm>
        <a:graphic>
          <a:graphicData uri="http://schemas.openxmlformats.org/drawingml/2006/table">
            <a:tbl>
              <a:tblPr firstRow="1" bandRow="1">
                <a:tableStyleId>{5C22544A-7EE6-4342-B048-85BDC9FD1C3A}</a:tableStyleId>
              </a:tblPr>
              <a:tblGrid>
                <a:gridCol w="1576173">
                  <a:extLst>
                    <a:ext uri="{9D8B030D-6E8A-4147-A177-3AD203B41FA5}">
                      <a16:colId xmlns:a16="http://schemas.microsoft.com/office/drawing/2014/main" val="846379204"/>
                    </a:ext>
                  </a:extLst>
                </a:gridCol>
              </a:tblGrid>
              <a:tr h="1999915">
                <a:tc>
                  <a:txBody>
                    <a:bodyPr/>
                    <a:lstStyle/>
                    <a:p>
                      <a:pPr algn="ctr"/>
                      <a:r>
                        <a:rPr lang="fr-FR" sz="2500" b="0" dirty="0">
                          <a:solidFill>
                            <a:srgbClr val="1F4E79"/>
                          </a:solidFill>
                        </a:rPr>
                        <a:t>3</a:t>
                      </a:r>
                    </a:p>
                  </a:txBody>
                  <a:tcPr anchor="ctr">
                    <a:solidFill>
                      <a:schemeClr val="bg1"/>
                    </a:solidFill>
                  </a:tcPr>
                </a:tc>
                <a:extLst>
                  <a:ext uri="{0D108BD9-81ED-4DB2-BD59-A6C34878D82A}">
                    <a16:rowId xmlns:a16="http://schemas.microsoft.com/office/drawing/2014/main" val="3659181157"/>
                  </a:ext>
                </a:extLst>
              </a:tr>
              <a:tr h="1999915">
                <a:tc>
                  <a:txBody>
                    <a:bodyPr/>
                    <a:lstStyle/>
                    <a:p>
                      <a:pPr algn="ctr"/>
                      <a:r>
                        <a:rPr lang="fr-FR" sz="2500" b="0" dirty="0">
                          <a:solidFill>
                            <a:srgbClr val="1F4E79"/>
                          </a:solidFill>
                        </a:rPr>
                        <a:t>4</a:t>
                      </a:r>
                    </a:p>
                  </a:txBody>
                  <a:tcPr anchor="ctr">
                    <a:solidFill>
                      <a:schemeClr val="bg1"/>
                    </a:solidFill>
                  </a:tcPr>
                </a:tc>
                <a:extLst>
                  <a:ext uri="{0D108BD9-81ED-4DB2-BD59-A6C34878D82A}">
                    <a16:rowId xmlns:a16="http://schemas.microsoft.com/office/drawing/2014/main" val="3069101237"/>
                  </a:ext>
                </a:extLst>
              </a:tr>
            </a:tbl>
          </a:graphicData>
        </a:graphic>
      </p:graphicFrame>
      <p:pic>
        <p:nvPicPr>
          <p:cNvPr id="5124" name="Picture 4" descr="Boy And Girl Babies Clip Art">
            <a:extLst>
              <a:ext uri="{FF2B5EF4-FFF2-40B4-BE49-F238E27FC236}">
                <a16:creationId xmlns:a16="http://schemas.microsoft.com/office/drawing/2014/main" id="{1D060816-AAB9-45D4-A7CF-1BB68D7654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9131" y="3942786"/>
            <a:ext cx="2568603" cy="175249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appy Clown Face Clip Art">
            <a:extLst>
              <a:ext uri="{FF2B5EF4-FFF2-40B4-BE49-F238E27FC236}">
                <a16:creationId xmlns:a16="http://schemas.microsoft.com/office/drawing/2014/main" id="{36F79EDB-1C42-4F13-8DB4-E9C1390259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0907" y="4041260"/>
            <a:ext cx="2286456" cy="207162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ick Clip Art">
            <a:extLst>
              <a:ext uri="{FF2B5EF4-FFF2-40B4-BE49-F238E27FC236}">
                <a16:creationId xmlns:a16="http://schemas.microsoft.com/office/drawing/2014/main" id="{9C0852C2-1D3A-4AE4-B9EF-0AA7AAFA0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0907" y="1809364"/>
            <a:ext cx="1991469" cy="1752493"/>
          </a:xfrm>
          <a:prstGeom prst="rect">
            <a:avLst/>
          </a:prstGeom>
          <a:noFill/>
          <a:extLst>
            <a:ext uri="{909E8E84-426E-40DD-AFC4-6F175D3DCCD1}">
              <a14:hiddenFill xmlns:a14="http://schemas.microsoft.com/office/drawing/2010/main">
                <a:solidFill>
                  <a:srgbClr val="FFFFFF"/>
                </a:solidFill>
              </a14:hiddenFill>
            </a:ext>
          </a:extLst>
        </p:spPr>
      </p:pic>
      <p:sp>
        <p:nvSpPr>
          <p:cNvPr id="5" name="Arrow: Down 4">
            <a:extLst>
              <a:ext uri="{FF2B5EF4-FFF2-40B4-BE49-F238E27FC236}">
                <a16:creationId xmlns:a16="http://schemas.microsoft.com/office/drawing/2014/main" id="{701823B1-8093-4563-A5D0-217FEB0F2653}"/>
              </a:ext>
            </a:extLst>
          </p:cNvPr>
          <p:cNvSpPr/>
          <p:nvPr/>
        </p:nvSpPr>
        <p:spPr>
          <a:xfrm rot="10800000">
            <a:off x="3634593" y="5764323"/>
            <a:ext cx="403821" cy="356996"/>
          </a:xfrm>
          <a:prstGeom prst="downArrow">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65D00"/>
              </a:solidFill>
            </a:endParaRPr>
          </a:p>
        </p:txBody>
      </p:sp>
    </p:spTree>
    <p:extLst>
      <p:ext uri="{BB962C8B-B14F-4D97-AF65-F5344CB8AC3E}">
        <p14:creationId xmlns:p14="http://schemas.microsoft.com/office/powerpoint/2010/main" val="387706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21BB8B-A9D7-4C96-99E9-84D29D870269}"/>
              </a:ext>
            </a:extLst>
          </p:cNvPr>
          <p:cNvSpPr/>
          <p:nvPr/>
        </p:nvSpPr>
        <p:spPr>
          <a:xfrm>
            <a:off x="679385" y="2966505"/>
            <a:ext cx="2095445" cy="553998"/>
          </a:xfrm>
          <a:prstGeom prst="rect">
            <a:avLst/>
          </a:prstGeom>
          <a:noFill/>
        </p:spPr>
        <p:txBody>
          <a:bodyPr wrap="none" lIns="91440" tIns="45720" rIns="91440" bIns="45720">
            <a:spAutoFit/>
          </a:bodyPr>
          <a:lstStyle/>
          <a:p>
            <a:pPr algn="ctr"/>
            <a:r>
              <a:rPr lang="en-US" sz="3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entury Gothic" panose="020B0502020202020204" pitchFamily="34" charset="0"/>
              </a:rPr>
              <a:t>Masculine</a:t>
            </a:r>
          </a:p>
        </p:txBody>
      </p:sp>
      <p:sp>
        <p:nvSpPr>
          <p:cNvPr id="5" name="TextBox 4">
            <a:extLst>
              <a:ext uri="{FF2B5EF4-FFF2-40B4-BE49-F238E27FC236}">
                <a16:creationId xmlns:a16="http://schemas.microsoft.com/office/drawing/2014/main" id="{A9688522-7C19-48EC-BEF2-90B065A03C90}"/>
              </a:ext>
            </a:extLst>
          </p:cNvPr>
          <p:cNvSpPr txBox="1"/>
          <p:nvPr/>
        </p:nvSpPr>
        <p:spPr>
          <a:xfrm>
            <a:off x="3254400" y="2938963"/>
            <a:ext cx="4083212" cy="553998"/>
          </a:xfrm>
          <a:prstGeom prst="rect">
            <a:avLst/>
          </a:prstGeom>
          <a:noFill/>
        </p:spPr>
        <p:txBody>
          <a:bodyPr wrap="square" rtlCol="0">
            <a:spAutoFit/>
          </a:bodyPr>
          <a:lstStyle/>
          <a:p>
            <a:pPr>
              <a:defRPr/>
            </a:pPr>
            <a:r>
              <a:rPr lang="en-GB" sz="2600" dirty="0">
                <a:solidFill>
                  <a:srgbClr val="5B9BD5">
                    <a:lumMod val="75000"/>
                  </a:srgbClr>
                </a:solidFill>
                <a:latin typeface="Century Gothic" panose="020B0502020202020204" pitchFamily="34" charset="0"/>
              </a:rPr>
              <a:t>Il</a:t>
            </a:r>
            <a:r>
              <a:rPr lang="en-GB" sz="2600" dirty="0">
                <a:solidFill>
                  <a:srgbClr val="4472C4">
                    <a:lumMod val="50000"/>
                  </a:srgbClr>
                </a:solidFill>
                <a:latin typeface="Century Gothic" panose="020B0502020202020204" pitchFamily="34" charset="0"/>
              </a:rPr>
              <a:t> </a:t>
            </a:r>
            <a:r>
              <a:rPr lang="en-GB" sz="2600" dirty="0" err="1">
                <a:solidFill>
                  <a:srgbClr val="4472C4">
                    <a:lumMod val="50000"/>
                  </a:srgbClr>
                </a:solidFill>
                <a:latin typeface="Century Gothic" panose="020B0502020202020204" pitchFamily="34" charset="0"/>
              </a:rPr>
              <a:t>est</a:t>
            </a:r>
            <a:r>
              <a:rPr lang="en-GB" sz="2600" dirty="0">
                <a:solidFill>
                  <a:srgbClr val="4472C4">
                    <a:lumMod val="50000"/>
                  </a:srgbClr>
                </a:solidFill>
                <a:latin typeface="Century Gothic" panose="020B0502020202020204" pitchFamily="34" charset="0"/>
              </a:rPr>
              <a:t> triste</a:t>
            </a:r>
            <a:r>
              <a:rPr lang="en-GB" sz="3000" dirty="0">
                <a:solidFill>
                  <a:srgbClr val="4472C4">
                    <a:lumMod val="50000"/>
                  </a:srgbClr>
                </a:solidFill>
                <a:latin typeface="Century Gothic" panose="020B0502020202020204" pitchFamily="34" charset="0"/>
              </a:rPr>
              <a:t>.</a:t>
            </a:r>
          </a:p>
        </p:txBody>
      </p:sp>
      <p:sp>
        <p:nvSpPr>
          <p:cNvPr id="6" name="TextBox 5">
            <a:extLst>
              <a:ext uri="{FF2B5EF4-FFF2-40B4-BE49-F238E27FC236}">
                <a16:creationId xmlns:a16="http://schemas.microsoft.com/office/drawing/2014/main" id="{2C29F8D5-D622-47F1-86DC-16C929B4360A}"/>
              </a:ext>
            </a:extLst>
          </p:cNvPr>
          <p:cNvSpPr txBox="1"/>
          <p:nvPr/>
        </p:nvSpPr>
        <p:spPr>
          <a:xfrm>
            <a:off x="7268400" y="4624789"/>
            <a:ext cx="4083212" cy="492443"/>
          </a:xfrm>
          <a:prstGeom prst="rect">
            <a:avLst/>
          </a:prstGeom>
          <a:noFill/>
        </p:spPr>
        <p:txBody>
          <a:bodyPr wrap="square" rtlCol="0">
            <a:spAutoFit/>
          </a:bodyPr>
          <a:lstStyle/>
          <a:p>
            <a:pPr>
              <a:defRPr/>
            </a:pPr>
            <a:r>
              <a:rPr lang="en-GB" sz="2600" dirty="0">
                <a:solidFill>
                  <a:srgbClr val="FF0000"/>
                </a:solidFill>
                <a:latin typeface="Century Gothic" panose="020B0502020202020204" pitchFamily="34" charset="0"/>
              </a:rPr>
              <a:t>She </a:t>
            </a:r>
            <a:r>
              <a:rPr lang="en-GB" sz="2600" dirty="0">
                <a:solidFill>
                  <a:srgbClr val="4472C4">
                    <a:lumMod val="50000"/>
                  </a:srgbClr>
                </a:solidFill>
                <a:latin typeface="Century Gothic" panose="020B0502020202020204" pitchFamily="34" charset="0"/>
              </a:rPr>
              <a:t>is sad.</a:t>
            </a:r>
          </a:p>
        </p:txBody>
      </p:sp>
      <p:sp>
        <p:nvSpPr>
          <p:cNvPr id="7" name="Rectangle 6">
            <a:extLst>
              <a:ext uri="{FF2B5EF4-FFF2-40B4-BE49-F238E27FC236}">
                <a16:creationId xmlns:a16="http://schemas.microsoft.com/office/drawing/2014/main" id="{2F786ED0-5529-4BE9-8624-0E06204CD47B}"/>
              </a:ext>
            </a:extLst>
          </p:cNvPr>
          <p:cNvSpPr/>
          <p:nvPr/>
        </p:nvSpPr>
        <p:spPr>
          <a:xfrm>
            <a:off x="679385" y="4626383"/>
            <a:ext cx="1872629" cy="553998"/>
          </a:xfrm>
          <a:prstGeom prst="rect">
            <a:avLst/>
          </a:prstGeom>
          <a:noFill/>
        </p:spPr>
        <p:txBody>
          <a:bodyPr wrap="none" lIns="91440" tIns="45720" rIns="91440" bIns="45720">
            <a:spAutoFit/>
          </a:bodyPr>
          <a:lstStyle/>
          <a:p>
            <a:pPr algn="ctr"/>
            <a:r>
              <a:rPr lang="en-US" sz="30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entury Gothic" panose="020B0502020202020204" pitchFamily="34" charset="0"/>
              </a:rPr>
              <a:t>Feminine</a:t>
            </a:r>
          </a:p>
        </p:txBody>
      </p:sp>
      <p:sp>
        <p:nvSpPr>
          <p:cNvPr id="8" name="TextBox 7">
            <a:extLst>
              <a:ext uri="{FF2B5EF4-FFF2-40B4-BE49-F238E27FC236}">
                <a16:creationId xmlns:a16="http://schemas.microsoft.com/office/drawing/2014/main" id="{7603E82C-341D-479C-ABE1-4A570D82D5E7}"/>
              </a:ext>
            </a:extLst>
          </p:cNvPr>
          <p:cNvSpPr txBox="1"/>
          <p:nvPr/>
        </p:nvSpPr>
        <p:spPr>
          <a:xfrm>
            <a:off x="3254400" y="4672180"/>
            <a:ext cx="3823621" cy="492443"/>
          </a:xfrm>
          <a:prstGeom prst="rect">
            <a:avLst/>
          </a:prstGeom>
          <a:noFill/>
        </p:spPr>
        <p:txBody>
          <a:bodyPr wrap="square" rtlCol="0">
            <a:spAutoFit/>
          </a:bodyPr>
          <a:lstStyle/>
          <a:p>
            <a:pPr>
              <a:defRPr/>
            </a:pPr>
            <a:r>
              <a:rPr lang="en-GB" sz="2600" dirty="0">
                <a:solidFill>
                  <a:srgbClr val="FF0000"/>
                </a:solidFill>
                <a:latin typeface="Century Gothic" panose="020B0502020202020204" pitchFamily="34" charset="0"/>
              </a:rPr>
              <a:t>Elle</a:t>
            </a:r>
            <a:r>
              <a:rPr lang="en-GB" sz="2600" dirty="0">
                <a:solidFill>
                  <a:srgbClr val="4472C4">
                    <a:lumMod val="50000"/>
                  </a:srgbClr>
                </a:solidFill>
                <a:latin typeface="Century Gothic" panose="020B0502020202020204" pitchFamily="34" charset="0"/>
              </a:rPr>
              <a:t> </a:t>
            </a:r>
            <a:r>
              <a:rPr lang="en-GB" sz="2600" dirty="0" err="1">
                <a:solidFill>
                  <a:srgbClr val="4472C4">
                    <a:lumMod val="50000"/>
                  </a:srgbClr>
                </a:solidFill>
                <a:latin typeface="Century Gothic" panose="020B0502020202020204" pitchFamily="34" charset="0"/>
              </a:rPr>
              <a:t>est</a:t>
            </a:r>
            <a:r>
              <a:rPr lang="en-GB" sz="2600" dirty="0">
                <a:solidFill>
                  <a:srgbClr val="4472C4">
                    <a:lumMod val="50000"/>
                  </a:srgbClr>
                </a:solidFill>
                <a:latin typeface="Century Gothic" panose="020B0502020202020204" pitchFamily="34" charset="0"/>
              </a:rPr>
              <a:t> triste.</a:t>
            </a:r>
          </a:p>
        </p:txBody>
      </p:sp>
      <p:sp>
        <p:nvSpPr>
          <p:cNvPr id="9" name="TextBox 8">
            <a:extLst>
              <a:ext uri="{FF2B5EF4-FFF2-40B4-BE49-F238E27FC236}">
                <a16:creationId xmlns:a16="http://schemas.microsoft.com/office/drawing/2014/main" id="{44A14299-4E51-4EEA-ABCC-7F4038335919}"/>
              </a:ext>
            </a:extLst>
          </p:cNvPr>
          <p:cNvSpPr txBox="1"/>
          <p:nvPr/>
        </p:nvSpPr>
        <p:spPr>
          <a:xfrm>
            <a:off x="7268400" y="2959902"/>
            <a:ext cx="4083212" cy="492443"/>
          </a:xfrm>
          <a:prstGeom prst="rect">
            <a:avLst/>
          </a:prstGeom>
          <a:noFill/>
        </p:spPr>
        <p:txBody>
          <a:bodyPr wrap="square" rtlCol="0">
            <a:spAutoFit/>
          </a:bodyPr>
          <a:lstStyle/>
          <a:p>
            <a:pPr>
              <a:defRPr/>
            </a:pPr>
            <a:r>
              <a:rPr lang="en-GB" sz="2600" dirty="0">
                <a:solidFill>
                  <a:srgbClr val="5B9BD5">
                    <a:lumMod val="75000"/>
                  </a:srgbClr>
                </a:solidFill>
                <a:latin typeface="Century Gothic" panose="020B0502020202020204" pitchFamily="34" charset="0"/>
              </a:rPr>
              <a:t>He</a:t>
            </a:r>
            <a:r>
              <a:rPr lang="en-GB" sz="2600" dirty="0">
                <a:solidFill>
                  <a:srgbClr val="4472C4">
                    <a:lumMod val="50000"/>
                  </a:srgbClr>
                </a:solidFill>
                <a:latin typeface="Century Gothic" panose="020B0502020202020204" pitchFamily="34" charset="0"/>
              </a:rPr>
              <a:t> is sad.</a:t>
            </a:r>
          </a:p>
        </p:txBody>
      </p:sp>
      <p:sp>
        <p:nvSpPr>
          <p:cNvPr id="10" name="TextBox 9">
            <a:extLst>
              <a:ext uri="{FF2B5EF4-FFF2-40B4-BE49-F238E27FC236}">
                <a16:creationId xmlns:a16="http://schemas.microsoft.com/office/drawing/2014/main" id="{D8331FF7-646D-4272-B221-200A4D959B4F}"/>
              </a:ext>
            </a:extLst>
          </p:cNvPr>
          <p:cNvSpPr txBox="1"/>
          <p:nvPr/>
        </p:nvSpPr>
        <p:spPr>
          <a:xfrm>
            <a:off x="3254400" y="3490695"/>
            <a:ext cx="4083212" cy="492443"/>
          </a:xfrm>
          <a:prstGeom prst="rect">
            <a:avLst/>
          </a:prstGeom>
          <a:noFill/>
        </p:spPr>
        <p:txBody>
          <a:bodyPr wrap="square" rtlCol="0">
            <a:spAutoFit/>
          </a:bodyPr>
          <a:lstStyle/>
          <a:p>
            <a:pPr>
              <a:defRPr/>
            </a:pPr>
            <a:r>
              <a:rPr lang="en-GB" sz="2600" dirty="0">
                <a:solidFill>
                  <a:srgbClr val="5B9BD5">
                    <a:lumMod val="75000"/>
                  </a:srgbClr>
                </a:solidFill>
                <a:latin typeface="Century Gothic" panose="020B0502020202020204" pitchFamily="34" charset="0"/>
              </a:rPr>
              <a:t>Je</a:t>
            </a:r>
            <a:r>
              <a:rPr lang="en-GB" sz="2600" dirty="0">
                <a:solidFill>
                  <a:srgbClr val="4472C4">
                    <a:lumMod val="50000"/>
                  </a:srgbClr>
                </a:solidFill>
                <a:latin typeface="Century Gothic" panose="020B0502020202020204" pitchFamily="34" charset="0"/>
              </a:rPr>
              <a:t> </a:t>
            </a:r>
            <a:r>
              <a:rPr lang="en-GB" sz="2600" dirty="0" err="1">
                <a:solidFill>
                  <a:srgbClr val="4472C4">
                    <a:lumMod val="50000"/>
                  </a:srgbClr>
                </a:solidFill>
                <a:latin typeface="Century Gothic" panose="020B0502020202020204" pitchFamily="34" charset="0"/>
              </a:rPr>
              <a:t>suis</a:t>
            </a:r>
            <a:r>
              <a:rPr lang="en-GB" sz="2600" dirty="0">
                <a:solidFill>
                  <a:srgbClr val="4472C4">
                    <a:lumMod val="50000"/>
                  </a:srgbClr>
                </a:solidFill>
                <a:latin typeface="Century Gothic" panose="020B0502020202020204" pitchFamily="34" charset="0"/>
              </a:rPr>
              <a:t> petit.</a:t>
            </a:r>
          </a:p>
        </p:txBody>
      </p:sp>
      <p:sp>
        <p:nvSpPr>
          <p:cNvPr id="11" name="TextBox 10">
            <a:extLst>
              <a:ext uri="{FF2B5EF4-FFF2-40B4-BE49-F238E27FC236}">
                <a16:creationId xmlns:a16="http://schemas.microsoft.com/office/drawing/2014/main" id="{92A48548-7FAD-4DE2-B8F9-CFF4203F80EF}"/>
              </a:ext>
            </a:extLst>
          </p:cNvPr>
          <p:cNvSpPr txBox="1"/>
          <p:nvPr/>
        </p:nvSpPr>
        <p:spPr>
          <a:xfrm>
            <a:off x="7268400" y="3378513"/>
            <a:ext cx="4083212" cy="553998"/>
          </a:xfrm>
          <a:prstGeom prst="rect">
            <a:avLst/>
          </a:prstGeom>
          <a:noFill/>
        </p:spPr>
        <p:txBody>
          <a:bodyPr wrap="square" rtlCol="0">
            <a:spAutoFit/>
          </a:bodyPr>
          <a:lstStyle/>
          <a:p>
            <a:pPr>
              <a:defRPr/>
            </a:pPr>
            <a:r>
              <a:rPr lang="en-GB" sz="2600" dirty="0">
                <a:solidFill>
                  <a:srgbClr val="5B9BD5">
                    <a:lumMod val="75000"/>
                  </a:srgbClr>
                </a:solidFill>
                <a:latin typeface="Century Gothic" panose="020B0502020202020204" pitchFamily="34" charset="0"/>
              </a:rPr>
              <a:t>I</a:t>
            </a:r>
            <a:r>
              <a:rPr lang="en-GB" sz="3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rPr>
              <a:t>(a boy) </a:t>
            </a:r>
            <a:r>
              <a:rPr lang="en-GB" sz="2600" dirty="0">
                <a:solidFill>
                  <a:srgbClr val="4472C4">
                    <a:lumMod val="50000"/>
                  </a:srgbClr>
                </a:solidFill>
                <a:latin typeface="Century Gothic" panose="020B0502020202020204" pitchFamily="34" charset="0"/>
              </a:rPr>
              <a:t>am small.</a:t>
            </a:r>
          </a:p>
        </p:txBody>
      </p:sp>
      <p:sp>
        <p:nvSpPr>
          <p:cNvPr id="12" name="TextBox 11">
            <a:extLst>
              <a:ext uri="{FF2B5EF4-FFF2-40B4-BE49-F238E27FC236}">
                <a16:creationId xmlns:a16="http://schemas.microsoft.com/office/drawing/2014/main" id="{FB503B82-B15A-406B-A209-F7317C7567E9}"/>
              </a:ext>
            </a:extLst>
          </p:cNvPr>
          <p:cNvSpPr txBox="1"/>
          <p:nvPr/>
        </p:nvSpPr>
        <p:spPr>
          <a:xfrm>
            <a:off x="3254400" y="5195887"/>
            <a:ext cx="4083212" cy="492443"/>
          </a:xfrm>
          <a:prstGeom prst="rect">
            <a:avLst/>
          </a:prstGeom>
          <a:noFill/>
        </p:spPr>
        <p:txBody>
          <a:bodyPr wrap="square" rtlCol="0">
            <a:spAutoFit/>
          </a:bodyPr>
          <a:lstStyle/>
          <a:p>
            <a:pPr>
              <a:defRPr/>
            </a:pPr>
            <a:r>
              <a:rPr lang="en-GB" sz="2600" dirty="0">
                <a:solidFill>
                  <a:srgbClr val="FF0000"/>
                </a:solidFill>
                <a:latin typeface="Century Gothic" panose="020B0502020202020204" pitchFamily="34" charset="0"/>
              </a:rPr>
              <a:t>Je</a:t>
            </a:r>
            <a:r>
              <a:rPr lang="en-GB" sz="2600" dirty="0">
                <a:solidFill>
                  <a:srgbClr val="4472C4">
                    <a:lumMod val="50000"/>
                  </a:srgbClr>
                </a:solidFill>
                <a:latin typeface="Century Gothic" panose="020B0502020202020204" pitchFamily="34" charset="0"/>
              </a:rPr>
              <a:t> </a:t>
            </a:r>
            <a:r>
              <a:rPr lang="en-GB" sz="2600" dirty="0" err="1">
                <a:solidFill>
                  <a:srgbClr val="4472C4">
                    <a:lumMod val="50000"/>
                  </a:srgbClr>
                </a:solidFill>
                <a:latin typeface="Century Gothic" panose="020B0502020202020204" pitchFamily="34" charset="0"/>
              </a:rPr>
              <a:t>suis</a:t>
            </a:r>
            <a:r>
              <a:rPr lang="en-GB" sz="2600" dirty="0">
                <a:solidFill>
                  <a:srgbClr val="4472C4">
                    <a:lumMod val="50000"/>
                  </a:srgbClr>
                </a:solidFill>
                <a:latin typeface="Century Gothic" panose="020B0502020202020204" pitchFamily="34" charset="0"/>
              </a:rPr>
              <a:t> petit</a:t>
            </a:r>
            <a:r>
              <a:rPr lang="en-GB" sz="2600" dirty="0">
                <a:solidFill>
                  <a:srgbClr val="FF0000"/>
                </a:solidFill>
                <a:latin typeface="Century Gothic" panose="020B0502020202020204" pitchFamily="34" charset="0"/>
              </a:rPr>
              <a:t>e</a:t>
            </a:r>
            <a:r>
              <a:rPr lang="en-GB" sz="2600" dirty="0">
                <a:solidFill>
                  <a:srgbClr val="4472C4">
                    <a:lumMod val="50000"/>
                  </a:srgbClr>
                </a:solidFill>
                <a:latin typeface="Century Gothic" panose="020B0502020202020204" pitchFamily="34" charset="0"/>
              </a:rPr>
              <a:t>.</a:t>
            </a:r>
          </a:p>
        </p:txBody>
      </p:sp>
      <p:sp>
        <p:nvSpPr>
          <p:cNvPr id="13" name="TextBox 12">
            <a:extLst>
              <a:ext uri="{FF2B5EF4-FFF2-40B4-BE49-F238E27FC236}">
                <a16:creationId xmlns:a16="http://schemas.microsoft.com/office/drawing/2014/main" id="{34374CC0-7B74-4530-8C6C-0D6EA0C6D345}"/>
              </a:ext>
            </a:extLst>
          </p:cNvPr>
          <p:cNvSpPr txBox="1"/>
          <p:nvPr/>
        </p:nvSpPr>
        <p:spPr>
          <a:xfrm>
            <a:off x="7268400" y="5100918"/>
            <a:ext cx="4083212" cy="553998"/>
          </a:xfrm>
          <a:prstGeom prst="rect">
            <a:avLst/>
          </a:prstGeom>
          <a:noFill/>
        </p:spPr>
        <p:txBody>
          <a:bodyPr wrap="square" rtlCol="0">
            <a:spAutoFit/>
          </a:bodyPr>
          <a:lstStyle/>
          <a:p>
            <a:pPr>
              <a:defRPr/>
            </a:pPr>
            <a:r>
              <a:rPr lang="en-GB" sz="2600" dirty="0">
                <a:solidFill>
                  <a:srgbClr val="FF0000"/>
                </a:solidFill>
                <a:latin typeface="Century Gothic" panose="020B0502020202020204" pitchFamily="34" charset="0"/>
              </a:rPr>
              <a:t>I</a:t>
            </a:r>
            <a:r>
              <a:rPr lang="en-GB" sz="3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rPr>
              <a:t>(a girl) </a:t>
            </a:r>
            <a:r>
              <a:rPr lang="en-GB" sz="2600" dirty="0">
                <a:solidFill>
                  <a:srgbClr val="4472C4">
                    <a:lumMod val="50000"/>
                  </a:srgbClr>
                </a:solidFill>
                <a:latin typeface="Century Gothic" panose="020B0502020202020204" pitchFamily="34" charset="0"/>
              </a:rPr>
              <a:t>am small.</a:t>
            </a:r>
          </a:p>
        </p:txBody>
      </p:sp>
      <p:sp>
        <p:nvSpPr>
          <p:cNvPr id="14" name="TextBox 13">
            <a:extLst>
              <a:ext uri="{FF2B5EF4-FFF2-40B4-BE49-F238E27FC236}">
                <a16:creationId xmlns:a16="http://schemas.microsoft.com/office/drawing/2014/main" id="{05E64694-F79D-4596-95E6-BE30BDD5F449}"/>
              </a:ext>
            </a:extLst>
          </p:cNvPr>
          <p:cNvSpPr txBox="1"/>
          <p:nvPr/>
        </p:nvSpPr>
        <p:spPr>
          <a:xfrm>
            <a:off x="3254400" y="3980872"/>
            <a:ext cx="4083212" cy="492443"/>
          </a:xfrm>
          <a:prstGeom prst="rect">
            <a:avLst/>
          </a:prstGeom>
          <a:noFill/>
        </p:spPr>
        <p:txBody>
          <a:bodyPr wrap="square" rtlCol="0">
            <a:spAutoFit/>
          </a:bodyPr>
          <a:lstStyle/>
          <a:p>
            <a:pPr>
              <a:defRPr/>
            </a:pPr>
            <a:r>
              <a:rPr lang="en-GB" sz="2600" dirty="0" err="1">
                <a:solidFill>
                  <a:srgbClr val="5B9BD5">
                    <a:lumMod val="75000"/>
                  </a:srgbClr>
                </a:solidFill>
                <a:latin typeface="Century Gothic" panose="020B0502020202020204" pitchFamily="34" charset="0"/>
              </a:rPr>
              <a:t>Tu</a:t>
            </a:r>
            <a:r>
              <a:rPr lang="en-GB" sz="2600" dirty="0">
                <a:solidFill>
                  <a:srgbClr val="4472C4">
                    <a:lumMod val="50000"/>
                  </a:srgbClr>
                </a:solidFill>
                <a:latin typeface="Century Gothic" panose="020B0502020202020204" pitchFamily="34" charset="0"/>
              </a:rPr>
              <a:t> </a:t>
            </a:r>
            <a:r>
              <a:rPr lang="en-GB" sz="2600" dirty="0" err="1">
                <a:solidFill>
                  <a:srgbClr val="4472C4">
                    <a:lumMod val="50000"/>
                  </a:srgbClr>
                </a:solidFill>
                <a:latin typeface="Century Gothic" panose="020B0502020202020204" pitchFamily="34" charset="0"/>
              </a:rPr>
              <a:t>es</a:t>
            </a:r>
            <a:r>
              <a:rPr lang="en-GB" sz="2600" dirty="0">
                <a:solidFill>
                  <a:srgbClr val="4472C4">
                    <a:lumMod val="50000"/>
                  </a:srgbClr>
                </a:solidFill>
                <a:latin typeface="Century Gothic" panose="020B0502020202020204" pitchFamily="34" charset="0"/>
              </a:rPr>
              <a:t> </a:t>
            </a:r>
            <a:r>
              <a:rPr lang="en-GB" sz="2600" dirty="0" err="1">
                <a:solidFill>
                  <a:srgbClr val="4472C4">
                    <a:lumMod val="50000"/>
                  </a:srgbClr>
                </a:solidFill>
                <a:latin typeface="Century Gothic" panose="020B0502020202020204" pitchFamily="34" charset="0"/>
              </a:rPr>
              <a:t>anglais</a:t>
            </a:r>
            <a:r>
              <a:rPr lang="en-GB" sz="2600" dirty="0">
                <a:solidFill>
                  <a:srgbClr val="4472C4">
                    <a:lumMod val="50000"/>
                  </a:srgbClr>
                </a:solidFill>
                <a:latin typeface="Century Gothic" panose="020B0502020202020204" pitchFamily="34" charset="0"/>
              </a:rPr>
              <a:t>.</a:t>
            </a:r>
          </a:p>
        </p:txBody>
      </p:sp>
      <p:sp>
        <p:nvSpPr>
          <p:cNvPr id="15" name="TextBox 14">
            <a:extLst>
              <a:ext uri="{FF2B5EF4-FFF2-40B4-BE49-F238E27FC236}">
                <a16:creationId xmlns:a16="http://schemas.microsoft.com/office/drawing/2014/main" id="{7911AF51-14C4-46AB-A121-B2BF88E004C5}"/>
              </a:ext>
            </a:extLst>
          </p:cNvPr>
          <p:cNvSpPr txBox="1"/>
          <p:nvPr/>
        </p:nvSpPr>
        <p:spPr>
          <a:xfrm>
            <a:off x="7268400" y="3858679"/>
            <a:ext cx="4083212" cy="553998"/>
          </a:xfrm>
          <a:prstGeom prst="rect">
            <a:avLst/>
          </a:prstGeom>
          <a:noFill/>
        </p:spPr>
        <p:txBody>
          <a:bodyPr wrap="square" rtlCol="0">
            <a:spAutoFit/>
          </a:bodyPr>
          <a:lstStyle/>
          <a:p>
            <a:pPr>
              <a:defRPr/>
            </a:pPr>
            <a:r>
              <a:rPr lang="en-GB" sz="2600" dirty="0">
                <a:solidFill>
                  <a:srgbClr val="5B9BD5">
                    <a:lumMod val="75000"/>
                  </a:srgbClr>
                </a:solidFill>
                <a:latin typeface="Century Gothic" panose="020B0502020202020204" pitchFamily="34" charset="0"/>
              </a:rPr>
              <a:t>You</a:t>
            </a:r>
            <a:r>
              <a:rPr lang="en-GB" sz="3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rPr>
              <a:t>(a boy) </a:t>
            </a:r>
            <a:r>
              <a:rPr lang="en-GB" sz="2600" dirty="0">
                <a:solidFill>
                  <a:srgbClr val="4472C4">
                    <a:lumMod val="50000"/>
                  </a:srgbClr>
                </a:solidFill>
                <a:latin typeface="Century Gothic" panose="020B0502020202020204" pitchFamily="34" charset="0"/>
              </a:rPr>
              <a:t>are English.</a:t>
            </a:r>
          </a:p>
        </p:txBody>
      </p:sp>
      <p:sp>
        <p:nvSpPr>
          <p:cNvPr id="16" name="TextBox 15">
            <a:extLst>
              <a:ext uri="{FF2B5EF4-FFF2-40B4-BE49-F238E27FC236}">
                <a16:creationId xmlns:a16="http://schemas.microsoft.com/office/drawing/2014/main" id="{D42EC4E4-24F6-4F8B-84F9-603827154581}"/>
              </a:ext>
            </a:extLst>
          </p:cNvPr>
          <p:cNvSpPr txBox="1"/>
          <p:nvPr/>
        </p:nvSpPr>
        <p:spPr>
          <a:xfrm>
            <a:off x="3254400" y="5719594"/>
            <a:ext cx="4083212" cy="492443"/>
          </a:xfrm>
          <a:prstGeom prst="rect">
            <a:avLst/>
          </a:prstGeom>
          <a:noFill/>
        </p:spPr>
        <p:txBody>
          <a:bodyPr wrap="square" rtlCol="0">
            <a:spAutoFit/>
          </a:bodyPr>
          <a:lstStyle/>
          <a:p>
            <a:pPr>
              <a:defRPr/>
            </a:pPr>
            <a:r>
              <a:rPr lang="en-GB" sz="2600" dirty="0" err="1">
                <a:solidFill>
                  <a:srgbClr val="FF0000"/>
                </a:solidFill>
                <a:latin typeface="Century Gothic" panose="020B0502020202020204" pitchFamily="34" charset="0"/>
              </a:rPr>
              <a:t>Tu</a:t>
            </a:r>
            <a:r>
              <a:rPr lang="en-GB" sz="2600" dirty="0">
                <a:solidFill>
                  <a:srgbClr val="4472C4">
                    <a:lumMod val="50000"/>
                  </a:srgbClr>
                </a:solidFill>
                <a:latin typeface="Century Gothic" panose="020B0502020202020204" pitchFamily="34" charset="0"/>
              </a:rPr>
              <a:t> </a:t>
            </a:r>
            <a:r>
              <a:rPr lang="en-GB" sz="2600" dirty="0" err="1">
                <a:solidFill>
                  <a:srgbClr val="4472C4">
                    <a:lumMod val="50000"/>
                  </a:srgbClr>
                </a:solidFill>
                <a:latin typeface="Century Gothic" panose="020B0502020202020204" pitchFamily="34" charset="0"/>
              </a:rPr>
              <a:t>es</a:t>
            </a:r>
            <a:r>
              <a:rPr lang="en-GB" sz="2600" dirty="0">
                <a:solidFill>
                  <a:srgbClr val="4472C4">
                    <a:lumMod val="50000"/>
                  </a:srgbClr>
                </a:solidFill>
                <a:latin typeface="Century Gothic" panose="020B0502020202020204" pitchFamily="34" charset="0"/>
              </a:rPr>
              <a:t> </a:t>
            </a:r>
            <a:r>
              <a:rPr lang="en-GB" sz="2600" dirty="0" err="1">
                <a:solidFill>
                  <a:srgbClr val="4472C4">
                    <a:lumMod val="50000"/>
                  </a:srgbClr>
                </a:solidFill>
                <a:latin typeface="Century Gothic" panose="020B0502020202020204" pitchFamily="34" charset="0"/>
              </a:rPr>
              <a:t>anglais</a:t>
            </a:r>
            <a:r>
              <a:rPr lang="en-GB" sz="2600" dirty="0">
                <a:solidFill>
                  <a:srgbClr val="FF0000"/>
                </a:solidFill>
                <a:latin typeface="Century Gothic" panose="020B0502020202020204" pitchFamily="34" charset="0"/>
              </a:rPr>
              <a:t>e</a:t>
            </a:r>
            <a:r>
              <a:rPr lang="en-GB" sz="2600" dirty="0">
                <a:solidFill>
                  <a:srgbClr val="4472C4">
                    <a:lumMod val="50000"/>
                  </a:srgbClr>
                </a:solidFill>
                <a:latin typeface="Century Gothic" panose="020B0502020202020204" pitchFamily="34" charset="0"/>
              </a:rPr>
              <a:t>.</a:t>
            </a:r>
          </a:p>
        </p:txBody>
      </p:sp>
      <p:sp>
        <p:nvSpPr>
          <p:cNvPr id="17" name="TextBox 16">
            <a:extLst>
              <a:ext uri="{FF2B5EF4-FFF2-40B4-BE49-F238E27FC236}">
                <a16:creationId xmlns:a16="http://schemas.microsoft.com/office/drawing/2014/main" id="{FD7F1504-4447-4C59-9FFA-98D7382A55A1}"/>
              </a:ext>
            </a:extLst>
          </p:cNvPr>
          <p:cNvSpPr txBox="1"/>
          <p:nvPr/>
        </p:nvSpPr>
        <p:spPr>
          <a:xfrm>
            <a:off x="7268400" y="5638602"/>
            <a:ext cx="4083212" cy="553998"/>
          </a:xfrm>
          <a:prstGeom prst="rect">
            <a:avLst/>
          </a:prstGeom>
          <a:noFill/>
        </p:spPr>
        <p:txBody>
          <a:bodyPr wrap="square" rtlCol="0">
            <a:spAutoFit/>
          </a:bodyPr>
          <a:lstStyle/>
          <a:p>
            <a:pPr>
              <a:defRPr/>
            </a:pPr>
            <a:r>
              <a:rPr lang="en-GB" sz="2600" dirty="0">
                <a:solidFill>
                  <a:srgbClr val="FF0000"/>
                </a:solidFill>
                <a:latin typeface="Century Gothic" panose="020B0502020202020204" pitchFamily="34" charset="0"/>
              </a:rPr>
              <a:t>You</a:t>
            </a:r>
            <a:r>
              <a:rPr lang="en-GB" sz="3000" dirty="0">
                <a:solidFill>
                  <a:srgbClr val="4472C4">
                    <a:lumMod val="50000"/>
                  </a:srgbClr>
                </a:solidFill>
                <a:latin typeface="Century Gothic" panose="020B0502020202020204" pitchFamily="34" charset="0"/>
              </a:rPr>
              <a:t> </a:t>
            </a:r>
            <a:r>
              <a:rPr lang="en-GB" sz="2000" dirty="0">
                <a:solidFill>
                  <a:srgbClr val="4472C4">
                    <a:lumMod val="50000"/>
                  </a:srgbClr>
                </a:solidFill>
                <a:latin typeface="Century Gothic" panose="020B0502020202020204" pitchFamily="34" charset="0"/>
              </a:rPr>
              <a:t>(a girl) </a:t>
            </a:r>
            <a:r>
              <a:rPr lang="en-GB" sz="2600" dirty="0">
                <a:solidFill>
                  <a:srgbClr val="4472C4">
                    <a:lumMod val="50000"/>
                  </a:srgbClr>
                </a:solidFill>
                <a:latin typeface="Century Gothic" panose="020B0502020202020204" pitchFamily="34" charset="0"/>
              </a:rPr>
              <a:t>are English.</a:t>
            </a:r>
          </a:p>
        </p:txBody>
      </p:sp>
      <p:sp>
        <p:nvSpPr>
          <p:cNvPr id="18" name="TextBox 17">
            <a:extLst>
              <a:ext uri="{FF2B5EF4-FFF2-40B4-BE49-F238E27FC236}">
                <a16:creationId xmlns:a16="http://schemas.microsoft.com/office/drawing/2014/main" id="{E60D41F0-5E3E-4F3E-B443-24CB2B940267}"/>
              </a:ext>
            </a:extLst>
          </p:cNvPr>
          <p:cNvSpPr txBox="1"/>
          <p:nvPr/>
        </p:nvSpPr>
        <p:spPr>
          <a:xfrm>
            <a:off x="203380" y="1285291"/>
            <a:ext cx="11651450" cy="461665"/>
          </a:xfrm>
          <a:prstGeom prst="rect">
            <a:avLst/>
          </a:prstGeom>
          <a:noFill/>
        </p:spPr>
        <p:txBody>
          <a:bodyPr wrap="square" rtlCol="0">
            <a:spAutoFit/>
          </a:bodyPr>
          <a:lstStyle/>
          <a:p>
            <a:pPr>
              <a:defRPr/>
            </a:pPr>
            <a:r>
              <a:rPr lang="en-GB" sz="2400" dirty="0">
                <a:solidFill>
                  <a:srgbClr val="4472C4">
                    <a:lumMod val="50000"/>
                  </a:srgbClr>
                </a:solidFill>
                <a:latin typeface="Century Gothic" panose="020B0502020202020204" pitchFamily="34" charset="0"/>
              </a:rPr>
              <a:t>The spelling and sound of adjectives sometimes change in the feminine form. </a:t>
            </a:r>
          </a:p>
        </p:txBody>
      </p:sp>
      <p:sp>
        <p:nvSpPr>
          <p:cNvPr id="19" name="TextBox 18">
            <a:extLst>
              <a:ext uri="{FF2B5EF4-FFF2-40B4-BE49-F238E27FC236}">
                <a16:creationId xmlns:a16="http://schemas.microsoft.com/office/drawing/2014/main" id="{01A6E539-8F52-4782-B983-E2DF154D141D}"/>
              </a:ext>
            </a:extLst>
          </p:cNvPr>
          <p:cNvSpPr txBox="1"/>
          <p:nvPr/>
        </p:nvSpPr>
        <p:spPr>
          <a:xfrm>
            <a:off x="203380" y="1836251"/>
            <a:ext cx="11651451" cy="830997"/>
          </a:xfrm>
          <a:prstGeom prst="rect">
            <a:avLst/>
          </a:prstGeom>
          <a:noFill/>
        </p:spPr>
        <p:txBody>
          <a:bodyPr wrap="square" rtlCol="0">
            <a:spAutoFit/>
          </a:bodyPr>
          <a:lstStyle/>
          <a:p>
            <a:pPr>
              <a:defRPr/>
            </a:pPr>
            <a:r>
              <a:rPr lang="en-GB" sz="2400" dirty="0">
                <a:solidFill>
                  <a:srgbClr val="4472C4">
                    <a:lumMod val="50000"/>
                  </a:srgbClr>
                </a:solidFill>
                <a:latin typeface="Century Gothic" panose="020B0502020202020204" pitchFamily="34" charset="0"/>
              </a:rPr>
              <a:t>The most common change is adding an ‘e’ to the end of the adjective. This </a:t>
            </a:r>
            <a:r>
              <a:rPr lang="en-GB" sz="2400" b="1" dirty="0">
                <a:solidFill>
                  <a:srgbClr val="4472C4">
                    <a:lumMod val="50000"/>
                  </a:srgbClr>
                </a:solidFill>
                <a:latin typeface="Century Gothic" panose="020B0502020202020204" pitchFamily="34" charset="0"/>
              </a:rPr>
              <a:t>does</a:t>
            </a:r>
            <a:r>
              <a:rPr lang="en-GB" sz="2400" dirty="0">
                <a:solidFill>
                  <a:srgbClr val="4472C4">
                    <a:lumMod val="50000"/>
                  </a:srgbClr>
                </a:solidFill>
                <a:latin typeface="Century Gothic" panose="020B0502020202020204" pitchFamily="34" charset="0"/>
              </a:rPr>
              <a:t> </a:t>
            </a:r>
            <a:r>
              <a:rPr lang="en-GB" sz="2400" b="1" dirty="0">
                <a:solidFill>
                  <a:srgbClr val="4472C4">
                    <a:lumMod val="50000"/>
                  </a:srgbClr>
                </a:solidFill>
                <a:latin typeface="Century Gothic" panose="020B0502020202020204" pitchFamily="34" charset="0"/>
              </a:rPr>
              <a:t>not happen </a:t>
            </a:r>
            <a:r>
              <a:rPr lang="en-GB" sz="2400" dirty="0">
                <a:solidFill>
                  <a:srgbClr val="4472C4">
                    <a:lumMod val="50000"/>
                  </a:srgbClr>
                </a:solidFill>
                <a:latin typeface="Century Gothic" panose="020B0502020202020204" pitchFamily="34" charset="0"/>
              </a:rPr>
              <a:t>if the masculine adjective already ends in –e.</a:t>
            </a:r>
          </a:p>
        </p:txBody>
      </p:sp>
      <p:sp>
        <p:nvSpPr>
          <p:cNvPr id="22" name="Rounded Rectangle 46">
            <a:extLst>
              <a:ext uri="{FF2B5EF4-FFF2-40B4-BE49-F238E27FC236}">
                <a16:creationId xmlns:a16="http://schemas.microsoft.com/office/drawing/2014/main" id="{41F3DBF8-C2BD-41E7-B945-84F802A78B22}"/>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0" name="Picture 29" descr="background rectangle">
            <a:extLst>
              <a:ext uri="{FF2B5EF4-FFF2-40B4-BE49-F238E27FC236}">
                <a16:creationId xmlns:a16="http://schemas.microsoft.com/office/drawing/2014/main" id="{7F6E6C5E-4C23-45B8-8781-66676C87A6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1" name="Title 3">
            <a:extLst>
              <a:ext uri="{FF2B5EF4-FFF2-40B4-BE49-F238E27FC236}">
                <a16:creationId xmlns:a16="http://schemas.microsoft.com/office/drawing/2014/main" id="{6977826E-C3B7-4921-8FA5-9DD88E4314E9}"/>
              </a:ext>
            </a:extLst>
          </p:cNvPr>
          <p:cNvSpPr txBox="1">
            <a:spLocks/>
          </p:cNvSpPr>
          <p:nvPr/>
        </p:nvSpPr>
        <p:spPr>
          <a:xfrm>
            <a:off x="0" y="296864"/>
            <a:ext cx="526538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Using adjectives</a:t>
            </a:r>
          </a:p>
        </p:txBody>
      </p:sp>
    </p:spTree>
    <p:extLst>
      <p:ext uri="{BB962C8B-B14F-4D97-AF65-F5344CB8AC3E}">
        <p14:creationId xmlns:p14="http://schemas.microsoft.com/office/powerpoint/2010/main" val="269527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0"/>
                                  </p:iterate>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type="lt">
                                    <p:tmAbs val="0"/>
                                  </p:iterate>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5" presetClass="emph" presetSubtype="0" fill="hold" grpId="1" nodeType="clickEffect">
                                  <p:stCondLst>
                                    <p:cond delay="0"/>
                                  </p:stCondLst>
                                  <p:iterate type="lt">
                                    <p:tmPct val="10000"/>
                                  </p:iterate>
                                  <p:childTnLst>
                                    <p:anim calcmode="discrete" valueType="str">
                                      <p:cBhvr>
                                        <p:cTn id="38"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39" fill="hold">
                      <p:stCondLst>
                        <p:cond delay="indefinite"/>
                      </p:stCondLst>
                      <p:childTnLst>
                        <p:par>
                          <p:cTn id="40" fill="hold">
                            <p:stCondLst>
                              <p:cond delay="0"/>
                            </p:stCondLst>
                            <p:childTnLst>
                              <p:par>
                                <p:cTn id="41" presetID="35" presetClass="emph" presetSubtype="0" fill="hold" grpId="1" nodeType="clickEffect">
                                  <p:stCondLst>
                                    <p:cond delay="0"/>
                                  </p:stCondLst>
                                  <p:iterate type="lt">
                                    <p:tmPct val="10000"/>
                                  </p:iterate>
                                  <p:childTnLst>
                                    <p:anim calcmode="discrete" valueType="str">
                                      <p:cBhvr>
                                        <p:cTn id="42"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iterate type="lt">
                                    <p:tmAbs val="0"/>
                                  </p:iterate>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iterate type="lt">
                                    <p:tmAbs val="0"/>
                                  </p:iterate>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5" presetClass="emph" presetSubtype="0" fill="hold" grpId="1" nodeType="clickEffect">
                                  <p:stCondLst>
                                    <p:cond delay="0"/>
                                  </p:stCondLst>
                                  <p:iterate type="lt">
                                    <p:tmPct val="10000"/>
                                  </p:iterate>
                                  <p:childTnLst>
                                    <p:anim calcmode="discrete" valueType="str">
                                      <p:cBhvr>
                                        <p:cTn id="62"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63" fill="hold">
                      <p:stCondLst>
                        <p:cond delay="indefinite"/>
                      </p:stCondLst>
                      <p:childTnLst>
                        <p:par>
                          <p:cTn id="64" fill="hold">
                            <p:stCondLst>
                              <p:cond delay="0"/>
                            </p:stCondLst>
                            <p:childTnLst>
                              <p:par>
                                <p:cTn id="65" presetID="35" presetClass="emph" presetSubtype="0" fill="hold" grpId="1" nodeType="clickEffect">
                                  <p:stCondLst>
                                    <p:cond delay="0"/>
                                  </p:stCondLst>
                                  <p:iterate type="lt">
                                    <p:tmPct val="10000"/>
                                  </p:iterate>
                                  <p:childTnLst>
                                    <p:anim calcmode="discrete" valueType="str">
                                      <p:cBhvr>
                                        <p:cTn id="66"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iterate type="lt">
                                    <p:tmAbs val="0"/>
                                  </p:iterate>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iterate type="lt">
                                    <p:tmAbs val="0"/>
                                  </p:iterate>
                                  <p:childTnLst>
                                    <p:set>
                                      <p:cBhvr>
                                        <p:cTn id="78" dur="1" fill="hold">
                                          <p:stCondLst>
                                            <p:cond delay="0"/>
                                          </p:stCondLst>
                                        </p:cTn>
                                        <p:tgtEl>
                                          <p:spTgt spid="1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5" presetClass="emph" presetSubtype="0" fill="hold" grpId="1" nodeType="clickEffect">
                                  <p:stCondLst>
                                    <p:cond delay="0"/>
                                  </p:stCondLst>
                                  <p:iterate type="lt">
                                    <p:tmPct val="10000"/>
                                  </p:iterate>
                                  <p:childTnLst>
                                    <p:anim calcmode="discrete" valueType="str">
                                      <p:cBhvr>
                                        <p:cTn id="86"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87" fill="hold">
                      <p:stCondLst>
                        <p:cond delay="indefinite"/>
                      </p:stCondLst>
                      <p:childTnLst>
                        <p:par>
                          <p:cTn id="88" fill="hold">
                            <p:stCondLst>
                              <p:cond delay="0"/>
                            </p:stCondLst>
                            <p:childTnLst>
                              <p:par>
                                <p:cTn id="89" presetID="35" presetClass="emph" presetSubtype="0" fill="hold" grpId="1" nodeType="clickEffect">
                                  <p:stCondLst>
                                    <p:cond delay="0"/>
                                  </p:stCondLst>
                                  <p:iterate type="lt">
                                    <p:tmPct val="10000"/>
                                  </p:iterate>
                                  <p:childTnLst>
                                    <p:anim calcmode="discrete" valueType="str">
                                      <p:cBhvr>
                                        <p:cTn id="90"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7" grpId="0"/>
      <p:bldP spid="8" grpId="0"/>
      <p:bldP spid="8" grpId="1"/>
      <p:bldP spid="9" grpId="0"/>
      <p:bldP spid="10" grpId="0"/>
      <p:bldP spid="10" grpId="1"/>
      <p:bldP spid="11" grpId="0"/>
      <p:bldP spid="12" grpId="0"/>
      <p:bldP spid="12" grpId="1"/>
      <p:bldP spid="13" grpId="0"/>
      <p:bldP spid="14" grpId="0"/>
      <p:bldP spid="14" grpId="1"/>
      <p:bldP spid="15" grpId="0"/>
      <p:bldP spid="16" grpId="0"/>
      <p:bldP spid="16" grpId="1"/>
      <p:bldP spid="17" grpId="0"/>
      <p:bldP spid="18"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Using adjectives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BEACB583-A856-4EDA-BD58-9E0C1B5FE560}"/>
              </a:ext>
            </a:extLst>
          </p:cNvPr>
          <p:cNvSpPr txBox="1"/>
          <p:nvPr/>
        </p:nvSpPr>
        <p:spPr>
          <a:xfrm>
            <a:off x="349483" y="1491316"/>
            <a:ext cx="117424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Pronunciation can change when adding an ‘e’ to an adjective in feminine form. </a:t>
            </a:r>
          </a:p>
        </p:txBody>
      </p:sp>
      <p:sp>
        <p:nvSpPr>
          <p:cNvPr id="36" name="TextBox 35">
            <a:extLst>
              <a:ext uri="{FF2B5EF4-FFF2-40B4-BE49-F238E27FC236}">
                <a16:creationId xmlns:a16="http://schemas.microsoft.com/office/drawing/2014/main" id="{D04E24B6-698C-4E19-BB30-8CDC9A366CBB}"/>
              </a:ext>
            </a:extLst>
          </p:cNvPr>
          <p:cNvSpPr txBox="1"/>
          <p:nvPr/>
        </p:nvSpPr>
        <p:spPr>
          <a:xfrm>
            <a:off x="335393" y="2078202"/>
            <a:ext cx="11378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Remember the rule: Silent Final Consonant</a:t>
            </a:r>
          </a:p>
        </p:txBody>
      </p:sp>
      <p:sp>
        <p:nvSpPr>
          <p:cNvPr id="37" name="Rectangle 36">
            <a:extLst>
              <a:ext uri="{FF2B5EF4-FFF2-40B4-BE49-F238E27FC236}">
                <a16:creationId xmlns:a16="http://schemas.microsoft.com/office/drawing/2014/main" id="{6D8C7218-20E9-4FE5-86A4-BDD415718330}"/>
              </a:ext>
            </a:extLst>
          </p:cNvPr>
          <p:cNvSpPr/>
          <p:nvPr/>
        </p:nvSpPr>
        <p:spPr>
          <a:xfrm>
            <a:off x="674541" y="2675390"/>
            <a:ext cx="209544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entury Gothic" panose="020F0302020204030204"/>
                <a:ea typeface="+mn-ea"/>
                <a:cs typeface="+mn-cs"/>
              </a:rPr>
              <a:t>Masculine</a:t>
            </a:r>
          </a:p>
        </p:txBody>
      </p:sp>
      <p:sp>
        <p:nvSpPr>
          <p:cNvPr id="38" name="TextBox 37">
            <a:extLst>
              <a:ext uri="{FF2B5EF4-FFF2-40B4-BE49-F238E27FC236}">
                <a16:creationId xmlns:a16="http://schemas.microsoft.com/office/drawing/2014/main" id="{1D58BA28-7FC2-4DA9-9ACC-602EB03DCD9F}"/>
              </a:ext>
            </a:extLst>
          </p:cNvPr>
          <p:cNvSpPr txBox="1"/>
          <p:nvPr/>
        </p:nvSpPr>
        <p:spPr>
          <a:xfrm>
            <a:off x="3223778" y="2718167"/>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GB" sz="3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GB" sz="3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 intelligent.</a:t>
            </a:r>
          </a:p>
        </p:txBody>
      </p:sp>
      <p:sp>
        <p:nvSpPr>
          <p:cNvPr id="40" name="Rectangle 39">
            <a:extLst>
              <a:ext uri="{FF2B5EF4-FFF2-40B4-BE49-F238E27FC236}">
                <a16:creationId xmlns:a16="http://schemas.microsoft.com/office/drawing/2014/main" id="{FF1B90D6-E008-4447-8516-9B00ED1232B7}"/>
              </a:ext>
            </a:extLst>
          </p:cNvPr>
          <p:cNvSpPr/>
          <p:nvPr/>
        </p:nvSpPr>
        <p:spPr>
          <a:xfrm>
            <a:off x="674541" y="4722749"/>
            <a:ext cx="187262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entury Gothic" panose="020F0302020204030204"/>
                <a:ea typeface="+mn-ea"/>
                <a:cs typeface="+mn-cs"/>
              </a:rPr>
              <a:t>Feminine</a:t>
            </a:r>
          </a:p>
        </p:txBody>
      </p:sp>
      <p:sp>
        <p:nvSpPr>
          <p:cNvPr id="41" name="TextBox 40">
            <a:extLst>
              <a:ext uri="{FF2B5EF4-FFF2-40B4-BE49-F238E27FC236}">
                <a16:creationId xmlns:a16="http://schemas.microsoft.com/office/drawing/2014/main" id="{7E284C0A-5F59-4B82-988F-77954B7672B1}"/>
              </a:ext>
            </a:extLst>
          </p:cNvPr>
          <p:cNvSpPr txBox="1"/>
          <p:nvPr/>
        </p:nvSpPr>
        <p:spPr>
          <a:xfrm>
            <a:off x="3223778" y="4709407"/>
            <a:ext cx="516138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Elle </a:t>
            </a:r>
            <a:r>
              <a:rPr kumimoji="0" lang="en-GB" sz="3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GB" sz="3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mn-cs"/>
              </a:rPr>
              <a:t>intelligent</a:t>
            </a:r>
            <a:r>
              <a:rPr kumimoji="0" lang="en-GB" sz="3000" b="1" i="0" u="none" strike="noStrike" kern="0" cap="none" spc="0" normalizeH="0" baseline="0" noProof="0" dirty="0" err="1">
                <a:ln>
                  <a:noFill/>
                </a:ln>
                <a:solidFill>
                  <a:srgbClr val="FF0000"/>
                </a:solidFill>
                <a:effectLst/>
                <a:uLnTx/>
                <a:uFillTx/>
                <a:latin typeface="Century Gothic" panose="020F0302020204030204"/>
                <a:ea typeface="+mn-ea"/>
                <a:cs typeface="+mn-cs"/>
              </a:rPr>
              <a:t>e</a:t>
            </a:r>
            <a:r>
              <a:rPr kumimoji="0" lang="en-GB" sz="3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EA511B56-E9FB-413D-AAB4-3BBF076E8769}"/>
              </a:ext>
            </a:extLst>
          </p:cNvPr>
          <p:cNvSpPr txBox="1"/>
          <p:nvPr/>
        </p:nvSpPr>
        <p:spPr>
          <a:xfrm>
            <a:off x="7708158" y="2729473"/>
            <a:ext cx="437891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Silent final consonant.</a:t>
            </a:r>
          </a:p>
        </p:txBody>
      </p:sp>
      <p:sp>
        <p:nvSpPr>
          <p:cNvPr id="43" name="Up Arrow Callout 4">
            <a:extLst>
              <a:ext uri="{FF2B5EF4-FFF2-40B4-BE49-F238E27FC236}">
                <a16:creationId xmlns:a16="http://schemas.microsoft.com/office/drawing/2014/main" id="{59D5BA92-7365-452A-B308-F4BCECF2D3F5}"/>
              </a:ext>
            </a:extLst>
          </p:cNvPr>
          <p:cNvSpPr/>
          <p:nvPr/>
        </p:nvSpPr>
        <p:spPr>
          <a:xfrm>
            <a:off x="3245340" y="3207272"/>
            <a:ext cx="4462818" cy="1233975"/>
          </a:xfrm>
          <a:prstGeom prst="upArrowCallout">
            <a:avLst/>
          </a:prstGeom>
          <a:solidFill>
            <a:srgbClr val="4472C4">
              <a:lumMod val="60000"/>
              <a:lumOff val="40000"/>
            </a:srgbClr>
          </a:solidFill>
          <a:ln w="12700" cap="flat" cmpd="sng" algn="ctr">
            <a:solidFill>
              <a:srgbClr val="4472C4">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prstClr val="white"/>
                </a:solidFill>
                <a:effectLst/>
                <a:uLnTx/>
                <a:uFillTx/>
                <a:latin typeface="Calibri" panose="020F0502020204030204"/>
                <a:ea typeface="+mn-ea"/>
                <a:cs typeface="+mn-cs"/>
              </a:rPr>
              <a:t>The ‘t’ is </a:t>
            </a:r>
            <a:r>
              <a:rPr kumimoji="0" lang="en-GB" sz="3200" b="1" i="0" u="none" strike="noStrike" kern="0" cap="none" spc="0" normalizeH="0" baseline="0" noProof="0" dirty="0">
                <a:ln>
                  <a:noFill/>
                </a:ln>
                <a:solidFill>
                  <a:prstClr val="white"/>
                </a:solidFill>
                <a:effectLst/>
                <a:uLnTx/>
                <a:uFillTx/>
                <a:latin typeface="Calibri" panose="020F0502020204030204"/>
                <a:ea typeface="+mn-ea"/>
                <a:cs typeface="+mn-cs"/>
              </a:rPr>
              <a:t>not</a:t>
            </a:r>
            <a:r>
              <a:rPr kumimoji="0" lang="en-GB" sz="3200" b="0" i="0" u="none" strike="noStrike" kern="0" cap="none" spc="0" normalizeH="0" baseline="0" noProof="0" dirty="0">
                <a:ln>
                  <a:noFill/>
                </a:ln>
                <a:solidFill>
                  <a:prstClr val="white"/>
                </a:solidFill>
                <a:effectLst/>
                <a:uLnTx/>
                <a:uFillTx/>
                <a:latin typeface="Calibri" panose="020F0502020204030204"/>
                <a:ea typeface="+mn-ea"/>
                <a:cs typeface="+mn-cs"/>
              </a:rPr>
              <a:t> pronounced.</a:t>
            </a:r>
          </a:p>
        </p:txBody>
      </p:sp>
      <p:sp>
        <p:nvSpPr>
          <p:cNvPr id="44" name="TextBox 43">
            <a:extLst>
              <a:ext uri="{FF2B5EF4-FFF2-40B4-BE49-F238E27FC236}">
                <a16:creationId xmlns:a16="http://schemas.microsoft.com/office/drawing/2014/main" id="{63A6DA1B-00A5-486A-B020-E2BDCF3EC146}"/>
              </a:ext>
            </a:extLst>
          </p:cNvPr>
          <p:cNvSpPr txBox="1"/>
          <p:nvPr/>
        </p:nvSpPr>
        <p:spPr>
          <a:xfrm>
            <a:off x="6489778" y="5290312"/>
            <a:ext cx="4537004" cy="584775"/>
          </a:xfrm>
          <a:prstGeom prst="rect">
            <a:avLst/>
          </a:prstGeom>
          <a:solidFill>
            <a:srgbClr val="4472C4">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prstClr val="white"/>
                </a:solidFill>
                <a:effectLst/>
                <a:uLnTx/>
                <a:uFillTx/>
                <a:latin typeface="Calibri" panose="020F0502020204030204"/>
                <a:ea typeface="+mn-ea"/>
                <a:cs typeface="+mn-cs"/>
              </a:rPr>
              <a:t>The ‘e’ is </a:t>
            </a:r>
            <a:r>
              <a:rPr kumimoji="0" lang="en-GB" sz="3200" b="1" i="0" u="none" strike="noStrike" kern="0" cap="none" spc="0" normalizeH="0" baseline="0" noProof="0" dirty="0">
                <a:ln>
                  <a:noFill/>
                </a:ln>
                <a:solidFill>
                  <a:prstClr val="white"/>
                </a:solidFill>
                <a:effectLst/>
                <a:uLnTx/>
                <a:uFillTx/>
                <a:latin typeface="Calibri" panose="020F0502020204030204"/>
                <a:ea typeface="+mn-ea"/>
                <a:cs typeface="+mn-cs"/>
              </a:rPr>
              <a:t>not</a:t>
            </a:r>
            <a:r>
              <a:rPr kumimoji="0" lang="en-GB" sz="3200" b="0" i="0" u="none" strike="noStrike" kern="0" cap="none" spc="0" normalizeH="0" baseline="0" noProof="0" dirty="0">
                <a:ln>
                  <a:noFill/>
                </a:ln>
                <a:solidFill>
                  <a:prstClr val="white"/>
                </a:solidFill>
                <a:effectLst/>
                <a:uLnTx/>
                <a:uFillTx/>
                <a:latin typeface="Calibri" panose="020F0502020204030204"/>
                <a:ea typeface="+mn-ea"/>
                <a:cs typeface="+mn-cs"/>
              </a:rPr>
              <a:t> pronounced.</a:t>
            </a:r>
          </a:p>
        </p:txBody>
      </p:sp>
      <p:sp>
        <p:nvSpPr>
          <p:cNvPr id="45" name="Bent-Up Arrow 15">
            <a:extLst>
              <a:ext uri="{FF2B5EF4-FFF2-40B4-BE49-F238E27FC236}">
                <a16:creationId xmlns:a16="http://schemas.microsoft.com/office/drawing/2014/main" id="{9D8B1362-D4A4-4D21-8B8E-5209A7B49CFD}"/>
              </a:ext>
            </a:extLst>
          </p:cNvPr>
          <p:cNvSpPr/>
          <p:nvPr/>
        </p:nvSpPr>
        <p:spPr>
          <a:xfrm>
            <a:off x="5633571" y="5271226"/>
            <a:ext cx="421529" cy="398615"/>
          </a:xfrm>
          <a:prstGeom prst="bentUpArrow">
            <a:avLst>
              <a:gd name="adj1" fmla="val 25000"/>
              <a:gd name="adj2" fmla="val 30136"/>
              <a:gd name="adj3" fmla="val 25000"/>
            </a:avLst>
          </a:prstGeom>
          <a:solidFill>
            <a:srgbClr val="4472C4">
              <a:lumMod val="60000"/>
              <a:lumOff val="40000"/>
            </a:srgbClr>
          </a:solidFill>
          <a:ln w="12700" cap="flat" cmpd="sng" algn="ctr">
            <a:solidFill>
              <a:srgbClr val="4472C4">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14375DB6-13F6-488C-96D7-B4602ADCD4CF}"/>
              </a:ext>
            </a:extLst>
          </p:cNvPr>
          <p:cNvSpPr txBox="1"/>
          <p:nvPr/>
        </p:nvSpPr>
        <p:spPr>
          <a:xfrm>
            <a:off x="1181876" y="5303356"/>
            <a:ext cx="4537004" cy="584775"/>
          </a:xfrm>
          <a:prstGeom prst="rect">
            <a:avLst/>
          </a:prstGeom>
          <a:solidFill>
            <a:srgbClr val="4472C4">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prstClr val="white"/>
                </a:solidFill>
                <a:effectLst/>
                <a:uLnTx/>
                <a:uFillTx/>
                <a:latin typeface="Calibri" panose="020F0502020204030204"/>
                <a:ea typeface="+mn-ea"/>
                <a:cs typeface="+mn-cs"/>
              </a:rPr>
              <a:t>The ‘t’ </a:t>
            </a:r>
            <a:r>
              <a:rPr kumimoji="0" lang="en-GB" sz="3200" b="1" i="0" u="none" strike="noStrike" kern="0" cap="none" spc="0" normalizeH="0" baseline="0" noProof="0" dirty="0">
                <a:ln>
                  <a:noFill/>
                </a:ln>
                <a:solidFill>
                  <a:prstClr val="white"/>
                </a:solidFill>
                <a:effectLst/>
                <a:uLnTx/>
                <a:uFillTx/>
                <a:latin typeface="Calibri" panose="020F0502020204030204"/>
                <a:ea typeface="+mn-ea"/>
                <a:cs typeface="+mn-cs"/>
              </a:rPr>
              <a:t>is</a:t>
            </a:r>
            <a:r>
              <a:rPr kumimoji="0" lang="en-GB" sz="3200" b="0" i="0" u="none" strike="noStrike" kern="0" cap="none" spc="0" normalizeH="0" baseline="0" noProof="0" dirty="0">
                <a:ln>
                  <a:noFill/>
                </a:ln>
                <a:solidFill>
                  <a:prstClr val="white"/>
                </a:solidFill>
                <a:effectLst/>
                <a:uLnTx/>
                <a:uFillTx/>
                <a:latin typeface="Calibri" panose="020F0502020204030204"/>
                <a:ea typeface="+mn-ea"/>
                <a:cs typeface="+mn-cs"/>
              </a:rPr>
              <a:t> pronounced.</a:t>
            </a:r>
          </a:p>
        </p:txBody>
      </p:sp>
      <p:sp>
        <p:nvSpPr>
          <p:cNvPr id="47" name="Bent-Up Arrow 17">
            <a:extLst>
              <a:ext uri="{FF2B5EF4-FFF2-40B4-BE49-F238E27FC236}">
                <a16:creationId xmlns:a16="http://schemas.microsoft.com/office/drawing/2014/main" id="{4DFC4E84-9669-4CBC-8E14-AC7ABEF8EC16}"/>
              </a:ext>
            </a:extLst>
          </p:cNvPr>
          <p:cNvSpPr/>
          <p:nvPr/>
        </p:nvSpPr>
        <p:spPr>
          <a:xfrm flipH="1">
            <a:off x="6056155" y="5279047"/>
            <a:ext cx="433623" cy="398615"/>
          </a:xfrm>
          <a:prstGeom prst="bentUpArrow">
            <a:avLst>
              <a:gd name="adj1" fmla="val 25000"/>
              <a:gd name="adj2" fmla="val 30136"/>
              <a:gd name="adj3" fmla="val 25000"/>
            </a:avLst>
          </a:prstGeom>
          <a:solidFill>
            <a:srgbClr val="4472C4">
              <a:lumMod val="60000"/>
              <a:lumOff val="40000"/>
            </a:srgbClr>
          </a:solidFill>
          <a:ln w="12700" cap="flat" cmpd="sng" algn="ctr">
            <a:solidFill>
              <a:srgbClr val="4472C4">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Callout 13">
            <a:extLst>
              <a:ext uri="{FF2B5EF4-FFF2-40B4-BE49-F238E27FC236}">
                <a16:creationId xmlns:a16="http://schemas.microsoft.com/office/drawing/2014/main" id="{7190F637-C6DF-4F55-9F4F-56179A929316}"/>
              </a:ext>
            </a:extLst>
          </p:cNvPr>
          <p:cNvSpPr/>
          <p:nvPr/>
        </p:nvSpPr>
        <p:spPr>
          <a:xfrm>
            <a:off x="6101994" y="2820745"/>
            <a:ext cx="2959777" cy="1991240"/>
          </a:xfrm>
          <a:prstGeom prst="wedgeEllipseCallout">
            <a:avLst>
              <a:gd name="adj1" fmla="val -46643"/>
              <a:gd name="adj2" fmla="val 52037"/>
            </a:avLst>
          </a:prstGeom>
          <a:solidFill>
            <a:schemeClr val="accent1">
              <a:lumMod val="50000"/>
            </a:schemeClr>
          </a:solidFill>
          <a:ln w="12700" cap="flat" cmpd="sng" algn="ctr">
            <a:solidFill>
              <a:srgbClr val="E65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An ‘e’ at the end, means you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do</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pronounce the consonant.</a:t>
            </a: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1253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40" grpId="0"/>
      <p:bldP spid="41" grpId="0"/>
      <p:bldP spid="42" grpId="0"/>
      <p:bldP spid="43" grpId="0" animBg="1"/>
      <p:bldP spid="44" grpId="0" animBg="1"/>
      <p:bldP spid="45" grpId="0" animBg="1"/>
      <p:bldP spid="46" grpId="0" animBg="1"/>
      <p:bldP spid="47" grpId="0" animBg="1"/>
      <p:bldP spid="4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p:cNvGraphicFramePr>
            <a:graphicFrameLocks noGrp="1"/>
          </p:cNvGraphicFramePr>
          <p:nvPr>
            <p:ph idx="1"/>
            <p:extLst>
              <p:ext uri="{D42A27DB-BD31-4B8C-83A1-F6EECF244321}">
                <p14:modId xmlns:p14="http://schemas.microsoft.com/office/powerpoint/2010/main" val="1636368145"/>
              </p:ext>
            </p:extLst>
          </p:nvPr>
        </p:nvGraphicFramePr>
        <p:xfrm>
          <a:off x="420916" y="1105971"/>
          <a:ext cx="11350171" cy="5098709"/>
        </p:xfrm>
        <a:graphic>
          <a:graphicData uri="http://schemas.openxmlformats.org/drawingml/2006/table">
            <a:tbl>
              <a:tblPr firstRow="1" bandRow="1">
                <a:tableStyleId>{5C22544A-7EE6-4342-B048-85BDC9FD1C3A}</a:tableStyleId>
              </a:tblPr>
              <a:tblGrid>
                <a:gridCol w="551541">
                  <a:extLst>
                    <a:ext uri="{9D8B030D-6E8A-4147-A177-3AD203B41FA5}">
                      <a16:colId xmlns:a16="http://schemas.microsoft.com/office/drawing/2014/main" val="2548973513"/>
                    </a:ext>
                  </a:extLst>
                </a:gridCol>
                <a:gridCol w="3773714">
                  <a:extLst>
                    <a:ext uri="{9D8B030D-6E8A-4147-A177-3AD203B41FA5}">
                      <a16:colId xmlns:a16="http://schemas.microsoft.com/office/drawing/2014/main" val="2775102314"/>
                    </a:ext>
                  </a:extLst>
                </a:gridCol>
                <a:gridCol w="580572">
                  <a:extLst>
                    <a:ext uri="{9D8B030D-6E8A-4147-A177-3AD203B41FA5}">
                      <a16:colId xmlns:a16="http://schemas.microsoft.com/office/drawing/2014/main" val="2063340645"/>
                    </a:ext>
                  </a:extLst>
                </a:gridCol>
                <a:gridCol w="655149">
                  <a:extLst>
                    <a:ext uri="{9D8B030D-6E8A-4147-A177-3AD203B41FA5}">
                      <a16:colId xmlns:a16="http://schemas.microsoft.com/office/drawing/2014/main" val="1149418214"/>
                    </a:ext>
                  </a:extLst>
                </a:gridCol>
                <a:gridCol w="549537">
                  <a:extLst>
                    <a:ext uri="{9D8B030D-6E8A-4147-A177-3AD203B41FA5}">
                      <a16:colId xmlns:a16="http://schemas.microsoft.com/office/drawing/2014/main" val="3028703937"/>
                    </a:ext>
                  </a:extLst>
                </a:gridCol>
                <a:gridCol w="4120265">
                  <a:extLst>
                    <a:ext uri="{9D8B030D-6E8A-4147-A177-3AD203B41FA5}">
                      <a16:colId xmlns:a16="http://schemas.microsoft.com/office/drawing/2014/main" val="1859025906"/>
                    </a:ext>
                  </a:extLst>
                </a:gridCol>
                <a:gridCol w="538820">
                  <a:extLst>
                    <a:ext uri="{9D8B030D-6E8A-4147-A177-3AD203B41FA5}">
                      <a16:colId xmlns:a16="http://schemas.microsoft.com/office/drawing/2014/main" val="3979149899"/>
                    </a:ext>
                  </a:extLst>
                </a:gridCol>
                <a:gridCol w="580573">
                  <a:extLst>
                    <a:ext uri="{9D8B030D-6E8A-4147-A177-3AD203B41FA5}">
                      <a16:colId xmlns:a16="http://schemas.microsoft.com/office/drawing/2014/main" val="4000977675"/>
                    </a:ext>
                  </a:extLst>
                </a:gridCol>
              </a:tblGrid>
              <a:tr h="1372729">
                <a:tc gridSpan="8">
                  <a:txBody>
                    <a:bodyPr/>
                    <a:lstStyle/>
                    <a:p>
                      <a:r>
                        <a:rPr lang="en-GB" sz="2400" b="0" dirty="0" err="1">
                          <a:solidFill>
                            <a:schemeClr val="accent5">
                              <a:lumMod val="50000"/>
                            </a:schemeClr>
                          </a:solidFill>
                          <a:latin typeface="Century Gothic" panose="020B0502020202020204" pitchFamily="34" charset="0"/>
                        </a:rPr>
                        <a:t>Léa</a:t>
                      </a:r>
                      <a:r>
                        <a:rPr lang="en-GB" sz="2400" b="0" dirty="0">
                          <a:solidFill>
                            <a:schemeClr val="accent5">
                              <a:lumMod val="50000"/>
                            </a:schemeClr>
                          </a:solidFill>
                          <a:latin typeface="Century Gothic" panose="020B0502020202020204" pitchFamily="34" charset="0"/>
                        </a:rPr>
                        <a:t> is reading a book about </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Chloé</a:t>
                      </a:r>
                      <a:r>
                        <a:rPr lang="en-GB" sz="2400" b="0" baseline="0" dirty="0">
                          <a:solidFill>
                            <a:schemeClr val="accent5">
                              <a:lumMod val="50000"/>
                            </a:schemeClr>
                          </a:solidFill>
                          <a:latin typeface="Century Gothic" panose="020B0502020202020204" pitchFamily="34" charset="0"/>
                        </a:rPr>
                        <a:t> (a girl) and Isaac (a boy). The </a:t>
                      </a:r>
                    </a:p>
                    <a:p>
                      <a:r>
                        <a:rPr lang="en-GB" sz="2400" b="0" baseline="0" dirty="0">
                          <a:solidFill>
                            <a:schemeClr val="accent5">
                              <a:lumMod val="50000"/>
                            </a:schemeClr>
                          </a:solidFill>
                          <a:latin typeface="Century Gothic" panose="020B0502020202020204" pitchFamily="34" charset="0"/>
                        </a:rPr>
                        <a:t>book has been read so often that some of the text has worn away. </a:t>
                      </a:r>
                    </a:p>
                    <a:p>
                      <a:r>
                        <a:rPr lang="en-GB" sz="2400" b="1" baseline="0" dirty="0">
                          <a:solidFill>
                            <a:schemeClr val="accent5">
                              <a:lumMod val="50000"/>
                            </a:schemeClr>
                          </a:solidFill>
                          <a:latin typeface="Century Gothic" panose="020B0502020202020204" pitchFamily="34" charset="0"/>
                        </a:rPr>
                        <a:t>Who is being described - </a:t>
                      </a:r>
                      <a:r>
                        <a:rPr lang="en-GB" sz="2400" b="1" baseline="0" dirty="0" err="1">
                          <a:solidFill>
                            <a:schemeClr val="accent5">
                              <a:lumMod val="50000"/>
                            </a:schemeClr>
                          </a:solidFill>
                          <a:latin typeface="Century Gothic" panose="020B0502020202020204" pitchFamily="34" charset="0"/>
                        </a:rPr>
                        <a:t>Chloé</a:t>
                      </a:r>
                      <a:r>
                        <a:rPr lang="en-GB" sz="2400" b="1" baseline="0" dirty="0">
                          <a:solidFill>
                            <a:schemeClr val="accent5">
                              <a:lumMod val="50000"/>
                            </a:schemeClr>
                          </a:solidFill>
                          <a:latin typeface="Century Gothic" panose="020B0502020202020204" pitchFamily="34" charset="0"/>
                        </a:rPr>
                        <a:t> (C) </a:t>
                      </a:r>
                      <a:r>
                        <a:rPr lang="en-GB" sz="2400" b="1" baseline="0" dirty="0" err="1">
                          <a:solidFill>
                            <a:schemeClr val="accent5">
                              <a:lumMod val="50000"/>
                            </a:schemeClr>
                          </a:solidFill>
                          <a:latin typeface="Century Gothic" panose="020B0502020202020204" pitchFamily="34" charset="0"/>
                        </a:rPr>
                        <a:t>ou</a:t>
                      </a:r>
                      <a:r>
                        <a:rPr lang="en-GB" sz="2400" b="1" baseline="0" dirty="0">
                          <a:solidFill>
                            <a:schemeClr val="accent5">
                              <a:lumMod val="50000"/>
                            </a:schemeClr>
                          </a:solidFill>
                          <a:latin typeface="Century Gothic" panose="020B0502020202020204" pitchFamily="34" charset="0"/>
                        </a:rPr>
                        <a:t> Isaac (I)?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745196">
                <a:tc gridSpan="2">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745196">
                <a:tc>
                  <a:txBody>
                    <a:bodyPr/>
                    <a:lstStyle/>
                    <a:p>
                      <a:pPr algn="ctr"/>
                      <a:r>
                        <a:rPr lang="en-GB" sz="3200" b="1"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chemeClr val="accent5">
                              <a:lumMod val="50000"/>
                            </a:schemeClr>
                          </a:solidFill>
                          <a:latin typeface="Century Gothic" panose="020B0502020202020204" pitchFamily="34" charset="0"/>
                        </a:rPr>
                        <a:t>                   </a:t>
                      </a:r>
                      <a:r>
                        <a:rPr lang="en-GB" sz="3200" b="0" dirty="0">
                          <a:solidFill>
                            <a:schemeClr val="accent5">
                              <a:lumMod val="50000"/>
                            </a:schemeClr>
                          </a:solidFill>
                          <a:latin typeface="Century Gothic" panose="020B0502020202020204" pitchFamily="34" charset="0"/>
                        </a:rPr>
                        <a:t>grand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chemeClr val="accent5">
                              <a:lumMod val="50000"/>
                            </a:schemeClr>
                          </a:solidFill>
                          <a:latin typeface="Century Gothic" panose="020B0502020202020204" pitchFamily="34" charset="0"/>
                        </a:rPr>
                        <a:t>                   </a:t>
                      </a:r>
                      <a:r>
                        <a:rPr lang="en-GB" sz="3200" b="0" dirty="0" err="1">
                          <a:solidFill>
                            <a:schemeClr val="accent5">
                              <a:lumMod val="50000"/>
                            </a:schemeClr>
                          </a:solidFill>
                          <a:latin typeface="Century Gothic" panose="020B0502020202020204" pitchFamily="34" charset="0"/>
                        </a:rPr>
                        <a:t>intelligente</a:t>
                      </a:r>
                      <a:endParaRPr lang="en-GB" sz="3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745196">
                <a:tc>
                  <a:txBody>
                    <a:bodyPr/>
                    <a:lstStyle/>
                    <a:p>
                      <a:pPr algn="ctr"/>
                      <a:r>
                        <a:rPr lang="en-GB" sz="3200" b="1"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latin typeface="Century Gothic" panose="020B0502020202020204" pitchFamily="34" charset="0"/>
                        </a:rPr>
                        <a:t>                   </a:t>
                      </a:r>
                      <a:r>
                        <a:rPr lang="en-GB" sz="3200" b="0" dirty="0">
                          <a:solidFill>
                            <a:schemeClr val="accent5">
                              <a:lumMod val="50000"/>
                            </a:schemeClr>
                          </a:solidFill>
                          <a:latin typeface="Century Gothic" panose="020B0502020202020204" pitchFamily="34" charset="0"/>
                        </a:rPr>
                        <a:t>content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                   </a:t>
                      </a:r>
                      <a:r>
                        <a:rPr lang="en-GB" sz="3200" dirty="0">
                          <a:solidFill>
                            <a:schemeClr val="accent5">
                              <a:lumMod val="50000"/>
                            </a:schemeClr>
                          </a:solidFill>
                          <a:latin typeface="Century Gothic" panose="020B0502020202020204" pitchFamily="34" charset="0"/>
                        </a:rPr>
                        <a:t>petite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745196">
                <a:tc>
                  <a:txBody>
                    <a:bodyPr/>
                    <a:lstStyle/>
                    <a:p>
                      <a:pPr algn="ctr"/>
                      <a:r>
                        <a:rPr lang="en-GB" sz="3200" b="1"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chemeClr val="accent5">
                              <a:lumMod val="50000"/>
                            </a:schemeClr>
                          </a:solidFill>
                          <a:latin typeface="Century Gothic" panose="020B0502020202020204" pitchFamily="34" charset="0"/>
                        </a:rPr>
                        <a:t>                   </a:t>
                      </a:r>
                      <a:r>
                        <a:rPr lang="en-GB" sz="3200" b="0" dirty="0" err="1">
                          <a:solidFill>
                            <a:schemeClr val="accent5">
                              <a:lumMod val="50000"/>
                            </a:schemeClr>
                          </a:solidFill>
                          <a:latin typeface="Century Gothic" panose="020B0502020202020204" pitchFamily="34" charset="0"/>
                        </a:rPr>
                        <a:t>méchante</a:t>
                      </a:r>
                      <a:endParaRPr lang="en-GB" sz="3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chemeClr val="accent5">
                              <a:lumMod val="50000"/>
                            </a:schemeClr>
                          </a:solidFill>
                          <a:latin typeface="Century Gothic" panose="020B0502020202020204" pitchFamily="34" charset="0"/>
                        </a:rPr>
                        <a:t>                   </a:t>
                      </a:r>
                      <a:r>
                        <a:rPr lang="en-GB" sz="3200" dirty="0" err="1">
                          <a:solidFill>
                            <a:schemeClr val="accent5">
                              <a:lumMod val="50000"/>
                            </a:schemeClr>
                          </a:solidFill>
                          <a:latin typeface="Century Gothic" panose="020B0502020202020204" pitchFamily="34" charset="0"/>
                        </a:rPr>
                        <a:t>anglaise</a:t>
                      </a:r>
                      <a:endParaRPr lang="en-GB" sz="32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745196">
                <a:tc>
                  <a:txBody>
                    <a:bodyPr/>
                    <a:lstStyle/>
                    <a:p>
                      <a:pPr algn="ctr"/>
                      <a:r>
                        <a:rPr lang="en-GB" sz="3200" b="1"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chemeClr val="accent5">
                              <a:lumMod val="50000"/>
                            </a:schemeClr>
                          </a:solidFill>
                          <a:latin typeface="Century Gothic" panose="020B0502020202020204" pitchFamily="34" charset="0"/>
                        </a:rPr>
                        <a:t>                   </a:t>
                      </a:r>
                      <a:r>
                        <a:rPr lang="en-GB" sz="3200" b="0" dirty="0" err="1">
                          <a:solidFill>
                            <a:schemeClr val="accent5">
                              <a:lumMod val="50000"/>
                            </a:schemeClr>
                          </a:solidFill>
                          <a:latin typeface="Century Gothic" panose="020B0502020202020204" pitchFamily="34" charset="0"/>
                        </a:rPr>
                        <a:t>français</a:t>
                      </a:r>
                      <a:endParaRPr lang="en-GB" sz="3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chemeClr val="accent5">
                              <a:lumMod val="50000"/>
                            </a:schemeClr>
                          </a:solidFill>
                          <a:latin typeface="Century Gothic" panose="020B0502020202020204" pitchFamily="34" charset="0"/>
                        </a:rPr>
                        <a:t>                  </a:t>
                      </a:r>
                      <a:r>
                        <a:rPr lang="en-GB" sz="2000" baseline="0" dirty="0">
                          <a:solidFill>
                            <a:schemeClr val="accent5">
                              <a:lumMod val="50000"/>
                            </a:schemeClr>
                          </a:solidFill>
                          <a:latin typeface="Century Gothic" panose="020B0502020202020204" pitchFamily="34" charset="0"/>
                        </a:rPr>
                        <a:t> </a:t>
                      </a:r>
                      <a:r>
                        <a:rPr lang="en-GB" sz="3200" baseline="0" dirty="0">
                          <a:solidFill>
                            <a:schemeClr val="accent5">
                              <a:lumMod val="50000"/>
                            </a:schemeClr>
                          </a:solidFill>
                          <a:latin typeface="Century Gothic" panose="020B0502020202020204" pitchFamily="34" charset="0"/>
                        </a:rPr>
                        <a:t>triste</a:t>
                      </a:r>
                      <a:endParaRPr lang="en-GB" sz="32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bl>
          </a:graphicData>
        </a:graphic>
      </p:graphicFrame>
      <p:sp>
        <p:nvSpPr>
          <p:cNvPr id="5" name="Explosion 2 4"/>
          <p:cNvSpPr/>
          <p:nvPr/>
        </p:nvSpPr>
        <p:spPr>
          <a:xfrm rot="1587298">
            <a:off x="999648" y="3211128"/>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5" name="Explosion 2 14"/>
          <p:cNvSpPr/>
          <p:nvPr/>
        </p:nvSpPr>
        <p:spPr>
          <a:xfrm rot="1587298">
            <a:off x="1041534" y="3951101"/>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6" name="Explosion 2 15"/>
          <p:cNvSpPr/>
          <p:nvPr/>
        </p:nvSpPr>
        <p:spPr>
          <a:xfrm rot="1587298">
            <a:off x="1060177" y="4665722"/>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7" name="Explosion 2 16"/>
          <p:cNvSpPr/>
          <p:nvPr/>
        </p:nvSpPr>
        <p:spPr>
          <a:xfrm rot="1587298">
            <a:off x="1031216" y="5392097"/>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8" name="Explosion 2 17"/>
          <p:cNvSpPr/>
          <p:nvPr/>
        </p:nvSpPr>
        <p:spPr>
          <a:xfrm rot="1587298">
            <a:off x="6567584" y="3213417"/>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9" name="Explosion 2 18"/>
          <p:cNvSpPr/>
          <p:nvPr/>
        </p:nvSpPr>
        <p:spPr>
          <a:xfrm rot="1587298">
            <a:off x="6590726" y="3951101"/>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endParaRPr>
          </a:p>
        </p:txBody>
      </p:sp>
      <p:sp>
        <p:nvSpPr>
          <p:cNvPr id="21" name="Explosion 2 20"/>
          <p:cNvSpPr/>
          <p:nvPr/>
        </p:nvSpPr>
        <p:spPr>
          <a:xfrm rot="1587298">
            <a:off x="6579904" y="4665451"/>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2" name="Explosion 2 21"/>
          <p:cNvSpPr/>
          <p:nvPr/>
        </p:nvSpPr>
        <p:spPr>
          <a:xfrm rot="1587298">
            <a:off x="6550943" y="5426469"/>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7997" y="3320103"/>
            <a:ext cx="498794" cy="519576"/>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5992" y="4054877"/>
            <a:ext cx="498794" cy="519576"/>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4203" y="4820730"/>
            <a:ext cx="498794" cy="519576"/>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7997" y="5520995"/>
            <a:ext cx="498794" cy="519576"/>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3840" y="3329900"/>
            <a:ext cx="498794" cy="519576"/>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2817" y="4104422"/>
            <a:ext cx="498794" cy="519576"/>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7280" y="4780169"/>
            <a:ext cx="498794" cy="519576"/>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7904" y="5520995"/>
            <a:ext cx="498794" cy="519576"/>
          </a:xfrm>
          <a:prstGeom prst="rect">
            <a:avLst/>
          </a:prstGeom>
        </p:spPr>
      </p:pic>
      <p:sp>
        <p:nvSpPr>
          <p:cNvPr id="36" name="Rectangle 35"/>
          <p:cNvSpPr/>
          <p:nvPr/>
        </p:nvSpPr>
        <p:spPr>
          <a:xfrm>
            <a:off x="4739628" y="2400191"/>
            <a:ext cx="461986" cy="923330"/>
          </a:xfrm>
          <a:prstGeom prst="rect">
            <a:avLst/>
          </a:prstGeom>
          <a:noFill/>
        </p:spPr>
        <p:txBody>
          <a:bodyPr wrap="none" lIns="91440" tIns="45720" rIns="91440" bIns="45720">
            <a:spAutoFit/>
          </a:bodyPr>
          <a:lstStyle/>
          <a:p>
            <a:pPr algn="ctr"/>
            <a:r>
              <a:rPr lang="en-US" sz="5400" b="1" dirty="0">
                <a:ln w="6600">
                  <a:solidFill>
                    <a:srgbClr val="ED7D31"/>
                  </a:solidFill>
                  <a:prstDash val="solid"/>
                </a:ln>
                <a:solidFill>
                  <a:srgbClr val="FFFFFF"/>
                </a:solidFill>
                <a:effectLst>
                  <a:outerShdw dist="38100" dir="2700000" algn="tl" rotWithShape="0">
                    <a:srgbClr val="ED7D31"/>
                  </a:outerShdw>
                </a:effectLst>
                <a:latin typeface="Bookman Old Style" panose="02050604050505020204" pitchFamily="18" charset="0"/>
              </a:rPr>
              <a:t>I</a:t>
            </a:r>
          </a:p>
        </p:txBody>
      </p:sp>
      <p:sp>
        <p:nvSpPr>
          <p:cNvPr id="37" name="Rectangle 36"/>
          <p:cNvSpPr/>
          <p:nvPr/>
        </p:nvSpPr>
        <p:spPr>
          <a:xfrm>
            <a:off x="10703020" y="2396773"/>
            <a:ext cx="461986" cy="923330"/>
          </a:xfrm>
          <a:prstGeom prst="rect">
            <a:avLst/>
          </a:prstGeom>
          <a:noFill/>
        </p:spPr>
        <p:txBody>
          <a:bodyPr wrap="none" lIns="91440" tIns="45720" rIns="91440" bIns="45720">
            <a:spAutoFit/>
          </a:bodyPr>
          <a:lstStyle/>
          <a:p>
            <a:pPr algn="ctr"/>
            <a:r>
              <a:rPr lang="en-US" sz="5400" b="1" dirty="0">
                <a:ln w="6600">
                  <a:solidFill>
                    <a:srgbClr val="ED7D31"/>
                  </a:solidFill>
                  <a:prstDash val="solid"/>
                </a:ln>
                <a:solidFill>
                  <a:srgbClr val="FFFFFF"/>
                </a:solidFill>
                <a:effectLst>
                  <a:outerShdw dist="38100" dir="2700000" algn="tl" rotWithShape="0">
                    <a:srgbClr val="ED7D31"/>
                  </a:outerShdw>
                </a:effectLst>
                <a:latin typeface="Bookman Old Style" panose="02050604050505020204" pitchFamily="18" charset="0"/>
              </a:rPr>
              <a:t>I</a:t>
            </a:r>
          </a:p>
        </p:txBody>
      </p:sp>
      <p:sp>
        <p:nvSpPr>
          <p:cNvPr id="38" name="Rectangle 37"/>
          <p:cNvSpPr/>
          <p:nvPr/>
        </p:nvSpPr>
        <p:spPr>
          <a:xfrm>
            <a:off x="5314786" y="2407527"/>
            <a:ext cx="697628" cy="923330"/>
          </a:xfrm>
          <a:prstGeom prst="rect">
            <a:avLst/>
          </a:prstGeom>
          <a:noFill/>
        </p:spPr>
        <p:txBody>
          <a:bodyPr wrap="none" lIns="91440" tIns="45720" rIns="91440" bIns="45720">
            <a:spAutoFit/>
          </a:bodyPr>
          <a:lstStyle/>
          <a:p>
            <a:pPr algn="ctr"/>
            <a:r>
              <a:rPr lang="en-US" sz="5400" b="1" dirty="0">
                <a:ln w="6600">
                  <a:solidFill>
                    <a:srgbClr val="ED7D31"/>
                  </a:solidFill>
                  <a:prstDash val="solid"/>
                </a:ln>
                <a:solidFill>
                  <a:srgbClr val="FFFFFF"/>
                </a:solidFill>
                <a:effectLst>
                  <a:outerShdw dist="38100" dir="2700000" algn="tl" rotWithShape="0">
                    <a:srgbClr val="ED7D31"/>
                  </a:outerShdw>
                </a:effectLst>
                <a:latin typeface="Bookman Old Style" panose="02050604050505020204" pitchFamily="18" charset="0"/>
              </a:rPr>
              <a:t>C</a:t>
            </a:r>
          </a:p>
        </p:txBody>
      </p:sp>
      <p:sp>
        <p:nvSpPr>
          <p:cNvPr id="39" name="Rectangle 38"/>
          <p:cNvSpPr/>
          <p:nvPr/>
        </p:nvSpPr>
        <p:spPr>
          <a:xfrm>
            <a:off x="11165006" y="2383710"/>
            <a:ext cx="697628" cy="923330"/>
          </a:xfrm>
          <a:prstGeom prst="rect">
            <a:avLst/>
          </a:prstGeom>
          <a:noFill/>
        </p:spPr>
        <p:txBody>
          <a:bodyPr wrap="none" lIns="91440" tIns="45720" rIns="91440" bIns="45720">
            <a:spAutoFit/>
          </a:bodyPr>
          <a:lstStyle/>
          <a:p>
            <a:pPr algn="ctr"/>
            <a:r>
              <a:rPr lang="en-US" sz="5400" b="1" dirty="0">
                <a:ln w="6600">
                  <a:solidFill>
                    <a:srgbClr val="ED7D31"/>
                  </a:solidFill>
                  <a:prstDash val="solid"/>
                </a:ln>
                <a:solidFill>
                  <a:srgbClr val="FFFFFF"/>
                </a:solidFill>
                <a:effectLst>
                  <a:outerShdw dist="38100" dir="2700000" algn="tl" rotWithShape="0">
                    <a:srgbClr val="ED7D31"/>
                  </a:outerShdw>
                </a:effectLst>
                <a:latin typeface="Bookman Old Style" panose="02050604050505020204" pitchFamily="18" charset="0"/>
              </a:rPr>
              <a:t>C</a:t>
            </a:r>
          </a:p>
        </p:txBody>
      </p:sp>
      <p:pic>
        <p:nvPicPr>
          <p:cNvPr id="31" name="Picture 30" descr="background rectangle">
            <a:extLst>
              <a:ext uri="{FF2B5EF4-FFF2-40B4-BE49-F238E27FC236}">
                <a16:creationId xmlns:a16="http://schemas.microsoft.com/office/drawing/2014/main" id="{8D34EE99-50B5-4DD1-812D-6CE624E2541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2" name="Title 3">
            <a:extLst>
              <a:ext uri="{FF2B5EF4-FFF2-40B4-BE49-F238E27FC236}">
                <a16:creationId xmlns:a16="http://schemas.microsoft.com/office/drawing/2014/main" id="{39837AE3-01B9-4F54-8421-3051038CF74B}"/>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Lire</a:t>
            </a:r>
          </a:p>
        </p:txBody>
      </p:sp>
      <p:sp>
        <p:nvSpPr>
          <p:cNvPr id="33" name="Rounded Rectangle 46">
            <a:extLst>
              <a:ext uri="{FF2B5EF4-FFF2-40B4-BE49-F238E27FC236}">
                <a16:creationId xmlns:a16="http://schemas.microsoft.com/office/drawing/2014/main" id="{34BDD0F5-27E8-4999-B34C-CFF2B834A1E4}"/>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3" name="Picture 2" descr="A close up of a logo&#10;&#10;Description automatically generated">
            <a:extLst>
              <a:ext uri="{FF2B5EF4-FFF2-40B4-BE49-F238E27FC236}">
                <a16:creationId xmlns:a16="http://schemas.microsoft.com/office/drawing/2014/main" id="{9A86E244-C22F-421E-8439-6079A86BAF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8349" y="509752"/>
            <a:ext cx="1808935" cy="1808935"/>
          </a:xfrm>
          <a:prstGeom prst="rect">
            <a:avLst/>
          </a:prstGeom>
        </p:spPr>
      </p:pic>
      <p:pic>
        <p:nvPicPr>
          <p:cNvPr id="35" name="Picture 34">
            <a:extLst>
              <a:ext uri="{FF2B5EF4-FFF2-40B4-BE49-F238E27FC236}">
                <a16:creationId xmlns:a16="http://schemas.microsoft.com/office/drawing/2014/main" id="{0D966DD2-73B3-4905-9544-CBAA1FE02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2076" y="5492241"/>
            <a:ext cx="498794" cy="519576"/>
          </a:xfrm>
          <a:prstGeom prst="rect">
            <a:avLst/>
          </a:prstGeom>
        </p:spPr>
      </p:pic>
    </p:spTree>
    <p:extLst>
      <p:ext uri="{BB962C8B-B14F-4D97-AF65-F5344CB8AC3E}">
        <p14:creationId xmlns:p14="http://schemas.microsoft.com/office/powerpoint/2010/main" val="418254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6">
            <a:extLst>
              <a:ext uri="{FF2B5EF4-FFF2-40B4-BE49-F238E27FC236}">
                <a16:creationId xmlns:a16="http://schemas.microsoft.com/office/drawing/2014/main" id="{C0CEBFB0-6B8A-4CDF-861F-5683146B2148}"/>
              </a:ext>
            </a:extLst>
          </p:cNvPr>
          <p:cNvGraphicFramePr>
            <a:graphicFrameLocks noGrp="1"/>
          </p:cNvGraphicFramePr>
          <p:nvPr>
            <p:ph idx="1"/>
            <p:extLst>
              <p:ext uri="{D42A27DB-BD31-4B8C-83A1-F6EECF244321}">
                <p14:modId xmlns:p14="http://schemas.microsoft.com/office/powerpoint/2010/main" val="699643204"/>
              </p:ext>
            </p:extLst>
          </p:nvPr>
        </p:nvGraphicFramePr>
        <p:xfrm>
          <a:off x="292920" y="1082499"/>
          <a:ext cx="11815602" cy="5262855"/>
        </p:xfrm>
        <a:graphic>
          <a:graphicData uri="http://schemas.openxmlformats.org/drawingml/2006/table">
            <a:tbl>
              <a:tblPr firstRow="1" bandRow="1">
                <a:tableStyleId>{5C22544A-7EE6-4342-B048-85BDC9FD1C3A}</a:tableStyleId>
              </a:tblPr>
              <a:tblGrid>
                <a:gridCol w="943171">
                  <a:extLst>
                    <a:ext uri="{9D8B030D-6E8A-4147-A177-3AD203B41FA5}">
                      <a16:colId xmlns:a16="http://schemas.microsoft.com/office/drawing/2014/main" val="3455301677"/>
                    </a:ext>
                  </a:extLst>
                </a:gridCol>
                <a:gridCol w="4964629">
                  <a:extLst>
                    <a:ext uri="{9D8B030D-6E8A-4147-A177-3AD203B41FA5}">
                      <a16:colId xmlns:a16="http://schemas.microsoft.com/office/drawing/2014/main" val="2323169103"/>
                    </a:ext>
                  </a:extLst>
                </a:gridCol>
                <a:gridCol w="943827">
                  <a:extLst>
                    <a:ext uri="{9D8B030D-6E8A-4147-A177-3AD203B41FA5}">
                      <a16:colId xmlns:a16="http://schemas.microsoft.com/office/drawing/2014/main" val="2692983576"/>
                    </a:ext>
                  </a:extLst>
                </a:gridCol>
                <a:gridCol w="4963975">
                  <a:extLst>
                    <a:ext uri="{9D8B030D-6E8A-4147-A177-3AD203B41FA5}">
                      <a16:colId xmlns:a16="http://schemas.microsoft.com/office/drawing/2014/main" val="1669137664"/>
                    </a:ext>
                  </a:extLst>
                </a:gridCol>
              </a:tblGrid>
              <a:tr h="1052571">
                <a:tc gridSpan="4">
                  <a:txBody>
                    <a:bodyPr/>
                    <a:lstStyle/>
                    <a:p>
                      <a:r>
                        <a:rPr lang="en-GB" sz="2000" b="0" baseline="0" dirty="0">
                          <a:solidFill>
                            <a:schemeClr val="accent5">
                              <a:lumMod val="50000"/>
                            </a:schemeClr>
                          </a:solidFill>
                          <a:latin typeface="Century Gothic" panose="020B0502020202020204" pitchFamily="34" charset="0"/>
                        </a:rPr>
                        <a:t>There is also an audio book. This chapter describes </a:t>
                      </a:r>
                      <a:r>
                        <a:rPr lang="en-GB" sz="2000" b="0" baseline="0" dirty="0" err="1">
                          <a:solidFill>
                            <a:schemeClr val="accent5">
                              <a:lumMod val="50000"/>
                            </a:schemeClr>
                          </a:solidFill>
                          <a:latin typeface="Century Gothic" panose="020B0502020202020204" pitchFamily="34" charset="0"/>
                        </a:rPr>
                        <a:t>Chloé’s</a:t>
                      </a:r>
                      <a:r>
                        <a:rPr lang="en-GB" sz="2000" b="0" baseline="0" dirty="0">
                          <a:solidFill>
                            <a:schemeClr val="accent5">
                              <a:lumMod val="50000"/>
                            </a:schemeClr>
                          </a:solidFill>
                          <a:latin typeface="Century Gothic" panose="020B0502020202020204" pitchFamily="34" charset="0"/>
                        </a:rPr>
                        <a:t> family. </a:t>
                      </a:r>
                      <a:br>
                        <a:rPr lang="en-GB" sz="2000" b="0" baseline="0" dirty="0">
                          <a:solidFill>
                            <a:schemeClr val="accent5">
                              <a:lumMod val="50000"/>
                            </a:schemeClr>
                          </a:solidFill>
                          <a:latin typeface="Century Gothic" panose="020B0502020202020204" pitchFamily="34" charset="0"/>
                        </a:rPr>
                      </a:br>
                      <a:r>
                        <a:rPr lang="en-GB" sz="2000" b="0" baseline="0" dirty="0">
                          <a:solidFill>
                            <a:schemeClr val="accent5">
                              <a:lumMod val="50000"/>
                            </a:schemeClr>
                          </a:solidFill>
                          <a:latin typeface="Century Gothic" panose="020B0502020202020204" pitchFamily="34" charset="0"/>
                        </a:rPr>
                        <a:t>Some of the sound hasn’t downloaded properly. </a:t>
                      </a:r>
                    </a:p>
                    <a:p>
                      <a:r>
                        <a:rPr lang="en-GB" sz="2000" b="0" baseline="0" dirty="0">
                          <a:solidFill>
                            <a:schemeClr val="accent5">
                              <a:lumMod val="50000"/>
                            </a:schemeClr>
                          </a:solidFill>
                          <a:latin typeface="Century Gothic" panose="020B0502020202020204" pitchFamily="34" charset="0"/>
                        </a:rPr>
                        <a:t>Who is being described – the male or the female? </a:t>
                      </a:r>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2729140"/>
                  </a:ext>
                </a:extLst>
              </a:tr>
              <a:tr h="1052571">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19055"/>
                  </a:ext>
                </a:extLst>
              </a:tr>
              <a:tr h="1052571">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300222"/>
                  </a:ext>
                </a:extLst>
              </a:tr>
              <a:tr h="1052571">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1779461"/>
                  </a:ext>
                </a:extLst>
              </a:tr>
              <a:tr h="1052571">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4981397"/>
                  </a:ext>
                </a:extLst>
              </a:tr>
            </a:tbl>
          </a:graphicData>
        </a:graphic>
      </p:graphicFrame>
      <p:sp>
        <p:nvSpPr>
          <p:cNvPr id="5" name="TextBox 4"/>
          <p:cNvSpPr txBox="1"/>
          <p:nvPr/>
        </p:nvSpPr>
        <p:spPr>
          <a:xfrm>
            <a:off x="1258680" y="2586691"/>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sp>
        <p:nvSpPr>
          <p:cNvPr id="6" name="TextBox 5"/>
          <p:cNvSpPr txBox="1"/>
          <p:nvPr/>
        </p:nvSpPr>
        <p:spPr>
          <a:xfrm>
            <a:off x="5451752" y="2647679"/>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6855" y="2120018"/>
            <a:ext cx="880134" cy="94322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3503" y="2199361"/>
            <a:ext cx="881513" cy="863883"/>
          </a:xfrm>
          <a:prstGeom prst="rect">
            <a:avLst/>
          </a:prstGeom>
        </p:spPr>
      </p:pic>
      <p:sp>
        <p:nvSpPr>
          <p:cNvPr id="11" name="TextBox 10"/>
          <p:cNvSpPr txBox="1"/>
          <p:nvPr/>
        </p:nvSpPr>
        <p:spPr>
          <a:xfrm>
            <a:off x="1288045" y="3511973"/>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sp>
        <p:nvSpPr>
          <p:cNvPr id="12" name="TextBox 11"/>
          <p:cNvSpPr txBox="1"/>
          <p:nvPr/>
        </p:nvSpPr>
        <p:spPr>
          <a:xfrm>
            <a:off x="5461709" y="3511973"/>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7517" y="3220366"/>
            <a:ext cx="736106" cy="103110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9095" y="3167400"/>
            <a:ext cx="533474" cy="104916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8261" y="4202317"/>
            <a:ext cx="674308" cy="1056058"/>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89240" y="4216567"/>
            <a:ext cx="690238" cy="997011"/>
          </a:xfrm>
          <a:prstGeom prst="rect">
            <a:avLst/>
          </a:prstGeom>
        </p:spPr>
      </p:pic>
      <p:sp>
        <p:nvSpPr>
          <p:cNvPr id="17" name="TextBox 16"/>
          <p:cNvSpPr txBox="1"/>
          <p:nvPr/>
        </p:nvSpPr>
        <p:spPr>
          <a:xfrm>
            <a:off x="1304731" y="4628323"/>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sp>
        <p:nvSpPr>
          <p:cNvPr id="18" name="TextBox 17"/>
          <p:cNvSpPr txBox="1"/>
          <p:nvPr/>
        </p:nvSpPr>
        <p:spPr>
          <a:xfrm>
            <a:off x="5435313" y="4628322"/>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3472" y="3253513"/>
            <a:ext cx="940678" cy="877966"/>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60747" y="3269537"/>
            <a:ext cx="940679" cy="980286"/>
          </a:xfrm>
          <a:prstGeom prst="rect">
            <a:avLst/>
          </a:prstGeom>
        </p:spPr>
      </p:pic>
      <p:sp>
        <p:nvSpPr>
          <p:cNvPr id="23" name="TextBox 22"/>
          <p:cNvSpPr txBox="1"/>
          <p:nvPr/>
        </p:nvSpPr>
        <p:spPr>
          <a:xfrm>
            <a:off x="7180341" y="3488434"/>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sp>
        <p:nvSpPr>
          <p:cNvPr id="24" name="TextBox 23"/>
          <p:cNvSpPr txBox="1"/>
          <p:nvPr/>
        </p:nvSpPr>
        <p:spPr>
          <a:xfrm>
            <a:off x="11600334" y="3618524"/>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pic>
        <p:nvPicPr>
          <p:cNvPr id="28" name="Picture 27"/>
          <p:cNvPicPr>
            <a:picLocks noChangeAspect="1"/>
          </p:cNvPicPr>
          <p:nvPr/>
        </p:nvPicPr>
        <p:blipFill rotWithShape="1">
          <a:blip r:embed="rId11">
            <a:extLst>
              <a:ext uri="{28A0092B-C50C-407E-A947-70E740481C1C}">
                <a14:useLocalDpi xmlns:a14="http://schemas.microsoft.com/office/drawing/2010/main" val="0"/>
              </a:ext>
            </a:extLst>
          </a:blip>
          <a:srcRect r="49565"/>
          <a:stretch/>
        </p:blipFill>
        <p:spPr>
          <a:xfrm>
            <a:off x="10274175" y="4363667"/>
            <a:ext cx="636983" cy="861693"/>
          </a:xfrm>
          <a:prstGeom prst="rect">
            <a:avLst/>
          </a:prstGeom>
        </p:spPr>
      </p:pic>
      <p:pic>
        <p:nvPicPr>
          <p:cNvPr id="29" name="Picture 28"/>
          <p:cNvPicPr>
            <a:picLocks noChangeAspect="1"/>
          </p:cNvPicPr>
          <p:nvPr/>
        </p:nvPicPr>
        <p:blipFill rotWithShape="1">
          <a:blip r:embed="rId11">
            <a:extLst>
              <a:ext uri="{28A0092B-C50C-407E-A947-70E740481C1C}">
                <a14:useLocalDpi xmlns:a14="http://schemas.microsoft.com/office/drawing/2010/main" val="0"/>
              </a:ext>
            </a:extLst>
          </a:blip>
          <a:srcRect l="48370"/>
          <a:stretch/>
        </p:blipFill>
        <p:spPr>
          <a:xfrm>
            <a:off x="8212160" y="4334288"/>
            <a:ext cx="674308" cy="891072"/>
          </a:xfrm>
          <a:prstGeom prst="rect">
            <a:avLst/>
          </a:prstGeom>
        </p:spPr>
      </p:pic>
      <p:sp>
        <p:nvSpPr>
          <p:cNvPr id="30" name="TextBox 29"/>
          <p:cNvSpPr txBox="1"/>
          <p:nvPr/>
        </p:nvSpPr>
        <p:spPr>
          <a:xfrm>
            <a:off x="7181955" y="4607442"/>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sp>
        <p:nvSpPr>
          <p:cNvPr id="31" name="TextBox 30"/>
          <p:cNvSpPr txBox="1"/>
          <p:nvPr/>
        </p:nvSpPr>
        <p:spPr>
          <a:xfrm>
            <a:off x="11623846" y="4735212"/>
            <a:ext cx="399123" cy="382137"/>
          </a:xfrm>
          <a:prstGeom prst="rect">
            <a:avLst/>
          </a:prstGeom>
          <a:noFill/>
          <a:ln>
            <a:solidFill>
              <a:schemeClr val="tx1"/>
            </a:solidFill>
          </a:ln>
        </p:spPr>
        <p:txBody>
          <a:bodyPr wrap="square" rtlCol="0">
            <a:spAutoFit/>
          </a:bodyPr>
          <a:lstStyle/>
          <a:p>
            <a:endParaRPr lang="en-GB" dirty="0">
              <a:solidFill>
                <a:prstClr val="black"/>
              </a:solidFill>
            </a:endParaRPr>
          </a:p>
        </p:txBody>
      </p:sp>
      <p:sp>
        <p:nvSpPr>
          <p:cNvPr id="36" name="TextBox 35"/>
          <p:cNvSpPr txBox="1"/>
          <p:nvPr/>
        </p:nvSpPr>
        <p:spPr>
          <a:xfrm>
            <a:off x="7179455" y="5822334"/>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sp>
        <p:nvSpPr>
          <p:cNvPr id="37" name="TextBox 36"/>
          <p:cNvSpPr txBox="1"/>
          <p:nvPr/>
        </p:nvSpPr>
        <p:spPr>
          <a:xfrm>
            <a:off x="11694561" y="5805472"/>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pic>
        <p:nvPicPr>
          <p:cNvPr id="38" name="Picture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56417" y="2547455"/>
            <a:ext cx="498794" cy="519576"/>
          </a:xfrm>
          <a:prstGeom prst="rect">
            <a:avLst/>
          </a:prstGeom>
        </p:spPr>
      </p:pic>
      <p:pic>
        <p:nvPicPr>
          <p:cNvPr id="39" name="Picture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18052" y="3327943"/>
            <a:ext cx="498794" cy="519576"/>
          </a:xfrm>
          <a:prstGeom prst="rect">
            <a:avLst/>
          </a:prstGeom>
        </p:spPr>
      </p:pic>
      <p:pic>
        <p:nvPicPr>
          <p:cNvPr id="40" name="Picture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51752" y="4455284"/>
            <a:ext cx="498794" cy="519576"/>
          </a:xfrm>
          <a:prstGeom prst="rect">
            <a:avLst/>
          </a:prstGeom>
        </p:spPr>
      </p:pic>
      <p:pic>
        <p:nvPicPr>
          <p:cNvPr id="41" name="Picture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52663" y="3518336"/>
            <a:ext cx="498794" cy="447288"/>
          </a:xfrm>
          <a:prstGeom prst="rect">
            <a:avLst/>
          </a:prstGeom>
        </p:spPr>
      </p:pic>
      <p:pic>
        <p:nvPicPr>
          <p:cNvPr id="42" name="Pictur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66584" y="4576555"/>
            <a:ext cx="577184" cy="519576"/>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31540" y="5641444"/>
            <a:ext cx="498794" cy="519576"/>
          </a:xfrm>
          <a:prstGeom prst="rect">
            <a:avLst/>
          </a:prstGeom>
        </p:spPr>
      </p:pic>
      <p:sp>
        <p:nvSpPr>
          <p:cNvPr id="46" name="TextBox 45"/>
          <p:cNvSpPr txBox="1"/>
          <p:nvPr/>
        </p:nvSpPr>
        <p:spPr>
          <a:xfrm>
            <a:off x="1307696" y="5749870"/>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sp>
        <p:nvSpPr>
          <p:cNvPr id="47" name="TextBox 46"/>
          <p:cNvSpPr txBox="1"/>
          <p:nvPr/>
        </p:nvSpPr>
        <p:spPr>
          <a:xfrm>
            <a:off x="5457800" y="5719311"/>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sp>
        <p:nvSpPr>
          <p:cNvPr id="48" name="TextBox 47"/>
          <p:cNvSpPr txBox="1"/>
          <p:nvPr/>
        </p:nvSpPr>
        <p:spPr>
          <a:xfrm>
            <a:off x="7184127" y="2462579"/>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sp>
        <p:nvSpPr>
          <p:cNvPr id="49" name="TextBox 48"/>
          <p:cNvSpPr txBox="1"/>
          <p:nvPr/>
        </p:nvSpPr>
        <p:spPr>
          <a:xfrm>
            <a:off x="11597727" y="2577855"/>
            <a:ext cx="354842" cy="382137"/>
          </a:xfrm>
          <a:prstGeom prst="rect">
            <a:avLst/>
          </a:prstGeom>
          <a:noFill/>
          <a:ln>
            <a:solidFill>
              <a:schemeClr val="tx1"/>
            </a:solidFill>
          </a:ln>
        </p:spPr>
        <p:txBody>
          <a:bodyPr wrap="square" rtlCol="0">
            <a:spAutoFit/>
          </a:bodyPr>
          <a:lstStyle/>
          <a:p>
            <a:endParaRPr lang="en-GB" dirty="0">
              <a:solidFill>
                <a:prstClr val="black"/>
              </a:solidFill>
            </a:endParaRPr>
          </a:p>
        </p:txBody>
      </p:sp>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48406" y="5377570"/>
            <a:ext cx="880134" cy="895205"/>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28378" y="5398765"/>
            <a:ext cx="880134" cy="990151"/>
          </a:xfrm>
          <a:prstGeom prst="rect">
            <a:avLst/>
          </a:prstGeom>
        </p:spPr>
      </p:pic>
      <p:pic>
        <p:nvPicPr>
          <p:cNvPr id="50" name="Picture 4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09728" y="2503343"/>
            <a:ext cx="498794" cy="447288"/>
          </a:xfrm>
          <a:prstGeom prst="rect">
            <a:avLst/>
          </a:prstGeom>
        </p:spPr>
      </p:pic>
      <p:pic>
        <p:nvPicPr>
          <p:cNvPr id="51" name="Picture 5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61709" y="5557212"/>
            <a:ext cx="498794" cy="519576"/>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94072" y="2293123"/>
            <a:ext cx="1151355" cy="721051"/>
          </a:xfrm>
          <a:prstGeom prst="rect">
            <a:avLst/>
          </a:prstGeom>
        </p:spPr>
      </p:pic>
      <p:pic>
        <p:nvPicPr>
          <p:cNvPr id="54" name="Picture 53"/>
          <p:cNvPicPr>
            <a:picLocks noChangeAspect="1"/>
          </p:cNvPicPr>
          <p:nvPr/>
        </p:nvPicPr>
        <p:blipFill rotWithShape="1">
          <a:blip r:embed="rId16">
            <a:extLst>
              <a:ext uri="{28A0092B-C50C-407E-A947-70E740481C1C}">
                <a14:useLocalDpi xmlns:a14="http://schemas.microsoft.com/office/drawing/2010/main" val="0"/>
              </a:ext>
            </a:extLst>
          </a:blip>
          <a:srcRect l="14258" t="14973" r="51474" b="12900"/>
          <a:stretch/>
        </p:blipFill>
        <p:spPr>
          <a:xfrm>
            <a:off x="11039530" y="2318148"/>
            <a:ext cx="487203" cy="683656"/>
          </a:xfrm>
          <a:prstGeom prst="rect">
            <a:avLst/>
          </a:prstGeom>
        </p:spPr>
      </p:pic>
      <p:pic>
        <p:nvPicPr>
          <p:cNvPr id="55" name="Picture 54"/>
          <p:cNvPicPr>
            <a:picLocks noChangeAspect="1"/>
          </p:cNvPicPr>
          <p:nvPr/>
        </p:nvPicPr>
        <p:blipFill rotWithShape="1">
          <a:blip r:embed="rId17"/>
          <a:srcRect l="49237" t="14899" r="17129" b="11582"/>
          <a:stretch/>
        </p:blipFill>
        <p:spPr>
          <a:xfrm>
            <a:off x="7543729" y="2266459"/>
            <a:ext cx="530755" cy="774380"/>
          </a:xfrm>
          <a:prstGeom prst="rect">
            <a:avLst/>
          </a:prstGeom>
        </p:spPr>
      </p:pic>
      <p:pic>
        <p:nvPicPr>
          <p:cNvPr id="56" name="Picture 5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10988" y="2296152"/>
            <a:ext cx="1151355" cy="721051"/>
          </a:xfrm>
          <a:prstGeom prst="rect">
            <a:avLst/>
          </a:prstGeom>
        </p:spPr>
      </p:pic>
      <p:pic>
        <p:nvPicPr>
          <p:cNvPr id="57" name="Picture 56"/>
          <p:cNvPicPr>
            <a:picLocks noChangeAspect="1"/>
          </p:cNvPicPr>
          <p:nvPr/>
        </p:nvPicPr>
        <p:blipFill rotWithShape="1">
          <a:blip r:embed="rId17"/>
          <a:srcRect l="49237" t="14899" r="17129" b="11582"/>
          <a:stretch/>
        </p:blipFill>
        <p:spPr>
          <a:xfrm>
            <a:off x="7660874" y="5578086"/>
            <a:ext cx="530755" cy="774380"/>
          </a:xfrm>
          <a:prstGeom prst="rect">
            <a:avLst/>
          </a:prstGeom>
        </p:spPr>
      </p:pic>
      <p:pic>
        <p:nvPicPr>
          <p:cNvPr id="58" name="Picture 57"/>
          <p:cNvPicPr>
            <a:picLocks noChangeAspect="1"/>
          </p:cNvPicPr>
          <p:nvPr/>
        </p:nvPicPr>
        <p:blipFill rotWithShape="1">
          <a:blip r:embed="rId16">
            <a:extLst>
              <a:ext uri="{28A0092B-C50C-407E-A947-70E740481C1C}">
                <a14:useLocalDpi xmlns:a14="http://schemas.microsoft.com/office/drawing/2010/main" val="0"/>
              </a:ext>
            </a:extLst>
          </a:blip>
          <a:srcRect l="14258" t="14973" r="51474" b="12900"/>
          <a:stretch/>
        </p:blipFill>
        <p:spPr>
          <a:xfrm>
            <a:off x="11188066" y="5614042"/>
            <a:ext cx="487203" cy="683656"/>
          </a:xfrm>
          <a:prstGeom prst="rect">
            <a:avLst/>
          </a:prstGeom>
        </p:spPr>
      </p:pic>
      <p:sp>
        <p:nvSpPr>
          <p:cNvPr id="26" name="Flowchart: Process 25"/>
          <p:cNvSpPr/>
          <p:nvPr/>
        </p:nvSpPr>
        <p:spPr>
          <a:xfrm>
            <a:off x="8203472" y="5594948"/>
            <a:ext cx="1215621" cy="713822"/>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2" name="Rectangle 31"/>
          <p:cNvSpPr/>
          <p:nvPr/>
        </p:nvSpPr>
        <p:spPr>
          <a:xfrm>
            <a:off x="8754493" y="5594948"/>
            <a:ext cx="92649" cy="739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0" name="Flowchart: Process 59"/>
          <p:cNvSpPr/>
          <p:nvPr/>
        </p:nvSpPr>
        <p:spPr>
          <a:xfrm>
            <a:off x="9864238" y="5578086"/>
            <a:ext cx="1215621" cy="713822"/>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1" name="Rectangle 60"/>
          <p:cNvSpPr/>
          <p:nvPr/>
        </p:nvSpPr>
        <p:spPr>
          <a:xfrm>
            <a:off x="9864238" y="5862452"/>
            <a:ext cx="1231008" cy="894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2" name="Rectangle 61"/>
          <p:cNvSpPr/>
          <p:nvPr/>
        </p:nvSpPr>
        <p:spPr>
          <a:xfrm>
            <a:off x="10436189" y="5565473"/>
            <a:ext cx="92649" cy="739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3" name="Rectangle 62"/>
          <p:cNvSpPr/>
          <p:nvPr/>
        </p:nvSpPr>
        <p:spPr>
          <a:xfrm>
            <a:off x="8188085" y="5907155"/>
            <a:ext cx="1231008" cy="894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Action Button: Custom 6">
            <a:hlinkClick r:id="" action="ppaction://noaction" highlightClick="1">
              <a:snd r:embed="rId18" name="34. 1. est.wav"/>
            </a:hlinkClick>
          </p:cNvPr>
          <p:cNvSpPr/>
          <p:nvPr/>
        </p:nvSpPr>
        <p:spPr>
          <a:xfrm>
            <a:off x="489600" y="2395206"/>
            <a:ext cx="551543" cy="550800"/>
          </a:xfrm>
          <a:prstGeom prst="actionButtonBlank">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prstClr val="white"/>
                </a:solidFill>
                <a:latin typeface="Century Gothic" panose="020B0502020202020204" pitchFamily="34" charset="0"/>
              </a:rPr>
              <a:t>1</a:t>
            </a:r>
          </a:p>
        </p:txBody>
      </p:sp>
      <p:sp>
        <p:nvSpPr>
          <p:cNvPr id="59" name="Action Button: Custom 58">
            <a:hlinkClick r:id="" action="ppaction://noaction" highlightClick="1">
              <a:snd r:embed="rId19" name="34. 2. est.wav"/>
            </a:hlinkClick>
          </p:cNvPr>
          <p:cNvSpPr/>
          <p:nvPr/>
        </p:nvSpPr>
        <p:spPr>
          <a:xfrm>
            <a:off x="489447" y="3408120"/>
            <a:ext cx="551543" cy="550800"/>
          </a:xfrm>
          <a:prstGeom prst="actionButtonBlank">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prstClr val="white"/>
                </a:solidFill>
                <a:latin typeface="Century Gothic" panose="020B0502020202020204" pitchFamily="34" charset="0"/>
              </a:rPr>
              <a:t>2</a:t>
            </a:r>
          </a:p>
        </p:txBody>
      </p:sp>
      <p:sp>
        <p:nvSpPr>
          <p:cNvPr id="64" name="Action Button: Custom 63">
            <a:hlinkClick r:id="" action="ppaction://noaction" highlightClick="1">
              <a:snd r:embed="rId20" name="34. 3.wav"/>
            </a:hlinkClick>
          </p:cNvPr>
          <p:cNvSpPr/>
          <p:nvPr/>
        </p:nvSpPr>
        <p:spPr>
          <a:xfrm>
            <a:off x="489447" y="4475592"/>
            <a:ext cx="551543" cy="550800"/>
          </a:xfrm>
          <a:prstGeom prst="actionButtonBlank">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prstClr val="white"/>
                </a:solidFill>
                <a:latin typeface="Century Gothic" panose="020B0502020202020204" pitchFamily="34" charset="0"/>
              </a:rPr>
              <a:t>3</a:t>
            </a:r>
          </a:p>
        </p:txBody>
      </p:sp>
      <p:sp>
        <p:nvSpPr>
          <p:cNvPr id="65" name="Action Button: Custom 64">
            <a:hlinkClick r:id="" action="ppaction://noaction" highlightClick="1">
              <a:snd r:embed="rId21" name="34. 4.wav"/>
            </a:hlinkClick>
          </p:cNvPr>
          <p:cNvSpPr/>
          <p:nvPr/>
        </p:nvSpPr>
        <p:spPr>
          <a:xfrm>
            <a:off x="489600" y="5520940"/>
            <a:ext cx="551543" cy="550800"/>
          </a:xfrm>
          <a:prstGeom prst="actionButtonBlank">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prstClr val="white"/>
                </a:solidFill>
                <a:latin typeface="Century Gothic" panose="020B0502020202020204" pitchFamily="34" charset="0"/>
              </a:rPr>
              <a:t>4</a:t>
            </a:r>
          </a:p>
        </p:txBody>
      </p:sp>
      <p:sp>
        <p:nvSpPr>
          <p:cNvPr id="66" name="Action Button: Custom 65">
            <a:hlinkClick r:id="" action="ppaction://noaction" highlightClick="1">
              <a:snd r:embed="rId22" name="34. 5.wav"/>
            </a:hlinkClick>
          </p:cNvPr>
          <p:cNvSpPr/>
          <p:nvPr/>
        </p:nvSpPr>
        <p:spPr>
          <a:xfrm>
            <a:off x="6408297" y="2395206"/>
            <a:ext cx="551543" cy="550800"/>
          </a:xfrm>
          <a:prstGeom prst="actionButtonBlank">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prstClr val="white"/>
                </a:solidFill>
                <a:latin typeface="Century Gothic" panose="020B0502020202020204" pitchFamily="34" charset="0"/>
              </a:rPr>
              <a:t>5</a:t>
            </a:r>
          </a:p>
        </p:txBody>
      </p:sp>
      <p:sp>
        <p:nvSpPr>
          <p:cNvPr id="67" name="Action Button: Custom 66">
            <a:hlinkClick r:id="" action="ppaction://noaction" highlightClick="1">
              <a:snd r:embed="rId23" name="34. 6.wav"/>
            </a:hlinkClick>
          </p:cNvPr>
          <p:cNvSpPr/>
          <p:nvPr/>
        </p:nvSpPr>
        <p:spPr>
          <a:xfrm>
            <a:off x="6408297" y="3404102"/>
            <a:ext cx="551543" cy="550800"/>
          </a:xfrm>
          <a:prstGeom prst="actionButtonBlank">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prstClr val="white"/>
                </a:solidFill>
                <a:latin typeface="Century Gothic" panose="020B0502020202020204" pitchFamily="34" charset="0"/>
              </a:rPr>
              <a:t>6</a:t>
            </a:r>
          </a:p>
        </p:txBody>
      </p:sp>
      <p:sp>
        <p:nvSpPr>
          <p:cNvPr id="68" name="Action Button: Custom 67">
            <a:hlinkClick r:id="" action="ppaction://noaction" highlightClick="1">
              <a:snd r:embed="rId24" name="34. 7.wav"/>
            </a:hlinkClick>
          </p:cNvPr>
          <p:cNvSpPr/>
          <p:nvPr/>
        </p:nvSpPr>
        <p:spPr>
          <a:xfrm>
            <a:off x="6407364" y="4472300"/>
            <a:ext cx="551543" cy="550800"/>
          </a:xfrm>
          <a:prstGeom prst="actionButtonBlank">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prstClr val="white"/>
                </a:solidFill>
                <a:latin typeface="Century Gothic" panose="020B0502020202020204" pitchFamily="34" charset="0"/>
              </a:rPr>
              <a:t>7</a:t>
            </a:r>
          </a:p>
        </p:txBody>
      </p:sp>
      <p:sp>
        <p:nvSpPr>
          <p:cNvPr id="69" name="Action Button: Custom 68">
            <a:hlinkClick r:id="" action="ppaction://noaction" highlightClick="1">
              <a:snd r:embed="rId25" name="34. 8.wav"/>
            </a:hlinkClick>
          </p:cNvPr>
          <p:cNvSpPr/>
          <p:nvPr/>
        </p:nvSpPr>
        <p:spPr>
          <a:xfrm>
            <a:off x="6407364" y="5520940"/>
            <a:ext cx="551543" cy="550800"/>
          </a:xfrm>
          <a:prstGeom prst="actionButtonBlank">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prstClr val="white"/>
                </a:solidFill>
                <a:latin typeface="Century Gothic" panose="020B0502020202020204" pitchFamily="34" charset="0"/>
              </a:rPr>
              <a:t>8</a:t>
            </a:r>
          </a:p>
        </p:txBody>
      </p:sp>
      <p:sp>
        <p:nvSpPr>
          <p:cNvPr id="70" name="TextBox 8"/>
          <p:cNvSpPr txBox="1"/>
          <p:nvPr/>
        </p:nvSpPr>
        <p:spPr>
          <a:xfrm>
            <a:off x="8673811" y="1443168"/>
            <a:ext cx="429973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chemeClr val="bg1"/>
                </a:solidFill>
                <a:latin typeface="Century Gothic" panose="020B0502020202020204" pitchFamily="34" charset="0"/>
              </a:rPr>
              <a:t>‘</a:t>
            </a:r>
            <a:r>
              <a:rPr lang="en-GB" sz="3200" b="1" dirty="0" err="1">
                <a:solidFill>
                  <a:schemeClr val="bg1"/>
                </a:solidFill>
                <a:latin typeface="Century Gothic" panose="020B0502020202020204" pitchFamily="34" charset="0"/>
              </a:rPr>
              <a:t>Je</a:t>
            </a:r>
            <a:r>
              <a:rPr lang="en-GB" sz="3200" b="1" dirty="0" err="1">
                <a:solidFill>
                  <a:schemeClr val="accent5">
                    <a:lumMod val="50000"/>
                  </a:schemeClr>
                </a:solidFill>
                <a:latin typeface="Century Gothic" panose="020B0502020202020204" pitchFamily="34" charset="0"/>
              </a:rPr>
              <a:t>Il</a:t>
            </a:r>
            <a:r>
              <a:rPr lang="en-GB" sz="3200" b="1" dirty="0">
                <a:solidFill>
                  <a:schemeClr val="accent5">
                    <a:lumMod val="50000"/>
                  </a:schemeClr>
                </a:solidFill>
                <a:latin typeface="Century Gothic" panose="020B0502020202020204" pitchFamily="34" charset="0"/>
              </a:rPr>
              <a:t> </a:t>
            </a:r>
            <a:r>
              <a:rPr lang="en-GB" sz="3200" b="1" dirty="0" err="1">
                <a:solidFill>
                  <a:schemeClr val="accent5">
                    <a:lumMod val="50000"/>
                  </a:schemeClr>
                </a:solidFill>
                <a:latin typeface="Century Gothic" panose="020B0502020202020204" pitchFamily="34" charset="0"/>
              </a:rPr>
              <a:t>ou</a:t>
            </a:r>
            <a:r>
              <a:rPr lang="en-GB" sz="3200" b="1" dirty="0">
                <a:solidFill>
                  <a:schemeClr val="accent5">
                    <a:lumMod val="50000"/>
                  </a:schemeClr>
                </a:solidFill>
                <a:latin typeface="Century Gothic" panose="020B0502020202020204" pitchFamily="34" charset="0"/>
              </a:rPr>
              <a:t> </a:t>
            </a:r>
            <a:r>
              <a:rPr lang="en-GB" sz="3200" b="1" dirty="0" err="1">
                <a:solidFill>
                  <a:schemeClr val="accent5">
                    <a:lumMod val="50000"/>
                  </a:schemeClr>
                </a:solidFill>
                <a:latin typeface="Century Gothic" panose="020B0502020202020204" pitchFamily="34" charset="0"/>
              </a:rPr>
              <a:t>elle</a:t>
            </a:r>
            <a:r>
              <a:rPr lang="en-GB" sz="3200" b="1" dirty="0">
                <a:solidFill>
                  <a:schemeClr val="accent5">
                    <a:lumMod val="50000"/>
                  </a:schemeClr>
                </a:solidFill>
                <a:latin typeface="Century Gothic" panose="020B0502020202020204" pitchFamily="34" charset="0"/>
              </a:rPr>
              <a:t> ?</a:t>
            </a:r>
            <a:endParaRPr lang="en-GB" sz="3200" dirty="0">
              <a:solidFill>
                <a:schemeClr val="accent5">
                  <a:lumMod val="50000"/>
                </a:schemeClr>
              </a:solidFill>
              <a:latin typeface="Century Gothic" panose="020B0502020202020204" pitchFamily="34" charset="0"/>
            </a:endParaRPr>
          </a:p>
        </p:txBody>
      </p:sp>
      <p:pic>
        <p:nvPicPr>
          <p:cNvPr id="71" name="Picture 70" descr="background rectangle">
            <a:extLst>
              <a:ext uri="{FF2B5EF4-FFF2-40B4-BE49-F238E27FC236}">
                <a16:creationId xmlns:a16="http://schemas.microsoft.com/office/drawing/2014/main" id="{4144C1F5-7FDF-4C87-9DC7-1984BCC56F6F}"/>
              </a:ext>
              <a:ext uri="{C183D7F6-B498-43B3-948B-1728B52AA6E4}">
                <adec:decorative xmlns:adec="http://schemas.microsoft.com/office/drawing/2017/decorative" val="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2" name="Title 3">
            <a:extLst>
              <a:ext uri="{FF2B5EF4-FFF2-40B4-BE49-F238E27FC236}">
                <a16:creationId xmlns:a16="http://schemas.microsoft.com/office/drawing/2014/main" id="{1516DBB7-3754-46B0-9511-71EE1A7999E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Écouter</a:t>
            </a:r>
            <a:endParaRPr lang="en-GB" sz="3600" b="1" dirty="0">
              <a:solidFill>
                <a:schemeClr val="bg1"/>
              </a:solidFill>
            </a:endParaRPr>
          </a:p>
        </p:txBody>
      </p:sp>
      <p:sp>
        <p:nvSpPr>
          <p:cNvPr id="73" name="Rounded Rectangle 46">
            <a:extLst>
              <a:ext uri="{FF2B5EF4-FFF2-40B4-BE49-F238E27FC236}">
                <a16:creationId xmlns:a16="http://schemas.microsoft.com/office/drawing/2014/main" id="{FFAECAFB-B00F-4D83-B9A3-81FB66C83D4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1206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6">
            <a:extLst>
              <a:ext uri="{FF2B5EF4-FFF2-40B4-BE49-F238E27FC236}">
                <a16:creationId xmlns:a16="http://schemas.microsoft.com/office/drawing/2014/main" id="{C0CEBFB0-6B8A-4CDF-861F-5683146B2148}"/>
              </a:ext>
            </a:extLst>
          </p:cNvPr>
          <p:cNvGraphicFramePr>
            <a:graphicFrameLocks noGrp="1"/>
          </p:cNvGraphicFramePr>
          <p:nvPr>
            <p:ph idx="1"/>
          </p:nvPr>
        </p:nvGraphicFramePr>
        <p:xfrm>
          <a:off x="292920" y="1082499"/>
          <a:ext cx="11815602" cy="5262855"/>
        </p:xfrm>
        <a:graphic>
          <a:graphicData uri="http://schemas.openxmlformats.org/drawingml/2006/table">
            <a:tbl>
              <a:tblPr firstRow="1" bandRow="1">
                <a:tableStyleId>{5C22544A-7EE6-4342-B048-85BDC9FD1C3A}</a:tableStyleId>
              </a:tblPr>
              <a:tblGrid>
                <a:gridCol w="943171">
                  <a:extLst>
                    <a:ext uri="{9D8B030D-6E8A-4147-A177-3AD203B41FA5}">
                      <a16:colId xmlns:a16="http://schemas.microsoft.com/office/drawing/2014/main" val="3455301677"/>
                    </a:ext>
                  </a:extLst>
                </a:gridCol>
                <a:gridCol w="4964629">
                  <a:extLst>
                    <a:ext uri="{9D8B030D-6E8A-4147-A177-3AD203B41FA5}">
                      <a16:colId xmlns:a16="http://schemas.microsoft.com/office/drawing/2014/main" val="2323169103"/>
                    </a:ext>
                  </a:extLst>
                </a:gridCol>
                <a:gridCol w="943827">
                  <a:extLst>
                    <a:ext uri="{9D8B030D-6E8A-4147-A177-3AD203B41FA5}">
                      <a16:colId xmlns:a16="http://schemas.microsoft.com/office/drawing/2014/main" val="2692983576"/>
                    </a:ext>
                  </a:extLst>
                </a:gridCol>
                <a:gridCol w="4963975">
                  <a:extLst>
                    <a:ext uri="{9D8B030D-6E8A-4147-A177-3AD203B41FA5}">
                      <a16:colId xmlns:a16="http://schemas.microsoft.com/office/drawing/2014/main" val="1669137664"/>
                    </a:ext>
                  </a:extLst>
                </a:gridCol>
              </a:tblGrid>
              <a:tr h="1052571">
                <a:tc gridSpan="4">
                  <a:txBody>
                    <a:bodyPr/>
                    <a:lstStyle/>
                    <a:p>
                      <a:r>
                        <a:rPr lang="en-GB" sz="2000" b="0" baseline="0" dirty="0">
                          <a:solidFill>
                            <a:schemeClr val="accent5">
                              <a:lumMod val="50000"/>
                            </a:schemeClr>
                          </a:solidFill>
                          <a:latin typeface="Century Gothic" panose="020B0502020202020204" pitchFamily="34" charset="0"/>
                        </a:rPr>
                        <a:t>There is also an audio book. This chapter describes </a:t>
                      </a:r>
                      <a:r>
                        <a:rPr lang="en-GB" sz="2000" b="0" baseline="0" dirty="0" err="1">
                          <a:solidFill>
                            <a:schemeClr val="accent5">
                              <a:lumMod val="50000"/>
                            </a:schemeClr>
                          </a:solidFill>
                          <a:latin typeface="Century Gothic" panose="020B0502020202020204" pitchFamily="34" charset="0"/>
                        </a:rPr>
                        <a:t>Chloé’s</a:t>
                      </a:r>
                      <a:r>
                        <a:rPr lang="en-GB" sz="2000" b="0" baseline="0" dirty="0">
                          <a:solidFill>
                            <a:schemeClr val="accent5">
                              <a:lumMod val="50000"/>
                            </a:schemeClr>
                          </a:solidFill>
                          <a:latin typeface="Century Gothic" panose="020B0502020202020204" pitchFamily="34" charset="0"/>
                        </a:rPr>
                        <a:t> family. </a:t>
                      </a:r>
                      <a:br>
                        <a:rPr lang="en-GB" sz="2000" b="0" baseline="0" dirty="0">
                          <a:solidFill>
                            <a:schemeClr val="accent5">
                              <a:lumMod val="50000"/>
                            </a:schemeClr>
                          </a:solidFill>
                          <a:latin typeface="Century Gothic" panose="020B0502020202020204" pitchFamily="34" charset="0"/>
                        </a:rPr>
                      </a:br>
                      <a:r>
                        <a:rPr lang="en-GB" sz="2000" b="0" baseline="0" dirty="0">
                          <a:solidFill>
                            <a:schemeClr val="accent5">
                              <a:lumMod val="50000"/>
                            </a:schemeClr>
                          </a:solidFill>
                          <a:latin typeface="Century Gothic" panose="020B0502020202020204" pitchFamily="34" charset="0"/>
                        </a:rPr>
                        <a:t>Some of the sound hasn’t downloaded properly. </a:t>
                      </a:r>
                    </a:p>
                    <a:p>
                      <a:r>
                        <a:rPr lang="en-GB" sz="2000" b="0" baseline="0" dirty="0">
                          <a:solidFill>
                            <a:schemeClr val="accent5">
                              <a:lumMod val="50000"/>
                            </a:schemeClr>
                          </a:solidFill>
                          <a:latin typeface="Century Gothic" panose="020B0502020202020204" pitchFamily="34" charset="0"/>
                        </a:rPr>
                        <a:t>Who is being described – the male or the female? </a:t>
                      </a:r>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2729140"/>
                  </a:ext>
                </a:extLst>
              </a:tr>
              <a:tr h="1052571">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19055"/>
                  </a:ext>
                </a:extLst>
              </a:tr>
              <a:tr h="1052571">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300222"/>
                  </a:ext>
                </a:extLst>
              </a:tr>
              <a:tr h="1052571">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1779461"/>
                  </a:ext>
                </a:extLst>
              </a:tr>
              <a:tr h="1052571">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4981397"/>
                  </a:ext>
                </a:extLst>
              </a:tr>
            </a:tbl>
          </a:graphicData>
        </a:graphic>
      </p:graphicFrame>
      <p:sp>
        <p:nvSpPr>
          <p:cNvPr id="5" name="TextBox 4"/>
          <p:cNvSpPr txBox="1"/>
          <p:nvPr/>
        </p:nvSpPr>
        <p:spPr>
          <a:xfrm>
            <a:off x="1258680" y="2586691"/>
            <a:ext cx="354842" cy="38213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 name="TextBox 5"/>
          <p:cNvSpPr txBox="1"/>
          <p:nvPr/>
        </p:nvSpPr>
        <p:spPr>
          <a:xfrm>
            <a:off x="5451752" y="2647679"/>
            <a:ext cx="354842" cy="38213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6855" y="2120018"/>
            <a:ext cx="880134" cy="94322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3503" y="2199361"/>
            <a:ext cx="881513" cy="863883"/>
          </a:xfrm>
          <a:prstGeom prst="rect">
            <a:avLst/>
          </a:prstGeom>
        </p:spPr>
      </p:pic>
      <p:sp>
        <p:nvSpPr>
          <p:cNvPr id="11" name="TextBox 10"/>
          <p:cNvSpPr txBox="1"/>
          <p:nvPr/>
        </p:nvSpPr>
        <p:spPr>
          <a:xfrm>
            <a:off x="1288045" y="3511973"/>
            <a:ext cx="354842" cy="38213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2" name="TextBox 11"/>
          <p:cNvSpPr txBox="1"/>
          <p:nvPr/>
        </p:nvSpPr>
        <p:spPr>
          <a:xfrm>
            <a:off x="5461709" y="3511973"/>
            <a:ext cx="354842" cy="38213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7517" y="3220366"/>
            <a:ext cx="736106" cy="103110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9095" y="3167400"/>
            <a:ext cx="533474" cy="104916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8261" y="4202317"/>
            <a:ext cx="674308" cy="1056058"/>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89240" y="4216567"/>
            <a:ext cx="690238" cy="997011"/>
          </a:xfrm>
          <a:prstGeom prst="rect">
            <a:avLst/>
          </a:prstGeom>
        </p:spPr>
      </p:pic>
      <p:sp>
        <p:nvSpPr>
          <p:cNvPr id="17" name="TextBox 16"/>
          <p:cNvSpPr txBox="1"/>
          <p:nvPr/>
        </p:nvSpPr>
        <p:spPr>
          <a:xfrm>
            <a:off x="1304731" y="4628323"/>
            <a:ext cx="354842" cy="38213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8" name="TextBox 17"/>
          <p:cNvSpPr txBox="1"/>
          <p:nvPr/>
        </p:nvSpPr>
        <p:spPr>
          <a:xfrm>
            <a:off x="5435313" y="4628322"/>
            <a:ext cx="354842" cy="38213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3472" y="3253513"/>
            <a:ext cx="940678" cy="877966"/>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60747" y="3269537"/>
            <a:ext cx="940679" cy="980286"/>
          </a:xfrm>
          <a:prstGeom prst="rect">
            <a:avLst/>
          </a:prstGeom>
        </p:spPr>
      </p:pic>
      <p:sp>
        <p:nvSpPr>
          <p:cNvPr id="23" name="TextBox 22"/>
          <p:cNvSpPr txBox="1"/>
          <p:nvPr/>
        </p:nvSpPr>
        <p:spPr>
          <a:xfrm>
            <a:off x="7180341" y="3488434"/>
            <a:ext cx="354842" cy="38213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4" name="TextBox 23"/>
          <p:cNvSpPr txBox="1"/>
          <p:nvPr/>
        </p:nvSpPr>
        <p:spPr>
          <a:xfrm>
            <a:off x="11600334" y="3618524"/>
            <a:ext cx="354842" cy="38213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28" name="Picture 27"/>
          <p:cNvPicPr>
            <a:picLocks noChangeAspect="1"/>
          </p:cNvPicPr>
          <p:nvPr/>
        </p:nvPicPr>
        <p:blipFill rotWithShape="1">
          <a:blip r:embed="rId11">
            <a:extLst>
              <a:ext uri="{28A0092B-C50C-407E-A947-70E740481C1C}">
                <a14:useLocalDpi xmlns:a14="http://schemas.microsoft.com/office/drawing/2010/main" val="0"/>
              </a:ext>
            </a:extLst>
          </a:blip>
          <a:srcRect r="49565"/>
          <a:stretch/>
        </p:blipFill>
        <p:spPr>
          <a:xfrm>
            <a:off x="10274175" y="4363667"/>
            <a:ext cx="636983" cy="861693"/>
          </a:xfrm>
          <a:prstGeom prst="rect">
            <a:avLst/>
          </a:prstGeom>
        </p:spPr>
      </p:pic>
      <p:pic>
        <p:nvPicPr>
          <p:cNvPr id="29" name="Picture 28"/>
          <p:cNvPicPr>
            <a:picLocks noChangeAspect="1"/>
          </p:cNvPicPr>
          <p:nvPr/>
        </p:nvPicPr>
        <p:blipFill rotWithShape="1">
          <a:blip r:embed="rId11">
            <a:extLst>
              <a:ext uri="{28A0092B-C50C-407E-A947-70E740481C1C}">
                <a14:useLocalDpi xmlns:a14="http://schemas.microsoft.com/office/drawing/2010/main" val="0"/>
              </a:ext>
            </a:extLst>
          </a:blip>
          <a:srcRect l="48370"/>
          <a:stretch/>
        </p:blipFill>
        <p:spPr>
          <a:xfrm>
            <a:off x="8212160" y="4334288"/>
            <a:ext cx="674308" cy="891072"/>
          </a:xfrm>
          <a:prstGeom prst="rect">
            <a:avLst/>
          </a:prstGeom>
        </p:spPr>
      </p:pic>
      <p:sp>
        <p:nvSpPr>
          <p:cNvPr id="30" name="TextBox 29"/>
          <p:cNvSpPr txBox="1"/>
          <p:nvPr/>
        </p:nvSpPr>
        <p:spPr>
          <a:xfrm>
            <a:off x="7181955" y="4607442"/>
            <a:ext cx="354842" cy="38213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1" name="TextBox 30"/>
          <p:cNvSpPr txBox="1"/>
          <p:nvPr/>
        </p:nvSpPr>
        <p:spPr>
          <a:xfrm>
            <a:off x="11623846" y="4735212"/>
            <a:ext cx="399123" cy="38213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6" name="TextBox 35"/>
          <p:cNvSpPr txBox="1"/>
          <p:nvPr/>
        </p:nvSpPr>
        <p:spPr>
          <a:xfrm>
            <a:off x="7179455" y="5822334"/>
            <a:ext cx="354842" cy="38213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7" name="TextBox 36"/>
          <p:cNvSpPr txBox="1"/>
          <p:nvPr/>
        </p:nvSpPr>
        <p:spPr>
          <a:xfrm>
            <a:off x="11694561" y="5805472"/>
            <a:ext cx="354842" cy="38213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38" name="Picture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56417" y="2547455"/>
            <a:ext cx="498794" cy="519576"/>
          </a:xfrm>
          <a:prstGeom prst="rect">
            <a:avLst/>
          </a:prstGeom>
        </p:spPr>
      </p:pic>
      <p:pic>
        <p:nvPicPr>
          <p:cNvPr id="39" name="Picture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18052" y="3327943"/>
            <a:ext cx="498794" cy="519576"/>
          </a:xfrm>
          <a:prstGeom prst="rect">
            <a:avLst/>
          </a:prstGeom>
        </p:spPr>
      </p:pic>
      <p:pic>
        <p:nvPicPr>
          <p:cNvPr id="40" name="Picture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51752" y="4455284"/>
            <a:ext cx="498794" cy="519576"/>
          </a:xfrm>
          <a:prstGeom prst="rect">
            <a:avLst/>
          </a:prstGeom>
        </p:spPr>
      </p:pic>
      <p:pic>
        <p:nvPicPr>
          <p:cNvPr id="41" name="Picture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52663" y="3518336"/>
            <a:ext cx="498794" cy="447288"/>
          </a:xfrm>
          <a:prstGeom prst="rect">
            <a:avLst/>
          </a:prstGeom>
        </p:spPr>
      </p:pic>
      <p:pic>
        <p:nvPicPr>
          <p:cNvPr id="42" name="Pictur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66584" y="4576555"/>
            <a:ext cx="577184" cy="519576"/>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31540" y="5641444"/>
            <a:ext cx="498794" cy="519576"/>
          </a:xfrm>
          <a:prstGeom prst="rect">
            <a:avLst/>
          </a:prstGeom>
        </p:spPr>
      </p:pic>
      <p:sp>
        <p:nvSpPr>
          <p:cNvPr id="46" name="TextBox 45"/>
          <p:cNvSpPr txBox="1"/>
          <p:nvPr/>
        </p:nvSpPr>
        <p:spPr>
          <a:xfrm>
            <a:off x="1307696" y="5749870"/>
            <a:ext cx="354842" cy="38213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7" name="TextBox 46"/>
          <p:cNvSpPr txBox="1"/>
          <p:nvPr/>
        </p:nvSpPr>
        <p:spPr>
          <a:xfrm>
            <a:off x="5457800" y="5719311"/>
            <a:ext cx="354842" cy="38213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8" name="TextBox 47"/>
          <p:cNvSpPr txBox="1"/>
          <p:nvPr/>
        </p:nvSpPr>
        <p:spPr>
          <a:xfrm>
            <a:off x="7184127" y="2462579"/>
            <a:ext cx="354842" cy="38213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9" name="TextBox 48"/>
          <p:cNvSpPr txBox="1"/>
          <p:nvPr/>
        </p:nvSpPr>
        <p:spPr>
          <a:xfrm>
            <a:off x="11597727" y="2577855"/>
            <a:ext cx="354842" cy="38213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48406" y="5377570"/>
            <a:ext cx="880134" cy="895205"/>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28378" y="5398765"/>
            <a:ext cx="880134" cy="990151"/>
          </a:xfrm>
          <a:prstGeom prst="rect">
            <a:avLst/>
          </a:prstGeom>
        </p:spPr>
      </p:pic>
      <p:pic>
        <p:nvPicPr>
          <p:cNvPr id="50" name="Picture 4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09728" y="2503343"/>
            <a:ext cx="498794" cy="447288"/>
          </a:xfrm>
          <a:prstGeom prst="rect">
            <a:avLst/>
          </a:prstGeom>
        </p:spPr>
      </p:pic>
      <p:pic>
        <p:nvPicPr>
          <p:cNvPr id="51" name="Picture 5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61709" y="5557212"/>
            <a:ext cx="498794" cy="519576"/>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94072" y="2293123"/>
            <a:ext cx="1151355" cy="721051"/>
          </a:xfrm>
          <a:prstGeom prst="rect">
            <a:avLst/>
          </a:prstGeom>
        </p:spPr>
      </p:pic>
      <p:pic>
        <p:nvPicPr>
          <p:cNvPr id="54" name="Picture 53"/>
          <p:cNvPicPr>
            <a:picLocks noChangeAspect="1"/>
          </p:cNvPicPr>
          <p:nvPr/>
        </p:nvPicPr>
        <p:blipFill rotWithShape="1">
          <a:blip r:embed="rId16">
            <a:extLst>
              <a:ext uri="{28A0092B-C50C-407E-A947-70E740481C1C}">
                <a14:useLocalDpi xmlns:a14="http://schemas.microsoft.com/office/drawing/2010/main" val="0"/>
              </a:ext>
            </a:extLst>
          </a:blip>
          <a:srcRect l="14258" t="14973" r="51474" b="12900"/>
          <a:stretch/>
        </p:blipFill>
        <p:spPr>
          <a:xfrm>
            <a:off x="11039530" y="2318148"/>
            <a:ext cx="487203" cy="683656"/>
          </a:xfrm>
          <a:prstGeom prst="rect">
            <a:avLst/>
          </a:prstGeom>
        </p:spPr>
      </p:pic>
      <p:pic>
        <p:nvPicPr>
          <p:cNvPr id="55" name="Picture 54"/>
          <p:cNvPicPr>
            <a:picLocks noChangeAspect="1"/>
          </p:cNvPicPr>
          <p:nvPr/>
        </p:nvPicPr>
        <p:blipFill rotWithShape="1">
          <a:blip r:embed="rId17"/>
          <a:srcRect l="49237" t="14899" r="17129" b="11582"/>
          <a:stretch/>
        </p:blipFill>
        <p:spPr>
          <a:xfrm>
            <a:off x="7543729" y="2266459"/>
            <a:ext cx="530755" cy="774380"/>
          </a:xfrm>
          <a:prstGeom prst="rect">
            <a:avLst/>
          </a:prstGeom>
        </p:spPr>
      </p:pic>
      <p:pic>
        <p:nvPicPr>
          <p:cNvPr id="56" name="Picture 5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10988" y="2296152"/>
            <a:ext cx="1151355" cy="721051"/>
          </a:xfrm>
          <a:prstGeom prst="rect">
            <a:avLst/>
          </a:prstGeom>
        </p:spPr>
      </p:pic>
      <p:pic>
        <p:nvPicPr>
          <p:cNvPr id="57" name="Picture 56"/>
          <p:cNvPicPr>
            <a:picLocks noChangeAspect="1"/>
          </p:cNvPicPr>
          <p:nvPr/>
        </p:nvPicPr>
        <p:blipFill rotWithShape="1">
          <a:blip r:embed="rId17"/>
          <a:srcRect l="49237" t="14899" r="17129" b="11582"/>
          <a:stretch/>
        </p:blipFill>
        <p:spPr>
          <a:xfrm>
            <a:off x="7660874" y="5578086"/>
            <a:ext cx="530755" cy="774380"/>
          </a:xfrm>
          <a:prstGeom prst="rect">
            <a:avLst/>
          </a:prstGeom>
        </p:spPr>
      </p:pic>
      <p:pic>
        <p:nvPicPr>
          <p:cNvPr id="58" name="Picture 57"/>
          <p:cNvPicPr>
            <a:picLocks noChangeAspect="1"/>
          </p:cNvPicPr>
          <p:nvPr/>
        </p:nvPicPr>
        <p:blipFill rotWithShape="1">
          <a:blip r:embed="rId16">
            <a:extLst>
              <a:ext uri="{28A0092B-C50C-407E-A947-70E740481C1C}">
                <a14:useLocalDpi xmlns:a14="http://schemas.microsoft.com/office/drawing/2010/main" val="0"/>
              </a:ext>
            </a:extLst>
          </a:blip>
          <a:srcRect l="14258" t="14973" r="51474" b="12900"/>
          <a:stretch/>
        </p:blipFill>
        <p:spPr>
          <a:xfrm>
            <a:off x="11188066" y="5614042"/>
            <a:ext cx="487203" cy="683656"/>
          </a:xfrm>
          <a:prstGeom prst="rect">
            <a:avLst/>
          </a:prstGeom>
        </p:spPr>
      </p:pic>
      <p:sp>
        <p:nvSpPr>
          <p:cNvPr id="26" name="Flowchart: Process 25"/>
          <p:cNvSpPr/>
          <p:nvPr/>
        </p:nvSpPr>
        <p:spPr>
          <a:xfrm>
            <a:off x="8203472" y="5594948"/>
            <a:ext cx="1215621" cy="713822"/>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 name="Rectangle 31"/>
          <p:cNvSpPr/>
          <p:nvPr/>
        </p:nvSpPr>
        <p:spPr>
          <a:xfrm>
            <a:off x="8754493" y="5594948"/>
            <a:ext cx="92649" cy="739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0" name="Flowchart: Process 59"/>
          <p:cNvSpPr/>
          <p:nvPr/>
        </p:nvSpPr>
        <p:spPr>
          <a:xfrm>
            <a:off x="9864238" y="5578086"/>
            <a:ext cx="1215621" cy="713822"/>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1" name="Rectangle 60"/>
          <p:cNvSpPr/>
          <p:nvPr/>
        </p:nvSpPr>
        <p:spPr>
          <a:xfrm>
            <a:off x="9864238" y="5862452"/>
            <a:ext cx="1231008" cy="894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2" name="Rectangle 61"/>
          <p:cNvSpPr/>
          <p:nvPr/>
        </p:nvSpPr>
        <p:spPr>
          <a:xfrm>
            <a:off x="10436189" y="5565473"/>
            <a:ext cx="92649" cy="739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3" name="Rectangle 62"/>
          <p:cNvSpPr/>
          <p:nvPr/>
        </p:nvSpPr>
        <p:spPr>
          <a:xfrm>
            <a:off x="8188085" y="5907155"/>
            <a:ext cx="1231008" cy="894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Action Button: Custom 6">
            <a:hlinkClick r:id="" action="ppaction://noaction" highlightClick="1">
              <a:snd r:embed="rId18" name="35. 1. il.wav"/>
            </a:hlinkClick>
          </p:cNvPr>
          <p:cNvSpPr/>
          <p:nvPr/>
        </p:nvSpPr>
        <p:spPr>
          <a:xfrm>
            <a:off x="489600" y="2395206"/>
            <a:ext cx="551543" cy="550800"/>
          </a:xfrm>
          <a:prstGeom prst="actionButtonBlank">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9" name="Action Button: Custom 58">
            <a:hlinkClick r:id="" action="ppaction://noaction" highlightClick="1">
              <a:snd r:embed="rId19" name="35. 2. elle.wav"/>
            </a:hlinkClick>
          </p:cNvPr>
          <p:cNvSpPr/>
          <p:nvPr/>
        </p:nvSpPr>
        <p:spPr>
          <a:xfrm>
            <a:off x="489600" y="3408120"/>
            <a:ext cx="551543" cy="550800"/>
          </a:xfrm>
          <a:prstGeom prst="actionButtonBlank">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4" name="Action Button: Custom 63">
            <a:hlinkClick r:id="" action="ppaction://noaction" highlightClick="1">
              <a:snd r:embed="rId20" name="35. 3. elle.wav"/>
            </a:hlinkClick>
          </p:cNvPr>
          <p:cNvSpPr/>
          <p:nvPr/>
        </p:nvSpPr>
        <p:spPr>
          <a:xfrm>
            <a:off x="489600" y="4475592"/>
            <a:ext cx="551543" cy="550800"/>
          </a:xfrm>
          <a:prstGeom prst="actionButtonBlank">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5" name="Action Button: Custom 64">
            <a:hlinkClick r:id="" action="ppaction://noaction" highlightClick="1">
              <a:snd r:embed="rId21" name="35. 4. il.wav"/>
            </a:hlinkClick>
          </p:cNvPr>
          <p:cNvSpPr/>
          <p:nvPr/>
        </p:nvSpPr>
        <p:spPr>
          <a:xfrm>
            <a:off x="489600" y="5520940"/>
            <a:ext cx="551543" cy="550800"/>
          </a:xfrm>
          <a:prstGeom prst="actionButtonBlank">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6" name="Action Button: Custom 65">
            <a:hlinkClick r:id="" action="ppaction://noaction" highlightClick="1">
              <a:snd r:embed="rId22" name="35. 5. elle.wav"/>
            </a:hlinkClick>
          </p:cNvPr>
          <p:cNvSpPr/>
          <p:nvPr/>
        </p:nvSpPr>
        <p:spPr>
          <a:xfrm>
            <a:off x="6408000" y="2395206"/>
            <a:ext cx="551543" cy="550800"/>
          </a:xfrm>
          <a:prstGeom prst="actionButtonBlank">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7" name="Action Button: Custom 66">
            <a:hlinkClick r:id="" action="ppaction://noaction" highlightClick="1">
              <a:snd r:embed="rId23" name="35. 6. elle.wav"/>
            </a:hlinkClick>
          </p:cNvPr>
          <p:cNvSpPr/>
          <p:nvPr/>
        </p:nvSpPr>
        <p:spPr>
          <a:xfrm>
            <a:off x="6408000" y="3405600"/>
            <a:ext cx="551543" cy="550800"/>
          </a:xfrm>
          <a:prstGeom prst="actionButtonBlank">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8" name="Action Button: Custom 67">
            <a:hlinkClick r:id="" action="ppaction://noaction" highlightClick="1">
              <a:snd r:embed="rId24" name="35. 7. il.wav"/>
            </a:hlinkClick>
          </p:cNvPr>
          <p:cNvSpPr/>
          <p:nvPr/>
        </p:nvSpPr>
        <p:spPr>
          <a:xfrm>
            <a:off x="6408000" y="4475592"/>
            <a:ext cx="551543" cy="550800"/>
          </a:xfrm>
          <a:prstGeom prst="actionButtonBlank">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9" name="Action Button: Custom 68">
            <a:hlinkClick r:id="" action="ppaction://noaction" highlightClick="1">
              <a:snd r:embed="rId25" name="35. 8. il.wav"/>
            </a:hlinkClick>
          </p:cNvPr>
          <p:cNvSpPr/>
          <p:nvPr/>
        </p:nvSpPr>
        <p:spPr>
          <a:xfrm>
            <a:off x="6408000" y="5520940"/>
            <a:ext cx="551543" cy="550800"/>
          </a:xfrm>
          <a:prstGeom prst="actionButtonBlank">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70" name="TextBox 8"/>
          <p:cNvSpPr txBox="1"/>
          <p:nvPr/>
        </p:nvSpPr>
        <p:spPr>
          <a:xfrm>
            <a:off x="8673811" y="1443168"/>
            <a:ext cx="429973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71" name="Picture 70" descr="background rectangle">
            <a:extLst>
              <a:ext uri="{FF2B5EF4-FFF2-40B4-BE49-F238E27FC236}">
                <a16:creationId xmlns:a16="http://schemas.microsoft.com/office/drawing/2014/main" id="{4144C1F5-7FDF-4C87-9DC7-1984BCC56F6F}"/>
              </a:ext>
              <a:ext uri="{C183D7F6-B498-43B3-948B-1728B52AA6E4}">
                <adec:decorative xmlns:adec="http://schemas.microsoft.com/office/drawing/2017/decorative" val="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2" name="Title 3">
            <a:extLst>
              <a:ext uri="{FF2B5EF4-FFF2-40B4-BE49-F238E27FC236}">
                <a16:creationId xmlns:a16="http://schemas.microsoft.com/office/drawing/2014/main" id="{1516DBB7-3754-46B0-9511-71EE1A7999E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Écouter</a:t>
            </a:r>
            <a:endParaRPr lang="en-GB" sz="3600" b="1" dirty="0">
              <a:solidFill>
                <a:schemeClr val="bg1"/>
              </a:solidFill>
            </a:endParaRPr>
          </a:p>
        </p:txBody>
      </p:sp>
      <p:sp>
        <p:nvSpPr>
          <p:cNvPr id="73" name="Rounded Rectangle 46">
            <a:extLst>
              <a:ext uri="{FF2B5EF4-FFF2-40B4-BE49-F238E27FC236}">
                <a16:creationId xmlns:a16="http://schemas.microsoft.com/office/drawing/2014/main" id="{FFAECAFB-B00F-4D83-B9A3-81FB66C83D4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8213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A59C3F8-F878-4D7C-B533-04ECECC3F4E5}"/>
              </a:ext>
            </a:extLst>
          </p:cNvPr>
          <p:cNvGraphicFramePr>
            <a:graphicFrameLocks noGrp="1"/>
          </p:cNvGraphicFramePr>
          <p:nvPr>
            <p:extLst>
              <p:ext uri="{D42A27DB-BD31-4B8C-83A1-F6EECF244321}">
                <p14:modId xmlns:p14="http://schemas.microsoft.com/office/powerpoint/2010/main" val="384732968"/>
              </p:ext>
            </p:extLst>
          </p:nvPr>
        </p:nvGraphicFramePr>
        <p:xfrm>
          <a:off x="2393245" y="1163992"/>
          <a:ext cx="8127999" cy="49377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897378328"/>
                    </a:ext>
                  </a:extLst>
                </a:gridCol>
                <a:gridCol w="2709333">
                  <a:extLst>
                    <a:ext uri="{9D8B030D-6E8A-4147-A177-3AD203B41FA5}">
                      <a16:colId xmlns:a16="http://schemas.microsoft.com/office/drawing/2014/main" val="1391961998"/>
                    </a:ext>
                  </a:extLst>
                </a:gridCol>
                <a:gridCol w="2709333">
                  <a:extLst>
                    <a:ext uri="{9D8B030D-6E8A-4147-A177-3AD203B41FA5}">
                      <a16:colId xmlns:a16="http://schemas.microsoft.com/office/drawing/2014/main" val="3925719081"/>
                    </a:ext>
                  </a:extLst>
                </a:gridCol>
              </a:tblGrid>
              <a:tr h="370840">
                <a:tc>
                  <a:txBody>
                    <a:bodyPr/>
                    <a:lstStyle/>
                    <a:p>
                      <a:r>
                        <a:rPr lang="fr-FR" sz="3000" dirty="0">
                          <a:solidFill>
                            <a:srgbClr val="1F4E79"/>
                          </a:solidFill>
                          <a:latin typeface="Century Gothic" panose="020B0502020202020204" pitchFamily="34" charset="0"/>
                        </a:rPr>
                        <a:t>Masculine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3000" dirty="0" err="1">
                          <a:solidFill>
                            <a:srgbClr val="FF0000"/>
                          </a:solidFill>
                          <a:latin typeface="Century Gothic" panose="020B0502020202020204" pitchFamily="34" charset="0"/>
                        </a:rPr>
                        <a:t>Feminine</a:t>
                      </a:r>
                      <a:endParaRPr lang="fr-FR" sz="3000" dirty="0">
                        <a:solidFill>
                          <a:srgbClr val="FF0000"/>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3000" dirty="0" err="1">
                          <a:solidFill>
                            <a:schemeClr val="accent2"/>
                          </a:solidFill>
                          <a:latin typeface="Century Gothic" panose="020B0502020202020204" pitchFamily="34" charset="0"/>
                        </a:rPr>
                        <a:t>Meaning</a:t>
                      </a:r>
                      <a:endParaRPr lang="fr-FR" sz="3000" dirty="0">
                        <a:solidFill>
                          <a:schemeClr val="accent2"/>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2936768"/>
                  </a:ext>
                </a:extLst>
              </a:tr>
              <a:tr h="370840">
                <a:tc>
                  <a:txBody>
                    <a:bodyPr/>
                    <a:lstStyle/>
                    <a:p>
                      <a:r>
                        <a:rPr lang="fr-FR" sz="3000" dirty="0">
                          <a:solidFill>
                            <a:srgbClr val="1F4E79"/>
                          </a:solidFill>
                          <a:latin typeface="Century Gothic" panose="020B0502020202020204" pitchFamily="34" charset="0"/>
                        </a:rPr>
                        <a:t>intéressant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3000" dirty="0">
                          <a:solidFill>
                            <a:srgbClr val="1F4E79"/>
                          </a:solidFill>
                          <a:latin typeface="Century Gothic" panose="020B0502020202020204" pitchFamily="34" charset="0"/>
                        </a:rPr>
                        <a:t>intéressant</a:t>
                      </a:r>
                      <a:r>
                        <a:rPr lang="fr-FR" sz="3000" b="1" dirty="0">
                          <a:solidFill>
                            <a:srgbClr val="FF0000"/>
                          </a:solidFill>
                          <a:latin typeface="Century Gothic" panose="020B0502020202020204" pitchFamily="34" charset="0"/>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3000" dirty="0" err="1">
                          <a:solidFill>
                            <a:srgbClr val="1F4E79"/>
                          </a:solidFill>
                          <a:latin typeface="Century Gothic" panose="020B0502020202020204" pitchFamily="34" charset="0"/>
                        </a:rPr>
                        <a:t>interesting</a:t>
                      </a:r>
                      <a:endParaRPr lang="fr-FR" sz="3000" dirty="0">
                        <a:solidFill>
                          <a:srgbClr val="1F4E79"/>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7809347"/>
                  </a:ext>
                </a:extLst>
              </a:tr>
              <a:tr h="370840">
                <a:tc>
                  <a:txBody>
                    <a:bodyPr/>
                    <a:lstStyle/>
                    <a:p>
                      <a:r>
                        <a:rPr lang="fr-FR" sz="3000" dirty="0">
                          <a:solidFill>
                            <a:srgbClr val="1F4E79"/>
                          </a:solidFill>
                          <a:latin typeface="Century Gothic" panose="020B0502020202020204" pitchFamily="34" charset="0"/>
                        </a:rPr>
                        <a:t>grand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3000" dirty="0">
                          <a:solidFill>
                            <a:srgbClr val="1F4E79"/>
                          </a:solidFill>
                          <a:latin typeface="Century Gothic" panose="020B0502020202020204" pitchFamily="34" charset="0"/>
                        </a:rPr>
                        <a:t>grand</a:t>
                      </a:r>
                      <a:r>
                        <a:rPr lang="fr-FR" sz="3000" b="1" dirty="0">
                          <a:solidFill>
                            <a:srgbClr val="FF0000"/>
                          </a:solidFill>
                          <a:latin typeface="Century Gothic" panose="020B0502020202020204" pitchFamily="34" charset="0"/>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3000" dirty="0" err="1">
                          <a:solidFill>
                            <a:srgbClr val="1F4E79"/>
                          </a:solidFill>
                          <a:latin typeface="Century Gothic" panose="020B0502020202020204" pitchFamily="34" charset="0"/>
                        </a:rPr>
                        <a:t>tall</a:t>
                      </a:r>
                      <a:endParaRPr lang="fr-FR" sz="3000" dirty="0">
                        <a:solidFill>
                          <a:srgbClr val="1F4E79"/>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3943538"/>
                  </a:ext>
                </a:extLst>
              </a:tr>
              <a:tr h="370840">
                <a:tc>
                  <a:txBody>
                    <a:bodyPr/>
                    <a:lstStyle/>
                    <a:p>
                      <a:r>
                        <a:rPr lang="fr-FR" sz="3000" dirty="0">
                          <a:solidFill>
                            <a:srgbClr val="1F4E79"/>
                          </a:solidFill>
                          <a:latin typeface="Century Gothic" panose="020B0502020202020204" pitchFamily="34" charset="0"/>
                        </a:rPr>
                        <a:t>petit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3000" dirty="0">
                          <a:solidFill>
                            <a:srgbClr val="1F4E79"/>
                          </a:solidFill>
                          <a:latin typeface="Century Gothic" panose="020B0502020202020204" pitchFamily="34" charset="0"/>
                        </a:rPr>
                        <a:t>petit</a:t>
                      </a:r>
                      <a:r>
                        <a:rPr lang="fr-FR" sz="3000" b="1" dirty="0">
                          <a:solidFill>
                            <a:srgbClr val="FF0000"/>
                          </a:solidFill>
                          <a:latin typeface="Century Gothic" panose="020B0502020202020204" pitchFamily="34" charset="0"/>
                        </a:rPr>
                        <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3000" dirty="0">
                          <a:solidFill>
                            <a:srgbClr val="1F4E79"/>
                          </a:solidFill>
                          <a:latin typeface="Century Gothic" panose="020B0502020202020204" pitchFamily="34" charset="0"/>
                        </a:rPr>
                        <a:t>short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9293233"/>
                  </a:ext>
                </a:extLst>
              </a:tr>
              <a:tr h="370840">
                <a:tc>
                  <a:txBody>
                    <a:bodyPr/>
                    <a:lstStyle/>
                    <a:p>
                      <a:r>
                        <a:rPr lang="fr-FR" sz="3000" dirty="0">
                          <a:solidFill>
                            <a:srgbClr val="1F4E79"/>
                          </a:solidFill>
                          <a:latin typeface="Century Gothic" panose="020B0502020202020204" pitchFamily="34" charset="0"/>
                        </a:rPr>
                        <a:t>amusant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3000" dirty="0">
                          <a:solidFill>
                            <a:srgbClr val="1F4E79"/>
                          </a:solidFill>
                          <a:latin typeface="Century Gothic" panose="020B0502020202020204" pitchFamily="34" charset="0"/>
                        </a:rPr>
                        <a:t>amusant</a:t>
                      </a:r>
                      <a:r>
                        <a:rPr lang="fr-FR" sz="3000" b="1" dirty="0">
                          <a:solidFill>
                            <a:srgbClr val="FF0000"/>
                          </a:solidFill>
                          <a:latin typeface="Century Gothic" panose="020B0502020202020204" pitchFamily="34" charset="0"/>
                        </a:rPr>
                        <a:t>e</a:t>
                      </a:r>
                      <a:endParaRPr lang="fr-FR" sz="3000" dirty="0">
                        <a:solidFill>
                          <a:srgbClr val="1F4E79"/>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3000" dirty="0" err="1">
                          <a:solidFill>
                            <a:srgbClr val="1F4E79"/>
                          </a:solidFill>
                          <a:latin typeface="Century Gothic" panose="020B0502020202020204" pitchFamily="34" charset="0"/>
                        </a:rPr>
                        <a:t>funny</a:t>
                      </a:r>
                      <a:endParaRPr lang="fr-FR" sz="3000" dirty="0">
                        <a:solidFill>
                          <a:srgbClr val="1F4E79"/>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0265223"/>
                  </a:ext>
                </a:extLst>
              </a:tr>
              <a:tr h="370840">
                <a:tc>
                  <a:txBody>
                    <a:bodyPr/>
                    <a:lstStyle/>
                    <a:p>
                      <a:r>
                        <a:rPr lang="fr-FR" sz="3000" dirty="0">
                          <a:solidFill>
                            <a:srgbClr val="1F4E79"/>
                          </a:solidFill>
                          <a:latin typeface="Century Gothic" panose="020B0502020202020204" pitchFamily="34" charset="0"/>
                        </a:rPr>
                        <a:t>anglais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3000" dirty="0">
                          <a:solidFill>
                            <a:srgbClr val="1F4E79"/>
                          </a:solidFill>
                          <a:latin typeface="Century Gothic" panose="020B0502020202020204" pitchFamily="34" charset="0"/>
                        </a:rPr>
                        <a:t>anglais</a:t>
                      </a:r>
                      <a:r>
                        <a:rPr lang="fr-FR" sz="3000" b="1" dirty="0">
                          <a:solidFill>
                            <a:srgbClr val="FF0000"/>
                          </a:solidFill>
                          <a:latin typeface="Century Gothic" panose="020B0502020202020204" pitchFamily="34" charset="0"/>
                        </a:rPr>
                        <a:t>e</a:t>
                      </a:r>
                      <a:endParaRPr lang="fr-FR" sz="3000" dirty="0">
                        <a:solidFill>
                          <a:srgbClr val="1F4E79"/>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3000" dirty="0">
                          <a:solidFill>
                            <a:srgbClr val="1F4E79"/>
                          </a:solidFill>
                          <a:latin typeface="Century Gothic" panose="020B0502020202020204" pitchFamily="34" charset="0"/>
                        </a:rPr>
                        <a:t>English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2622835"/>
                  </a:ext>
                </a:extLst>
              </a:tr>
              <a:tr h="370840">
                <a:tc>
                  <a:txBody>
                    <a:bodyPr/>
                    <a:lstStyle/>
                    <a:p>
                      <a:r>
                        <a:rPr lang="fr-FR" sz="3000" dirty="0">
                          <a:solidFill>
                            <a:srgbClr val="1F4E79"/>
                          </a:solidFill>
                          <a:latin typeface="Century Gothic" panose="020B0502020202020204" pitchFamily="34" charset="0"/>
                        </a:rPr>
                        <a:t>français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3000" dirty="0">
                          <a:solidFill>
                            <a:srgbClr val="1F4E79"/>
                          </a:solidFill>
                          <a:latin typeface="Century Gothic" panose="020B0502020202020204" pitchFamily="34" charset="0"/>
                        </a:rPr>
                        <a:t>français</a:t>
                      </a:r>
                      <a:r>
                        <a:rPr lang="fr-FR" sz="3000" b="1" dirty="0">
                          <a:solidFill>
                            <a:srgbClr val="FF0000"/>
                          </a:solidFill>
                          <a:latin typeface="Century Gothic" panose="020B0502020202020204" pitchFamily="34" charset="0"/>
                        </a:rPr>
                        <a:t>e</a:t>
                      </a:r>
                      <a:endParaRPr lang="fr-FR" sz="3000" dirty="0">
                        <a:solidFill>
                          <a:srgbClr val="1F4E79"/>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3000" dirty="0">
                          <a:solidFill>
                            <a:srgbClr val="1F4E79"/>
                          </a:solidFill>
                          <a:latin typeface="Century Gothic" panose="020B0502020202020204" pitchFamily="34" charset="0"/>
                        </a:rPr>
                        <a:t>French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1341125"/>
                  </a:ext>
                </a:extLst>
              </a:tr>
              <a:tr h="370840">
                <a:tc>
                  <a:txBody>
                    <a:bodyPr/>
                    <a:lstStyle/>
                    <a:p>
                      <a:r>
                        <a:rPr lang="fr-FR" sz="3000" dirty="0">
                          <a:solidFill>
                            <a:srgbClr val="1F4E79"/>
                          </a:solidFill>
                          <a:latin typeface="Century Gothic" panose="020B0502020202020204" pitchFamily="34" charset="0"/>
                        </a:rPr>
                        <a:t>content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3000" dirty="0">
                          <a:solidFill>
                            <a:srgbClr val="1F4E79"/>
                          </a:solidFill>
                          <a:latin typeface="Century Gothic" panose="020B0502020202020204" pitchFamily="34" charset="0"/>
                        </a:rPr>
                        <a:t>content</a:t>
                      </a:r>
                      <a:r>
                        <a:rPr lang="fr-FR" sz="3000" b="1" dirty="0">
                          <a:solidFill>
                            <a:srgbClr val="FF0000"/>
                          </a:solidFill>
                          <a:latin typeface="Century Gothic" panose="020B0502020202020204" pitchFamily="34" charset="0"/>
                        </a:rPr>
                        <a:t>e</a:t>
                      </a:r>
                      <a:endParaRPr lang="fr-FR" sz="3000" dirty="0">
                        <a:solidFill>
                          <a:srgbClr val="1F4E79"/>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3000" dirty="0">
                          <a:solidFill>
                            <a:srgbClr val="1F4E79"/>
                          </a:solidFill>
                          <a:latin typeface="Century Gothic" panose="020B0502020202020204" pitchFamily="34" charset="0"/>
                        </a:rPr>
                        <a:t>happy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6589479"/>
                  </a:ext>
                </a:extLst>
              </a:tr>
              <a:tr h="370840">
                <a:tc>
                  <a:txBody>
                    <a:bodyPr/>
                    <a:lstStyle/>
                    <a:p>
                      <a:r>
                        <a:rPr lang="fr-FR" sz="3000" dirty="0">
                          <a:solidFill>
                            <a:srgbClr val="1F4E79"/>
                          </a:solidFill>
                          <a:latin typeface="Century Gothic" panose="020B0502020202020204" pitchFamily="34" charset="0"/>
                        </a:rPr>
                        <a:t>méchant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3000" dirty="0">
                          <a:solidFill>
                            <a:srgbClr val="1F4E79"/>
                          </a:solidFill>
                          <a:latin typeface="Century Gothic" panose="020B0502020202020204" pitchFamily="34" charset="0"/>
                        </a:rPr>
                        <a:t>méchant</a:t>
                      </a:r>
                      <a:r>
                        <a:rPr lang="fr-FR" sz="3000" b="1" dirty="0">
                          <a:solidFill>
                            <a:srgbClr val="FF0000"/>
                          </a:solidFill>
                          <a:latin typeface="Century Gothic" panose="020B0502020202020204" pitchFamily="34" charset="0"/>
                        </a:rPr>
                        <a:t>e</a:t>
                      </a:r>
                      <a:endParaRPr lang="fr-FR" sz="3000" dirty="0">
                        <a:solidFill>
                          <a:srgbClr val="1F4E79"/>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3000" dirty="0" err="1">
                          <a:solidFill>
                            <a:srgbClr val="1F4E79"/>
                          </a:solidFill>
                          <a:latin typeface="Century Gothic" panose="020B0502020202020204" pitchFamily="34" charset="0"/>
                        </a:rPr>
                        <a:t>naughty</a:t>
                      </a:r>
                      <a:endParaRPr lang="fr-FR" sz="3000" dirty="0">
                        <a:solidFill>
                          <a:srgbClr val="1F4E79"/>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4582478"/>
                  </a:ext>
                </a:extLst>
              </a:tr>
            </a:tbl>
          </a:graphicData>
        </a:graphic>
      </p:graphicFrame>
      <p:pic>
        <p:nvPicPr>
          <p:cNvPr id="43" name="Picture 42" descr="background rectangle">
            <a:extLst>
              <a:ext uri="{FF2B5EF4-FFF2-40B4-BE49-F238E27FC236}">
                <a16:creationId xmlns:a16="http://schemas.microsoft.com/office/drawing/2014/main" id="{C7510BBE-F4AF-4076-8BA2-4306D276228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4" name="Title 3">
            <a:extLst>
              <a:ext uri="{FF2B5EF4-FFF2-40B4-BE49-F238E27FC236}">
                <a16:creationId xmlns:a16="http://schemas.microsoft.com/office/drawing/2014/main" id="{EE5C6993-1D96-4374-8DC9-A26B45207C3C}"/>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Using adjectives</a:t>
            </a:r>
          </a:p>
        </p:txBody>
      </p:sp>
      <p:sp>
        <p:nvSpPr>
          <p:cNvPr id="45" name="Rounded Rectangle 46">
            <a:extLst>
              <a:ext uri="{FF2B5EF4-FFF2-40B4-BE49-F238E27FC236}">
                <a16:creationId xmlns:a16="http://schemas.microsoft.com/office/drawing/2014/main" id="{6DCF60B6-C015-4103-9B60-4577FD3D768F}"/>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95517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8" name="Title 3"/>
          <p:cNvSpPr>
            <a:spLocks noGrp="1"/>
          </p:cNvSpPr>
          <p:nvPr>
            <p:ph type="title"/>
          </p:nvPr>
        </p:nvSpPr>
        <p:spPr>
          <a:xfrm>
            <a:off x="0" y="320779"/>
            <a:ext cx="5265384" cy="707849"/>
          </a:xfrm>
        </p:spPr>
        <p:txBody>
          <a:bodyPr>
            <a:normAutofit/>
          </a:bodyPr>
          <a:lstStyle/>
          <a:p>
            <a:r>
              <a:rPr lang="en-GB" sz="3600" b="1" dirty="0">
                <a:solidFill>
                  <a:schemeClr val="bg1"/>
                </a:solidFill>
              </a:rPr>
              <a:t>Asking questions</a:t>
            </a:r>
          </a:p>
        </p:txBody>
      </p:sp>
      <p:sp>
        <p:nvSpPr>
          <p:cNvPr id="39" name="TextBox 38"/>
          <p:cNvSpPr txBox="1"/>
          <p:nvPr/>
        </p:nvSpPr>
        <p:spPr>
          <a:xfrm>
            <a:off x="402294" y="1378442"/>
            <a:ext cx="10741988" cy="954107"/>
          </a:xfrm>
          <a:prstGeom prst="rect">
            <a:avLst/>
          </a:prstGeom>
          <a:noFill/>
        </p:spPr>
        <p:txBody>
          <a:bodyPr wrap="square" rtlCol="0">
            <a:spAutoFit/>
          </a:bodyPr>
          <a:lstStyle/>
          <a:p>
            <a:pPr>
              <a:defRPr/>
            </a:pPr>
            <a:r>
              <a:rPr lang="en-GB" sz="2800" dirty="0">
                <a:solidFill>
                  <a:srgbClr val="4472C4">
                    <a:lumMod val="50000"/>
                  </a:srgbClr>
                </a:solidFill>
                <a:latin typeface="Century Gothic" panose="020B0502020202020204" pitchFamily="34" charset="0"/>
              </a:rPr>
              <a:t>To change a statement into a question, </a:t>
            </a:r>
            <a:r>
              <a:rPr lang="en-GB" sz="2800" b="1" dirty="0">
                <a:solidFill>
                  <a:srgbClr val="4472C4">
                    <a:lumMod val="50000"/>
                  </a:srgbClr>
                </a:solidFill>
                <a:latin typeface="Century Gothic" panose="020B0502020202020204" pitchFamily="34" charset="0"/>
              </a:rPr>
              <a:t>raise your voice </a:t>
            </a:r>
            <a:r>
              <a:rPr lang="en-GB" sz="2800" dirty="0">
                <a:solidFill>
                  <a:srgbClr val="4472C4">
                    <a:lumMod val="50000"/>
                  </a:srgbClr>
                </a:solidFill>
                <a:latin typeface="Century Gothic" panose="020B0502020202020204" pitchFamily="34" charset="0"/>
              </a:rPr>
              <a:t>at the end:</a:t>
            </a:r>
          </a:p>
        </p:txBody>
      </p:sp>
      <p:sp>
        <p:nvSpPr>
          <p:cNvPr id="40" name="Rectangle 39"/>
          <p:cNvSpPr/>
          <p:nvPr/>
        </p:nvSpPr>
        <p:spPr>
          <a:xfrm>
            <a:off x="2632315" y="2832444"/>
            <a:ext cx="6281945" cy="923330"/>
          </a:xfrm>
          <a:prstGeom prst="rect">
            <a:avLst/>
          </a:prstGeom>
          <a:noFill/>
        </p:spPr>
        <p:txBody>
          <a:bodyPr wrap="square" lIns="91440" tIns="45720" rIns="91440" bIns="45720">
            <a:spAutoFit/>
          </a:bodyPr>
          <a:lstStyle/>
          <a:p>
            <a:pPr algn="ctr">
              <a:defRPr/>
            </a:pPr>
            <a:r>
              <a:rPr lang="en-US" sz="5400" b="1" dirty="0">
                <a:ln w="22225">
                  <a:solidFill>
                    <a:srgbClr val="ED7D31"/>
                  </a:solidFill>
                  <a:prstDash val="solid"/>
                </a:ln>
                <a:solidFill>
                  <a:srgbClr val="ED7D31">
                    <a:lumMod val="40000"/>
                    <a:lumOff val="60000"/>
                  </a:srgbClr>
                </a:solidFill>
                <a:latin typeface="Century Gothic" panose="020B0502020202020204" pitchFamily="34" charset="0"/>
              </a:rPr>
              <a:t>Elle </a:t>
            </a:r>
            <a:r>
              <a:rPr lang="en-US" sz="5400" b="1" dirty="0" err="1">
                <a:ln w="22225">
                  <a:solidFill>
                    <a:srgbClr val="ED7D31"/>
                  </a:solidFill>
                  <a:prstDash val="solid"/>
                </a:ln>
                <a:solidFill>
                  <a:srgbClr val="ED7D31">
                    <a:lumMod val="40000"/>
                    <a:lumOff val="60000"/>
                  </a:srgbClr>
                </a:solidFill>
                <a:latin typeface="Century Gothic" panose="020B0502020202020204" pitchFamily="34" charset="0"/>
              </a:rPr>
              <a:t>est</a:t>
            </a:r>
            <a:r>
              <a:rPr lang="en-US" sz="5400" b="1" dirty="0">
                <a:ln w="22225">
                  <a:solidFill>
                    <a:srgbClr val="ED7D31"/>
                  </a:solidFill>
                  <a:prstDash val="solid"/>
                </a:ln>
                <a:solidFill>
                  <a:srgbClr val="ED7D31">
                    <a:lumMod val="40000"/>
                    <a:lumOff val="60000"/>
                  </a:srgbClr>
                </a:solidFill>
                <a:latin typeface="Century Gothic" panose="020B0502020202020204" pitchFamily="34" charset="0"/>
              </a:rPr>
              <a:t> </a:t>
            </a:r>
            <a:r>
              <a:rPr lang="en-US" sz="5400" b="1" dirty="0" err="1">
                <a:ln w="22225">
                  <a:solidFill>
                    <a:srgbClr val="ED7D31"/>
                  </a:solidFill>
                  <a:prstDash val="solid"/>
                </a:ln>
                <a:solidFill>
                  <a:srgbClr val="ED7D31">
                    <a:lumMod val="40000"/>
                    <a:lumOff val="60000"/>
                  </a:srgbClr>
                </a:solidFill>
                <a:latin typeface="Century Gothic" panose="020B0502020202020204" pitchFamily="34" charset="0"/>
              </a:rPr>
              <a:t>malade</a:t>
            </a:r>
            <a:r>
              <a:rPr lang="en-US" sz="5400" b="1" dirty="0">
                <a:ln w="22225">
                  <a:solidFill>
                    <a:srgbClr val="ED7D31"/>
                  </a:solidFill>
                  <a:prstDash val="solid"/>
                </a:ln>
                <a:solidFill>
                  <a:srgbClr val="ED7D31">
                    <a:lumMod val="40000"/>
                    <a:lumOff val="60000"/>
                  </a:srgbClr>
                </a:solidFill>
                <a:latin typeface="Century Gothic" panose="020B0502020202020204" pitchFamily="34" charset="0"/>
              </a:rPr>
              <a:t>.</a:t>
            </a:r>
          </a:p>
        </p:txBody>
      </p:sp>
      <p:sp>
        <p:nvSpPr>
          <p:cNvPr id="42" name="TextBox 41"/>
          <p:cNvSpPr txBox="1"/>
          <p:nvPr/>
        </p:nvSpPr>
        <p:spPr>
          <a:xfrm>
            <a:off x="3062911" y="3507845"/>
            <a:ext cx="3073862" cy="769441"/>
          </a:xfrm>
          <a:prstGeom prst="rect">
            <a:avLst/>
          </a:prstGeom>
          <a:noFill/>
        </p:spPr>
        <p:txBody>
          <a:bodyPr wrap="square" rtlCol="0">
            <a:spAutoFit/>
          </a:bodyPr>
          <a:lstStyle/>
          <a:p>
            <a:pPr>
              <a:defRPr/>
            </a:pPr>
            <a:r>
              <a:rPr lang="en-GB" sz="4400" dirty="0">
                <a:solidFill>
                  <a:srgbClr val="4472C4">
                    <a:lumMod val="50000"/>
                  </a:srgbClr>
                </a:solidFill>
                <a:latin typeface="Century Gothic" panose="020B0502020202020204" pitchFamily="34" charset="0"/>
              </a:rPr>
              <a:t>She is ill.</a:t>
            </a:r>
          </a:p>
        </p:txBody>
      </p:sp>
      <p:sp>
        <p:nvSpPr>
          <p:cNvPr id="43" name="Rectangle 42"/>
          <p:cNvSpPr/>
          <p:nvPr/>
        </p:nvSpPr>
        <p:spPr>
          <a:xfrm>
            <a:off x="2872946" y="4585573"/>
            <a:ext cx="6041314" cy="923330"/>
          </a:xfrm>
          <a:prstGeom prst="rect">
            <a:avLst/>
          </a:prstGeom>
          <a:noFill/>
        </p:spPr>
        <p:txBody>
          <a:bodyPr wrap="square" lIns="91440" tIns="45720" rIns="91440" bIns="45720">
            <a:spAutoFit/>
          </a:bodyPr>
          <a:lstStyle/>
          <a:p>
            <a:pPr algn="ctr">
              <a:defRPr/>
            </a:pPr>
            <a:r>
              <a:rPr lang="en-US" sz="5400" b="1" dirty="0">
                <a:ln w="22225">
                  <a:solidFill>
                    <a:srgbClr val="ED7D31"/>
                  </a:solidFill>
                  <a:prstDash val="solid"/>
                </a:ln>
                <a:solidFill>
                  <a:srgbClr val="ED7D31">
                    <a:lumMod val="40000"/>
                    <a:lumOff val="60000"/>
                  </a:srgbClr>
                </a:solidFill>
                <a:latin typeface="Century Gothic" panose="020B0502020202020204" pitchFamily="34" charset="0"/>
              </a:rPr>
              <a:t>Elle </a:t>
            </a:r>
            <a:r>
              <a:rPr lang="en-US" sz="5400" b="1" dirty="0" err="1">
                <a:ln w="22225">
                  <a:solidFill>
                    <a:srgbClr val="ED7D31"/>
                  </a:solidFill>
                  <a:prstDash val="solid"/>
                </a:ln>
                <a:solidFill>
                  <a:srgbClr val="ED7D31">
                    <a:lumMod val="40000"/>
                    <a:lumOff val="60000"/>
                  </a:srgbClr>
                </a:solidFill>
                <a:latin typeface="Century Gothic" panose="020B0502020202020204" pitchFamily="34" charset="0"/>
              </a:rPr>
              <a:t>est</a:t>
            </a:r>
            <a:r>
              <a:rPr lang="en-US" sz="5400" b="1" dirty="0">
                <a:ln w="22225">
                  <a:solidFill>
                    <a:srgbClr val="ED7D31"/>
                  </a:solidFill>
                  <a:prstDash val="solid"/>
                </a:ln>
                <a:solidFill>
                  <a:srgbClr val="ED7D31">
                    <a:lumMod val="40000"/>
                    <a:lumOff val="60000"/>
                  </a:srgbClr>
                </a:solidFill>
                <a:latin typeface="Century Gothic" panose="020B0502020202020204" pitchFamily="34" charset="0"/>
              </a:rPr>
              <a:t> </a:t>
            </a:r>
            <a:r>
              <a:rPr lang="en-US" sz="5400" b="1" dirty="0" err="1">
                <a:ln w="22225">
                  <a:solidFill>
                    <a:srgbClr val="ED7D31"/>
                  </a:solidFill>
                  <a:prstDash val="solid"/>
                </a:ln>
                <a:solidFill>
                  <a:srgbClr val="ED7D31">
                    <a:lumMod val="40000"/>
                    <a:lumOff val="60000"/>
                  </a:srgbClr>
                </a:solidFill>
                <a:latin typeface="Century Gothic" panose="020B0502020202020204" pitchFamily="34" charset="0"/>
              </a:rPr>
              <a:t>malade</a:t>
            </a:r>
            <a:r>
              <a:rPr lang="en-US" sz="5400" b="1" dirty="0">
                <a:ln w="22225">
                  <a:solidFill>
                    <a:srgbClr val="ED7D31"/>
                  </a:solidFill>
                  <a:prstDash val="solid"/>
                </a:ln>
                <a:solidFill>
                  <a:srgbClr val="ED7D31">
                    <a:lumMod val="40000"/>
                    <a:lumOff val="60000"/>
                  </a:srgbClr>
                </a:solidFill>
                <a:latin typeface="Century Gothic" panose="020B0502020202020204" pitchFamily="34" charset="0"/>
              </a:rPr>
              <a:t> ?</a:t>
            </a:r>
          </a:p>
        </p:txBody>
      </p:sp>
      <p:sp>
        <p:nvSpPr>
          <p:cNvPr id="45" name="TextBox 44"/>
          <p:cNvSpPr txBox="1"/>
          <p:nvPr/>
        </p:nvSpPr>
        <p:spPr>
          <a:xfrm>
            <a:off x="3062911" y="5276313"/>
            <a:ext cx="3073862" cy="769441"/>
          </a:xfrm>
          <a:prstGeom prst="rect">
            <a:avLst/>
          </a:prstGeom>
          <a:noFill/>
        </p:spPr>
        <p:txBody>
          <a:bodyPr wrap="square" rtlCol="0">
            <a:spAutoFit/>
          </a:bodyPr>
          <a:lstStyle/>
          <a:p>
            <a:pPr>
              <a:defRPr/>
            </a:pPr>
            <a:r>
              <a:rPr lang="en-GB" sz="4400" dirty="0">
                <a:solidFill>
                  <a:srgbClr val="4472C4">
                    <a:lumMod val="50000"/>
                  </a:srgbClr>
                </a:solidFill>
                <a:latin typeface="Century Gothic" panose="020B0502020202020204" pitchFamily="34" charset="0"/>
              </a:rPr>
              <a:t>Is she ill</a:t>
            </a:r>
            <a:r>
              <a:rPr lang="en-GB" sz="4400" b="1" dirty="0">
                <a:solidFill>
                  <a:srgbClr val="4472C4">
                    <a:lumMod val="50000"/>
                  </a:srgbClr>
                </a:solidFill>
                <a:latin typeface="Century Gothic" panose="020B0502020202020204" pitchFamily="34" charset="0"/>
              </a:rPr>
              <a:t>?</a:t>
            </a:r>
          </a:p>
        </p:txBody>
      </p:sp>
      <p:sp>
        <p:nvSpPr>
          <p:cNvPr id="10" name="TextBox 9"/>
          <p:cNvSpPr txBox="1"/>
          <p:nvPr/>
        </p:nvSpPr>
        <p:spPr>
          <a:xfrm>
            <a:off x="402294" y="3020480"/>
            <a:ext cx="2425749" cy="584775"/>
          </a:xfrm>
          <a:prstGeom prst="rect">
            <a:avLst/>
          </a:prstGeom>
          <a:solidFill>
            <a:srgbClr val="115076"/>
          </a:solidFill>
          <a:ln w="28575">
            <a:solidFill>
              <a:srgbClr val="E25B00"/>
            </a:solidFill>
          </a:ln>
        </p:spPr>
        <p:txBody>
          <a:bodyPr wrap="square" rtlCol="0">
            <a:spAutoFit/>
          </a:bodyPr>
          <a:lstStyle/>
          <a:p>
            <a:pPr algn="ctr">
              <a:defRPr/>
            </a:pPr>
            <a:r>
              <a:rPr lang="en-GB" sz="3200" b="1" dirty="0">
                <a:solidFill>
                  <a:prstClr val="white"/>
                </a:solidFill>
                <a:latin typeface="Century Gothic" panose="020B0502020202020204" pitchFamily="34" charset="0"/>
              </a:rPr>
              <a:t>Statement</a:t>
            </a:r>
          </a:p>
        </p:txBody>
      </p:sp>
      <p:sp>
        <p:nvSpPr>
          <p:cNvPr id="11" name="TextBox 10"/>
          <p:cNvSpPr txBox="1"/>
          <p:nvPr/>
        </p:nvSpPr>
        <p:spPr>
          <a:xfrm>
            <a:off x="402294" y="4754851"/>
            <a:ext cx="2425749" cy="584775"/>
          </a:xfrm>
          <a:prstGeom prst="rect">
            <a:avLst/>
          </a:prstGeom>
          <a:solidFill>
            <a:srgbClr val="115076"/>
          </a:solidFill>
          <a:ln w="28575">
            <a:solidFill>
              <a:srgbClr val="E25B00"/>
            </a:solidFill>
          </a:ln>
        </p:spPr>
        <p:txBody>
          <a:bodyPr wrap="square" rtlCol="0">
            <a:spAutoFit/>
          </a:bodyPr>
          <a:lstStyle/>
          <a:p>
            <a:pPr algn="ctr">
              <a:defRPr/>
            </a:pPr>
            <a:r>
              <a:rPr lang="en-GB" sz="3200" b="1" dirty="0">
                <a:solidFill>
                  <a:prstClr val="white"/>
                </a:solidFill>
                <a:latin typeface="Century Gothic" panose="020B0502020202020204" pitchFamily="34" charset="0"/>
              </a:rPr>
              <a:t>Question</a:t>
            </a:r>
          </a:p>
        </p:txBody>
      </p:sp>
      <p:sp>
        <p:nvSpPr>
          <p:cNvPr id="12" name="Rounded Rectangle 46">
            <a:extLst>
              <a:ext uri="{FF2B5EF4-FFF2-40B4-BE49-F238E27FC236}">
                <a16:creationId xmlns:a16="http://schemas.microsoft.com/office/drawing/2014/main" id="{93A81DD9-C4BC-4A8A-901B-0752B67021A6}"/>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Oval Callout 13">
            <a:extLst>
              <a:ext uri="{FF2B5EF4-FFF2-40B4-BE49-F238E27FC236}">
                <a16:creationId xmlns:a16="http://schemas.microsoft.com/office/drawing/2014/main" id="{D3C7E90C-BB99-461E-8802-D7A011E3A90B}"/>
              </a:ext>
            </a:extLst>
          </p:cNvPr>
          <p:cNvSpPr/>
          <p:nvPr/>
        </p:nvSpPr>
        <p:spPr>
          <a:xfrm>
            <a:off x="8959163" y="3280854"/>
            <a:ext cx="2959777" cy="1991240"/>
          </a:xfrm>
          <a:prstGeom prst="wedgeEllipseCallout">
            <a:avLst>
              <a:gd name="adj1" fmla="val -46643"/>
              <a:gd name="adj2" fmla="val 52037"/>
            </a:avLst>
          </a:prstGeom>
          <a:solidFill>
            <a:schemeClr val="accent1">
              <a:lumMod val="50000"/>
            </a:schemeClr>
          </a:solidFill>
          <a:ln w="12700" cap="flat" cmpd="sng" algn="ctr">
            <a:solidFill>
              <a:srgbClr val="E65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0" dirty="0">
                <a:solidFill>
                  <a:prstClr val="white"/>
                </a:solidFill>
                <a:latin typeface="Century Gothic" panose="020F0302020204030204"/>
              </a:rPr>
              <a:t>In French, we add a space before a question mark!</a:t>
            </a: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045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2" grpId="0"/>
      <p:bldP spid="43" grpId="0"/>
      <p:bldP spid="45" grpId="0"/>
      <p:bldP spid="10" grpId="0" animBg="1"/>
      <p:bldP spid="11"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8" name="Title 3"/>
          <p:cNvSpPr>
            <a:spLocks noGrp="1"/>
          </p:cNvSpPr>
          <p:nvPr>
            <p:ph type="title"/>
          </p:nvPr>
        </p:nvSpPr>
        <p:spPr>
          <a:xfrm>
            <a:off x="-1" y="320011"/>
            <a:ext cx="5265384" cy="707849"/>
          </a:xfrm>
        </p:spPr>
        <p:txBody>
          <a:bodyPr>
            <a:normAutofit/>
          </a:bodyPr>
          <a:lstStyle/>
          <a:p>
            <a:r>
              <a:rPr lang="en-GB" sz="2800" b="1" dirty="0">
                <a:solidFill>
                  <a:schemeClr val="bg1"/>
                </a:solidFill>
              </a:rPr>
              <a:t>Réunion parents-</a:t>
            </a:r>
            <a:r>
              <a:rPr lang="en-GB" sz="2800" b="1" dirty="0" err="1">
                <a:solidFill>
                  <a:schemeClr val="bg1"/>
                </a:solidFill>
              </a:rPr>
              <a:t>professeurs</a:t>
            </a:r>
            <a:r>
              <a:rPr lang="en-GB" sz="2800" b="1" dirty="0">
                <a:solidFill>
                  <a:schemeClr val="bg1"/>
                </a:solidFill>
              </a:rPr>
              <a:t> !</a:t>
            </a:r>
          </a:p>
        </p:txBody>
      </p:sp>
      <p:graphicFrame>
        <p:nvGraphicFramePr>
          <p:cNvPr id="10" name="Content Placeholder 4"/>
          <p:cNvGraphicFramePr>
            <a:graphicFrameLocks noGrp="1"/>
          </p:cNvGraphicFramePr>
          <p:nvPr>
            <p:ph idx="1"/>
            <p:extLst>
              <p:ext uri="{D42A27DB-BD31-4B8C-83A1-F6EECF244321}">
                <p14:modId xmlns:p14="http://schemas.microsoft.com/office/powerpoint/2010/main" val="4257931847"/>
              </p:ext>
            </p:extLst>
          </p:nvPr>
        </p:nvGraphicFramePr>
        <p:xfrm>
          <a:off x="481262" y="1349734"/>
          <a:ext cx="11229476" cy="4877086"/>
        </p:xfrm>
        <a:graphic>
          <a:graphicData uri="http://schemas.openxmlformats.org/drawingml/2006/table">
            <a:tbl>
              <a:tblPr firstRow="1" bandRow="1">
                <a:tableStyleId>{5C22544A-7EE6-4342-B048-85BDC9FD1C3A}</a:tableStyleId>
              </a:tblPr>
              <a:tblGrid>
                <a:gridCol w="960705">
                  <a:extLst>
                    <a:ext uri="{9D8B030D-6E8A-4147-A177-3AD203B41FA5}">
                      <a16:colId xmlns:a16="http://schemas.microsoft.com/office/drawing/2014/main" val="2548973513"/>
                    </a:ext>
                  </a:extLst>
                </a:gridCol>
                <a:gridCol w="2255188">
                  <a:extLst>
                    <a:ext uri="{9D8B030D-6E8A-4147-A177-3AD203B41FA5}">
                      <a16:colId xmlns:a16="http://schemas.microsoft.com/office/drawing/2014/main" val="2063340645"/>
                    </a:ext>
                  </a:extLst>
                </a:gridCol>
                <a:gridCol w="2260089">
                  <a:extLst>
                    <a:ext uri="{9D8B030D-6E8A-4147-A177-3AD203B41FA5}">
                      <a16:colId xmlns:a16="http://schemas.microsoft.com/office/drawing/2014/main" val="1149418214"/>
                    </a:ext>
                  </a:extLst>
                </a:gridCol>
                <a:gridCol w="980376">
                  <a:extLst>
                    <a:ext uri="{9D8B030D-6E8A-4147-A177-3AD203B41FA5}">
                      <a16:colId xmlns:a16="http://schemas.microsoft.com/office/drawing/2014/main" val="3028703937"/>
                    </a:ext>
                  </a:extLst>
                </a:gridCol>
                <a:gridCol w="2386559">
                  <a:extLst>
                    <a:ext uri="{9D8B030D-6E8A-4147-A177-3AD203B41FA5}">
                      <a16:colId xmlns:a16="http://schemas.microsoft.com/office/drawing/2014/main" val="3979149899"/>
                    </a:ext>
                  </a:extLst>
                </a:gridCol>
                <a:gridCol w="2386559">
                  <a:extLst>
                    <a:ext uri="{9D8B030D-6E8A-4147-A177-3AD203B41FA5}">
                      <a16:colId xmlns:a16="http://schemas.microsoft.com/office/drawing/2014/main" val="4000977675"/>
                    </a:ext>
                  </a:extLst>
                </a:gridCol>
              </a:tblGrid>
              <a:tr h="1313061">
                <a:tc gridSpan="6">
                  <a:txBody>
                    <a:bodyPr/>
                    <a:lstStyle/>
                    <a:p>
                      <a:r>
                        <a:rPr lang="en-GB" sz="2000" b="0" dirty="0">
                          <a:solidFill>
                            <a:schemeClr val="accent5">
                              <a:lumMod val="50000"/>
                            </a:schemeClr>
                          </a:solidFill>
                          <a:latin typeface="Century Gothic" panose="020B0502020202020204" pitchFamily="34" charset="0"/>
                        </a:rPr>
                        <a:t>It is parents’ evening!</a:t>
                      </a:r>
                    </a:p>
                    <a:p>
                      <a:r>
                        <a:rPr lang="en-GB" sz="2000" b="0" dirty="0" err="1">
                          <a:solidFill>
                            <a:schemeClr val="accent5">
                              <a:lumMod val="50000"/>
                            </a:schemeClr>
                          </a:solidFill>
                          <a:latin typeface="Century Gothic" panose="020B0502020202020204" pitchFamily="34" charset="0"/>
                        </a:rPr>
                        <a:t>L</a:t>
                      </a:r>
                      <a:r>
                        <a:rPr lang="en-GB" sz="2000" b="0" i="0" dirty="0" err="1">
                          <a:solidFill>
                            <a:schemeClr val="accent5">
                              <a:lumMod val="50000"/>
                            </a:schemeClr>
                          </a:solidFill>
                          <a:effectLst/>
                          <a:latin typeface="Century Gothic" panose="020B0502020202020204" pitchFamily="34" charset="0"/>
                        </a:rPr>
                        <a:t>éa’s</a:t>
                      </a:r>
                      <a:r>
                        <a:rPr lang="en-GB" sz="2000" b="0" i="0" dirty="0">
                          <a:solidFill>
                            <a:schemeClr val="accent5">
                              <a:lumMod val="50000"/>
                            </a:schemeClr>
                          </a:solidFill>
                          <a:effectLst/>
                          <a:latin typeface="Century Gothic" panose="020B0502020202020204" pitchFamily="34" charset="0"/>
                        </a:rPr>
                        <a:t> mum is asking questions. </a:t>
                      </a:r>
                      <a:r>
                        <a:rPr lang="en-GB" sz="2000" b="0" dirty="0" err="1">
                          <a:solidFill>
                            <a:schemeClr val="accent5">
                              <a:lumMod val="50000"/>
                            </a:schemeClr>
                          </a:solidFill>
                          <a:latin typeface="Century Gothic" panose="020B0502020202020204" pitchFamily="34" charset="0"/>
                        </a:rPr>
                        <a:t>L</a:t>
                      </a:r>
                      <a:r>
                        <a:rPr lang="en-GB" sz="2000" b="0" i="0" dirty="0" err="1">
                          <a:solidFill>
                            <a:schemeClr val="accent5">
                              <a:lumMod val="50000"/>
                            </a:schemeClr>
                          </a:solidFill>
                          <a:effectLst/>
                          <a:latin typeface="Century Gothic" panose="020B0502020202020204" pitchFamily="34" charset="0"/>
                        </a:rPr>
                        <a:t>éa’s</a:t>
                      </a:r>
                      <a:r>
                        <a:rPr lang="en-GB" sz="2000" b="0" i="0" dirty="0">
                          <a:solidFill>
                            <a:schemeClr val="accent5">
                              <a:lumMod val="50000"/>
                            </a:schemeClr>
                          </a:solidFill>
                          <a:effectLst/>
                          <a:latin typeface="Century Gothic" panose="020B0502020202020204" pitchFamily="34" charset="0"/>
                        </a:rPr>
                        <a:t> teacher answers.</a:t>
                      </a:r>
                      <a:br>
                        <a:rPr lang="en-GB" sz="2000" b="0" dirty="0">
                          <a:solidFill>
                            <a:schemeClr val="accent5">
                              <a:lumMod val="50000"/>
                            </a:schemeClr>
                          </a:solidFill>
                          <a:latin typeface="Century Gothic" panose="020B0502020202020204" pitchFamily="34" charset="0"/>
                        </a:rPr>
                      </a:br>
                      <a:r>
                        <a:rPr lang="en-GB" sz="2000" b="0" dirty="0">
                          <a:solidFill>
                            <a:schemeClr val="accent5">
                              <a:lumMod val="50000"/>
                            </a:schemeClr>
                          </a:solidFill>
                          <a:latin typeface="Century Gothic" panose="020B0502020202020204" pitchFamily="34" charset="0"/>
                        </a:rPr>
                        <a:t>Who is talking? Write 1-8 and </a:t>
                      </a:r>
                      <a:r>
                        <a:rPr lang="en-GB" sz="2000" b="1" i="1" dirty="0">
                          <a:solidFill>
                            <a:schemeClr val="accent5">
                              <a:lumMod val="50000"/>
                            </a:schemeClr>
                          </a:solidFill>
                          <a:latin typeface="Century Gothic" panose="020B0502020202020204" pitchFamily="34" charset="0"/>
                        </a:rPr>
                        <a:t>teacher</a:t>
                      </a:r>
                      <a:r>
                        <a:rPr lang="en-GB" sz="2000" b="0" dirty="0">
                          <a:solidFill>
                            <a:schemeClr val="accent5">
                              <a:lumMod val="50000"/>
                            </a:schemeClr>
                          </a:solidFill>
                          <a:latin typeface="Century Gothic" panose="020B0502020202020204" pitchFamily="34" charset="0"/>
                        </a:rPr>
                        <a:t> OR </a:t>
                      </a:r>
                      <a:r>
                        <a:rPr lang="en-GB" sz="2000" b="1" i="1" dirty="0">
                          <a:solidFill>
                            <a:schemeClr val="accent5">
                              <a:lumMod val="50000"/>
                            </a:schemeClr>
                          </a:solidFill>
                          <a:latin typeface="Century Gothic" panose="020B0502020202020204" pitchFamily="34" charset="0"/>
                        </a:rPr>
                        <a:t>mum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712805">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712805">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712805">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712805">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712805">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bl>
          </a:graphicData>
        </a:graphic>
      </p:graphicFrame>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7399" y="3479407"/>
            <a:ext cx="498794" cy="519576"/>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9541" y="4267376"/>
            <a:ext cx="498794" cy="519576"/>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9541" y="4987310"/>
            <a:ext cx="498794" cy="519576"/>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1004" y="5651864"/>
            <a:ext cx="498794" cy="519576"/>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7133" y="3479407"/>
            <a:ext cx="498794" cy="519576"/>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4443" y="4143361"/>
            <a:ext cx="498794" cy="519576"/>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6795" y="4956217"/>
            <a:ext cx="498794" cy="519576"/>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8357" y="5602328"/>
            <a:ext cx="498794" cy="519576"/>
          </a:xfrm>
          <a:prstGeom prst="rect">
            <a:avLst/>
          </a:prstGeom>
        </p:spPr>
      </p:pic>
      <p:sp>
        <p:nvSpPr>
          <p:cNvPr id="2" name="TextBox 1"/>
          <p:cNvSpPr txBox="1"/>
          <p:nvPr/>
        </p:nvSpPr>
        <p:spPr>
          <a:xfrm>
            <a:off x="5164611" y="2612119"/>
            <a:ext cx="509701" cy="830997"/>
          </a:xfrm>
          <a:prstGeom prst="rect">
            <a:avLst/>
          </a:prstGeom>
          <a:noFill/>
        </p:spPr>
        <p:txBody>
          <a:bodyPr wrap="square" rtlCol="0">
            <a:spAutoFit/>
          </a:bodyPr>
          <a:lstStyle/>
          <a:p>
            <a:r>
              <a:rPr lang="en-GB" sz="4800" b="1" dirty="0">
                <a:solidFill>
                  <a:srgbClr val="4472C4">
                    <a:lumMod val="50000"/>
                  </a:srgbClr>
                </a:solidFill>
                <a:latin typeface="Century Gothic" panose="020B0502020202020204" pitchFamily="34" charset="0"/>
              </a:rPr>
              <a:t>?</a:t>
            </a:r>
          </a:p>
        </p:txBody>
      </p:sp>
      <p:sp>
        <p:nvSpPr>
          <p:cNvPr id="24" name="TextBox 23"/>
          <p:cNvSpPr txBox="1"/>
          <p:nvPr/>
        </p:nvSpPr>
        <p:spPr>
          <a:xfrm>
            <a:off x="10990082" y="2584443"/>
            <a:ext cx="509701" cy="830997"/>
          </a:xfrm>
          <a:prstGeom prst="rect">
            <a:avLst/>
          </a:prstGeom>
          <a:noFill/>
        </p:spPr>
        <p:txBody>
          <a:bodyPr wrap="square" rtlCol="0">
            <a:spAutoFit/>
          </a:bodyPr>
          <a:lstStyle/>
          <a:p>
            <a:r>
              <a:rPr lang="en-GB" sz="4800" b="1" dirty="0">
                <a:solidFill>
                  <a:srgbClr val="4472C4">
                    <a:lumMod val="50000"/>
                  </a:srgbClr>
                </a:solidFill>
                <a:latin typeface="Century Gothic" panose="020B0502020202020204" pitchFamily="34" charset="0"/>
              </a:rPr>
              <a:t>?</a:t>
            </a:r>
          </a:p>
        </p:txBody>
      </p:sp>
      <p:sp>
        <p:nvSpPr>
          <p:cNvPr id="35" name="Rectangle 34">
            <a:hlinkClick r:id="" action="ppaction://noaction">
              <a:snd r:embed="rId5" name="38. 1. intelligente.wav"/>
            </a:hlinkClick>
            <a:extLst>
              <a:ext uri="{FF2B5EF4-FFF2-40B4-BE49-F238E27FC236}">
                <a16:creationId xmlns:a16="http://schemas.microsoft.com/office/drawing/2014/main" id="{5767A9E7-6AC1-406E-9614-B6D56DB9E4EA}"/>
              </a:ext>
            </a:extLst>
          </p:cNvPr>
          <p:cNvSpPr/>
          <p:nvPr/>
        </p:nvSpPr>
        <p:spPr>
          <a:xfrm>
            <a:off x="686248" y="3423951"/>
            <a:ext cx="533873" cy="5601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1</a:t>
            </a:r>
          </a:p>
        </p:txBody>
      </p:sp>
      <p:sp>
        <p:nvSpPr>
          <p:cNvPr id="36" name="Rectangle 35">
            <a:hlinkClick r:id="" action="ppaction://noaction">
              <a:snd r:embed="rId6" name="38. 2. contente.wav"/>
            </a:hlinkClick>
            <a:extLst>
              <a:ext uri="{FF2B5EF4-FFF2-40B4-BE49-F238E27FC236}">
                <a16:creationId xmlns:a16="http://schemas.microsoft.com/office/drawing/2014/main" id="{42340A22-1B5B-40AB-8332-3018E5816E56}"/>
              </a:ext>
            </a:extLst>
          </p:cNvPr>
          <p:cNvSpPr/>
          <p:nvPr/>
        </p:nvSpPr>
        <p:spPr>
          <a:xfrm>
            <a:off x="686249" y="4143361"/>
            <a:ext cx="533873" cy="5601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2</a:t>
            </a:r>
          </a:p>
        </p:txBody>
      </p:sp>
      <p:sp>
        <p:nvSpPr>
          <p:cNvPr id="39" name="Rectangle 38">
            <a:hlinkClick r:id="" action="ppaction://noaction">
              <a:snd r:embed="rId7" name="38. 8. contente.wav"/>
            </a:hlinkClick>
            <a:extLst>
              <a:ext uri="{FF2B5EF4-FFF2-40B4-BE49-F238E27FC236}">
                <a16:creationId xmlns:a16="http://schemas.microsoft.com/office/drawing/2014/main" id="{14B59444-97BE-434B-A81E-DEFE1C6F1759}"/>
              </a:ext>
            </a:extLst>
          </p:cNvPr>
          <p:cNvSpPr/>
          <p:nvPr/>
        </p:nvSpPr>
        <p:spPr>
          <a:xfrm>
            <a:off x="6180127" y="5561775"/>
            <a:ext cx="533873" cy="5601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8</a:t>
            </a:r>
          </a:p>
        </p:txBody>
      </p:sp>
      <p:sp>
        <p:nvSpPr>
          <p:cNvPr id="40" name="Rectangle 39">
            <a:hlinkClick r:id="" action="ppaction://noaction">
              <a:snd r:embed="rId8" name="38. 7. amusante.wav"/>
            </a:hlinkClick>
            <a:extLst>
              <a:ext uri="{FF2B5EF4-FFF2-40B4-BE49-F238E27FC236}">
                <a16:creationId xmlns:a16="http://schemas.microsoft.com/office/drawing/2014/main" id="{FF79B12C-A677-4B7E-AE74-B5676F13C3B6}"/>
              </a:ext>
            </a:extLst>
          </p:cNvPr>
          <p:cNvSpPr/>
          <p:nvPr/>
        </p:nvSpPr>
        <p:spPr>
          <a:xfrm>
            <a:off x="6180126" y="4878770"/>
            <a:ext cx="533873" cy="5601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7</a:t>
            </a:r>
          </a:p>
        </p:txBody>
      </p:sp>
      <p:sp>
        <p:nvSpPr>
          <p:cNvPr id="41" name="Rectangle 40">
            <a:hlinkClick r:id="" action="ppaction://noaction">
              <a:snd r:embed="rId9" name="38. 6. malade.wav"/>
            </a:hlinkClick>
            <a:extLst>
              <a:ext uri="{FF2B5EF4-FFF2-40B4-BE49-F238E27FC236}">
                <a16:creationId xmlns:a16="http://schemas.microsoft.com/office/drawing/2014/main" id="{A4919350-E66E-4709-B024-7065D38CEB91}"/>
              </a:ext>
            </a:extLst>
          </p:cNvPr>
          <p:cNvSpPr/>
          <p:nvPr/>
        </p:nvSpPr>
        <p:spPr>
          <a:xfrm>
            <a:off x="6180126" y="4123084"/>
            <a:ext cx="533873" cy="5601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6</a:t>
            </a:r>
          </a:p>
        </p:txBody>
      </p:sp>
      <p:sp>
        <p:nvSpPr>
          <p:cNvPr id="42" name="Rectangle 41">
            <a:hlinkClick r:id="" action="ppaction://noaction">
              <a:snd r:embed="rId10" name="38. 5. triste.wav"/>
            </a:hlinkClick>
            <a:extLst>
              <a:ext uri="{FF2B5EF4-FFF2-40B4-BE49-F238E27FC236}">
                <a16:creationId xmlns:a16="http://schemas.microsoft.com/office/drawing/2014/main" id="{CF1C4B4A-1C3E-4496-87D1-4CDED4497BED}"/>
              </a:ext>
            </a:extLst>
          </p:cNvPr>
          <p:cNvSpPr/>
          <p:nvPr/>
        </p:nvSpPr>
        <p:spPr>
          <a:xfrm>
            <a:off x="6180126" y="3415440"/>
            <a:ext cx="533873" cy="5601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5</a:t>
            </a:r>
          </a:p>
        </p:txBody>
      </p:sp>
      <p:sp>
        <p:nvSpPr>
          <p:cNvPr id="43" name="Rectangle 42">
            <a:hlinkClick r:id="" action="ppaction://noaction">
              <a:snd r:embed="rId11" name="38. 4. méchante.wav"/>
            </a:hlinkClick>
            <a:extLst>
              <a:ext uri="{FF2B5EF4-FFF2-40B4-BE49-F238E27FC236}">
                <a16:creationId xmlns:a16="http://schemas.microsoft.com/office/drawing/2014/main" id="{527D38F3-B03F-494C-BC88-1B3D14A4CD3C}"/>
              </a:ext>
            </a:extLst>
          </p:cNvPr>
          <p:cNvSpPr/>
          <p:nvPr/>
        </p:nvSpPr>
        <p:spPr>
          <a:xfrm>
            <a:off x="678676" y="5544980"/>
            <a:ext cx="533873" cy="5601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4</a:t>
            </a:r>
          </a:p>
        </p:txBody>
      </p:sp>
      <p:sp>
        <p:nvSpPr>
          <p:cNvPr id="44" name="Rectangle 43">
            <a:hlinkClick r:id="" action="ppaction://noaction">
              <a:snd r:embed="rId12" name="38. 3. calme.wav"/>
            </a:hlinkClick>
            <a:extLst>
              <a:ext uri="{FF2B5EF4-FFF2-40B4-BE49-F238E27FC236}">
                <a16:creationId xmlns:a16="http://schemas.microsoft.com/office/drawing/2014/main" id="{682DBDE2-878B-46B6-94FE-C22A69B7857F}"/>
              </a:ext>
            </a:extLst>
          </p:cNvPr>
          <p:cNvSpPr/>
          <p:nvPr/>
        </p:nvSpPr>
        <p:spPr>
          <a:xfrm>
            <a:off x="686249" y="4826855"/>
            <a:ext cx="533873" cy="5601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3</a:t>
            </a:r>
          </a:p>
        </p:txBody>
      </p:sp>
      <p:pic>
        <p:nvPicPr>
          <p:cNvPr id="6" name="Picture 5" descr="A picture containing toy, doll, clock&#10;&#10;Description automatically generated">
            <a:extLst>
              <a:ext uri="{FF2B5EF4-FFF2-40B4-BE49-F238E27FC236}">
                <a16:creationId xmlns:a16="http://schemas.microsoft.com/office/drawing/2014/main" id="{56F5D0EB-AE0D-4465-8D69-F6E84119507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36074" y="214350"/>
            <a:ext cx="2335713" cy="2335713"/>
          </a:xfrm>
          <a:prstGeom prst="rect">
            <a:avLst/>
          </a:prstGeom>
        </p:spPr>
      </p:pic>
      <p:sp>
        <p:nvSpPr>
          <p:cNvPr id="34" name="Rounded Rectangle 46">
            <a:extLst>
              <a:ext uri="{FF2B5EF4-FFF2-40B4-BE49-F238E27FC236}">
                <a16:creationId xmlns:a16="http://schemas.microsoft.com/office/drawing/2014/main" id="{8598D561-3ADA-4742-BB56-32951C281EA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A picture containing sushi, food&#10;&#10;Description automatically generated">
            <a:extLst>
              <a:ext uri="{FF2B5EF4-FFF2-40B4-BE49-F238E27FC236}">
                <a16:creationId xmlns:a16="http://schemas.microsoft.com/office/drawing/2014/main" id="{462E5505-EEE9-41E9-AF48-59E8E20B970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54191" y="2461407"/>
            <a:ext cx="1132420" cy="1132420"/>
          </a:xfrm>
          <a:prstGeom prst="rect">
            <a:avLst/>
          </a:prstGeom>
        </p:spPr>
      </p:pic>
      <p:pic>
        <p:nvPicPr>
          <p:cNvPr id="32" name="Picture 31" descr="A picture containing sushi, food&#10;&#10;Description automatically generated">
            <a:extLst>
              <a:ext uri="{FF2B5EF4-FFF2-40B4-BE49-F238E27FC236}">
                <a16:creationId xmlns:a16="http://schemas.microsoft.com/office/drawing/2014/main" id="{B577CD99-1E17-473A-9C19-8DB912C132D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79982" y="2461407"/>
            <a:ext cx="1132420" cy="1132420"/>
          </a:xfrm>
          <a:prstGeom prst="rect">
            <a:avLst/>
          </a:prstGeom>
        </p:spPr>
      </p:pic>
      <p:pic>
        <p:nvPicPr>
          <p:cNvPr id="11" name="Picture 10" descr="A picture containing shirt&#10;&#10;Description automatically generated">
            <a:extLst>
              <a:ext uri="{FF2B5EF4-FFF2-40B4-BE49-F238E27FC236}">
                <a16:creationId xmlns:a16="http://schemas.microsoft.com/office/drawing/2014/main" id="{216ADADC-2C2C-4701-A8BB-CF1642070C6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24497" y="2575829"/>
            <a:ext cx="767829" cy="767829"/>
          </a:xfrm>
          <a:prstGeom prst="rect">
            <a:avLst/>
          </a:prstGeom>
        </p:spPr>
      </p:pic>
      <p:pic>
        <p:nvPicPr>
          <p:cNvPr id="45" name="Picture 44" descr="A picture containing shirt&#10;&#10;Description automatically generated">
            <a:extLst>
              <a:ext uri="{FF2B5EF4-FFF2-40B4-BE49-F238E27FC236}">
                <a16:creationId xmlns:a16="http://schemas.microsoft.com/office/drawing/2014/main" id="{EDFDDA9A-39B4-4F82-9F82-BFDF043C16A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99925" y="2575828"/>
            <a:ext cx="767829" cy="767829"/>
          </a:xfrm>
          <a:prstGeom prst="rect">
            <a:avLst/>
          </a:prstGeom>
        </p:spPr>
      </p:pic>
    </p:spTree>
    <p:extLst>
      <p:ext uri="{BB962C8B-B14F-4D97-AF65-F5344CB8AC3E}">
        <p14:creationId xmlns:p14="http://schemas.microsoft.com/office/powerpoint/2010/main" val="298631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7"/>
          <p:cNvSpPr/>
          <p:nvPr/>
        </p:nvSpPr>
        <p:spPr>
          <a:xfrm>
            <a:off x="190782" y="2463242"/>
            <a:ext cx="5374640" cy="1706880"/>
          </a:xfrm>
          <a:prstGeom prst="wedgeRoundRectCallout">
            <a:avLst>
              <a:gd name="adj1" fmla="val -52083"/>
              <a:gd name="adj2" fmla="val 81855"/>
              <a:gd name="adj3" fmla="val 16667"/>
            </a:avLst>
          </a:prstGeom>
          <a:solidFill>
            <a:schemeClr val="accent5">
              <a:lumMod val="40000"/>
              <a:lumOff val="60000"/>
            </a:schemeClr>
          </a:solidFill>
          <a:ln>
            <a:solidFill>
              <a:schemeClr val="accent5">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p:cNvSpPr>
            <a:spLocks noGrp="1"/>
          </p:cNvSpPr>
          <p:nvPr>
            <p:ph type="title"/>
          </p:nvPr>
        </p:nvSpPr>
        <p:spPr>
          <a:xfrm>
            <a:off x="84120" y="344103"/>
            <a:ext cx="5265384" cy="707849"/>
          </a:xfrm>
        </p:spPr>
        <p:txBody>
          <a:bodyPr>
            <a:normAutofit/>
          </a:bodyPr>
          <a:lstStyle/>
          <a:p>
            <a:r>
              <a:rPr lang="en-GB" sz="3600" b="1" dirty="0">
                <a:solidFill>
                  <a:schemeClr val="bg1"/>
                </a:solidFill>
              </a:rPr>
              <a:t>Who am I?</a:t>
            </a:r>
          </a:p>
        </p:txBody>
      </p:sp>
      <p:sp>
        <p:nvSpPr>
          <p:cNvPr id="11" name="Rectangle 10"/>
          <p:cNvSpPr/>
          <p:nvPr/>
        </p:nvSpPr>
        <p:spPr>
          <a:xfrm>
            <a:off x="772160" y="1261070"/>
            <a:ext cx="3246403" cy="923330"/>
          </a:xfrm>
          <a:prstGeom prst="rect">
            <a:avLst/>
          </a:prstGeom>
          <a:noFill/>
        </p:spPr>
        <p:txBody>
          <a:bodyPr wrap="none" lIns="91440" tIns="45720" rIns="91440" bIns="45720">
            <a:spAutoFit/>
          </a:bodyPr>
          <a:lstStyle/>
          <a:p>
            <a:pPr algn="ctr"/>
            <a:r>
              <a:rPr lang="en-US" sz="5400" b="1" dirty="0">
                <a:ln w="22225">
                  <a:solidFill>
                    <a:srgbClr val="ED7D31"/>
                  </a:solidFill>
                  <a:prstDash val="solid"/>
                </a:ln>
                <a:solidFill>
                  <a:srgbClr val="ED7D31">
                    <a:lumMod val="40000"/>
                    <a:lumOff val="60000"/>
                  </a:srgbClr>
                </a:solidFill>
                <a:latin typeface="Century Gothic" panose="020B0502020202020204" pitchFamily="34" charset="0"/>
              </a:rPr>
              <a:t>Partner A</a:t>
            </a:r>
          </a:p>
        </p:txBody>
      </p:sp>
      <p:sp>
        <p:nvSpPr>
          <p:cNvPr id="12" name="Title 3"/>
          <p:cNvSpPr txBox="1">
            <a:spLocks/>
          </p:cNvSpPr>
          <p:nvPr/>
        </p:nvSpPr>
        <p:spPr>
          <a:xfrm>
            <a:off x="300038" y="2881477"/>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dirty="0">
                <a:solidFill>
                  <a:prstClr val="white"/>
                </a:solidFill>
              </a:rPr>
              <a:t>Je </a:t>
            </a:r>
            <a:r>
              <a:rPr lang="en-GB" sz="4000" b="1" dirty="0" err="1">
                <a:solidFill>
                  <a:prstClr val="white"/>
                </a:solidFill>
              </a:rPr>
              <a:t>suis</a:t>
            </a:r>
            <a:r>
              <a:rPr lang="en-GB" sz="4000" b="1" dirty="0">
                <a:solidFill>
                  <a:prstClr val="white"/>
                </a:solidFill>
              </a:rPr>
              <a:t> (+ adjective)</a:t>
            </a:r>
          </a:p>
        </p:txBody>
      </p:sp>
      <p:sp>
        <p:nvSpPr>
          <p:cNvPr id="15" name="Rectangle 14"/>
          <p:cNvSpPr/>
          <p:nvPr/>
        </p:nvSpPr>
        <p:spPr>
          <a:xfrm>
            <a:off x="7093927" y="1246502"/>
            <a:ext cx="3135795" cy="923330"/>
          </a:xfrm>
          <a:prstGeom prst="rect">
            <a:avLst/>
          </a:prstGeom>
          <a:noFill/>
        </p:spPr>
        <p:txBody>
          <a:bodyPr wrap="none" lIns="91440" tIns="45720" rIns="91440" bIns="45720">
            <a:spAutoFit/>
          </a:bodyPr>
          <a:lstStyle/>
          <a:p>
            <a:pPr algn="ctr"/>
            <a:r>
              <a:rPr lang="en-US" sz="5400" b="1" dirty="0">
                <a:ln w="22225">
                  <a:solidFill>
                    <a:srgbClr val="ED7D31"/>
                  </a:solidFill>
                  <a:prstDash val="solid"/>
                </a:ln>
                <a:solidFill>
                  <a:srgbClr val="ED7D31">
                    <a:lumMod val="40000"/>
                    <a:lumOff val="60000"/>
                  </a:srgbClr>
                </a:solidFill>
                <a:latin typeface="Century Gothic" panose="020B0502020202020204" pitchFamily="34" charset="0"/>
              </a:rPr>
              <a:t>Partner B</a:t>
            </a:r>
          </a:p>
        </p:txBody>
      </p:sp>
      <p:sp>
        <p:nvSpPr>
          <p:cNvPr id="16" name="Rounded Rectangular Callout 15"/>
          <p:cNvSpPr/>
          <p:nvPr/>
        </p:nvSpPr>
        <p:spPr>
          <a:xfrm>
            <a:off x="6717576" y="2463242"/>
            <a:ext cx="4757138" cy="1706880"/>
          </a:xfrm>
          <a:prstGeom prst="wedgeRoundRectCallout">
            <a:avLst>
              <a:gd name="adj1" fmla="val 43569"/>
              <a:gd name="adj2" fmla="val 81855"/>
              <a:gd name="adj3" fmla="val 16667"/>
            </a:avLst>
          </a:prstGeom>
          <a:solidFill>
            <a:schemeClr val="accent5">
              <a:lumMod val="40000"/>
              <a:lumOff val="60000"/>
            </a:schemeClr>
          </a:solidFill>
          <a:ln>
            <a:solidFill>
              <a:schemeClr val="accent5">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Title 3"/>
          <p:cNvSpPr txBox="1">
            <a:spLocks/>
          </p:cNvSpPr>
          <p:nvPr/>
        </p:nvSpPr>
        <p:spPr>
          <a:xfrm>
            <a:off x="6926616" y="2881477"/>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dirty="0">
                <a:solidFill>
                  <a:prstClr val="white"/>
                </a:solidFill>
              </a:rPr>
              <a:t>Tu es (+ name) ?</a:t>
            </a:r>
          </a:p>
        </p:txBody>
      </p:sp>
      <p:sp>
        <p:nvSpPr>
          <p:cNvPr id="18" name="Rounded Rectangular Callout 17"/>
          <p:cNvSpPr/>
          <p:nvPr/>
        </p:nvSpPr>
        <p:spPr>
          <a:xfrm>
            <a:off x="2395361" y="4448964"/>
            <a:ext cx="3535680" cy="1796355"/>
          </a:xfrm>
          <a:prstGeom prst="wedgeRoundRectCallout">
            <a:avLst>
              <a:gd name="adj1" fmla="val -75646"/>
              <a:gd name="adj2" fmla="val -29001"/>
              <a:gd name="adj3" fmla="val 16667"/>
            </a:avLst>
          </a:prstGeom>
          <a:solidFill>
            <a:schemeClr val="accent5">
              <a:lumMod val="40000"/>
              <a:lumOff val="60000"/>
            </a:schemeClr>
          </a:solidFill>
          <a:ln>
            <a:solidFill>
              <a:schemeClr val="accent5">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Title 3"/>
          <p:cNvSpPr txBox="1">
            <a:spLocks/>
          </p:cNvSpPr>
          <p:nvPr/>
        </p:nvSpPr>
        <p:spPr>
          <a:xfrm>
            <a:off x="2716812" y="4448964"/>
            <a:ext cx="2892778" cy="17963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dirty="0" err="1">
                <a:solidFill>
                  <a:prstClr val="white"/>
                </a:solidFill>
              </a:rPr>
              <a:t>Oui</a:t>
            </a:r>
            <a:r>
              <a:rPr lang="en-GB" sz="4000" b="1" dirty="0">
                <a:solidFill>
                  <a:prstClr val="white"/>
                </a:solidFill>
              </a:rPr>
              <a:t>  / Non </a:t>
            </a:r>
          </a:p>
          <a:p>
            <a:r>
              <a:rPr lang="en-GB" sz="4000" b="1" dirty="0">
                <a:solidFill>
                  <a:prstClr val="white"/>
                </a:solidFill>
              </a:rPr>
              <a:t>(Yes / No)</a:t>
            </a:r>
          </a:p>
        </p:txBody>
      </p:sp>
      <p:sp>
        <p:nvSpPr>
          <p:cNvPr id="14" name="Rounded Rectangle 46">
            <a:extLst>
              <a:ext uri="{FF2B5EF4-FFF2-40B4-BE49-F238E27FC236}">
                <a16:creationId xmlns:a16="http://schemas.microsoft.com/office/drawing/2014/main" id="{7ECBCDCA-2D64-4B62-A156-8A59E30E1D83}"/>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2216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5" grpId="0"/>
      <p:bldP spid="16"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A2C3-253C-344F-9243-EB701EF40697}"/>
              </a:ext>
            </a:extLst>
          </p:cNvPr>
          <p:cNvSpPr>
            <a:spLocks noGrp="1"/>
          </p:cNvSpPr>
          <p:nvPr>
            <p:ph type="title"/>
          </p:nvPr>
        </p:nvSpPr>
        <p:spPr>
          <a:xfrm>
            <a:off x="0" y="-1"/>
            <a:ext cx="1628775" cy="3800475"/>
          </a:xfrm>
        </p:spPr>
        <p:txBody>
          <a:bodyPr/>
          <a:lstStyle/>
          <a:p>
            <a:pPr lvl="0" algn="ctr">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i</a:t>
            </a:r>
            <a:endParaRPr lang="en-US" dirty="0"/>
          </a:p>
        </p:txBody>
      </p:sp>
      <p:pic>
        <p:nvPicPr>
          <p:cNvPr id="7" name="Picture 6" descr="clock pointing to no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9394" y="998568"/>
            <a:ext cx="3233209" cy="3277199"/>
          </a:xfrm>
          <a:prstGeom prst="rect">
            <a:avLst/>
          </a:prstGeom>
        </p:spPr>
      </p:pic>
      <p:sp>
        <p:nvSpPr>
          <p:cNvPr id="6" name="TextBox 5"/>
          <p:cNvSpPr txBox="1"/>
          <p:nvPr/>
        </p:nvSpPr>
        <p:spPr>
          <a:xfrm>
            <a:off x="2994131" y="427576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227374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267" y="1152549"/>
            <a:ext cx="802424" cy="125670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3931" y="1222144"/>
            <a:ext cx="788978" cy="1139635"/>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r="49565"/>
          <a:stretch/>
        </p:blipFill>
        <p:spPr>
          <a:xfrm>
            <a:off x="4249778" y="2899035"/>
            <a:ext cx="742572" cy="1004531"/>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8370"/>
          <a:stretch/>
        </p:blipFill>
        <p:spPr>
          <a:xfrm>
            <a:off x="1736039" y="2945151"/>
            <a:ext cx="788978" cy="104260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2932" y="4320332"/>
            <a:ext cx="854408" cy="869038"/>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8796" y="4307988"/>
            <a:ext cx="828539" cy="9321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1651" y="5433822"/>
            <a:ext cx="980949" cy="915552"/>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5565" y="5303923"/>
            <a:ext cx="1005700" cy="1048045"/>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23631" y="1096055"/>
            <a:ext cx="878293" cy="1230268"/>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14817" y="1496444"/>
            <a:ext cx="609913" cy="1199497"/>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58501" y="3093229"/>
            <a:ext cx="1151355" cy="721051"/>
          </a:xfrm>
          <a:prstGeom prst="rect">
            <a:avLst/>
          </a:prstGeom>
        </p:spPr>
      </p:pic>
      <p:pic>
        <p:nvPicPr>
          <p:cNvPr id="15" name="Picture 14"/>
          <p:cNvPicPr>
            <a:picLocks noChangeAspect="1"/>
          </p:cNvPicPr>
          <p:nvPr/>
        </p:nvPicPr>
        <p:blipFill rotWithShape="1">
          <a:blip r:embed="rId13">
            <a:extLst>
              <a:ext uri="{28A0092B-C50C-407E-A947-70E740481C1C}">
                <a14:useLocalDpi xmlns:a14="http://schemas.microsoft.com/office/drawing/2010/main" val="0"/>
              </a:ext>
            </a:extLst>
          </a:blip>
          <a:srcRect l="14258" t="14973" r="51474" b="12900"/>
          <a:stretch/>
        </p:blipFill>
        <p:spPr>
          <a:xfrm>
            <a:off x="11580910" y="3093229"/>
            <a:ext cx="487203" cy="683656"/>
          </a:xfrm>
          <a:prstGeom prst="rect">
            <a:avLst/>
          </a:prstGeom>
        </p:spPr>
      </p:pic>
      <p:pic>
        <p:nvPicPr>
          <p:cNvPr id="16" name="Picture 15"/>
          <p:cNvPicPr>
            <a:picLocks noChangeAspect="1"/>
          </p:cNvPicPr>
          <p:nvPr/>
        </p:nvPicPr>
        <p:blipFill rotWithShape="1">
          <a:blip r:embed="rId14"/>
          <a:srcRect l="49237" t="14899" r="17129" b="11582"/>
          <a:stretch/>
        </p:blipFill>
        <p:spPr>
          <a:xfrm>
            <a:off x="6710301" y="3028469"/>
            <a:ext cx="530755" cy="774380"/>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24822" y="3013824"/>
            <a:ext cx="1151355" cy="721051"/>
          </a:xfrm>
          <a:prstGeom prst="rect">
            <a:avLst/>
          </a:prstGeom>
        </p:spPr>
      </p:pic>
      <p:pic>
        <p:nvPicPr>
          <p:cNvPr id="18" name="Picture 17"/>
          <p:cNvPicPr>
            <a:picLocks noChangeAspect="1"/>
          </p:cNvPicPr>
          <p:nvPr/>
        </p:nvPicPr>
        <p:blipFill rotWithShape="1">
          <a:blip r:embed="rId14"/>
          <a:srcRect l="49237" t="14899" r="17129" b="11582"/>
          <a:stretch/>
        </p:blipFill>
        <p:spPr>
          <a:xfrm>
            <a:off x="6650773" y="4152440"/>
            <a:ext cx="623639" cy="909899"/>
          </a:xfrm>
          <a:prstGeom prst="rect">
            <a:avLst/>
          </a:prstGeom>
        </p:spPr>
      </p:pic>
      <p:sp>
        <p:nvSpPr>
          <p:cNvPr id="19" name="Flowchart: Process 18"/>
          <p:cNvSpPr/>
          <p:nvPr/>
        </p:nvSpPr>
        <p:spPr>
          <a:xfrm>
            <a:off x="7317601" y="4205644"/>
            <a:ext cx="1258448" cy="767113"/>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Rectangle 19"/>
          <p:cNvSpPr/>
          <p:nvPr/>
        </p:nvSpPr>
        <p:spPr>
          <a:xfrm>
            <a:off x="7900500" y="4228419"/>
            <a:ext cx="92649" cy="739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Rectangle 20"/>
          <p:cNvSpPr/>
          <p:nvPr/>
        </p:nvSpPr>
        <p:spPr>
          <a:xfrm>
            <a:off x="7320274" y="4521318"/>
            <a:ext cx="1231008" cy="894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6" name="Picture 25"/>
          <p:cNvPicPr>
            <a:picLocks noChangeAspect="1"/>
          </p:cNvPicPr>
          <p:nvPr/>
        </p:nvPicPr>
        <p:blipFill rotWithShape="1">
          <a:blip r:embed="rId13">
            <a:extLst>
              <a:ext uri="{28A0092B-C50C-407E-A947-70E740481C1C}">
                <a14:useLocalDpi xmlns:a14="http://schemas.microsoft.com/office/drawing/2010/main" val="0"/>
              </a:ext>
            </a:extLst>
          </a:blip>
          <a:srcRect l="14258" t="14973" r="51474" b="12900"/>
          <a:stretch/>
        </p:blipFill>
        <p:spPr>
          <a:xfrm>
            <a:off x="11662741" y="4259402"/>
            <a:ext cx="487203" cy="683656"/>
          </a:xfrm>
          <a:prstGeom prst="rect">
            <a:avLst/>
          </a:prstGeom>
        </p:spPr>
      </p:pic>
      <p:pic>
        <p:nvPicPr>
          <p:cNvPr id="27" name="Picture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27356" y="5256415"/>
            <a:ext cx="1015052" cy="1087816"/>
          </a:xfrm>
          <a:prstGeom prst="rect">
            <a:avLst/>
          </a:prstGeom>
        </p:spPr>
      </p:pic>
      <p:pic>
        <p:nvPicPr>
          <p:cNvPr id="28" name="Picture 2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53766" y="5376711"/>
            <a:ext cx="1016625" cy="996293"/>
          </a:xfrm>
          <a:prstGeom prst="rect">
            <a:avLst/>
          </a:prstGeom>
        </p:spPr>
      </p:pic>
      <p:sp>
        <p:nvSpPr>
          <p:cNvPr id="29" name="Rectangle 28"/>
          <p:cNvSpPr/>
          <p:nvPr/>
        </p:nvSpPr>
        <p:spPr>
          <a:xfrm>
            <a:off x="3387432" y="4351191"/>
            <a:ext cx="832279"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Luc</a:t>
            </a:r>
          </a:p>
        </p:txBody>
      </p:sp>
      <p:sp>
        <p:nvSpPr>
          <p:cNvPr id="32" name="Rectangle 31"/>
          <p:cNvSpPr/>
          <p:nvPr/>
        </p:nvSpPr>
        <p:spPr>
          <a:xfrm>
            <a:off x="3219718" y="5512973"/>
            <a:ext cx="1184940"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Anna</a:t>
            </a:r>
          </a:p>
        </p:txBody>
      </p:sp>
      <p:sp>
        <p:nvSpPr>
          <p:cNvPr id="33" name="Rectangle 32"/>
          <p:cNvSpPr/>
          <p:nvPr/>
        </p:nvSpPr>
        <p:spPr>
          <a:xfrm>
            <a:off x="464968" y="5539918"/>
            <a:ext cx="976549"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Paul</a:t>
            </a:r>
          </a:p>
        </p:txBody>
      </p:sp>
      <p:sp>
        <p:nvSpPr>
          <p:cNvPr id="34" name="Rectangle 33"/>
          <p:cNvSpPr/>
          <p:nvPr/>
        </p:nvSpPr>
        <p:spPr>
          <a:xfrm>
            <a:off x="551477" y="1872043"/>
            <a:ext cx="1154483"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Marc</a:t>
            </a:r>
          </a:p>
        </p:txBody>
      </p:sp>
      <p:sp>
        <p:nvSpPr>
          <p:cNvPr id="35" name="Rectangle 34"/>
          <p:cNvSpPr/>
          <p:nvPr/>
        </p:nvSpPr>
        <p:spPr>
          <a:xfrm>
            <a:off x="2790431" y="1934550"/>
            <a:ext cx="1510350"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Hélène</a:t>
            </a:r>
          </a:p>
        </p:txBody>
      </p:sp>
      <p:sp>
        <p:nvSpPr>
          <p:cNvPr id="36" name="Rectangle 35"/>
          <p:cNvSpPr/>
          <p:nvPr/>
        </p:nvSpPr>
        <p:spPr>
          <a:xfrm>
            <a:off x="367488" y="3007293"/>
            <a:ext cx="1172116"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Lucie</a:t>
            </a:r>
          </a:p>
        </p:txBody>
      </p:sp>
      <p:sp>
        <p:nvSpPr>
          <p:cNvPr id="37" name="Rectangle 36"/>
          <p:cNvSpPr/>
          <p:nvPr/>
        </p:nvSpPr>
        <p:spPr>
          <a:xfrm>
            <a:off x="2953008" y="2995137"/>
            <a:ext cx="1233030"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Pierre</a:t>
            </a:r>
          </a:p>
        </p:txBody>
      </p:sp>
      <p:sp>
        <p:nvSpPr>
          <p:cNvPr id="38" name="Rectangle 37"/>
          <p:cNvSpPr/>
          <p:nvPr/>
        </p:nvSpPr>
        <p:spPr>
          <a:xfrm>
            <a:off x="5962048" y="1885471"/>
            <a:ext cx="1366679"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Clara</a:t>
            </a:r>
          </a:p>
        </p:txBody>
      </p:sp>
      <p:sp>
        <p:nvSpPr>
          <p:cNvPr id="39" name="Rectangle 38"/>
          <p:cNvSpPr/>
          <p:nvPr/>
        </p:nvSpPr>
        <p:spPr>
          <a:xfrm>
            <a:off x="8605511" y="1865151"/>
            <a:ext cx="1662636"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Philippe</a:t>
            </a:r>
          </a:p>
        </p:txBody>
      </p:sp>
      <p:sp>
        <p:nvSpPr>
          <p:cNvPr id="40" name="Rectangle 39"/>
          <p:cNvSpPr/>
          <p:nvPr/>
        </p:nvSpPr>
        <p:spPr>
          <a:xfrm>
            <a:off x="5794094" y="5452937"/>
            <a:ext cx="2550725" cy="553998"/>
          </a:xfrm>
          <a:prstGeom prst="rect">
            <a:avLst/>
          </a:prstGeom>
          <a:noFill/>
        </p:spPr>
        <p:txBody>
          <a:bodyPr wrap="squar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Manon</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41" name="Rectangle 40"/>
          <p:cNvSpPr/>
          <p:nvPr/>
        </p:nvSpPr>
        <p:spPr>
          <a:xfrm>
            <a:off x="5267512" y="4324231"/>
            <a:ext cx="1708167"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Oscar</a:t>
            </a:r>
          </a:p>
        </p:txBody>
      </p:sp>
      <p:sp>
        <p:nvSpPr>
          <p:cNvPr id="42" name="Rectangle 41"/>
          <p:cNvSpPr/>
          <p:nvPr/>
        </p:nvSpPr>
        <p:spPr>
          <a:xfrm>
            <a:off x="5475591" y="3013824"/>
            <a:ext cx="1215397"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Isaac</a:t>
            </a:r>
          </a:p>
        </p:txBody>
      </p:sp>
      <p:sp>
        <p:nvSpPr>
          <p:cNvPr id="43" name="Rectangle 42"/>
          <p:cNvSpPr/>
          <p:nvPr/>
        </p:nvSpPr>
        <p:spPr>
          <a:xfrm>
            <a:off x="9577870" y="5462142"/>
            <a:ext cx="1016625"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Félix</a:t>
            </a:r>
          </a:p>
        </p:txBody>
      </p:sp>
      <p:sp>
        <p:nvSpPr>
          <p:cNvPr id="44" name="Rectangle 43"/>
          <p:cNvSpPr/>
          <p:nvPr/>
        </p:nvSpPr>
        <p:spPr>
          <a:xfrm>
            <a:off x="9388915" y="4324231"/>
            <a:ext cx="824265"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Ella</a:t>
            </a:r>
          </a:p>
        </p:txBody>
      </p:sp>
      <p:sp>
        <p:nvSpPr>
          <p:cNvPr id="45" name="Rectangle 44"/>
          <p:cNvSpPr/>
          <p:nvPr/>
        </p:nvSpPr>
        <p:spPr>
          <a:xfrm>
            <a:off x="8897304" y="2992020"/>
            <a:ext cx="1440456"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Emilie</a:t>
            </a:r>
          </a:p>
        </p:txBody>
      </p:sp>
      <p:sp>
        <p:nvSpPr>
          <p:cNvPr id="48" name="Rectangle 47"/>
          <p:cNvSpPr/>
          <p:nvPr/>
        </p:nvSpPr>
        <p:spPr>
          <a:xfrm>
            <a:off x="354701" y="4307989"/>
            <a:ext cx="1301959" cy="553998"/>
          </a:xfrm>
          <a:prstGeom prst="rect">
            <a:avLst/>
          </a:prstGeom>
          <a:noFill/>
        </p:spPr>
        <p:txBody>
          <a:bodyPr wrap="non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Chloé</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49" name="Rectangle 48"/>
          <p:cNvSpPr/>
          <p:nvPr/>
        </p:nvSpPr>
        <p:spPr>
          <a:xfrm>
            <a:off x="3219718" y="5492653"/>
            <a:ext cx="1184940"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Anna</a:t>
            </a:r>
          </a:p>
        </p:txBody>
      </p:sp>
      <p:sp>
        <p:nvSpPr>
          <p:cNvPr id="52" name="Flowchart: Process 51"/>
          <p:cNvSpPr/>
          <p:nvPr/>
        </p:nvSpPr>
        <p:spPr>
          <a:xfrm>
            <a:off x="10258501" y="4205644"/>
            <a:ext cx="1258448" cy="767113"/>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3" name="Rectangle 52"/>
          <p:cNvSpPr/>
          <p:nvPr/>
        </p:nvSpPr>
        <p:spPr>
          <a:xfrm>
            <a:off x="10872483" y="4223313"/>
            <a:ext cx="81831" cy="739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4" name="Rectangle 53"/>
          <p:cNvSpPr/>
          <p:nvPr/>
        </p:nvSpPr>
        <p:spPr>
          <a:xfrm>
            <a:off x="10261174" y="4521318"/>
            <a:ext cx="1231008" cy="894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5" name="TextBox 54"/>
          <p:cNvSpPr txBox="1"/>
          <p:nvPr/>
        </p:nvSpPr>
        <p:spPr>
          <a:xfrm>
            <a:off x="3057599" y="2396449"/>
            <a:ext cx="1084567"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(tall)</a:t>
            </a:r>
          </a:p>
        </p:txBody>
      </p:sp>
      <p:sp>
        <p:nvSpPr>
          <p:cNvPr id="56" name="TextBox 55"/>
          <p:cNvSpPr txBox="1"/>
          <p:nvPr/>
        </p:nvSpPr>
        <p:spPr>
          <a:xfrm>
            <a:off x="888561" y="2400354"/>
            <a:ext cx="1084567"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(tall)</a:t>
            </a:r>
          </a:p>
        </p:txBody>
      </p:sp>
      <p:sp>
        <p:nvSpPr>
          <p:cNvPr id="57" name="TextBox 56"/>
          <p:cNvSpPr txBox="1"/>
          <p:nvPr/>
        </p:nvSpPr>
        <p:spPr>
          <a:xfrm>
            <a:off x="410747" y="3454163"/>
            <a:ext cx="1510422"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(naughty)</a:t>
            </a:r>
          </a:p>
        </p:txBody>
      </p:sp>
      <p:sp>
        <p:nvSpPr>
          <p:cNvPr id="58" name="TextBox 57"/>
          <p:cNvSpPr txBox="1"/>
          <p:nvPr/>
        </p:nvSpPr>
        <p:spPr>
          <a:xfrm>
            <a:off x="2953008" y="3484316"/>
            <a:ext cx="1510422"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(naughty)</a:t>
            </a:r>
          </a:p>
        </p:txBody>
      </p:sp>
      <p:sp>
        <p:nvSpPr>
          <p:cNvPr id="59" name="TextBox 58"/>
          <p:cNvSpPr txBox="1"/>
          <p:nvPr/>
        </p:nvSpPr>
        <p:spPr>
          <a:xfrm>
            <a:off x="364433" y="4819871"/>
            <a:ext cx="1510422"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(pleased)</a:t>
            </a:r>
          </a:p>
        </p:txBody>
      </p:sp>
      <p:sp>
        <p:nvSpPr>
          <p:cNvPr id="60" name="TextBox 59"/>
          <p:cNvSpPr txBox="1"/>
          <p:nvPr/>
        </p:nvSpPr>
        <p:spPr>
          <a:xfrm>
            <a:off x="3075667" y="4809042"/>
            <a:ext cx="1510422"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(pleased)</a:t>
            </a:r>
          </a:p>
        </p:txBody>
      </p:sp>
      <p:sp>
        <p:nvSpPr>
          <p:cNvPr id="61" name="TextBox 60"/>
          <p:cNvSpPr txBox="1"/>
          <p:nvPr/>
        </p:nvSpPr>
        <p:spPr>
          <a:xfrm>
            <a:off x="482978" y="6007230"/>
            <a:ext cx="1510422"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(funny)</a:t>
            </a:r>
          </a:p>
        </p:txBody>
      </p:sp>
      <p:sp>
        <p:nvSpPr>
          <p:cNvPr id="62" name="TextBox 61"/>
          <p:cNvSpPr txBox="1"/>
          <p:nvPr/>
        </p:nvSpPr>
        <p:spPr>
          <a:xfrm>
            <a:off x="3382836" y="5944121"/>
            <a:ext cx="1510422"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(funny)</a:t>
            </a:r>
          </a:p>
        </p:txBody>
      </p:sp>
      <p:sp>
        <p:nvSpPr>
          <p:cNvPr id="63" name="TextBox 62"/>
          <p:cNvSpPr txBox="1"/>
          <p:nvPr/>
        </p:nvSpPr>
        <p:spPr>
          <a:xfrm>
            <a:off x="5849612" y="2359206"/>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(intelligent)</a:t>
            </a:r>
          </a:p>
        </p:txBody>
      </p:sp>
      <p:sp>
        <p:nvSpPr>
          <p:cNvPr id="64" name="TextBox 63"/>
          <p:cNvSpPr txBox="1"/>
          <p:nvPr/>
        </p:nvSpPr>
        <p:spPr>
          <a:xfrm>
            <a:off x="8861945" y="2375210"/>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(intelligent)</a:t>
            </a:r>
          </a:p>
        </p:txBody>
      </p:sp>
      <p:sp>
        <p:nvSpPr>
          <p:cNvPr id="65" name="TextBox 64"/>
          <p:cNvSpPr txBox="1"/>
          <p:nvPr/>
        </p:nvSpPr>
        <p:spPr>
          <a:xfrm>
            <a:off x="5666746" y="3454163"/>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(French)</a:t>
            </a:r>
          </a:p>
        </p:txBody>
      </p:sp>
      <p:sp>
        <p:nvSpPr>
          <p:cNvPr id="66" name="TextBox 65"/>
          <p:cNvSpPr txBox="1"/>
          <p:nvPr/>
        </p:nvSpPr>
        <p:spPr>
          <a:xfrm>
            <a:off x="8957977" y="3546018"/>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(French)</a:t>
            </a:r>
          </a:p>
        </p:txBody>
      </p:sp>
      <p:sp>
        <p:nvSpPr>
          <p:cNvPr id="67" name="TextBox 66"/>
          <p:cNvSpPr txBox="1"/>
          <p:nvPr/>
        </p:nvSpPr>
        <p:spPr>
          <a:xfrm>
            <a:off x="5630239" y="4757094"/>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(English)</a:t>
            </a:r>
          </a:p>
        </p:txBody>
      </p:sp>
      <p:sp>
        <p:nvSpPr>
          <p:cNvPr id="68" name="TextBox 67"/>
          <p:cNvSpPr txBox="1"/>
          <p:nvPr/>
        </p:nvSpPr>
        <p:spPr>
          <a:xfrm>
            <a:off x="9140462" y="4757094"/>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(English)</a:t>
            </a:r>
          </a:p>
        </p:txBody>
      </p:sp>
      <p:sp>
        <p:nvSpPr>
          <p:cNvPr id="70" name="TextBox 69"/>
          <p:cNvSpPr txBox="1"/>
          <p:nvPr/>
        </p:nvSpPr>
        <p:spPr>
          <a:xfrm>
            <a:off x="6747026" y="6008938"/>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(short)</a:t>
            </a:r>
          </a:p>
        </p:txBody>
      </p:sp>
      <p:sp>
        <p:nvSpPr>
          <p:cNvPr id="71" name="TextBox 70"/>
          <p:cNvSpPr txBox="1"/>
          <p:nvPr/>
        </p:nvSpPr>
        <p:spPr>
          <a:xfrm>
            <a:off x="9591401" y="5975270"/>
            <a:ext cx="189144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(short)</a:t>
            </a:r>
          </a:p>
        </p:txBody>
      </p:sp>
      <p:sp>
        <p:nvSpPr>
          <p:cNvPr id="72" name="Rounded Rectangle 46">
            <a:extLst>
              <a:ext uri="{FF2B5EF4-FFF2-40B4-BE49-F238E27FC236}">
                <a16:creationId xmlns:a16="http://schemas.microsoft.com/office/drawing/2014/main" id="{D60A149F-EE6A-4AED-9631-ECAF96787B5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3" name="Picture 72" descr="background rectangle">
            <a:extLst>
              <a:ext uri="{FF2B5EF4-FFF2-40B4-BE49-F238E27FC236}">
                <a16:creationId xmlns:a16="http://schemas.microsoft.com/office/drawing/2014/main" id="{78E5450B-6B59-4DE4-9726-A1F8263E1016}"/>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4" name="Title 3">
            <a:extLst>
              <a:ext uri="{FF2B5EF4-FFF2-40B4-BE49-F238E27FC236}">
                <a16:creationId xmlns:a16="http://schemas.microsoft.com/office/drawing/2014/main" id="{8AABFCCA-C9F4-4C61-8EB0-052F1A154A1C}"/>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Who am I?</a:t>
            </a:r>
          </a:p>
        </p:txBody>
      </p:sp>
    </p:spTree>
    <p:extLst>
      <p:ext uri="{BB962C8B-B14F-4D97-AF65-F5344CB8AC3E}">
        <p14:creationId xmlns:p14="http://schemas.microsoft.com/office/powerpoint/2010/main" val="4141736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3532256158"/>
              </p:ext>
            </p:extLst>
          </p:nvPr>
        </p:nvGraphicFramePr>
        <p:xfrm>
          <a:off x="576812" y="1622597"/>
          <a:ext cx="11038376" cy="4710116"/>
        </p:xfrm>
        <a:graphic>
          <a:graphicData uri="http://schemas.openxmlformats.org/drawingml/2006/table">
            <a:tbl>
              <a:tblPr firstRow="1" bandRow="1">
                <a:tableStyleId>{5C22544A-7EE6-4342-B048-85BDC9FD1C3A}</a:tableStyleId>
              </a:tblPr>
              <a:tblGrid>
                <a:gridCol w="5519188">
                  <a:extLst>
                    <a:ext uri="{9D8B030D-6E8A-4147-A177-3AD203B41FA5}">
                      <a16:colId xmlns:a16="http://schemas.microsoft.com/office/drawing/2014/main" val="615763476"/>
                    </a:ext>
                  </a:extLst>
                </a:gridCol>
                <a:gridCol w="5519188">
                  <a:extLst>
                    <a:ext uri="{9D8B030D-6E8A-4147-A177-3AD203B41FA5}">
                      <a16:colId xmlns:a16="http://schemas.microsoft.com/office/drawing/2014/main" val="713444903"/>
                    </a:ext>
                  </a:extLst>
                </a:gridCol>
              </a:tblGrid>
              <a:tr h="1177529">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1177529">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350070"/>
                  </a:ext>
                </a:extLst>
              </a:tr>
              <a:tr h="1177529">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867994"/>
                  </a:ext>
                </a:extLst>
              </a:tr>
              <a:tr h="1177529">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3812342"/>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7936" y="1641947"/>
            <a:ext cx="788978" cy="113963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8370"/>
          <a:stretch/>
        </p:blipFill>
        <p:spPr>
          <a:xfrm>
            <a:off x="2012695" y="2862263"/>
            <a:ext cx="825468" cy="109082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7692" y="4063817"/>
            <a:ext cx="1001849" cy="101900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3945" y="5244183"/>
            <a:ext cx="1182969" cy="1104104"/>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22" y="1676421"/>
            <a:ext cx="788979" cy="1105161"/>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18056" y="2966877"/>
            <a:ext cx="1151355" cy="721051"/>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14258" t="14973" r="51474" b="12900"/>
          <a:stretch/>
        </p:blipFill>
        <p:spPr>
          <a:xfrm>
            <a:off x="8568151" y="3010708"/>
            <a:ext cx="487203" cy="683656"/>
          </a:xfrm>
          <a:prstGeom prst="rect">
            <a:avLst/>
          </a:prstGeom>
        </p:spPr>
      </p:pic>
      <p:sp>
        <p:nvSpPr>
          <p:cNvPr id="23" name="Flowchart: Process 22"/>
          <p:cNvSpPr/>
          <p:nvPr/>
        </p:nvSpPr>
        <p:spPr>
          <a:xfrm>
            <a:off x="7052252" y="4158092"/>
            <a:ext cx="1215621" cy="713822"/>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Rectangle 23"/>
          <p:cNvSpPr/>
          <p:nvPr/>
        </p:nvSpPr>
        <p:spPr>
          <a:xfrm>
            <a:off x="7603273" y="4158092"/>
            <a:ext cx="92649" cy="739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Rectangle 24"/>
          <p:cNvSpPr/>
          <p:nvPr/>
        </p:nvSpPr>
        <p:spPr>
          <a:xfrm>
            <a:off x="7036865" y="4470299"/>
            <a:ext cx="1231008" cy="894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6" name="Picture 25"/>
          <p:cNvPicPr>
            <a:picLocks noChangeAspect="1"/>
          </p:cNvPicPr>
          <p:nvPr/>
        </p:nvPicPr>
        <p:blipFill rotWithShape="1">
          <a:blip r:embed="rId9">
            <a:extLst>
              <a:ext uri="{28A0092B-C50C-407E-A947-70E740481C1C}">
                <a14:useLocalDpi xmlns:a14="http://schemas.microsoft.com/office/drawing/2010/main" val="0"/>
              </a:ext>
            </a:extLst>
          </a:blip>
          <a:srcRect l="14258" t="14973" r="51474" b="12900"/>
          <a:stretch/>
        </p:blipFill>
        <p:spPr>
          <a:xfrm>
            <a:off x="8564496" y="4272943"/>
            <a:ext cx="487203" cy="683656"/>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91037" y="5234245"/>
            <a:ext cx="1146919" cy="1123981"/>
          </a:xfrm>
          <a:prstGeom prst="rect">
            <a:avLst/>
          </a:prstGeom>
        </p:spPr>
      </p:pic>
      <p:sp>
        <p:nvSpPr>
          <p:cNvPr id="29" name="Rectangle 28"/>
          <p:cNvSpPr/>
          <p:nvPr/>
        </p:nvSpPr>
        <p:spPr>
          <a:xfrm>
            <a:off x="3155052" y="4283443"/>
            <a:ext cx="832279"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Luc</a:t>
            </a:r>
          </a:p>
        </p:txBody>
      </p:sp>
      <p:sp>
        <p:nvSpPr>
          <p:cNvPr id="30" name="Rectangle 29"/>
          <p:cNvSpPr/>
          <p:nvPr/>
        </p:nvSpPr>
        <p:spPr>
          <a:xfrm>
            <a:off x="3108654" y="5450537"/>
            <a:ext cx="976549"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Paul</a:t>
            </a:r>
          </a:p>
        </p:txBody>
      </p:sp>
      <p:sp>
        <p:nvSpPr>
          <p:cNvPr id="31" name="Rectangle 30"/>
          <p:cNvSpPr/>
          <p:nvPr/>
        </p:nvSpPr>
        <p:spPr>
          <a:xfrm>
            <a:off x="3155052" y="1952002"/>
            <a:ext cx="1154483"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Marc</a:t>
            </a:r>
          </a:p>
        </p:txBody>
      </p:sp>
      <p:sp>
        <p:nvSpPr>
          <p:cNvPr id="32" name="Rectangle 31"/>
          <p:cNvSpPr/>
          <p:nvPr/>
        </p:nvSpPr>
        <p:spPr>
          <a:xfrm>
            <a:off x="3131969" y="3149722"/>
            <a:ext cx="1172116"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Lucie</a:t>
            </a:r>
          </a:p>
        </p:txBody>
      </p:sp>
      <p:sp>
        <p:nvSpPr>
          <p:cNvPr id="33" name="Rectangle 32"/>
          <p:cNvSpPr/>
          <p:nvPr/>
        </p:nvSpPr>
        <p:spPr>
          <a:xfrm>
            <a:off x="9161310" y="1952002"/>
            <a:ext cx="1366679"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Clara</a:t>
            </a:r>
          </a:p>
        </p:txBody>
      </p:sp>
      <p:sp>
        <p:nvSpPr>
          <p:cNvPr id="34" name="Rectangle 33"/>
          <p:cNvSpPr/>
          <p:nvPr/>
        </p:nvSpPr>
        <p:spPr>
          <a:xfrm>
            <a:off x="9336338" y="5450537"/>
            <a:ext cx="1016625"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Félix</a:t>
            </a:r>
          </a:p>
        </p:txBody>
      </p:sp>
      <p:sp>
        <p:nvSpPr>
          <p:cNvPr id="35" name="Rectangle 34"/>
          <p:cNvSpPr/>
          <p:nvPr/>
        </p:nvSpPr>
        <p:spPr>
          <a:xfrm>
            <a:off x="9337875" y="4380806"/>
            <a:ext cx="824265"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Ella</a:t>
            </a:r>
          </a:p>
        </p:txBody>
      </p:sp>
      <p:sp>
        <p:nvSpPr>
          <p:cNvPr id="36" name="Rectangle 35"/>
          <p:cNvSpPr/>
          <p:nvPr/>
        </p:nvSpPr>
        <p:spPr>
          <a:xfrm>
            <a:off x="9174594" y="3149722"/>
            <a:ext cx="1440456"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Emilie</a:t>
            </a:r>
          </a:p>
        </p:txBody>
      </p:sp>
      <p:pic>
        <p:nvPicPr>
          <p:cNvPr id="37" name="Picture 36" descr="background rectangle">
            <a:extLst>
              <a:ext uri="{FF2B5EF4-FFF2-40B4-BE49-F238E27FC236}">
                <a16:creationId xmlns:a16="http://schemas.microsoft.com/office/drawing/2014/main" id="{4A11923C-E337-4E27-AAE9-1A328A83DCB8}"/>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8" name="Title 3">
            <a:extLst>
              <a:ext uri="{FF2B5EF4-FFF2-40B4-BE49-F238E27FC236}">
                <a16:creationId xmlns:a16="http://schemas.microsoft.com/office/drawing/2014/main" id="{7CD4F871-515A-420B-87EF-B74DD816D0CB}"/>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Partner A</a:t>
            </a:r>
          </a:p>
        </p:txBody>
      </p:sp>
      <p:sp>
        <p:nvSpPr>
          <p:cNvPr id="39" name="Rounded Rectangle 46">
            <a:extLst>
              <a:ext uri="{FF2B5EF4-FFF2-40B4-BE49-F238E27FC236}">
                <a16:creationId xmlns:a16="http://schemas.microsoft.com/office/drawing/2014/main" id="{1BC78A64-59BC-483B-B4CC-E0AB9646683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6578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able 36"/>
          <p:cNvGraphicFramePr>
            <a:graphicFrameLocks noGrp="1"/>
          </p:cNvGraphicFramePr>
          <p:nvPr>
            <p:extLst>
              <p:ext uri="{D42A27DB-BD31-4B8C-83A1-F6EECF244321}">
                <p14:modId xmlns:p14="http://schemas.microsoft.com/office/powerpoint/2010/main" val="1581620853"/>
              </p:ext>
            </p:extLst>
          </p:nvPr>
        </p:nvGraphicFramePr>
        <p:xfrm>
          <a:off x="576812" y="1470195"/>
          <a:ext cx="11038376" cy="4876740"/>
        </p:xfrm>
        <a:graphic>
          <a:graphicData uri="http://schemas.openxmlformats.org/drawingml/2006/table">
            <a:tbl>
              <a:tblPr firstRow="1" bandRow="1">
                <a:tableStyleId>{5C22544A-7EE6-4342-B048-85BDC9FD1C3A}</a:tableStyleId>
              </a:tblPr>
              <a:tblGrid>
                <a:gridCol w="5519188">
                  <a:extLst>
                    <a:ext uri="{9D8B030D-6E8A-4147-A177-3AD203B41FA5}">
                      <a16:colId xmlns:a16="http://schemas.microsoft.com/office/drawing/2014/main" val="615763476"/>
                    </a:ext>
                  </a:extLst>
                </a:gridCol>
                <a:gridCol w="5519188">
                  <a:extLst>
                    <a:ext uri="{9D8B030D-6E8A-4147-A177-3AD203B41FA5}">
                      <a16:colId xmlns:a16="http://schemas.microsoft.com/office/drawing/2014/main" val="713444903"/>
                    </a:ext>
                  </a:extLst>
                </a:gridCol>
              </a:tblGrid>
              <a:tr h="121918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1219185">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350070"/>
                  </a:ext>
                </a:extLst>
              </a:tr>
              <a:tr h="121918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867994"/>
                  </a:ext>
                </a:extLst>
              </a:tr>
              <a:tr h="1219185">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3812342"/>
                  </a:ext>
                </a:extLst>
              </a:tr>
            </a:tbl>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0401" y="1538257"/>
            <a:ext cx="831969" cy="1095187"/>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49565"/>
          <a:stretch/>
        </p:blipFill>
        <p:spPr>
          <a:xfrm>
            <a:off x="3181751" y="2742583"/>
            <a:ext cx="831969" cy="112546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2747" y="4003988"/>
            <a:ext cx="954668" cy="107400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1751" y="5254934"/>
            <a:ext cx="1037617" cy="108130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8408" y="1520514"/>
            <a:ext cx="561485" cy="1104255"/>
          </a:xfrm>
          <a:prstGeom prst="rect">
            <a:avLst/>
          </a:prstGeom>
        </p:spPr>
      </p:pic>
      <p:pic>
        <p:nvPicPr>
          <p:cNvPr id="16" name="Picture 15"/>
          <p:cNvPicPr>
            <a:picLocks noChangeAspect="1"/>
          </p:cNvPicPr>
          <p:nvPr/>
        </p:nvPicPr>
        <p:blipFill rotWithShape="1">
          <a:blip r:embed="rId8"/>
          <a:srcRect l="49237" t="14899" r="17129" b="11582"/>
          <a:stretch/>
        </p:blipFill>
        <p:spPr>
          <a:xfrm>
            <a:off x="8574055" y="2984066"/>
            <a:ext cx="530755" cy="774380"/>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18408" y="2993387"/>
            <a:ext cx="1151355" cy="721051"/>
          </a:xfrm>
          <a:prstGeom prst="rect">
            <a:avLst/>
          </a:prstGeom>
        </p:spPr>
      </p:pic>
      <p:pic>
        <p:nvPicPr>
          <p:cNvPr id="18" name="Picture 17"/>
          <p:cNvPicPr>
            <a:picLocks noChangeAspect="1"/>
          </p:cNvPicPr>
          <p:nvPr/>
        </p:nvPicPr>
        <p:blipFill rotWithShape="1">
          <a:blip r:embed="rId8"/>
          <a:srcRect l="49237" t="14899" r="17129" b="11582"/>
          <a:stretch/>
        </p:blipFill>
        <p:spPr>
          <a:xfrm>
            <a:off x="8652871" y="4098177"/>
            <a:ext cx="530755" cy="774380"/>
          </a:xfrm>
          <a:prstGeom prst="rect">
            <a:avLst/>
          </a:prstGeom>
        </p:spPr>
      </p:pic>
      <p:sp>
        <p:nvSpPr>
          <p:cNvPr id="19" name="Flowchart: Process 18"/>
          <p:cNvSpPr/>
          <p:nvPr/>
        </p:nvSpPr>
        <p:spPr>
          <a:xfrm>
            <a:off x="9318408" y="4180709"/>
            <a:ext cx="1215621" cy="713822"/>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 name="Rectangle 19"/>
          <p:cNvSpPr/>
          <p:nvPr/>
        </p:nvSpPr>
        <p:spPr>
          <a:xfrm>
            <a:off x="9879893" y="4180709"/>
            <a:ext cx="92649" cy="739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1" name="Rectangle 20"/>
          <p:cNvSpPr/>
          <p:nvPr/>
        </p:nvSpPr>
        <p:spPr>
          <a:xfrm>
            <a:off x="9318408" y="4492916"/>
            <a:ext cx="1231008" cy="894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31107" y="5183241"/>
            <a:ext cx="1037617" cy="1111998"/>
          </a:xfrm>
          <a:prstGeom prst="rect">
            <a:avLst/>
          </a:prstGeom>
        </p:spPr>
      </p:pic>
      <p:sp>
        <p:nvSpPr>
          <p:cNvPr id="29" name="Rectangle 28"/>
          <p:cNvSpPr/>
          <p:nvPr/>
        </p:nvSpPr>
        <p:spPr>
          <a:xfrm>
            <a:off x="1705536" y="4167104"/>
            <a:ext cx="1301959" cy="553998"/>
          </a:xfrm>
          <a:prstGeom prst="rect">
            <a:avLst/>
          </a:prstGeom>
          <a:noFill/>
        </p:spPr>
        <p:txBody>
          <a:bodyPr wrap="non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Chloé</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30" name="Rectangle 29"/>
          <p:cNvSpPr/>
          <p:nvPr/>
        </p:nvSpPr>
        <p:spPr>
          <a:xfrm>
            <a:off x="1778429" y="5447742"/>
            <a:ext cx="1184940"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Anna</a:t>
            </a:r>
          </a:p>
        </p:txBody>
      </p:sp>
      <p:sp>
        <p:nvSpPr>
          <p:cNvPr id="31" name="Rectangle 30"/>
          <p:cNvSpPr/>
          <p:nvPr/>
        </p:nvSpPr>
        <p:spPr>
          <a:xfrm>
            <a:off x="1635805" y="1820125"/>
            <a:ext cx="1510350"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Hélène</a:t>
            </a:r>
          </a:p>
        </p:txBody>
      </p:sp>
      <p:sp>
        <p:nvSpPr>
          <p:cNvPr id="32" name="Rectangle 31"/>
          <p:cNvSpPr/>
          <p:nvPr/>
        </p:nvSpPr>
        <p:spPr>
          <a:xfrm>
            <a:off x="1774465" y="2995516"/>
            <a:ext cx="1233030"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Pierre</a:t>
            </a:r>
          </a:p>
        </p:txBody>
      </p:sp>
      <p:sp>
        <p:nvSpPr>
          <p:cNvPr id="33" name="Rectangle 32"/>
          <p:cNvSpPr/>
          <p:nvPr/>
        </p:nvSpPr>
        <p:spPr>
          <a:xfrm>
            <a:off x="7103288" y="1790350"/>
            <a:ext cx="1662636"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Philippe</a:t>
            </a:r>
          </a:p>
        </p:txBody>
      </p:sp>
      <p:sp>
        <p:nvSpPr>
          <p:cNvPr id="34" name="Rectangle 33"/>
          <p:cNvSpPr/>
          <p:nvPr/>
        </p:nvSpPr>
        <p:spPr>
          <a:xfrm>
            <a:off x="6659244" y="5398200"/>
            <a:ext cx="2550725" cy="553998"/>
          </a:xfrm>
          <a:prstGeom prst="rect">
            <a:avLst/>
          </a:prstGeom>
          <a:noFill/>
        </p:spPr>
        <p:txBody>
          <a:bodyPr wrap="squar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Manon</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35" name="Rectangle 34"/>
          <p:cNvSpPr/>
          <p:nvPr/>
        </p:nvSpPr>
        <p:spPr>
          <a:xfrm>
            <a:off x="7022650" y="4173099"/>
            <a:ext cx="1708167"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Oscar</a:t>
            </a:r>
          </a:p>
        </p:txBody>
      </p:sp>
      <p:sp>
        <p:nvSpPr>
          <p:cNvPr id="36" name="Rectangle 35"/>
          <p:cNvSpPr/>
          <p:nvPr/>
        </p:nvSpPr>
        <p:spPr>
          <a:xfrm>
            <a:off x="7326907" y="2990460"/>
            <a:ext cx="1215397"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Isaac</a:t>
            </a:r>
          </a:p>
        </p:txBody>
      </p:sp>
      <p:pic>
        <p:nvPicPr>
          <p:cNvPr id="24" name="Picture 23" descr="background rectangle">
            <a:extLst>
              <a:ext uri="{FF2B5EF4-FFF2-40B4-BE49-F238E27FC236}">
                <a16:creationId xmlns:a16="http://schemas.microsoft.com/office/drawing/2014/main" id="{CB031020-1051-4A50-9182-DEE670F17A34}"/>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0B8A7AB1-F7C7-4F5B-A76E-835A38CACE2B}"/>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Partner B</a:t>
            </a:r>
          </a:p>
        </p:txBody>
      </p:sp>
      <p:sp>
        <p:nvSpPr>
          <p:cNvPr id="26" name="Rounded Rectangle 46">
            <a:extLst>
              <a:ext uri="{FF2B5EF4-FFF2-40B4-BE49-F238E27FC236}">
                <a16:creationId xmlns:a16="http://schemas.microsoft.com/office/drawing/2014/main" id="{3F79C45C-E2EB-4D99-9E98-7DCA3CB86E6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33090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32228" y="284238"/>
          <a:ext cx="858018" cy="17983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Marc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Emilie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Paul</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Ella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Félix</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nvGraphicFramePr>
        <p:xfrm>
          <a:off x="174171" y="4358640"/>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Hélène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Philippe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Pierre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Isaac</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Chloé</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Anna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Oscar</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Manon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nvGraphicFramePr>
        <p:xfrm>
          <a:off x="1299029" y="284238"/>
          <a:ext cx="858018" cy="17983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Marc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Emilie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Paul</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Ella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Félix</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nvGraphicFramePr>
        <p:xfrm>
          <a:off x="2399607" y="284238"/>
          <a:ext cx="858018" cy="17983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Marc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Emilie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Paul</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Ella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Félix</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nvGraphicFramePr>
        <p:xfrm>
          <a:off x="3466408" y="284238"/>
          <a:ext cx="858018" cy="17983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Marc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Emilie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Paul</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Ella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Félix</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nvGraphicFramePr>
        <p:xfrm>
          <a:off x="4595201" y="284238"/>
          <a:ext cx="858018" cy="17983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Marc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Emilie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Paul</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Ella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Félix</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13" name="Table 12"/>
          <p:cNvGraphicFramePr>
            <a:graphicFrameLocks noGrp="1"/>
          </p:cNvGraphicFramePr>
          <p:nvPr/>
        </p:nvGraphicFramePr>
        <p:xfrm>
          <a:off x="5662002" y="284238"/>
          <a:ext cx="858018" cy="17983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Marc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Emilie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Paul</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Ella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Félix</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14" name="Table 13"/>
          <p:cNvGraphicFramePr>
            <a:graphicFrameLocks noGrp="1"/>
          </p:cNvGraphicFramePr>
          <p:nvPr/>
        </p:nvGraphicFramePr>
        <p:xfrm>
          <a:off x="6762580" y="284238"/>
          <a:ext cx="858018" cy="17983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Marc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Emilie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Paul</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Ella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Félix</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15" name="Table 14"/>
          <p:cNvGraphicFramePr>
            <a:graphicFrameLocks noGrp="1"/>
          </p:cNvGraphicFramePr>
          <p:nvPr/>
        </p:nvGraphicFramePr>
        <p:xfrm>
          <a:off x="7829381" y="284238"/>
          <a:ext cx="858018" cy="17983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Marc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Emilie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Paul</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Ella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Félix</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16" name="Table 15"/>
          <p:cNvGraphicFramePr>
            <a:graphicFrameLocks noGrp="1"/>
          </p:cNvGraphicFramePr>
          <p:nvPr/>
        </p:nvGraphicFramePr>
        <p:xfrm>
          <a:off x="8896182" y="284238"/>
          <a:ext cx="858018" cy="17983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Marc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Emilie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Paul</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Ella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Félix</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17" name="Table 16"/>
          <p:cNvGraphicFramePr>
            <a:graphicFrameLocks noGrp="1"/>
          </p:cNvGraphicFramePr>
          <p:nvPr/>
        </p:nvGraphicFramePr>
        <p:xfrm>
          <a:off x="9996760" y="284238"/>
          <a:ext cx="858018" cy="17983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Marc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Emilie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Paul</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Ella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Félix</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18" name="Table 17"/>
          <p:cNvGraphicFramePr>
            <a:graphicFrameLocks noGrp="1"/>
          </p:cNvGraphicFramePr>
          <p:nvPr/>
        </p:nvGraphicFramePr>
        <p:xfrm>
          <a:off x="11063561" y="284238"/>
          <a:ext cx="858018" cy="17983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Marc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Emilie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Paul</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Ella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Félix</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19" name="Table 18"/>
          <p:cNvGraphicFramePr>
            <a:graphicFrameLocks noGrp="1"/>
          </p:cNvGraphicFramePr>
          <p:nvPr/>
        </p:nvGraphicFramePr>
        <p:xfrm>
          <a:off x="232228" y="2300902"/>
          <a:ext cx="858018" cy="17983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Marc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Emilie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Paul</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Ella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Félix</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20" name="Table 19"/>
          <p:cNvGraphicFramePr>
            <a:graphicFrameLocks noGrp="1"/>
          </p:cNvGraphicFramePr>
          <p:nvPr/>
        </p:nvGraphicFramePr>
        <p:xfrm>
          <a:off x="1299029" y="2300902"/>
          <a:ext cx="858018" cy="17983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Marc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Emilie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Paul</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Ella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Félix</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21" name="Table 20"/>
          <p:cNvGraphicFramePr>
            <a:graphicFrameLocks noGrp="1"/>
          </p:cNvGraphicFramePr>
          <p:nvPr/>
        </p:nvGraphicFramePr>
        <p:xfrm>
          <a:off x="2399607" y="2300902"/>
          <a:ext cx="858018" cy="17983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Marc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Emilie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Paul</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Ella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Félix</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22" name="Table 21"/>
          <p:cNvGraphicFramePr>
            <a:graphicFrameLocks noGrp="1"/>
          </p:cNvGraphicFramePr>
          <p:nvPr/>
        </p:nvGraphicFramePr>
        <p:xfrm>
          <a:off x="3466408" y="2300902"/>
          <a:ext cx="858018" cy="17983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Marc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Emilie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Paul</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Ella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Félix</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23" name="Table 22"/>
          <p:cNvGraphicFramePr>
            <a:graphicFrameLocks noGrp="1"/>
          </p:cNvGraphicFramePr>
          <p:nvPr/>
        </p:nvGraphicFramePr>
        <p:xfrm>
          <a:off x="4595201" y="2300902"/>
          <a:ext cx="858018" cy="1798320"/>
        </p:xfrm>
        <a:graphic>
          <a:graphicData uri="http://schemas.openxmlformats.org/drawingml/2006/table">
            <a:tbl>
              <a:tblPr firstRow="1" bandRow="1">
                <a:tableStyleId>{5C22544A-7EE6-4342-B048-85BDC9FD1C3A}</a:tableStyleId>
              </a:tblPr>
              <a:tblGrid>
                <a:gridCol w="858018">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Marc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Clara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Emilie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Luc</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Paul</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Ella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Félix</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30" name="Table 29"/>
          <p:cNvGraphicFramePr>
            <a:graphicFrameLocks noGrp="1"/>
          </p:cNvGraphicFramePr>
          <p:nvPr/>
        </p:nvGraphicFramePr>
        <p:xfrm>
          <a:off x="1270000" y="4358640"/>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Hélène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Philippe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Pierre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Isaac</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Chloé</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Anna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Oscar</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Manon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31" name="Table 30"/>
          <p:cNvGraphicFramePr>
            <a:graphicFrameLocks noGrp="1"/>
          </p:cNvGraphicFramePr>
          <p:nvPr/>
        </p:nvGraphicFramePr>
        <p:xfrm>
          <a:off x="2370579" y="4358640"/>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Hélène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Philippe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Pierre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Isaac</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Chloé</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Anna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Oscar</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Manon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32" name="Table 31"/>
          <p:cNvGraphicFramePr>
            <a:graphicFrameLocks noGrp="1"/>
          </p:cNvGraphicFramePr>
          <p:nvPr/>
        </p:nvGraphicFramePr>
        <p:xfrm>
          <a:off x="3466408" y="4358640"/>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Hélène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Philippe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Pierre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Isaac</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Chloé</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Anna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Oscar</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Manon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33" name="Table 32"/>
          <p:cNvGraphicFramePr>
            <a:graphicFrameLocks noGrp="1"/>
          </p:cNvGraphicFramePr>
          <p:nvPr/>
        </p:nvGraphicFramePr>
        <p:xfrm>
          <a:off x="4537144" y="4353114"/>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Hélène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Philippe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Pierre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Isaac</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Chloé</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Anna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Oscar</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Manon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34" name="Table 33"/>
          <p:cNvGraphicFramePr>
            <a:graphicFrameLocks noGrp="1"/>
          </p:cNvGraphicFramePr>
          <p:nvPr/>
        </p:nvGraphicFramePr>
        <p:xfrm>
          <a:off x="5632973" y="4353114"/>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Hélène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Philippe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Pierre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Isaac</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Chloé</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Anna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Oscar</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Manon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35" name="Table 34"/>
          <p:cNvGraphicFramePr>
            <a:graphicFrameLocks noGrp="1"/>
          </p:cNvGraphicFramePr>
          <p:nvPr/>
        </p:nvGraphicFramePr>
        <p:xfrm>
          <a:off x="6687058" y="4353114"/>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Hélène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Philippe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Pierre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Isaac</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Chloé</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Anna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Oscar</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Manon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36" name="Table 35"/>
          <p:cNvGraphicFramePr>
            <a:graphicFrameLocks noGrp="1"/>
          </p:cNvGraphicFramePr>
          <p:nvPr/>
        </p:nvGraphicFramePr>
        <p:xfrm>
          <a:off x="7767389" y="4353114"/>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Hélène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Philippe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Pierre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Isaac</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Chloé</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Anna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Oscar</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Manon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37" name="Table 36"/>
          <p:cNvGraphicFramePr>
            <a:graphicFrameLocks noGrp="1"/>
          </p:cNvGraphicFramePr>
          <p:nvPr/>
        </p:nvGraphicFramePr>
        <p:xfrm>
          <a:off x="8871088" y="4353114"/>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Hélène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Philippe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Pierre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Isaac</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Chloé</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Anna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Oscar</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Manon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38" name="Table 37"/>
          <p:cNvGraphicFramePr>
            <a:graphicFrameLocks noGrp="1"/>
          </p:cNvGraphicFramePr>
          <p:nvPr/>
        </p:nvGraphicFramePr>
        <p:xfrm>
          <a:off x="9925173" y="4353114"/>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Hélène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Philippe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Pierre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Isaac</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Chloé</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Anna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Oscar</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Manon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40" name="Table 39"/>
          <p:cNvGraphicFramePr>
            <a:graphicFrameLocks noGrp="1"/>
          </p:cNvGraphicFramePr>
          <p:nvPr/>
        </p:nvGraphicFramePr>
        <p:xfrm>
          <a:off x="5632973" y="2300902"/>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Hélène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Philippe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Pierre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Isaac</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Chloé</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Anna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Oscar</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Manon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41" name="Table 40"/>
          <p:cNvGraphicFramePr>
            <a:graphicFrameLocks noGrp="1"/>
          </p:cNvGraphicFramePr>
          <p:nvPr/>
        </p:nvGraphicFramePr>
        <p:xfrm>
          <a:off x="6687058" y="2300902"/>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Hélène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Philippe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Pierre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Isaac</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Chloé</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Anna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Oscar</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Manon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42" name="Table 41"/>
          <p:cNvGraphicFramePr>
            <a:graphicFrameLocks noGrp="1"/>
          </p:cNvGraphicFramePr>
          <p:nvPr/>
        </p:nvGraphicFramePr>
        <p:xfrm>
          <a:off x="7767389" y="2300902"/>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Hélène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Philippe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Pierre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Isaac</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Chloé</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Anna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Oscar</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Manon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43" name="Table 42"/>
          <p:cNvGraphicFramePr>
            <a:graphicFrameLocks noGrp="1"/>
          </p:cNvGraphicFramePr>
          <p:nvPr/>
        </p:nvGraphicFramePr>
        <p:xfrm>
          <a:off x="8871088" y="2300902"/>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Hélène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Philippe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Pierre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Isaac</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Chloé</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Anna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Oscar</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Manon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9925173" y="2300902"/>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Hélène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Philippe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Pierre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Isaac</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Chloé</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Anna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Oscar</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Manon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45" name="Table 44"/>
          <p:cNvGraphicFramePr>
            <a:graphicFrameLocks noGrp="1"/>
          </p:cNvGraphicFramePr>
          <p:nvPr/>
        </p:nvGraphicFramePr>
        <p:xfrm>
          <a:off x="11005504" y="2300902"/>
          <a:ext cx="916075" cy="1798320"/>
        </p:xfrm>
        <a:graphic>
          <a:graphicData uri="http://schemas.openxmlformats.org/drawingml/2006/table">
            <a:tbl>
              <a:tblPr firstRow="1" bandRow="1">
                <a:tableStyleId>{5C22544A-7EE6-4342-B048-85BDC9FD1C3A}</a:tableStyleId>
              </a:tblPr>
              <a:tblGrid>
                <a:gridCol w="916075">
                  <a:extLst>
                    <a:ext uri="{9D8B030D-6E8A-4147-A177-3AD203B41FA5}">
                      <a16:colId xmlns:a16="http://schemas.microsoft.com/office/drawing/2014/main" val="20000"/>
                    </a:ext>
                  </a:extLst>
                </a:gridCol>
              </a:tblGrid>
              <a:tr h="370840">
                <a:tc>
                  <a:txBody>
                    <a:bodyPr/>
                    <a:lstStyle/>
                    <a:p>
                      <a:r>
                        <a:rPr lang="en-GB" sz="1400" b="0" dirty="0">
                          <a:solidFill>
                            <a:schemeClr val="accent5">
                              <a:lumMod val="50000"/>
                            </a:schemeClr>
                          </a:solidFill>
                          <a:latin typeface="Century Gothic" panose="020B0502020202020204" pitchFamily="34" charset="0"/>
                        </a:rPr>
                        <a:t>Hélène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Philippe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Pierre</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Isaac</a:t>
                      </a:r>
                      <a:br>
                        <a:rPr lang="en-GB" sz="1400" b="0" dirty="0">
                          <a:solidFill>
                            <a:schemeClr val="accent5">
                              <a:lumMod val="50000"/>
                            </a:schemeClr>
                          </a:solidFill>
                          <a:latin typeface="Century Gothic" panose="020B0502020202020204" pitchFamily="34" charset="0"/>
                        </a:rPr>
                      </a:br>
                      <a:r>
                        <a:rPr lang="en-GB" sz="1400" b="0" dirty="0" err="1">
                          <a:solidFill>
                            <a:schemeClr val="accent5">
                              <a:lumMod val="50000"/>
                            </a:schemeClr>
                          </a:solidFill>
                          <a:latin typeface="Century Gothic" panose="020B0502020202020204" pitchFamily="34" charset="0"/>
                        </a:rPr>
                        <a:t>Chloé</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Anna</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Oscar</a:t>
                      </a:r>
                      <a:br>
                        <a:rPr lang="en-GB" sz="1400" b="0" dirty="0">
                          <a:solidFill>
                            <a:schemeClr val="accent5">
                              <a:lumMod val="50000"/>
                            </a:schemeClr>
                          </a:solidFill>
                          <a:latin typeface="Century Gothic" panose="020B0502020202020204" pitchFamily="34" charset="0"/>
                        </a:rPr>
                      </a:br>
                      <a:r>
                        <a:rPr lang="en-GB" sz="1400" b="0" dirty="0">
                          <a:solidFill>
                            <a:schemeClr val="accent5">
                              <a:lumMod val="50000"/>
                            </a:schemeClr>
                          </a:solidFill>
                          <a:latin typeface="Century Gothic" panose="020B0502020202020204" pitchFamily="34" charset="0"/>
                        </a:rPr>
                        <a:t>Manon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381127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p:cNvSpPr>
            <a:spLocks noGrp="1"/>
          </p:cNvSpPr>
          <p:nvPr>
            <p:ph type="title"/>
          </p:nvPr>
        </p:nvSpPr>
        <p:spPr>
          <a:xfrm>
            <a:off x="-1" y="376503"/>
            <a:ext cx="5265384" cy="707849"/>
          </a:xfrm>
        </p:spPr>
        <p:txBody>
          <a:bodyPr>
            <a:normAutofit/>
          </a:bodyPr>
          <a:lstStyle/>
          <a:p>
            <a:r>
              <a:rPr lang="en-GB" sz="3600" b="1" dirty="0">
                <a:solidFill>
                  <a:schemeClr val="bg1"/>
                </a:solidFill>
              </a:rPr>
              <a:t>Il / </a:t>
            </a:r>
            <a:r>
              <a:rPr lang="en-GB" sz="3600" b="1" dirty="0" err="1">
                <a:solidFill>
                  <a:schemeClr val="bg1"/>
                </a:solidFill>
              </a:rPr>
              <a:t>elle</a:t>
            </a:r>
            <a:r>
              <a:rPr lang="en-GB" sz="3600" b="1" dirty="0">
                <a:solidFill>
                  <a:schemeClr val="bg1"/>
                </a:solidFill>
              </a:rPr>
              <a:t> est...</a:t>
            </a:r>
          </a:p>
        </p:txBody>
      </p:sp>
      <p:sp>
        <p:nvSpPr>
          <p:cNvPr id="21" name="TextBox 20"/>
          <p:cNvSpPr txBox="1"/>
          <p:nvPr/>
        </p:nvSpPr>
        <p:spPr>
          <a:xfrm>
            <a:off x="194428" y="1273444"/>
            <a:ext cx="10741988" cy="707886"/>
          </a:xfrm>
          <a:prstGeom prst="rect">
            <a:avLst/>
          </a:prstGeom>
          <a:noFill/>
        </p:spPr>
        <p:txBody>
          <a:bodyPr wrap="square" rtlCol="0">
            <a:spAutoFit/>
          </a:bodyPr>
          <a:lstStyle/>
          <a:p>
            <a:pPr>
              <a:defRPr/>
            </a:pPr>
            <a:r>
              <a:rPr lang="en-GB" sz="2000" dirty="0">
                <a:solidFill>
                  <a:srgbClr val="4472C4">
                    <a:lumMod val="50000"/>
                  </a:srgbClr>
                </a:solidFill>
                <a:latin typeface="Century Gothic" panose="020B0502020202020204" pitchFamily="34" charset="0"/>
              </a:rPr>
              <a:t>The following people are members of </a:t>
            </a:r>
            <a:r>
              <a:rPr lang="en-GB" sz="2000" dirty="0" err="1">
                <a:solidFill>
                  <a:srgbClr val="4472C4">
                    <a:lumMod val="50000"/>
                  </a:srgbClr>
                </a:solidFill>
                <a:latin typeface="Century Gothic" panose="020B0502020202020204" pitchFamily="34" charset="0"/>
              </a:rPr>
              <a:t>Léa</a:t>
            </a:r>
            <a:r>
              <a:rPr lang="en-GB" sz="2000" dirty="0">
                <a:solidFill>
                  <a:srgbClr val="4472C4">
                    <a:lumMod val="50000"/>
                  </a:srgbClr>
                </a:solidFill>
                <a:latin typeface="Century Gothic" panose="020B0502020202020204" pitchFamily="34" charset="0"/>
              </a:rPr>
              <a:t> and Amir’s families. Write six sentences describing these family members.</a:t>
            </a:r>
          </a:p>
        </p:txBody>
      </p:sp>
      <p:graphicFrame>
        <p:nvGraphicFramePr>
          <p:cNvPr id="4" name="Table 3"/>
          <p:cNvGraphicFramePr>
            <a:graphicFrameLocks noGrp="1"/>
          </p:cNvGraphicFramePr>
          <p:nvPr>
            <p:extLst>
              <p:ext uri="{D42A27DB-BD31-4B8C-83A1-F6EECF244321}">
                <p14:modId xmlns:p14="http://schemas.microsoft.com/office/powerpoint/2010/main" val="2412871719"/>
              </p:ext>
            </p:extLst>
          </p:nvPr>
        </p:nvGraphicFramePr>
        <p:xfrm>
          <a:off x="833120" y="2082026"/>
          <a:ext cx="4732302" cy="4023360"/>
        </p:xfrm>
        <a:graphic>
          <a:graphicData uri="http://schemas.openxmlformats.org/drawingml/2006/table">
            <a:tbl>
              <a:tblPr firstRow="1" bandRow="1">
                <a:tableStyleId>{5C22544A-7EE6-4342-B048-85BDC9FD1C3A}</a:tableStyleId>
              </a:tblPr>
              <a:tblGrid>
                <a:gridCol w="397279">
                  <a:extLst>
                    <a:ext uri="{9D8B030D-6E8A-4147-A177-3AD203B41FA5}">
                      <a16:colId xmlns:a16="http://schemas.microsoft.com/office/drawing/2014/main" val="4231399534"/>
                    </a:ext>
                  </a:extLst>
                </a:gridCol>
                <a:gridCol w="4335023">
                  <a:extLst>
                    <a:ext uri="{9D8B030D-6E8A-4147-A177-3AD203B41FA5}">
                      <a16:colId xmlns:a16="http://schemas.microsoft.com/office/drawing/2014/main" val="4217504408"/>
                    </a:ext>
                  </a:extLst>
                </a:gridCol>
              </a:tblGrid>
              <a:tr h="370840">
                <a:tc>
                  <a:txBody>
                    <a:bodyPr/>
                    <a:lstStyle/>
                    <a:p>
                      <a:r>
                        <a:rPr lang="en-GB" sz="3800" b="1"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800" b="0" dirty="0" err="1">
                          <a:solidFill>
                            <a:srgbClr val="FF6600"/>
                          </a:solidFill>
                          <a:latin typeface="Century Gothic" panose="020B0502020202020204" pitchFamily="34" charset="0"/>
                        </a:rPr>
                        <a:t>Noura</a:t>
                      </a:r>
                      <a:endParaRPr lang="en-GB" sz="3800" b="0" dirty="0">
                        <a:solidFill>
                          <a:srgbClr val="FF66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781129"/>
                  </a:ext>
                </a:extLst>
              </a:tr>
              <a:tr h="370840">
                <a:tc>
                  <a:txBody>
                    <a:bodyPr/>
                    <a:lstStyle/>
                    <a:p>
                      <a:r>
                        <a:rPr lang="en-GB" sz="3800" b="1"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800" b="0" dirty="0">
                          <a:solidFill>
                            <a:srgbClr val="FF6600"/>
                          </a:solidFill>
                          <a:latin typeface="Century Gothic" panose="020B0502020202020204" pitchFamily="34" charset="0"/>
                        </a:rPr>
                        <a:t>Romain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3762840"/>
                  </a:ext>
                </a:extLst>
              </a:tr>
              <a:tr h="370840">
                <a:tc>
                  <a:txBody>
                    <a:bodyPr/>
                    <a:lstStyle/>
                    <a:p>
                      <a:r>
                        <a:rPr lang="en-GB" sz="3800" b="1"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800" b="0" dirty="0">
                          <a:solidFill>
                            <a:srgbClr val="FF6600"/>
                          </a:solidFill>
                          <a:latin typeface="Century Gothic" panose="020B0502020202020204" pitchFamily="34" charset="0"/>
                        </a:rPr>
                        <a:t>Renée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9664959"/>
                  </a:ext>
                </a:extLst>
              </a:tr>
              <a:tr h="370840">
                <a:tc>
                  <a:txBody>
                    <a:bodyPr/>
                    <a:lstStyle/>
                    <a:p>
                      <a:r>
                        <a:rPr lang="en-GB" sz="3800" b="1"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800" b="0" dirty="0">
                          <a:solidFill>
                            <a:srgbClr val="FF6600"/>
                          </a:solidFill>
                          <a:latin typeface="Century Gothic" panose="020B0502020202020204" pitchFamily="34" charset="0"/>
                        </a:rPr>
                        <a:t>Bilal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3046774"/>
                  </a:ext>
                </a:extLst>
              </a:tr>
              <a:tr h="370840">
                <a:tc>
                  <a:txBody>
                    <a:bodyPr/>
                    <a:lstStyle/>
                    <a:p>
                      <a:r>
                        <a:rPr lang="en-GB" sz="3800" b="1" dirty="0">
                          <a:solidFill>
                            <a:schemeClr val="accent5">
                              <a:lumMod val="50000"/>
                            </a:schemeClr>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800" b="0" dirty="0">
                          <a:solidFill>
                            <a:srgbClr val="FF6600"/>
                          </a:solidFill>
                          <a:latin typeface="Century Gothic" panose="020B0502020202020204" pitchFamily="34" charset="0"/>
                        </a:rPr>
                        <a:t>Elodie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1783439"/>
                  </a:ext>
                </a:extLst>
              </a:tr>
              <a:tr h="370840">
                <a:tc>
                  <a:txBody>
                    <a:bodyPr/>
                    <a:lstStyle/>
                    <a:p>
                      <a:r>
                        <a:rPr lang="en-GB" sz="3800" b="1" dirty="0">
                          <a:solidFill>
                            <a:schemeClr val="accent5">
                              <a:lumMod val="50000"/>
                            </a:schemeClr>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800" b="0" dirty="0">
                          <a:solidFill>
                            <a:srgbClr val="FF6600"/>
                          </a:solidFill>
                          <a:latin typeface="Century Gothic" panose="020B0502020202020204" pitchFamily="34" charset="0"/>
                        </a:rPr>
                        <a:t>Abdel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4020887"/>
                  </a:ext>
                </a:extLst>
              </a:tr>
            </a:tbl>
          </a:graphicData>
        </a:graphic>
      </p:graphicFrame>
      <p:sp>
        <p:nvSpPr>
          <p:cNvPr id="6" name="TextBox 5"/>
          <p:cNvSpPr txBox="1"/>
          <p:nvPr/>
        </p:nvSpPr>
        <p:spPr>
          <a:xfrm>
            <a:off x="5565422" y="2082026"/>
            <a:ext cx="5953760" cy="461665"/>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e.g. 1) Elle </a:t>
            </a:r>
            <a:r>
              <a:rPr lang="en-GB" sz="2400" dirty="0" err="1">
                <a:solidFill>
                  <a:srgbClr val="4472C4">
                    <a:lumMod val="50000"/>
                  </a:srgbClr>
                </a:solidFill>
                <a:latin typeface="Century Gothic" panose="020B0502020202020204" pitchFamily="34" charset="0"/>
              </a:rPr>
              <a:t>est</a:t>
            </a:r>
            <a:r>
              <a:rPr lang="en-GB" sz="2400" dirty="0">
                <a:solidFill>
                  <a:srgbClr val="4472C4">
                    <a:lumMod val="50000"/>
                  </a:srgbClr>
                </a:solidFill>
                <a:latin typeface="Century Gothic" panose="020B0502020202020204" pitchFamily="34" charset="0"/>
              </a:rPr>
              <a:t> </a:t>
            </a:r>
            <a:r>
              <a:rPr lang="en-GB" sz="2400" dirty="0" err="1">
                <a:solidFill>
                  <a:srgbClr val="4472C4">
                    <a:lumMod val="50000"/>
                  </a:srgbClr>
                </a:solidFill>
                <a:latin typeface="Century Gothic" panose="020B0502020202020204" pitchFamily="34" charset="0"/>
              </a:rPr>
              <a:t>intelligente</a:t>
            </a:r>
            <a:r>
              <a:rPr lang="en-GB" sz="2400" dirty="0">
                <a:solidFill>
                  <a:srgbClr val="4472C4">
                    <a:lumMod val="50000"/>
                  </a:srgbClr>
                </a:solidFill>
                <a:latin typeface="Century Gothic" panose="020B0502020202020204" pitchFamily="34" charset="0"/>
              </a:rPr>
              <a:t> </a:t>
            </a:r>
          </a:p>
        </p:txBody>
      </p:sp>
      <p:sp>
        <p:nvSpPr>
          <p:cNvPr id="8" name="Oval Callout 7">
            <a:extLst>
              <a:ext uri="{FF2B5EF4-FFF2-40B4-BE49-F238E27FC236}">
                <a16:creationId xmlns:a16="http://schemas.microsoft.com/office/drawing/2014/main" id="{0F7AAEBF-63CD-E64D-A2C5-B8C88151EB97}"/>
              </a:ext>
            </a:extLst>
          </p:cNvPr>
          <p:cNvSpPr/>
          <p:nvPr/>
        </p:nvSpPr>
        <p:spPr>
          <a:xfrm>
            <a:off x="8559405" y="2861284"/>
            <a:ext cx="2959777" cy="1991240"/>
          </a:xfrm>
          <a:prstGeom prst="wedgeEllipseCallout">
            <a:avLst>
              <a:gd name="adj1" fmla="val -63564"/>
              <a:gd name="adj2" fmla="val -59824"/>
            </a:avLst>
          </a:prstGeom>
          <a:solidFill>
            <a:schemeClr val="accent1">
              <a:lumMod val="50000"/>
            </a:schemeClr>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prstClr val="white"/>
                </a:solidFill>
                <a:latin typeface="Century Gothic" panose="020B0502020202020204" pitchFamily="34" charset="0"/>
              </a:rPr>
              <a:t>Remember: </a:t>
            </a:r>
          </a:p>
          <a:p>
            <a:pPr algn="ctr"/>
            <a:r>
              <a:rPr lang="en-GB" sz="2400" dirty="0">
                <a:solidFill>
                  <a:prstClr val="white"/>
                </a:solidFill>
                <a:latin typeface="Century Gothic" panose="020B0502020202020204" pitchFamily="34" charset="0"/>
              </a:rPr>
              <a:t>Il  =  ‘he’</a:t>
            </a:r>
          </a:p>
          <a:p>
            <a:pPr algn="ctr"/>
            <a:r>
              <a:rPr lang="en-GB" sz="2400" dirty="0">
                <a:solidFill>
                  <a:prstClr val="white"/>
                </a:solidFill>
                <a:latin typeface="Century Gothic" panose="020B0502020202020204" pitchFamily="34" charset="0"/>
              </a:rPr>
              <a:t>Elle  =  ‘she’</a:t>
            </a:r>
            <a:endParaRPr lang="en-US" sz="2400" dirty="0">
              <a:solidFill>
                <a:prstClr val="white"/>
              </a:solidFill>
            </a:endParaRPr>
          </a:p>
        </p:txBody>
      </p:sp>
      <p:sp>
        <p:nvSpPr>
          <p:cNvPr id="10" name="Rounded Rectangle 46">
            <a:extLst>
              <a:ext uri="{FF2B5EF4-FFF2-40B4-BE49-F238E27FC236}">
                <a16:creationId xmlns:a16="http://schemas.microsoft.com/office/drawing/2014/main" id="{1C939745-A316-4F4C-95BB-4CCAC8CC230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B57DF465-B03C-45B4-A657-537BCAE51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5441" y="1887995"/>
            <a:ext cx="830427" cy="830427"/>
          </a:xfrm>
          <a:prstGeom prst="rect">
            <a:avLst/>
          </a:prstGeom>
        </p:spPr>
      </p:pic>
      <p:pic>
        <p:nvPicPr>
          <p:cNvPr id="7" name="Picture 6" descr="A picture containing shirt&#10;&#10;Description automatically generated">
            <a:extLst>
              <a:ext uri="{FF2B5EF4-FFF2-40B4-BE49-F238E27FC236}">
                <a16:creationId xmlns:a16="http://schemas.microsoft.com/office/drawing/2014/main" id="{50950B5B-C96F-4C3B-8EE2-976A3997E7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6815" y="2643652"/>
            <a:ext cx="759053" cy="759053"/>
          </a:xfrm>
          <a:prstGeom prst="rect">
            <a:avLst/>
          </a:prstGeom>
        </p:spPr>
      </p:pic>
      <p:pic>
        <p:nvPicPr>
          <p:cNvPr id="14" name="Picture 13" descr="A picture containing white, shirt, holding, person&#10;&#10;Description automatically generated">
            <a:extLst>
              <a:ext uri="{FF2B5EF4-FFF2-40B4-BE49-F238E27FC236}">
                <a16:creationId xmlns:a16="http://schemas.microsoft.com/office/drawing/2014/main" id="{C4BB1875-3119-4924-8B9B-6ED00BDADA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8651" y="3259598"/>
            <a:ext cx="830427" cy="830427"/>
          </a:xfrm>
          <a:prstGeom prst="rect">
            <a:avLst/>
          </a:prstGeom>
        </p:spPr>
      </p:pic>
      <p:pic>
        <p:nvPicPr>
          <p:cNvPr id="16" name="Picture 15" descr="A person wearing a suit and tie&#10;&#10;Description automatically generated">
            <a:extLst>
              <a:ext uri="{FF2B5EF4-FFF2-40B4-BE49-F238E27FC236}">
                <a16:creationId xmlns:a16="http://schemas.microsoft.com/office/drawing/2014/main" id="{92031E9E-3AE0-4FEB-AB3D-4854BE6941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1619" y="4017483"/>
            <a:ext cx="720148" cy="720148"/>
          </a:xfrm>
          <a:prstGeom prst="rect">
            <a:avLst/>
          </a:prstGeom>
        </p:spPr>
      </p:pic>
      <p:pic>
        <p:nvPicPr>
          <p:cNvPr id="18" name="Picture 17" descr="A picture containing food, clock, light&#10;&#10;Description automatically generated">
            <a:extLst>
              <a:ext uri="{FF2B5EF4-FFF2-40B4-BE49-F238E27FC236}">
                <a16:creationId xmlns:a16="http://schemas.microsoft.com/office/drawing/2014/main" id="{A6BF1DFB-2212-4B0D-811D-CBD421C6AE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5440" y="4603968"/>
            <a:ext cx="830427" cy="830427"/>
          </a:xfrm>
          <a:prstGeom prst="rect">
            <a:avLst/>
          </a:prstGeom>
        </p:spPr>
      </p:pic>
      <p:pic>
        <p:nvPicPr>
          <p:cNvPr id="22" name="Picture 21" descr="A picture containing doll, shirt&#10;&#10;Description automatically generated">
            <a:extLst>
              <a:ext uri="{FF2B5EF4-FFF2-40B4-BE49-F238E27FC236}">
                <a16:creationId xmlns:a16="http://schemas.microsoft.com/office/drawing/2014/main" id="{79ACA0AD-239E-4B63-AAD1-B1C409E9D9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9996" y="5410569"/>
            <a:ext cx="661987" cy="661987"/>
          </a:xfrm>
          <a:prstGeom prst="rect">
            <a:avLst/>
          </a:prstGeom>
        </p:spPr>
      </p:pic>
    </p:spTree>
    <p:extLst>
      <p:ext uri="{BB962C8B-B14F-4D97-AF65-F5344CB8AC3E}">
        <p14:creationId xmlns:p14="http://schemas.microsoft.com/office/powerpoint/2010/main" val="30869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rawing&#10;&#10;Description automatically generated">
            <a:extLst>
              <a:ext uri="{FF2B5EF4-FFF2-40B4-BE49-F238E27FC236}">
                <a16:creationId xmlns:a16="http://schemas.microsoft.com/office/drawing/2014/main" id="{0EA0BB72-D6F8-40D5-B8DD-D892CB861BD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471370" y="2553474"/>
            <a:ext cx="1067175" cy="1052442"/>
          </a:xfrm>
          <a:prstGeom prst="rect">
            <a:avLst/>
          </a:prstGeom>
        </p:spPr>
      </p:pic>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1.1, Week 3)</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9"/>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199" y="239956"/>
            <a:ext cx="10515600" cy="1325563"/>
          </a:xfrm>
        </p:spPr>
        <p:txBody>
          <a:bodyPr>
            <a:normAutofit fontScale="90000"/>
          </a:bodyPr>
          <a:lstStyle/>
          <a:p>
            <a:pPr algn="ctr"/>
            <a:r>
              <a:rPr lang="en-GB" sz="13300" b="1" dirty="0" err="1">
                <a:solidFill>
                  <a:srgbClr val="115076"/>
                </a:solidFill>
                <a:cs typeface="Calibri" panose="020F0502020204030204" pitchFamily="34" charset="0"/>
              </a:rPr>
              <a:t>i</a:t>
            </a:r>
            <a:endParaRPr lang="en-GB" dirty="0"/>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clock showing noo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grpSp>
        <p:nvGrpSpPr>
          <p:cNvPr id="22" name="Group 21" descr="tall boy and a small boy with arrow pointing to the small boy"/>
          <p:cNvGrpSpPr/>
          <p:nvPr/>
        </p:nvGrpSpPr>
        <p:grpSpPr>
          <a:xfrm>
            <a:off x="1408102" y="1507602"/>
            <a:ext cx="1423730" cy="1953518"/>
            <a:chOff x="1199148" y="1347764"/>
            <a:chExt cx="1423730" cy="1953518"/>
          </a:xfrm>
        </p:grpSpPr>
        <p:pic>
          <p:nvPicPr>
            <p:cNvPr id="23" name="Picture 22" descr="tall boy and a small boy with arrow pointing to the sm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4" name="Picture 23" descr="tall boy and a small boy with arrow pointing to the 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5" name="Down Arrow 24"/>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9" name="Picture 28" descr="map with an arrow pointing to show loca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16799" y="4557396"/>
            <a:ext cx="1713765" cy="1719535"/>
          </a:xfrm>
          <a:prstGeom prst="rect">
            <a:avLst/>
          </a:prstGeom>
        </p:spPr>
      </p:pic>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2" descr="two children pointing to a small boy in the middl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31070" y="4995244"/>
            <a:ext cx="1732792" cy="12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pic>
        <p:nvPicPr>
          <p:cNvPr id="30" name="Picture 29" descr="b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4005" y="1462886"/>
            <a:ext cx="2517273" cy="1419899"/>
          </a:xfrm>
          <a:prstGeom prst="rect">
            <a:avLst/>
          </a:prstGeom>
        </p:spPr>
      </p:pic>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grpSp>
        <p:nvGrpSpPr>
          <p:cNvPr id="28" name="Group 27" descr="small boy with a question mark above his head"/>
          <p:cNvGrpSpPr/>
          <p:nvPr/>
        </p:nvGrpSpPr>
        <p:grpSpPr>
          <a:xfrm>
            <a:off x="9487647" y="4253667"/>
            <a:ext cx="1404929" cy="1934599"/>
            <a:chOff x="9211285" y="4302750"/>
            <a:chExt cx="1404929" cy="1934599"/>
          </a:xfrm>
        </p:grpSpPr>
        <p:pic>
          <p:nvPicPr>
            <p:cNvPr id="26" name="Picture 25" descr="small boy with a question mark above his hea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11285" y="5040188"/>
              <a:ext cx="598581" cy="1197161"/>
            </a:xfrm>
            <a:prstGeom prst="rect">
              <a:avLst/>
            </a:prstGeom>
          </p:spPr>
        </p:pic>
        <p:sp>
          <p:nvSpPr>
            <p:cNvPr id="27" name="TextBox 26" descr="question mark"/>
            <p:cNvSpPr txBox="1"/>
            <p:nvPr/>
          </p:nvSpPr>
          <p:spPr>
            <a:xfrm>
              <a:off x="9211285" y="4302750"/>
              <a:ext cx="14049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a:t>
              </a:r>
            </a:p>
          </p:txBody>
        </p:sp>
      </p:grpSp>
    </p:spTree>
    <p:extLst>
      <p:ext uri="{BB962C8B-B14F-4D97-AF65-F5344CB8AC3E}">
        <p14:creationId xmlns:p14="http://schemas.microsoft.com/office/powerpoint/2010/main" val="122111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i midi.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i 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i pet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i l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7" name="i l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i ici.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8" name="i ici.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i i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9" name="i i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10" name="i qui.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P spid="5" grpId="0"/>
      <p:bldP spid="6" grpId="0"/>
      <p:bldP spid="8" grpId="0"/>
      <p:bldP spid="17"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2905" y="235443"/>
            <a:ext cx="10515600" cy="1325563"/>
          </a:xfrm>
        </p:spPr>
        <p:txBody>
          <a:bodyPr>
            <a:noAutofit/>
          </a:bodyPr>
          <a:lstStyle/>
          <a:p>
            <a:pPr algn="ctr"/>
            <a:r>
              <a:rPr lang="en-GB" sz="12000" b="1" dirty="0" err="1">
                <a:solidFill>
                  <a:srgbClr val="115076"/>
                </a:solidFill>
                <a:cs typeface="Calibri" panose="020F0502020204030204" pitchFamily="34" charset="0"/>
              </a:rPr>
              <a:t>i</a:t>
            </a:r>
            <a:endParaRPr lang="en-GB" sz="12000" b="1" dirty="0">
              <a:solidFill>
                <a:srgbClr val="115076"/>
              </a:solidFill>
              <a:cs typeface="Calibri" panose="020F0502020204030204" pitchFamily="34" charset="0"/>
            </a:endParaRPr>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clock showing noon">
            <a:extLst>
              <a:ext uri="{FF2B5EF4-FFF2-40B4-BE49-F238E27FC236}">
                <a16:creationId xmlns:a16="http://schemas.microsoft.com/office/drawing/2014/main" id="{4773D700-2948-BD4A-9475-1D9E99D4080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408033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i midi.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i 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7" name="i l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8" name="i ici.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9" name="i i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p:bldP spid="5" grpId="0"/>
      <p:bldP spid="6" grpId="0"/>
      <p:bldP spid="8" grpId="0"/>
      <p:bldP spid="17"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2905" y="235443"/>
            <a:ext cx="10515600" cy="1325563"/>
          </a:xfrm>
        </p:spPr>
        <p:txBody>
          <a:bodyPr>
            <a:noAutofit/>
          </a:bodyPr>
          <a:lstStyle/>
          <a:p>
            <a:pPr algn="ctr"/>
            <a:r>
              <a:rPr lang="en-GB" sz="12000" b="1" dirty="0" err="1">
                <a:solidFill>
                  <a:srgbClr val="115076"/>
                </a:solidFill>
                <a:cs typeface="Calibri" panose="020F0502020204030204" pitchFamily="34" charset="0"/>
              </a:rPr>
              <a:t>i</a:t>
            </a:r>
            <a:endParaRPr lang="en-GB" sz="12000" b="1" dirty="0">
              <a:solidFill>
                <a:srgbClr val="115076"/>
              </a:solidFill>
              <a:cs typeface="Calibri" panose="020F0502020204030204" pitchFamily="34" charset="0"/>
            </a:endParaRPr>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clock showing noon">
            <a:extLst>
              <a:ext uri="{FF2B5EF4-FFF2-40B4-BE49-F238E27FC236}">
                <a16:creationId xmlns:a16="http://schemas.microsoft.com/office/drawing/2014/main" id="{4773D700-2948-BD4A-9475-1D9E99D40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248709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p:bldP spid="5" grpId="0"/>
      <p:bldP spid="6" grpId="0"/>
      <p:bldP spid="8" grpId="0"/>
      <p:bldP spid="17"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90F8868C-FF2D-4B46-A877-DB480340001D}"/>
              </a:ext>
            </a:extLst>
          </p:cNvPr>
          <p:cNvSpPr txBox="1"/>
          <p:nvPr/>
        </p:nvSpPr>
        <p:spPr>
          <a:xfrm>
            <a:off x="6096000" y="2730339"/>
            <a:ext cx="5372304" cy="615553"/>
          </a:xfrm>
          <a:prstGeom prst="rect">
            <a:avLst/>
          </a:prstGeom>
          <a:noFill/>
        </p:spPr>
        <p:txBody>
          <a:bodyPr wrap="square" rtlCol="0">
            <a:spAutoFit/>
          </a:bodyPr>
          <a:lstStyle/>
          <a:p>
            <a:pPr algn="l"/>
            <a:r>
              <a:rPr lang="en-GB" sz="3400" dirty="0">
                <a:solidFill>
                  <a:schemeClr val="accent1">
                    <a:lumMod val="50000"/>
                  </a:schemeClr>
                </a:solidFill>
              </a:rPr>
              <a:t>a) 	   	b)		c)</a:t>
            </a:r>
          </a:p>
        </p:txBody>
      </p:sp>
      <p:pic>
        <p:nvPicPr>
          <p:cNvPr id="1038" name="Picture 14" descr="Progress Indicator 70% Clip Art">
            <a:extLst>
              <a:ext uri="{FF2B5EF4-FFF2-40B4-BE49-F238E27FC236}">
                <a16:creationId xmlns:a16="http://schemas.microsoft.com/office/drawing/2014/main" id="{19F1BE55-8B52-4DCD-A8E0-F2E09ED03A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6830" y="2588415"/>
            <a:ext cx="1093613" cy="8056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pic>
        <p:nvPicPr>
          <p:cNvPr id="1028" name="Picture 4" descr="Face Angel Clip Art">
            <a:extLst>
              <a:ext uri="{FF2B5EF4-FFF2-40B4-BE49-F238E27FC236}">
                <a16:creationId xmlns:a16="http://schemas.microsoft.com/office/drawing/2014/main" id="{3CE7BD28-A609-4A03-9538-F5DEDC850B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0600" y="1474043"/>
            <a:ext cx="714071" cy="81803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ight Bulb Clip Art">
            <a:extLst>
              <a:ext uri="{FF2B5EF4-FFF2-40B4-BE49-F238E27FC236}">
                <a16:creationId xmlns:a16="http://schemas.microsoft.com/office/drawing/2014/main" id="{30E6191D-1B80-440A-B375-AB5A0756D95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8874" y="2272857"/>
            <a:ext cx="1211970" cy="121605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hree Street City, 2 Lane Middle Clip Art">
            <a:extLst>
              <a:ext uri="{FF2B5EF4-FFF2-40B4-BE49-F238E27FC236}">
                <a16:creationId xmlns:a16="http://schemas.microsoft.com/office/drawing/2014/main" id="{F9CB3181-1AF3-4742-A226-22B71AEAD90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10536" y="4658642"/>
            <a:ext cx="1137576" cy="96336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hlinkClick r:id="" action="ppaction://noaction">
              <a:snd r:embed="rId8" name="slide 8 a.wav"/>
            </a:hlinkClick>
            <a:extLst>
              <a:ext uri="{FF2B5EF4-FFF2-40B4-BE49-F238E27FC236}">
                <a16:creationId xmlns:a16="http://schemas.microsoft.com/office/drawing/2014/main" id="{3E986A7D-9DB4-425E-8801-E8031BE4F343}"/>
              </a:ext>
            </a:extLst>
          </p:cNvPr>
          <p:cNvSpPr/>
          <p:nvPr/>
        </p:nvSpPr>
        <p:spPr>
          <a:xfrm>
            <a:off x="97496" y="1590780"/>
            <a:ext cx="533873" cy="5601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1</a:t>
            </a:r>
          </a:p>
        </p:txBody>
      </p:sp>
      <p:sp>
        <p:nvSpPr>
          <p:cNvPr id="27" name="Rectangle 26">
            <a:hlinkClick r:id="" action="ppaction://noaction">
              <a:snd r:embed="rId9" name="slide 8 b-3.wav"/>
            </a:hlinkClick>
            <a:extLst>
              <a:ext uri="{FF2B5EF4-FFF2-40B4-BE49-F238E27FC236}">
                <a16:creationId xmlns:a16="http://schemas.microsoft.com/office/drawing/2014/main" id="{C6A5AE51-DC84-45C3-90D1-7DBECA2CD7E3}"/>
              </a:ext>
            </a:extLst>
          </p:cNvPr>
          <p:cNvSpPr/>
          <p:nvPr/>
        </p:nvSpPr>
        <p:spPr>
          <a:xfrm>
            <a:off x="97496" y="4089767"/>
            <a:ext cx="533873" cy="5601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2</a:t>
            </a:r>
          </a:p>
        </p:txBody>
      </p:sp>
      <p:sp>
        <p:nvSpPr>
          <p:cNvPr id="32" name="Rectangle 31">
            <a:hlinkClick r:id="" action="ppaction://noaction">
              <a:snd r:embed="rId10" name="slide 8 d.wav"/>
            </a:hlinkClick>
            <a:extLst>
              <a:ext uri="{FF2B5EF4-FFF2-40B4-BE49-F238E27FC236}">
                <a16:creationId xmlns:a16="http://schemas.microsoft.com/office/drawing/2014/main" id="{C6B45569-326C-406F-8AF0-073BB8C84892}"/>
              </a:ext>
            </a:extLst>
          </p:cNvPr>
          <p:cNvSpPr/>
          <p:nvPr/>
        </p:nvSpPr>
        <p:spPr>
          <a:xfrm>
            <a:off x="5512997" y="4986921"/>
            <a:ext cx="533873" cy="5601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4</a:t>
            </a:r>
          </a:p>
        </p:txBody>
      </p:sp>
      <p:sp>
        <p:nvSpPr>
          <p:cNvPr id="11" name="TextBox 10">
            <a:extLst>
              <a:ext uri="{FF2B5EF4-FFF2-40B4-BE49-F238E27FC236}">
                <a16:creationId xmlns:a16="http://schemas.microsoft.com/office/drawing/2014/main" id="{8AA4A010-E9AF-4B84-8973-88ACC397B67A}"/>
              </a:ext>
            </a:extLst>
          </p:cNvPr>
          <p:cNvSpPr txBox="1"/>
          <p:nvPr/>
        </p:nvSpPr>
        <p:spPr>
          <a:xfrm>
            <a:off x="897925" y="2265189"/>
            <a:ext cx="2068195" cy="615553"/>
          </a:xfrm>
          <a:prstGeom prst="rect">
            <a:avLst/>
          </a:prstGeom>
          <a:noFill/>
        </p:spPr>
        <p:txBody>
          <a:bodyPr wrap="none" rtlCol="0">
            <a:spAutoFit/>
          </a:bodyPr>
          <a:lstStyle/>
          <a:p>
            <a:pPr algn="l"/>
            <a:r>
              <a:rPr lang="fr-FR" sz="3400" b="1" dirty="0">
                <a:solidFill>
                  <a:schemeClr val="accent5">
                    <a:lumMod val="50000"/>
                  </a:schemeClr>
                </a:solidFill>
              </a:rPr>
              <a:t>i</a:t>
            </a:r>
            <a:r>
              <a:rPr lang="fr-FR" sz="3400" dirty="0">
                <a:solidFill>
                  <a:schemeClr val="accent5">
                    <a:lumMod val="50000"/>
                  </a:schemeClr>
                </a:solidFill>
              </a:rPr>
              <a:t>nnocent</a:t>
            </a:r>
          </a:p>
        </p:txBody>
      </p:sp>
      <p:sp>
        <p:nvSpPr>
          <p:cNvPr id="43" name="TextBox 42">
            <a:extLst>
              <a:ext uri="{FF2B5EF4-FFF2-40B4-BE49-F238E27FC236}">
                <a16:creationId xmlns:a16="http://schemas.microsoft.com/office/drawing/2014/main" id="{D27E5F24-2749-45FE-9EFF-0636F86E8C5E}"/>
              </a:ext>
            </a:extLst>
          </p:cNvPr>
          <p:cNvSpPr txBox="1"/>
          <p:nvPr/>
        </p:nvSpPr>
        <p:spPr>
          <a:xfrm>
            <a:off x="3165349" y="4900844"/>
            <a:ext cx="1127232" cy="615553"/>
          </a:xfrm>
          <a:prstGeom prst="rect">
            <a:avLst/>
          </a:prstGeom>
          <a:noFill/>
        </p:spPr>
        <p:txBody>
          <a:bodyPr wrap="none" rtlCol="0">
            <a:spAutoFit/>
          </a:bodyPr>
          <a:lstStyle/>
          <a:p>
            <a:pPr algn="l"/>
            <a:r>
              <a:rPr lang="fr-FR" sz="3400" dirty="0">
                <a:solidFill>
                  <a:schemeClr val="accent5">
                    <a:lumMod val="50000"/>
                  </a:schemeClr>
                </a:solidFill>
              </a:rPr>
              <a:t>mar</a:t>
            </a:r>
            <a:r>
              <a:rPr lang="fr-FR" sz="3400" b="1" dirty="0">
                <a:solidFill>
                  <a:schemeClr val="accent5">
                    <a:lumMod val="50000"/>
                  </a:schemeClr>
                </a:solidFill>
              </a:rPr>
              <a:t>i</a:t>
            </a:r>
            <a:endParaRPr lang="fr-FR" sz="3400" dirty="0">
              <a:solidFill>
                <a:schemeClr val="accent5">
                  <a:lumMod val="50000"/>
                </a:schemeClr>
              </a:solidFill>
            </a:endParaRPr>
          </a:p>
        </p:txBody>
      </p:sp>
      <p:sp>
        <p:nvSpPr>
          <p:cNvPr id="44" name="TextBox 43">
            <a:extLst>
              <a:ext uri="{FF2B5EF4-FFF2-40B4-BE49-F238E27FC236}">
                <a16:creationId xmlns:a16="http://schemas.microsoft.com/office/drawing/2014/main" id="{5F8FDCA6-4615-451F-8E37-EF92335C9FEC}"/>
              </a:ext>
            </a:extLst>
          </p:cNvPr>
          <p:cNvSpPr txBox="1"/>
          <p:nvPr/>
        </p:nvSpPr>
        <p:spPr>
          <a:xfrm>
            <a:off x="9740675" y="5574761"/>
            <a:ext cx="2677297" cy="615553"/>
          </a:xfrm>
          <a:prstGeom prst="rect">
            <a:avLst/>
          </a:prstGeom>
          <a:noFill/>
        </p:spPr>
        <p:txBody>
          <a:bodyPr wrap="square" rtlCol="0">
            <a:spAutoFit/>
          </a:bodyPr>
          <a:lstStyle/>
          <a:p>
            <a:pPr algn="l"/>
            <a:r>
              <a:rPr lang="fr-FR" sz="3400" dirty="0">
                <a:solidFill>
                  <a:schemeClr val="accent5">
                    <a:lumMod val="50000"/>
                  </a:schemeClr>
                </a:solidFill>
              </a:rPr>
              <a:t>v</a:t>
            </a:r>
            <a:r>
              <a:rPr lang="fr-FR" sz="3400" b="1" dirty="0">
                <a:solidFill>
                  <a:schemeClr val="accent5">
                    <a:lumMod val="50000"/>
                  </a:schemeClr>
                </a:solidFill>
              </a:rPr>
              <a:t>i</a:t>
            </a:r>
            <a:r>
              <a:rPr lang="fr-FR" sz="3400" dirty="0">
                <a:solidFill>
                  <a:schemeClr val="accent5">
                    <a:lumMod val="50000"/>
                  </a:schemeClr>
                </a:solidFill>
              </a:rPr>
              <a:t>lle (</a:t>
            </a:r>
            <a:r>
              <a:rPr lang="fr-FR" sz="3400" dirty="0" err="1">
                <a:solidFill>
                  <a:schemeClr val="accent5">
                    <a:lumMod val="50000"/>
                  </a:schemeClr>
                </a:solidFill>
              </a:rPr>
              <a:t>town</a:t>
            </a:r>
            <a:r>
              <a:rPr lang="fr-FR" sz="3400" dirty="0">
                <a:solidFill>
                  <a:schemeClr val="accent5">
                    <a:lumMod val="50000"/>
                  </a:schemeClr>
                </a:solidFill>
              </a:rPr>
              <a:t>)</a:t>
            </a:r>
          </a:p>
        </p:txBody>
      </p:sp>
      <p:sp>
        <p:nvSpPr>
          <p:cNvPr id="2" name="TextBox 1">
            <a:extLst>
              <a:ext uri="{FF2B5EF4-FFF2-40B4-BE49-F238E27FC236}">
                <a16:creationId xmlns:a16="http://schemas.microsoft.com/office/drawing/2014/main" id="{47E7B60B-241C-4E6D-A18B-A99B4857FF5B}"/>
              </a:ext>
            </a:extLst>
          </p:cNvPr>
          <p:cNvSpPr txBox="1"/>
          <p:nvPr/>
        </p:nvSpPr>
        <p:spPr>
          <a:xfrm>
            <a:off x="723696" y="1581927"/>
            <a:ext cx="5372304" cy="615553"/>
          </a:xfrm>
          <a:prstGeom prst="rect">
            <a:avLst/>
          </a:prstGeom>
          <a:noFill/>
        </p:spPr>
        <p:txBody>
          <a:bodyPr wrap="square" rtlCol="0">
            <a:spAutoFit/>
          </a:bodyPr>
          <a:lstStyle/>
          <a:p>
            <a:pPr algn="l"/>
            <a:r>
              <a:rPr lang="en-GB" sz="3400" dirty="0">
                <a:solidFill>
                  <a:schemeClr val="accent1">
                    <a:lumMod val="50000"/>
                  </a:schemeClr>
                </a:solidFill>
              </a:rPr>
              <a:t>a) 	   	b)		c)</a:t>
            </a:r>
          </a:p>
        </p:txBody>
      </p:sp>
      <p:pic>
        <p:nvPicPr>
          <p:cNvPr id="18" name="Picture 6" descr="Red Devil Clip Art">
            <a:extLst>
              <a:ext uri="{FF2B5EF4-FFF2-40B4-BE49-F238E27FC236}">
                <a16:creationId xmlns:a16="http://schemas.microsoft.com/office/drawing/2014/main" id="{873F3897-4944-4541-AB99-4131E7F5E8C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57903" y="1502068"/>
            <a:ext cx="942125" cy="7631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roubadour Clip Art">
            <a:extLst>
              <a:ext uri="{FF2B5EF4-FFF2-40B4-BE49-F238E27FC236}">
                <a16:creationId xmlns:a16="http://schemas.microsoft.com/office/drawing/2014/main" id="{CEF17C41-EC9C-4CDB-B78F-399DD298769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91236" y="1422685"/>
            <a:ext cx="714072" cy="91547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C1DF78-56DB-42A1-9A05-F9E4E4A4144E}"/>
              </a:ext>
            </a:extLst>
          </p:cNvPr>
          <p:cNvSpPr txBox="1"/>
          <p:nvPr/>
        </p:nvSpPr>
        <p:spPr>
          <a:xfrm>
            <a:off x="6275808" y="4959208"/>
            <a:ext cx="5372304" cy="615553"/>
          </a:xfrm>
          <a:prstGeom prst="rect">
            <a:avLst/>
          </a:prstGeom>
          <a:noFill/>
        </p:spPr>
        <p:txBody>
          <a:bodyPr wrap="square" rtlCol="0">
            <a:spAutoFit/>
          </a:bodyPr>
          <a:lstStyle/>
          <a:p>
            <a:pPr algn="l"/>
            <a:r>
              <a:rPr lang="en-GB" sz="3400" dirty="0">
                <a:solidFill>
                  <a:schemeClr val="accent1">
                    <a:lumMod val="50000"/>
                  </a:schemeClr>
                </a:solidFill>
              </a:rPr>
              <a:t>a) 	   	b)		c)</a:t>
            </a:r>
          </a:p>
        </p:txBody>
      </p:sp>
      <p:sp>
        <p:nvSpPr>
          <p:cNvPr id="22" name="TextBox 21">
            <a:extLst>
              <a:ext uri="{FF2B5EF4-FFF2-40B4-BE49-F238E27FC236}">
                <a16:creationId xmlns:a16="http://schemas.microsoft.com/office/drawing/2014/main" id="{DA2C1659-6AAC-4FB0-A614-1C152C9E2EC4}"/>
              </a:ext>
            </a:extLst>
          </p:cNvPr>
          <p:cNvSpPr txBox="1"/>
          <p:nvPr/>
        </p:nvSpPr>
        <p:spPr>
          <a:xfrm>
            <a:off x="723696" y="4033575"/>
            <a:ext cx="5372304" cy="615553"/>
          </a:xfrm>
          <a:prstGeom prst="rect">
            <a:avLst/>
          </a:prstGeom>
          <a:noFill/>
        </p:spPr>
        <p:txBody>
          <a:bodyPr wrap="square" rtlCol="0">
            <a:spAutoFit/>
          </a:bodyPr>
          <a:lstStyle/>
          <a:p>
            <a:pPr algn="l"/>
            <a:r>
              <a:rPr lang="en-GB" sz="3400" dirty="0">
                <a:solidFill>
                  <a:schemeClr val="accent1">
                    <a:lumMod val="50000"/>
                  </a:schemeClr>
                </a:solidFill>
              </a:rPr>
              <a:t>a) 	   	b)		c)</a:t>
            </a:r>
          </a:p>
        </p:txBody>
      </p:sp>
      <p:pic>
        <p:nvPicPr>
          <p:cNvPr id="3" name="Picture 4" descr="Baby Boy Sitting Clip Art">
            <a:extLst>
              <a:ext uri="{FF2B5EF4-FFF2-40B4-BE49-F238E27FC236}">
                <a16:creationId xmlns:a16="http://schemas.microsoft.com/office/drawing/2014/main" id="{FB1E0316-FF5F-4BB8-9480-4A6C39E9E9E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31129" y="3725798"/>
            <a:ext cx="866352" cy="11070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ride And Groom Clip Art">
            <a:extLst>
              <a:ext uri="{FF2B5EF4-FFF2-40B4-BE49-F238E27FC236}">
                <a16:creationId xmlns:a16="http://schemas.microsoft.com/office/drawing/2014/main" id="{3993694D-A5FB-4223-94EA-ACE60A01309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48493"/>
          <a:stretch/>
        </p:blipFill>
        <p:spPr bwMode="auto">
          <a:xfrm>
            <a:off x="3087752" y="3806109"/>
            <a:ext cx="1693348" cy="110700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91000A69-77E9-4455-99C2-A33452A703F2}"/>
              </a:ext>
            </a:extLst>
          </p:cNvPr>
          <p:cNvCxnSpPr>
            <a:cxnSpLocks/>
          </p:cNvCxnSpPr>
          <p:nvPr/>
        </p:nvCxnSpPr>
        <p:spPr>
          <a:xfrm>
            <a:off x="3007070" y="3671639"/>
            <a:ext cx="260315" cy="406012"/>
          </a:xfrm>
          <a:prstGeom prst="straightConnector1">
            <a:avLst/>
          </a:prstGeom>
          <a:ln w="76200">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034" name="Picture 10" descr="Style Equals Clip Art">
            <a:extLst>
              <a:ext uri="{FF2B5EF4-FFF2-40B4-BE49-F238E27FC236}">
                <a16:creationId xmlns:a16="http://schemas.microsoft.com/office/drawing/2014/main" id="{BD58E41B-F68F-4BD9-8563-4A32DF44339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03762" y="5037969"/>
            <a:ext cx="714072" cy="4784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reen Rounded Rectangle With Number 13 Clip Art">
            <a:extLst>
              <a:ext uri="{FF2B5EF4-FFF2-40B4-BE49-F238E27FC236}">
                <a16:creationId xmlns:a16="http://schemas.microsoft.com/office/drawing/2014/main" id="{46D43240-647E-4B8D-9091-CE56C140D57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782152" y="4949270"/>
            <a:ext cx="858132" cy="707887"/>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hlinkClick r:id="" action="ppaction://noaction">
              <a:snd r:embed="rId17" name="slide 8 c.wav"/>
            </a:hlinkClick>
            <a:extLst>
              <a:ext uri="{FF2B5EF4-FFF2-40B4-BE49-F238E27FC236}">
                <a16:creationId xmlns:a16="http://schemas.microsoft.com/office/drawing/2014/main" id="{CD724592-0D12-4310-AD7B-3A78E1D40644}"/>
              </a:ext>
            </a:extLst>
          </p:cNvPr>
          <p:cNvSpPr/>
          <p:nvPr/>
        </p:nvSpPr>
        <p:spPr>
          <a:xfrm>
            <a:off x="5496851" y="2762560"/>
            <a:ext cx="533873" cy="5601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3</a:t>
            </a:r>
          </a:p>
        </p:txBody>
      </p:sp>
      <p:sp>
        <p:nvSpPr>
          <p:cNvPr id="45" name="TextBox 44">
            <a:extLst>
              <a:ext uri="{FF2B5EF4-FFF2-40B4-BE49-F238E27FC236}">
                <a16:creationId xmlns:a16="http://schemas.microsoft.com/office/drawing/2014/main" id="{85C584B5-943C-4976-9E5C-C7F462063511}"/>
              </a:ext>
            </a:extLst>
          </p:cNvPr>
          <p:cNvSpPr txBox="1"/>
          <p:nvPr/>
        </p:nvSpPr>
        <p:spPr>
          <a:xfrm>
            <a:off x="6409029" y="3481697"/>
            <a:ext cx="1154483" cy="615553"/>
          </a:xfrm>
          <a:prstGeom prst="rect">
            <a:avLst/>
          </a:prstGeom>
          <a:noFill/>
        </p:spPr>
        <p:txBody>
          <a:bodyPr wrap="none" rtlCol="0">
            <a:spAutoFit/>
          </a:bodyPr>
          <a:lstStyle/>
          <a:p>
            <a:pPr algn="l"/>
            <a:r>
              <a:rPr lang="fr-FR" sz="3400" b="1" dirty="0">
                <a:solidFill>
                  <a:schemeClr val="accent5">
                    <a:lumMod val="50000"/>
                  </a:schemeClr>
                </a:solidFill>
              </a:rPr>
              <a:t>i</a:t>
            </a:r>
            <a:r>
              <a:rPr lang="fr-FR" sz="3400" dirty="0">
                <a:solidFill>
                  <a:schemeClr val="accent5">
                    <a:lumMod val="50000"/>
                  </a:schemeClr>
                </a:solidFill>
              </a:rPr>
              <a:t>dée</a:t>
            </a:r>
          </a:p>
        </p:txBody>
      </p:sp>
      <p:sp>
        <p:nvSpPr>
          <p:cNvPr id="5" name="Rectangle 4">
            <a:extLst>
              <a:ext uri="{FF2B5EF4-FFF2-40B4-BE49-F238E27FC236}">
                <a16:creationId xmlns:a16="http://schemas.microsoft.com/office/drawing/2014/main" id="{81531C4C-78EB-4FC1-AE32-BEEF0B870F62}"/>
              </a:ext>
            </a:extLst>
          </p:cNvPr>
          <p:cNvSpPr/>
          <p:nvPr/>
        </p:nvSpPr>
        <p:spPr>
          <a:xfrm>
            <a:off x="10510536" y="2762560"/>
            <a:ext cx="599199" cy="615553"/>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ed Rectangle 46">
            <a:extLst>
              <a:ext uri="{FF2B5EF4-FFF2-40B4-BE49-F238E27FC236}">
                <a16:creationId xmlns:a16="http://schemas.microsoft.com/office/drawing/2014/main" id="{347E7BE9-9F8C-4EAE-9492-08BB4804553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4" descr="Hospital, Bless You, Professional, Doctor, Diagnosis">
            <a:extLst>
              <a:ext uri="{FF2B5EF4-FFF2-40B4-BE49-F238E27FC236}">
                <a16:creationId xmlns:a16="http://schemas.microsoft.com/office/drawing/2014/main" id="{02C4A203-0C14-4027-99E6-FEF3CBD8220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003174" y="3837500"/>
            <a:ext cx="621126" cy="1059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03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3" grpId="0"/>
      <p:bldP spid="44" grpId="0"/>
      <p:bldP spid="45"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20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16" name="TextBox 15">
            <a:hlinkClick r:id="" action="ppaction://noaction">
              <a:snd r:embed="rId4" name="rapide.wav"/>
            </a:hlinkClick>
            <a:extLst>
              <a:ext uri="{FF2B5EF4-FFF2-40B4-BE49-F238E27FC236}">
                <a16:creationId xmlns:a16="http://schemas.microsoft.com/office/drawing/2014/main" id="{64338D05-6AE9-4F99-9E43-CA1687983D6F}"/>
              </a:ext>
            </a:extLst>
          </p:cNvPr>
          <p:cNvSpPr txBox="1"/>
          <p:nvPr/>
        </p:nvSpPr>
        <p:spPr>
          <a:xfrm>
            <a:off x="286503" y="5014725"/>
            <a:ext cx="3462434" cy="1015663"/>
          </a:xfrm>
          <a:prstGeom prst="rect">
            <a:avLst/>
          </a:prstGeom>
          <a:noFill/>
        </p:spPr>
        <p:txBody>
          <a:bodyPr wrap="square" rtlCol="0">
            <a:spAutoFit/>
          </a:bodyPr>
          <a:lstStyle/>
          <a:p>
            <a:pPr algn="ctr"/>
            <a:r>
              <a:rPr lang="en-GB" sz="6000" dirty="0" err="1">
                <a:solidFill>
                  <a:schemeClr val="accent1">
                    <a:lumMod val="50000"/>
                  </a:schemeClr>
                </a:solidFill>
                <a:latin typeface="Century Gothic" panose="020B0502020202020204" pitchFamily="34" charset="0"/>
              </a:rPr>
              <a:t>rap</a:t>
            </a:r>
            <a:r>
              <a:rPr lang="en-GB" sz="6000" dirty="0" err="1">
                <a:solidFill>
                  <a:srgbClr val="E65D00"/>
                </a:solidFill>
                <a:latin typeface="Century Gothic" panose="020B0502020202020204" pitchFamily="34" charset="0"/>
              </a:rPr>
              <a:t>i</a:t>
            </a:r>
            <a:r>
              <a:rPr lang="en-GB" sz="6000" dirty="0" err="1">
                <a:solidFill>
                  <a:schemeClr val="accent1">
                    <a:lumMod val="50000"/>
                  </a:schemeClr>
                </a:solidFill>
                <a:latin typeface="Century Gothic" panose="020B0502020202020204" pitchFamily="34" charset="0"/>
              </a:rPr>
              <a:t>de</a:t>
            </a:r>
            <a:endParaRPr lang="en-GB" sz="60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18" name="TextBox 17">
            <a:hlinkClick r:id="" action="ppaction://noaction">
              <a:snd r:embed="rId5" name="guitare.wav"/>
            </a:hlinkClick>
            <a:extLst>
              <a:ext uri="{FF2B5EF4-FFF2-40B4-BE49-F238E27FC236}">
                <a16:creationId xmlns:a16="http://schemas.microsoft.com/office/drawing/2014/main" id="{D3228652-18D5-401B-9162-874443B705A6}"/>
              </a:ext>
            </a:extLst>
          </p:cNvPr>
          <p:cNvSpPr txBox="1"/>
          <p:nvPr/>
        </p:nvSpPr>
        <p:spPr>
          <a:xfrm>
            <a:off x="1724929" y="3800821"/>
            <a:ext cx="3007386"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gu</a:t>
            </a:r>
            <a:r>
              <a:rPr lang="en-GB" sz="6000" dirty="0" err="1">
                <a:solidFill>
                  <a:srgbClr val="E65D00"/>
                </a:solidFill>
                <a:latin typeface="Century Gothic" panose="020B0502020202020204" pitchFamily="34" charset="0"/>
                <a:cs typeface="Calibri" panose="020F0502020204030204" pitchFamily="34" charset="0"/>
              </a:rPr>
              <a:t>i</a:t>
            </a:r>
            <a:r>
              <a:rPr lang="en-GB" sz="6000" dirty="0" err="1">
                <a:solidFill>
                  <a:srgbClr val="115076"/>
                </a:solidFill>
                <a:latin typeface="Century Gothic" panose="020B0502020202020204" pitchFamily="34" charset="0"/>
                <a:cs typeface="Calibri" panose="020F0502020204030204" pitchFamily="34" charset="0"/>
              </a:rPr>
              <a:t>tare</a:t>
            </a:r>
            <a:endParaRPr lang="en-GB" sz="60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19" name="TextBox 18">
            <a:hlinkClick r:id="" action="ppaction://noaction">
              <a:snd r:embed="rId6" name="Paris.wav"/>
            </a:hlinkClick>
            <a:extLst>
              <a:ext uri="{FF2B5EF4-FFF2-40B4-BE49-F238E27FC236}">
                <a16:creationId xmlns:a16="http://schemas.microsoft.com/office/drawing/2014/main" id="{208D2E89-4424-401B-9008-D0B7AFDE1BC4}"/>
              </a:ext>
            </a:extLst>
          </p:cNvPr>
          <p:cNvSpPr txBox="1"/>
          <p:nvPr/>
        </p:nvSpPr>
        <p:spPr>
          <a:xfrm>
            <a:off x="6335686" y="2389980"/>
            <a:ext cx="4504249" cy="1053133"/>
          </a:xfrm>
          <a:prstGeom prst="rect">
            <a:avLst/>
          </a:prstGeom>
          <a:noFill/>
        </p:spPr>
        <p:txBody>
          <a:bodyPr wrap="square" rtlCol="0">
            <a:spAutoFit/>
          </a:body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Par</a:t>
            </a:r>
            <a:r>
              <a:rPr lang="en-GB" sz="6000" dirty="0">
                <a:solidFill>
                  <a:srgbClr val="E65D00"/>
                </a:solidFill>
                <a:latin typeface="Century Gothic" panose="020B0502020202020204" pitchFamily="34" charset="0"/>
                <a:cs typeface="Calibri" panose="020F0502020204030204" pitchFamily="34" charset="0"/>
              </a:rPr>
              <a:t>i</a:t>
            </a:r>
            <a:r>
              <a:rPr lang="en-GB" sz="6000" dirty="0">
                <a:solidFill>
                  <a:schemeClr val="accent1">
                    <a:lumMod val="50000"/>
                  </a:schemeClr>
                </a:solidFill>
                <a:latin typeface="Century Gothic" panose="020B0502020202020204" pitchFamily="34" charset="0"/>
                <a:cs typeface="Calibri" panose="020F0502020204030204" pitchFamily="34" charset="0"/>
              </a:rPr>
              <a:t>s</a:t>
            </a:r>
            <a:endParaRPr lang="en-GB" sz="6000" dirty="0">
              <a:solidFill>
                <a:schemeClr val="accent4">
                  <a:lumMod val="75000"/>
                </a:schemeClr>
              </a:solidFill>
              <a:latin typeface="Century Gothic" panose="020B0502020202020204" pitchFamily="34" charset="0"/>
              <a:cs typeface="Calibri" panose="020F0502020204030204" pitchFamily="34" charset="0"/>
            </a:endParaRPr>
          </a:p>
        </p:txBody>
      </p:sp>
      <p:sp>
        <p:nvSpPr>
          <p:cNvPr id="20" name="TextBox 19">
            <a:hlinkClick r:id="" action="ppaction://noaction">
              <a:snd r:embed="rId7" name="climat.wav"/>
            </a:hlinkClick>
            <a:extLst>
              <a:ext uri="{FF2B5EF4-FFF2-40B4-BE49-F238E27FC236}">
                <a16:creationId xmlns:a16="http://schemas.microsoft.com/office/drawing/2014/main" id="{059F0B69-C2E1-470F-9BEE-C411F8EF2BDD}"/>
              </a:ext>
            </a:extLst>
          </p:cNvPr>
          <p:cNvSpPr txBox="1"/>
          <p:nvPr/>
        </p:nvSpPr>
        <p:spPr>
          <a:xfrm>
            <a:off x="3731632" y="1382624"/>
            <a:ext cx="4301405" cy="1015663"/>
          </a:xfrm>
          <a:prstGeom prst="rect">
            <a:avLst/>
          </a:prstGeom>
          <a:noFill/>
        </p:spPr>
        <p:txBody>
          <a:bodyPr wrap="square" rtlCol="0">
            <a:spAutoFit/>
          </a:bodyPr>
          <a:lstStyle/>
          <a:p>
            <a:pPr algn="ctr"/>
            <a:r>
              <a:rPr lang="en-GB" sz="6000" dirty="0" err="1">
                <a:solidFill>
                  <a:schemeClr val="accent1">
                    <a:lumMod val="50000"/>
                  </a:schemeClr>
                </a:solidFill>
                <a:latin typeface="Century Gothic" panose="020B0502020202020204" pitchFamily="34" charset="0"/>
                <a:cs typeface="Calibri" panose="020F0502020204030204" pitchFamily="34" charset="0"/>
              </a:rPr>
              <a:t>cl</a:t>
            </a:r>
            <a:r>
              <a:rPr lang="en-GB" sz="6000" dirty="0" err="1">
                <a:solidFill>
                  <a:srgbClr val="E65D00"/>
                </a:solidFill>
                <a:latin typeface="Century Gothic" panose="020B0502020202020204" pitchFamily="34" charset="0"/>
                <a:cs typeface="Calibri" panose="020F0502020204030204" pitchFamily="34" charset="0"/>
              </a:rPr>
              <a:t>i</a:t>
            </a:r>
            <a:r>
              <a:rPr lang="en-GB" sz="6000" dirty="0" err="1">
                <a:solidFill>
                  <a:schemeClr val="accent1">
                    <a:lumMod val="50000"/>
                  </a:schemeClr>
                </a:solidFill>
                <a:latin typeface="Century Gothic" panose="020B0502020202020204" pitchFamily="34" charset="0"/>
                <a:cs typeface="Calibri" panose="020F0502020204030204" pitchFamily="34" charset="0"/>
              </a:rPr>
              <a:t>mat</a:t>
            </a:r>
            <a:endParaRPr lang="en-GB" sz="60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21" name="TextBox 20">
            <a:hlinkClick r:id="" action="ppaction://noaction">
              <a:snd r:embed="rId8" name="minimal.wav"/>
            </a:hlinkClick>
            <a:extLst>
              <a:ext uri="{FF2B5EF4-FFF2-40B4-BE49-F238E27FC236}">
                <a16:creationId xmlns:a16="http://schemas.microsoft.com/office/drawing/2014/main" id="{C0DCFF01-035C-4AEE-9194-31FD421F7CD2}"/>
              </a:ext>
            </a:extLst>
          </p:cNvPr>
          <p:cNvSpPr txBox="1"/>
          <p:nvPr/>
        </p:nvSpPr>
        <p:spPr>
          <a:xfrm>
            <a:off x="63284" y="2748260"/>
            <a:ext cx="3462433" cy="1015663"/>
          </a:xfrm>
          <a:prstGeom prst="rect">
            <a:avLst/>
          </a:prstGeom>
          <a:noFill/>
        </p:spPr>
        <p:txBody>
          <a:bodyPr wrap="square" rtlCol="0">
            <a:spAutoFit/>
          </a:body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m</a:t>
            </a:r>
            <a:r>
              <a:rPr lang="en-GB" sz="6000" dirty="0">
                <a:solidFill>
                  <a:srgbClr val="E65D00"/>
                </a:solidFill>
                <a:latin typeface="Century Gothic" panose="020B0502020202020204" pitchFamily="34" charset="0"/>
                <a:cs typeface="Calibri" panose="020F0502020204030204" pitchFamily="34" charset="0"/>
              </a:rPr>
              <a:t>i</a:t>
            </a:r>
            <a:r>
              <a:rPr lang="en-GB" sz="6000" dirty="0">
                <a:solidFill>
                  <a:schemeClr val="accent1">
                    <a:lumMod val="50000"/>
                  </a:schemeClr>
                </a:solidFill>
                <a:latin typeface="Century Gothic" panose="020B0502020202020204" pitchFamily="34" charset="0"/>
                <a:cs typeface="Calibri" panose="020F0502020204030204" pitchFamily="34" charset="0"/>
              </a:rPr>
              <a:t>n</a:t>
            </a:r>
            <a:r>
              <a:rPr lang="en-GB" sz="6000" dirty="0">
                <a:solidFill>
                  <a:srgbClr val="E65D00"/>
                </a:solidFill>
                <a:latin typeface="Century Gothic" panose="020B0502020202020204" pitchFamily="34" charset="0"/>
                <a:cs typeface="Calibri" panose="020F0502020204030204" pitchFamily="34" charset="0"/>
              </a:rPr>
              <a:t>i</a:t>
            </a:r>
            <a:r>
              <a:rPr lang="en-GB" sz="6000" dirty="0">
                <a:solidFill>
                  <a:schemeClr val="accent1">
                    <a:lumMod val="50000"/>
                  </a:schemeClr>
                </a:solidFill>
                <a:latin typeface="Century Gothic" panose="020B0502020202020204" pitchFamily="34" charset="0"/>
                <a:cs typeface="Calibri" panose="020F0502020204030204" pitchFamily="34" charset="0"/>
              </a:rPr>
              <a:t>mal</a:t>
            </a:r>
            <a:endParaRPr lang="en-GB" sz="6000" dirty="0">
              <a:solidFill>
                <a:schemeClr val="accent4">
                  <a:lumMod val="75000"/>
                </a:schemeClr>
              </a:solidFill>
              <a:latin typeface="Century Gothic" panose="020B0502020202020204" pitchFamily="34" charset="0"/>
              <a:cs typeface="Calibri" panose="020F0502020204030204" pitchFamily="34" charset="0"/>
            </a:endParaRPr>
          </a:p>
        </p:txBody>
      </p:sp>
      <p:sp>
        <p:nvSpPr>
          <p:cNvPr id="22" name="TextBox 21">
            <a:hlinkClick r:id="" action="ppaction://noaction">
              <a:snd r:embed="rId9" name="machine.wav"/>
            </a:hlinkClick>
            <a:extLst>
              <a:ext uri="{FF2B5EF4-FFF2-40B4-BE49-F238E27FC236}">
                <a16:creationId xmlns:a16="http://schemas.microsoft.com/office/drawing/2014/main" id="{66DFD4EC-4B28-436D-86F9-29EE8F6EAE6A}"/>
              </a:ext>
            </a:extLst>
          </p:cNvPr>
          <p:cNvSpPr txBox="1"/>
          <p:nvPr/>
        </p:nvSpPr>
        <p:spPr>
          <a:xfrm>
            <a:off x="3965727" y="5065009"/>
            <a:ext cx="4301405" cy="1015663"/>
          </a:xfrm>
          <a:prstGeom prst="rect">
            <a:avLst/>
          </a:prstGeom>
          <a:noFill/>
        </p:spPr>
        <p:txBody>
          <a:bodyPr wrap="square" rtlCol="0">
            <a:spAutoFit/>
          </a:body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mach</a:t>
            </a:r>
            <a:r>
              <a:rPr lang="en-GB" sz="6000" dirty="0">
                <a:solidFill>
                  <a:srgbClr val="E65D00"/>
                </a:solidFill>
                <a:latin typeface="Century Gothic" panose="020B0502020202020204" pitchFamily="34" charset="0"/>
                <a:cs typeface="Calibri" panose="020F0502020204030204" pitchFamily="34" charset="0"/>
              </a:rPr>
              <a:t>i</a:t>
            </a:r>
            <a:r>
              <a:rPr lang="en-GB" sz="6000" dirty="0">
                <a:solidFill>
                  <a:schemeClr val="accent1">
                    <a:lumMod val="50000"/>
                  </a:schemeClr>
                </a:solidFill>
                <a:latin typeface="Century Gothic" panose="020B0502020202020204" pitchFamily="34" charset="0"/>
                <a:cs typeface="Calibri" panose="020F0502020204030204" pitchFamily="34" charset="0"/>
              </a:rPr>
              <a:t>ne</a:t>
            </a:r>
          </a:p>
        </p:txBody>
      </p:sp>
      <p:sp>
        <p:nvSpPr>
          <p:cNvPr id="24" name="TextBox 19">
            <a:hlinkClick r:id="" action="ppaction://noaction">
              <a:snd r:embed="rId10" name="animal.wav"/>
            </a:hlinkClick>
            <a:extLst>
              <a:ext uri="{FF2B5EF4-FFF2-40B4-BE49-F238E27FC236}">
                <a16:creationId xmlns:a16="http://schemas.microsoft.com/office/drawing/2014/main" id="{0B0091AC-BC15-4500-B59B-E573473BAE9A}"/>
              </a:ext>
            </a:extLst>
          </p:cNvPr>
          <p:cNvSpPr txBox="1"/>
          <p:nvPr/>
        </p:nvSpPr>
        <p:spPr>
          <a:xfrm>
            <a:off x="3494693" y="2586917"/>
            <a:ext cx="373265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a:solidFill>
                  <a:srgbClr val="1F4E79"/>
                </a:solidFill>
                <a:latin typeface="Century Gothic" panose="020B0502020202020204" pitchFamily="34" charset="0"/>
                <a:cs typeface="Calibri" panose="020F0502020204030204" pitchFamily="34" charset="0"/>
              </a:rPr>
              <a:t>an</a:t>
            </a:r>
            <a:r>
              <a:rPr lang="en-GB" sz="6000" dirty="0">
                <a:solidFill>
                  <a:srgbClr val="E65D00"/>
                </a:solidFill>
                <a:latin typeface="Century Gothic" panose="020B0502020202020204" pitchFamily="34" charset="0"/>
                <a:cs typeface="Calibri" panose="020F0502020204030204" pitchFamily="34" charset="0"/>
              </a:rPr>
              <a:t>i</a:t>
            </a:r>
            <a:r>
              <a:rPr lang="en-GB" sz="6000" dirty="0">
                <a:solidFill>
                  <a:srgbClr val="1F4E79"/>
                </a:solidFill>
                <a:latin typeface="Century Gothic" panose="020B0502020202020204" pitchFamily="34" charset="0"/>
                <a:cs typeface="Calibri" panose="020F0502020204030204" pitchFamily="34" charset="0"/>
              </a:rPr>
              <a:t>mal</a:t>
            </a:r>
          </a:p>
        </p:txBody>
      </p:sp>
      <p:sp>
        <p:nvSpPr>
          <p:cNvPr id="26" name="TextBox 21">
            <a:hlinkClick r:id="" action="ppaction://noaction">
              <a:snd r:embed="rId11" name="guide.wav"/>
            </a:hlinkClick>
            <a:extLst>
              <a:ext uri="{FF2B5EF4-FFF2-40B4-BE49-F238E27FC236}">
                <a16:creationId xmlns:a16="http://schemas.microsoft.com/office/drawing/2014/main" id="{9BBAD347-9E18-447F-8ED6-057A53A5FBC6}"/>
              </a:ext>
            </a:extLst>
          </p:cNvPr>
          <p:cNvSpPr txBox="1"/>
          <p:nvPr/>
        </p:nvSpPr>
        <p:spPr>
          <a:xfrm>
            <a:off x="442597" y="1351490"/>
            <a:ext cx="3462433"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gu</a:t>
            </a:r>
            <a:r>
              <a:rPr lang="en-GB" sz="6000" dirty="0">
                <a:solidFill>
                  <a:srgbClr val="E65D00"/>
                </a:solidFill>
                <a:latin typeface="Century Gothic" panose="020B0502020202020204" pitchFamily="34" charset="0"/>
                <a:cs typeface="Calibri" panose="020F0502020204030204" pitchFamily="34" charset="0"/>
              </a:rPr>
              <a:t>i</a:t>
            </a:r>
            <a:r>
              <a:rPr lang="en-GB" sz="6000" dirty="0">
                <a:solidFill>
                  <a:schemeClr val="accent1">
                    <a:lumMod val="50000"/>
                  </a:schemeClr>
                </a:solidFill>
                <a:latin typeface="Century Gothic" panose="020B0502020202020204" pitchFamily="34" charset="0"/>
                <a:cs typeface="Calibri" panose="020F0502020204030204" pitchFamily="34" charset="0"/>
              </a:rPr>
              <a:t>de</a:t>
            </a:r>
          </a:p>
        </p:txBody>
      </p:sp>
      <p:sp>
        <p:nvSpPr>
          <p:cNvPr id="28" name="TextBox 20">
            <a:hlinkClick r:id="" action="ppaction://noaction">
              <a:snd r:embed="rId12" name="discipline.wav"/>
            </a:hlinkClick>
            <a:extLst>
              <a:ext uri="{FF2B5EF4-FFF2-40B4-BE49-F238E27FC236}">
                <a16:creationId xmlns:a16="http://schemas.microsoft.com/office/drawing/2014/main" id="{3A9D9E9A-A4FF-4984-9253-869C1475E153}"/>
              </a:ext>
            </a:extLst>
          </p:cNvPr>
          <p:cNvSpPr txBox="1"/>
          <p:nvPr/>
        </p:nvSpPr>
        <p:spPr>
          <a:xfrm flipH="1">
            <a:off x="5467290" y="3768646"/>
            <a:ext cx="3720697"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a:solidFill>
                  <a:srgbClr val="1F4E79"/>
                </a:solidFill>
                <a:latin typeface="Century Gothic" panose="020B0502020202020204" pitchFamily="34" charset="0"/>
                <a:cs typeface="Calibri" panose="020F0502020204030204" pitchFamily="34" charset="0"/>
              </a:rPr>
              <a:t>d</a:t>
            </a:r>
            <a:r>
              <a:rPr lang="en-GB" sz="6000" dirty="0">
                <a:solidFill>
                  <a:srgbClr val="E65D00"/>
                </a:solidFill>
                <a:latin typeface="Century Gothic" panose="020B0502020202020204" pitchFamily="34" charset="0"/>
                <a:cs typeface="Calibri" panose="020F0502020204030204" pitchFamily="34" charset="0"/>
              </a:rPr>
              <a:t>i</a:t>
            </a:r>
            <a:r>
              <a:rPr lang="en-GB" sz="6000" dirty="0">
                <a:solidFill>
                  <a:srgbClr val="1F4E79"/>
                </a:solidFill>
                <a:latin typeface="Century Gothic" panose="020B0502020202020204" pitchFamily="34" charset="0"/>
                <a:cs typeface="Calibri" panose="020F0502020204030204" pitchFamily="34" charset="0"/>
              </a:rPr>
              <a:t>sc</a:t>
            </a:r>
            <a:r>
              <a:rPr lang="en-GB" sz="6000" dirty="0">
                <a:solidFill>
                  <a:srgbClr val="E65D00"/>
                </a:solidFill>
                <a:latin typeface="Century Gothic" panose="020B0502020202020204" pitchFamily="34" charset="0"/>
                <a:cs typeface="Calibri" panose="020F0502020204030204" pitchFamily="34" charset="0"/>
              </a:rPr>
              <a:t>i</a:t>
            </a:r>
            <a:r>
              <a:rPr lang="en-GB" sz="6000" dirty="0">
                <a:solidFill>
                  <a:srgbClr val="1F4E79"/>
                </a:solidFill>
                <a:latin typeface="Century Gothic" panose="020B0502020202020204" pitchFamily="34" charset="0"/>
                <a:cs typeface="Calibri" panose="020F0502020204030204" pitchFamily="34" charset="0"/>
              </a:rPr>
              <a:t>pl</a:t>
            </a:r>
            <a:r>
              <a:rPr lang="en-GB" sz="6000" dirty="0">
                <a:solidFill>
                  <a:srgbClr val="E65D00"/>
                </a:solidFill>
                <a:latin typeface="Century Gothic" panose="020B0502020202020204" pitchFamily="34" charset="0"/>
                <a:cs typeface="Calibri" panose="020F0502020204030204" pitchFamily="34" charset="0"/>
              </a:rPr>
              <a:t>i</a:t>
            </a:r>
            <a:r>
              <a:rPr lang="en-GB" sz="6000" dirty="0">
                <a:solidFill>
                  <a:srgbClr val="1F4E79"/>
                </a:solidFill>
                <a:latin typeface="Century Gothic" panose="020B0502020202020204" pitchFamily="34" charset="0"/>
                <a:cs typeface="Calibri" panose="020F0502020204030204" pitchFamily="34" charset="0"/>
              </a:rPr>
              <a:t>ne</a:t>
            </a:r>
            <a:endParaRPr lang="en-GB" sz="6000" dirty="0">
              <a:solidFill>
                <a:schemeClr val="accent1">
                  <a:lumMod val="50000"/>
                </a:schemeClr>
              </a:solidFill>
              <a:latin typeface="Century Gothic" panose="020B050202020202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80947F75-FCB7-42A6-8A07-045A6ADCDD6B}"/>
              </a:ext>
            </a:extLst>
          </p:cNvPr>
          <p:cNvGrpSpPr/>
          <p:nvPr/>
        </p:nvGrpSpPr>
        <p:grpSpPr>
          <a:xfrm>
            <a:off x="7526385" y="997633"/>
            <a:ext cx="2415285" cy="993638"/>
            <a:chOff x="7040778" y="296864"/>
            <a:chExt cx="2415285" cy="993638"/>
          </a:xfrm>
        </p:grpSpPr>
        <p:sp>
          <p:nvSpPr>
            <p:cNvPr id="2" name="Speech Bubble: Rectangle with Corners Rounded 1">
              <a:extLst>
                <a:ext uri="{FF2B5EF4-FFF2-40B4-BE49-F238E27FC236}">
                  <a16:creationId xmlns:a16="http://schemas.microsoft.com/office/drawing/2014/main" id="{6517FC6D-675C-494F-AB5F-EC55EDED7547}"/>
                </a:ext>
              </a:extLst>
            </p:cNvPr>
            <p:cNvSpPr/>
            <p:nvPr/>
          </p:nvSpPr>
          <p:spPr>
            <a:xfrm>
              <a:off x="7040778" y="296864"/>
              <a:ext cx="2415285" cy="993638"/>
            </a:xfrm>
            <a:prstGeom prst="wedgeRoundRectCallout">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b="1" dirty="0"/>
                <a:t>    SFC</a:t>
              </a:r>
            </a:p>
          </p:txBody>
        </p:sp>
        <p:pic>
          <p:nvPicPr>
            <p:cNvPr id="27" name="Picture 26" descr="Quiet Sign Clip Art">
              <a:extLst>
                <a:ext uri="{FF2B5EF4-FFF2-40B4-BE49-F238E27FC236}">
                  <a16:creationId xmlns:a16="http://schemas.microsoft.com/office/drawing/2014/main" id="{701564B4-0C59-4378-BD84-050D066F4C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80848" y="446304"/>
              <a:ext cx="549731" cy="777478"/>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Rounded Rectangle 46">
            <a:extLst>
              <a:ext uri="{FF2B5EF4-FFF2-40B4-BE49-F238E27FC236}">
                <a16:creationId xmlns:a16="http://schemas.microsoft.com/office/drawing/2014/main" id="{1BB567A5-0D6E-4163-9082-CB804ACF59B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0000"/>
                                        <p:tgtEl>
                                          <p:spTgt spid="6"/>
                                        </p:tgtEl>
                                      </p:cBhvr>
                                    </p:animEffect>
                                    <p:set>
                                      <p:cBhvr>
                                        <p:cTn id="7" dur="1" fill="hold">
                                          <p:stCondLst>
                                            <p:cond delay="19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4.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7057</Words>
  <Application>Microsoft Office PowerPoint</Application>
  <PresentationFormat>Widescreen</PresentationFormat>
  <Paragraphs>1053</Paragraphs>
  <Slides>45</Slides>
  <Notes>45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45</vt:i4>
      </vt:variant>
    </vt:vector>
  </HeadingPairs>
  <TitlesOfParts>
    <vt:vector size="54" baseType="lpstr">
      <vt:lpstr>Arial</vt:lpstr>
      <vt:lpstr>Bookman Old Style</vt:lpstr>
      <vt:lpstr>Calibri</vt:lpstr>
      <vt:lpstr>Century Gothic</vt:lpstr>
      <vt:lpstr>Tw Cen MT</vt:lpstr>
      <vt:lpstr>1_Office Theme</vt:lpstr>
      <vt:lpstr>2_Office Theme</vt:lpstr>
      <vt:lpstr>3_Office Theme</vt:lpstr>
      <vt:lpstr>NCELP Theme</vt:lpstr>
      <vt:lpstr>Describing a thing or a person [2] </vt:lpstr>
      <vt:lpstr>i</vt:lpstr>
      <vt:lpstr>i</vt:lpstr>
      <vt:lpstr>i</vt:lpstr>
      <vt:lpstr>i</vt:lpstr>
      <vt:lpstr>i</vt:lpstr>
      <vt:lpstr>i</vt:lpstr>
      <vt:lpstr>Phonétique  </vt:lpstr>
      <vt:lpstr>Phonétique  </vt:lpstr>
      <vt:lpstr>Odd one out</vt:lpstr>
      <vt:lpstr>Vocabulaire</vt:lpstr>
      <vt:lpstr>‘He is’ and ‘she is’</vt:lpstr>
      <vt:lpstr>Écouter – je ou il?</vt:lpstr>
      <vt:lpstr>Écouter – je ou il?</vt:lpstr>
      <vt:lpstr>Lire</vt:lpstr>
      <vt:lpstr>Écrire</vt:lpstr>
      <vt:lpstr>Parler</vt:lpstr>
      <vt:lpstr>Describing a thing or a person [2] </vt:lpstr>
      <vt:lpstr>eu</vt:lpstr>
      <vt:lpstr>eu</vt:lpstr>
      <vt:lpstr>eu</vt:lpstr>
      <vt:lpstr>eu</vt:lpstr>
      <vt:lpstr>eu</vt:lpstr>
      <vt:lpstr>eu</vt:lpstr>
      <vt:lpstr>Phonétique  </vt:lpstr>
      <vt:lpstr>Phonétique  </vt:lpstr>
      <vt:lpstr>Phonétique  </vt:lpstr>
      <vt:lpstr>Phonétique  </vt:lpstr>
      <vt:lpstr>Vocabulaire</vt:lpstr>
      <vt:lpstr>Vocabulaire</vt:lpstr>
      <vt:lpstr>PowerPoint Presentation</vt:lpstr>
      <vt:lpstr>Using adjectives</vt:lpstr>
      <vt:lpstr>Lire</vt:lpstr>
      <vt:lpstr>Écouter</vt:lpstr>
      <vt:lpstr>Écouter</vt:lpstr>
      <vt:lpstr>Using adjectives</vt:lpstr>
      <vt:lpstr>Asking questions</vt:lpstr>
      <vt:lpstr>Réunion parents-professeurs !</vt:lpstr>
      <vt:lpstr>Who am I?</vt:lpstr>
      <vt:lpstr>Who am I?</vt:lpstr>
      <vt:lpstr>Partner A</vt:lpstr>
      <vt:lpstr>Partner B</vt:lpstr>
      <vt:lpstr>PowerPoint Presentation</vt:lpstr>
      <vt:lpstr>Il / elle est...</vt:lpstr>
      <vt:lpstr>Devoirs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Hobson</dc:creator>
  <cp:lastModifiedBy>Louise Bibbey</cp:lastModifiedBy>
  <cp:revision>210</cp:revision>
  <dcterms:created xsi:type="dcterms:W3CDTF">2019-07-24T14:13:29Z</dcterms:created>
  <dcterms:modified xsi:type="dcterms:W3CDTF">2021-09-24T13:27:54Z</dcterms:modified>
</cp:coreProperties>
</file>