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07"/>
  </p:notesMasterIdLst>
  <p:handoutMasterIdLst>
    <p:handoutMasterId r:id="rId108"/>
  </p:handoutMasterIdLst>
  <p:sldIdLst>
    <p:sldId id="593" r:id="rId3"/>
    <p:sldId id="594" r:id="rId4"/>
    <p:sldId id="595" r:id="rId5"/>
    <p:sldId id="596" r:id="rId6"/>
    <p:sldId id="597" r:id="rId7"/>
    <p:sldId id="598" r:id="rId8"/>
    <p:sldId id="599" r:id="rId9"/>
    <p:sldId id="600" r:id="rId10"/>
    <p:sldId id="601" r:id="rId11"/>
    <p:sldId id="602" r:id="rId12"/>
    <p:sldId id="603" r:id="rId13"/>
    <p:sldId id="604" r:id="rId14"/>
    <p:sldId id="605" r:id="rId15"/>
    <p:sldId id="606" r:id="rId16"/>
    <p:sldId id="607" r:id="rId17"/>
    <p:sldId id="608" r:id="rId18"/>
    <p:sldId id="609" r:id="rId19"/>
    <p:sldId id="610" r:id="rId20"/>
    <p:sldId id="611" r:id="rId21"/>
    <p:sldId id="612" r:id="rId22"/>
    <p:sldId id="613" r:id="rId23"/>
    <p:sldId id="614" r:id="rId24"/>
    <p:sldId id="615" r:id="rId25"/>
    <p:sldId id="616" r:id="rId26"/>
    <p:sldId id="617"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630" r:id="rId40"/>
    <p:sldId id="631" r:id="rId41"/>
    <p:sldId id="632" r:id="rId42"/>
    <p:sldId id="633" r:id="rId43"/>
    <p:sldId id="634" r:id="rId44"/>
    <p:sldId id="635" r:id="rId45"/>
    <p:sldId id="636" r:id="rId46"/>
    <p:sldId id="637" r:id="rId47"/>
    <p:sldId id="638" r:id="rId48"/>
    <p:sldId id="639" r:id="rId49"/>
    <p:sldId id="640" r:id="rId50"/>
    <p:sldId id="641" r:id="rId51"/>
    <p:sldId id="642" r:id="rId52"/>
    <p:sldId id="643" r:id="rId53"/>
    <p:sldId id="644" r:id="rId54"/>
    <p:sldId id="645" r:id="rId55"/>
    <p:sldId id="646" r:id="rId56"/>
    <p:sldId id="647" r:id="rId57"/>
    <p:sldId id="648" r:id="rId58"/>
    <p:sldId id="649" r:id="rId59"/>
    <p:sldId id="650" r:id="rId60"/>
    <p:sldId id="651" r:id="rId61"/>
    <p:sldId id="652" r:id="rId62"/>
    <p:sldId id="653" r:id="rId63"/>
    <p:sldId id="654" r:id="rId64"/>
    <p:sldId id="655" r:id="rId65"/>
    <p:sldId id="656" r:id="rId66"/>
    <p:sldId id="657" r:id="rId67"/>
    <p:sldId id="658" r:id="rId68"/>
    <p:sldId id="659" r:id="rId69"/>
    <p:sldId id="660" r:id="rId70"/>
    <p:sldId id="661" r:id="rId71"/>
    <p:sldId id="662" r:id="rId72"/>
    <p:sldId id="663" r:id="rId73"/>
    <p:sldId id="664" r:id="rId74"/>
    <p:sldId id="665" r:id="rId75"/>
    <p:sldId id="666" r:id="rId76"/>
    <p:sldId id="667" r:id="rId77"/>
    <p:sldId id="668" r:id="rId78"/>
    <p:sldId id="669" r:id="rId79"/>
    <p:sldId id="670" r:id="rId80"/>
    <p:sldId id="671" r:id="rId81"/>
    <p:sldId id="672" r:id="rId82"/>
    <p:sldId id="673" r:id="rId83"/>
    <p:sldId id="674" r:id="rId84"/>
    <p:sldId id="675" r:id="rId85"/>
    <p:sldId id="676" r:id="rId86"/>
    <p:sldId id="677" r:id="rId87"/>
    <p:sldId id="678" r:id="rId88"/>
    <p:sldId id="679" r:id="rId89"/>
    <p:sldId id="680" r:id="rId90"/>
    <p:sldId id="681" r:id="rId91"/>
    <p:sldId id="682" r:id="rId92"/>
    <p:sldId id="683" r:id="rId93"/>
    <p:sldId id="684" r:id="rId94"/>
    <p:sldId id="685" r:id="rId95"/>
    <p:sldId id="686" r:id="rId96"/>
    <p:sldId id="687" r:id="rId97"/>
    <p:sldId id="688" r:id="rId98"/>
    <p:sldId id="689" r:id="rId99"/>
    <p:sldId id="690" r:id="rId100"/>
    <p:sldId id="691" r:id="rId101"/>
    <p:sldId id="692" r:id="rId102"/>
    <p:sldId id="693" r:id="rId103"/>
    <p:sldId id="694" r:id="rId104"/>
    <p:sldId id="695" r:id="rId105"/>
    <p:sldId id="696"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187" userDrawn="1">
          <p15:clr>
            <a:srgbClr val="A4A3A4"/>
          </p15:clr>
        </p15:guide>
        <p15:guide id="6" orient="horz" pos="4020" userDrawn="1">
          <p15:clr>
            <a:srgbClr val="A4A3A4"/>
          </p15:clr>
        </p15:guide>
        <p15:guide id="7" orient="horz" pos="41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00"/>
    <a:srgbClr val="FF9953"/>
    <a:srgbClr val="FFFFFF"/>
    <a:srgbClr val="F8D9BD"/>
    <a:srgbClr val="E56700"/>
    <a:srgbClr val="FDEFE3"/>
    <a:srgbClr val="1F4E79"/>
    <a:srgbClr val="E87D1E"/>
    <a:srgbClr val="E36800"/>
    <a:srgbClr val="0245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47" autoAdjust="0"/>
    <p:restoredTop sz="71628" autoAdjust="0"/>
  </p:normalViewPr>
  <p:slideViewPr>
    <p:cSldViewPr snapToGrid="0">
      <p:cViewPr varScale="1">
        <p:scale>
          <a:sx n="79" d="100"/>
          <a:sy n="79" d="100"/>
        </p:scale>
        <p:origin x="1590" y="90"/>
      </p:cViewPr>
      <p:guideLst>
        <p:guide orient="horz" pos="2160"/>
        <p:guide pos="3840"/>
        <p:guide pos="189"/>
        <p:guide pos="7469"/>
        <p:guide orient="horz" pos="187"/>
        <p:guide orient="horz" pos="4020"/>
        <p:guide orient="horz" pos="417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13/06/2019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13/06/2019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105409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0582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79721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063983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50636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45447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425361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41834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a:t>
            </a:r>
            <a:r>
              <a:rPr lang="en-GB" baseline="0" dirty="0"/>
              <a:t> optional additional slide to reinforce that ‘lo’ and ‘la’ do not just mean ‘him’ and ‘her’ but also ‘it’.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774286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a:t>
            </a:r>
          </a:p>
          <a:p>
            <a:r>
              <a:rPr lang="en-GB" dirty="0"/>
              <a:t>Verbs: </a:t>
            </a:r>
            <a:r>
              <a:rPr lang="en-GB" dirty="0" err="1"/>
              <a:t>observar</a:t>
            </a:r>
            <a:r>
              <a:rPr lang="en-GB" dirty="0"/>
              <a:t> [556]; </a:t>
            </a:r>
            <a:r>
              <a:rPr lang="en-GB" dirty="0" err="1"/>
              <a:t>escuchar</a:t>
            </a:r>
            <a:r>
              <a:rPr lang="en-GB" baseline="0" dirty="0"/>
              <a:t> [281]; </a:t>
            </a:r>
            <a:r>
              <a:rPr lang="en-GB" baseline="0" dirty="0" err="1"/>
              <a:t>saludar</a:t>
            </a:r>
            <a:r>
              <a:rPr lang="en-GB" baseline="0" dirty="0"/>
              <a:t> [1575]; </a:t>
            </a:r>
            <a:r>
              <a:rPr lang="en-GB" baseline="0" dirty="0" err="1"/>
              <a:t>ayudar</a:t>
            </a:r>
            <a:r>
              <a:rPr lang="en-GB" baseline="0" dirty="0"/>
              <a:t> [328]; </a:t>
            </a:r>
            <a:r>
              <a:rPr lang="en-GB" baseline="0" dirty="0" err="1"/>
              <a:t>llamar</a:t>
            </a:r>
            <a:r>
              <a:rPr lang="en-GB" baseline="0" dirty="0"/>
              <a:t> [122]; </a:t>
            </a:r>
            <a:r>
              <a:rPr lang="en-GB" baseline="0" dirty="0" err="1"/>
              <a:t>seguir</a:t>
            </a:r>
            <a:r>
              <a:rPr lang="en-GB" baseline="0" dirty="0"/>
              <a:t> [99]; </a:t>
            </a:r>
            <a:r>
              <a:rPr lang="en-GB" baseline="0" dirty="0" err="1"/>
              <a:t>sacar</a:t>
            </a:r>
            <a:r>
              <a:rPr lang="en-GB" baseline="0" dirty="0"/>
              <a:t> [273]; </a:t>
            </a:r>
            <a:r>
              <a:rPr lang="en-GB" baseline="0" dirty="0" err="1"/>
              <a:t>despertar</a:t>
            </a:r>
            <a:r>
              <a:rPr lang="en-GB" baseline="0" dirty="0"/>
              <a:t> [894]; </a:t>
            </a:r>
            <a:r>
              <a:rPr lang="en-GB" baseline="0" dirty="0" err="1"/>
              <a:t>llevar</a:t>
            </a:r>
            <a:r>
              <a:rPr lang="en-GB" baseline="0" dirty="0"/>
              <a:t> [101]; </a:t>
            </a:r>
            <a:r>
              <a:rPr lang="en-GB" baseline="0" dirty="0" err="1"/>
              <a:t>contactar</a:t>
            </a:r>
            <a:r>
              <a:rPr lang="en-GB" baseline="0" dirty="0"/>
              <a:t> [3866].</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53614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1. Lo observa el asistente. / 2. El asistente escucha al presidente. / 3. Lo saluda el presidente. </a:t>
            </a:r>
            <a:r>
              <a:rPr lang="en-GB" sz="1200" dirty="0">
                <a:latin typeface="Century Gothic" panose="020B0502020202020204" pitchFamily="34" charset="0"/>
              </a:rPr>
              <a:t>/ 4. Lo ayuda el asistente</a:t>
            </a:r>
            <a:r>
              <a:rPr lang="en-GB" sz="1200" baseline="0" dirty="0">
                <a:latin typeface="Century Gothic" panose="020B0502020202020204" pitchFamily="34" charset="0"/>
              </a:rPr>
              <a:t>. / 5. </a:t>
            </a:r>
            <a:r>
              <a:rPr lang="en-GB" baseline="0" dirty="0"/>
              <a:t>El asistente llama al presidente. / 6. El presidente sigue al asistente / 7. Lo saca de la oficina el presidente / 8. Lo despierta el asistente. / 9. Lo </a:t>
            </a:r>
            <a:r>
              <a:rPr lang="en-GB" baseline="0" dirty="0" err="1"/>
              <a:t>contacta</a:t>
            </a:r>
            <a:r>
              <a:rPr lang="en-GB" baseline="0" dirty="0"/>
              <a:t> el presidente. / 10. El </a:t>
            </a:r>
            <a:r>
              <a:rPr lang="en-GB" baseline="0" dirty="0" err="1"/>
              <a:t>asistente</a:t>
            </a:r>
            <a:r>
              <a:rPr lang="en-GB" baseline="0" dirty="0"/>
              <a:t> lleva al president a la </a:t>
            </a:r>
            <a:r>
              <a:rPr lang="en-GB" baseline="0" dirty="0" err="1"/>
              <a:t>reunión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 frequency:</a:t>
            </a:r>
            <a:r>
              <a:rPr lang="en-GB" baseline="0" dirty="0"/>
              <a:t> </a:t>
            </a:r>
            <a:r>
              <a:rPr lang="en-GB" baseline="0" dirty="0" err="1"/>
              <a:t>observar</a:t>
            </a:r>
            <a:r>
              <a:rPr lang="en-GB" baseline="0" dirty="0"/>
              <a:t> [556]; </a:t>
            </a:r>
            <a:r>
              <a:rPr lang="en-GB" baseline="0" dirty="0" err="1"/>
              <a:t>escuchar</a:t>
            </a:r>
            <a:r>
              <a:rPr lang="en-GB" baseline="0" dirty="0"/>
              <a:t> [281]; </a:t>
            </a:r>
            <a:r>
              <a:rPr lang="en-GB" baseline="0" dirty="0" err="1"/>
              <a:t>saludar</a:t>
            </a:r>
            <a:r>
              <a:rPr lang="en-GB" baseline="0" dirty="0"/>
              <a:t> [1575]; </a:t>
            </a:r>
            <a:r>
              <a:rPr lang="en-GB" baseline="0" dirty="0" err="1"/>
              <a:t>ayudar</a:t>
            </a:r>
            <a:r>
              <a:rPr lang="en-GB" baseline="0" dirty="0"/>
              <a:t> [328]; </a:t>
            </a:r>
            <a:r>
              <a:rPr lang="en-GB" baseline="0" dirty="0" err="1"/>
              <a:t>llamar</a:t>
            </a:r>
            <a:r>
              <a:rPr lang="en-GB" baseline="0" dirty="0"/>
              <a:t> [122]; </a:t>
            </a:r>
            <a:r>
              <a:rPr lang="en-GB" baseline="0" dirty="0" err="1"/>
              <a:t>seguir</a:t>
            </a:r>
            <a:r>
              <a:rPr lang="en-GB" baseline="0" dirty="0"/>
              <a:t> [99]; </a:t>
            </a:r>
            <a:r>
              <a:rPr lang="en-GB" baseline="0" dirty="0" err="1"/>
              <a:t>sacar</a:t>
            </a:r>
            <a:r>
              <a:rPr lang="en-GB" baseline="0" dirty="0"/>
              <a:t> [273]; </a:t>
            </a:r>
            <a:r>
              <a:rPr lang="en-GB" baseline="0" dirty="0" err="1"/>
              <a:t>despertar</a:t>
            </a:r>
            <a:r>
              <a:rPr lang="en-GB" baseline="0" dirty="0"/>
              <a:t> [894]; </a:t>
            </a:r>
            <a:r>
              <a:rPr lang="en-GB" baseline="0" dirty="0" err="1"/>
              <a:t>contactar</a:t>
            </a:r>
            <a:r>
              <a:rPr lang="en-GB" baseline="0" dirty="0"/>
              <a:t> [3866]; </a:t>
            </a:r>
            <a:r>
              <a:rPr lang="en-GB" baseline="0" dirty="0" err="1"/>
              <a:t>llevar</a:t>
            </a:r>
            <a:r>
              <a:rPr lang="en-GB" baseline="0" dirty="0"/>
              <a:t> [101].</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6727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sequence is divided into four parts.</a:t>
            </a:r>
            <a:r>
              <a:rPr lang="en-GB" baseline="0" dirty="0"/>
              <a:t> Variations in pronoun use are gradually phased in.</a:t>
            </a:r>
            <a:endParaRPr lang="en-GB" dirty="0"/>
          </a:p>
          <a:p>
            <a:r>
              <a:rPr lang="en-GB" dirty="0"/>
              <a:t>Part</a:t>
            </a:r>
            <a:r>
              <a:rPr lang="en-GB" baseline="0" dirty="0"/>
              <a:t> 1 (s</a:t>
            </a:r>
            <a:r>
              <a:rPr lang="en-GB" dirty="0"/>
              <a:t>lides</a:t>
            </a:r>
            <a:r>
              <a:rPr lang="en-GB" baseline="0" dirty="0"/>
              <a:t> 2–15): OVS order with an overt subject and object (e.g. al hombre lo llama la mujer)</a:t>
            </a:r>
          </a:p>
          <a:p>
            <a:r>
              <a:rPr lang="en-GB" baseline="0" dirty="0"/>
              <a:t>Part 2 (slides 16–43): OVS order with an overt subject but object pronoun only (e.g. lo llama la </a:t>
            </a:r>
            <a:r>
              <a:rPr lang="en-GB" baseline="0" dirty="0" err="1"/>
              <a:t>mujer</a:t>
            </a:r>
            <a:r>
              <a:rPr lang="en-GB" baseline="0" dirty="0"/>
              <a:t>)</a:t>
            </a:r>
          </a:p>
          <a:p>
            <a:r>
              <a:rPr lang="en-GB" baseline="0" dirty="0"/>
              <a:t>*Includes special narration activity for speaking/listening practice*</a:t>
            </a:r>
          </a:p>
          <a:p>
            <a:r>
              <a:rPr lang="en-GB" baseline="0" dirty="0"/>
              <a:t>Part 3 (slides 45–87): The absence of subject pronouns in SVO order (e.g. llama al hombre)</a:t>
            </a:r>
          </a:p>
          <a:p>
            <a:r>
              <a:rPr lang="en-GB" baseline="0" dirty="0"/>
              <a:t>Part 4 (slides 88–103): The presence of subject pronouns in SVO order (e.g. </a:t>
            </a:r>
            <a:r>
              <a:rPr lang="en-GB" baseline="0" dirty="0" err="1"/>
              <a:t>ella</a:t>
            </a:r>
            <a:r>
              <a:rPr lang="en-GB" baseline="0" dirty="0"/>
              <a:t> llama al hombre)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09380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a:t>
            </a:r>
          </a:p>
          <a:p>
            <a:r>
              <a:rPr lang="en-GB" dirty="0"/>
              <a:t>Verbs: </a:t>
            </a:r>
            <a:r>
              <a:rPr lang="en-GB" dirty="0" err="1"/>
              <a:t>llevar</a:t>
            </a:r>
            <a:r>
              <a:rPr lang="en-GB" dirty="0"/>
              <a:t> [101];</a:t>
            </a:r>
            <a:r>
              <a:rPr lang="en-GB" baseline="0" dirty="0"/>
              <a:t> </a:t>
            </a:r>
            <a:r>
              <a:rPr lang="en-GB" dirty="0" err="1"/>
              <a:t>saludar</a:t>
            </a:r>
            <a:r>
              <a:rPr lang="en-GB" dirty="0"/>
              <a:t> [1575]; </a:t>
            </a:r>
            <a:r>
              <a:rPr lang="en-GB" dirty="0" err="1"/>
              <a:t>observar</a:t>
            </a:r>
            <a:r>
              <a:rPr lang="en-GB" dirty="0"/>
              <a:t> [556]; </a:t>
            </a:r>
            <a:r>
              <a:rPr lang="en-GB" dirty="0" err="1"/>
              <a:t>sacar</a:t>
            </a:r>
            <a:r>
              <a:rPr lang="en-GB" dirty="0"/>
              <a:t> [273]; </a:t>
            </a:r>
            <a:r>
              <a:rPr lang="en-GB" dirty="0" err="1"/>
              <a:t>llevar</a:t>
            </a:r>
            <a:r>
              <a:rPr lang="en-GB" dirty="0"/>
              <a:t> [101]; </a:t>
            </a:r>
            <a:r>
              <a:rPr lang="en-GB" dirty="0" err="1"/>
              <a:t>despertar</a:t>
            </a:r>
            <a:r>
              <a:rPr lang="en-GB" dirty="0"/>
              <a:t> [894]; </a:t>
            </a:r>
            <a:r>
              <a:rPr lang="en-GB" dirty="0" err="1"/>
              <a:t>seguir</a:t>
            </a:r>
            <a:r>
              <a:rPr lang="en-GB" dirty="0"/>
              <a:t> [99];</a:t>
            </a:r>
            <a:r>
              <a:rPr lang="en-GB" baseline="0" dirty="0"/>
              <a:t> </a:t>
            </a:r>
            <a:r>
              <a:rPr lang="en-GB" dirty="0" err="1"/>
              <a:t>besar</a:t>
            </a:r>
            <a:r>
              <a:rPr lang="en-GB" dirty="0"/>
              <a:t> [1591];</a:t>
            </a:r>
            <a:r>
              <a:rPr lang="en-GB" baseline="0" dirty="0"/>
              <a:t> </a:t>
            </a:r>
            <a:r>
              <a:rPr lang="en-GB" baseline="0" dirty="0" err="1"/>
              <a:t>dormir</a:t>
            </a:r>
            <a:r>
              <a:rPr lang="en-GB" baseline="0" dirty="0"/>
              <a:t> [403].</a:t>
            </a:r>
            <a:endParaRPr lang="en-GB" dirty="0"/>
          </a:p>
          <a:p>
            <a:r>
              <a:rPr lang="en-GB" dirty="0"/>
              <a:t>Nouns: </a:t>
            </a:r>
            <a:r>
              <a:rPr lang="en-GB" dirty="0" err="1"/>
              <a:t>parque</a:t>
            </a:r>
            <a:r>
              <a:rPr lang="en-GB" dirty="0"/>
              <a:t> [1354]; casa [106]; </a:t>
            </a:r>
            <a:r>
              <a:rPr lang="en-GB" dirty="0" err="1"/>
              <a:t>cocina</a:t>
            </a:r>
            <a:r>
              <a:rPr lang="en-GB" dirty="0"/>
              <a:t> [1214]</a:t>
            </a:r>
          </a:p>
          <a:p>
            <a:r>
              <a:rPr lang="en-GB" dirty="0"/>
              <a:t>Adverbs: atentamente [&gt;5000];</a:t>
            </a:r>
            <a:r>
              <a:rPr lang="en-GB" baseline="0" dirty="0"/>
              <a:t> </a:t>
            </a:r>
            <a:r>
              <a:rPr lang="en-GB" baseline="0" dirty="0" err="1"/>
              <a:t>cuando</a:t>
            </a:r>
            <a:r>
              <a:rPr lang="en-GB" baseline="0" dirty="0"/>
              <a:t> [57].</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63875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27002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1. Lo despierta con mucha </a:t>
            </a:r>
            <a:r>
              <a:rPr lang="en-GB" baseline="0" dirty="0" err="1"/>
              <a:t>emoción</a:t>
            </a:r>
            <a:r>
              <a:rPr lang="en-GB" baseline="0" dirty="0"/>
              <a:t>.</a:t>
            </a:r>
          </a:p>
          <a:p>
            <a:r>
              <a:rPr lang="en-GB" baseline="0" dirty="0"/>
              <a:t>Word frequency: </a:t>
            </a:r>
            <a:r>
              <a:rPr lang="en-GB" baseline="0" dirty="0" err="1"/>
              <a:t>despertar</a:t>
            </a:r>
            <a:r>
              <a:rPr lang="en-GB" baseline="0" dirty="0"/>
              <a:t> [894]; much@ [41]; </a:t>
            </a:r>
            <a:r>
              <a:rPr lang="en-GB" baseline="0" dirty="0" err="1"/>
              <a:t>emoción</a:t>
            </a:r>
            <a:r>
              <a:rPr lang="en-GB" baseline="0" dirty="0"/>
              <a:t> [1448].</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479623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2. Lo besa.</a:t>
            </a:r>
          </a:p>
          <a:p>
            <a:r>
              <a:rPr lang="en-GB" baseline="0" dirty="0"/>
              <a:t>Word frequency: </a:t>
            </a:r>
            <a:r>
              <a:rPr lang="en-GB" baseline="0" dirty="0" err="1"/>
              <a:t>besar</a:t>
            </a:r>
            <a:r>
              <a:rPr lang="en-GB" baseline="0" dirty="0"/>
              <a:t> [1591]</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23518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3. La sigue a la </a:t>
            </a:r>
            <a:r>
              <a:rPr lang="en-GB" baseline="0" dirty="0" err="1"/>
              <a:t>cocina</a:t>
            </a:r>
            <a:r>
              <a:rPr lang="en-GB" baseline="0" dirty="0"/>
              <a:t>.</a:t>
            </a:r>
          </a:p>
          <a:p>
            <a:r>
              <a:rPr lang="en-GB" dirty="0"/>
              <a:t>Word</a:t>
            </a:r>
            <a:r>
              <a:rPr lang="en-GB" baseline="0" dirty="0"/>
              <a:t> frequency: </a:t>
            </a:r>
            <a:r>
              <a:rPr lang="en-GB" baseline="0" dirty="0" err="1"/>
              <a:t>seguir</a:t>
            </a:r>
            <a:r>
              <a:rPr lang="en-GB" baseline="0" dirty="0"/>
              <a:t> [</a:t>
            </a:r>
            <a:r>
              <a:rPr lang="en-GB" dirty="0"/>
              <a:t>99]; </a:t>
            </a:r>
            <a:r>
              <a:rPr lang="en-GB" dirty="0" err="1"/>
              <a:t>cocina</a:t>
            </a:r>
            <a:r>
              <a:rPr lang="en-GB" dirty="0"/>
              <a:t> [1214]</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75458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4. Lo observa atentamente. </a:t>
            </a:r>
          </a:p>
          <a:p>
            <a:r>
              <a:rPr lang="en-GB" dirty="0"/>
              <a:t>Word</a:t>
            </a:r>
            <a:r>
              <a:rPr lang="en-GB" baseline="0" dirty="0"/>
              <a:t> frequency: observer [</a:t>
            </a:r>
            <a:r>
              <a:rPr lang="en-GB" dirty="0"/>
              <a:t>556]; atentamente [&gt;5000]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409209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La saca de la</a:t>
            </a:r>
            <a:r>
              <a:rPr lang="en-GB" baseline="0" dirty="0"/>
              <a:t> casa. </a:t>
            </a:r>
          </a:p>
          <a:p>
            <a:r>
              <a:rPr lang="en-GB" baseline="0" dirty="0"/>
              <a:t>Word frequency: </a:t>
            </a:r>
            <a:r>
              <a:rPr lang="en-GB" baseline="0" dirty="0" err="1"/>
              <a:t>sacar</a:t>
            </a:r>
            <a:r>
              <a:rPr lang="en-GB" baseline="0" dirty="0"/>
              <a:t> [273]; casa [106]</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45415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 Lo lleva</a:t>
            </a:r>
            <a:r>
              <a:rPr lang="en-GB" baseline="0" dirty="0"/>
              <a:t> al colegio. </a:t>
            </a:r>
          </a:p>
          <a:p>
            <a:r>
              <a:rPr lang="en-GB" dirty="0"/>
              <a:t>Word frequency: </a:t>
            </a:r>
            <a:r>
              <a:rPr lang="en-GB" dirty="0" err="1"/>
              <a:t>llevar</a:t>
            </a:r>
            <a:r>
              <a:rPr lang="en-GB" dirty="0"/>
              <a:t> [101] colegio [628]</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853201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7. La </a:t>
            </a:r>
            <a:r>
              <a:rPr lang="en-GB" baseline="0" dirty="0" err="1"/>
              <a:t>saluda</a:t>
            </a:r>
            <a:r>
              <a:rPr lang="en-GB" baseline="0" dirty="0"/>
              <a:t>.</a:t>
            </a:r>
          </a:p>
          <a:p>
            <a:r>
              <a:rPr lang="en-GB" dirty="0"/>
              <a:t>Word frequency: </a:t>
            </a:r>
            <a:r>
              <a:rPr lang="en-GB" dirty="0" err="1"/>
              <a:t>saludar</a:t>
            </a:r>
            <a:r>
              <a:rPr lang="en-GB" dirty="0"/>
              <a:t> [1575].</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850327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r>
              <a:rPr lang="en-GB" baseline="0" dirty="0"/>
              <a:t> 8. Lo lleva al parque para </a:t>
            </a:r>
            <a:r>
              <a:rPr lang="en-GB" baseline="0" dirty="0" err="1"/>
              <a:t>jugar</a:t>
            </a:r>
            <a:r>
              <a:rPr lang="en-GB" baseline="0" dirty="0"/>
              <a:t>.</a:t>
            </a:r>
          </a:p>
          <a:p>
            <a:r>
              <a:rPr lang="en-GB" baseline="0" dirty="0"/>
              <a:t>Word frequency: </a:t>
            </a:r>
            <a:r>
              <a:rPr lang="en-GB" baseline="0" dirty="0" err="1"/>
              <a:t>Llevar</a:t>
            </a:r>
            <a:r>
              <a:rPr lang="en-GB" baseline="0" dirty="0"/>
              <a:t> [101]; </a:t>
            </a:r>
            <a:r>
              <a:rPr lang="en-GB" baseline="0" dirty="0" err="1"/>
              <a:t>parque</a:t>
            </a:r>
            <a:r>
              <a:rPr lang="en-GB" baseline="0" dirty="0"/>
              <a:t> [1354]; para [16]; </a:t>
            </a:r>
            <a:r>
              <a:rPr lang="en-GB" baseline="0" dirty="0" err="1"/>
              <a:t>jugar</a:t>
            </a:r>
            <a:r>
              <a:rPr lang="en-GB" baseline="0" dirty="0"/>
              <a:t> [356].</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04087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 Animations are set up so that the teacher</a:t>
            </a:r>
            <a:r>
              <a:rPr lang="en-GB" b="0" baseline="0" dirty="0"/>
              <a:t> offers whole class feedback after each answer.  (Teachers just need to re-order the animations by clicking on ‘Animation Pane’ and moving all the ‘pictures’ to the end so that the English sentences appear first, students complete all of the task, and then the teacher corrects all answers with the class).</a:t>
            </a:r>
            <a:endParaRPr lang="en-GB" b="0" dirty="0"/>
          </a:p>
          <a:p>
            <a:endParaRPr lang="en-GB" b="0" dirty="0"/>
          </a:p>
          <a:p>
            <a:r>
              <a:rPr lang="en-GB" b="0" dirty="0"/>
              <a:t>Word</a:t>
            </a:r>
            <a:r>
              <a:rPr lang="en-GB" b="0" baseline="0" dirty="0"/>
              <a:t> frequency rankings (1 is the most common word in Spanish):</a:t>
            </a:r>
            <a:endParaRPr lang="en-GB" b="0" dirty="0"/>
          </a:p>
          <a:p>
            <a:r>
              <a:rPr lang="en-GB" b="0" dirty="0"/>
              <a:t>Verb</a:t>
            </a:r>
            <a:r>
              <a:rPr lang="en-GB" b="0" baseline="0" dirty="0"/>
              <a:t>s: </a:t>
            </a:r>
            <a:r>
              <a:rPr lang="en-GB" b="0" baseline="0" dirty="0" err="1"/>
              <a:t>mirar</a:t>
            </a:r>
            <a:r>
              <a:rPr lang="en-GB" b="0" baseline="0" dirty="0"/>
              <a:t> [125]; </a:t>
            </a:r>
            <a:r>
              <a:rPr lang="en-GB" b="0" baseline="0" dirty="0" err="1"/>
              <a:t>llevar</a:t>
            </a:r>
            <a:r>
              <a:rPr lang="en-GB" b="0" baseline="0" dirty="0"/>
              <a:t> [101]; </a:t>
            </a:r>
            <a:r>
              <a:rPr lang="en-GB" b="0" baseline="0" dirty="0" err="1"/>
              <a:t>ver</a:t>
            </a:r>
            <a:r>
              <a:rPr lang="en-GB" b="0" baseline="0" dirty="0"/>
              <a:t> [38]; </a:t>
            </a:r>
            <a:r>
              <a:rPr lang="en-GB" b="0" baseline="0" dirty="0" err="1"/>
              <a:t>seguir</a:t>
            </a:r>
            <a:r>
              <a:rPr lang="en-GB" b="0" baseline="0" dirty="0"/>
              <a:t> [99]; </a:t>
            </a:r>
            <a:r>
              <a:rPr lang="en-GB" b="0" baseline="0" dirty="0" err="1"/>
              <a:t>parar</a:t>
            </a:r>
            <a:r>
              <a:rPr lang="en-GB" b="0" baseline="0" dirty="0"/>
              <a:t> [706]; </a:t>
            </a:r>
            <a:r>
              <a:rPr lang="en-GB" b="0" baseline="0" dirty="0" err="1"/>
              <a:t>besar</a:t>
            </a:r>
            <a:r>
              <a:rPr lang="en-GB" b="0" baseline="0" dirty="0"/>
              <a:t> [1591]; </a:t>
            </a:r>
            <a:r>
              <a:rPr lang="en-GB" b="0" baseline="0" dirty="0" err="1"/>
              <a:t>llamar</a:t>
            </a:r>
            <a:r>
              <a:rPr lang="en-GB" b="0" baseline="0" dirty="0"/>
              <a:t> [122]; </a:t>
            </a:r>
            <a:r>
              <a:rPr lang="en-GB" b="0" baseline="0" dirty="0" err="1"/>
              <a:t>dejar</a:t>
            </a:r>
            <a:r>
              <a:rPr lang="en-GB" b="0" baseline="0" dirty="0"/>
              <a:t> [86]; salir [114]; </a:t>
            </a:r>
            <a:r>
              <a:rPr lang="en-GB" b="0" baseline="0" dirty="0" err="1"/>
              <a:t>destruir</a:t>
            </a:r>
            <a:r>
              <a:rPr lang="en-GB" b="0" baseline="0" dirty="0"/>
              <a:t> [1283].</a:t>
            </a:r>
            <a:endParaRPr lang="en-GB" b="1" baseline="0" dirty="0"/>
          </a:p>
          <a:p>
            <a:r>
              <a:rPr lang="en-GB" b="0" baseline="0" dirty="0"/>
              <a:t>Nouns: hombre [97]; coche [1190]; cámara [903]; seguridad [538]; policía [629]; tráfico [2226].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Source: </a:t>
            </a:r>
            <a:r>
              <a:rPr lang="en-GB" baseline="0" dirty="0"/>
              <a:t>Davies, M. &amp; Davies, K. (2018). </a:t>
            </a:r>
            <a:r>
              <a:rPr lang="en-GB" i="1" baseline="0" dirty="0"/>
              <a:t>A frequency dictionary of Spanish: Core vocabulary for learners </a:t>
            </a:r>
            <a:r>
              <a:rPr lang="en-GB" i="0" baseline="0" dirty="0"/>
              <a:t>(2</a:t>
            </a:r>
            <a:r>
              <a:rPr lang="en-GB" i="0" baseline="30000" dirty="0"/>
              <a:t>nd</a:t>
            </a:r>
            <a:r>
              <a:rPr lang="en-GB" i="0" baseline="0" dirty="0"/>
              <a:t> ed.)</a:t>
            </a:r>
            <a:r>
              <a:rPr lang="en-GB" baseline="0" dirty="0"/>
              <a:t>. London: Routledge.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699708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9. </a:t>
            </a:r>
            <a:r>
              <a:rPr lang="en-GB" sz="1200" b="0" dirty="0">
                <a:solidFill>
                  <a:srgbClr val="002060"/>
                </a:solidFill>
                <a:latin typeface="Century Gothic" panose="020B0502020202020204" pitchFamily="34" charset="0"/>
              </a:rPr>
              <a:t>Lo</a:t>
            </a:r>
            <a:r>
              <a:rPr lang="en-GB" sz="1200" b="0" baseline="0" dirty="0">
                <a:solidFill>
                  <a:srgbClr val="002060"/>
                </a:solidFill>
                <a:latin typeface="Century Gothic" panose="020B0502020202020204" pitchFamily="34" charset="0"/>
              </a:rPr>
              <a:t> lava con mucho jabón.</a:t>
            </a:r>
            <a:endParaRPr lang="en-GB" sz="1200" b="0" dirty="0">
              <a:solidFill>
                <a:srgbClr val="002060"/>
              </a:solidFill>
              <a:latin typeface="Century Gothic" panose="020B0502020202020204" pitchFamily="34" charset="0"/>
            </a:endParaRPr>
          </a:p>
          <a:p>
            <a:r>
              <a:rPr lang="en-GB" dirty="0"/>
              <a:t>Word frequency:</a:t>
            </a:r>
            <a:r>
              <a:rPr lang="en-GB" baseline="0" dirty="0"/>
              <a:t> </a:t>
            </a:r>
            <a:r>
              <a:rPr lang="en-GB" baseline="0" dirty="0" err="1"/>
              <a:t>l</a:t>
            </a:r>
            <a:r>
              <a:rPr lang="en-GB" dirty="0" err="1"/>
              <a:t>avar</a:t>
            </a:r>
            <a:r>
              <a:rPr lang="en-GB" dirty="0"/>
              <a:t> [1676]; con [14]; mucho [41]; </a:t>
            </a:r>
            <a:r>
              <a:rPr lang="en-GB" dirty="0" err="1"/>
              <a:t>jabón</a:t>
            </a:r>
            <a:r>
              <a:rPr lang="en-GB" dirty="0"/>
              <a:t> [4783].</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64612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10. La observa </a:t>
            </a:r>
            <a:r>
              <a:rPr lang="en-GB" dirty="0" err="1"/>
              <a:t>en</a:t>
            </a:r>
            <a:r>
              <a:rPr lang="en-GB" dirty="0"/>
              <a:t> su </a:t>
            </a:r>
            <a:r>
              <a:rPr lang="en-GB" dirty="0" err="1"/>
              <a:t>cama</a:t>
            </a:r>
            <a:r>
              <a:rPr lang="en-GB" dirty="0"/>
              <a:t>. </a:t>
            </a:r>
          </a:p>
          <a:p>
            <a:r>
              <a:rPr lang="en-GB" dirty="0"/>
              <a:t>Word frequency:</a:t>
            </a:r>
            <a:r>
              <a:rPr lang="en-GB" baseline="0" dirty="0"/>
              <a:t> </a:t>
            </a:r>
            <a:r>
              <a:rPr lang="en-GB" baseline="0" dirty="0" err="1"/>
              <a:t>o</a:t>
            </a:r>
            <a:r>
              <a:rPr lang="en-GB" dirty="0" err="1"/>
              <a:t>bservar</a:t>
            </a:r>
            <a:r>
              <a:rPr lang="en-GB" baseline="0" dirty="0"/>
              <a:t> [556]; </a:t>
            </a:r>
            <a:r>
              <a:rPr lang="en-GB" baseline="0" dirty="0" err="1"/>
              <a:t>cama</a:t>
            </a:r>
            <a:r>
              <a:rPr lang="en-GB" baseline="0" dirty="0"/>
              <a:t> [609].</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721079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83710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Items 1-5</a:t>
            </a:r>
            <a:r>
              <a:rPr lang="en-GB" b="0" baseline="0" dirty="0"/>
              <a:t> </a:t>
            </a:r>
            <a:r>
              <a:rPr lang="en-GB" dirty="0"/>
              <a:t>Transcript: 1. La despierta con </a:t>
            </a:r>
            <a:r>
              <a:rPr lang="en-GB" dirty="0" err="1"/>
              <a:t>mucha</a:t>
            </a:r>
            <a:r>
              <a:rPr lang="en-GB" dirty="0"/>
              <a:t> </a:t>
            </a:r>
            <a:r>
              <a:rPr lang="en-GB" dirty="0" err="1"/>
              <a:t>emoción</a:t>
            </a:r>
            <a:r>
              <a:rPr lang="en-GB" dirty="0"/>
              <a:t>. / 2.</a:t>
            </a:r>
            <a:r>
              <a:rPr lang="en-GB" baseline="0" dirty="0"/>
              <a:t> Lo lava con mucho </a:t>
            </a:r>
            <a:r>
              <a:rPr lang="en-GB" baseline="0" dirty="0" err="1"/>
              <a:t>jabón</a:t>
            </a:r>
            <a:r>
              <a:rPr lang="en-GB" baseline="0" dirty="0"/>
              <a:t>. / 3. Lo sigue a la </a:t>
            </a:r>
            <a:r>
              <a:rPr lang="en-GB" baseline="0" dirty="0" err="1"/>
              <a:t>cocina</a:t>
            </a:r>
            <a:r>
              <a:rPr lang="en-GB" baseline="0" dirty="0"/>
              <a:t>. / 4. La lleva al parque para jugar. / 5. La lava con mucho </a:t>
            </a:r>
            <a:r>
              <a:rPr lang="en-GB" baseline="0" dirty="0" err="1"/>
              <a:t>jabón</a:t>
            </a:r>
            <a:r>
              <a:rPr lang="en-GB" baseline="0" dirty="0"/>
              <a:t>.</a:t>
            </a:r>
          </a:p>
          <a:p>
            <a:endParaRPr lang="en-GB" baseline="0" dirty="0"/>
          </a:p>
          <a:p>
            <a:r>
              <a:rPr lang="en-GB" baseline="0" dirty="0"/>
              <a:t>Answers appear as numbers on pictures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900306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Items 6-10</a:t>
            </a:r>
            <a:r>
              <a:rPr lang="en-GB" b="0" baseline="0" dirty="0"/>
              <a:t> </a:t>
            </a:r>
            <a:r>
              <a:rPr lang="en-GB" baseline="0" dirty="0"/>
              <a:t>6. Lo saluda. / 7. La saca de la casa. / 8. Lo observa en su </a:t>
            </a:r>
            <a:r>
              <a:rPr lang="en-GB" baseline="0" dirty="0" err="1"/>
              <a:t>cama</a:t>
            </a:r>
            <a:r>
              <a:rPr lang="en-GB" baseline="0" dirty="0"/>
              <a:t>. / 9. Lo despierta. / 10. La besa.</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appear on the pictures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949699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to accompanying Word resource</a:t>
            </a:r>
            <a:r>
              <a:rPr lang="en-GB" baseline="0" dirty="0"/>
              <a:t> for printer-friendly pictures.</a:t>
            </a:r>
            <a:endParaRPr lang="en-GB" dirty="0"/>
          </a:p>
          <a:p>
            <a:r>
              <a:rPr lang="en-GB" dirty="0"/>
              <a:t>Student A uses the numbered pictures as prompts to</a:t>
            </a:r>
            <a:r>
              <a:rPr lang="en-GB" baseline="0" dirty="0"/>
              <a:t> tell the story. S</a:t>
            </a:r>
            <a:r>
              <a:rPr lang="en-GB" dirty="0"/>
              <a:t>tudent</a:t>
            </a:r>
            <a:r>
              <a:rPr lang="en-GB" baseline="0" dirty="0"/>
              <a:t> B listens and takes notes, either in English or Spanish. To check that meaning was correctly expressed and understood, they can then compare Student B’s notes with the pictures used by Student A.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641272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These slides shouldn’t be displayed during the activity (while student B is listening), but can be used for whole class feedback afterwards.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902008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These could be shown briefly for a couple of minutes in a quick "revision and knowledge check" opportunity before the speaking activity. They would</a:t>
            </a:r>
            <a:r>
              <a:rPr lang="en-GB" sz="1200" b="0" i="0" kern="1200" baseline="0" dirty="0">
                <a:solidFill>
                  <a:schemeClr val="tx1"/>
                </a:solidFill>
                <a:effectLst/>
                <a:latin typeface="+mn-lt"/>
                <a:ea typeface="+mn-ea"/>
                <a:cs typeface="+mn-cs"/>
              </a:rPr>
              <a:t> then </a:t>
            </a:r>
            <a:r>
              <a:rPr lang="en-GB" sz="1200" b="0" i="0" kern="1200" baseline="0">
                <a:solidFill>
                  <a:schemeClr val="tx1"/>
                </a:solidFill>
                <a:effectLst/>
                <a:latin typeface="+mn-lt"/>
                <a:ea typeface="+mn-ea"/>
                <a:cs typeface="+mn-cs"/>
              </a:rPr>
              <a:t>be removed.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7263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to the accompanying Word resource for</a:t>
            </a:r>
            <a:r>
              <a:rPr lang="en-GB" baseline="0" dirty="0"/>
              <a:t> </a:t>
            </a:r>
            <a:r>
              <a:rPr lang="en-GB" baseline="0"/>
              <a:t>printer-friendly set of pictures</a:t>
            </a:r>
            <a:r>
              <a:rPr lang="en-GB" baseline="0" dirty="0"/>
              <a:t>. </a:t>
            </a:r>
          </a:p>
          <a:p>
            <a:r>
              <a:rPr lang="en-GB" dirty="0"/>
              <a:t>Students</a:t>
            </a:r>
            <a:r>
              <a:rPr lang="en-GB" baseline="0" dirty="0"/>
              <a:t> could be given time markers like </a:t>
            </a:r>
            <a:r>
              <a:rPr lang="en-GB" i="1" baseline="0" dirty="0"/>
              <a:t>primero</a:t>
            </a:r>
            <a:r>
              <a:rPr lang="en-GB" baseline="0" dirty="0"/>
              <a:t>, </a:t>
            </a:r>
            <a:r>
              <a:rPr lang="en-GB" i="1" baseline="0" dirty="0" err="1"/>
              <a:t>luego</a:t>
            </a:r>
            <a:r>
              <a:rPr lang="en-GB" baseline="0" dirty="0"/>
              <a:t>, </a:t>
            </a:r>
            <a:r>
              <a:rPr lang="en-GB" i="1" baseline="0" dirty="0" err="1"/>
              <a:t>después</a:t>
            </a:r>
            <a:r>
              <a:rPr lang="en-GB" i="1" baseline="0" dirty="0"/>
              <a:t>, </a:t>
            </a:r>
            <a:r>
              <a:rPr lang="en-GB" i="0" baseline="0" dirty="0"/>
              <a:t>and</a:t>
            </a:r>
            <a:r>
              <a:rPr lang="en-GB" i="1" baseline="0" dirty="0"/>
              <a:t> </a:t>
            </a:r>
            <a:r>
              <a:rPr lang="en-GB" i="1" baseline="0" dirty="0" err="1"/>
              <a:t>finalmente</a:t>
            </a:r>
            <a:r>
              <a:rPr lang="en-GB" baseline="0" dirty="0"/>
              <a:t> to use for this activity.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97559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75335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Note: </a:t>
            </a:r>
            <a:r>
              <a:rPr lang="en-GB" b="0" dirty="0"/>
              <a:t>Here the audio</a:t>
            </a:r>
            <a:r>
              <a:rPr lang="en-GB" b="0" baseline="0" dirty="0"/>
              <a:t> is activated for each sentence by clicking on the number.  The audio is heard twice, but can be clicked again to repeat.  Answers appear on each click.  The task sentences are not animated. Teachers can choose whether to listen and correct each one or complete the whole task, and then correct (without making any changes to the slide animations)</a:t>
            </a:r>
            <a:br>
              <a:rPr lang="en-GB" b="0" baseline="0" dirty="0"/>
            </a:br>
            <a:endParaRPr lang="en-GB" b="0" dirty="0"/>
          </a:p>
          <a:p>
            <a:pPr marL="0" indent="0">
              <a:buNone/>
            </a:pPr>
            <a:r>
              <a:rPr lang="en-GB" b="1" dirty="0"/>
              <a:t>Transcript:</a:t>
            </a:r>
            <a:r>
              <a:rPr lang="en-GB" b="1" baseline="0" dirty="0"/>
              <a:t> </a:t>
            </a:r>
            <a:r>
              <a:rPr lang="en-GB" baseline="0" dirty="0"/>
              <a:t>1. </a:t>
            </a:r>
            <a:r>
              <a:rPr lang="en-GB" dirty="0"/>
              <a:t>La mujer llama al hombre. / 2. A la mujer</a:t>
            </a:r>
            <a:r>
              <a:rPr lang="en-GB" baseline="0" dirty="0"/>
              <a:t> l</a:t>
            </a:r>
            <a:r>
              <a:rPr lang="en-GB" dirty="0"/>
              <a:t>a ve</a:t>
            </a:r>
            <a:r>
              <a:rPr lang="en-GB" baseline="0" dirty="0"/>
              <a:t> el hombre. / 3. La mujer sigue al hombre. / 4. A la mujer la lleva el hombre en su </a:t>
            </a:r>
            <a:r>
              <a:rPr lang="en-GB" baseline="0" dirty="0" err="1"/>
              <a:t>coche</a:t>
            </a:r>
            <a:r>
              <a:rPr lang="en-GB" baseline="0" dirty="0"/>
              <a:t>. / 5. La mujer observa al hombre. / 6. La mujer saluda al hombre. / 7. la </a:t>
            </a:r>
            <a:r>
              <a:rPr lang="en-GB" baseline="0" dirty="0" err="1"/>
              <a:t>mujer</a:t>
            </a:r>
            <a:r>
              <a:rPr lang="en-GB" baseline="0" dirty="0"/>
              <a:t> </a:t>
            </a:r>
            <a:r>
              <a:rPr lang="en-GB" baseline="0" dirty="0" err="1"/>
              <a:t>esconde</a:t>
            </a:r>
            <a:r>
              <a:rPr lang="en-GB" baseline="0" dirty="0"/>
              <a:t> al hombre. / 8. A la mujer la </a:t>
            </a:r>
            <a:r>
              <a:rPr lang="en-GB" baseline="0" dirty="0" err="1"/>
              <a:t>contacta</a:t>
            </a:r>
            <a:r>
              <a:rPr lang="en-GB" baseline="0" dirty="0"/>
              <a:t> el hombre. / 9. La mujer ayuda al hombre. / 10. A la mujer la </a:t>
            </a:r>
            <a:r>
              <a:rPr lang="en-GB" baseline="0" dirty="0" err="1"/>
              <a:t>busca</a:t>
            </a:r>
            <a:r>
              <a:rPr lang="en-GB" baseline="0" dirty="0"/>
              <a:t> el hombre.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Verb frequency: </a:t>
            </a:r>
            <a:r>
              <a:rPr lang="en-GB" b="0" baseline="0" dirty="0" err="1"/>
              <a:t>llamar</a:t>
            </a:r>
            <a:r>
              <a:rPr lang="en-GB" b="0" baseline="0" dirty="0"/>
              <a:t> [122]; </a:t>
            </a:r>
            <a:r>
              <a:rPr lang="en-GB" b="0" baseline="0" dirty="0" err="1"/>
              <a:t>ver</a:t>
            </a:r>
            <a:r>
              <a:rPr lang="en-GB" b="0" baseline="0" dirty="0"/>
              <a:t> [38]; </a:t>
            </a:r>
            <a:r>
              <a:rPr lang="en-GB" b="0" baseline="0" dirty="0" err="1"/>
              <a:t>seguir</a:t>
            </a:r>
            <a:r>
              <a:rPr lang="en-GB" b="0" baseline="0" dirty="0"/>
              <a:t> [99]; </a:t>
            </a:r>
            <a:r>
              <a:rPr lang="en-GB" b="0" baseline="0" dirty="0" err="1"/>
              <a:t>llevar</a:t>
            </a:r>
            <a:r>
              <a:rPr lang="en-GB" b="0" baseline="0" dirty="0"/>
              <a:t> [101]; </a:t>
            </a:r>
            <a:r>
              <a:rPr lang="en-GB" b="0" baseline="0" dirty="0" err="1"/>
              <a:t>mirar</a:t>
            </a:r>
            <a:r>
              <a:rPr lang="en-GB" b="0" baseline="0" dirty="0"/>
              <a:t> [125]; </a:t>
            </a:r>
            <a:r>
              <a:rPr lang="en-GB" b="0" baseline="0" dirty="0" err="1"/>
              <a:t>saludar</a:t>
            </a:r>
            <a:r>
              <a:rPr lang="en-GB" b="0" baseline="0" dirty="0"/>
              <a:t> [1575]; </a:t>
            </a:r>
            <a:r>
              <a:rPr lang="en-GB" b="0" baseline="0" dirty="0" err="1"/>
              <a:t>esconder</a:t>
            </a:r>
            <a:r>
              <a:rPr lang="en-GB" b="0" baseline="0" dirty="0"/>
              <a:t> [1130]; </a:t>
            </a:r>
            <a:r>
              <a:rPr lang="en-GB" b="0" baseline="0" dirty="0" err="1"/>
              <a:t>contactar</a:t>
            </a:r>
            <a:r>
              <a:rPr lang="en-GB" b="0" baseline="0" dirty="0"/>
              <a:t> [3866]; </a:t>
            </a:r>
            <a:r>
              <a:rPr lang="en-GB" b="0" baseline="0" dirty="0" err="1"/>
              <a:t>ayudar</a:t>
            </a:r>
            <a:r>
              <a:rPr lang="en-GB" b="0" baseline="0" dirty="0"/>
              <a:t> [328]; </a:t>
            </a:r>
            <a:r>
              <a:rPr lang="en-GB" b="0" baseline="0" dirty="0" err="1"/>
              <a:t>buscar</a:t>
            </a:r>
            <a:r>
              <a:rPr lang="en-GB" b="0" baseline="0" dirty="0"/>
              <a:t>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Noun frequency: </a:t>
            </a:r>
            <a:r>
              <a:rPr lang="en-GB" b="0" baseline="0" dirty="0" err="1"/>
              <a:t>coche</a:t>
            </a:r>
            <a:r>
              <a:rPr lang="en-GB" b="0" baseline="0" dirty="0"/>
              <a:t> [1190]; hombre [97]; mujer [120]</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361335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a:t>
            </a:r>
            <a:r>
              <a:rPr lang="en-GB" baseline="0" dirty="0"/>
              <a:t> </a:t>
            </a:r>
            <a:r>
              <a:rPr lang="en-GB" baseline="0" dirty="0" err="1"/>
              <a:t>destruir</a:t>
            </a:r>
            <a:r>
              <a:rPr lang="en-GB" baseline="0" dirty="0"/>
              <a:t> [1283]; </a:t>
            </a:r>
            <a:r>
              <a:rPr lang="en-GB" baseline="0" dirty="0" err="1"/>
              <a:t>helicóptero</a:t>
            </a:r>
            <a:r>
              <a:rPr lang="en-GB" baseline="0" dirty="0"/>
              <a:t> [4824].</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783236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ver</a:t>
            </a:r>
            <a:r>
              <a:rPr lang="en-GB" baseline="0" dirty="0"/>
              <a:t> [38]; </a:t>
            </a:r>
            <a:r>
              <a:rPr lang="en-GB" baseline="0" dirty="0" err="1"/>
              <a:t>cámara</a:t>
            </a:r>
            <a:r>
              <a:rPr lang="en-GB" baseline="0" dirty="0"/>
              <a:t> [903]; </a:t>
            </a:r>
            <a:r>
              <a:rPr lang="en-GB" baseline="0" dirty="0" err="1"/>
              <a:t>seguridad</a:t>
            </a:r>
            <a:r>
              <a:rPr lang="en-GB" baseline="0" dirty="0"/>
              <a:t> [538].</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086950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llenar</a:t>
            </a:r>
            <a:r>
              <a:rPr lang="en-GB" baseline="0" dirty="0"/>
              <a:t> [600]; </a:t>
            </a:r>
            <a:r>
              <a:rPr lang="en-GB" baseline="0" dirty="0" err="1"/>
              <a:t>botella</a:t>
            </a:r>
            <a:r>
              <a:rPr lang="en-GB" baseline="0" dirty="0"/>
              <a:t> [1878]</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867624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mirar</a:t>
            </a:r>
            <a:r>
              <a:rPr lang="en-GB" baseline="0" dirty="0"/>
              <a:t> [125]; hombre [97].</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007943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escuchar</a:t>
            </a:r>
            <a:r>
              <a:rPr lang="en-GB" baseline="0" dirty="0"/>
              <a:t> [281]; </a:t>
            </a:r>
            <a:r>
              <a:rPr lang="en-GB" baseline="0" dirty="0" err="1"/>
              <a:t>chica</a:t>
            </a:r>
            <a:r>
              <a:rPr lang="en-GB" baseline="0" dirty="0"/>
              <a:t> [1129].</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77705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arreglar</a:t>
            </a:r>
            <a:r>
              <a:rPr lang="en-GB" baseline="0" dirty="0"/>
              <a:t> [1314]; robot [&gt;5000]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52899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llevar</a:t>
            </a:r>
            <a:r>
              <a:rPr lang="en-GB" baseline="0" dirty="0"/>
              <a:t> [101]; </a:t>
            </a:r>
            <a:r>
              <a:rPr lang="en-GB" baseline="0" dirty="0" err="1"/>
              <a:t>chico</a:t>
            </a:r>
            <a:r>
              <a:rPr lang="en-GB" baseline="0" dirty="0"/>
              <a:t> [727].</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485345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llamar</a:t>
            </a:r>
            <a:r>
              <a:rPr lang="en-GB" baseline="0" dirty="0"/>
              <a:t> [122] hombre [97]</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529361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lavar</a:t>
            </a:r>
            <a:r>
              <a:rPr lang="en-GB" baseline="0" dirty="0"/>
              <a:t> [1676]; </a:t>
            </a:r>
            <a:r>
              <a:rPr lang="en-GB" baseline="0" dirty="0" err="1"/>
              <a:t>ducha</a:t>
            </a:r>
            <a:r>
              <a:rPr lang="en-GB" baseline="0" dirty="0"/>
              <a:t> [&lt;5000].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673170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a:t>
            </a:r>
            <a:r>
              <a:rPr lang="en-GB" baseline="0" dirty="0" err="1"/>
              <a:t>cuidar</a:t>
            </a:r>
            <a:r>
              <a:rPr lang="en-GB" baseline="0" dirty="0"/>
              <a:t> [751]; </a:t>
            </a:r>
            <a:r>
              <a:rPr lang="en-GB" baseline="0" dirty="0" err="1"/>
              <a:t>mujer</a:t>
            </a:r>
            <a:r>
              <a:rPr lang="en-GB" baseline="0" dirty="0"/>
              <a:t> [120].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19664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This</a:t>
            </a:r>
            <a:r>
              <a:rPr lang="en-GB" b="0" baseline="0" dirty="0"/>
              <a:t> second part of the activity is optional. The true-false decision adds a challenge for more able students.</a:t>
            </a:r>
          </a:p>
          <a:p>
            <a:pPr marL="0" indent="0">
              <a:buNone/>
            </a:pPr>
            <a:endParaRPr lang="en-GB" b="1" dirty="0"/>
          </a:p>
          <a:p>
            <a:pPr marL="0" indent="0">
              <a:buNone/>
            </a:pPr>
            <a:r>
              <a:rPr lang="en-GB" b="1" dirty="0"/>
              <a:t>Transcript:</a:t>
            </a:r>
            <a:r>
              <a:rPr lang="en-GB" b="1" baseline="0" dirty="0"/>
              <a:t> </a:t>
            </a:r>
            <a:r>
              <a:rPr lang="en-GB" baseline="0" dirty="0"/>
              <a:t>1. </a:t>
            </a:r>
            <a:r>
              <a:rPr lang="en-GB" dirty="0"/>
              <a:t>La mujer llama al hombre. / 2. A la mujer</a:t>
            </a:r>
            <a:r>
              <a:rPr lang="en-GB" baseline="0" dirty="0"/>
              <a:t> l</a:t>
            </a:r>
            <a:r>
              <a:rPr lang="en-GB" dirty="0"/>
              <a:t>a ve</a:t>
            </a:r>
            <a:r>
              <a:rPr lang="en-GB" baseline="0" dirty="0"/>
              <a:t> el hombre. / 3. La mujer sigue al hombre. / 4. A la mujer la lleva el hombre en su </a:t>
            </a:r>
            <a:r>
              <a:rPr lang="en-GB" baseline="0" dirty="0" err="1"/>
              <a:t>coche</a:t>
            </a:r>
            <a:r>
              <a:rPr lang="en-GB" baseline="0" dirty="0"/>
              <a:t>. / 5. La mujer observa al hombre. / 6. La mujer saluda al hombre. / 7. A la mujer la </a:t>
            </a:r>
            <a:r>
              <a:rPr lang="en-GB" baseline="0" dirty="0" err="1"/>
              <a:t>esconde</a:t>
            </a:r>
            <a:r>
              <a:rPr lang="en-GB" baseline="0" dirty="0"/>
              <a:t> el hombre. / 8. A la mujer la </a:t>
            </a:r>
            <a:r>
              <a:rPr lang="en-GB" baseline="0" dirty="0" err="1"/>
              <a:t>contacta</a:t>
            </a:r>
            <a:r>
              <a:rPr lang="en-GB" baseline="0" dirty="0"/>
              <a:t> el hombre. / 9. La mujer ayuda al hombre. / 10. A la mujer la </a:t>
            </a:r>
            <a:r>
              <a:rPr lang="en-GB" baseline="0" dirty="0" err="1"/>
              <a:t>busca</a:t>
            </a:r>
            <a:r>
              <a:rPr lang="en-GB" baseline="0" dirty="0"/>
              <a:t> el hombre.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Verb frequency: </a:t>
            </a:r>
            <a:r>
              <a:rPr lang="en-GB" b="0" baseline="0" dirty="0" err="1"/>
              <a:t>llamar</a:t>
            </a:r>
            <a:r>
              <a:rPr lang="en-GB" b="0" baseline="0" dirty="0"/>
              <a:t> [122]; </a:t>
            </a:r>
            <a:r>
              <a:rPr lang="en-GB" b="0" baseline="0" dirty="0" err="1"/>
              <a:t>ver</a:t>
            </a:r>
            <a:r>
              <a:rPr lang="en-GB" b="0" baseline="0" dirty="0"/>
              <a:t> [38]; </a:t>
            </a:r>
            <a:r>
              <a:rPr lang="en-GB" b="0" baseline="0" dirty="0" err="1"/>
              <a:t>seguir</a:t>
            </a:r>
            <a:r>
              <a:rPr lang="en-GB" b="0" baseline="0" dirty="0"/>
              <a:t> [99]; </a:t>
            </a:r>
            <a:r>
              <a:rPr lang="en-GB" b="0" baseline="0" dirty="0" err="1"/>
              <a:t>llevar</a:t>
            </a:r>
            <a:r>
              <a:rPr lang="en-GB" b="0" baseline="0" dirty="0"/>
              <a:t> [101]; </a:t>
            </a:r>
            <a:r>
              <a:rPr lang="en-GB" b="0" baseline="0" dirty="0" err="1"/>
              <a:t>mirar</a:t>
            </a:r>
            <a:r>
              <a:rPr lang="en-GB" b="0" baseline="0" dirty="0"/>
              <a:t> [125]; </a:t>
            </a:r>
            <a:r>
              <a:rPr lang="en-GB" b="0" baseline="0" dirty="0" err="1"/>
              <a:t>saludar</a:t>
            </a:r>
            <a:r>
              <a:rPr lang="en-GB" b="0" baseline="0" dirty="0"/>
              <a:t> [1575]; </a:t>
            </a:r>
            <a:r>
              <a:rPr lang="en-GB" b="0" baseline="0" dirty="0" err="1"/>
              <a:t>esconder</a:t>
            </a:r>
            <a:r>
              <a:rPr lang="en-GB" b="0" baseline="0" dirty="0"/>
              <a:t> [1130]; </a:t>
            </a:r>
            <a:r>
              <a:rPr lang="en-GB" b="0" baseline="0" dirty="0" err="1"/>
              <a:t>contactar</a:t>
            </a:r>
            <a:r>
              <a:rPr lang="en-GB" b="0" baseline="0" dirty="0"/>
              <a:t> [3866]; </a:t>
            </a:r>
            <a:r>
              <a:rPr lang="en-GB" b="0" baseline="0" dirty="0" err="1"/>
              <a:t>ayudar</a:t>
            </a:r>
            <a:r>
              <a:rPr lang="en-GB" b="0" baseline="0" dirty="0"/>
              <a:t> [328]; </a:t>
            </a:r>
            <a:r>
              <a:rPr lang="en-GB" b="0" baseline="0" dirty="0" err="1"/>
              <a:t>buscar</a:t>
            </a:r>
            <a:r>
              <a:rPr lang="en-GB" b="0" baseline="0" dirty="0"/>
              <a:t>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Noun frequency: </a:t>
            </a:r>
            <a:r>
              <a:rPr lang="en-GB" b="0" baseline="0" dirty="0" err="1"/>
              <a:t>coche</a:t>
            </a:r>
            <a:r>
              <a:rPr lang="en-GB" b="0" baseline="0" dirty="0"/>
              <a:t> [1190]; hombre [97]; mujer [120]</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540049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further</a:t>
            </a:r>
            <a:r>
              <a:rPr lang="en-GB" baseline="0" dirty="0"/>
              <a:t> reading practice, if needed. There are an additional ten items in a slightly different format: match the sentence to the right picture.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460097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a:t>
            </a:r>
            <a:r>
              <a:rPr lang="en-GB" baseline="0" dirty="0"/>
              <a:t> frequency: </a:t>
            </a:r>
            <a:r>
              <a:rPr lang="en-GB" baseline="0" dirty="0" err="1"/>
              <a:t>besar</a:t>
            </a:r>
            <a:r>
              <a:rPr lang="en-GB" baseline="0" dirty="0"/>
              <a:t> [1591]; </a:t>
            </a:r>
            <a:r>
              <a:rPr lang="en-GB" baseline="0" dirty="0" err="1"/>
              <a:t>chica</a:t>
            </a:r>
            <a:r>
              <a:rPr lang="en-GB" baseline="0" dirty="0"/>
              <a:t> [1129].</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662090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a:t>
            </a:r>
            <a:r>
              <a:rPr lang="en-GB" baseline="0" dirty="0"/>
              <a:t> frequency: </a:t>
            </a:r>
            <a:r>
              <a:rPr lang="en-GB" baseline="0" dirty="0" err="1"/>
              <a:t>seguir</a:t>
            </a:r>
            <a:r>
              <a:rPr lang="en-GB" baseline="0" dirty="0"/>
              <a:t> [99]; </a:t>
            </a:r>
            <a:r>
              <a:rPr lang="en-GB" baseline="0" dirty="0" err="1"/>
              <a:t>perro</a:t>
            </a:r>
            <a:r>
              <a:rPr lang="en-GB" baseline="0" dirty="0"/>
              <a:t> [888].</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3071453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a:t>
            </a:r>
            <a:r>
              <a:rPr lang="en-GB" baseline="0" dirty="0"/>
              <a:t> frequency: </a:t>
            </a:r>
            <a:r>
              <a:rPr lang="en-GB" baseline="0" dirty="0" err="1"/>
              <a:t>saludar</a:t>
            </a:r>
            <a:r>
              <a:rPr lang="en-GB" baseline="0" dirty="0"/>
              <a:t> [1575]; </a:t>
            </a:r>
            <a:r>
              <a:rPr lang="en-GB" baseline="0" dirty="0" err="1"/>
              <a:t>chico</a:t>
            </a:r>
            <a:r>
              <a:rPr lang="en-GB" baseline="0" dirty="0"/>
              <a:t> [727].</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3118502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 </a:t>
            </a:r>
            <a:r>
              <a:rPr lang="en-GB" dirty="0" err="1"/>
              <a:t>amar</a:t>
            </a:r>
            <a:r>
              <a:rPr lang="en-GB" dirty="0"/>
              <a:t> [700]; koala [&gt;5000].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568298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 </a:t>
            </a:r>
            <a:r>
              <a:rPr lang="en-GB" dirty="0" err="1"/>
              <a:t>contactar</a:t>
            </a:r>
            <a:r>
              <a:rPr lang="en-GB" dirty="0"/>
              <a:t> [3866]; hombre [97].</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2812384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a:t>
            </a:r>
            <a:r>
              <a:rPr lang="en-GB" baseline="0" dirty="0"/>
              <a:t> frequency: comer [347]; </a:t>
            </a:r>
            <a:r>
              <a:rPr lang="en-GB" baseline="0" dirty="0" err="1"/>
              <a:t>pez</a:t>
            </a:r>
            <a:r>
              <a:rPr lang="en-GB" baseline="0" dirty="0"/>
              <a:t> [3579].</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488923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a:t>
            </a:r>
            <a:r>
              <a:rPr lang="en-GB" baseline="0" dirty="0"/>
              <a:t> frequency: </a:t>
            </a:r>
            <a:r>
              <a:rPr lang="en-GB" baseline="0" dirty="0" err="1"/>
              <a:t>besar</a:t>
            </a:r>
            <a:r>
              <a:rPr lang="en-GB" baseline="0" dirty="0"/>
              <a:t> [1591]; </a:t>
            </a:r>
            <a:r>
              <a:rPr lang="en-GB" sz="1200" dirty="0" err="1">
                <a:solidFill>
                  <a:srgbClr val="002060"/>
                </a:solidFill>
                <a:latin typeface="Century Gothic" panose="020B0502020202020204" pitchFamily="34" charset="0"/>
              </a:rPr>
              <a:t>niño</a:t>
            </a:r>
            <a:r>
              <a:rPr lang="en-GB" sz="1200" dirty="0">
                <a:solidFill>
                  <a:srgbClr val="002060"/>
                </a:solidFill>
                <a:latin typeface="Century Gothic" panose="020B0502020202020204" pitchFamily="34" charset="0"/>
              </a:rPr>
              <a:t> [173].</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178173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frequency: </a:t>
            </a:r>
            <a:r>
              <a:rPr lang="en-GB" dirty="0" err="1"/>
              <a:t>llenar</a:t>
            </a:r>
            <a:r>
              <a:rPr lang="en-GB" dirty="0"/>
              <a:t> [600]; </a:t>
            </a:r>
            <a:r>
              <a:rPr lang="en-GB" dirty="0" err="1"/>
              <a:t>vaso</a:t>
            </a:r>
            <a:r>
              <a:rPr lang="en-GB" dirty="0"/>
              <a:t> [1609].</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5284342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a:t>
            </a:r>
            <a:r>
              <a:rPr lang="en-GB" baseline="0" dirty="0" err="1"/>
              <a:t>arreglar</a:t>
            </a:r>
            <a:r>
              <a:rPr lang="en-GB" baseline="0" dirty="0"/>
              <a:t> [1314]; robot [&gt;5000]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288836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activity, there are 5 pairs of pictures</a:t>
            </a:r>
            <a:r>
              <a:rPr lang="en-GB" baseline="0" dirty="0"/>
              <a:t> which have been intentionally juxtaposed. This is slightly less challenging than using a different lexical item for each sentence.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NCELP will soon</a:t>
            </a:r>
            <a:r>
              <a:rPr lang="en-GB" baseline="0" dirty="0"/>
              <a:t> be</a:t>
            </a:r>
            <a:r>
              <a:rPr lang="en-GB" dirty="0"/>
              <a:t> creating</a:t>
            </a:r>
            <a:r>
              <a:rPr lang="en-GB" baseline="0" dirty="0"/>
              <a:t> a full set of pictures to suit the police/criminal context.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750017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 frequency: </a:t>
            </a:r>
            <a:r>
              <a:rPr lang="en-GB" dirty="0" err="1"/>
              <a:t>amar</a:t>
            </a:r>
            <a:r>
              <a:rPr lang="en-GB" dirty="0"/>
              <a:t> [700]; </a:t>
            </a:r>
            <a:r>
              <a:rPr lang="en-GB" sz="1200" dirty="0">
                <a:solidFill>
                  <a:srgbClr val="002060"/>
                </a:solidFill>
                <a:latin typeface="Century Gothic" panose="020B0502020202020204" pitchFamily="34" charset="0"/>
              </a:rPr>
              <a:t>pingüino</a:t>
            </a:r>
            <a:r>
              <a:rPr lang="en-GB" dirty="0"/>
              <a:t> [&gt;5000].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232981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5683009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Destruye</a:t>
            </a:r>
            <a:r>
              <a:rPr lang="en-GB" dirty="0"/>
              <a:t> el </a:t>
            </a:r>
            <a:r>
              <a:rPr lang="en-GB" dirty="0" err="1"/>
              <a:t>cañón</a:t>
            </a:r>
            <a:r>
              <a:rPr lang="en-GB" dirty="0"/>
              <a:t>.</a:t>
            </a:r>
          </a:p>
          <a:p>
            <a:r>
              <a:rPr lang="en-GB" dirty="0"/>
              <a:t>Word frequency:</a:t>
            </a:r>
            <a:r>
              <a:rPr lang="en-GB" baseline="0" dirty="0"/>
              <a:t> </a:t>
            </a:r>
            <a:r>
              <a:rPr lang="en-GB" baseline="0" dirty="0" err="1"/>
              <a:t>destruir</a:t>
            </a:r>
            <a:r>
              <a:rPr lang="en-GB" baseline="0" dirty="0"/>
              <a:t> [1283]; </a:t>
            </a:r>
            <a:r>
              <a:rPr lang="en-GB" dirty="0" err="1"/>
              <a:t>cañón</a:t>
            </a:r>
            <a:r>
              <a:rPr lang="en-GB" dirty="0"/>
              <a:t> [4015]</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2343784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an optional – teachers can either choose to do this or just the sentence-picture matching activity.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939171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a:t>
            </a:r>
            <a:r>
              <a:rPr lang="en-GB" baseline="0" dirty="0"/>
              <a:t> </a:t>
            </a:r>
            <a:r>
              <a:rPr lang="en-GB" sz="1200" dirty="0">
                <a:solidFill>
                  <a:srgbClr val="002060"/>
                </a:solidFill>
                <a:latin typeface="Century Gothic" panose="020B0502020202020204" pitchFamily="34" charset="0"/>
              </a:rPr>
              <a:t>La ve el </a:t>
            </a:r>
            <a:r>
              <a:rPr lang="en-GB" sz="1200" dirty="0" err="1">
                <a:solidFill>
                  <a:srgbClr val="002060"/>
                </a:solidFill>
                <a:latin typeface="Century Gothic" panose="020B0502020202020204" pitchFamily="34" charset="0"/>
              </a:rPr>
              <a:t>chico</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a:t>
            </a:r>
            <a:r>
              <a:rPr lang="en-GB" baseline="0" dirty="0" err="1"/>
              <a:t>ver</a:t>
            </a:r>
            <a:r>
              <a:rPr lang="en-GB" baseline="0" dirty="0"/>
              <a:t> [38]; </a:t>
            </a:r>
            <a:r>
              <a:rPr lang="en-GB" sz="1200" dirty="0" err="1">
                <a:solidFill>
                  <a:srgbClr val="002060"/>
                </a:solidFill>
                <a:latin typeface="Century Gothic" panose="020B0502020202020204" pitchFamily="34" charset="0"/>
              </a:rPr>
              <a:t>chico</a:t>
            </a:r>
            <a:r>
              <a:rPr lang="en-GB" sz="1200" dirty="0">
                <a:solidFill>
                  <a:srgbClr val="002060"/>
                </a:solidFill>
                <a:latin typeface="Century Gothic" panose="020B0502020202020204" pitchFamily="34" charset="0"/>
              </a:rPr>
              <a:t> [727].</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3905752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404660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L</a:t>
            </a:r>
            <a:r>
              <a:rPr lang="en-GB" sz="1200" dirty="0">
                <a:solidFill>
                  <a:srgbClr val="002060"/>
                </a:solidFill>
                <a:latin typeface="Century Gothic" panose="020B0502020202020204" pitchFamily="34" charset="0"/>
              </a:rPr>
              <a:t>a llena el </a:t>
            </a:r>
            <a:r>
              <a:rPr lang="en-GB" sz="1200" dirty="0" err="1">
                <a:solidFill>
                  <a:srgbClr val="002060"/>
                </a:solidFill>
                <a:latin typeface="Century Gothic" panose="020B0502020202020204" pitchFamily="34" charset="0"/>
              </a:rPr>
              <a:t>vaso</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 frequency: </a:t>
            </a:r>
            <a:r>
              <a:rPr lang="en-GB" dirty="0" err="1"/>
              <a:t>llenar</a:t>
            </a:r>
            <a:r>
              <a:rPr lang="en-GB" dirty="0"/>
              <a:t> [600]; </a:t>
            </a:r>
            <a:r>
              <a:rPr lang="en-GB" dirty="0" err="1"/>
              <a:t>vaso</a:t>
            </a:r>
            <a:r>
              <a:rPr lang="en-GB" dirty="0"/>
              <a:t> [1609].</a:t>
            </a:r>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3915715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1055787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M</a:t>
            </a:r>
            <a:r>
              <a:rPr lang="en-GB" sz="1200" dirty="0">
                <a:solidFill>
                  <a:srgbClr val="002060"/>
                </a:solidFill>
                <a:latin typeface="Century Gothic" panose="020B0502020202020204" pitchFamily="34" charset="0"/>
              </a:rPr>
              <a:t>ira al hombre.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a:t>
            </a:r>
            <a:r>
              <a:rPr lang="en-GB" baseline="0" dirty="0" err="1"/>
              <a:t>mirar</a:t>
            </a:r>
            <a:r>
              <a:rPr lang="en-GB" baseline="0" dirty="0"/>
              <a:t> [125]; hombre [97].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3131100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390738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870692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E</a:t>
            </a:r>
            <a:r>
              <a:rPr lang="en-GB" sz="1200" dirty="0">
                <a:solidFill>
                  <a:srgbClr val="002060"/>
                </a:solidFill>
                <a:latin typeface="Century Gothic" panose="020B0502020202020204" pitchFamily="34" charset="0"/>
              </a:rPr>
              <a:t>scucha a la </a:t>
            </a:r>
            <a:r>
              <a:rPr lang="en-GB" sz="1200" dirty="0" err="1">
                <a:solidFill>
                  <a:srgbClr val="002060"/>
                </a:solidFill>
                <a:latin typeface="Century Gothic" panose="020B0502020202020204" pitchFamily="34" charset="0"/>
              </a:rPr>
              <a:t>chica</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a:t>
            </a:r>
            <a:r>
              <a:rPr lang="en-GB" baseline="0" dirty="0" err="1"/>
              <a:t>escuchar</a:t>
            </a:r>
            <a:r>
              <a:rPr lang="en-GB" baseline="0" dirty="0"/>
              <a:t> [281]; </a:t>
            </a:r>
            <a:r>
              <a:rPr lang="en-GB" baseline="0" dirty="0" err="1"/>
              <a:t>chica</a:t>
            </a:r>
            <a:r>
              <a:rPr lang="en-GB" baseline="0" dirty="0"/>
              <a:t> [1129].</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24140014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15273102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L</a:t>
            </a:r>
            <a:r>
              <a:rPr lang="en-GB" sz="1200" baseline="0" dirty="0">
                <a:solidFill>
                  <a:srgbClr val="002060"/>
                </a:solidFill>
                <a:latin typeface="Century Gothic" panose="020B0502020202020204" pitchFamily="34" charset="0"/>
              </a:rPr>
              <a:t>o arregla el </a:t>
            </a:r>
            <a:r>
              <a:rPr lang="en-GB" sz="1200" baseline="0" dirty="0" err="1">
                <a:solidFill>
                  <a:srgbClr val="002060"/>
                </a:solidFill>
                <a:latin typeface="Century Gothic" panose="020B0502020202020204" pitchFamily="34" charset="0"/>
              </a:rPr>
              <a:t>chico</a:t>
            </a:r>
            <a:r>
              <a:rPr lang="en-GB" sz="1200" baseline="0" dirty="0">
                <a:solidFill>
                  <a:srgbClr val="002060"/>
                </a:solidFill>
                <a:latin typeface="Century Gothic" panose="020B0502020202020204" pitchFamily="34" charset="0"/>
              </a:rPr>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a:t>
            </a:r>
            <a:r>
              <a:rPr lang="en-GB" baseline="0" dirty="0" err="1"/>
              <a:t>arreglar</a:t>
            </a:r>
            <a:r>
              <a:rPr lang="en-GB" baseline="0" dirty="0"/>
              <a:t> [1314]; </a:t>
            </a:r>
            <a:r>
              <a:rPr lang="en-GB" baseline="0" dirty="0" err="1"/>
              <a:t>chico</a:t>
            </a:r>
            <a:r>
              <a:rPr lang="en-GB" baseline="0" dirty="0"/>
              <a:t> [727]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2750463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2867316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sz="1200" dirty="0">
                <a:solidFill>
                  <a:srgbClr val="002060"/>
                </a:solidFill>
                <a:latin typeface="Century Gothic" panose="020B0502020202020204" pitchFamily="34" charset="0"/>
              </a:rPr>
              <a:t>lo lleva la </a:t>
            </a:r>
            <a:r>
              <a:rPr lang="en-GB" sz="1200" dirty="0" err="1">
                <a:solidFill>
                  <a:srgbClr val="002060"/>
                </a:solidFill>
                <a:latin typeface="Century Gothic" panose="020B0502020202020204" pitchFamily="34" charset="0"/>
              </a:rPr>
              <a:t>chica</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Word</a:t>
            </a:r>
            <a:r>
              <a:rPr lang="en-GB" sz="1200" baseline="0" dirty="0">
                <a:solidFill>
                  <a:schemeClr val="tx1"/>
                </a:solidFill>
                <a:latin typeface="+mn-lt"/>
              </a:rPr>
              <a:t> frequency: </a:t>
            </a:r>
            <a:r>
              <a:rPr lang="en-GB" sz="1200" baseline="0" dirty="0" err="1">
                <a:solidFill>
                  <a:schemeClr val="tx1"/>
                </a:solidFill>
                <a:latin typeface="+mn-lt"/>
              </a:rPr>
              <a:t>llevar</a:t>
            </a:r>
            <a:r>
              <a:rPr lang="en-GB" sz="1200" baseline="0" dirty="0">
                <a:solidFill>
                  <a:schemeClr val="tx1"/>
                </a:solidFill>
                <a:latin typeface="+mn-lt"/>
              </a:rPr>
              <a:t> [101]; </a:t>
            </a:r>
            <a:r>
              <a:rPr lang="en-GB" sz="1200" baseline="0" dirty="0" err="1">
                <a:solidFill>
                  <a:schemeClr val="tx1"/>
                </a:solidFill>
                <a:latin typeface="+mn-lt"/>
              </a:rPr>
              <a:t>chica</a:t>
            </a:r>
            <a:r>
              <a:rPr lang="en-GB" sz="1200" baseline="0" dirty="0">
                <a:solidFill>
                  <a:schemeClr val="tx1"/>
                </a:solidFill>
                <a:latin typeface="+mn-lt"/>
              </a:rPr>
              <a:t> [1129].</a:t>
            </a:r>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81</a:t>
            </a:fld>
            <a:endParaRPr lang="en-GB">
              <a:solidFill>
                <a:prstClr val="black"/>
              </a:solidFill>
            </a:endParaRPr>
          </a:p>
        </p:txBody>
      </p:sp>
    </p:spTree>
    <p:extLst>
      <p:ext uri="{BB962C8B-B14F-4D97-AF65-F5344CB8AC3E}">
        <p14:creationId xmlns:p14="http://schemas.microsoft.com/office/powerpoint/2010/main" val="28159064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82</a:t>
            </a:fld>
            <a:endParaRPr lang="en-GB">
              <a:solidFill>
                <a:prstClr val="black"/>
              </a:solidFill>
            </a:endParaRPr>
          </a:p>
        </p:txBody>
      </p:sp>
    </p:spTree>
    <p:extLst>
      <p:ext uri="{BB962C8B-B14F-4D97-AF65-F5344CB8AC3E}">
        <p14:creationId xmlns:p14="http://schemas.microsoft.com/office/powerpoint/2010/main" val="27535195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a:t>
            </a:r>
            <a:r>
              <a:rPr lang="en-GB" baseline="0" dirty="0"/>
              <a:t> Llama </a:t>
            </a:r>
            <a:r>
              <a:rPr lang="en-GB" sz="1200" dirty="0">
                <a:solidFill>
                  <a:srgbClr val="002060"/>
                </a:solidFill>
                <a:latin typeface="Century Gothic" panose="020B0502020202020204" pitchFamily="34" charset="0"/>
              </a:rPr>
              <a:t>a la </a:t>
            </a:r>
            <a:r>
              <a:rPr lang="en-GB" sz="1200" dirty="0" err="1">
                <a:solidFill>
                  <a:srgbClr val="002060"/>
                </a:solidFill>
                <a:latin typeface="Century Gothic" panose="020B0502020202020204" pitchFamily="34" charset="0"/>
              </a:rPr>
              <a:t>chica</a:t>
            </a:r>
            <a:r>
              <a:rPr lang="en-GB" sz="1200" dirty="0">
                <a:solidFill>
                  <a:srgbClr val="002060"/>
                </a:solidFill>
                <a:latin typeface="Century Gothic" panose="020B0502020202020204" pitchFamily="34" charset="0"/>
              </a:rPr>
              <a:t>.</a:t>
            </a:r>
          </a:p>
          <a:p>
            <a:r>
              <a:rPr lang="en-GB" dirty="0"/>
              <a:t>Word frequency:</a:t>
            </a:r>
            <a:r>
              <a:rPr lang="en-GB" baseline="0" dirty="0"/>
              <a:t> </a:t>
            </a:r>
            <a:r>
              <a:rPr lang="en-GB" baseline="0" dirty="0" err="1"/>
              <a:t>llamar</a:t>
            </a:r>
            <a:r>
              <a:rPr lang="en-GB" baseline="0" dirty="0"/>
              <a:t> [122]; </a:t>
            </a:r>
            <a:r>
              <a:rPr lang="en-GB" sz="1200" dirty="0" err="1">
                <a:solidFill>
                  <a:srgbClr val="002060"/>
                </a:solidFill>
                <a:latin typeface="Century Gothic" panose="020B0502020202020204" pitchFamily="34" charset="0"/>
              </a:rPr>
              <a:t>chica</a:t>
            </a:r>
            <a:r>
              <a:rPr lang="en-GB" sz="1200" dirty="0">
                <a:solidFill>
                  <a:srgbClr val="002060"/>
                </a:solidFill>
                <a:latin typeface="Century Gothic" panose="020B0502020202020204" pitchFamily="34" charset="0"/>
              </a:rPr>
              <a:t> [1129].</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83</a:t>
            </a:fld>
            <a:endParaRPr lang="en-GB">
              <a:solidFill>
                <a:prstClr val="black"/>
              </a:solidFill>
            </a:endParaRPr>
          </a:p>
        </p:txBody>
      </p:sp>
    </p:spTree>
    <p:extLst>
      <p:ext uri="{BB962C8B-B14F-4D97-AF65-F5344CB8AC3E}">
        <p14:creationId xmlns:p14="http://schemas.microsoft.com/office/powerpoint/2010/main" val="41315591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4179543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sz="1200" dirty="0">
                <a:solidFill>
                  <a:srgbClr val="002060"/>
                </a:solidFill>
                <a:latin typeface="Century Gothic" panose="020B0502020202020204" pitchFamily="34" charset="0"/>
              </a:rPr>
              <a:t>lo lava la </a:t>
            </a:r>
            <a:r>
              <a:rPr lang="en-GB" sz="1200" dirty="0" err="1">
                <a:solidFill>
                  <a:srgbClr val="002060"/>
                </a:solidFill>
                <a:latin typeface="Century Gothic" panose="020B0502020202020204" pitchFamily="34" charset="0"/>
              </a:rPr>
              <a:t>ducha</a:t>
            </a:r>
            <a:r>
              <a:rPr lang="en-GB" sz="12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Word frequency: </a:t>
            </a:r>
            <a:r>
              <a:rPr lang="en-GB" sz="1200" dirty="0" err="1">
                <a:solidFill>
                  <a:srgbClr val="002060"/>
                </a:solidFill>
                <a:latin typeface="Century Gothic" panose="020B0502020202020204" pitchFamily="34" charset="0"/>
              </a:rPr>
              <a:t>lavar</a:t>
            </a:r>
            <a:r>
              <a:rPr lang="en-GB" sz="1200" dirty="0">
                <a:solidFill>
                  <a:srgbClr val="002060"/>
                </a:solidFill>
                <a:latin typeface="Century Gothic" panose="020B0502020202020204" pitchFamily="34" charset="0"/>
              </a:rPr>
              <a:t> [1676]; </a:t>
            </a:r>
            <a:r>
              <a:rPr lang="en-GB" sz="1200" dirty="0" err="1">
                <a:solidFill>
                  <a:srgbClr val="002060"/>
                </a:solidFill>
                <a:latin typeface="Century Gothic" panose="020B0502020202020204" pitchFamily="34" charset="0"/>
              </a:rPr>
              <a:t>ducha</a:t>
            </a:r>
            <a:r>
              <a:rPr lang="en-GB" sz="1200" dirty="0">
                <a:solidFill>
                  <a:srgbClr val="002060"/>
                </a:solidFill>
                <a:latin typeface="Century Gothic" panose="020B0502020202020204" pitchFamily="34" charset="0"/>
              </a:rPr>
              <a:t> [&gt;5000]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6965867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146600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866595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sz="1200" dirty="0" err="1">
                <a:solidFill>
                  <a:srgbClr val="002060"/>
                </a:solidFill>
                <a:latin typeface="Century Gothic" panose="020B0502020202020204" pitchFamily="34" charset="0"/>
              </a:rPr>
              <a:t>Cuida</a:t>
            </a:r>
            <a:r>
              <a:rPr lang="en-GB" sz="1200" dirty="0">
                <a:solidFill>
                  <a:srgbClr val="002060"/>
                </a:solidFill>
                <a:latin typeface="Century Gothic" panose="020B0502020202020204" pitchFamily="34" charset="0"/>
              </a:rPr>
              <a:t> al hombre.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Word frequency:</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c</a:t>
            </a:r>
            <a:r>
              <a:rPr lang="en-GB" sz="1200" dirty="0" err="1">
                <a:solidFill>
                  <a:srgbClr val="002060"/>
                </a:solidFill>
                <a:latin typeface="Century Gothic" panose="020B0502020202020204" pitchFamily="34" charset="0"/>
              </a:rPr>
              <a:t>uidar</a:t>
            </a:r>
            <a:r>
              <a:rPr lang="en-GB" sz="1200" dirty="0">
                <a:solidFill>
                  <a:srgbClr val="002060"/>
                </a:solidFill>
                <a:latin typeface="Century Gothic" panose="020B0502020202020204" pitchFamily="34" charset="0"/>
              </a:rPr>
              <a:t> [751]; hombre [97].</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18274909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21794989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final part</a:t>
            </a:r>
            <a:r>
              <a:rPr lang="en-GB" baseline="0" dirty="0"/>
              <a:t> is the most challenging. Students will have to pay attention to whether the pronoun before the verb refers to the subject (e.g. </a:t>
            </a:r>
            <a:r>
              <a:rPr lang="en-GB" baseline="0" dirty="0" err="1"/>
              <a:t>ella</a:t>
            </a:r>
            <a:r>
              <a:rPr lang="en-GB" baseline="0" dirty="0"/>
              <a:t>) or the object (e.g. la).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39313989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She </a:t>
            </a:r>
            <a:r>
              <a:rPr lang="en-GB" dirty="0" err="1"/>
              <a:t>i</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94</a:t>
            </a:fld>
            <a:endParaRPr lang="en-GB">
              <a:solidFill>
                <a:prstClr val="black"/>
              </a:solidFill>
            </a:endParaRPr>
          </a:p>
        </p:txBody>
      </p:sp>
    </p:spTree>
    <p:extLst>
      <p:ext uri="{BB962C8B-B14F-4D97-AF65-F5344CB8AC3E}">
        <p14:creationId xmlns:p14="http://schemas.microsoft.com/office/powerpoint/2010/main" val="9204016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Note: Animations are set up so that the teacher</a:t>
            </a:r>
            <a:r>
              <a:rPr lang="en-GB" b="0" baseline="0" dirty="0"/>
              <a:t> offers whole class feedback after each answer.  (If desired, teachers just need to re-order the animations by clicking on ‘Animation Pane’ and moving all the ‘pictures’ to the end so that the English sentences appear first, students complete all of the task, and then the teacher corrects all answers with the class).</a:t>
            </a:r>
            <a:endParaRPr lang="en-GB" b="0" dirty="0"/>
          </a:p>
          <a:p>
            <a:endParaRPr lang="en-GB" b="0" dirty="0"/>
          </a:p>
          <a:p>
            <a:r>
              <a:rPr lang="en-GB" b="0" dirty="0"/>
              <a:t>Word</a:t>
            </a:r>
            <a:r>
              <a:rPr lang="en-GB" b="0" baseline="0" dirty="0"/>
              <a:t> frequency rankings (1 is the most common word in Spanish):</a:t>
            </a:r>
            <a:endParaRPr lang="en-GB" b="0" dirty="0"/>
          </a:p>
          <a:p>
            <a:r>
              <a:rPr lang="en-GB" b="0" dirty="0"/>
              <a:t>Verb</a:t>
            </a:r>
            <a:r>
              <a:rPr lang="en-GB" b="0" baseline="0" dirty="0"/>
              <a:t>s: </a:t>
            </a:r>
            <a:r>
              <a:rPr lang="en-GB" b="0" baseline="0" dirty="0" err="1"/>
              <a:t>llamar</a:t>
            </a:r>
            <a:r>
              <a:rPr lang="en-GB" b="0" baseline="0" dirty="0"/>
              <a:t> [122]; </a:t>
            </a:r>
            <a:r>
              <a:rPr lang="en-GB" b="0" baseline="0" dirty="0" err="1"/>
              <a:t>llevar</a:t>
            </a:r>
            <a:r>
              <a:rPr lang="en-GB" b="0" baseline="0" dirty="0"/>
              <a:t> [101; </a:t>
            </a:r>
            <a:r>
              <a:rPr lang="en-GB" b="0" baseline="0" dirty="0" err="1"/>
              <a:t>ayudar</a:t>
            </a:r>
            <a:r>
              <a:rPr lang="en-GB" b="0" baseline="0" dirty="0"/>
              <a:t> [328]; </a:t>
            </a:r>
            <a:r>
              <a:rPr lang="en-GB" b="0" baseline="0" dirty="0" err="1"/>
              <a:t>cuidar</a:t>
            </a:r>
            <a:r>
              <a:rPr lang="en-GB" b="0" baseline="0" dirty="0"/>
              <a:t> [751]</a:t>
            </a:r>
          </a:p>
          <a:p>
            <a:r>
              <a:rPr lang="en-GB" b="0" baseline="0" dirty="0"/>
              <a:t>Nouns: hermano [333]; </a:t>
            </a:r>
            <a:r>
              <a:rPr lang="en-GB" b="0" baseline="0" dirty="0" err="1"/>
              <a:t>deber</a:t>
            </a:r>
            <a:r>
              <a:rPr lang="en-GB" b="0" baseline="0" dirty="0"/>
              <a:t> [2187]; jardín [1195].</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100</a:t>
            </a:fld>
            <a:endParaRPr lang="en-GB">
              <a:solidFill>
                <a:prstClr val="black"/>
              </a:solidFill>
            </a:endParaRPr>
          </a:p>
        </p:txBody>
      </p:sp>
    </p:spTree>
    <p:extLst>
      <p:ext uri="{BB962C8B-B14F-4D97-AF65-F5344CB8AC3E}">
        <p14:creationId xmlns:p14="http://schemas.microsoft.com/office/powerpoint/2010/main" val="9819299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 The animations here are set up so that students complete questions 6-10 independently, and then check</a:t>
            </a:r>
            <a:r>
              <a:rPr lang="en-GB" b="0" baseline="0" dirty="0"/>
              <a:t> them in whole </a:t>
            </a:r>
            <a:r>
              <a:rPr lang="en-GB" b="0" baseline="0"/>
              <a:t>class feedback with the teacher.</a:t>
            </a:r>
            <a:endParaRPr lang="en-GB" b="0" dirty="0"/>
          </a:p>
          <a:p>
            <a:endParaRPr lang="en-GB" b="0" dirty="0"/>
          </a:p>
          <a:p>
            <a:r>
              <a:rPr lang="en-GB" b="0" dirty="0"/>
              <a:t>Word</a:t>
            </a:r>
            <a:r>
              <a:rPr lang="en-GB" b="0" baseline="0" dirty="0"/>
              <a:t> frequency rankings (1 is the most common word in Spanish):</a:t>
            </a:r>
            <a:endParaRPr lang="en-GB" b="0" dirty="0"/>
          </a:p>
          <a:p>
            <a:r>
              <a:rPr lang="en-GB" b="0" dirty="0"/>
              <a:t>Verb</a:t>
            </a:r>
            <a:r>
              <a:rPr lang="en-GB" b="0" baseline="0" dirty="0"/>
              <a:t>s: </a:t>
            </a:r>
            <a:r>
              <a:rPr lang="en-GB" b="0" baseline="0" dirty="0" err="1"/>
              <a:t>despertar</a:t>
            </a:r>
            <a:r>
              <a:rPr lang="en-GB" b="0" baseline="0" dirty="0"/>
              <a:t> [894]; </a:t>
            </a:r>
            <a:r>
              <a:rPr lang="en-GB" b="0" baseline="0" dirty="0" err="1"/>
              <a:t>levantar</a:t>
            </a:r>
            <a:r>
              <a:rPr lang="en-GB" b="0" baseline="0" dirty="0"/>
              <a:t> [354]; </a:t>
            </a:r>
            <a:r>
              <a:rPr lang="en-GB" b="0" baseline="0" dirty="0" err="1"/>
              <a:t>observar</a:t>
            </a:r>
            <a:r>
              <a:rPr lang="en-GB" b="0" baseline="0" dirty="0"/>
              <a:t> [556]; </a:t>
            </a:r>
            <a:r>
              <a:rPr lang="en-GB" b="0" baseline="0" dirty="0" err="1"/>
              <a:t>saludar</a:t>
            </a:r>
            <a:r>
              <a:rPr lang="en-GB" b="0" baseline="0" dirty="0"/>
              <a:t> [1575]; </a:t>
            </a:r>
            <a:r>
              <a:rPr lang="en-GB" b="0" baseline="0" dirty="0" err="1"/>
              <a:t>respetar</a:t>
            </a:r>
            <a:r>
              <a:rPr lang="en-GB" b="0" baseline="0" dirty="0"/>
              <a:t> [1191; </a:t>
            </a:r>
            <a:r>
              <a:rPr lang="en-GB" b="0" baseline="0" dirty="0" err="1"/>
              <a:t>jugar</a:t>
            </a:r>
            <a:r>
              <a:rPr lang="en-GB" b="0" baseline="0" dirty="0"/>
              <a:t> [356].</a:t>
            </a:r>
          </a:p>
          <a:p>
            <a:r>
              <a:rPr lang="en-GB" b="0" baseline="0" dirty="0"/>
              <a:t>Nouns: tenis [4856]; </a:t>
            </a:r>
            <a:r>
              <a:rPr lang="en-GB" b="0" baseline="0" dirty="0" err="1"/>
              <a:t>día</a:t>
            </a:r>
            <a:r>
              <a:rPr lang="en-GB" b="0" baseline="0" dirty="0"/>
              <a:t> [65].</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101</a:t>
            </a:fld>
            <a:endParaRPr lang="en-GB">
              <a:solidFill>
                <a:prstClr val="black"/>
              </a:solidFill>
            </a:endParaRPr>
          </a:p>
        </p:txBody>
      </p:sp>
    </p:spTree>
    <p:extLst>
      <p:ext uri="{BB962C8B-B14F-4D97-AF65-F5344CB8AC3E}">
        <p14:creationId xmlns:p14="http://schemas.microsoft.com/office/powerpoint/2010/main" val="6406883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102</a:t>
            </a:fld>
            <a:endParaRPr lang="en-GB">
              <a:solidFill>
                <a:prstClr val="black"/>
              </a:solidFill>
            </a:endParaRPr>
          </a:p>
        </p:txBody>
      </p:sp>
    </p:spTree>
    <p:extLst>
      <p:ext uri="{BB962C8B-B14F-4D97-AF65-F5344CB8AC3E}">
        <p14:creationId xmlns:p14="http://schemas.microsoft.com/office/powerpoint/2010/main" val="1617916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val="2667505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104</a:t>
            </a:fld>
            <a:endParaRPr lang="en-GB">
              <a:solidFill>
                <a:prstClr val="black"/>
              </a:solidFill>
            </a:endParaRPr>
          </a:p>
        </p:txBody>
      </p:sp>
    </p:spTree>
    <p:extLst>
      <p:ext uri="{BB962C8B-B14F-4D97-AF65-F5344CB8AC3E}">
        <p14:creationId xmlns:p14="http://schemas.microsoft.com/office/powerpoint/2010/main" val="1319393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0461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953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102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5297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8830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1174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153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688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0083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42110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7711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816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7804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33423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65098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142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572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033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197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367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072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40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310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13398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488567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hyperlink" Target="https://www.goodfreephoto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23.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21.png"/><Relationship Id="rId10" Type="http://schemas.openxmlformats.org/officeDocument/2006/relationships/audio" Target="../media/audio16.wav"/><Relationship Id="rId4" Type="http://schemas.openxmlformats.org/officeDocument/2006/relationships/image" Target="../media/image8.png"/><Relationship Id="rId9" Type="http://schemas.openxmlformats.org/officeDocument/2006/relationships/audio" Target="../media/audio15.wav"/><Relationship Id="rId14" Type="http://schemas.openxmlformats.org/officeDocument/2006/relationships/audio" Target="../media/audio20.wav"/></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5.gif"/><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audio" Target="../media/audio21.wav"/></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audio" Target="../media/audio22.wav"/></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32.gif"/><Relationship Id="rId4" Type="http://schemas.openxmlformats.org/officeDocument/2006/relationships/audio" Target="../media/audio23.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24.gif"/><Relationship Id="rId4" Type="http://schemas.openxmlformats.org/officeDocument/2006/relationships/audio" Target="../media/audio24.wav"/></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audio" Target="../media/audio25.wav"/></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26.wa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audio" Target="../media/audio27.wav"/></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audio" Target="../media/audio28.wav"/></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audio" Target="../media/audio29.wav"/></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5.gif"/><Relationship Id="rId5" Type="http://schemas.openxmlformats.org/officeDocument/2006/relationships/audio" Target="../media/audio30.wav"/><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29.gif"/><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39.gif"/><Relationship Id="rId17" Type="http://schemas.openxmlformats.org/officeDocument/2006/relationships/image" Target="../media/image41.gif"/><Relationship Id="rId2" Type="http://schemas.openxmlformats.org/officeDocument/2006/relationships/notesSlide" Target="../notesSlides/notesSlide33.xml"/><Relationship Id="rId16" Type="http://schemas.openxmlformats.org/officeDocument/2006/relationships/image" Target="../media/image43.gif"/><Relationship Id="rId1" Type="http://schemas.openxmlformats.org/officeDocument/2006/relationships/slideLayout" Target="../slideLayouts/slideLayout13.xml"/><Relationship Id="rId6" Type="http://schemas.openxmlformats.org/officeDocument/2006/relationships/audio" Target="../media/audio34.wav"/><Relationship Id="rId11" Type="http://schemas.openxmlformats.org/officeDocument/2006/relationships/image" Target="../media/image32.gif"/><Relationship Id="rId5" Type="http://schemas.openxmlformats.org/officeDocument/2006/relationships/audio" Target="../media/audio33.wav"/><Relationship Id="rId15" Type="http://schemas.openxmlformats.org/officeDocument/2006/relationships/image" Target="../media/image25.gif"/><Relationship Id="rId10" Type="http://schemas.openxmlformats.org/officeDocument/2006/relationships/image" Target="../media/image40.gif"/><Relationship Id="rId4" Type="http://schemas.openxmlformats.org/officeDocument/2006/relationships/audio" Target="../media/audio32.wav"/><Relationship Id="rId9" Type="http://schemas.openxmlformats.org/officeDocument/2006/relationships/image" Target="../media/image42.gif"/><Relationship Id="rId14" Type="http://schemas.openxmlformats.org/officeDocument/2006/relationships/image" Target="../media/image38.gi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image" Target="../media/image9.png"/><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notesSlide" Target="../notesSlides/notesSlide4.xml"/><Relationship Id="rId16" Type="http://schemas.openxmlformats.org/officeDocument/2006/relationships/audio" Target="../media/audio10.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audio" Target="../media/audio5.wav"/><Relationship Id="rId5" Type="http://schemas.openxmlformats.org/officeDocument/2006/relationships/image" Target="../media/image8.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10.png"/><Relationship Id="rId9" Type="http://schemas.openxmlformats.org/officeDocument/2006/relationships/audio" Target="../media/audio3.wav"/><Relationship Id="rId14" Type="http://schemas.openxmlformats.org/officeDocument/2006/relationships/audio" Target="../media/audio8.wav"/></Relationships>
</file>

<file path=ppt/slides/_rels/slide40.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28.gif"/><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46.gif"/><Relationship Id="rId17" Type="http://schemas.openxmlformats.org/officeDocument/2006/relationships/image" Target="../media/image44.gif"/><Relationship Id="rId2" Type="http://schemas.openxmlformats.org/officeDocument/2006/relationships/notesSlide" Target="../notesSlides/notesSlide34.xml"/><Relationship Id="rId16" Type="http://schemas.openxmlformats.org/officeDocument/2006/relationships/image" Target="../media/image30.gif"/><Relationship Id="rId1" Type="http://schemas.openxmlformats.org/officeDocument/2006/relationships/slideLayout" Target="../slideLayouts/slideLayout13.xml"/><Relationship Id="rId6" Type="http://schemas.openxmlformats.org/officeDocument/2006/relationships/audio" Target="../media/audio39.wav"/><Relationship Id="rId11" Type="http://schemas.openxmlformats.org/officeDocument/2006/relationships/image" Target="../media/image35.gif"/><Relationship Id="rId5" Type="http://schemas.openxmlformats.org/officeDocument/2006/relationships/audio" Target="../media/audio38.wav"/><Relationship Id="rId15" Type="http://schemas.openxmlformats.org/officeDocument/2006/relationships/image" Target="../media/image34.gif"/><Relationship Id="rId10" Type="http://schemas.openxmlformats.org/officeDocument/2006/relationships/image" Target="../media/image38.gif"/><Relationship Id="rId4" Type="http://schemas.openxmlformats.org/officeDocument/2006/relationships/audio" Target="../media/audio37.wav"/><Relationship Id="rId9" Type="http://schemas.openxmlformats.org/officeDocument/2006/relationships/image" Target="../media/image39.gif"/><Relationship Id="rId14" Type="http://schemas.openxmlformats.org/officeDocument/2006/relationships/image" Target="../media/image31.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8.gif"/><Relationship Id="rId7" Type="http://schemas.openxmlformats.org/officeDocument/2006/relationships/image" Target="../media/image38.gif"/><Relationship Id="rId12" Type="http://schemas.openxmlformats.org/officeDocument/2006/relationships/image" Target="../media/image30.gif"/><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5.gif"/><Relationship Id="rId11" Type="http://schemas.openxmlformats.org/officeDocument/2006/relationships/image" Target="../media/image33.gif"/><Relationship Id="rId5" Type="http://schemas.openxmlformats.org/officeDocument/2006/relationships/image" Target="../media/image25.gif"/><Relationship Id="rId10" Type="http://schemas.openxmlformats.org/officeDocument/2006/relationships/image" Target="../media/image41.gif"/><Relationship Id="rId4" Type="http://schemas.openxmlformats.org/officeDocument/2006/relationships/image" Target="../media/image31.gif"/><Relationship Id="rId9" Type="http://schemas.openxmlformats.org/officeDocument/2006/relationships/image" Target="../media/image46.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image" Target="../media/image9.png"/><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notesSlide" Target="../notesSlides/notesSlide5.xml"/><Relationship Id="rId16" Type="http://schemas.openxmlformats.org/officeDocument/2006/relationships/audio" Target="../media/audio10.wav"/><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audio" Target="../media/audio5.wav"/><Relationship Id="rId5" Type="http://schemas.openxmlformats.org/officeDocument/2006/relationships/image" Target="../media/image7.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audio" Target="../media/audio3.wav"/><Relationship Id="rId14" Type="http://schemas.openxmlformats.org/officeDocument/2006/relationships/audio" Target="../media/audio8.wav"/></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audio" Target="../media/audio41.wav"/><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audio" Target="../media/audio42.wav"/><Relationship Id="rId4" Type="http://schemas.openxmlformats.org/officeDocument/2006/relationships/image" Target="../media/image12.jpg"/></Relationships>
</file>

<file path=ppt/slides/_rels/slide72.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audio" Target="../media/audio43.wav"/><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audio" Target="../media/audio44.wav"/><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audio" Target="../media/audio45.wav"/><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audio" Target="../media/audio46.wav"/><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audio" Target="../media/audio47.wav"/><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audio" Target="../media/audio48.wav"/><Relationship Id="rId4" Type="http://schemas.openxmlformats.org/officeDocument/2006/relationships/image" Target="../media/image13.jpg"/></Relationships>
</file>

<file path=ppt/slides/_rels/slide84.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audio" Target="../media/audio49.wav"/><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audio" Target="../media/audio50.wav"/><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333436" y="1428730"/>
            <a:ext cx="8756243" cy="1200329"/>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Saying who receives the action: </a:t>
            </a:r>
            <a:r>
              <a:rPr lang="en-GB" sz="3200" dirty="0">
                <a:solidFill>
                  <a:prstClr val="white"/>
                </a:solidFill>
                <a:latin typeface="Century Gothic" panose="020B0502020202020204" pitchFamily="34" charset="0"/>
              </a:rPr>
              <a:t>‘lo’ and ‘la’ in object-first sentences</a:t>
            </a:r>
          </a:p>
        </p:txBody>
      </p:sp>
      <p:sp>
        <p:nvSpPr>
          <p:cNvPr id="2" name="TextBox 1"/>
          <p:cNvSpPr txBox="1"/>
          <p:nvPr/>
        </p:nvSpPr>
        <p:spPr>
          <a:xfrm>
            <a:off x="516062" y="4374197"/>
            <a:ext cx="4078515" cy="369332"/>
          </a:xfrm>
          <a:prstGeom prst="rect">
            <a:avLst/>
          </a:prstGeom>
          <a:noFill/>
        </p:spPr>
        <p:txBody>
          <a:bodyPr wrap="square" rtlCol="0">
            <a:spAutoFit/>
          </a:bodyPr>
          <a:lstStyle/>
          <a:p>
            <a:r>
              <a:rPr lang="en-GB" dirty="0">
                <a:solidFill>
                  <a:prstClr val="white"/>
                </a:solidFill>
                <a:latin typeface="Century Gothic" panose="020B0502020202020204" pitchFamily="34" charset="0"/>
              </a:rPr>
              <a:t>Nick Avery and Emma Marsden</a:t>
            </a:r>
          </a:p>
        </p:txBody>
      </p:sp>
    </p:spTree>
    <p:extLst>
      <p:ext uri="{BB962C8B-B14F-4D97-AF65-F5344CB8AC3E}">
        <p14:creationId xmlns:p14="http://schemas.microsoft.com/office/powerpoint/2010/main" val="253403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greet2.PNG"/>
          <p:cNvPicPr/>
          <p:nvPr/>
        </p:nvPicPr>
        <p:blipFill>
          <a:blip r:embed="rId3">
            <a:extLst>
              <a:ext uri="{28A0092B-C50C-407E-A947-70E740481C1C}">
                <a14:useLocalDpi xmlns:a14="http://schemas.microsoft.com/office/drawing/2010/main" val="0"/>
              </a:ext>
            </a:extLst>
          </a:blip>
          <a:srcRect/>
          <a:stretch>
            <a:fillRect/>
          </a:stretch>
        </p:blipFill>
        <p:spPr bwMode="auto">
          <a:xfrm>
            <a:off x="7242463" y="1883343"/>
            <a:ext cx="3810254" cy="3499921"/>
          </a:xfrm>
          <a:prstGeom prst="rect">
            <a:avLst/>
          </a:prstGeom>
          <a:no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5)  ___________________ al hombre.</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64001" y="47919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saluda</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06758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86187" y="3608387"/>
          <a:ext cx="5525224" cy="2586161"/>
        </p:xfrm>
        <a:graphic>
          <a:graphicData uri="http://schemas.openxmlformats.org/drawingml/2006/table">
            <a:tbl>
              <a:tblPr firstRow="1" bandRow="1">
                <a:tableStyleId>{5DA37D80-6434-44D0-A028-1B22A696006F}</a:tableStyleId>
              </a:tblPr>
              <a:tblGrid>
                <a:gridCol w="405693">
                  <a:extLst>
                    <a:ext uri="{9D8B030D-6E8A-4147-A177-3AD203B41FA5}">
                      <a16:colId xmlns="" xmlns:a16="http://schemas.microsoft.com/office/drawing/2014/main" val="3587697735"/>
                    </a:ext>
                  </a:extLst>
                </a:gridCol>
                <a:gridCol w="5119531">
                  <a:extLst>
                    <a:ext uri="{9D8B030D-6E8A-4147-A177-3AD203B41FA5}">
                      <a16:colId xmlns="" xmlns:a16="http://schemas.microsoft.com/office/drawing/2014/main" val="4273422518"/>
                    </a:ext>
                  </a:extLst>
                </a:gridCol>
              </a:tblGrid>
              <a:tr h="456381">
                <a:tc>
                  <a:txBody>
                    <a:bodyPr/>
                    <a:lstStyle/>
                    <a:p>
                      <a:pPr algn="ctr"/>
                      <a:endParaRPr lang="en-GB" sz="2000" dirty="0">
                        <a:solidFill>
                          <a:srgbClr val="002060"/>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Él llama</a:t>
                      </a:r>
                      <a:r>
                        <a:rPr lang="en-GB" sz="2000" baseline="0" dirty="0">
                          <a:solidFill>
                            <a:schemeClr val="accent5">
                              <a:lumMod val="50000"/>
                            </a:schemeClr>
                          </a:solidFill>
                          <a:latin typeface="Century Gothic" panose="020B0502020202020204" pitchFamily="34" charset="0"/>
                        </a:rPr>
                        <a:t> al hermano.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Lo lleva al colegio el hermano.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ayuda el hermano con los deberes.</a:t>
                      </a: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Él ayuda al hermano en el jardín.</a:t>
                      </a:r>
                    </a:p>
                  </a:txBody>
                  <a:tcPr/>
                </a:tc>
                <a:extLst>
                  <a:ext uri="{0D108BD9-81ED-4DB2-BD59-A6C34878D82A}">
                    <a16:rowId xmlns=""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nchor="ctr"/>
                </a:tc>
                <a:tc>
                  <a:txBody>
                    <a:bodyPr/>
                    <a:lstStyle/>
                    <a:p>
                      <a:r>
                        <a:rPr lang="en-GB" sz="2000" dirty="0">
                          <a:solidFill>
                            <a:schemeClr val="accent5">
                              <a:lumMod val="50000"/>
                            </a:schemeClr>
                          </a:solidFill>
                          <a:latin typeface="Century Gothic" panose="020B0502020202020204" pitchFamily="34" charset="0"/>
                        </a:rPr>
                        <a:t>Lo</a:t>
                      </a:r>
                      <a:r>
                        <a:rPr lang="en-GB" sz="2000" baseline="0" dirty="0">
                          <a:solidFill>
                            <a:schemeClr val="accent5">
                              <a:lumMod val="50000"/>
                            </a:schemeClr>
                          </a:solidFill>
                          <a:latin typeface="Century Gothic" panose="020B0502020202020204" pitchFamily="34" charset="0"/>
                        </a:rPr>
                        <a:t> cuida el hermano.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076436072"/>
                  </a:ext>
                </a:extLst>
              </a:tr>
            </a:tbl>
          </a:graphicData>
        </a:graphic>
      </p:graphicFrame>
      <p:graphicFrame>
        <p:nvGraphicFramePr>
          <p:cNvPr id="8" name="Table 7"/>
          <p:cNvGraphicFramePr>
            <a:graphicFrameLocks noGrp="1"/>
          </p:cNvGraphicFramePr>
          <p:nvPr>
            <p:extLst/>
          </p:nvPr>
        </p:nvGraphicFramePr>
        <p:xfrm>
          <a:off x="5777730" y="1481679"/>
          <a:ext cx="6288259" cy="4756957"/>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1.</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r h="429023">
                <a:tc rowSpan="2">
                  <a:txBody>
                    <a:bodyPr/>
                    <a:lstStyle/>
                    <a:p>
                      <a:r>
                        <a:rPr lang="en-GB" sz="2000" dirty="0">
                          <a:solidFill>
                            <a:schemeClr val="accent5">
                              <a:lumMod val="50000"/>
                            </a:schemeClr>
                          </a:solidFill>
                          <a:latin typeface="Century Gothic" panose="020B0502020202020204" pitchFamily="34" charset="0"/>
                        </a:rPr>
                        <a:t>2.</a:t>
                      </a:r>
                    </a:p>
                  </a:txBody>
                  <a:tcPr>
                    <a:noFill/>
                  </a:tcPr>
                </a:tc>
                <a:tc rowSpan="2">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noFill/>
                  </a:tcPr>
                </a:tc>
                <a:extLst>
                  <a:ext uri="{0D108BD9-81ED-4DB2-BD59-A6C34878D82A}">
                    <a16:rowId xmlns="" xmlns:a16="http://schemas.microsoft.com/office/drawing/2014/main" val="2076436072"/>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rowSpan="2">
                  <a:txBody>
                    <a:bodyPr/>
                    <a:lstStyle/>
                    <a:p>
                      <a:r>
                        <a:rPr lang="en-GB" sz="2000" dirty="0">
                          <a:solidFill>
                            <a:schemeClr val="accent5">
                              <a:lumMod val="50000"/>
                            </a:schemeClr>
                          </a:solidFill>
                          <a:latin typeface="Century Gothic" panose="020B0502020202020204" pitchFamily="34" charset="0"/>
                        </a:rPr>
                        <a:t>3.</a:t>
                      </a:r>
                    </a:p>
                  </a:txBody>
                  <a:tcPr>
                    <a:solidFill>
                      <a:schemeClr val="accent2">
                        <a:lumMod val="20000"/>
                        <a:lumOff val="80000"/>
                      </a:schemeClr>
                    </a:solidFill>
                  </a:tcPr>
                </a:tc>
                <a:tc rowSpan="2">
                  <a:txBody>
                    <a:bodyPr/>
                    <a:lstStyle/>
                    <a:p>
                      <a:endParaRPr lang="en-GB" sz="2000" dirty="0">
                        <a:latin typeface="Century Gothic" panose="020B0502020202020204" pitchFamily="34" charset="0"/>
                      </a:endParaRPr>
                    </a:p>
                  </a:txBody>
                  <a:tcPr>
                    <a:solidFill>
                      <a:schemeClr val="accent2">
                        <a:lumMod val="20000"/>
                        <a:lumOff val="80000"/>
                      </a:schemeClr>
                    </a:solid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3780266602"/>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3184844323"/>
                  </a:ext>
                </a:extLst>
              </a:tr>
              <a:tr h="429023">
                <a:tc rowSpan="2">
                  <a:txBody>
                    <a:bodyPr/>
                    <a:lstStyle/>
                    <a:p>
                      <a:r>
                        <a:rPr lang="en-GB" sz="2000" dirty="0">
                          <a:solidFill>
                            <a:schemeClr val="accent5">
                              <a:lumMod val="50000"/>
                            </a:schemeClr>
                          </a:solidFill>
                          <a:latin typeface="Century Gothic" panose="020B0502020202020204" pitchFamily="34" charset="0"/>
                        </a:rPr>
                        <a:t>4. </a:t>
                      </a:r>
                    </a:p>
                  </a:txBody>
                  <a:tcPr>
                    <a:noFill/>
                  </a:tcPr>
                </a:tc>
                <a:tc rowSpan="2">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noFill/>
                  </a:tcPr>
                </a:tc>
                <a:extLst>
                  <a:ext uri="{0D108BD9-81ED-4DB2-BD59-A6C34878D82A}">
                    <a16:rowId xmlns="" xmlns:a16="http://schemas.microsoft.com/office/drawing/2014/main" val="3194600893"/>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10101431"/>
                  </a:ext>
                </a:extLst>
              </a:tr>
              <a:tr h="429023">
                <a:tc rowSpan="2">
                  <a:txBody>
                    <a:bodyPr/>
                    <a:lstStyle/>
                    <a:p>
                      <a:r>
                        <a:rPr lang="en-GB" sz="2000" dirty="0">
                          <a:latin typeface="Century Gothic" panose="020B0502020202020204" pitchFamily="34" charset="0"/>
                        </a:rPr>
                        <a:t>5.</a:t>
                      </a:r>
                    </a:p>
                  </a:txBody>
                  <a:tcPr>
                    <a:solidFill>
                      <a:schemeClr val="accent2">
                        <a:lumMod val="20000"/>
                        <a:lumOff val="80000"/>
                      </a:schemeClr>
                    </a:solidFill>
                  </a:tcPr>
                </a:tc>
                <a:tc rowSpan="2">
                  <a:txBody>
                    <a:bodyPr/>
                    <a:lstStyle/>
                    <a:p>
                      <a:endParaRPr lang="en-GB" sz="2000" dirty="0">
                        <a:latin typeface="Century Gothic" panose="020B0502020202020204" pitchFamily="34" charset="0"/>
                      </a:endParaRPr>
                    </a:p>
                  </a:txBody>
                  <a:tcPr>
                    <a:solidFill>
                      <a:schemeClr val="accent2">
                        <a:lumMod val="20000"/>
                        <a:lumOff val="80000"/>
                      </a:schemeClr>
                    </a:solid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1080962212"/>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625874399"/>
                  </a:ext>
                </a:extLst>
              </a:tr>
            </a:tbl>
          </a:graphicData>
        </a:graphic>
      </p:graphicFrame>
      <p:sp>
        <p:nvSpPr>
          <p:cNvPr id="30" name="TextBox 29"/>
          <p:cNvSpPr txBox="1"/>
          <p:nvPr/>
        </p:nvSpPr>
        <p:spPr>
          <a:xfrm>
            <a:off x="6450733" y="1993984"/>
            <a:ext cx="3237104"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calls his brother.</a:t>
            </a:r>
          </a:p>
          <a:p>
            <a:pPr>
              <a:lnSpc>
                <a:spcPct val="114000"/>
              </a:lnSpc>
              <a:defRPr/>
            </a:pPr>
            <a:r>
              <a:rPr lang="en-GB" sz="2000" dirty="0">
                <a:solidFill>
                  <a:srgbClr val="002060"/>
                </a:solidFill>
                <a:latin typeface="Century Gothic" panose="020B0502020202020204" pitchFamily="34" charset="0"/>
              </a:rPr>
              <a:t>His brother calls him.</a:t>
            </a:r>
          </a:p>
        </p:txBody>
      </p:sp>
      <p:sp>
        <p:nvSpPr>
          <p:cNvPr id="31" name="Rounded Rectangle 30"/>
          <p:cNvSpPr/>
          <p:nvPr/>
        </p:nvSpPr>
        <p:spPr>
          <a:xfrm>
            <a:off x="11110278" y="87099"/>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
        <p:nvSpPr>
          <p:cNvPr id="2" name="TextBox 1"/>
          <p:cNvSpPr txBox="1"/>
          <p:nvPr/>
        </p:nvSpPr>
        <p:spPr>
          <a:xfrm>
            <a:off x="2006414" y="60299"/>
            <a:ext cx="392488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Brotherly love</a:t>
            </a:r>
          </a:p>
        </p:txBody>
      </p:sp>
      <p:sp>
        <p:nvSpPr>
          <p:cNvPr id="32" name="TextBox 31"/>
          <p:cNvSpPr txBox="1"/>
          <p:nvPr/>
        </p:nvSpPr>
        <p:spPr>
          <a:xfrm>
            <a:off x="6450733" y="2799865"/>
            <a:ext cx="4007236"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takes his brother to school.</a:t>
            </a:r>
          </a:p>
          <a:p>
            <a:pPr>
              <a:lnSpc>
                <a:spcPct val="114000"/>
              </a:lnSpc>
              <a:defRPr/>
            </a:pPr>
            <a:r>
              <a:rPr lang="en-GB" sz="2000" dirty="0">
                <a:solidFill>
                  <a:srgbClr val="002060"/>
                </a:solidFill>
                <a:latin typeface="Century Gothic" panose="020B0502020202020204" pitchFamily="34" charset="0"/>
              </a:rPr>
              <a:t>His brother takes him to school.</a:t>
            </a:r>
          </a:p>
        </p:txBody>
      </p:sp>
      <p:sp>
        <p:nvSpPr>
          <p:cNvPr id="33" name="TextBox 32"/>
          <p:cNvSpPr txBox="1"/>
          <p:nvPr/>
        </p:nvSpPr>
        <p:spPr>
          <a:xfrm>
            <a:off x="6440968" y="3694224"/>
            <a:ext cx="5172936"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His brother helps him with homework.</a:t>
            </a:r>
          </a:p>
          <a:p>
            <a:pPr>
              <a:lnSpc>
                <a:spcPct val="114000"/>
              </a:lnSpc>
              <a:defRPr/>
            </a:pPr>
            <a:r>
              <a:rPr lang="en-GB" sz="2000" dirty="0">
                <a:solidFill>
                  <a:srgbClr val="002060"/>
                </a:solidFill>
                <a:latin typeface="Century Gothic" panose="020B0502020202020204" pitchFamily="34" charset="0"/>
              </a:rPr>
              <a:t>He helps his brother with homework.</a:t>
            </a:r>
          </a:p>
        </p:txBody>
      </p:sp>
      <p:sp>
        <p:nvSpPr>
          <p:cNvPr id="34" name="TextBox 33"/>
          <p:cNvSpPr txBox="1"/>
          <p:nvPr/>
        </p:nvSpPr>
        <p:spPr>
          <a:xfrm>
            <a:off x="6440968" y="4515083"/>
            <a:ext cx="4541808"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helps his brother in the garden.</a:t>
            </a:r>
          </a:p>
          <a:p>
            <a:pPr>
              <a:lnSpc>
                <a:spcPct val="114000"/>
              </a:lnSpc>
              <a:defRPr/>
            </a:pPr>
            <a:r>
              <a:rPr lang="en-GB" sz="2000" dirty="0">
                <a:solidFill>
                  <a:srgbClr val="002060"/>
                </a:solidFill>
                <a:latin typeface="Century Gothic" panose="020B0502020202020204" pitchFamily="34" charset="0"/>
              </a:rPr>
              <a:t>His brother helps him in the garden.</a:t>
            </a:r>
          </a:p>
        </p:txBody>
      </p:sp>
      <p:sp>
        <p:nvSpPr>
          <p:cNvPr id="35" name="TextBox 34"/>
          <p:cNvSpPr txBox="1"/>
          <p:nvPr/>
        </p:nvSpPr>
        <p:spPr>
          <a:xfrm>
            <a:off x="6440968" y="5405159"/>
            <a:ext cx="4541808"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looks after his brother.</a:t>
            </a:r>
          </a:p>
          <a:p>
            <a:pPr>
              <a:lnSpc>
                <a:spcPct val="114000"/>
              </a:lnSpc>
              <a:defRPr/>
            </a:pPr>
            <a:r>
              <a:rPr lang="en-GB" sz="2000" dirty="0">
                <a:solidFill>
                  <a:srgbClr val="002060"/>
                </a:solidFill>
                <a:latin typeface="Century Gothic" panose="020B0502020202020204" pitchFamily="34" charset="0"/>
              </a:rPr>
              <a:t>His brother looks after him.</a:t>
            </a:r>
          </a:p>
        </p:txBody>
      </p:sp>
      <p:pic>
        <p:nvPicPr>
          <p:cNvPr id="3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956" y="325114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930" y="368994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930" y="1979006"/>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930" y="455931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3051" y="5816100"/>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499" y="645074"/>
            <a:ext cx="11021769" cy="1061829"/>
          </a:xfrm>
          <a:prstGeom prst="rect">
            <a:avLst/>
          </a:prstGeom>
          <a:noFill/>
        </p:spPr>
        <p:txBody>
          <a:bodyPr wrap="square" rtlCol="0">
            <a:spAutoFit/>
          </a:bodyPr>
          <a:lstStyle/>
          <a:p>
            <a:r>
              <a:rPr lang="en-GB" sz="2100" dirty="0">
                <a:solidFill>
                  <a:srgbClr val="4472C4">
                    <a:lumMod val="50000"/>
                  </a:srgbClr>
                </a:solidFill>
                <a:latin typeface="Century Gothic" panose="020B0502020202020204" pitchFamily="34" charset="0"/>
              </a:rPr>
              <a:t>Esteban and his twin brother are always helping each other out!</a:t>
            </a:r>
          </a:p>
          <a:p>
            <a:r>
              <a:rPr lang="en-GB" sz="2100" dirty="0">
                <a:solidFill>
                  <a:srgbClr val="4472C4">
                    <a:lumMod val="50000"/>
                  </a:srgbClr>
                </a:solidFill>
                <a:latin typeface="Century Gothic" panose="020B0502020202020204" pitchFamily="34" charset="0"/>
              </a:rPr>
              <a:t>Read the sentences about what they do.</a:t>
            </a:r>
          </a:p>
          <a:p>
            <a:r>
              <a:rPr lang="en-GB" sz="2100" dirty="0">
                <a:solidFill>
                  <a:srgbClr val="4472C4">
                    <a:lumMod val="50000"/>
                  </a:srgbClr>
                </a:solidFill>
                <a:latin typeface="Century Gothic" panose="020B0502020202020204" pitchFamily="34" charset="0"/>
              </a:rPr>
              <a:t>Tick which statement is true.</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1" name="Picture 2" descr="http://www.clker.com/cliparts/2/0/6/9/11954221521450757179ryanlerch_sporty_boy_outline.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68" y="1649214"/>
            <a:ext cx="963022" cy="24281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2/0/6/9/11954221521450757179ryanlerch_sporty_boy_outline.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2816" y="1993342"/>
            <a:ext cx="919608" cy="208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4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2" grpId="0"/>
      <p:bldP spid="33" grpId="0"/>
      <p:bldP spid="34" grpId="0"/>
      <p:bldP spid="35"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81" y="2706536"/>
          <a:ext cx="5595686" cy="2861245"/>
        </p:xfrm>
        <a:graphic>
          <a:graphicData uri="http://schemas.openxmlformats.org/drawingml/2006/table">
            <a:tbl>
              <a:tblPr firstRow="1" bandRow="1">
                <a:tableStyleId>{5DA37D80-6434-44D0-A028-1B22A696006F}</a:tableStyleId>
              </a:tblPr>
              <a:tblGrid>
                <a:gridCol w="587587">
                  <a:extLst>
                    <a:ext uri="{9D8B030D-6E8A-4147-A177-3AD203B41FA5}">
                      <a16:colId xmlns="" xmlns:a16="http://schemas.microsoft.com/office/drawing/2014/main" val="3587697735"/>
                    </a:ext>
                  </a:extLst>
                </a:gridCol>
                <a:gridCol w="5008099">
                  <a:extLst>
                    <a:ext uri="{9D8B030D-6E8A-4147-A177-3AD203B41FA5}">
                      <a16:colId xmlns="" xmlns:a16="http://schemas.microsoft.com/office/drawing/2014/main" val="4273422518"/>
                    </a:ext>
                  </a:extLst>
                </a:gridCol>
              </a:tblGrid>
              <a:tr h="456381">
                <a:tc>
                  <a:txBody>
                    <a:bodyPr/>
                    <a:lstStyle/>
                    <a:p>
                      <a:pPr algn="ctr"/>
                      <a:endParaRPr lang="en-GB" sz="2000" dirty="0">
                        <a:solidFill>
                          <a:srgbClr val="002060"/>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Él despierta a su hermano.</a:t>
                      </a: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levanta su</a:t>
                      </a:r>
                      <a:r>
                        <a:rPr lang="en-GB" sz="2000" baseline="0" dirty="0">
                          <a:solidFill>
                            <a:schemeClr val="accent5">
                              <a:lumMod val="50000"/>
                            </a:schemeClr>
                          </a:solidFill>
                          <a:latin typeface="Century Gothic" panose="020B0502020202020204" pitchFamily="34" charset="0"/>
                        </a:rPr>
                        <a:t> hermano.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observa su hermano cuando juega al tenis.</a:t>
                      </a: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Él saluda</a:t>
                      </a:r>
                      <a:r>
                        <a:rPr lang="en-GB" sz="2000" baseline="0" dirty="0">
                          <a:solidFill>
                            <a:schemeClr val="accent5">
                              <a:lumMod val="50000"/>
                            </a:schemeClr>
                          </a:solidFill>
                          <a:latin typeface="Century Gothic" panose="020B0502020202020204" pitchFamily="34" charset="0"/>
                        </a:rPr>
                        <a:t> a su hermano todos los días.</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906487638"/>
                  </a:ext>
                </a:extLst>
              </a:tr>
              <a:tr h="425956">
                <a:tc>
                  <a:txBody>
                    <a:bodyPr/>
                    <a:lstStyle/>
                    <a:p>
                      <a:pPr algn="ctr"/>
                      <a:r>
                        <a:rPr lang="en-GB" sz="1800" dirty="0">
                          <a:solidFill>
                            <a:schemeClr val="accent5">
                              <a:lumMod val="50000"/>
                            </a:schemeClr>
                          </a:solidFill>
                          <a:latin typeface="Century Gothic" panose="020B0502020202020204" pitchFamily="34" charset="0"/>
                        </a:rPr>
                        <a:t>10</a:t>
                      </a:r>
                      <a:endParaRPr lang="en-GB" sz="1400" dirty="0">
                        <a:solidFill>
                          <a:schemeClr val="accent5">
                            <a:lumMod val="50000"/>
                          </a:schemeClr>
                        </a:solidFill>
                        <a:latin typeface="Century Gothic" panose="020B0502020202020204" pitchFamily="34" charset="0"/>
                      </a:endParaRPr>
                    </a:p>
                  </a:txBody>
                  <a:tcPr anchor="ctr"/>
                </a:tc>
                <a:tc>
                  <a:txBody>
                    <a:bodyPr/>
                    <a:lstStyle/>
                    <a:p>
                      <a:r>
                        <a:rPr lang="en-GB" sz="2000" dirty="0">
                          <a:solidFill>
                            <a:schemeClr val="accent5">
                              <a:lumMod val="50000"/>
                            </a:schemeClr>
                          </a:solidFill>
                          <a:latin typeface="Century Gothic" panose="020B0502020202020204" pitchFamily="34" charset="0"/>
                        </a:rPr>
                        <a:t>Lo respeta mucho su hermano.</a:t>
                      </a:r>
                    </a:p>
                  </a:txBody>
                  <a:tcPr/>
                </a:tc>
                <a:extLst>
                  <a:ext uri="{0D108BD9-81ED-4DB2-BD59-A6C34878D82A}">
                    <a16:rowId xmlns="" xmlns:a16="http://schemas.microsoft.com/office/drawing/2014/main" val="2076436072"/>
                  </a:ext>
                </a:extLst>
              </a:tr>
            </a:tbl>
          </a:graphicData>
        </a:graphic>
      </p:graphicFrame>
      <p:graphicFrame>
        <p:nvGraphicFramePr>
          <p:cNvPr id="8" name="Table 7"/>
          <p:cNvGraphicFramePr>
            <a:graphicFrameLocks noGrp="1"/>
          </p:cNvGraphicFramePr>
          <p:nvPr>
            <p:extLst/>
          </p:nvPr>
        </p:nvGraphicFramePr>
        <p:xfrm>
          <a:off x="5781822" y="991319"/>
          <a:ext cx="6288259" cy="4756957"/>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6.</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r h="429023">
                <a:tc rowSpan="2">
                  <a:txBody>
                    <a:bodyPr/>
                    <a:lstStyle/>
                    <a:p>
                      <a:r>
                        <a:rPr lang="en-GB" sz="2000" dirty="0">
                          <a:solidFill>
                            <a:schemeClr val="accent5">
                              <a:lumMod val="50000"/>
                            </a:schemeClr>
                          </a:solidFill>
                          <a:latin typeface="Century Gothic" panose="020B0502020202020204" pitchFamily="34" charset="0"/>
                        </a:rPr>
                        <a:t>7.</a:t>
                      </a:r>
                    </a:p>
                  </a:txBody>
                  <a:tcPr>
                    <a:noFill/>
                  </a:tcPr>
                </a:tc>
                <a:tc rowSpan="2">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noFill/>
                  </a:tcPr>
                </a:tc>
                <a:extLst>
                  <a:ext uri="{0D108BD9-81ED-4DB2-BD59-A6C34878D82A}">
                    <a16:rowId xmlns="" xmlns:a16="http://schemas.microsoft.com/office/drawing/2014/main" val="2076436072"/>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rowSpan="2">
                  <a:txBody>
                    <a:bodyPr/>
                    <a:lstStyle/>
                    <a:p>
                      <a:r>
                        <a:rPr lang="en-GB" sz="2000" dirty="0">
                          <a:solidFill>
                            <a:schemeClr val="accent5">
                              <a:lumMod val="50000"/>
                            </a:schemeClr>
                          </a:solidFill>
                          <a:latin typeface="Century Gothic" panose="020B0502020202020204" pitchFamily="34" charset="0"/>
                        </a:rPr>
                        <a:t>8.</a:t>
                      </a:r>
                    </a:p>
                  </a:txBody>
                  <a:tcPr>
                    <a:solidFill>
                      <a:schemeClr val="accent2">
                        <a:lumMod val="20000"/>
                        <a:lumOff val="80000"/>
                      </a:schemeClr>
                    </a:solidFill>
                  </a:tcPr>
                </a:tc>
                <a:tc rowSpan="2">
                  <a:txBody>
                    <a:bodyPr/>
                    <a:lstStyle/>
                    <a:p>
                      <a:endParaRPr lang="en-GB" sz="2000" dirty="0">
                        <a:latin typeface="Century Gothic" panose="020B0502020202020204" pitchFamily="34" charset="0"/>
                      </a:endParaRPr>
                    </a:p>
                  </a:txBody>
                  <a:tcPr>
                    <a:solidFill>
                      <a:schemeClr val="accent2">
                        <a:lumMod val="20000"/>
                        <a:lumOff val="80000"/>
                      </a:schemeClr>
                    </a:solid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3780266602"/>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3184844323"/>
                  </a:ext>
                </a:extLst>
              </a:tr>
              <a:tr h="429023">
                <a:tc rowSpan="2">
                  <a:txBody>
                    <a:bodyPr/>
                    <a:lstStyle/>
                    <a:p>
                      <a:r>
                        <a:rPr lang="en-GB" sz="2000" dirty="0">
                          <a:solidFill>
                            <a:schemeClr val="accent5">
                              <a:lumMod val="50000"/>
                            </a:schemeClr>
                          </a:solidFill>
                          <a:latin typeface="Century Gothic" panose="020B0502020202020204" pitchFamily="34" charset="0"/>
                        </a:rPr>
                        <a:t>9. </a:t>
                      </a:r>
                    </a:p>
                  </a:txBody>
                  <a:tcPr>
                    <a:noFill/>
                  </a:tcPr>
                </a:tc>
                <a:tc rowSpan="2">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noFill/>
                  </a:tcPr>
                </a:tc>
                <a:extLst>
                  <a:ext uri="{0D108BD9-81ED-4DB2-BD59-A6C34878D82A}">
                    <a16:rowId xmlns="" xmlns:a16="http://schemas.microsoft.com/office/drawing/2014/main" val="3194600893"/>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10101431"/>
                  </a:ext>
                </a:extLst>
              </a:tr>
              <a:tr h="429023">
                <a:tc rowSpan="2">
                  <a:txBody>
                    <a:bodyPr/>
                    <a:lstStyle/>
                    <a:p>
                      <a:r>
                        <a:rPr lang="en-GB" sz="2000" dirty="0">
                          <a:latin typeface="Century Gothic" panose="020B0502020202020204" pitchFamily="34" charset="0"/>
                        </a:rPr>
                        <a:t>10.</a:t>
                      </a:r>
                    </a:p>
                  </a:txBody>
                  <a:tcPr>
                    <a:solidFill>
                      <a:schemeClr val="accent2">
                        <a:lumMod val="20000"/>
                        <a:lumOff val="80000"/>
                      </a:schemeClr>
                    </a:solidFill>
                  </a:tcPr>
                </a:tc>
                <a:tc rowSpan="2">
                  <a:txBody>
                    <a:bodyPr/>
                    <a:lstStyle/>
                    <a:p>
                      <a:endParaRPr lang="en-GB" sz="2000" dirty="0">
                        <a:latin typeface="Century Gothic" panose="020B0502020202020204" pitchFamily="34" charset="0"/>
                      </a:endParaRPr>
                    </a:p>
                  </a:txBody>
                  <a:tcPr>
                    <a:solidFill>
                      <a:schemeClr val="accent2">
                        <a:lumMod val="20000"/>
                        <a:lumOff val="80000"/>
                      </a:schemeClr>
                    </a:solid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1080962212"/>
                  </a:ext>
                </a:extLst>
              </a:tr>
              <a:tr h="429023">
                <a:tc vMerge="1">
                  <a:txBody>
                    <a:bodyPr/>
                    <a:lstStyle/>
                    <a:p>
                      <a:endParaRPr lang="en-GB" sz="2000" dirty="0">
                        <a:latin typeface="Century Gothic" panose="020B0502020202020204" pitchFamily="34" charset="0"/>
                      </a:endParaRPr>
                    </a:p>
                  </a:txBody>
                  <a:tcPr>
                    <a:noFill/>
                  </a:tcPr>
                </a:tc>
                <a:tc vMerge="1">
                  <a:txBody>
                    <a:bodyPr/>
                    <a:lstStyle/>
                    <a:p>
                      <a:endParaRPr lang="en-GB" sz="2000" dirty="0">
                        <a:latin typeface="Century Gothic" panose="020B0502020202020204" pitchFamily="34" charset="0"/>
                      </a:endParaRPr>
                    </a:p>
                  </a:txBody>
                  <a:tcPr>
                    <a:noFill/>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625874399"/>
                  </a:ext>
                </a:extLst>
              </a:tr>
            </a:tbl>
          </a:graphicData>
        </a:graphic>
      </p:graphicFrame>
      <p:sp>
        <p:nvSpPr>
          <p:cNvPr id="30" name="TextBox 29"/>
          <p:cNvSpPr txBox="1"/>
          <p:nvPr/>
        </p:nvSpPr>
        <p:spPr>
          <a:xfrm>
            <a:off x="6454824" y="1503624"/>
            <a:ext cx="4405433"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His brother wakes him up.</a:t>
            </a:r>
          </a:p>
          <a:p>
            <a:pPr>
              <a:lnSpc>
                <a:spcPct val="114000"/>
              </a:lnSpc>
              <a:defRPr/>
            </a:pPr>
            <a:r>
              <a:rPr lang="en-GB" sz="2000" dirty="0">
                <a:solidFill>
                  <a:srgbClr val="002060"/>
                </a:solidFill>
                <a:latin typeface="Century Gothic" panose="020B0502020202020204" pitchFamily="34" charset="0"/>
              </a:rPr>
              <a:t>He wakes his brother up.</a:t>
            </a:r>
          </a:p>
        </p:txBody>
      </p:sp>
      <p:sp>
        <p:nvSpPr>
          <p:cNvPr id="31" name="Rounded Rectangle 30"/>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
        <p:nvSpPr>
          <p:cNvPr id="2" name="TextBox 1"/>
          <p:cNvSpPr txBox="1"/>
          <p:nvPr/>
        </p:nvSpPr>
        <p:spPr>
          <a:xfrm>
            <a:off x="4138726" y="202828"/>
            <a:ext cx="392488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Brotherly love?</a:t>
            </a:r>
          </a:p>
        </p:txBody>
      </p:sp>
      <p:sp>
        <p:nvSpPr>
          <p:cNvPr id="32" name="TextBox 31"/>
          <p:cNvSpPr txBox="1"/>
          <p:nvPr/>
        </p:nvSpPr>
        <p:spPr>
          <a:xfrm>
            <a:off x="6454825" y="2309505"/>
            <a:ext cx="4007236"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gets his brother up.</a:t>
            </a:r>
          </a:p>
          <a:p>
            <a:pPr>
              <a:lnSpc>
                <a:spcPct val="114000"/>
              </a:lnSpc>
              <a:defRPr/>
            </a:pPr>
            <a:r>
              <a:rPr lang="en-GB" sz="2000" dirty="0">
                <a:solidFill>
                  <a:srgbClr val="002060"/>
                </a:solidFill>
                <a:latin typeface="Century Gothic" panose="020B0502020202020204" pitchFamily="34" charset="0"/>
              </a:rPr>
              <a:t>His brother gets him up.</a:t>
            </a:r>
          </a:p>
        </p:txBody>
      </p:sp>
      <p:sp>
        <p:nvSpPr>
          <p:cNvPr id="33" name="TextBox 32"/>
          <p:cNvSpPr txBox="1"/>
          <p:nvPr/>
        </p:nvSpPr>
        <p:spPr>
          <a:xfrm>
            <a:off x="6445060" y="3199581"/>
            <a:ext cx="5172936"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watches his brother play tennis.</a:t>
            </a:r>
          </a:p>
          <a:p>
            <a:pPr>
              <a:lnSpc>
                <a:spcPct val="114000"/>
              </a:lnSpc>
              <a:defRPr/>
            </a:pPr>
            <a:r>
              <a:rPr lang="en-GB" sz="2000" dirty="0">
                <a:solidFill>
                  <a:srgbClr val="002060"/>
                </a:solidFill>
                <a:latin typeface="Century Gothic" panose="020B0502020202020204" pitchFamily="34" charset="0"/>
              </a:rPr>
              <a:t>His brother watches him play tennis.</a:t>
            </a:r>
          </a:p>
        </p:txBody>
      </p:sp>
      <p:sp>
        <p:nvSpPr>
          <p:cNvPr id="34" name="TextBox 33"/>
          <p:cNvSpPr txBox="1"/>
          <p:nvPr/>
        </p:nvSpPr>
        <p:spPr>
          <a:xfrm>
            <a:off x="6445060" y="4024723"/>
            <a:ext cx="4541808"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He greets his brother every day.</a:t>
            </a:r>
          </a:p>
          <a:p>
            <a:pPr>
              <a:lnSpc>
                <a:spcPct val="114000"/>
              </a:lnSpc>
              <a:defRPr/>
            </a:pPr>
            <a:r>
              <a:rPr lang="en-GB" sz="2000" dirty="0">
                <a:solidFill>
                  <a:srgbClr val="002060"/>
                </a:solidFill>
                <a:latin typeface="Century Gothic" panose="020B0502020202020204" pitchFamily="34" charset="0"/>
              </a:rPr>
              <a:t>His brother greets him every day.</a:t>
            </a:r>
          </a:p>
        </p:txBody>
      </p:sp>
      <p:sp>
        <p:nvSpPr>
          <p:cNvPr id="35" name="TextBox 34"/>
          <p:cNvSpPr txBox="1"/>
          <p:nvPr/>
        </p:nvSpPr>
        <p:spPr>
          <a:xfrm>
            <a:off x="6445060" y="4914799"/>
            <a:ext cx="4541808" cy="763222"/>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His brother really respects him.</a:t>
            </a:r>
          </a:p>
          <a:p>
            <a:pPr>
              <a:lnSpc>
                <a:spcPct val="114000"/>
              </a:lnSpc>
              <a:defRPr/>
            </a:pPr>
            <a:r>
              <a:rPr lang="en-GB" sz="2000" dirty="0">
                <a:solidFill>
                  <a:srgbClr val="002060"/>
                </a:solidFill>
                <a:latin typeface="Century Gothic" panose="020B0502020202020204" pitchFamily="34" charset="0"/>
              </a:rPr>
              <a:t>He really respects his brother.</a:t>
            </a:r>
          </a:p>
        </p:txBody>
      </p:sp>
      <p:pic>
        <p:nvPicPr>
          <p:cNvPr id="3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153" y="276061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2041" y="363731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022" y="191028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022" y="408431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2041" y="4895538"/>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1026" name="Picture 2" descr="http://www.clker.com/cliparts/2/0/6/9/11954221521450757179ryanlerch_sporty_boy_outline.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6" y="171129"/>
            <a:ext cx="1005568" cy="2535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2/0/6/9/11954221521450757179ryanlerch_sporty_boy_outline.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17017" y="510696"/>
            <a:ext cx="966944" cy="219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6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8" y="125326"/>
            <a:ext cx="11781691" cy="1325563"/>
          </a:xfrm>
        </p:spPr>
        <p:txBody>
          <a:bodyPr>
            <a:normAutofit/>
          </a:bodyPr>
          <a:lstStyle/>
          <a:p>
            <a:r>
              <a:rPr lang="en-GB" sz="2800" b="1" dirty="0"/>
              <a:t>Now complete the translations about Esteban and his </a:t>
            </a:r>
            <a:r>
              <a:rPr lang="en-GB" sz="2800" b="1" i="1" dirty="0"/>
              <a:t>older</a:t>
            </a:r>
            <a:r>
              <a:rPr lang="en-GB" sz="2800" b="1" dirty="0"/>
              <a:t> brother.</a:t>
            </a:r>
          </a:p>
        </p:txBody>
      </p:sp>
      <p:sp>
        <p:nvSpPr>
          <p:cNvPr id="5" name="TextBox 4"/>
          <p:cNvSpPr txBox="1"/>
          <p:nvPr/>
        </p:nvSpPr>
        <p:spPr>
          <a:xfrm>
            <a:off x="489857" y="1188064"/>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His brother calls him</a:t>
            </a:r>
            <a:r>
              <a:rPr lang="en-GB" sz="3200" dirty="0">
                <a:solidFill>
                  <a:srgbClr val="4472C4">
                    <a:lumMod val="50000"/>
                  </a:srgbClr>
                </a:solidFill>
                <a:latin typeface="Century Gothic" panose="020B0502020202020204" pitchFamily="34" charset="0"/>
              </a:rPr>
              <a:t> </a:t>
            </a:r>
          </a:p>
          <a:p>
            <a:pPr>
              <a:lnSpc>
                <a:spcPct val="150000"/>
              </a:lnSpc>
            </a:pPr>
            <a:r>
              <a:rPr lang="en-GB" sz="3200" dirty="0">
                <a:solidFill>
                  <a:srgbClr val="4472C4">
                    <a:lumMod val="50000"/>
                  </a:srgbClr>
                </a:solidFill>
                <a:latin typeface="Century Gothic" panose="020B0502020202020204" pitchFamily="34" charset="0"/>
              </a:rPr>
              <a:t>1) _____________su hermano.</a:t>
            </a:r>
            <a:endParaRPr lang="en-GB" sz="2400" dirty="0">
              <a:solidFill>
                <a:srgbClr val="4472C4">
                  <a:lumMod val="50000"/>
                </a:srgbClr>
              </a:solidFill>
              <a:latin typeface="Century Gothic" panose="020B0502020202020204" pitchFamily="34" charset="0"/>
            </a:endParaRPr>
          </a:p>
        </p:txBody>
      </p:sp>
      <p:sp>
        <p:nvSpPr>
          <p:cNvPr id="6" name="TextBox 5"/>
          <p:cNvSpPr txBox="1"/>
          <p:nvPr/>
        </p:nvSpPr>
        <p:spPr>
          <a:xfrm>
            <a:off x="1248633" y="2012958"/>
            <a:ext cx="2183945"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Lo llama</a:t>
            </a:r>
          </a:p>
        </p:txBody>
      </p:sp>
      <p:sp>
        <p:nvSpPr>
          <p:cNvPr id="7" name="TextBox 6"/>
          <p:cNvSpPr txBox="1"/>
          <p:nvPr/>
        </p:nvSpPr>
        <p:spPr>
          <a:xfrm>
            <a:off x="430650" y="2597733"/>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He takes his brother to school.</a:t>
            </a:r>
            <a:endParaRPr lang="en-GB" sz="3200" dirty="0">
              <a:solidFill>
                <a:srgbClr val="4472C4">
                  <a:lumMod val="50000"/>
                </a:srgbClr>
              </a:solidFill>
              <a:latin typeface="Century Gothic" panose="020B0502020202020204" pitchFamily="34" charset="0"/>
            </a:endParaRPr>
          </a:p>
          <a:p>
            <a:pPr>
              <a:lnSpc>
                <a:spcPct val="150000"/>
              </a:lnSpc>
            </a:pPr>
            <a:r>
              <a:rPr lang="en-GB" sz="3200" dirty="0">
                <a:solidFill>
                  <a:srgbClr val="4472C4">
                    <a:lumMod val="50000"/>
                  </a:srgbClr>
                </a:solidFill>
                <a:latin typeface="Century Gothic" panose="020B0502020202020204" pitchFamily="34" charset="0"/>
              </a:rPr>
              <a:t>2) _____________a su hermano al colegio.</a:t>
            </a:r>
            <a:endParaRPr lang="en-GB" sz="2400" dirty="0">
              <a:solidFill>
                <a:srgbClr val="4472C4">
                  <a:lumMod val="50000"/>
                </a:srgbClr>
              </a:solidFill>
              <a:latin typeface="Century Gothic" panose="020B0502020202020204" pitchFamily="34" charset="0"/>
            </a:endParaRPr>
          </a:p>
        </p:txBody>
      </p:sp>
      <p:sp>
        <p:nvSpPr>
          <p:cNvPr id="8" name="TextBox 7"/>
          <p:cNvSpPr txBox="1"/>
          <p:nvPr/>
        </p:nvSpPr>
        <p:spPr>
          <a:xfrm>
            <a:off x="1248633" y="3378690"/>
            <a:ext cx="2183945"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(Él) lleva</a:t>
            </a:r>
          </a:p>
        </p:txBody>
      </p:sp>
      <p:sp>
        <p:nvSpPr>
          <p:cNvPr id="9" name="Rounded Rectangle 8"/>
          <p:cNvSpPr/>
          <p:nvPr/>
        </p:nvSpPr>
        <p:spPr>
          <a:xfrm>
            <a:off x="11113478" y="595199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10" name="TextBox 9"/>
          <p:cNvSpPr txBox="1"/>
          <p:nvPr/>
        </p:nvSpPr>
        <p:spPr>
          <a:xfrm>
            <a:off x="489856" y="4201869"/>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He helps his brother with the homework.</a:t>
            </a:r>
            <a:endParaRPr lang="en-GB" sz="3200" dirty="0">
              <a:solidFill>
                <a:srgbClr val="4472C4">
                  <a:lumMod val="50000"/>
                </a:srgbClr>
              </a:solidFill>
              <a:latin typeface="Century Gothic" panose="020B0502020202020204" pitchFamily="34" charset="0"/>
            </a:endParaRPr>
          </a:p>
          <a:p>
            <a:pPr>
              <a:lnSpc>
                <a:spcPct val="150000"/>
              </a:lnSpc>
            </a:pPr>
            <a:r>
              <a:rPr lang="en-GB" sz="3200" dirty="0">
                <a:solidFill>
                  <a:srgbClr val="4472C4">
                    <a:lumMod val="50000"/>
                  </a:srgbClr>
                </a:solidFill>
                <a:latin typeface="Century Gothic" panose="020B0502020202020204" pitchFamily="34" charset="0"/>
              </a:rPr>
              <a:t>3) _____________a su hermano con los </a:t>
            </a:r>
            <a:r>
              <a:rPr lang="en-GB" sz="3200" dirty="0" err="1">
                <a:solidFill>
                  <a:srgbClr val="4472C4">
                    <a:lumMod val="50000"/>
                  </a:srgbClr>
                </a:solidFill>
                <a:latin typeface="Century Gothic" panose="020B0502020202020204" pitchFamily="34" charset="0"/>
              </a:rPr>
              <a:t>deberes</a:t>
            </a:r>
            <a:r>
              <a:rPr lang="en-GB" sz="3200" dirty="0">
                <a:solidFill>
                  <a:srgbClr val="4472C4">
                    <a:lumMod val="50000"/>
                  </a:srgbClr>
                </a:solidFill>
                <a:latin typeface="Century Gothic" panose="020B0502020202020204" pitchFamily="34" charset="0"/>
              </a:rPr>
              <a:t>.</a:t>
            </a:r>
            <a:endParaRPr lang="en-GB" sz="2400" dirty="0">
              <a:solidFill>
                <a:srgbClr val="4472C4">
                  <a:lumMod val="50000"/>
                </a:srgbClr>
              </a:solidFill>
              <a:latin typeface="Century Gothic" panose="020B0502020202020204" pitchFamily="34" charset="0"/>
            </a:endParaRPr>
          </a:p>
        </p:txBody>
      </p:sp>
      <p:sp>
        <p:nvSpPr>
          <p:cNvPr id="11" name="TextBox 10"/>
          <p:cNvSpPr txBox="1"/>
          <p:nvPr/>
        </p:nvSpPr>
        <p:spPr>
          <a:xfrm>
            <a:off x="1248633" y="4984598"/>
            <a:ext cx="2386332"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(Él) </a:t>
            </a:r>
            <a:r>
              <a:rPr lang="en-GB" sz="3200" dirty="0" err="1">
                <a:solidFill>
                  <a:srgbClr val="EA5F00"/>
                </a:solidFill>
                <a:latin typeface="Century Gothic" panose="020B0502020202020204" pitchFamily="34" charset="0"/>
              </a:rPr>
              <a:t>ayuda</a:t>
            </a:r>
            <a:endParaRPr lang="en-GB" sz="3200" dirty="0">
              <a:solidFill>
                <a:srgbClr val="EA5F00"/>
              </a:solidFill>
              <a:latin typeface="Century Gothic" panose="020B0502020202020204" pitchFamily="34" charset="0"/>
            </a:endParaRPr>
          </a:p>
        </p:txBody>
      </p:sp>
      <p:sp>
        <p:nvSpPr>
          <p:cNvPr id="12" name="TextBox 11"/>
          <p:cNvSpPr txBox="1"/>
          <p:nvPr/>
        </p:nvSpPr>
        <p:spPr>
          <a:xfrm>
            <a:off x="6855097" y="5884315"/>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7006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1" y="1768636"/>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His brother helps him in the garden.</a:t>
            </a:r>
            <a:endParaRPr lang="en-GB" sz="3200" dirty="0">
              <a:solidFill>
                <a:srgbClr val="4472C4">
                  <a:lumMod val="50000"/>
                </a:srgbClr>
              </a:solidFill>
              <a:latin typeface="Century Gothic" panose="020B0502020202020204" pitchFamily="34" charset="0"/>
            </a:endParaRPr>
          </a:p>
          <a:p>
            <a:pPr>
              <a:lnSpc>
                <a:spcPct val="150000"/>
              </a:lnSpc>
            </a:pPr>
            <a:r>
              <a:rPr lang="en-GB" sz="3200" dirty="0">
                <a:solidFill>
                  <a:srgbClr val="4472C4">
                    <a:lumMod val="50000"/>
                  </a:srgbClr>
                </a:solidFill>
                <a:latin typeface="Century Gothic" panose="020B0502020202020204" pitchFamily="34" charset="0"/>
              </a:rPr>
              <a:t>4) _____________su hermano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el </a:t>
            </a:r>
            <a:r>
              <a:rPr lang="en-GB" sz="3200" dirty="0" err="1">
                <a:solidFill>
                  <a:srgbClr val="4472C4">
                    <a:lumMod val="50000"/>
                  </a:srgbClr>
                </a:solidFill>
                <a:latin typeface="Century Gothic" panose="020B0502020202020204" pitchFamily="34" charset="0"/>
              </a:rPr>
              <a:t>jardín</a:t>
            </a:r>
            <a:r>
              <a:rPr lang="en-GB" sz="3200" dirty="0">
                <a:solidFill>
                  <a:srgbClr val="4472C4">
                    <a:lumMod val="50000"/>
                  </a:srgbClr>
                </a:solidFill>
                <a:latin typeface="Century Gothic" panose="020B0502020202020204" pitchFamily="34" charset="0"/>
              </a:rPr>
              <a:t>.</a:t>
            </a:r>
            <a:endParaRPr lang="en-GB" sz="2400" dirty="0">
              <a:solidFill>
                <a:srgbClr val="4472C4">
                  <a:lumMod val="50000"/>
                </a:srgbClr>
              </a:solidFill>
              <a:latin typeface="Century Gothic" panose="020B0502020202020204" pitchFamily="34" charset="0"/>
            </a:endParaRPr>
          </a:p>
        </p:txBody>
      </p:sp>
      <p:sp>
        <p:nvSpPr>
          <p:cNvPr id="6" name="TextBox 5"/>
          <p:cNvSpPr txBox="1"/>
          <p:nvPr/>
        </p:nvSpPr>
        <p:spPr>
          <a:xfrm>
            <a:off x="1625193" y="2553466"/>
            <a:ext cx="2183945"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Lo </a:t>
            </a:r>
            <a:r>
              <a:rPr lang="en-GB" sz="3200" dirty="0" err="1">
                <a:solidFill>
                  <a:srgbClr val="EA5F00"/>
                </a:solidFill>
                <a:latin typeface="Century Gothic" panose="020B0502020202020204" pitchFamily="34" charset="0"/>
              </a:rPr>
              <a:t>ayuda</a:t>
            </a:r>
            <a:endParaRPr lang="en-GB" sz="3200" dirty="0">
              <a:solidFill>
                <a:srgbClr val="EA5F00"/>
              </a:solidFill>
              <a:latin typeface="Century Gothic" panose="020B0502020202020204" pitchFamily="34" charset="0"/>
            </a:endParaRPr>
          </a:p>
        </p:txBody>
      </p:sp>
      <p:sp>
        <p:nvSpPr>
          <p:cNvPr id="7" name="TextBox 6"/>
          <p:cNvSpPr txBox="1"/>
          <p:nvPr/>
        </p:nvSpPr>
        <p:spPr>
          <a:xfrm>
            <a:off x="778994" y="3264180"/>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He looks after his brother.</a:t>
            </a:r>
            <a:endParaRPr lang="en-GB" sz="3200" dirty="0">
              <a:solidFill>
                <a:srgbClr val="4472C4">
                  <a:lumMod val="50000"/>
                </a:srgbClr>
              </a:solidFill>
              <a:latin typeface="Century Gothic" panose="020B0502020202020204" pitchFamily="34" charset="0"/>
            </a:endParaRPr>
          </a:p>
          <a:p>
            <a:pPr>
              <a:lnSpc>
                <a:spcPct val="150000"/>
              </a:lnSpc>
            </a:pPr>
            <a:r>
              <a:rPr lang="en-GB" sz="3200" dirty="0">
                <a:solidFill>
                  <a:srgbClr val="4472C4">
                    <a:lumMod val="50000"/>
                  </a:srgbClr>
                </a:solidFill>
                <a:latin typeface="Century Gothic" panose="020B0502020202020204" pitchFamily="34" charset="0"/>
              </a:rPr>
              <a:t>5) _____________a su hermano.</a:t>
            </a:r>
            <a:endParaRPr lang="en-GB" sz="2400" dirty="0">
              <a:solidFill>
                <a:srgbClr val="4472C4">
                  <a:lumMod val="50000"/>
                </a:srgbClr>
              </a:solidFill>
              <a:latin typeface="Century Gothic" panose="020B0502020202020204" pitchFamily="34" charset="0"/>
            </a:endParaRPr>
          </a:p>
        </p:txBody>
      </p:sp>
      <p:sp>
        <p:nvSpPr>
          <p:cNvPr id="8" name="TextBox 7"/>
          <p:cNvSpPr txBox="1"/>
          <p:nvPr/>
        </p:nvSpPr>
        <p:spPr>
          <a:xfrm>
            <a:off x="1625193" y="4008946"/>
            <a:ext cx="2183945"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(Él) </a:t>
            </a:r>
            <a:r>
              <a:rPr lang="en-GB" sz="3200" dirty="0" err="1">
                <a:solidFill>
                  <a:srgbClr val="EA5F00"/>
                </a:solidFill>
                <a:latin typeface="Century Gothic" panose="020B0502020202020204" pitchFamily="34" charset="0"/>
              </a:rPr>
              <a:t>cuida</a:t>
            </a:r>
            <a:endParaRPr lang="en-GB" sz="3200" dirty="0">
              <a:solidFill>
                <a:srgbClr val="EA5F00"/>
              </a:solidFill>
              <a:latin typeface="Century Gothic" panose="020B0502020202020204" pitchFamily="34" charset="0"/>
            </a:endParaRPr>
          </a:p>
        </p:txBody>
      </p:sp>
      <p:sp>
        <p:nvSpPr>
          <p:cNvPr id="9" name="Rounded Rectangle 8"/>
          <p:cNvSpPr/>
          <p:nvPr/>
        </p:nvSpPr>
        <p:spPr>
          <a:xfrm>
            <a:off x="11113478" y="595199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10" name="TextBox 9"/>
          <p:cNvSpPr txBox="1"/>
          <p:nvPr/>
        </p:nvSpPr>
        <p:spPr>
          <a:xfrm>
            <a:off x="838200" y="4782441"/>
            <a:ext cx="11351941" cy="1569660"/>
          </a:xfrm>
          <a:prstGeom prst="rect">
            <a:avLst/>
          </a:prstGeom>
          <a:noFill/>
        </p:spPr>
        <p:txBody>
          <a:bodyPr wrap="square" rtlCol="0">
            <a:spAutoFit/>
          </a:bodyPr>
          <a:lstStyle/>
          <a:p>
            <a:pPr>
              <a:lnSpc>
                <a:spcPct val="150000"/>
              </a:lnSpc>
            </a:pPr>
            <a:r>
              <a:rPr lang="en-GB" sz="3200" i="1" dirty="0">
                <a:solidFill>
                  <a:srgbClr val="4472C4">
                    <a:lumMod val="50000"/>
                  </a:srgbClr>
                </a:solidFill>
                <a:latin typeface="Century Gothic" panose="020B0502020202020204" pitchFamily="34" charset="0"/>
              </a:rPr>
              <a:t>His brother wakes him up.</a:t>
            </a:r>
          </a:p>
          <a:p>
            <a:pPr>
              <a:lnSpc>
                <a:spcPct val="150000"/>
              </a:lnSpc>
            </a:pPr>
            <a:r>
              <a:rPr lang="en-GB" sz="3200" dirty="0">
                <a:solidFill>
                  <a:srgbClr val="4472C4">
                    <a:lumMod val="50000"/>
                  </a:srgbClr>
                </a:solidFill>
                <a:latin typeface="Century Gothic" panose="020B0502020202020204" pitchFamily="34" charset="0"/>
              </a:rPr>
              <a:t>6) _______________su hermano.</a:t>
            </a:r>
            <a:endParaRPr lang="en-GB" sz="2400" dirty="0">
              <a:solidFill>
                <a:srgbClr val="4472C4">
                  <a:lumMod val="50000"/>
                </a:srgbClr>
              </a:solidFill>
              <a:latin typeface="Century Gothic" panose="020B0502020202020204" pitchFamily="34" charset="0"/>
            </a:endParaRPr>
          </a:p>
        </p:txBody>
      </p:sp>
      <p:sp>
        <p:nvSpPr>
          <p:cNvPr id="11" name="TextBox 10"/>
          <p:cNvSpPr txBox="1"/>
          <p:nvPr/>
        </p:nvSpPr>
        <p:spPr>
          <a:xfrm>
            <a:off x="1625193" y="5607335"/>
            <a:ext cx="2734674" cy="584775"/>
          </a:xfrm>
          <a:prstGeom prst="rect">
            <a:avLst/>
          </a:prstGeom>
          <a:noFill/>
        </p:spPr>
        <p:txBody>
          <a:bodyPr wrap="square" rtlCol="0">
            <a:spAutoFit/>
          </a:bodyPr>
          <a:lstStyle/>
          <a:p>
            <a:r>
              <a:rPr lang="en-GB" sz="3200" dirty="0">
                <a:solidFill>
                  <a:srgbClr val="EA5F00"/>
                </a:solidFill>
                <a:latin typeface="Century Gothic" panose="020B0502020202020204" pitchFamily="34" charset="0"/>
              </a:rPr>
              <a:t>Lo despierta</a:t>
            </a:r>
          </a:p>
        </p:txBody>
      </p:sp>
      <p:sp>
        <p:nvSpPr>
          <p:cNvPr id="12" name="TextBox 1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3" name="Title 1"/>
          <p:cNvSpPr>
            <a:spLocks noGrp="1"/>
          </p:cNvSpPr>
          <p:nvPr>
            <p:ph type="title"/>
          </p:nvPr>
        </p:nvSpPr>
        <p:spPr>
          <a:xfrm>
            <a:off x="257908" y="125326"/>
            <a:ext cx="11781691" cy="1325563"/>
          </a:xfrm>
        </p:spPr>
        <p:txBody>
          <a:bodyPr>
            <a:normAutofit/>
          </a:bodyPr>
          <a:lstStyle/>
          <a:p>
            <a:r>
              <a:rPr lang="en-GB" sz="2800" b="1" dirty="0"/>
              <a:t>Now complete the translations about Esteban and his </a:t>
            </a:r>
            <a:r>
              <a:rPr lang="en-GB" sz="2800" b="1" i="1" dirty="0"/>
              <a:t>older</a:t>
            </a:r>
            <a:r>
              <a:rPr lang="en-GB" sz="2800" b="1" dirty="0"/>
              <a:t> brother.</a:t>
            </a:r>
          </a:p>
        </p:txBody>
      </p:sp>
    </p:spTree>
    <p:extLst>
      <p:ext uri="{BB962C8B-B14F-4D97-AF65-F5344CB8AC3E}">
        <p14:creationId xmlns:p14="http://schemas.microsoft.com/office/powerpoint/2010/main" val="81306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1" y="1768636"/>
            <a:ext cx="11351941" cy="1200329"/>
          </a:xfrm>
          <a:prstGeom prst="rect">
            <a:avLst/>
          </a:prstGeom>
          <a:noFill/>
        </p:spPr>
        <p:txBody>
          <a:bodyPr wrap="square" rtlCol="0">
            <a:spAutoFit/>
          </a:bodyPr>
          <a:lstStyle/>
          <a:p>
            <a:pPr>
              <a:lnSpc>
                <a:spcPct val="150000"/>
              </a:lnSpc>
            </a:pPr>
            <a:r>
              <a:rPr lang="en-GB" sz="2400" i="1" dirty="0">
                <a:solidFill>
                  <a:srgbClr val="4472C4">
                    <a:lumMod val="50000"/>
                  </a:srgbClr>
                </a:solidFill>
                <a:latin typeface="Century Gothic" panose="020B0502020202020204" pitchFamily="34" charset="0"/>
              </a:rPr>
              <a:t>He gets his brother up.</a:t>
            </a:r>
            <a:endParaRPr lang="en-GB" sz="2400" dirty="0">
              <a:solidFill>
                <a:srgbClr val="4472C4">
                  <a:lumMod val="50000"/>
                </a:srgbClr>
              </a:solidFill>
              <a:latin typeface="Century Gothic" panose="020B0502020202020204" pitchFamily="34" charset="0"/>
            </a:endParaRPr>
          </a:p>
          <a:p>
            <a:pPr>
              <a:lnSpc>
                <a:spcPct val="150000"/>
              </a:lnSpc>
            </a:pPr>
            <a:r>
              <a:rPr lang="en-GB" sz="2400" dirty="0">
                <a:solidFill>
                  <a:srgbClr val="4472C4">
                    <a:lumMod val="50000"/>
                  </a:srgbClr>
                </a:solidFill>
                <a:latin typeface="Century Gothic" panose="020B0502020202020204" pitchFamily="34" charset="0"/>
              </a:rPr>
              <a:t>7) ______________ a su hermano.</a:t>
            </a:r>
            <a:endParaRPr lang="en-GB" dirty="0">
              <a:solidFill>
                <a:srgbClr val="4472C4">
                  <a:lumMod val="50000"/>
                </a:srgbClr>
              </a:solidFill>
              <a:latin typeface="Century Gothic" panose="020B0502020202020204" pitchFamily="34" charset="0"/>
            </a:endParaRPr>
          </a:p>
        </p:txBody>
      </p:sp>
      <p:sp>
        <p:nvSpPr>
          <p:cNvPr id="6" name="TextBox 5"/>
          <p:cNvSpPr txBox="1"/>
          <p:nvPr/>
        </p:nvSpPr>
        <p:spPr>
          <a:xfrm>
            <a:off x="1436507" y="2319583"/>
            <a:ext cx="2453321" cy="461665"/>
          </a:xfrm>
          <a:prstGeom prst="rect">
            <a:avLst/>
          </a:prstGeom>
          <a:noFill/>
        </p:spPr>
        <p:txBody>
          <a:bodyPr wrap="square" rtlCol="0">
            <a:spAutoFit/>
          </a:bodyPr>
          <a:lstStyle/>
          <a:p>
            <a:r>
              <a:rPr lang="en-GB" sz="2400" dirty="0">
                <a:solidFill>
                  <a:srgbClr val="EA5F00"/>
                </a:solidFill>
                <a:latin typeface="Century Gothic" panose="020B0502020202020204" pitchFamily="34" charset="0"/>
              </a:rPr>
              <a:t>(Él) </a:t>
            </a:r>
            <a:r>
              <a:rPr lang="en-GB" sz="2400" dirty="0" err="1">
                <a:solidFill>
                  <a:srgbClr val="EA5F00"/>
                </a:solidFill>
                <a:latin typeface="Century Gothic" panose="020B0502020202020204" pitchFamily="34" charset="0"/>
              </a:rPr>
              <a:t>levanta</a:t>
            </a:r>
            <a:endParaRPr lang="en-GB" sz="2400" dirty="0">
              <a:solidFill>
                <a:srgbClr val="EA5F00"/>
              </a:solidFill>
              <a:latin typeface="Century Gothic" panose="020B0502020202020204" pitchFamily="34" charset="0"/>
            </a:endParaRPr>
          </a:p>
        </p:txBody>
      </p:sp>
      <p:sp>
        <p:nvSpPr>
          <p:cNvPr id="7" name="TextBox 6"/>
          <p:cNvSpPr txBox="1"/>
          <p:nvPr/>
        </p:nvSpPr>
        <p:spPr>
          <a:xfrm>
            <a:off x="801710" y="2827700"/>
            <a:ext cx="11351941" cy="1200329"/>
          </a:xfrm>
          <a:prstGeom prst="rect">
            <a:avLst/>
          </a:prstGeom>
          <a:noFill/>
        </p:spPr>
        <p:txBody>
          <a:bodyPr wrap="square" rtlCol="0">
            <a:spAutoFit/>
          </a:bodyPr>
          <a:lstStyle/>
          <a:p>
            <a:pPr>
              <a:lnSpc>
                <a:spcPct val="150000"/>
              </a:lnSpc>
            </a:pPr>
            <a:r>
              <a:rPr lang="en-GB" sz="2400" i="1" dirty="0">
                <a:solidFill>
                  <a:srgbClr val="4472C4">
                    <a:lumMod val="50000"/>
                  </a:srgbClr>
                </a:solidFill>
                <a:latin typeface="Century Gothic" panose="020B0502020202020204" pitchFamily="34" charset="0"/>
              </a:rPr>
              <a:t>He watches his brother play tennis.</a:t>
            </a:r>
            <a:endParaRPr lang="en-GB" sz="2400" dirty="0">
              <a:solidFill>
                <a:srgbClr val="4472C4">
                  <a:lumMod val="50000"/>
                </a:srgbClr>
              </a:solidFill>
              <a:latin typeface="Century Gothic" panose="020B0502020202020204" pitchFamily="34" charset="0"/>
            </a:endParaRPr>
          </a:p>
          <a:p>
            <a:pPr>
              <a:lnSpc>
                <a:spcPct val="150000"/>
              </a:lnSpc>
            </a:pPr>
            <a:r>
              <a:rPr lang="en-GB" sz="2400" dirty="0">
                <a:solidFill>
                  <a:srgbClr val="4472C4">
                    <a:lumMod val="50000"/>
                  </a:srgbClr>
                </a:solidFill>
                <a:latin typeface="Century Gothic" panose="020B0502020202020204" pitchFamily="34" charset="0"/>
              </a:rPr>
              <a:t>8) ________________a su hermano </a:t>
            </a:r>
            <a:r>
              <a:rPr lang="en-GB" sz="2400" dirty="0" err="1">
                <a:solidFill>
                  <a:srgbClr val="4472C4">
                    <a:lumMod val="50000"/>
                  </a:srgbClr>
                </a:solidFill>
                <a:latin typeface="Century Gothic" panose="020B0502020202020204" pitchFamily="34" charset="0"/>
              </a:rPr>
              <a:t>cuando</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juega</a:t>
            </a:r>
            <a:r>
              <a:rPr lang="en-GB" sz="2400" dirty="0">
                <a:solidFill>
                  <a:srgbClr val="4472C4">
                    <a:lumMod val="50000"/>
                  </a:srgbClr>
                </a:solidFill>
                <a:latin typeface="Century Gothic" panose="020B0502020202020204" pitchFamily="34" charset="0"/>
              </a:rPr>
              <a:t> al </a:t>
            </a:r>
            <a:r>
              <a:rPr lang="en-GB" sz="2400" dirty="0" err="1">
                <a:solidFill>
                  <a:srgbClr val="4472C4">
                    <a:lumMod val="50000"/>
                  </a:srgbClr>
                </a:solidFill>
                <a:latin typeface="Century Gothic" panose="020B0502020202020204" pitchFamily="34" charset="0"/>
              </a:rPr>
              <a:t>tenis</a:t>
            </a:r>
            <a:r>
              <a:rPr lang="en-GB" sz="2400" dirty="0">
                <a:solidFill>
                  <a:srgbClr val="4472C4">
                    <a:lumMod val="50000"/>
                  </a:srgbClr>
                </a:solidFill>
                <a:latin typeface="Century Gothic" panose="020B0502020202020204" pitchFamily="34" charset="0"/>
              </a:rPr>
              <a:t>.</a:t>
            </a:r>
            <a:endParaRPr lang="en-GB" dirty="0">
              <a:solidFill>
                <a:srgbClr val="4472C4">
                  <a:lumMod val="50000"/>
                </a:srgbClr>
              </a:solidFill>
              <a:latin typeface="Century Gothic" panose="020B0502020202020204" pitchFamily="34" charset="0"/>
            </a:endParaRPr>
          </a:p>
        </p:txBody>
      </p:sp>
      <p:sp>
        <p:nvSpPr>
          <p:cNvPr id="8" name="TextBox 7"/>
          <p:cNvSpPr txBox="1"/>
          <p:nvPr/>
        </p:nvSpPr>
        <p:spPr>
          <a:xfrm>
            <a:off x="1472588" y="3414037"/>
            <a:ext cx="2734674" cy="461665"/>
          </a:xfrm>
          <a:prstGeom prst="rect">
            <a:avLst/>
          </a:prstGeom>
          <a:noFill/>
        </p:spPr>
        <p:txBody>
          <a:bodyPr wrap="square" rtlCol="0">
            <a:spAutoFit/>
          </a:bodyPr>
          <a:lstStyle/>
          <a:p>
            <a:r>
              <a:rPr lang="en-GB" sz="2400" dirty="0">
                <a:solidFill>
                  <a:srgbClr val="EA5F00"/>
                </a:solidFill>
                <a:latin typeface="Century Gothic" panose="020B0502020202020204" pitchFamily="34" charset="0"/>
              </a:rPr>
              <a:t>(Él) observa</a:t>
            </a:r>
          </a:p>
        </p:txBody>
      </p:sp>
      <p:sp>
        <p:nvSpPr>
          <p:cNvPr id="9" name="Rounded Rectangle 8"/>
          <p:cNvSpPr/>
          <p:nvPr/>
        </p:nvSpPr>
        <p:spPr>
          <a:xfrm>
            <a:off x="11113478" y="595199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10" name="TextBox 9"/>
          <p:cNvSpPr txBox="1"/>
          <p:nvPr/>
        </p:nvSpPr>
        <p:spPr>
          <a:xfrm>
            <a:off x="840059" y="3872936"/>
            <a:ext cx="11351941" cy="1200329"/>
          </a:xfrm>
          <a:prstGeom prst="rect">
            <a:avLst/>
          </a:prstGeom>
          <a:noFill/>
        </p:spPr>
        <p:txBody>
          <a:bodyPr wrap="square" rtlCol="0">
            <a:spAutoFit/>
          </a:bodyPr>
          <a:lstStyle/>
          <a:p>
            <a:pPr>
              <a:lnSpc>
                <a:spcPct val="150000"/>
              </a:lnSpc>
            </a:pPr>
            <a:r>
              <a:rPr lang="en-GB" sz="2400" i="1" dirty="0">
                <a:solidFill>
                  <a:srgbClr val="4472C4">
                    <a:lumMod val="50000"/>
                  </a:srgbClr>
                </a:solidFill>
                <a:latin typeface="Century Gothic" panose="020B0502020202020204" pitchFamily="34" charset="0"/>
              </a:rPr>
              <a:t>His brother greets him.</a:t>
            </a:r>
          </a:p>
          <a:p>
            <a:pPr>
              <a:lnSpc>
                <a:spcPct val="150000"/>
              </a:lnSpc>
            </a:pPr>
            <a:r>
              <a:rPr lang="en-GB" sz="2400" dirty="0">
                <a:solidFill>
                  <a:srgbClr val="4472C4">
                    <a:lumMod val="50000"/>
                  </a:srgbClr>
                </a:solidFill>
                <a:latin typeface="Century Gothic" panose="020B0502020202020204" pitchFamily="34" charset="0"/>
              </a:rPr>
              <a:t>9) _______________su hermano.</a:t>
            </a:r>
            <a:endParaRPr lang="en-GB" dirty="0">
              <a:solidFill>
                <a:srgbClr val="4472C4">
                  <a:lumMod val="50000"/>
                </a:srgbClr>
              </a:solidFill>
              <a:latin typeface="Century Gothic" panose="020B0502020202020204" pitchFamily="34" charset="0"/>
            </a:endParaRPr>
          </a:p>
        </p:txBody>
      </p:sp>
      <p:sp>
        <p:nvSpPr>
          <p:cNvPr id="11" name="TextBox 10"/>
          <p:cNvSpPr txBox="1"/>
          <p:nvPr/>
        </p:nvSpPr>
        <p:spPr>
          <a:xfrm>
            <a:off x="1472588" y="4431092"/>
            <a:ext cx="2734674" cy="461665"/>
          </a:xfrm>
          <a:prstGeom prst="rect">
            <a:avLst/>
          </a:prstGeom>
          <a:noFill/>
        </p:spPr>
        <p:txBody>
          <a:bodyPr wrap="square" rtlCol="0">
            <a:spAutoFit/>
          </a:bodyPr>
          <a:lstStyle/>
          <a:p>
            <a:r>
              <a:rPr lang="en-GB" sz="2400" dirty="0">
                <a:solidFill>
                  <a:srgbClr val="EA5F00"/>
                </a:solidFill>
                <a:latin typeface="Century Gothic" panose="020B0502020202020204" pitchFamily="34" charset="0"/>
              </a:rPr>
              <a:t>Lo </a:t>
            </a:r>
            <a:r>
              <a:rPr lang="en-GB" sz="2400" dirty="0" err="1">
                <a:solidFill>
                  <a:srgbClr val="EA5F00"/>
                </a:solidFill>
                <a:latin typeface="Century Gothic" panose="020B0502020202020204" pitchFamily="34" charset="0"/>
              </a:rPr>
              <a:t>saluda</a:t>
            </a:r>
            <a:endParaRPr lang="en-GB" sz="2400" dirty="0">
              <a:solidFill>
                <a:srgbClr val="EA5F00"/>
              </a:solidFill>
              <a:latin typeface="Century Gothic" panose="020B0502020202020204" pitchFamily="34" charset="0"/>
            </a:endParaRPr>
          </a:p>
        </p:txBody>
      </p:sp>
      <p:sp>
        <p:nvSpPr>
          <p:cNvPr id="12" name="TextBox 1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3" name="TextBox 12"/>
          <p:cNvSpPr txBox="1"/>
          <p:nvPr/>
        </p:nvSpPr>
        <p:spPr>
          <a:xfrm>
            <a:off x="840059" y="4933825"/>
            <a:ext cx="11351941" cy="1200329"/>
          </a:xfrm>
          <a:prstGeom prst="rect">
            <a:avLst/>
          </a:prstGeom>
          <a:noFill/>
        </p:spPr>
        <p:txBody>
          <a:bodyPr wrap="square" rtlCol="0">
            <a:spAutoFit/>
          </a:bodyPr>
          <a:lstStyle/>
          <a:p>
            <a:pPr>
              <a:lnSpc>
                <a:spcPct val="150000"/>
              </a:lnSpc>
            </a:pPr>
            <a:r>
              <a:rPr lang="en-GB" sz="2400" i="1" dirty="0">
                <a:solidFill>
                  <a:srgbClr val="4472C4">
                    <a:lumMod val="50000"/>
                  </a:srgbClr>
                </a:solidFill>
                <a:latin typeface="Century Gothic" panose="020B0502020202020204" pitchFamily="34" charset="0"/>
              </a:rPr>
              <a:t>He respects his brother</a:t>
            </a:r>
          </a:p>
          <a:p>
            <a:pPr>
              <a:lnSpc>
                <a:spcPct val="150000"/>
              </a:lnSpc>
            </a:pPr>
            <a:r>
              <a:rPr lang="en-GB" sz="2400" dirty="0">
                <a:solidFill>
                  <a:srgbClr val="4472C4">
                    <a:lumMod val="50000"/>
                  </a:srgbClr>
                </a:solidFill>
                <a:latin typeface="Century Gothic" panose="020B0502020202020204" pitchFamily="34" charset="0"/>
              </a:rPr>
              <a:t>10) _______________a su hermano.</a:t>
            </a:r>
            <a:endParaRPr lang="en-GB" dirty="0">
              <a:solidFill>
                <a:srgbClr val="4472C4">
                  <a:lumMod val="50000"/>
                </a:srgbClr>
              </a:solidFill>
              <a:latin typeface="Century Gothic" panose="020B0502020202020204" pitchFamily="34" charset="0"/>
            </a:endParaRPr>
          </a:p>
        </p:txBody>
      </p:sp>
      <p:sp>
        <p:nvSpPr>
          <p:cNvPr id="14" name="TextBox 13"/>
          <p:cNvSpPr txBox="1"/>
          <p:nvPr/>
        </p:nvSpPr>
        <p:spPr>
          <a:xfrm>
            <a:off x="1472588" y="5491981"/>
            <a:ext cx="2734674" cy="461665"/>
          </a:xfrm>
          <a:prstGeom prst="rect">
            <a:avLst/>
          </a:prstGeom>
          <a:noFill/>
        </p:spPr>
        <p:txBody>
          <a:bodyPr wrap="square" rtlCol="0">
            <a:spAutoFit/>
          </a:bodyPr>
          <a:lstStyle/>
          <a:p>
            <a:r>
              <a:rPr lang="en-GB" sz="2400" dirty="0">
                <a:solidFill>
                  <a:srgbClr val="EA5F00"/>
                </a:solidFill>
                <a:latin typeface="Century Gothic" panose="020B0502020202020204" pitchFamily="34" charset="0"/>
              </a:rPr>
              <a:t>(Él) </a:t>
            </a:r>
            <a:r>
              <a:rPr lang="en-GB" sz="2400" dirty="0" err="1">
                <a:solidFill>
                  <a:srgbClr val="EA5F00"/>
                </a:solidFill>
                <a:latin typeface="Century Gothic" panose="020B0502020202020204" pitchFamily="34" charset="0"/>
              </a:rPr>
              <a:t>respeta</a:t>
            </a:r>
            <a:endParaRPr lang="en-GB" sz="2400" dirty="0">
              <a:solidFill>
                <a:srgbClr val="EA5F00"/>
              </a:solidFill>
              <a:latin typeface="Century Gothic" panose="020B0502020202020204" pitchFamily="34" charset="0"/>
            </a:endParaRPr>
          </a:p>
        </p:txBody>
      </p:sp>
      <p:sp>
        <p:nvSpPr>
          <p:cNvPr id="16" name="Title 1"/>
          <p:cNvSpPr>
            <a:spLocks noGrp="1"/>
          </p:cNvSpPr>
          <p:nvPr>
            <p:ph type="title"/>
          </p:nvPr>
        </p:nvSpPr>
        <p:spPr>
          <a:xfrm>
            <a:off x="257908" y="125326"/>
            <a:ext cx="11781691" cy="1325563"/>
          </a:xfrm>
        </p:spPr>
        <p:txBody>
          <a:bodyPr>
            <a:normAutofit/>
          </a:bodyPr>
          <a:lstStyle/>
          <a:p>
            <a:r>
              <a:rPr lang="en-GB" sz="2800" b="1" dirty="0"/>
              <a:t>Now complete the translations about Esteban and his </a:t>
            </a:r>
            <a:r>
              <a:rPr lang="en-GB" sz="2800" b="1" i="1" dirty="0"/>
              <a:t>older</a:t>
            </a:r>
            <a:r>
              <a:rPr lang="en-GB" sz="2800" b="1" dirty="0"/>
              <a:t> brother.</a:t>
            </a:r>
          </a:p>
        </p:txBody>
      </p:sp>
    </p:spTree>
    <p:extLst>
      <p:ext uri="{BB962C8B-B14F-4D97-AF65-F5344CB8AC3E}">
        <p14:creationId xmlns:p14="http://schemas.microsoft.com/office/powerpoint/2010/main" val="33034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greet1.PNG"/>
          <p:cNvPicPr/>
          <p:nvPr/>
        </p:nvPicPr>
        <p:blipFill>
          <a:blip r:embed="rId3">
            <a:extLst>
              <a:ext uri="{28A0092B-C50C-407E-A947-70E740481C1C}">
                <a14:useLocalDpi xmlns:a14="http://schemas.microsoft.com/office/drawing/2010/main" val="0"/>
              </a:ext>
            </a:extLst>
          </a:blip>
          <a:srcRect/>
          <a:stretch>
            <a:fillRect/>
          </a:stretch>
        </p:blipFill>
        <p:spPr bwMode="auto">
          <a:xfrm>
            <a:off x="7821985" y="1778986"/>
            <a:ext cx="3729038" cy="3499921"/>
          </a:xfrm>
          <a:prstGeom prst="rect">
            <a:avLst/>
          </a:prstGeom>
          <a:noFill/>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6)  ___________________ el hombre.</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518673" y="510532"/>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saluda</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7585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follow1.png"/>
          <p:cNvPicPr/>
          <p:nvPr/>
        </p:nvPicPr>
        <p:blipFill>
          <a:blip r:embed="rId3">
            <a:extLst>
              <a:ext uri="{28A0092B-C50C-407E-A947-70E740481C1C}">
                <a14:useLocalDpi xmlns:a14="http://schemas.microsoft.com/office/drawing/2010/main" val="0"/>
              </a:ext>
            </a:extLst>
          </a:blip>
          <a:srcRect/>
          <a:stretch>
            <a:fillRect/>
          </a:stretch>
        </p:blipFill>
        <p:spPr bwMode="auto">
          <a:xfrm>
            <a:off x="7493620" y="1694986"/>
            <a:ext cx="3893651" cy="3474194"/>
          </a:xfrm>
          <a:prstGeom prst="rect">
            <a:avLst/>
          </a:prstGeom>
          <a:noFill/>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7)  ___________________ al perro.</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987024" y="465928"/>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sigue</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follow2.png"/>
          <p:cNvPicPr/>
          <p:nvPr/>
        </p:nvPicPr>
        <p:blipFill>
          <a:blip r:embed="rId3">
            <a:extLst>
              <a:ext uri="{28A0092B-C50C-407E-A947-70E740481C1C}">
                <a14:useLocalDpi xmlns:a14="http://schemas.microsoft.com/office/drawing/2010/main" val="0"/>
              </a:ext>
            </a:extLst>
          </a:blip>
          <a:srcRect/>
          <a:stretch>
            <a:fillRect/>
          </a:stretch>
        </p:blipFill>
        <p:spPr bwMode="auto">
          <a:xfrm>
            <a:off x="7705493" y="1605777"/>
            <a:ext cx="3764949" cy="3615480"/>
          </a:xfrm>
          <a:prstGeom prst="rect">
            <a:avLst/>
          </a:prstGeom>
          <a:no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8)  ___________________ el perro.</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663639" y="454777"/>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sigue</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7575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44" y="1601760"/>
            <a:ext cx="3600533" cy="3600533"/>
          </a:xfrm>
          <a:prstGeom prst="rect">
            <a:avLst/>
          </a:prstGeom>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9)  ___________________ la chica.</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663639" y="454777"/>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lleva</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7921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773" y="1534853"/>
            <a:ext cx="3600533" cy="3600533"/>
          </a:xfrm>
          <a:prstGeom prst="rect">
            <a:avLst/>
          </a:prstGeom>
          <a:ln w="25400">
            <a:solidFill>
              <a:srgbClr val="E56700"/>
            </a:solidFill>
          </a:ln>
        </p:spPr>
      </p:pic>
      <p:sp>
        <p:nvSpPr>
          <p:cNvPr id="5" name="Rounded Rectangle 4"/>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10)  ___________________ a la chica.</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2154294" y="421949"/>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lleva </a:t>
            </a: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9233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receives the action (part 2):</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613955" y="1415831"/>
            <a:ext cx="10972800" cy="4385881"/>
          </a:xfrm>
          <a:prstGeom prst="rect">
            <a:avLst/>
          </a:prstGeom>
        </p:spPr>
        <p:txBody>
          <a:bodyPr wrap="square">
            <a:spAutoFit/>
          </a:bodyPr>
          <a:lstStyle/>
          <a:p>
            <a:pPr>
              <a:spcAft>
                <a:spcPts val="800"/>
              </a:spcAft>
            </a:pPr>
            <a:r>
              <a:rPr lang="en-GB" sz="2400" dirty="0">
                <a:solidFill>
                  <a:srgbClr val="002060"/>
                </a:solidFill>
                <a:latin typeface="Century Gothic" panose="020B0502020202020204" pitchFamily="34" charset="0"/>
                <a:ea typeface="Calibri" panose="020F0502020204030204" pitchFamily="34" charset="0"/>
              </a:rPr>
              <a:t>In English, we can use words like ‘him’, ‘her, and ‘it’(pronouns) to avoid repeating nouns. </a:t>
            </a:r>
          </a:p>
          <a:p>
            <a:pPr>
              <a:spcAft>
                <a:spcPts val="800"/>
              </a:spcAft>
            </a:pPr>
            <a:endParaRPr lang="en-GB" sz="24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dirty="0">
                <a:solidFill>
                  <a:srgbClr val="002060"/>
                </a:solidFill>
                <a:latin typeface="Century Gothic" panose="020B0502020202020204" pitchFamily="34" charset="0"/>
                <a:ea typeface="Calibri" panose="020F0502020204030204" pitchFamily="34" charset="0"/>
              </a:rPr>
              <a:t>Which sentence sounds more normal?</a:t>
            </a:r>
          </a:p>
          <a:p>
            <a:pPr marL="457200" indent="-457200">
              <a:spcAft>
                <a:spcPts val="800"/>
              </a:spcAft>
              <a:buFontTx/>
              <a:buAutoNum type="alphaLcParenR"/>
            </a:pPr>
            <a:r>
              <a:rPr lang="en-GB" sz="2400" dirty="0">
                <a:solidFill>
                  <a:srgbClr val="002060"/>
                </a:solidFill>
                <a:latin typeface="Century Gothic" panose="020B0502020202020204" pitchFamily="34" charset="0"/>
                <a:ea typeface="Calibri" panose="020F0502020204030204" pitchFamily="34" charset="0"/>
              </a:rPr>
              <a:t>Lucy called Mark, then Lucy met Mark. Lucy then invited Mark for coffee and Lucy bought Mark a sandwich.</a:t>
            </a:r>
          </a:p>
          <a:p>
            <a:pPr marL="457200" indent="-457200">
              <a:spcAft>
                <a:spcPts val="800"/>
              </a:spcAft>
              <a:buFontTx/>
              <a:buAutoNum type="alphaLcParenR"/>
            </a:pPr>
            <a:endParaRPr lang="en-GB" sz="2400" dirty="0">
              <a:solidFill>
                <a:srgbClr val="002060"/>
              </a:solidFill>
              <a:latin typeface="Century Gothic" panose="020B0502020202020204" pitchFamily="34" charset="0"/>
              <a:ea typeface="Calibri" panose="020F0502020204030204" pitchFamily="34" charset="0"/>
            </a:endParaRPr>
          </a:p>
          <a:p>
            <a:pPr marL="457200" indent="-457200">
              <a:spcAft>
                <a:spcPts val="800"/>
              </a:spcAft>
              <a:buFontTx/>
              <a:buAutoNum type="alphaLcParenR"/>
            </a:pPr>
            <a:r>
              <a:rPr lang="en-GB" sz="2400" dirty="0">
                <a:solidFill>
                  <a:srgbClr val="002060"/>
                </a:solidFill>
                <a:latin typeface="Century Gothic" panose="020B0502020202020204" pitchFamily="34" charset="0"/>
                <a:ea typeface="Calibri" panose="020F0502020204030204" pitchFamily="34" charset="0"/>
              </a:rPr>
              <a:t>Lucy called Mark, then met him. She invited him for coffee and bought him a sandwich.</a:t>
            </a:r>
          </a:p>
          <a:p>
            <a:pPr>
              <a:lnSpc>
                <a:spcPct val="107000"/>
              </a:lnSpc>
              <a:spcAft>
                <a:spcPts val="800"/>
              </a:spcAft>
            </a:pPr>
            <a:endParaRPr lang="en-GB" sz="2150" dirty="0">
              <a:solidFill>
                <a:srgbClr val="002060"/>
              </a:solidFill>
              <a:latin typeface="Century Gothic" panose="020B0502020202020204" pitchFamily="34" charset="0"/>
              <a:ea typeface="Calibri" panose="020F0502020204030204" pitchFamily="34" charset="0"/>
            </a:endParaRPr>
          </a:p>
        </p:txBody>
      </p:sp>
      <p:sp>
        <p:nvSpPr>
          <p:cNvPr id="7" name="TextBox 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6" name="Oval Callout 5"/>
          <p:cNvSpPr/>
          <p:nvPr/>
        </p:nvSpPr>
        <p:spPr>
          <a:xfrm>
            <a:off x="9051298" y="4070189"/>
            <a:ext cx="2805740" cy="1731523"/>
          </a:xfrm>
          <a:prstGeom prst="wedgeEllipseCallout">
            <a:avLst>
              <a:gd name="adj1" fmla="val -19940"/>
              <a:gd name="adj2" fmla="val 68502"/>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472C4">
                    <a:lumMod val="50000"/>
                  </a:srgbClr>
                </a:solidFill>
                <a:latin typeface="Century Gothic" panose="020B0502020202020204" pitchFamily="34" charset="0"/>
              </a:rPr>
              <a:t>Spanish also has such words!</a:t>
            </a:r>
          </a:p>
        </p:txBody>
      </p:sp>
    </p:spTree>
    <p:extLst>
      <p:ext uri="{BB962C8B-B14F-4D97-AF65-F5344CB8AC3E}">
        <p14:creationId xmlns:p14="http://schemas.microsoft.com/office/powerpoint/2010/main" val="8414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receives the action (part 2):</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613955" y="1162230"/>
            <a:ext cx="10972800" cy="5283498"/>
          </a:xfrm>
          <a:prstGeom prst="rect">
            <a:avLst/>
          </a:prstGeom>
        </p:spPr>
        <p:txBody>
          <a:bodyPr wrap="square">
            <a:spAutoFit/>
          </a:bodyPr>
          <a:lstStyle/>
          <a:p>
            <a:pPr>
              <a:spcAft>
                <a:spcPts val="800"/>
              </a:spcAft>
            </a:pPr>
            <a:r>
              <a:rPr lang="en-GB" sz="2400" dirty="0">
                <a:solidFill>
                  <a:srgbClr val="002060"/>
                </a:solidFill>
                <a:latin typeface="Century Gothic" panose="020B0502020202020204" pitchFamily="34" charset="0"/>
                <a:ea typeface="Calibri" panose="020F0502020204030204" pitchFamily="34" charset="0"/>
              </a:rPr>
              <a:t>If the object is masculine, use ‘lo’:</a:t>
            </a:r>
          </a:p>
          <a:p>
            <a:pPr>
              <a:spcAft>
                <a:spcPts val="800"/>
              </a:spcAft>
            </a:pPr>
            <a:r>
              <a:rPr lang="en-GB" sz="2400" dirty="0">
                <a:solidFill>
                  <a:srgbClr val="002060"/>
                </a:solidFill>
                <a:latin typeface="Century Gothic" panose="020B0502020202020204" pitchFamily="34" charset="0"/>
                <a:ea typeface="Calibri" panose="020F0502020204030204" pitchFamily="34" charset="0"/>
              </a:rPr>
              <a:t>La mujer llama al </a:t>
            </a:r>
            <a:r>
              <a:rPr lang="en-GB" sz="2400" b="1" dirty="0">
                <a:solidFill>
                  <a:srgbClr val="002060"/>
                </a:solidFill>
                <a:latin typeface="Century Gothic" panose="020B0502020202020204" pitchFamily="34" charset="0"/>
                <a:ea typeface="Calibri" panose="020F0502020204030204" pitchFamily="34" charset="0"/>
              </a:rPr>
              <a:t>hombre</a:t>
            </a:r>
            <a:r>
              <a:rPr lang="en-GB" sz="2400" dirty="0">
                <a:solidFill>
                  <a:srgbClr val="002060"/>
                </a:solidFill>
                <a:latin typeface="Century Gothic" panose="020B0502020202020204" pitchFamily="34" charset="0"/>
                <a:ea typeface="Calibri" panose="020F0502020204030204" pitchFamily="34" charset="0"/>
              </a:rPr>
              <a:t>.</a:t>
            </a:r>
            <a:endParaRPr lang="en-GB" sz="2400" b="1"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b="1" dirty="0">
                <a:solidFill>
                  <a:srgbClr val="002060"/>
                </a:solidFill>
                <a:latin typeface="Century Gothic" panose="020B0502020202020204" pitchFamily="34" charset="0"/>
                <a:ea typeface="Calibri" panose="020F0502020204030204" pitchFamily="34" charset="0"/>
              </a:rPr>
              <a:t>Lo</a:t>
            </a:r>
            <a:r>
              <a:rPr lang="en-GB" sz="2400" dirty="0">
                <a:solidFill>
                  <a:srgbClr val="002060"/>
                </a:solidFill>
                <a:latin typeface="Century Gothic" panose="020B0502020202020204" pitchFamily="34" charset="0"/>
                <a:ea typeface="Calibri" panose="020F0502020204030204" pitchFamily="34" charset="0"/>
              </a:rPr>
              <a:t> llama la </a:t>
            </a:r>
            <a:r>
              <a:rPr lang="en-GB" sz="2400" dirty="0" err="1">
                <a:solidFill>
                  <a:srgbClr val="002060"/>
                </a:solidFill>
                <a:latin typeface="Century Gothic" panose="020B0502020202020204" pitchFamily="34" charset="0"/>
                <a:ea typeface="Calibri" panose="020F0502020204030204" pitchFamily="34" charset="0"/>
              </a:rPr>
              <a:t>mujer</a:t>
            </a:r>
            <a:r>
              <a:rPr lang="en-GB" sz="2400" dirty="0">
                <a:solidFill>
                  <a:srgbClr val="002060"/>
                </a:solidFill>
                <a:latin typeface="Century Gothic" panose="020B0502020202020204" pitchFamily="34" charset="0"/>
                <a:ea typeface="Calibri" panose="020F0502020204030204" pitchFamily="34" charset="0"/>
              </a:rPr>
              <a:t>.</a:t>
            </a:r>
            <a:br>
              <a:rPr lang="en-GB" sz="2400" dirty="0">
                <a:solidFill>
                  <a:srgbClr val="002060"/>
                </a:solidFill>
                <a:latin typeface="Century Gothic" panose="020B0502020202020204" pitchFamily="34" charset="0"/>
                <a:ea typeface="Calibri" panose="020F0502020204030204" pitchFamily="34" charset="0"/>
              </a:rPr>
            </a:br>
            <a:endParaRPr lang="en-GB" sz="24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dirty="0">
                <a:solidFill>
                  <a:srgbClr val="002060"/>
                </a:solidFill>
                <a:latin typeface="Century Gothic" panose="020B0502020202020204" pitchFamily="34" charset="0"/>
                <a:ea typeface="Calibri" panose="020F0502020204030204" pitchFamily="34" charset="0"/>
              </a:rPr>
              <a:t>If the object is feminine, use ‘la’:</a:t>
            </a:r>
          </a:p>
          <a:p>
            <a:pPr>
              <a:spcAft>
                <a:spcPts val="800"/>
              </a:spcAft>
            </a:pPr>
            <a:r>
              <a:rPr lang="en-GB" sz="2400" dirty="0">
                <a:solidFill>
                  <a:srgbClr val="002060"/>
                </a:solidFill>
                <a:latin typeface="Century Gothic" panose="020B0502020202020204" pitchFamily="34" charset="0"/>
                <a:ea typeface="Calibri" panose="020F0502020204030204" pitchFamily="34" charset="0"/>
              </a:rPr>
              <a:t>El hombre llama a </a:t>
            </a:r>
            <a:r>
              <a:rPr lang="en-GB" sz="2400" b="1" dirty="0">
                <a:solidFill>
                  <a:srgbClr val="002060"/>
                </a:solidFill>
                <a:latin typeface="Century Gothic" panose="020B0502020202020204" pitchFamily="34" charset="0"/>
                <a:ea typeface="Calibri" panose="020F0502020204030204" pitchFamily="34" charset="0"/>
              </a:rPr>
              <a:t>la </a:t>
            </a:r>
            <a:r>
              <a:rPr lang="en-GB" sz="2400" b="1" dirty="0" err="1">
                <a:solidFill>
                  <a:srgbClr val="002060"/>
                </a:solidFill>
                <a:latin typeface="Century Gothic" panose="020B0502020202020204" pitchFamily="34" charset="0"/>
                <a:ea typeface="Calibri" panose="020F0502020204030204" pitchFamily="34" charset="0"/>
              </a:rPr>
              <a:t>mujer</a:t>
            </a:r>
            <a:r>
              <a:rPr lang="en-GB" sz="2400" b="1" dirty="0">
                <a:solidFill>
                  <a:srgbClr val="002060"/>
                </a:solidFill>
                <a:latin typeface="Century Gothic" panose="020B0502020202020204" pitchFamily="34" charset="0"/>
                <a:ea typeface="Calibri" panose="020F0502020204030204" pitchFamily="34" charset="0"/>
              </a:rPr>
              <a:t>.</a:t>
            </a:r>
          </a:p>
          <a:p>
            <a:pPr>
              <a:spcAft>
                <a:spcPts val="800"/>
              </a:spcAft>
            </a:pPr>
            <a:r>
              <a:rPr lang="en-GB" sz="2400" b="1" dirty="0">
                <a:solidFill>
                  <a:srgbClr val="002060"/>
                </a:solidFill>
                <a:latin typeface="Century Gothic" panose="020B0502020202020204" pitchFamily="34" charset="0"/>
                <a:ea typeface="Calibri" panose="020F0502020204030204" pitchFamily="34" charset="0"/>
              </a:rPr>
              <a:t>La</a:t>
            </a:r>
            <a:r>
              <a:rPr lang="en-GB" sz="2400" dirty="0">
                <a:solidFill>
                  <a:srgbClr val="002060"/>
                </a:solidFill>
                <a:latin typeface="Century Gothic" panose="020B0502020202020204" pitchFamily="34" charset="0"/>
                <a:ea typeface="Calibri" panose="020F0502020204030204" pitchFamily="34" charset="0"/>
              </a:rPr>
              <a:t> llama el hombre.</a:t>
            </a:r>
          </a:p>
          <a:p>
            <a:pPr>
              <a:spcAft>
                <a:spcPts val="800"/>
              </a:spcAft>
            </a:pPr>
            <a:endParaRPr lang="en-GB" sz="24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200" dirty="0">
                <a:solidFill>
                  <a:srgbClr val="002060"/>
                </a:solidFill>
                <a:latin typeface="Century Gothic" panose="020B0502020202020204" pitchFamily="34" charset="0"/>
                <a:ea typeface="Calibri" panose="020F0502020204030204" pitchFamily="34" charset="0"/>
              </a:rPr>
              <a:t>Notice that, unlike in English, the pronoun normally goes</a:t>
            </a:r>
            <a:r>
              <a:rPr lang="en-GB" sz="2200" b="1" dirty="0">
                <a:solidFill>
                  <a:srgbClr val="002060"/>
                </a:solidFill>
                <a:latin typeface="Century Gothic" panose="020B0502020202020204" pitchFamily="34" charset="0"/>
                <a:ea typeface="Calibri" panose="020F0502020204030204" pitchFamily="34" charset="0"/>
              </a:rPr>
              <a:t> </a:t>
            </a:r>
            <a:r>
              <a:rPr lang="en-GB" sz="2200" b="1" u="sng" dirty="0">
                <a:solidFill>
                  <a:srgbClr val="002060"/>
                </a:solidFill>
                <a:latin typeface="Century Gothic" panose="020B0502020202020204" pitchFamily="34" charset="0"/>
                <a:ea typeface="Calibri" panose="020F0502020204030204" pitchFamily="34" charset="0"/>
              </a:rPr>
              <a:t>before</a:t>
            </a:r>
            <a:r>
              <a:rPr lang="en-GB" sz="2200" b="1" dirty="0">
                <a:solidFill>
                  <a:srgbClr val="002060"/>
                </a:solidFill>
                <a:latin typeface="Century Gothic" panose="020B0502020202020204" pitchFamily="34" charset="0"/>
                <a:ea typeface="Calibri" panose="020F0502020204030204" pitchFamily="34" charset="0"/>
              </a:rPr>
              <a:t> </a:t>
            </a:r>
            <a:r>
              <a:rPr lang="en-GB" sz="2200" dirty="0">
                <a:solidFill>
                  <a:srgbClr val="002060"/>
                </a:solidFill>
                <a:latin typeface="Century Gothic" panose="020B0502020202020204" pitchFamily="34" charset="0"/>
                <a:ea typeface="Calibri" panose="020F0502020204030204" pitchFamily="34" charset="0"/>
              </a:rPr>
              <a:t>the verb</a:t>
            </a:r>
            <a:r>
              <a:rPr lang="en-GB" sz="2000" dirty="0">
                <a:solidFill>
                  <a:srgbClr val="002060"/>
                </a:solidFill>
                <a:latin typeface="Century Gothic" panose="020B0502020202020204" pitchFamily="34" charset="0"/>
                <a:ea typeface="Calibri" panose="020F0502020204030204" pitchFamily="34" charset="0"/>
              </a:rPr>
              <a:t>. </a:t>
            </a:r>
          </a:p>
          <a:p>
            <a:pPr>
              <a:spcAft>
                <a:spcPts val="800"/>
              </a:spcAft>
            </a:pPr>
            <a:r>
              <a:rPr lang="en-GB" sz="2200" dirty="0">
                <a:solidFill>
                  <a:srgbClr val="002060"/>
                </a:solidFill>
                <a:latin typeface="Century Gothic" panose="020B0502020202020204" pitchFamily="34" charset="0"/>
                <a:ea typeface="Calibri" panose="020F0502020204030204" pitchFamily="34" charset="0"/>
              </a:rPr>
              <a:t>You have already seen that, in Spanish, the </a:t>
            </a:r>
            <a:r>
              <a:rPr lang="en-GB" sz="2200" b="1" dirty="0">
                <a:solidFill>
                  <a:srgbClr val="002060"/>
                </a:solidFill>
                <a:latin typeface="Century Gothic" panose="020B0502020202020204" pitchFamily="34" charset="0"/>
                <a:ea typeface="Calibri" panose="020F0502020204030204" pitchFamily="34" charset="0"/>
              </a:rPr>
              <a:t>object</a:t>
            </a:r>
            <a:r>
              <a:rPr lang="en-GB" sz="2200" dirty="0">
                <a:solidFill>
                  <a:srgbClr val="002060"/>
                </a:solidFill>
                <a:latin typeface="Century Gothic" panose="020B0502020202020204" pitchFamily="34" charset="0"/>
                <a:ea typeface="Calibri" panose="020F0502020204030204" pitchFamily="34" charset="0"/>
              </a:rPr>
              <a:t> can come first.</a:t>
            </a:r>
            <a:br>
              <a:rPr lang="en-GB" sz="2200" dirty="0">
                <a:solidFill>
                  <a:srgbClr val="002060"/>
                </a:solidFill>
                <a:latin typeface="Century Gothic" panose="020B0502020202020204" pitchFamily="34" charset="0"/>
                <a:ea typeface="Calibri" panose="020F0502020204030204" pitchFamily="34" charset="0"/>
              </a:rPr>
            </a:br>
            <a:r>
              <a:rPr lang="en-GB" sz="2400" dirty="0">
                <a:solidFill>
                  <a:srgbClr val="002060"/>
                </a:solidFill>
                <a:latin typeface="Century Gothic" panose="020B0502020202020204" pitchFamily="34" charset="0"/>
                <a:ea typeface="Calibri" panose="020F0502020204030204" pitchFamily="34" charset="0"/>
              </a:rPr>
              <a:t>E.g., </a:t>
            </a:r>
            <a:r>
              <a:rPr lang="en-GB" sz="2400" b="1" dirty="0">
                <a:solidFill>
                  <a:srgbClr val="002060"/>
                </a:solidFill>
                <a:latin typeface="Century Gothic" panose="020B0502020202020204" pitchFamily="34" charset="0"/>
                <a:ea typeface="Calibri" panose="020F0502020204030204" pitchFamily="34" charset="0"/>
              </a:rPr>
              <a:t>Al hombre lo </a:t>
            </a:r>
            <a:r>
              <a:rPr lang="en-GB" sz="2400" dirty="0">
                <a:solidFill>
                  <a:srgbClr val="002060"/>
                </a:solidFill>
                <a:latin typeface="Century Gothic" panose="020B0502020202020204" pitchFamily="34" charset="0"/>
                <a:ea typeface="Calibri" panose="020F0502020204030204" pitchFamily="34" charset="0"/>
              </a:rPr>
              <a:t>llama la </a:t>
            </a:r>
            <a:r>
              <a:rPr lang="en-GB" sz="2400" dirty="0" err="1">
                <a:solidFill>
                  <a:srgbClr val="002060"/>
                </a:solidFill>
                <a:latin typeface="Century Gothic" panose="020B0502020202020204" pitchFamily="34" charset="0"/>
                <a:ea typeface="Calibri" panose="020F0502020204030204" pitchFamily="34" charset="0"/>
              </a:rPr>
              <a:t>mujer</a:t>
            </a:r>
            <a:r>
              <a:rPr lang="en-GB" sz="2400" dirty="0">
                <a:solidFill>
                  <a:srgbClr val="002060"/>
                </a:solidFill>
                <a:latin typeface="Century Gothic" panose="020B0502020202020204" pitchFamily="34" charset="0"/>
                <a:ea typeface="Calibri" panose="020F0502020204030204" pitchFamily="34" charset="0"/>
              </a:rPr>
              <a:t>. </a:t>
            </a:r>
            <a:br>
              <a:rPr lang="en-GB" sz="2400" dirty="0">
                <a:solidFill>
                  <a:srgbClr val="002060"/>
                </a:solidFill>
                <a:latin typeface="Century Gothic" panose="020B0502020202020204" pitchFamily="34" charset="0"/>
                <a:ea typeface="Calibri" panose="020F0502020204030204" pitchFamily="34" charset="0"/>
              </a:rPr>
            </a:br>
            <a:endParaRPr lang="en-GB" sz="2400" dirty="0">
              <a:solidFill>
                <a:srgbClr val="002060"/>
              </a:solidFill>
              <a:latin typeface="Century Gothic" panose="020B0502020202020204" pitchFamily="34" charset="0"/>
              <a:ea typeface="Calibri" panose="020F0502020204030204" pitchFamily="34" charset="0"/>
            </a:endParaRPr>
          </a:p>
        </p:txBody>
      </p:sp>
      <p:sp>
        <p:nvSpPr>
          <p:cNvPr id="4" name="TextBox 3"/>
          <p:cNvSpPr txBox="1"/>
          <p:nvPr/>
        </p:nvSpPr>
        <p:spPr>
          <a:xfrm>
            <a:off x="4760397" y="3751496"/>
            <a:ext cx="5048794" cy="577466"/>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man calls </a:t>
            </a:r>
            <a:r>
              <a:rPr lang="en-GB" sz="2400" b="1" dirty="0">
                <a:solidFill>
                  <a:srgbClr val="4472C4">
                    <a:lumMod val="50000"/>
                  </a:srgbClr>
                </a:solidFill>
                <a:latin typeface="Century Gothic" panose="020B0502020202020204" pitchFamily="34" charset="0"/>
              </a:rPr>
              <a:t>her</a:t>
            </a:r>
            <a:r>
              <a:rPr lang="en-GB" sz="2400" dirty="0">
                <a:solidFill>
                  <a:srgbClr val="4472C4">
                    <a:lumMod val="50000"/>
                  </a:srgbClr>
                </a:solidFill>
                <a:latin typeface="Century Gothic" panose="020B0502020202020204" pitchFamily="34" charset="0"/>
              </a:rPr>
              <a:t>.</a:t>
            </a:r>
          </a:p>
        </p:txBody>
      </p:sp>
      <p:sp>
        <p:nvSpPr>
          <p:cNvPr id="8" name="TextBox 7"/>
          <p:cNvSpPr txBox="1"/>
          <p:nvPr/>
        </p:nvSpPr>
        <p:spPr>
          <a:xfrm>
            <a:off x="4760397" y="3299852"/>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man calls </a:t>
            </a:r>
            <a:r>
              <a:rPr lang="en-GB" sz="2400" b="1" dirty="0">
                <a:solidFill>
                  <a:srgbClr val="4472C4">
                    <a:lumMod val="50000"/>
                  </a:srgbClr>
                </a:solidFill>
                <a:latin typeface="Century Gothic" panose="020B0502020202020204" pitchFamily="34" charset="0"/>
              </a:rPr>
              <a:t>the woman.</a:t>
            </a:r>
          </a:p>
        </p:txBody>
      </p:sp>
      <p:sp>
        <p:nvSpPr>
          <p:cNvPr id="10" name="TextBox 9"/>
          <p:cNvSpPr txBox="1"/>
          <p:nvPr/>
        </p:nvSpPr>
        <p:spPr>
          <a:xfrm>
            <a:off x="4661264" y="1559080"/>
            <a:ext cx="5048794" cy="577466"/>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calls </a:t>
            </a:r>
            <a:r>
              <a:rPr lang="en-GB" sz="2400" b="1" dirty="0">
                <a:solidFill>
                  <a:srgbClr val="4472C4">
                    <a:lumMod val="50000"/>
                  </a:srgbClr>
                </a:solidFill>
                <a:latin typeface="Century Gothic" panose="020B0502020202020204" pitchFamily="34" charset="0"/>
              </a:rPr>
              <a:t>the man</a:t>
            </a:r>
            <a:r>
              <a:rPr lang="en-GB" sz="2400" dirty="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11" name="TextBox 10"/>
          <p:cNvSpPr txBox="1"/>
          <p:nvPr/>
        </p:nvSpPr>
        <p:spPr>
          <a:xfrm>
            <a:off x="4661264" y="2028967"/>
            <a:ext cx="5048794" cy="577466"/>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calls </a:t>
            </a:r>
            <a:r>
              <a:rPr lang="en-GB" sz="2400" b="1" dirty="0">
                <a:solidFill>
                  <a:srgbClr val="4472C4">
                    <a:lumMod val="50000"/>
                  </a:srgbClr>
                </a:solidFill>
                <a:latin typeface="Century Gothic" panose="020B0502020202020204" pitchFamily="34" charset="0"/>
              </a:rPr>
              <a:t>him.</a:t>
            </a:r>
          </a:p>
        </p:txBody>
      </p:sp>
      <p:sp>
        <p:nvSpPr>
          <p:cNvPr id="7" name="Oval Callout 6"/>
          <p:cNvSpPr/>
          <p:nvPr/>
        </p:nvSpPr>
        <p:spPr>
          <a:xfrm>
            <a:off x="6219113" y="176040"/>
            <a:ext cx="5797685" cy="1731523"/>
          </a:xfrm>
          <a:prstGeom prst="wedgeEllipseCallout">
            <a:avLst>
              <a:gd name="adj1" fmla="val -138815"/>
              <a:gd name="adj2" fmla="val 167782"/>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4472C4">
                    <a:lumMod val="50000"/>
                  </a:srgbClr>
                </a:solidFill>
                <a:latin typeface="Century Gothic" panose="020B0502020202020204" pitchFamily="34" charset="0"/>
              </a:rPr>
              <a:t>This can be confusing because ‘la’ means ‘the’ when it comes before a noun. </a:t>
            </a:r>
          </a:p>
        </p:txBody>
      </p:sp>
      <p:sp>
        <p:nvSpPr>
          <p:cNvPr id="12" name="TextBox 1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3" name="TextBox 12"/>
          <p:cNvSpPr txBox="1"/>
          <p:nvPr/>
        </p:nvSpPr>
        <p:spPr>
          <a:xfrm>
            <a:off x="8253404" y="2133385"/>
            <a:ext cx="5048794" cy="507831"/>
          </a:xfrm>
          <a:prstGeom prst="rect">
            <a:avLst/>
          </a:prstGeom>
          <a:noFill/>
        </p:spPr>
        <p:txBody>
          <a:bodyPr wrap="square" rtlCol="0">
            <a:spAutoFit/>
          </a:bodyPr>
          <a:lstStyle/>
          <a:p>
            <a:pPr>
              <a:lnSpc>
                <a:spcPct val="150000"/>
              </a:lnSpc>
            </a:pPr>
            <a:r>
              <a:rPr lang="en-GB" kern="0" dirty="0">
                <a:solidFill>
                  <a:srgbClr val="002060"/>
                </a:solidFill>
                <a:latin typeface="Century Gothic" panose="020B0502020202020204" pitchFamily="34" charset="0"/>
                <a:cs typeface="Arial"/>
                <a:sym typeface="Wingdings" panose="05000000000000000000" pitchFamily="2" charset="2"/>
              </a:rPr>
              <a:t>(literally, ‘</a:t>
            </a:r>
            <a:r>
              <a:rPr lang="en-GB" b="1" kern="0" dirty="0">
                <a:solidFill>
                  <a:srgbClr val="002060"/>
                </a:solidFill>
                <a:latin typeface="Century Gothic" panose="020B0502020202020204" pitchFamily="34" charset="0"/>
                <a:cs typeface="Arial"/>
                <a:sym typeface="Wingdings" panose="05000000000000000000" pitchFamily="2" charset="2"/>
              </a:rPr>
              <a:t>Him</a:t>
            </a:r>
            <a:r>
              <a:rPr lang="en-GB" kern="0" dirty="0">
                <a:solidFill>
                  <a:srgbClr val="002060"/>
                </a:solidFill>
                <a:latin typeface="Century Gothic" panose="020B0502020202020204" pitchFamily="34" charset="0"/>
                <a:cs typeface="Arial"/>
                <a:sym typeface="Wingdings" panose="05000000000000000000" pitchFamily="2" charset="2"/>
              </a:rPr>
              <a:t> calls the woman.’)</a:t>
            </a:r>
            <a:endParaRPr lang="en-GB" b="1" dirty="0">
              <a:solidFill>
                <a:srgbClr val="4472C4">
                  <a:lumMod val="50000"/>
                </a:srgbClr>
              </a:solidFill>
              <a:latin typeface="Century Gothic" panose="020B0502020202020204" pitchFamily="34" charset="0"/>
            </a:endParaRPr>
          </a:p>
        </p:txBody>
      </p:sp>
      <p:sp>
        <p:nvSpPr>
          <p:cNvPr id="14" name="TextBox 13"/>
          <p:cNvSpPr txBox="1"/>
          <p:nvPr/>
        </p:nvSpPr>
        <p:spPr>
          <a:xfrm>
            <a:off x="7893740" y="3849035"/>
            <a:ext cx="5048794" cy="507831"/>
          </a:xfrm>
          <a:prstGeom prst="rect">
            <a:avLst/>
          </a:prstGeom>
          <a:noFill/>
        </p:spPr>
        <p:txBody>
          <a:bodyPr wrap="square" rtlCol="0">
            <a:spAutoFit/>
          </a:bodyPr>
          <a:lstStyle/>
          <a:p>
            <a:pPr>
              <a:lnSpc>
                <a:spcPct val="150000"/>
              </a:lnSpc>
            </a:pPr>
            <a:r>
              <a:rPr lang="en-GB" kern="0" dirty="0">
                <a:solidFill>
                  <a:srgbClr val="002060"/>
                </a:solidFill>
                <a:latin typeface="Century Gothic" panose="020B0502020202020204" pitchFamily="34" charset="0"/>
                <a:cs typeface="Arial"/>
                <a:sym typeface="Wingdings" panose="05000000000000000000" pitchFamily="2" charset="2"/>
              </a:rPr>
              <a:t>(literally, ‘</a:t>
            </a:r>
            <a:r>
              <a:rPr lang="en-GB" b="1" kern="0" dirty="0">
                <a:solidFill>
                  <a:srgbClr val="002060"/>
                </a:solidFill>
                <a:latin typeface="Century Gothic" panose="020B0502020202020204" pitchFamily="34" charset="0"/>
                <a:cs typeface="Arial"/>
                <a:sym typeface="Wingdings" panose="05000000000000000000" pitchFamily="2" charset="2"/>
              </a:rPr>
              <a:t>Her</a:t>
            </a:r>
            <a:r>
              <a:rPr lang="en-GB" kern="0" dirty="0">
                <a:solidFill>
                  <a:srgbClr val="002060"/>
                </a:solidFill>
                <a:latin typeface="Century Gothic" panose="020B0502020202020204" pitchFamily="34" charset="0"/>
                <a:cs typeface="Arial"/>
                <a:sym typeface="Wingdings" panose="05000000000000000000" pitchFamily="2" charset="2"/>
              </a:rPr>
              <a:t> calls the man.’)</a:t>
            </a:r>
            <a:endParaRPr lang="en-GB" b="1" dirty="0">
              <a:solidFill>
                <a:srgbClr val="4472C4">
                  <a:lumMod val="50000"/>
                </a:srgbClr>
              </a:solidFill>
              <a:latin typeface="Century Gothic" panose="020B0502020202020204" pitchFamily="34" charset="0"/>
            </a:endParaRPr>
          </a:p>
        </p:txBody>
      </p:sp>
      <p:cxnSp>
        <p:nvCxnSpPr>
          <p:cNvPr id="16" name="Straight Connector 15"/>
          <p:cNvCxnSpPr/>
          <p:nvPr/>
        </p:nvCxnSpPr>
        <p:spPr>
          <a:xfrm>
            <a:off x="1342811" y="5856940"/>
            <a:ext cx="1639089" cy="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16301" y="5487608"/>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calls </a:t>
            </a:r>
            <a:r>
              <a:rPr lang="en-GB" sz="2400" b="1" dirty="0">
                <a:solidFill>
                  <a:srgbClr val="4472C4">
                    <a:lumMod val="50000"/>
                  </a:srgbClr>
                </a:solidFill>
                <a:latin typeface="Century Gothic" panose="020B0502020202020204" pitchFamily="34" charset="0"/>
              </a:rPr>
              <a:t>the man.</a:t>
            </a:r>
          </a:p>
        </p:txBody>
      </p:sp>
      <p:sp>
        <p:nvSpPr>
          <p:cNvPr id="18" name="TextBox 17"/>
          <p:cNvSpPr txBox="1"/>
          <p:nvPr/>
        </p:nvSpPr>
        <p:spPr>
          <a:xfrm>
            <a:off x="5516301" y="5856940"/>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calls </a:t>
            </a:r>
            <a:r>
              <a:rPr lang="en-GB" sz="2400" b="1" dirty="0">
                <a:solidFill>
                  <a:srgbClr val="4472C4">
                    <a:lumMod val="50000"/>
                  </a:srgbClr>
                </a:solidFill>
                <a:latin typeface="Century Gothic" panose="020B0502020202020204" pitchFamily="34" charset="0"/>
              </a:rPr>
              <a:t>him.</a:t>
            </a:r>
          </a:p>
        </p:txBody>
      </p:sp>
    </p:spTree>
    <p:extLst>
      <p:ext uri="{BB962C8B-B14F-4D97-AF65-F5344CB8AC3E}">
        <p14:creationId xmlns:p14="http://schemas.microsoft.com/office/powerpoint/2010/main" val="17832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receives the action (part 2):</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609600" y="479246"/>
            <a:ext cx="10972800" cy="4708981"/>
          </a:xfrm>
          <a:prstGeom prst="rect">
            <a:avLst/>
          </a:prstGeom>
        </p:spPr>
        <p:txBody>
          <a:bodyPr wrap="square">
            <a:spAutoFit/>
          </a:bodyPr>
          <a:lstStyle/>
          <a:p>
            <a:pPr>
              <a:spcAft>
                <a:spcPts val="800"/>
              </a:spcAft>
            </a:pPr>
            <a:r>
              <a:rPr lang="en-GB" sz="2400" dirty="0">
                <a:solidFill>
                  <a:srgbClr val="002060"/>
                </a:solidFill>
                <a:latin typeface="Century Gothic" panose="020B0502020202020204" pitchFamily="34" charset="0"/>
                <a:ea typeface="Calibri" panose="020F0502020204030204" pitchFamily="34" charset="0"/>
              </a:rPr>
              <a:t>Remember that all nouns have gender in Spanish:</a:t>
            </a:r>
          </a:p>
          <a:p>
            <a:pPr>
              <a:spcAft>
                <a:spcPts val="800"/>
              </a:spcAft>
            </a:pPr>
            <a:endParaRPr lang="en-GB" sz="24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dirty="0">
                <a:solidFill>
                  <a:srgbClr val="002060"/>
                </a:solidFill>
                <a:latin typeface="Century Gothic" panose="020B0502020202020204" pitchFamily="34" charset="0"/>
                <a:ea typeface="Calibri" panose="020F0502020204030204" pitchFamily="34" charset="0"/>
              </a:rPr>
              <a:t>Use ‘lo’ to mean ‘it’ if the object is masculine:</a:t>
            </a:r>
          </a:p>
          <a:p>
            <a:pPr>
              <a:spcAft>
                <a:spcPts val="800"/>
              </a:spcAft>
            </a:pPr>
            <a:r>
              <a:rPr lang="en-GB" sz="2400" dirty="0">
                <a:solidFill>
                  <a:srgbClr val="002060"/>
                </a:solidFill>
                <a:latin typeface="Century Gothic" panose="020B0502020202020204" pitchFamily="34" charset="0"/>
                <a:ea typeface="Calibri" panose="020F0502020204030204" pitchFamily="34" charset="0"/>
              </a:rPr>
              <a:t>La </a:t>
            </a:r>
            <a:r>
              <a:rPr lang="en-GB" sz="2400" dirty="0" err="1">
                <a:solidFill>
                  <a:srgbClr val="002060"/>
                </a:solidFill>
                <a:latin typeface="Century Gothic" panose="020B0502020202020204" pitchFamily="34" charset="0"/>
                <a:ea typeface="Calibri" panose="020F0502020204030204" pitchFamily="34" charset="0"/>
              </a:rPr>
              <a:t>mujer</a:t>
            </a:r>
            <a:r>
              <a:rPr lang="en-GB" sz="2400" dirty="0">
                <a:solidFill>
                  <a:srgbClr val="002060"/>
                </a:solidFill>
                <a:latin typeface="Century Gothic" panose="020B0502020202020204" pitchFamily="34" charset="0"/>
                <a:ea typeface="Calibri" panose="020F0502020204030204" pitchFamily="34" charset="0"/>
              </a:rPr>
              <a:t> </a:t>
            </a:r>
            <a:r>
              <a:rPr lang="en-GB" sz="2400" dirty="0" err="1">
                <a:solidFill>
                  <a:srgbClr val="002060"/>
                </a:solidFill>
                <a:latin typeface="Century Gothic" panose="020B0502020202020204" pitchFamily="34" charset="0"/>
                <a:ea typeface="Calibri" panose="020F0502020204030204" pitchFamily="34" charset="0"/>
              </a:rPr>
              <a:t>hace</a:t>
            </a:r>
            <a:r>
              <a:rPr lang="en-GB" sz="2400" dirty="0">
                <a:solidFill>
                  <a:srgbClr val="002060"/>
                </a:solidFill>
                <a:latin typeface="Century Gothic" panose="020B0502020202020204" pitchFamily="34" charset="0"/>
                <a:ea typeface="Calibri" panose="020F0502020204030204" pitchFamily="34" charset="0"/>
              </a:rPr>
              <a:t> </a:t>
            </a:r>
            <a:r>
              <a:rPr lang="en-GB" sz="2400" b="1" dirty="0">
                <a:solidFill>
                  <a:srgbClr val="002060"/>
                </a:solidFill>
                <a:latin typeface="Century Gothic" panose="020B0502020202020204" pitchFamily="34" charset="0"/>
                <a:ea typeface="Calibri" panose="020F0502020204030204" pitchFamily="34" charset="0"/>
              </a:rPr>
              <a:t>el </a:t>
            </a:r>
            <a:r>
              <a:rPr lang="en-GB" sz="2400" b="1" dirty="0" err="1">
                <a:solidFill>
                  <a:srgbClr val="002060"/>
                </a:solidFill>
                <a:latin typeface="Century Gothic" panose="020B0502020202020204" pitchFamily="34" charset="0"/>
                <a:ea typeface="Calibri" panose="020F0502020204030204" pitchFamily="34" charset="0"/>
              </a:rPr>
              <a:t>examen</a:t>
            </a:r>
            <a:r>
              <a:rPr lang="en-GB" sz="2400" dirty="0">
                <a:solidFill>
                  <a:srgbClr val="002060"/>
                </a:solidFill>
                <a:latin typeface="Century Gothic" panose="020B0502020202020204" pitchFamily="34" charset="0"/>
                <a:ea typeface="Calibri" panose="020F0502020204030204" pitchFamily="34" charset="0"/>
              </a:rPr>
              <a:t>.</a:t>
            </a:r>
            <a:endParaRPr lang="en-GB" sz="2400" b="1"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b="1" dirty="0">
                <a:solidFill>
                  <a:srgbClr val="002060"/>
                </a:solidFill>
                <a:latin typeface="Century Gothic" panose="020B0502020202020204" pitchFamily="34" charset="0"/>
                <a:ea typeface="Calibri" panose="020F0502020204030204" pitchFamily="34" charset="0"/>
              </a:rPr>
              <a:t>Lo</a:t>
            </a:r>
            <a:r>
              <a:rPr lang="en-GB" sz="2400" dirty="0">
                <a:solidFill>
                  <a:srgbClr val="002060"/>
                </a:solidFill>
                <a:latin typeface="Century Gothic" panose="020B0502020202020204" pitchFamily="34" charset="0"/>
                <a:ea typeface="Calibri" panose="020F0502020204030204" pitchFamily="34" charset="0"/>
              </a:rPr>
              <a:t> </a:t>
            </a:r>
            <a:r>
              <a:rPr lang="en-GB" sz="2400" dirty="0" err="1">
                <a:solidFill>
                  <a:srgbClr val="002060"/>
                </a:solidFill>
                <a:latin typeface="Century Gothic" panose="020B0502020202020204" pitchFamily="34" charset="0"/>
                <a:ea typeface="Calibri" panose="020F0502020204030204" pitchFamily="34" charset="0"/>
              </a:rPr>
              <a:t>hace</a:t>
            </a:r>
            <a:r>
              <a:rPr lang="en-GB" sz="2400" dirty="0">
                <a:solidFill>
                  <a:srgbClr val="002060"/>
                </a:solidFill>
                <a:latin typeface="Century Gothic" panose="020B0502020202020204" pitchFamily="34" charset="0"/>
                <a:ea typeface="Calibri" panose="020F0502020204030204" pitchFamily="34" charset="0"/>
              </a:rPr>
              <a:t> la mujer.</a:t>
            </a:r>
          </a:p>
          <a:p>
            <a:pPr>
              <a:spcAft>
                <a:spcPts val="800"/>
              </a:spcAft>
            </a:pPr>
            <a:endParaRPr lang="en-GB" sz="24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400" dirty="0">
                <a:solidFill>
                  <a:srgbClr val="002060"/>
                </a:solidFill>
                <a:latin typeface="Century Gothic" panose="020B0502020202020204" pitchFamily="34" charset="0"/>
                <a:ea typeface="Calibri" panose="020F0502020204030204" pitchFamily="34" charset="0"/>
              </a:rPr>
              <a:t>Use ‘la’ to mean ‘it’ if the object is feminine:</a:t>
            </a:r>
          </a:p>
          <a:p>
            <a:pPr>
              <a:spcAft>
                <a:spcPts val="800"/>
              </a:spcAft>
            </a:pPr>
            <a:r>
              <a:rPr lang="en-GB" sz="2400" dirty="0">
                <a:solidFill>
                  <a:srgbClr val="002060"/>
                </a:solidFill>
                <a:latin typeface="Century Gothic" panose="020B0502020202020204" pitchFamily="34" charset="0"/>
                <a:ea typeface="Calibri" panose="020F0502020204030204" pitchFamily="34" charset="0"/>
              </a:rPr>
              <a:t>El hombre </a:t>
            </a:r>
            <a:r>
              <a:rPr lang="en-GB" sz="2400" dirty="0" err="1">
                <a:solidFill>
                  <a:srgbClr val="002060"/>
                </a:solidFill>
                <a:latin typeface="Century Gothic" panose="020B0502020202020204" pitchFamily="34" charset="0"/>
                <a:ea typeface="Calibri" panose="020F0502020204030204" pitchFamily="34" charset="0"/>
              </a:rPr>
              <a:t>hace</a:t>
            </a:r>
            <a:r>
              <a:rPr lang="en-GB" sz="2400" dirty="0">
                <a:solidFill>
                  <a:srgbClr val="002060"/>
                </a:solidFill>
                <a:latin typeface="Century Gothic" panose="020B0502020202020204" pitchFamily="34" charset="0"/>
                <a:ea typeface="Calibri" panose="020F0502020204030204" pitchFamily="34" charset="0"/>
              </a:rPr>
              <a:t> </a:t>
            </a:r>
            <a:r>
              <a:rPr lang="en-GB" sz="2400" b="1" dirty="0">
                <a:solidFill>
                  <a:srgbClr val="002060"/>
                </a:solidFill>
                <a:latin typeface="Century Gothic" panose="020B0502020202020204" pitchFamily="34" charset="0"/>
                <a:ea typeface="Calibri" panose="020F0502020204030204" pitchFamily="34" charset="0"/>
              </a:rPr>
              <a:t>la carta.</a:t>
            </a:r>
          </a:p>
          <a:p>
            <a:pPr>
              <a:spcAft>
                <a:spcPts val="800"/>
              </a:spcAft>
            </a:pPr>
            <a:r>
              <a:rPr lang="en-GB" sz="2400" b="1" dirty="0">
                <a:solidFill>
                  <a:srgbClr val="002060"/>
                </a:solidFill>
                <a:latin typeface="Century Gothic" panose="020B0502020202020204" pitchFamily="34" charset="0"/>
                <a:ea typeface="Calibri" panose="020F0502020204030204" pitchFamily="34" charset="0"/>
              </a:rPr>
              <a:t>La</a:t>
            </a:r>
            <a:r>
              <a:rPr lang="en-GB" sz="2400" dirty="0">
                <a:solidFill>
                  <a:srgbClr val="002060"/>
                </a:solidFill>
                <a:latin typeface="Century Gothic" panose="020B0502020202020204" pitchFamily="34" charset="0"/>
                <a:ea typeface="Calibri" panose="020F0502020204030204" pitchFamily="34" charset="0"/>
              </a:rPr>
              <a:t> </a:t>
            </a:r>
            <a:r>
              <a:rPr lang="en-GB" sz="2400" dirty="0" err="1">
                <a:solidFill>
                  <a:srgbClr val="002060"/>
                </a:solidFill>
                <a:latin typeface="Century Gothic" panose="020B0502020202020204" pitchFamily="34" charset="0"/>
                <a:ea typeface="Calibri" panose="020F0502020204030204" pitchFamily="34" charset="0"/>
              </a:rPr>
              <a:t>hace</a:t>
            </a:r>
            <a:r>
              <a:rPr lang="en-GB" sz="2400" dirty="0">
                <a:solidFill>
                  <a:srgbClr val="002060"/>
                </a:solidFill>
                <a:latin typeface="Century Gothic" panose="020B0502020202020204" pitchFamily="34" charset="0"/>
                <a:ea typeface="Calibri" panose="020F0502020204030204" pitchFamily="34" charset="0"/>
              </a:rPr>
              <a:t> el hombre.</a:t>
            </a:r>
          </a:p>
          <a:p>
            <a:pPr>
              <a:spcAft>
                <a:spcPts val="800"/>
              </a:spcAft>
            </a:pPr>
            <a:endParaRPr lang="en-GB" sz="2400" dirty="0">
              <a:solidFill>
                <a:srgbClr val="002060"/>
              </a:solidFill>
              <a:latin typeface="Century Gothic" panose="020B0502020202020204" pitchFamily="34" charset="0"/>
              <a:ea typeface="Calibri" panose="020F0502020204030204" pitchFamily="34" charset="0"/>
            </a:endParaRPr>
          </a:p>
        </p:txBody>
      </p:sp>
      <p:sp>
        <p:nvSpPr>
          <p:cNvPr id="4" name="TextBox 3"/>
          <p:cNvSpPr txBox="1"/>
          <p:nvPr/>
        </p:nvSpPr>
        <p:spPr>
          <a:xfrm>
            <a:off x="5089849" y="4066078"/>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man makes </a:t>
            </a:r>
            <a:r>
              <a:rPr lang="en-GB" sz="2400" b="1" dirty="0">
                <a:solidFill>
                  <a:srgbClr val="4472C4">
                    <a:lumMod val="50000"/>
                  </a:srgbClr>
                </a:solidFill>
                <a:latin typeface="Century Gothic" panose="020B0502020202020204" pitchFamily="34" charset="0"/>
              </a:rPr>
              <a:t>it</a:t>
            </a:r>
            <a:r>
              <a:rPr lang="en-GB" sz="2400" dirty="0">
                <a:solidFill>
                  <a:srgbClr val="4472C4">
                    <a:lumMod val="50000"/>
                  </a:srgbClr>
                </a:solidFill>
                <a:latin typeface="Century Gothic" panose="020B0502020202020204" pitchFamily="34" charset="0"/>
              </a:rPr>
              <a:t>.</a:t>
            </a:r>
          </a:p>
        </p:txBody>
      </p:sp>
      <p:sp>
        <p:nvSpPr>
          <p:cNvPr id="8" name="TextBox 7"/>
          <p:cNvSpPr txBox="1"/>
          <p:nvPr/>
        </p:nvSpPr>
        <p:spPr>
          <a:xfrm>
            <a:off x="5089849" y="3587979"/>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man makes </a:t>
            </a:r>
            <a:r>
              <a:rPr lang="en-GB" sz="2400" b="1" dirty="0">
                <a:solidFill>
                  <a:srgbClr val="4472C4">
                    <a:lumMod val="50000"/>
                  </a:srgbClr>
                </a:solidFill>
                <a:latin typeface="Century Gothic" panose="020B0502020202020204" pitchFamily="34" charset="0"/>
              </a:rPr>
              <a:t>the card.</a:t>
            </a:r>
          </a:p>
        </p:txBody>
      </p:sp>
      <p:sp>
        <p:nvSpPr>
          <p:cNvPr id="10" name="TextBox 9"/>
          <p:cNvSpPr txBox="1"/>
          <p:nvPr/>
        </p:nvSpPr>
        <p:spPr>
          <a:xfrm>
            <a:off x="5089849" y="1735063"/>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does </a:t>
            </a:r>
            <a:r>
              <a:rPr lang="en-GB" sz="2400" b="1" dirty="0">
                <a:solidFill>
                  <a:srgbClr val="4472C4">
                    <a:lumMod val="50000"/>
                  </a:srgbClr>
                </a:solidFill>
                <a:latin typeface="Century Gothic" panose="020B0502020202020204" pitchFamily="34" charset="0"/>
              </a:rPr>
              <a:t>the exam</a:t>
            </a:r>
            <a:r>
              <a:rPr lang="en-GB" sz="2400" dirty="0">
                <a:solidFill>
                  <a:srgbClr val="4472C4">
                    <a:lumMod val="50000"/>
                  </a:srgbClr>
                </a:solidFill>
                <a:latin typeface="Century Gothic" panose="020B0502020202020204" pitchFamily="34" charset="0"/>
              </a:rPr>
              <a:t>.</a:t>
            </a:r>
            <a:endParaRPr lang="en-GB" sz="2400" b="1" dirty="0">
              <a:solidFill>
                <a:srgbClr val="4472C4">
                  <a:lumMod val="50000"/>
                </a:srgbClr>
              </a:solidFill>
              <a:latin typeface="Century Gothic" panose="020B0502020202020204" pitchFamily="34" charset="0"/>
            </a:endParaRPr>
          </a:p>
        </p:txBody>
      </p:sp>
      <p:sp>
        <p:nvSpPr>
          <p:cNvPr id="11" name="TextBox 10"/>
          <p:cNvSpPr txBox="1"/>
          <p:nvPr/>
        </p:nvSpPr>
        <p:spPr>
          <a:xfrm>
            <a:off x="5089849" y="2170335"/>
            <a:ext cx="5048794" cy="646331"/>
          </a:xfrm>
          <a:prstGeom prst="rect">
            <a:avLst/>
          </a:prstGeom>
          <a:noFill/>
        </p:spPr>
        <p:txBody>
          <a:bodyPr wrap="square" rtlCol="0">
            <a:spAutoFit/>
          </a:bodyPr>
          <a:lstStyle/>
          <a:p>
            <a:pPr>
              <a:lnSpc>
                <a:spcPct val="150000"/>
              </a:lnSpc>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prstClr val="black"/>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The woman does </a:t>
            </a:r>
            <a:r>
              <a:rPr lang="en-GB" sz="2400" b="1" dirty="0">
                <a:solidFill>
                  <a:srgbClr val="4472C4">
                    <a:lumMod val="50000"/>
                  </a:srgbClr>
                </a:solidFill>
                <a:latin typeface="Century Gothic" panose="020B0502020202020204" pitchFamily="34" charset="0"/>
              </a:rPr>
              <a:t>it.</a:t>
            </a:r>
          </a:p>
        </p:txBody>
      </p:sp>
      <p:sp>
        <p:nvSpPr>
          <p:cNvPr id="12" name="TextBox 1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6608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138" y="1292855"/>
            <a:ext cx="11426353" cy="2600480"/>
          </a:xfrm>
        </p:spPr>
        <p:txBody>
          <a:bodyPr>
            <a:normAutofit/>
          </a:bodyPr>
          <a:lstStyle/>
          <a:p>
            <a:pPr marL="0" indent="0">
              <a:buNone/>
            </a:pPr>
            <a:r>
              <a:rPr lang="en-GB" dirty="0">
                <a:solidFill>
                  <a:srgbClr val="002060"/>
                </a:solidFill>
                <a:ea typeface="Calibri" panose="020F0502020204030204" pitchFamily="34" charset="0"/>
              </a:rPr>
              <a:t>The president has a personal assistant at the White House.</a:t>
            </a:r>
          </a:p>
          <a:p>
            <a:pPr marL="0" indent="0">
              <a:buNone/>
            </a:pPr>
            <a:endParaRPr lang="en-GB" dirty="0">
              <a:solidFill>
                <a:srgbClr val="002060"/>
              </a:solidFill>
              <a:ea typeface="Calibri" panose="020F0502020204030204" pitchFamily="34" charset="0"/>
            </a:endParaRPr>
          </a:p>
          <a:p>
            <a:pPr marL="0" indent="0">
              <a:buNone/>
            </a:pPr>
            <a:r>
              <a:rPr lang="en-GB" dirty="0">
                <a:solidFill>
                  <a:srgbClr val="002060"/>
                </a:solidFill>
                <a:ea typeface="Calibri" panose="020F0502020204030204" pitchFamily="34" charset="0"/>
              </a:rPr>
              <a:t>Read the following sentences to find out about their Mondays.</a:t>
            </a:r>
          </a:p>
          <a:p>
            <a:endParaRPr lang="en-GB" dirty="0"/>
          </a:p>
        </p:txBody>
      </p:sp>
      <p:sp>
        <p:nvSpPr>
          <p:cNvPr id="9" name="TextBox 8"/>
          <p:cNvSpPr txBox="1"/>
          <p:nvPr/>
        </p:nvSpPr>
        <p:spPr>
          <a:xfrm>
            <a:off x="3092824" y="356620"/>
            <a:ext cx="6992469" cy="646331"/>
          </a:xfrm>
          <a:prstGeom prst="rect">
            <a:avLst/>
          </a:prstGeom>
          <a:noFill/>
        </p:spPr>
        <p:txBody>
          <a:bodyPr wrap="square" rtlCol="0">
            <a:spAutoFit/>
          </a:bodyPr>
          <a:lstStyle/>
          <a:p>
            <a:r>
              <a:rPr lang="en-GB" sz="3600" b="1" dirty="0">
                <a:solidFill>
                  <a:srgbClr val="4472C4">
                    <a:lumMod val="50000"/>
                  </a:srgbClr>
                </a:solidFill>
                <a:latin typeface="Century Gothic" panose="020B0502020202020204" pitchFamily="34" charset="0"/>
              </a:rPr>
              <a:t>El presidente y el asistente</a:t>
            </a:r>
          </a:p>
        </p:txBody>
      </p:sp>
      <p:pic>
        <p:nvPicPr>
          <p:cNvPr id="1030" name="Picture 6" descr="http://www.clker.com/cliparts/0/a/f/3/119709529054843054johnny_automatic_businessman.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175" y="3791524"/>
            <a:ext cx="1092015" cy="2221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508" y="3048033"/>
            <a:ext cx="1273369" cy="2964665"/>
          </a:xfrm>
          <a:prstGeom prst="rect">
            <a:avLst/>
          </a:prstGeom>
        </p:spPr>
      </p:pic>
      <p:sp>
        <p:nvSpPr>
          <p:cNvPr id="4" name="Rectangle 3"/>
          <p:cNvSpPr/>
          <p:nvPr/>
        </p:nvSpPr>
        <p:spPr>
          <a:xfrm>
            <a:off x="9282518" y="6012698"/>
            <a:ext cx="2803973" cy="276999"/>
          </a:xfrm>
          <a:prstGeom prst="rect">
            <a:avLst/>
          </a:prstGeom>
        </p:spPr>
        <p:txBody>
          <a:bodyPr wrap="none">
            <a:spAutoFit/>
          </a:bodyPr>
          <a:lstStyle/>
          <a:p>
            <a:r>
              <a:rPr lang="en-GB" sz="1200" dirty="0">
                <a:solidFill>
                  <a:prstClr val="black"/>
                </a:solidFill>
                <a:latin typeface="Century Gothic" panose="020B0502020202020204" pitchFamily="34" charset="0"/>
                <a:hlinkClick r:id="rId4"/>
              </a:rPr>
              <a:t>https://www.goodfreephotos.com</a:t>
            </a:r>
            <a:r>
              <a:rPr lang="en-GB" sz="1200" dirty="0">
                <a:solidFill>
                  <a:prstClr val="black"/>
                </a:solidFill>
                <a:latin typeface="Century Gothic" panose="020B0502020202020204" pitchFamily="34" charset="0"/>
              </a:rPr>
              <a:t> </a:t>
            </a:r>
          </a:p>
        </p:txBody>
      </p:sp>
    </p:spTree>
    <p:extLst>
      <p:ext uri="{BB962C8B-B14F-4D97-AF65-F5344CB8AC3E}">
        <p14:creationId xmlns:p14="http://schemas.microsoft.com/office/powerpoint/2010/main" val="267512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receives the action:</a:t>
            </a:r>
            <a:br>
              <a:rPr lang="en-GB" sz="2400" b="1" dirty="0">
                <a:solidFill>
                  <a:schemeClr val="bg1"/>
                </a:solidFill>
              </a:rPr>
            </a:br>
            <a:r>
              <a:rPr lang="en-GB" sz="2400" dirty="0">
                <a:solidFill>
                  <a:schemeClr val="bg1"/>
                </a:solidFill>
              </a:rPr>
              <a:t>‘lo’ and ‘la’ in object-first sentences</a:t>
            </a: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3" name="Rectangle 2"/>
          <p:cNvSpPr/>
          <p:nvPr/>
        </p:nvSpPr>
        <p:spPr>
          <a:xfrm>
            <a:off x="31699" y="1163991"/>
            <a:ext cx="12344388" cy="4563813"/>
          </a:xfrm>
          <a:prstGeom prst="rect">
            <a:avLst/>
          </a:prstGeom>
        </p:spPr>
        <p:txBody>
          <a:bodyPr wrap="square">
            <a:spAutoFit/>
          </a:bodyPr>
          <a:lstStyle/>
          <a:p>
            <a:pPr>
              <a:spcAft>
                <a:spcPts val="800"/>
              </a:spcAft>
            </a:pPr>
            <a:r>
              <a:rPr lang="en-GB" sz="2200" dirty="0">
                <a:solidFill>
                  <a:srgbClr val="002060"/>
                </a:solidFill>
                <a:latin typeface="Century Gothic" panose="020B0502020202020204" pitchFamily="34" charset="0"/>
                <a:ea typeface="Calibri" panose="020F0502020204030204" pitchFamily="34" charset="0"/>
              </a:rPr>
              <a:t>In English, the person (or thing) that ‘receives’ the action </a:t>
            </a:r>
            <a:r>
              <a:rPr lang="en-GB" dirty="0">
                <a:solidFill>
                  <a:srgbClr val="002060"/>
                </a:solidFill>
                <a:latin typeface="Century Gothic" panose="020B0502020202020204" pitchFamily="34" charset="0"/>
                <a:ea typeface="Calibri" panose="020F0502020204030204" pitchFamily="34" charset="0"/>
              </a:rPr>
              <a:t>(the object) </a:t>
            </a:r>
            <a:r>
              <a:rPr lang="en-GB" sz="2200" dirty="0">
                <a:solidFill>
                  <a:srgbClr val="002060"/>
                </a:solidFill>
                <a:latin typeface="Century Gothic" panose="020B0502020202020204" pitchFamily="34" charset="0"/>
                <a:ea typeface="Calibri" panose="020F0502020204030204" pitchFamily="34" charset="0"/>
              </a:rPr>
              <a:t>goes after the verb. </a:t>
            </a:r>
          </a:p>
          <a:p>
            <a:pPr>
              <a:spcAft>
                <a:spcPts val="800"/>
              </a:spcAft>
            </a:pPr>
            <a:r>
              <a:rPr lang="en-GB" sz="2200" dirty="0">
                <a:solidFill>
                  <a:srgbClr val="002060"/>
                </a:solidFill>
                <a:latin typeface="Century Gothic" panose="020B0502020202020204" pitchFamily="34" charset="0"/>
                <a:ea typeface="Calibri" panose="020F0502020204030204" pitchFamily="34" charset="0"/>
              </a:rPr>
              <a:t>In the example, ‘</a:t>
            </a:r>
            <a:r>
              <a:rPr lang="en-GB" sz="2200" i="1" dirty="0">
                <a:solidFill>
                  <a:srgbClr val="002060"/>
                </a:solidFill>
                <a:latin typeface="Century Gothic" panose="020B0502020202020204" pitchFamily="34" charset="0"/>
                <a:ea typeface="Calibri" panose="020F0502020204030204" pitchFamily="34" charset="0"/>
              </a:rPr>
              <a:t>the man calls the woman</a:t>
            </a:r>
            <a:r>
              <a:rPr lang="en-GB" sz="2200" dirty="0">
                <a:solidFill>
                  <a:srgbClr val="002060"/>
                </a:solidFill>
                <a:latin typeface="Century Gothic" panose="020B0502020202020204" pitchFamily="34" charset="0"/>
                <a:ea typeface="Calibri" panose="020F0502020204030204" pitchFamily="34" charset="0"/>
              </a:rPr>
              <a:t>’, the object ‘woman’ comes after the verb.</a:t>
            </a:r>
          </a:p>
          <a:p>
            <a:pPr>
              <a:spcAft>
                <a:spcPts val="800"/>
              </a:spcAft>
            </a:pPr>
            <a:endParaRPr lang="en-GB" sz="2200" dirty="0">
              <a:solidFill>
                <a:srgbClr val="002060"/>
              </a:solidFill>
              <a:latin typeface="Century Gothic" panose="020B0502020202020204" pitchFamily="34" charset="0"/>
              <a:ea typeface="Calibri" panose="020F0502020204030204" pitchFamily="34" charset="0"/>
            </a:endParaRPr>
          </a:p>
          <a:p>
            <a:pPr>
              <a:lnSpc>
                <a:spcPct val="120000"/>
              </a:lnSpc>
              <a:spcAft>
                <a:spcPts val="800"/>
              </a:spcAft>
            </a:pPr>
            <a:r>
              <a:rPr lang="en-GB" sz="2200" dirty="0">
                <a:solidFill>
                  <a:srgbClr val="002060"/>
                </a:solidFill>
                <a:latin typeface="Century Gothic" panose="020B0502020202020204" pitchFamily="34" charset="0"/>
                <a:ea typeface="Calibri" panose="020F0502020204030204" pitchFamily="34" charset="0"/>
              </a:rPr>
              <a:t>In Spanish, there are two ways to say this:</a:t>
            </a: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(1) El hombre llama a la mujer.</a:t>
            </a:r>
            <a:endParaRPr lang="en-GB" sz="2200" b="1" dirty="0">
              <a:solidFill>
                <a:srgbClr val="4472C4">
                  <a:lumMod val="50000"/>
                </a:srgbClr>
              </a:solidFill>
              <a:latin typeface="Century Gothic" panose="020B0502020202020204" pitchFamily="34" charset="0"/>
              <a:ea typeface="Calibri" panose="020F0502020204030204" pitchFamily="34" charset="0"/>
            </a:endParaRP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(2) A</a:t>
            </a:r>
            <a:r>
              <a:rPr lang="en-GB" sz="2200" b="1" dirty="0">
                <a:solidFill>
                  <a:srgbClr val="002060"/>
                </a:solidFill>
                <a:latin typeface="Century Gothic" panose="020B0502020202020204" pitchFamily="34" charset="0"/>
                <a:ea typeface="Calibri" panose="020F0502020204030204" pitchFamily="34" charset="0"/>
              </a:rPr>
              <a:t> </a:t>
            </a:r>
            <a:r>
              <a:rPr lang="en-GB" sz="2200" dirty="0">
                <a:solidFill>
                  <a:srgbClr val="002060"/>
                </a:solidFill>
                <a:latin typeface="Century Gothic" panose="020B0502020202020204" pitchFamily="34" charset="0"/>
                <a:ea typeface="Calibri" panose="020F0502020204030204" pitchFamily="34" charset="0"/>
              </a:rPr>
              <a:t>la mujer la llama el hombre.</a:t>
            </a:r>
            <a:endParaRPr lang="en-GB" sz="2200" b="1" dirty="0">
              <a:solidFill>
                <a:srgbClr val="4472C4">
                  <a:lumMod val="50000"/>
                </a:srgbClr>
              </a:solidFill>
              <a:latin typeface="Century Gothic" panose="020B0502020202020204" pitchFamily="34" charset="0"/>
              <a:ea typeface="Calibri" panose="020F0502020204030204" pitchFamily="34" charset="0"/>
            </a:endParaRPr>
          </a:p>
          <a:p>
            <a:pPr>
              <a:lnSpc>
                <a:spcPct val="107000"/>
              </a:lnSpc>
              <a:spcAft>
                <a:spcPts val="800"/>
              </a:spcAft>
            </a:pPr>
            <a:endParaRPr lang="en-GB" sz="2200" dirty="0">
              <a:solidFill>
                <a:srgbClr val="002060"/>
              </a:solidFill>
              <a:latin typeface="Century Gothic" panose="020B0502020202020204" pitchFamily="34" charset="0"/>
              <a:ea typeface="Calibri" panose="020F0502020204030204" pitchFamily="34" charset="0"/>
            </a:endParaRP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So, in sentences like (2) which start with the object:</a:t>
            </a:r>
          </a:p>
          <a:p>
            <a:pPr marL="342900" indent="-342900">
              <a:spcAft>
                <a:spcPts val="800"/>
              </a:spcAft>
              <a:buFont typeface="Arial" panose="020B0604020202020204" pitchFamily="34" charset="0"/>
              <a:buChar char="•"/>
            </a:pPr>
            <a:r>
              <a:rPr lang="en-GB" sz="2200" dirty="0">
                <a:solidFill>
                  <a:srgbClr val="002060"/>
                </a:solidFill>
                <a:latin typeface="Century Gothic" panose="020B0502020202020204" pitchFamily="34" charset="0"/>
                <a:ea typeface="Calibri" panose="020F0502020204030204" pitchFamily="34" charset="0"/>
              </a:rPr>
              <a:t>‘lo’ or ‘la’ (object pronouns) are used between the object and verb.</a:t>
            </a:r>
          </a:p>
          <a:p>
            <a:pPr marL="342900" indent="-342900">
              <a:spcAft>
                <a:spcPts val="800"/>
              </a:spcAft>
              <a:buFont typeface="Arial" panose="020B0604020202020204" pitchFamily="34" charset="0"/>
              <a:buChar char="•"/>
            </a:pPr>
            <a:r>
              <a:rPr lang="en-GB" sz="2200" dirty="0">
                <a:solidFill>
                  <a:srgbClr val="002060"/>
                </a:solidFill>
                <a:latin typeface="Century Gothic" panose="020B0502020202020204" pitchFamily="34" charset="0"/>
                <a:ea typeface="Calibri" panose="020F0502020204030204" pitchFamily="34" charset="0"/>
              </a:rPr>
              <a:t>‘lo’ is for a masculine object; ‘la’ is for a feminine object.</a:t>
            </a:r>
          </a:p>
        </p:txBody>
      </p:sp>
      <p:sp>
        <p:nvSpPr>
          <p:cNvPr id="7" name="Oval Callout 6"/>
          <p:cNvSpPr/>
          <p:nvPr/>
        </p:nvSpPr>
        <p:spPr>
          <a:xfrm>
            <a:off x="5765244" y="2150691"/>
            <a:ext cx="5383010" cy="1421126"/>
          </a:xfrm>
          <a:prstGeom prst="wedgeEllipseCallout">
            <a:avLst>
              <a:gd name="adj1" fmla="val -136115"/>
              <a:gd name="adj2" fmla="val 144778"/>
            </a:avLst>
          </a:prstGeom>
          <a:solidFill>
            <a:srgbClr val="F8D9BD"/>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4472C4">
                    <a:lumMod val="50000"/>
                  </a:srgbClr>
                </a:solidFill>
                <a:latin typeface="Century Gothic" panose="020B0502020202020204" pitchFamily="34" charset="0"/>
              </a:rPr>
              <a:t>¡</a:t>
            </a:r>
            <a:r>
              <a:rPr lang="en-GB" sz="2400" b="1" i="1" dirty="0" err="1">
                <a:solidFill>
                  <a:srgbClr val="4472C4">
                    <a:lumMod val="50000"/>
                  </a:srgbClr>
                </a:solidFill>
                <a:latin typeface="Century Gothic" panose="020B0502020202020204" pitchFamily="34" charset="0"/>
              </a:rPr>
              <a:t>Ojo</a:t>
            </a:r>
            <a:r>
              <a:rPr lang="en-GB" sz="2400" b="1" i="1" dirty="0">
                <a:solidFill>
                  <a:srgbClr val="4472C4">
                    <a:lumMod val="50000"/>
                  </a:srgbClr>
                </a:solidFill>
                <a:latin typeface="Century Gothic" panose="020B0502020202020204" pitchFamily="34" charset="0"/>
              </a:rPr>
              <a:t>!</a:t>
            </a:r>
            <a:r>
              <a:rPr lang="en-GB" sz="2000" b="1" i="1" dirty="0">
                <a:solidFill>
                  <a:srgbClr val="4472C4">
                    <a:lumMod val="50000"/>
                  </a:srgbClr>
                </a:solidFill>
                <a:latin typeface="Century Gothic" panose="020B0502020202020204" pitchFamily="34" charset="0"/>
              </a:rPr>
              <a:t/>
            </a:r>
            <a:br>
              <a:rPr lang="en-GB" sz="2000" b="1" i="1"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The words ‘</a:t>
            </a:r>
            <a:r>
              <a:rPr lang="en-GB" sz="2000" b="1" dirty="0">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and ‘</a:t>
            </a:r>
            <a:r>
              <a:rPr lang="en-GB" sz="2000" b="1" dirty="0">
                <a:solidFill>
                  <a:srgbClr val="4472C4">
                    <a:lumMod val="50000"/>
                  </a:srgbClr>
                </a:solidFill>
                <a:latin typeface="Century Gothic" panose="020B0502020202020204" pitchFamily="34" charset="0"/>
              </a:rPr>
              <a:t>la</a:t>
            </a:r>
            <a:r>
              <a:rPr lang="en-GB" sz="2000" dirty="0">
                <a:solidFill>
                  <a:srgbClr val="4472C4">
                    <a:lumMod val="50000"/>
                  </a:srgbClr>
                </a:solidFill>
                <a:latin typeface="Century Gothic" panose="020B0502020202020204" pitchFamily="34" charset="0"/>
              </a:rPr>
              <a:t>’ (‘the’) are different to these.</a:t>
            </a:r>
          </a:p>
        </p:txBody>
      </p:sp>
      <p:sp>
        <p:nvSpPr>
          <p:cNvPr id="4" name="Rectangle 3"/>
          <p:cNvSpPr/>
          <p:nvPr/>
        </p:nvSpPr>
        <p:spPr>
          <a:xfrm>
            <a:off x="142466" y="5855076"/>
            <a:ext cx="11854462" cy="400110"/>
          </a:xfrm>
          <a:prstGeom prst="rect">
            <a:avLst/>
          </a:prstGeom>
        </p:spPr>
        <p:txBody>
          <a:bodyPr wrap="square">
            <a:spAutoFit/>
          </a:bodyPr>
          <a:lstStyle/>
          <a:p>
            <a:pPr>
              <a:spcAft>
                <a:spcPts val="800"/>
              </a:spcAft>
            </a:pPr>
            <a:r>
              <a:rPr lang="en-GB" sz="2000" b="1" dirty="0">
                <a:solidFill>
                  <a:srgbClr val="002060"/>
                </a:solidFill>
                <a:latin typeface="Century Gothic" panose="020B0502020202020204" pitchFamily="34" charset="0"/>
                <a:ea typeface="Calibri" panose="020F0502020204030204" pitchFamily="34" charset="0"/>
              </a:rPr>
              <a:t>Note</a:t>
            </a:r>
            <a:r>
              <a:rPr lang="en-GB" sz="2000" dirty="0">
                <a:solidFill>
                  <a:srgbClr val="002060"/>
                </a:solidFill>
                <a:latin typeface="Century Gothic" panose="020B0502020202020204" pitchFamily="34" charset="0"/>
                <a:ea typeface="Calibri" panose="020F0502020204030204" pitchFamily="34" charset="0"/>
              </a:rPr>
              <a:t>: when the object is a person (or pet) ‘</a:t>
            </a:r>
            <a:r>
              <a:rPr lang="en-GB" sz="2000" b="1" dirty="0">
                <a:solidFill>
                  <a:srgbClr val="002060"/>
                </a:solidFill>
                <a:latin typeface="Century Gothic" panose="020B0502020202020204" pitchFamily="34" charset="0"/>
                <a:ea typeface="Calibri" panose="020F0502020204030204" pitchFamily="34" charset="0"/>
              </a:rPr>
              <a:t>a</a:t>
            </a:r>
            <a:r>
              <a:rPr lang="en-GB" sz="2000" dirty="0">
                <a:solidFill>
                  <a:srgbClr val="002060"/>
                </a:solidFill>
                <a:latin typeface="Century Gothic" panose="020B0502020202020204" pitchFamily="34" charset="0"/>
                <a:ea typeface="Calibri" panose="020F0502020204030204" pitchFamily="34" charset="0"/>
              </a:rPr>
              <a:t>’ is usually used before the object, too.</a:t>
            </a:r>
          </a:p>
        </p:txBody>
      </p:sp>
      <p:sp>
        <p:nvSpPr>
          <p:cNvPr id="8" name="Oval 7"/>
          <p:cNvSpPr/>
          <p:nvPr/>
        </p:nvSpPr>
        <p:spPr>
          <a:xfrm>
            <a:off x="1889760" y="3445897"/>
            <a:ext cx="426720" cy="431159"/>
          </a:xfrm>
          <a:prstGeom prst="ellipse">
            <a:avLst/>
          </a:prstGeom>
          <a:noFill/>
          <a:ln w="381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 name="Straight Connector 9"/>
          <p:cNvCxnSpPr/>
          <p:nvPr/>
        </p:nvCxnSpPr>
        <p:spPr>
          <a:xfrm>
            <a:off x="2816352" y="3328416"/>
            <a:ext cx="182880" cy="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30352" y="3781926"/>
            <a:ext cx="239669" cy="369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5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b="41230"/>
          <a:stretch/>
        </p:blipFill>
        <p:spPr>
          <a:xfrm>
            <a:off x="435961" y="10239"/>
            <a:ext cx="1076432" cy="1472869"/>
          </a:xfrm>
          <a:prstGeom prst="rect">
            <a:avLst/>
          </a:prstGeom>
        </p:spPr>
      </p:pic>
      <p:graphicFrame>
        <p:nvGraphicFramePr>
          <p:cNvPr id="5" name="Table 4"/>
          <p:cNvGraphicFramePr>
            <a:graphicFrameLocks noGrp="1"/>
          </p:cNvGraphicFramePr>
          <p:nvPr>
            <p:extLst/>
          </p:nvPr>
        </p:nvGraphicFramePr>
        <p:xfrm>
          <a:off x="72426" y="1483108"/>
          <a:ext cx="5121200" cy="4715941"/>
        </p:xfrm>
        <a:graphic>
          <a:graphicData uri="http://schemas.openxmlformats.org/drawingml/2006/table">
            <a:tbl>
              <a:tblPr firstRow="1" bandRow="1">
                <a:tableStyleId>{5DA37D80-6434-44D0-A028-1B22A696006F}</a:tableStyleId>
              </a:tblPr>
              <a:tblGrid>
                <a:gridCol w="460761">
                  <a:extLst>
                    <a:ext uri="{9D8B030D-6E8A-4147-A177-3AD203B41FA5}">
                      <a16:colId xmlns="" xmlns:a16="http://schemas.microsoft.com/office/drawing/2014/main" val="3587697735"/>
                    </a:ext>
                  </a:extLst>
                </a:gridCol>
                <a:gridCol w="4660439">
                  <a:extLst>
                    <a:ext uri="{9D8B030D-6E8A-4147-A177-3AD203B41FA5}">
                      <a16:colId xmlns="" xmlns:a16="http://schemas.microsoft.com/office/drawing/2014/main" val="4273422518"/>
                    </a:ext>
                  </a:extLst>
                </a:gridCol>
              </a:tblGrid>
              <a:tr h="456381">
                <a:tc>
                  <a:txBody>
                    <a:bodyPr/>
                    <a:lstStyle/>
                    <a:p>
                      <a:pPr algn="ctr"/>
                      <a:endParaRPr lang="en-GB" sz="2000" dirty="0">
                        <a:solidFill>
                          <a:srgbClr val="002060"/>
                        </a:solidFill>
                        <a:latin typeface="Century Gothic" panose="020B0502020202020204" pitchFamily="34" charset="0"/>
                      </a:endParaRPr>
                    </a:p>
                  </a:txBody>
                  <a:tcPr>
                    <a:solidFill>
                      <a:schemeClr val="bg1"/>
                    </a:solidFill>
                  </a:tcPr>
                </a:tc>
                <a:tc>
                  <a:txBody>
                    <a:bodyPr/>
                    <a:lstStyle/>
                    <a:p>
                      <a:endParaRPr lang="en-GB" sz="2000" dirty="0">
                        <a:latin typeface="Century Gothic" panose="020B0502020202020204" pitchFamily="34" charset="0"/>
                      </a:endParaRPr>
                    </a:p>
                  </a:txBody>
                  <a:tcPr>
                    <a:solidFill>
                      <a:schemeClr val="bg1"/>
                    </a:solidFill>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presidente</a:t>
                      </a:r>
                      <a:r>
                        <a:rPr lang="en-GB" sz="2000" baseline="0" dirty="0">
                          <a:solidFill>
                            <a:schemeClr val="accent5">
                              <a:lumMod val="50000"/>
                            </a:schemeClr>
                          </a:solidFill>
                          <a:latin typeface="Century Gothic" panose="020B0502020202020204" pitchFamily="34" charset="0"/>
                        </a:rPr>
                        <a:t> observa al asistente.</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escucha el asistente.</a:t>
                      </a: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presidente</a:t>
                      </a:r>
                      <a:r>
                        <a:rPr lang="en-GB" sz="2000" baseline="0" dirty="0">
                          <a:solidFill>
                            <a:schemeClr val="accent5">
                              <a:lumMod val="50000"/>
                            </a:schemeClr>
                          </a:solidFill>
                          <a:latin typeface="Century Gothic" panose="020B0502020202020204" pitchFamily="34" charset="0"/>
                        </a:rPr>
                        <a:t> saluda al asistente.</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ayuda el presidente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tc>
                <a:tc>
                  <a:txBody>
                    <a:bodyPr/>
                    <a:lstStyle/>
                    <a:p>
                      <a:r>
                        <a:rPr lang="en-GB" sz="2000" dirty="0">
                          <a:solidFill>
                            <a:schemeClr val="accent5">
                              <a:lumMod val="50000"/>
                            </a:schemeClr>
                          </a:solidFill>
                          <a:latin typeface="Century Gothic" panose="020B0502020202020204" pitchFamily="34" charset="0"/>
                        </a:rPr>
                        <a:t>Lo llama el asistente.</a:t>
                      </a:r>
                    </a:p>
                  </a:txBody>
                  <a:tcPr/>
                </a:tc>
                <a:extLst>
                  <a:ext uri="{0D108BD9-81ED-4DB2-BD59-A6C34878D82A}">
                    <a16:rowId xmlns="" xmlns:a16="http://schemas.microsoft.com/office/drawing/2014/main" val="2076436072"/>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tc>
                <a:tc>
                  <a:txBody>
                    <a:bodyPr/>
                    <a:lstStyle/>
                    <a:p>
                      <a:r>
                        <a:rPr lang="en-GB" sz="2000" dirty="0">
                          <a:solidFill>
                            <a:schemeClr val="accent5">
                              <a:lumMod val="50000"/>
                            </a:schemeClr>
                          </a:solidFill>
                          <a:latin typeface="Century Gothic" panose="020B0502020202020204" pitchFamily="34" charset="0"/>
                        </a:rPr>
                        <a:t>El asistente</a:t>
                      </a:r>
                      <a:r>
                        <a:rPr lang="en-GB" sz="2000" baseline="0" dirty="0">
                          <a:solidFill>
                            <a:schemeClr val="accent5">
                              <a:lumMod val="50000"/>
                            </a:schemeClr>
                          </a:solidFill>
                          <a:latin typeface="Century Gothic" panose="020B0502020202020204" pitchFamily="34" charset="0"/>
                        </a:rPr>
                        <a:t> sigue al </a:t>
                      </a:r>
                      <a:r>
                        <a:rPr lang="en-GB" sz="2000" dirty="0">
                          <a:solidFill>
                            <a:schemeClr val="accent5">
                              <a:lumMod val="50000"/>
                            </a:schemeClr>
                          </a:solidFill>
                          <a:latin typeface="Century Gothic" panose="020B0502020202020204" pitchFamily="34" charset="0"/>
                        </a:rPr>
                        <a:t>presidente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38271135"/>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tc>
                <a:tc>
                  <a:txBody>
                    <a:bodyPr/>
                    <a:lstStyle/>
                    <a:p>
                      <a:r>
                        <a:rPr lang="en-GB" sz="2000" dirty="0">
                          <a:solidFill>
                            <a:schemeClr val="accent5">
                              <a:lumMod val="50000"/>
                            </a:schemeClr>
                          </a:solidFill>
                          <a:latin typeface="Century Gothic" panose="020B0502020202020204" pitchFamily="34" charset="0"/>
                        </a:rPr>
                        <a:t>Lo</a:t>
                      </a:r>
                      <a:r>
                        <a:rPr lang="en-GB" sz="2000" baseline="0" dirty="0">
                          <a:solidFill>
                            <a:schemeClr val="accent5">
                              <a:lumMod val="50000"/>
                            </a:schemeClr>
                          </a:solidFill>
                          <a:latin typeface="Century Gothic" panose="020B0502020202020204" pitchFamily="34" charset="0"/>
                        </a:rPr>
                        <a:t> saca de la oficina el asistente.</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975175003"/>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presidente </a:t>
                      </a:r>
                      <a:r>
                        <a:rPr lang="en-GB" sz="2000" baseline="0" dirty="0">
                          <a:solidFill>
                            <a:schemeClr val="accent5">
                              <a:lumMod val="50000"/>
                            </a:schemeClr>
                          </a:solidFill>
                          <a:latin typeface="Century Gothic" panose="020B0502020202020204" pitchFamily="34" charset="0"/>
                        </a:rPr>
                        <a:t>despierta al asistente.</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452697797"/>
                  </a:ext>
                </a:extLst>
              </a:tr>
              <a:tr h="425956">
                <a:tc>
                  <a:txBody>
                    <a:bodyPr/>
                    <a:lstStyle/>
                    <a:p>
                      <a:pPr algn="ctr"/>
                      <a:r>
                        <a:rPr lang="en-GB" sz="2000" dirty="0">
                          <a:solidFill>
                            <a:schemeClr val="accent5">
                              <a:lumMod val="50000"/>
                            </a:schemeClr>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 lleva a una reunion el presidente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15377861"/>
                  </a:ext>
                </a:extLst>
              </a:tr>
              <a:tr h="425956">
                <a:tc>
                  <a:txBody>
                    <a:bodyPr/>
                    <a:lstStyle/>
                    <a:p>
                      <a:pPr algn="ctr"/>
                      <a:r>
                        <a:rPr lang="en-GB" sz="1600" dirty="0">
                          <a:solidFill>
                            <a:schemeClr val="accent5">
                              <a:lumMod val="50000"/>
                            </a:schemeClr>
                          </a:solidFill>
                          <a:latin typeface="Century Gothic" panose="020B0502020202020204" pitchFamily="34" charset="0"/>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asistente</a:t>
                      </a:r>
                      <a:r>
                        <a:rPr lang="en-GB" sz="2000" baseline="0" dirty="0">
                          <a:solidFill>
                            <a:schemeClr val="accent5">
                              <a:lumMod val="50000"/>
                            </a:schemeClr>
                          </a:solidFill>
                          <a:latin typeface="Century Gothic" panose="020B0502020202020204" pitchFamily="34" charset="0"/>
                        </a:rPr>
                        <a:t> contacta al presidente</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 xmlns:a16="http://schemas.microsoft.com/office/drawing/2014/main" val="1843185788"/>
                  </a:ext>
                </a:extLst>
              </a:tr>
            </a:tbl>
          </a:graphicData>
        </a:graphic>
      </p:graphicFrame>
      <p:graphicFrame>
        <p:nvGraphicFramePr>
          <p:cNvPr id="6" name="Table 5"/>
          <p:cNvGraphicFramePr>
            <a:graphicFrameLocks noGrp="1"/>
          </p:cNvGraphicFramePr>
          <p:nvPr>
            <p:extLst/>
          </p:nvPr>
        </p:nvGraphicFramePr>
        <p:xfrm>
          <a:off x="5244353" y="1474871"/>
          <a:ext cx="6947647" cy="4724174"/>
        </p:xfrm>
        <a:graphic>
          <a:graphicData uri="http://schemas.openxmlformats.org/drawingml/2006/table">
            <a:tbl>
              <a:tblPr firstRow="1" bandRow="1">
                <a:tableStyleId>{5DA37D80-6434-44D0-A028-1B22A696006F}</a:tableStyleId>
              </a:tblPr>
              <a:tblGrid>
                <a:gridCol w="5244353">
                  <a:extLst>
                    <a:ext uri="{9D8B030D-6E8A-4147-A177-3AD203B41FA5}">
                      <a16:colId xmlns="" xmlns:a16="http://schemas.microsoft.com/office/drawing/2014/main" val="4273422518"/>
                    </a:ext>
                  </a:extLst>
                </a:gridCol>
                <a:gridCol w="788894">
                  <a:extLst>
                    <a:ext uri="{9D8B030D-6E8A-4147-A177-3AD203B41FA5}">
                      <a16:colId xmlns="" xmlns:a16="http://schemas.microsoft.com/office/drawing/2014/main" val="753690958"/>
                    </a:ext>
                  </a:extLst>
                </a:gridCol>
                <a:gridCol w="914400">
                  <a:extLst>
                    <a:ext uri="{9D8B030D-6E8A-4147-A177-3AD203B41FA5}">
                      <a16:colId xmlns="" xmlns:a16="http://schemas.microsoft.com/office/drawing/2014/main" val="4040071849"/>
                    </a:ext>
                  </a:extLst>
                </a:gridCol>
              </a:tblGrid>
              <a:tr h="466727">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tc>
                  <a:txBody>
                    <a:bodyPr/>
                    <a:lstStyle/>
                    <a:p>
                      <a:r>
                        <a:rPr lang="en-GB" sz="2000" b="1" dirty="0">
                          <a:solidFill>
                            <a:schemeClr val="accent5">
                              <a:lumMod val="50000"/>
                            </a:schemeClr>
                          </a:solidFill>
                          <a:latin typeface="Century Gothic" panose="020B0502020202020204" pitchFamily="34" charset="0"/>
                        </a:rPr>
                        <a:t>False</a:t>
                      </a:r>
                    </a:p>
                  </a:txBody>
                  <a:tcPr/>
                </a:tc>
                <a:extLst>
                  <a:ext uri="{0D108BD9-81ED-4DB2-BD59-A6C34878D82A}">
                    <a16:rowId xmlns="" xmlns:a16="http://schemas.microsoft.com/office/drawing/2014/main" val="3097209514"/>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4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2" y="1945938"/>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31235" y="1912392"/>
            <a:ext cx="4701659"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president observes the assistant.</a:t>
            </a:r>
          </a:p>
        </p:txBody>
      </p:sp>
      <p:sp>
        <p:nvSpPr>
          <p:cNvPr id="11" name="TextBox 10"/>
          <p:cNvSpPr txBox="1"/>
          <p:nvPr/>
        </p:nvSpPr>
        <p:spPr>
          <a:xfrm>
            <a:off x="5028555" y="436667"/>
            <a:ext cx="2430965" cy="646331"/>
          </a:xfrm>
          <a:prstGeom prst="rect">
            <a:avLst/>
          </a:prstGeom>
          <a:noFill/>
        </p:spPr>
        <p:txBody>
          <a:bodyPr wrap="square" rtlCol="0">
            <a:spAutoFit/>
          </a:bodyPr>
          <a:lstStyle/>
          <a:p>
            <a:r>
              <a:rPr lang="en-GB" sz="3600" b="1" dirty="0">
                <a:solidFill>
                  <a:srgbClr val="4472C4">
                    <a:lumMod val="50000"/>
                  </a:srgbClr>
                </a:solidFill>
                <a:latin typeface="Century Gothic" panose="020B0502020202020204" pitchFamily="34" charset="0"/>
              </a:rPr>
              <a:t>Los lunes</a:t>
            </a:r>
          </a:p>
        </p:txBody>
      </p:sp>
      <p:sp>
        <p:nvSpPr>
          <p:cNvPr id="12" name="TextBox 11"/>
          <p:cNvSpPr txBox="1"/>
          <p:nvPr/>
        </p:nvSpPr>
        <p:spPr>
          <a:xfrm>
            <a:off x="5244353" y="2368421"/>
            <a:ext cx="4701659"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assistant listens to the president.  </a:t>
            </a:r>
          </a:p>
        </p:txBody>
      </p:sp>
      <p:pic>
        <p:nvPicPr>
          <p:cNvPr id="1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2" y="2383634"/>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31235" y="2767009"/>
            <a:ext cx="5140711"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assistant greets the president.</a:t>
            </a:r>
          </a:p>
        </p:txBody>
      </p:sp>
      <p:pic>
        <p:nvPicPr>
          <p:cNvPr id="1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702" y="2800554"/>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76694" y="3245072"/>
            <a:ext cx="4125536"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 </a:t>
            </a:r>
          </a:p>
        </p:txBody>
      </p:sp>
      <p:sp>
        <p:nvSpPr>
          <p:cNvPr id="18" name="TextBox 17"/>
          <p:cNvSpPr txBox="1"/>
          <p:nvPr/>
        </p:nvSpPr>
        <p:spPr>
          <a:xfrm>
            <a:off x="5231236" y="3192472"/>
            <a:ext cx="4997494"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assistant helps the president.</a:t>
            </a:r>
          </a:p>
        </p:txBody>
      </p:sp>
      <p:pic>
        <p:nvPicPr>
          <p:cNvPr id="1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702" y="3245072"/>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275219" y="3640341"/>
            <a:ext cx="4494563"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assistant calls the president.</a:t>
            </a:r>
          </a:p>
        </p:txBody>
      </p:sp>
      <p:pic>
        <p:nvPicPr>
          <p:cNvPr id="2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2" y="3661125"/>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702" y="4073996"/>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275218" y="4073996"/>
            <a:ext cx="4494563"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president follows the assistant.</a:t>
            </a:r>
          </a:p>
        </p:txBody>
      </p:sp>
      <p:sp>
        <p:nvSpPr>
          <p:cNvPr id="24" name="TextBox 23"/>
          <p:cNvSpPr txBox="1"/>
          <p:nvPr/>
        </p:nvSpPr>
        <p:spPr>
          <a:xfrm>
            <a:off x="5248217" y="4556312"/>
            <a:ext cx="5957560" cy="353943"/>
          </a:xfrm>
          <a:prstGeom prst="rect">
            <a:avLst/>
          </a:prstGeom>
          <a:noFill/>
        </p:spPr>
        <p:txBody>
          <a:bodyPr wrap="square" rtlCol="0">
            <a:spAutoFit/>
          </a:bodyPr>
          <a:lstStyle/>
          <a:p>
            <a:pPr>
              <a:defRPr/>
            </a:pPr>
            <a:r>
              <a:rPr lang="en-GB" sz="1700" dirty="0">
                <a:solidFill>
                  <a:srgbClr val="4472C4">
                    <a:lumMod val="50000"/>
                  </a:srgbClr>
                </a:solidFill>
                <a:latin typeface="Century Gothic" panose="020B0502020202020204" pitchFamily="34" charset="0"/>
              </a:rPr>
              <a:t>The assistant takes the president out of the office.</a:t>
            </a:r>
          </a:p>
        </p:txBody>
      </p:sp>
      <p:pic>
        <p:nvPicPr>
          <p:cNvPr id="2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1" y="4570028"/>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275217" y="4926414"/>
            <a:ext cx="4884857"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president wakes the assistant up.</a:t>
            </a:r>
          </a:p>
        </p:txBody>
      </p:sp>
      <p:pic>
        <p:nvPicPr>
          <p:cNvPr id="27"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1" y="5000012"/>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275217" y="5399056"/>
            <a:ext cx="5432140" cy="369332"/>
          </a:xfrm>
          <a:prstGeom prst="rect">
            <a:avLst/>
          </a:prstGeom>
          <a:noFill/>
        </p:spPr>
        <p:txBody>
          <a:bodyPr wrap="square" rtlCol="0">
            <a:spAutoFit/>
          </a:bodyPr>
          <a:lstStyle/>
          <a:p>
            <a:pPr>
              <a:defRPr/>
            </a:pPr>
            <a:r>
              <a:rPr lang="en-GB" dirty="0">
                <a:solidFill>
                  <a:srgbClr val="4472C4">
                    <a:lumMod val="50000"/>
                  </a:srgbClr>
                </a:solidFill>
                <a:latin typeface="Century Gothic" panose="020B0502020202020204" pitchFamily="34" charset="0"/>
              </a:rPr>
              <a:t>The president takes the assistant to a meeting.</a:t>
            </a:r>
          </a:p>
        </p:txBody>
      </p:sp>
      <p:pic>
        <p:nvPicPr>
          <p:cNvPr id="2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531" y="5429996"/>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275217" y="5776924"/>
            <a:ext cx="5096730" cy="400110"/>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president contacts the assistant.</a:t>
            </a:r>
          </a:p>
        </p:txBody>
      </p:sp>
      <p:pic>
        <p:nvPicPr>
          <p:cNvPr id="3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702" y="5810469"/>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p:cNvSpPr/>
          <p:nvPr/>
        </p:nvSpPr>
        <p:spPr>
          <a:xfrm>
            <a:off x="10707357" y="99393"/>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34" name="Picture 6" descr="http://www.clker.com/cliparts/0/a/f/3/119709529054843054johnny_automatic_businessman.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120" y="99393"/>
            <a:ext cx="686741" cy="139684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6904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18" grpId="0"/>
      <p:bldP spid="20" grpId="0"/>
      <p:bldP spid="23" grpId="0"/>
      <p:bldP spid="24" grpId="0"/>
      <p:bldP spid="26" grpId="0"/>
      <p:bldP spid="28"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90" y="2015394"/>
            <a:ext cx="10515600" cy="1325563"/>
          </a:xfrm>
        </p:spPr>
        <p:txBody>
          <a:bodyPr>
            <a:normAutofit fontScale="90000"/>
          </a:bodyPr>
          <a:lstStyle/>
          <a:p>
            <a:r>
              <a:rPr lang="en-GB" dirty="0"/>
              <a:t>Now listen to what they do on </a:t>
            </a:r>
            <a:r>
              <a:rPr lang="en-GB" b="1" dirty="0"/>
              <a:t>Fridays</a:t>
            </a:r>
            <a:r>
              <a:rPr lang="en-GB" dirty="0"/>
              <a:t>.</a:t>
            </a:r>
            <a:br>
              <a:rPr lang="en-GB" dirty="0"/>
            </a:br>
            <a:r>
              <a:rPr lang="en-GB" dirty="0"/>
              <a:t/>
            </a:r>
            <a:br>
              <a:rPr lang="en-GB" dirty="0"/>
            </a:br>
            <a:r>
              <a:rPr lang="en-GB" dirty="0"/>
              <a:t>Who does what?</a:t>
            </a:r>
          </a:p>
        </p:txBody>
      </p:sp>
      <p:sp>
        <p:nvSpPr>
          <p:cNvPr id="3" name="TextBox 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72670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b="41230"/>
          <a:stretch/>
        </p:blipFill>
        <p:spPr>
          <a:xfrm>
            <a:off x="1614115" y="40168"/>
            <a:ext cx="1076432" cy="1472869"/>
          </a:xfrm>
          <a:prstGeom prst="rect">
            <a:avLst/>
          </a:prstGeom>
        </p:spPr>
      </p:pic>
      <p:graphicFrame>
        <p:nvGraphicFramePr>
          <p:cNvPr id="5" name="Table 4"/>
          <p:cNvGraphicFramePr>
            <a:graphicFrameLocks noGrp="1"/>
          </p:cNvGraphicFramePr>
          <p:nvPr>
            <p:extLst/>
          </p:nvPr>
        </p:nvGraphicFramePr>
        <p:xfrm>
          <a:off x="475130" y="1409846"/>
          <a:ext cx="11490130" cy="4968240"/>
        </p:xfrm>
        <a:graphic>
          <a:graphicData uri="http://schemas.openxmlformats.org/drawingml/2006/table">
            <a:tbl>
              <a:tblPr firstRow="1" bandRow="1">
                <a:tableStyleId>{5DA37D80-6434-44D0-A028-1B22A696006F}</a:tableStyleId>
              </a:tblPr>
              <a:tblGrid>
                <a:gridCol w="5091952">
                  <a:extLst>
                    <a:ext uri="{9D8B030D-6E8A-4147-A177-3AD203B41FA5}">
                      <a16:colId xmlns="" xmlns:a16="http://schemas.microsoft.com/office/drawing/2014/main" val="1850416367"/>
                    </a:ext>
                  </a:extLst>
                </a:gridCol>
                <a:gridCol w="3532094">
                  <a:extLst>
                    <a:ext uri="{9D8B030D-6E8A-4147-A177-3AD203B41FA5}">
                      <a16:colId xmlns="" xmlns:a16="http://schemas.microsoft.com/office/drawing/2014/main" val="3918937072"/>
                    </a:ext>
                  </a:extLst>
                </a:gridCol>
                <a:gridCol w="2866084">
                  <a:extLst>
                    <a:ext uri="{9D8B030D-6E8A-4147-A177-3AD203B41FA5}">
                      <a16:colId xmlns="" xmlns:a16="http://schemas.microsoft.com/office/drawing/2014/main" val="1766974379"/>
                    </a:ext>
                  </a:extLst>
                </a:gridCol>
              </a:tblGrid>
              <a:tr h="370840">
                <a:tc>
                  <a:txBody>
                    <a:bodyPr/>
                    <a:lstStyle/>
                    <a:p>
                      <a:endParaRPr lang="en-GB" sz="2000" b="0" dirty="0">
                        <a:solidFill>
                          <a:schemeClr val="accent5">
                            <a:lumMod val="50000"/>
                          </a:schemeClr>
                        </a:solidFill>
                        <a:latin typeface="Century Gothic" panose="020B0502020202020204" pitchFamily="34" charset="0"/>
                      </a:endParaRPr>
                    </a:p>
                  </a:txBody>
                  <a:tcPr>
                    <a:solidFill>
                      <a:schemeClr val="bg1"/>
                    </a:solidFill>
                  </a:tcPr>
                </a:tc>
                <a:tc>
                  <a:txBody>
                    <a:bodyPr/>
                    <a:lstStyle/>
                    <a:p>
                      <a:pPr algn="ctr"/>
                      <a:r>
                        <a:rPr lang="en-GB" sz="2000" dirty="0">
                          <a:solidFill>
                            <a:schemeClr val="accent5">
                              <a:lumMod val="50000"/>
                            </a:schemeClr>
                          </a:solidFill>
                          <a:latin typeface="Century Gothic" panose="020B0502020202020204" pitchFamily="34" charset="0"/>
                        </a:rPr>
                        <a:t>The president </a:t>
                      </a:r>
                      <a:r>
                        <a:rPr lang="en-GB" sz="2000" baseline="0" dirty="0">
                          <a:solidFill>
                            <a:schemeClr val="accent5">
                              <a:lumMod val="50000"/>
                            </a:schemeClr>
                          </a:solidFill>
                          <a:latin typeface="Century Gothic" panose="020B0502020202020204" pitchFamily="34" charset="0"/>
                        </a:rPr>
                        <a:t>d</a:t>
                      </a:r>
                      <a:r>
                        <a:rPr lang="en-GB" sz="2000" dirty="0">
                          <a:solidFill>
                            <a:schemeClr val="accent5">
                              <a:lumMod val="50000"/>
                            </a:schemeClr>
                          </a:solidFill>
                          <a:latin typeface="Century Gothic" panose="020B0502020202020204" pitchFamily="34" charset="0"/>
                        </a:rPr>
                        <a:t>oes it</a:t>
                      </a:r>
                      <a:endParaRPr lang="en-GB" sz="2000" b="0" dirty="0">
                        <a:solidFill>
                          <a:schemeClr val="accent5">
                            <a:lumMod val="50000"/>
                          </a:schemeClr>
                        </a:solidFill>
                        <a:latin typeface="Century Gothic" panose="020B0502020202020204" pitchFamily="34" charset="0"/>
                      </a:endParaRPr>
                    </a:p>
                  </a:txBody>
                  <a:tcPr>
                    <a:solidFill>
                      <a:schemeClr val="bg1"/>
                    </a:solidFill>
                  </a:tcPr>
                </a:tc>
                <a:tc>
                  <a:txBody>
                    <a:bodyPr/>
                    <a:lstStyle/>
                    <a:p>
                      <a:pPr algn="ctr"/>
                      <a:r>
                        <a:rPr lang="en-GB" sz="2000" dirty="0">
                          <a:solidFill>
                            <a:schemeClr val="accent5">
                              <a:lumMod val="50000"/>
                            </a:schemeClr>
                          </a:solidFill>
                          <a:latin typeface="Century Gothic" panose="020B0502020202020204" pitchFamily="34" charset="0"/>
                        </a:rPr>
                        <a:t>The assistant does it</a:t>
                      </a:r>
                      <a:endParaRPr lang="en-GB" sz="2000" b="0" dirty="0">
                        <a:solidFill>
                          <a:schemeClr val="accent5">
                            <a:lumMod val="50000"/>
                          </a:schemeClr>
                        </a:solidFill>
                        <a:latin typeface="Century Gothic" panose="020B0502020202020204" pitchFamily="34" charset="0"/>
                      </a:endParaRPr>
                    </a:p>
                  </a:txBody>
                  <a:tcPr>
                    <a:solidFill>
                      <a:schemeClr val="bg1"/>
                    </a:solidFill>
                  </a:tcPr>
                </a:tc>
                <a:extLst>
                  <a:ext uri="{0D108BD9-81ED-4DB2-BD59-A6C34878D82A}">
                    <a16:rowId xmlns="" xmlns:a16="http://schemas.microsoft.com/office/drawing/2014/main" val="639493032"/>
                  </a:ext>
                </a:extLst>
              </a:tr>
              <a:tr h="370840">
                <a:tc>
                  <a:txBody>
                    <a:bodyPr/>
                    <a:lstStyle/>
                    <a:p>
                      <a:r>
                        <a:rPr lang="en-GB" sz="2400" dirty="0">
                          <a:solidFill>
                            <a:schemeClr val="accent5">
                              <a:lumMod val="50000"/>
                            </a:schemeClr>
                          </a:solidFill>
                          <a:latin typeface="Century Gothic" panose="020B0502020202020204" pitchFamily="34" charset="0"/>
                        </a:rPr>
                        <a:t>1. watch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301386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2. listen to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411349138"/>
                  </a:ext>
                </a:extLst>
              </a:tr>
              <a:tr h="370840">
                <a:tc>
                  <a:txBody>
                    <a:bodyPr/>
                    <a:lstStyle/>
                    <a:p>
                      <a:r>
                        <a:rPr lang="en-GB" sz="2400" dirty="0">
                          <a:solidFill>
                            <a:schemeClr val="accent5">
                              <a:lumMod val="50000"/>
                            </a:schemeClr>
                          </a:solidFill>
                          <a:latin typeface="Century Gothic" panose="020B0502020202020204" pitchFamily="34" charset="0"/>
                        </a:rPr>
                        <a:t>3. greet the other person</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613015076"/>
                  </a:ext>
                </a:extLst>
              </a:tr>
              <a:tr h="370840">
                <a:tc>
                  <a:txBody>
                    <a:bodyPr/>
                    <a:lstStyle/>
                    <a:p>
                      <a:r>
                        <a:rPr lang="en-GB" sz="2400" dirty="0">
                          <a:solidFill>
                            <a:schemeClr val="accent5">
                              <a:lumMod val="50000"/>
                            </a:schemeClr>
                          </a:solidFill>
                          <a:latin typeface="Century Gothic" panose="020B0502020202020204" pitchFamily="34" charset="0"/>
                        </a:rPr>
                        <a:t>4. help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908206036"/>
                  </a:ext>
                </a:extLst>
              </a:tr>
              <a:tr h="370840">
                <a:tc>
                  <a:txBody>
                    <a:bodyPr/>
                    <a:lstStyle/>
                    <a:p>
                      <a:r>
                        <a:rPr lang="en-GB" sz="2400" dirty="0">
                          <a:solidFill>
                            <a:schemeClr val="accent5">
                              <a:lumMod val="50000"/>
                            </a:schemeClr>
                          </a:solidFill>
                          <a:latin typeface="Century Gothic" panose="020B0502020202020204" pitchFamily="34" charset="0"/>
                        </a:rPr>
                        <a:t>5. call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5596790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6. follow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67006916"/>
                  </a:ext>
                </a:extLst>
              </a:tr>
              <a:tr h="370840">
                <a:tc>
                  <a:txBody>
                    <a:bodyPr/>
                    <a:lstStyle/>
                    <a:p>
                      <a:r>
                        <a:rPr lang="en-GB" sz="2400" dirty="0">
                          <a:solidFill>
                            <a:schemeClr val="accent5">
                              <a:lumMod val="50000"/>
                            </a:schemeClr>
                          </a:solidFill>
                          <a:latin typeface="Century Gothic" panose="020B0502020202020204" pitchFamily="34" charset="0"/>
                        </a:rPr>
                        <a:t>7. take</a:t>
                      </a:r>
                      <a:r>
                        <a:rPr lang="en-GB" sz="2400" baseline="0" dirty="0">
                          <a:solidFill>
                            <a:schemeClr val="accent5">
                              <a:lumMod val="50000"/>
                            </a:schemeClr>
                          </a:solidFill>
                          <a:latin typeface="Century Gothic" panose="020B0502020202020204" pitchFamily="34" charset="0"/>
                        </a:rPr>
                        <a:t> the other out of office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260991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8. wake up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910930394"/>
                  </a:ext>
                </a:extLst>
              </a:tr>
              <a:tr h="370840">
                <a:tc>
                  <a:txBody>
                    <a:bodyPr/>
                    <a:lstStyle/>
                    <a:p>
                      <a:r>
                        <a:rPr lang="en-GB" sz="2400" dirty="0">
                          <a:solidFill>
                            <a:schemeClr val="accent5">
                              <a:lumMod val="50000"/>
                            </a:schemeClr>
                          </a:solidFill>
                          <a:latin typeface="Century Gothic" panose="020B0502020202020204" pitchFamily="34" charset="0"/>
                        </a:rPr>
                        <a:t>9. contact the other person</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86196148"/>
                  </a:ext>
                </a:extLst>
              </a:tr>
              <a:tr h="370840">
                <a:tc>
                  <a:txBody>
                    <a:bodyPr/>
                    <a:lstStyle/>
                    <a:p>
                      <a:r>
                        <a:rPr lang="en-GB" sz="2400" dirty="0">
                          <a:solidFill>
                            <a:schemeClr val="accent5">
                              <a:lumMod val="50000"/>
                            </a:schemeClr>
                          </a:solidFill>
                          <a:latin typeface="Century Gothic" panose="020B0502020202020204" pitchFamily="34" charset="0"/>
                        </a:rPr>
                        <a:t>10. take the other to a meeting</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067812240"/>
                  </a:ext>
                </a:extLst>
              </a:tr>
            </a:tbl>
          </a:graphicData>
        </a:graphic>
      </p:graphicFrame>
      <p:sp>
        <p:nvSpPr>
          <p:cNvPr id="16" name="Rounded Rectangle 15"/>
          <p:cNvSpPr/>
          <p:nvPr/>
        </p:nvSpPr>
        <p:spPr>
          <a:xfrm>
            <a:off x="10722730" y="40168"/>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7" name="TextBox 16"/>
          <p:cNvSpPr txBox="1"/>
          <p:nvPr/>
        </p:nvSpPr>
        <p:spPr>
          <a:xfrm>
            <a:off x="4649414" y="435700"/>
            <a:ext cx="4617201" cy="646331"/>
          </a:xfrm>
          <a:prstGeom prst="rect">
            <a:avLst/>
          </a:prstGeom>
          <a:noFill/>
        </p:spPr>
        <p:txBody>
          <a:bodyPr wrap="square" rtlCol="0">
            <a:spAutoFit/>
          </a:bodyPr>
          <a:lstStyle/>
          <a:p>
            <a:r>
              <a:rPr lang="en-GB" sz="3600" b="1" dirty="0">
                <a:solidFill>
                  <a:srgbClr val="4472C4">
                    <a:lumMod val="50000"/>
                  </a:srgbClr>
                </a:solidFill>
                <a:latin typeface="Century Gothic" panose="020B0502020202020204" pitchFamily="34" charset="0"/>
              </a:rPr>
              <a:t>Los viernes</a:t>
            </a:r>
          </a:p>
        </p:txBody>
      </p:sp>
      <p:pic>
        <p:nvPicPr>
          <p:cNvPr id="2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4835" y="1845598"/>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5307" y="2319966"/>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780" y="2773449"/>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5306" y="3221970"/>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5305" y="3713937"/>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780" y="4137052"/>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779" y="4644895"/>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6076" y="5076214"/>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779" y="5540941"/>
            <a:ext cx="345655" cy="3600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4836" y="5933748"/>
            <a:ext cx="345655" cy="360057"/>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5" name="Lo observa el asistente.wav"/>
            </a:hlinkClick>
          </p:cNvPr>
          <p:cNvSpPr/>
          <p:nvPr/>
        </p:nvSpPr>
        <p:spPr>
          <a:xfrm>
            <a:off x="0" y="183880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9" name="Action Button: Custom 18">
            <a:hlinkClick r:id="" action="ppaction://noaction" highlightClick="1">
              <a:snd r:embed="rId6" name="2. el asistente escucha al presidente.wav"/>
            </a:hlinkClick>
          </p:cNvPr>
          <p:cNvSpPr/>
          <p:nvPr/>
        </p:nvSpPr>
        <p:spPr>
          <a:xfrm>
            <a:off x="-1120" y="231317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2" name="Action Button: Custom 31">
            <a:hlinkClick r:id="" action="ppaction://noaction" highlightClick="1">
              <a:snd r:embed="rId7" name="3. Lo saluda el presidente.wav"/>
            </a:hlinkClick>
          </p:cNvPr>
          <p:cNvSpPr/>
          <p:nvPr/>
        </p:nvSpPr>
        <p:spPr>
          <a:xfrm>
            <a:off x="-1120" y="277005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3" name="Action Button: Custom 32">
            <a:hlinkClick r:id="" action="ppaction://noaction" highlightClick="1">
              <a:snd r:embed="rId8" name="4. Lo ayuda el asistente.wav"/>
            </a:hlinkClick>
          </p:cNvPr>
          <p:cNvSpPr/>
          <p:nvPr/>
        </p:nvSpPr>
        <p:spPr>
          <a:xfrm>
            <a:off x="-1120" y="321857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34" name="Action Button: Custom 33">
            <a:hlinkClick r:id="" action="ppaction://noaction" highlightClick="1">
              <a:snd r:embed="rId9" name="5. El asistente llama al presidente.wav"/>
            </a:hlinkClick>
          </p:cNvPr>
          <p:cNvSpPr/>
          <p:nvPr/>
        </p:nvSpPr>
        <p:spPr>
          <a:xfrm>
            <a:off x="-1120" y="366264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35" name="Action Button: Custom 34">
            <a:hlinkClick r:id="" action="ppaction://noaction" highlightClick="1">
              <a:snd r:embed="rId10" name="6. El presidente sigue al asistente.wav"/>
            </a:hlinkClick>
          </p:cNvPr>
          <p:cNvSpPr/>
          <p:nvPr/>
        </p:nvSpPr>
        <p:spPr>
          <a:xfrm>
            <a:off x="0" y="410311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36" name="Action Button: Custom 35">
            <a:hlinkClick r:id="" action="ppaction://noaction" highlightClick="1">
              <a:snd r:embed="rId11" name="7. Lo saca de la oficina el presidente.wav"/>
            </a:hlinkClick>
          </p:cNvPr>
          <p:cNvSpPr/>
          <p:nvPr/>
        </p:nvSpPr>
        <p:spPr>
          <a:xfrm>
            <a:off x="-1120" y="457748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37" name="Action Button: Custom 36">
            <a:hlinkClick r:id="" action="ppaction://noaction" highlightClick="1">
              <a:snd r:embed="rId12" name="8. Lo despierta el asistente.wav"/>
            </a:hlinkClick>
          </p:cNvPr>
          <p:cNvSpPr/>
          <p:nvPr/>
        </p:nvSpPr>
        <p:spPr>
          <a:xfrm>
            <a:off x="-1120" y="50343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8" name="Action Button: Custom 37">
            <a:hlinkClick r:id="" action="ppaction://noaction" highlightClick="1">
              <a:snd r:embed="rId13" name="9. Lo contacta el presidente.wav"/>
            </a:hlinkClick>
          </p:cNvPr>
          <p:cNvSpPr/>
          <p:nvPr/>
        </p:nvSpPr>
        <p:spPr>
          <a:xfrm>
            <a:off x="-1120" y="548288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9" name="Action Button: Custom 38">
            <a:hlinkClick r:id="" action="ppaction://noaction" highlightClick="1">
              <a:snd r:embed="rId14" name="10. El asistente lleva al presidente a una reunion.wav"/>
            </a:hlinkClick>
          </p:cNvPr>
          <p:cNvSpPr/>
          <p:nvPr/>
        </p:nvSpPr>
        <p:spPr>
          <a:xfrm>
            <a:off x="-1120" y="592695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endParaRPr lang="en-GB" sz="2000" b="1" dirty="0">
              <a:solidFill>
                <a:prstClr val="white"/>
              </a:solidFill>
              <a:latin typeface="Century Gothic" panose="020B0502020202020204" pitchFamily="34" charset="0"/>
            </a:endParaRPr>
          </a:p>
        </p:txBody>
      </p:sp>
      <p:sp>
        <p:nvSpPr>
          <p:cNvPr id="40" name="TextBox 3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42" name="Picture 6" descr="http://www.clker.com/cliparts/0/a/f/3/119709529054843054johnny_automatic_businessman.svg.med.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533" y="271716"/>
            <a:ext cx="686741" cy="139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2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23538" y="15360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4472C4">
                  <a:lumMod val="50000"/>
                </a:srgbClr>
              </a:solidFill>
            </a:endParaRPr>
          </a:p>
          <a:p>
            <a:pPr marL="0" indent="0">
              <a:buFont typeface="Arial" panose="020B0604020202020204" pitchFamily="34" charset="0"/>
              <a:buNone/>
            </a:pPr>
            <a:r>
              <a:rPr lang="en-GB" dirty="0">
                <a:solidFill>
                  <a:srgbClr val="4472C4">
                    <a:lumMod val="50000"/>
                  </a:srgbClr>
                </a:solidFill>
              </a:rPr>
              <a:t>Monty is no ordinary dog!</a:t>
            </a:r>
          </a:p>
          <a:p>
            <a:pPr marL="0" indent="0">
              <a:buFont typeface="Arial" panose="020B0604020202020204" pitchFamily="34" charset="0"/>
              <a:buNone/>
            </a:pPr>
            <a:r>
              <a:rPr lang="en-GB" dirty="0">
                <a:solidFill>
                  <a:srgbClr val="4472C4">
                    <a:lumMod val="50000"/>
                  </a:srgbClr>
                </a:solidFill>
              </a:rPr>
              <a:t> </a:t>
            </a:r>
            <a:br>
              <a:rPr lang="en-GB" dirty="0">
                <a:solidFill>
                  <a:srgbClr val="4472C4">
                    <a:lumMod val="50000"/>
                  </a:srgbClr>
                </a:solidFill>
              </a:rPr>
            </a:br>
            <a:r>
              <a:rPr lang="en-GB" dirty="0">
                <a:solidFill>
                  <a:srgbClr val="4472C4">
                    <a:lumMod val="50000"/>
                  </a:srgbClr>
                </a:solidFill>
              </a:rPr>
              <a:t>He is </a:t>
            </a:r>
            <a:r>
              <a:rPr lang="en-GB" dirty="0" err="1">
                <a:solidFill>
                  <a:srgbClr val="4472C4">
                    <a:lumMod val="50000"/>
                  </a:srgbClr>
                </a:solidFill>
              </a:rPr>
              <a:t>María’s</a:t>
            </a:r>
            <a:r>
              <a:rPr lang="en-GB" dirty="0">
                <a:solidFill>
                  <a:srgbClr val="4472C4">
                    <a:lumMod val="50000"/>
                  </a:srgbClr>
                </a:solidFill>
              </a:rPr>
              <a:t> best four-legged friend.</a:t>
            </a:r>
          </a:p>
          <a:p>
            <a:pPr marL="0" indent="0">
              <a:buFont typeface="Arial" panose="020B0604020202020204" pitchFamily="34" charset="0"/>
              <a:buNone/>
            </a:pPr>
            <a:endParaRPr lang="en-GB" dirty="0">
              <a:solidFill>
                <a:srgbClr val="4472C4">
                  <a:lumMod val="50000"/>
                </a:srgbClr>
              </a:solidFill>
            </a:endParaRPr>
          </a:p>
          <a:p>
            <a:pPr marL="0" indent="0">
              <a:buFont typeface="Arial" panose="020B0604020202020204" pitchFamily="34" charset="0"/>
              <a:buNone/>
            </a:pPr>
            <a:r>
              <a:rPr lang="en-GB" dirty="0">
                <a:solidFill>
                  <a:srgbClr val="4472C4">
                    <a:lumMod val="50000"/>
                  </a:srgbClr>
                </a:solidFill>
              </a:rPr>
              <a:t>Read the sentences about things they do on Mondays.</a:t>
            </a:r>
          </a:p>
          <a:p>
            <a:pPr marL="0" indent="0">
              <a:buFont typeface="Arial" panose="020B0604020202020204" pitchFamily="34" charset="0"/>
              <a:buNone/>
            </a:pPr>
            <a:endParaRPr lang="en-GB" dirty="0">
              <a:solidFill>
                <a:srgbClr val="4472C4">
                  <a:lumMod val="50000"/>
                </a:srgbClr>
              </a:solidFill>
            </a:endParaRPr>
          </a:p>
          <a:p>
            <a:pPr marL="0" indent="0">
              <a:buFont typeface="Arial" panose="020B0604020202020204" pitchFamily="34" charset="0"/>
              <a:buNone/>
            </a:pPr>
            <a:r>
              <a:rPr lang="en-GB" dirty="0">
                <a:solidFill>
                  <a:srgbClr val="4472C4">
                    <a:lumMod val="50000"/>
                  </a:srgbClr>
                </a:solidFill>
              </a:rPr>
              <a:t>Then decide if each statement is true or false.</a:t>
            </a:r>
          </a:p>
        </p:txBody>
      </p:sp>
      <p:sp>
        <p:nvSpPr>
          <p:cNvPr id="7" name="Rounded Rectangle 6"/>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
        <p:nvSpPr>
          <p:cNvPr id="8" name="TextBox 7"/>
          <p:cNvSpPr txBox="1"/>
          <p:nvPr/>
        </p:nvSpPr>
        <p:spPr>
          <a:xfrm>
            <a:off x="2890684" y="488887"/>
            <a:ext cx="5103526" cy="769441"/>
          </a:xfrm>
          <a:prstGeom prst="rect">
            <a:avLst/>
          </a:prstGeom>
          <a:noFill/>
        </p:spPr>
        <p:txBody>
          <a:bodyPr wrap="square" rtlCol="0">
            <a:spAutoFit/>
          </a:bodyPr>
          <a:lstStyle/>
          <a:p>
            <a:r>
              <a:rPr lang="en-GB" sz="4400" dirty="0">
                <a:solidFill>
                  <a:srgbClr val="4472C4">
                    <a:lumMod val="50000"/>
                  </a:srgbClr>
                </a:solidFill>
                <a:latin typeface="Century Gothic" panose="020B0502020202020204" pitchFamily="34" charset="0"/>
              </a:rPr>
              <a:t>Monty and </a:t>
            </a:r>
            <a:r>
              <a:rPr lang="en-GB" sz="4400" dirty="0" err="1">
                <a:solidFill>
                  <a:srgbClr val="4472C4">
                    <a:lumMod val="50000"/>
                  </a:srgbClr>
                </a:solidFill>
                <a:latin typeface="Century Gothic" panose="020B0502020202020204" pitchFamily="34" charset="0"/>
              </a:rPr>
              <a:t>María</a:t>
            </a:r>
            <a:endParaRPr lang="en-GB" sz="4400" dirty="0">
              <a:solidFill>
                <a:srgbClr val="4472C4">
                  <a:lumMod val="50000"/>
                </a:srgbClr>
              </a:solidFill>
              <a:latin typeface="Century Gothic" panose="020B0502020202020204" pitchFamily="34" charset="0"/>
            </a:endParaRP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t="41812" r="55145" b="7296"/>
          <a:stretch/>
        </p:blipFill>
        <p:spPr>
          <a:xfrm>
            <a:off x="7448366" y="941621"/>
            <a:ext cx="2261692" cy="2566088"/>
          </a:xfrm>
          <a:prstGeom prst="rect">
            <a:avLst/>
          </a:prstGeom>
          <a:ln w="25400">
            <a:noFill/>
          </a:ln>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61313"/>
          <a:stretch/>
        </p:blipFill>
        <p:spPr>
          <a:xfrm flipH="1">
            <a:off x="10022228" y="-120616"/>
            <a:ext cx="2068900" cy="3832285"/>
          </a:xfrm>
          <a:prstGeom prst="rect">
            <a:avLst/>
          </a:prstGeom>
          <a:ln w="25400">
            <a:noFill/>
          </a:ln>
        </p:spPr>
      </p:pic>
    </p:spTree>
    <p:extLst>
      <p:ext uri="{BB962C8B-B14F-4D97-AF65-F5344CB8AC3E}">
        <p14:creationId xmlns:p14="http://schemas.microsoft.com/office/powerpoint/2010/main" val="277513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91146" y="1474874"/>
          <a:ext cx="4424125" cy="4715941"/>
        </p:xfrm>
        <a:graphic>
          <a:graphicData uri="http://schemas.openxmlformats.org/drawingml/2006/table">
            <a:tbl>
              <a:tblPr firstRow="1" bandRow="1">
                <a:tableStyleId>{5DA37D80-6434-44D0-A028-1B22A696006F}</a:tableStyleId>
              </a:tblPr>
              <a:tblGrid>
                <a:gridCol w="673012">
                  <a:extLst>
                    <a:ext uri="{9D8B030D-6E8A-4147-A177-3AD203B41FA5}">
                      <a16:colId xmlns="" xmlns:a16="http://schemas.microsoft.com/office/drawing/2014/main" val="3587697735"/>
                    </a:ext>
                  </a:extLst>
                </a:gridCol>
                <a:gridCol w="3751113">
                  <a:extLst>
                    <a:ext uri="{9D8B030D-6E8A-4147-A177-3AD203B41FA5}">
                      <a16:colId xmlns="" xmlns:a16="http://schemas.microsoft.com/office/drawing/2014/main" val="4273422518"/>
                    </a:ext>
                  </a:extLst>
                </a:gridCol>
              </a:tblGrid>
              <a:tr h="456381">
                <a:tc>
                  <a:txBody>
                    <a:bodyPr/>
                    <a:lstStyle/>
                    <a:p>
                      <a:pPr algn="ct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076436072"/>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38271135"/>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975175003"/>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452697797"/>
                  </a:ext>
                </a:extLst>
              </a:tr>
              <a:tr h="425956">
                <a:tc>
                  <a:txBody>
                    <a:bodyPr/>
                    <a:lstStyle/>
                    <a:p>
                      <a:pPr algn="ctr"/>
                      <a:r>
                        <a:rPr lang="en-GB" sz="2000" dirty="0">
                          <a:solidFill>
                            <a:schemeClr val="accent5">
                              <a:lumMod val="50000"/>
                            </a:schemeClr>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15377861"/>
                  </a:ext>
                </a:extLst>
              </a:tr>
              <a:tr h="425956">
                <a:tc>
                  <a:txBody>
                    <a:bodyPr/>
                    <a:lstStyle/>
                    <a:p>
                      <a:pPr algn="ctr"/>
                      <a:r>
                        <a:rPr lang="en-GB" sz="2000" dirty="0">
                          <a:solidFill>
                            <a:schemeClr val="accent5">
                              <a:lumMod val="50000"/>
                            </a:schemeClr>
                          </a:solidFill>
                          <a:latin typeface="Century Gothic" panose="020B0502020202020204" pitchFamily="34" charset="0"/>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graphicFrame>
        <p:nvGraphicFramePr>
          <p:cNvPr id="7" name="Table 6"/>
          <p:cNvGraphicFramePr>
            <a:graphicFrameLocks noGrp="1"/>
          </p:cNvGraphicFramePr>
          <p:nvPr>
            <p:extLst/>
          </p:nvPr>
        </p:nvGraphicFramePr>
        <p:xfrm>
          <a:off x="4658208" y="1232328"/>
          <a:ext cx="7342360" cy="4958487"/>
        </p:xfrm>
        <a:graphic>
          <a:graphicData uri="http://schemas.openxmlformats.org/drawingml/2006/table">
            <a:tbl>
              <a:tblPr firstRow="1" bandRow="1">
                <a:tableStyleId>{5DA37D80-6434-44D0-A028-1B22A696006F}</a:tableStyleId>
              </a:tblPr>
              <a:tblGrid>
                <a:gridCol w="4083113">
                  <a:extLst>
                    <a:ext uri="{9D8B030D-6E8A-4147-A177-3AD203B41FA5}">
                      <a16:colId xmlns="" xmlns:a16="http://schemas.microsoft.com/office/drawing/2014/main" val="4273422518"/>
                    </a:ext>
                  </a:extLst>
                </a:gridCol>
                <a:gridCol w="968721">
                  <a:extLst>
                    <a:ext uri="{9D8B030D-6E8A-4147-A177-3AD203B41FA5}">
                      <a16:colId xmlns="" xmlns:a16="http://schemas.microsoft.com/office/drawing/2014/main" val="753690958"/>
                    </a:ext>
                  </a:extLst>
                </a:gridCol>
                <a:gridCol w="923454">
                  <a:extLst>
                    <a:ext uri="{9D8B030D-6E8A-4147-A177-3AD203B41FA5}">
                      <a16:colId xmlns="" xmlns:a16="http://schemas.microsoft.com/office/drawing/2014/main" val="4040071849"/>
                    </a:ext>
                  </a:extLst>
                </a:gridCol>
                <a:gridCol w="1367072">
                  <a:extLst>
                    <a:ext uri="{9D8B030D-6E8A-4147-A177-3AD203B41FA5}">
                      <a16:colId xmlns="" xmlns:a16="http://schemas.microsoft.com/office/drawing/2014/main" val="3555731076"/>
                    </a:ext>
                  </a:extLst>
                </a:gridCol>
              </a:tblGrid>
              <a:tr h="466727">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True</a:t>
                      </a:r>
                    </a:p>
                  </a:txBody>
                  <a:tcPr anchor="ctr"/>
                </a:tc>
                <a:tc>
                  <a:txBody>
                    <a:bodyPr/>
                    <a:lstStyle/>
                    <a:p>
                      <a:r>
                        <a:rPr lang="en-GB" sz="2000" dirty="0">
                          <a:solidFill>
                            <a:schemeClr val="accent5">
                              <a:lumMod val="50000"/>
                            </a:schemeClr>
                          </a:solidFill>
                          <a:latin typeface="Century Gothic" panose="020B0502020202020204" pitchFamily="34" charset="0"/>
                        </a:rPr>
                        <a:t>False</a:t>
                      </a:r>
                    </a:p>
                  </a:txBody>
                  <a:tcPr anchor="ctr"/>
                </a:tc>
                <a:tc>
                  <a:txBody>
                    <a:bodyPr/>
                    <a:lstStyle/>
                    <a:p>
                      <a:r>
                        <a:rPr lang="en-GB" sz="2000" baseline="0" dirty="0">
                          <a:solidFill>
                            <a:schemeClr val="accent5">
                              <a:lumMod val="50000"/>
                            </a:schemeClr>
                          </a:solidFill>
                          <a:latin typeface="Century Gothic" panose="020B0502020202020204" pitchFamily="34" charset="0"/>
                        </a:rPr>
                        <a:t>Is this normal?</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3097209514"/>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4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1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476" y="196801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808" y="2381356"/>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476" y="284872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808" y="3236130"/>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476" y="3661208"/>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476" y="4086286"/>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476" y="455827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4808" y="4945678"/>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7791" y="536255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808" y="5759220"/>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6798" y="1955657"/>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lleva al parque.</a:t>
            </a:r>
          </a:p>
        </p:txBody>
      </p:sp>
      <p:sp>
        <p:nvSpPr>
          <p:cNvPr id="21" name="TextBox 20"/>
          <p:cNvSpPr txBox="1"/>
          <p:nvPr/>
        </p:nvSpPr>
        <p:spPr>
          <a:xfrm>
            <a:off x="756015" y="2377981"/>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lava.</a:t>
            </a:r>
          </a:p>
        </p:txBody>
      </p:sp>
      <p:sp>
        <p:nvSpPr>
          <p:cNvPr id="22" name="TextBox 21"/>
          <p:cNvSpPr txBox="1"/>
          <p:nvPr/>
        </p:nvSpPr>
        <p:spPr>
          <a:xfrm>
            <a:off x="756013" y="4523733"/>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despierta.</a:t>
            </a:r>
          </a:p>
        </p:txBody>
      </p:sp>
      <p:sp>
        <p:nvSpPr>
          <p:cNvPr id="23" name="TextBox 22"/>
          <p:cNvSpPr txBox="1"/>
          <p:nvPr/>
        </p:nvSpPr>
        <p:spPr>
          <a:xfrm>
            <a:off x="756014" y="3200415"/>
            <a:ext cx="3759257"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observa cuando duerme.</a:t>
            </a:r>
          </a:p>
        </p:txBody>
      </p:sp>
      <p:sp>
        <p:nvSpPr>
          <p:cNvPr id="24" name="TextBox 23"/>
          <p:cNvSpPr txBox="1"/>
          <p:nvPr/>
        </p:nvSpPr>
        <p:spPr>
          <a:xfrm>
            <a:off x="756014" y="3622739"/>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saca de la casa.</a:t>
            </a:r>
          </a:p>
        </p:txBody>
      </p:sp>
      <p:sp>
        <p:nvSpPr>
          <p:cNvPr id="25" name="TextBox 24"/>
          <p:cNvSpPr txBox="1"/>
          <p:nvPr/>
        </p:nvSpPr>
        <p:spPr>
          <a:xfrm>
            <a:off x="756013" y="4062129"/>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lleva al colegio.</a:t>
            </a:r>
          </a:p>
        </p:txBody>
      </p:sp>
      <p:sp>
        <p:nvSpPr>
          <p:cNvPr id="26" name="TextBox 25"/>
          <p:cNvSpPr txBox="1"/>
          <p:nvPr/>
        </p:nvSpPr>
        <p:spPr>
          <a:xfrm>
            <a:off x="756013" y="2808565"/>
            <a:ext cx="262550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saluda.</a:t>
            </a:r>
          </a:p>
        </p:txBody>
      </p:sp>
      <p:sp>
        <p:nvSpPr>
          <p:cNvPr id="27" name="TextBox 26"/>
          <p:cNvSpPr txBox="1"/>
          <p:nvPr/>
        </p:nvSpPr>
        <p:spPr>
          <a:xfrm>
            <a:off x="756011" y="4900707"/>
            <a:ext cx="32094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Lo sigue a la cocina.</a:t>
            </a:r>
          </a:p>
        </p:txBody>
      </p:sp>
      <p:sp>
        <p:nvSpPr>
          <p:cNvPr id="28" name="TextBox 27"/>
          <p:cNvSpPr txBox="1"/>
          <p:nvPr/>
        </p:nvSpPr>
        <p:spPr>
          <a:xfrm>
            <a:off x="756011" y="5323031"/>
            <a:ext cx="32094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besa.</a:t>
            </a:r>
          </a:p>
        </p:txBody>
      </p:sp>
      <p:sp>
        <p:nvSpPr>
          <p:cNvPr id="29" name="TextBox 28"/>
          <p:cNvSpPr txBox="1"/>
          <p:nvPr/>
        </p:nvSpPr>
        <p:spPr>
          <a:xfrm>
            <a:off x="756011" y="5765456"/>
            <a:ext cx="375926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La observa atentamente.</a:t>
            </a:r>
          </a:p>
        </p:txBody>
      </p:sp>
      <p:sp>
        <p:nvSpPr>
          <p:cNvPr id="30" name="Rounded Rectangle 29"/>
          <p:cNvSpPr/>
          <p:nvPr/>
        </p:nvSpPr>
        <p:spPr>
          <a:xfrm>
            <a:off x="10954793" y="158721"/>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
        <p:nvSpPr>
          <p:cNvPr id="31" name="TextBox 30"/>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1" t="41812" r="55145" b="7296"/>
          <a:stretch/>
        </p:blipFill>
        <p:spPr>
          <a:xfrm flipH="1">
            <a:off x="2612519" y="359181"/>
            <a:ext cx="1520604" cy="1725258"/>
          </a:xfrm>
          <a:prstGeom prst="rect">
            <a:avLst/>
          </a:prstGeom>
          <a:ln w="25400">
            <a:noFill/>
          </a:ln>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11968" r="62006" b="7427"/>
          <a:stretch/>
        </p:blipFill>
        <p:spPr>
          <a:xfrm>
            <a:off x="1002891" y="10238"/>
            <a:ext cx="1189704" cy="1808731"/>
          </a:xfrm>
          <a:prstGeom prst="rect">
            <a:avLst/>
          </a:prstGeom>
          <a:ln w="25400">
            <a:noFill/>
          </a:ln>
        </p:spPr>
      </p:pic>
      <p:sp>
        <p:nvSpPr>
          <p:cNvPr id="34" name="TextBox 33"/>
          <p:cNvSpPr txBox="1"/>
          <p:nvPr/>
        </p:nvSpPr>
        <p:spPr>
          <a:xfrm>
            <a:off x="4658208" y="1953042"/>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takes her to the park.</a:t>
            </a:r>
          </a:p>
        </p:txBody>
      </p:sp>
      <p:sp>
        <p:nvSpPr>
          <p:cNvPr id="35" name="TextBox 34"/>
          <p:cNvSpPr txBox="1"/>
          <p:nvPr/>
        </p:nvSpPr>
        <p:spPr>
          <a:xfrm>
            <a:off x="4658208" y="2386053"/>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washes him.</a:t>
            </a:r>
          </a:p>
        </p:txBody>
      </p:sp>
      <p:sp>
        <p:nvSpPr>
          <p:cNvPr id="36" name="TextBox 35"/>
          <p:cNvSpPr txBox="1"/>
          <p:nvPr/>
        </p:nvSpPr>
        <p:spPr>
          <a:xfrm>
            <a:off x="4658208" y="2797114"/>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greets him.</a:t>
            </a:r>
          </a:p>
        </p:txBody>
      </p:sp>
      <p:sp>
        <p:nvSpPr>
          <p:cNvPr id="37" name="TextBox 36"/>
          <p:cNvSpPr txBox="1"/>
          <p:nvPr/>
        </p:nvSpPr>
        <p:spPr>
          <a:xfrm>
            <a:off x="4658207" y="3229778"/>
            <a:ext cx="41017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watches her as she sleeps.</a:t>
            </a:r>
          </a:p>
        </p:txBody>
      </p:sp>
      <p:sp>
        <p:nvSpPr>
          <p:cNvPr id="39" name="TextBox 38"/>
          <p:cNvSpPr txBox="1"/>
          <p:nvPr/>
        </p:nvSpPr>
        <p:spPr>
          <a:xfrm>
            <a:off x="4658207" y="3686176"/>
            <a:ext cx="41017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takes him out of the house.</a:t>
            </a:r>
          </a:p>
        </p:txBody>
      </p:sp>
      <p:sp>
        <p:nvSpPr>
          <p:cNvPr id="40" name="TextBox 39"/>
          <p:cNvSpPr txBox="1"/>
          <p:nvPr/>
        </p:nvSpPr>
        <p:spPr>
          <a:xfrm>
            <a:off x="4658208" y="4086286"/>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takes her to school.</a:t>
            </a:r>
          </a:p>
        </p:txBody>
      </p:sp>
      <p:sp>
        <p:nvSpPr>
          <p:cNvPr id="41" name="TextBox 40"/>
          <p:cNvSpPr txBox="1"/>
          <p:nvPr/>
        </p:nvSpPr>
        <p:spPr>
          <a:xfrm>
            <a:off x="4658208" y="4506514"/>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wakes her up.</a:t>
            </a:r>
          </a:p>
        </p:txBody>
      </p:sp>
      <p:sp>
        <p:nvSpPr>
          <p:cNvPr id="42" name="TextBox 41"/>
          <p:cNvSpPr txBox="1"/>
          <p:nvPr/>
        </p:nvSpPr>
        <p:spPr>
          <a:xfrm>
            <a:off x="4623952" y="4939326"/>
            <a:ext cx="4136047"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follows her to the kitchen.</a:t>
            </a:r>
          </a:p>
        </p:txBody>
      </p:sp>
      <p:sp>
        <p:nvSpPr>
          <p:cNvPr id="43" name="TextBox 42"/>
          <p:cNvSpPr txBox="1"/>
          <p:nvPr/>
        </p:nvSpPr>
        <p:spPr>
          <a:xfrm>
            <a:off x="4658207" y="5391504"/>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He kisses her.</a:t>
            </a:r>
          </a:p>
        </p:txBody>
      </p:sp>
      <p:sp>
        <p:nvSpPr>
          <p:cNvPr id="44" name="TextBox 43"/>
          <p:cNvSpPr txBox="1"/>
          <p:nvPr/>
        </p:nvSpPr>
        <p:spPr>
          <a:xfrm>
            <a:off x="4672480" y="5800764"/>
            <a:ext cx="356955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She watches him closely.</a:t>
            </a:r>
          </a:p>
        </p:txBody>
      </p:sp>
    </p:spTree>
    <p:extLst>
      <p:ext uri="{BB962C8B-B14F-4D97-AF65-F5344CB8AC3E}">
        <p14:creationId xmlns:p14="http://schemas.microsoft.com/office/powerpoint/2010/main" val="21011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9" grpId="0"/>
      <p:bldP spid="40" grpId="0"/>
      <p:bldP spid="41" grpId="0"/>
      <p:bldP spid="42" grpId="0"/>
      <p:bldP spid="4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7417" y="2137114"/>
            <a:ext cx="11392278" cy="1569660"/>
          </a:xfrm>
          <a:prstGeom prst="rect">
            <a:avLst/>
          </a:prstGeom>
        </p:spPr>
        <p:txBody>
          <a:bodyPr wrap="square">
            <a:spAutoFit/>
          </a:bodyPr>
          <a:lstStyle/>
          <a:p>
            <a:r>
              <a:rPr lang="en-GB" sz="3200" dirty="0">
                <a:solidFill>
                  <a:srgbClr val="4472C4">
                    <a:lumMod val="50000"/>
                  </a:srgbClr>
                </a:solidFill>
                <a:latin typeface="Century Gothic" panose="020B0502020202020204" pitchFamily="34" charset="0"/>
              </a:rPr>
              <a:t>Now listen to what they do on </a:t>
            </a:r>
            <a:r>
              <a:rPr lang="en-GB" sz="3200" b="1" i="1" dirty="0">
                <a:solidFill>
                  <a:srgbClr val="4472C4">
                    <a:lumMod val="50000"/>
                  </a:srgbClr>
                </a:solidFill>
                <a:latin typeface="Century Gothic" panose="020B0502020202020204" pitchFamily="34" charset="0"/>
              </a:rPr>
              <a:t>Thursdays</a:t>
            </a:r>
            <a:r>
              <a:rPr lang="en-GB" sz="3200" dirty="0">
                <a:solidFill>
                  <a:srgbClr val="4472C4">
                    <a:lumMod val="50000"/>
                  </a:srgbClr>
                </a:solidFill>
                <a:latin typeface="Century Gothic" panose="020B0502020202020204" pitchFamily="34" charset="0"/>
              </a:rPr>
              <a:t>.</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Decide which picture matches the sentence.</a:t>
            </a:r>
          </a:p>
        </p:txBody>
      </p:sp>
      <p:sp>
        <p:nvSpPr>
          <p:cNvPr id="5" name="Rounded Rectangle 4"/>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28710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44434" y="2145124"/>
            <a:ext cx="9180214" cy="1325563"/>
          </a:xfrm>
        </p:spPr>
        <p:txBody>
          <a:bodyPr>
            <a:normAutofit/>
          </a:bodyPr>
          <a:lstStyle/>
          <a:p>
            <a:r>
              <a:rPr lang="en-GB" dirty="0"/>
              <a:t>A las seis de la mañana…</a:t>
            </a:r>
          </a:p>
        </p:txBody>
      </p:sp>
      <p:sp>
        <p:nvSpPr>
          <p:cNvPr id="5" name="Rounded Rectangle 4"/>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750907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788" y="1320172"/>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6874" y="1243516"/>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7116024" y="1267486"/>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graphicFrame>
        <p:nvGraphicFramePr>
          <p:cNvPr id="14" name="Table 13"/>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
        <p:nvSpPr>
          <p:cNvPr id="15" name="Rounded Rectangle 14"/>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6" name="Action Button: Custom 15">
            <a:hlinkClick r:id="" action="ppaction://noaction" highlightClick="1">
              <a:snd r:embed="rId4" name="Lo despierta.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860" y="1286807"/>
            <a:ext cx="4371217" cy="3182621"/>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89" y="1267486"/>
            <a:ext cx="4808050" cy="3189112"/>
          </a:xfrm>
          <a:prstGeom prst="rect">
            <a:avLst/>
          </a:prstGeom>
          <a:ln w="25400">
            <a:solidFill>
              <a:srgbClr val="EA5F00"/>
            </a:solidFill>
          </a:ln>
        </p:spPr>
      </p:pic>
    </p:spTree>
    <p:extLst>
      <p:ext uri="{BB962C8B-B14F-4D97-AF65-F5344CB8AC3E}">
        <p14:creationId xmlns:p14="http://schemas.microsoft.com/office/powerpoint/2010/main" val="3336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084" y="1279779"/>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42674" y="1153526"/>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870754" y="1522858"/>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4" name="Action Button: Custom 13">
            <a:hlinkClick r:id="" action="ppaction://noaction" highlightClick="1">
              <a:snd r:embed="rId4" name="2. Lo besa.wav"/>
            </a:hlinkClick>
          </p:cNvPr>
          <p:cNvSpPr/>
          <p:nvPr/>
        </p:nvSpPr>
        <p:spPr>
          <a:xfrm>
            <a:off x="483648" y="74036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5" name="TextBox 14"/>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674" y="1173728"/>
            <a:ext cx="3657652" cy="3887465"/>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754" y="1522858"/>
            <a:ext cx="3958926" cy="3189204"/>
          </a:xfrm>
          <a:prstGeom prst="rect">
            <a:avLst/>
          </a:prstGeom>
          <a:ln w="25400">
            <a:solidFill>
              <a:srgbClr val="EA5F00"/>
            </a:solidFill>
          </a:ln>
        </p:spPr>
      </p:pic>
      <p:graphicFrame>
        <p:nvGraphicFramePr>
          <p:cNvPr id="17" name="Table 16"/>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Tree>
    <p:extLst>
      <p:ext uri="{BB962C8B-B14F-4D97-AF65-F5344CB8AC3E}">
        <p14:creationId xmlns:p14="http://schemas.microsoft.com/office/powerpoint/2010/main" val="358017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652" y="1601526"/>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51612" y="1475273"/>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720442" y="1475273"/>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3. La sigue.wav"/>
            </a:hlinkClick>
          </p:cNvPr>
          <p:cNvSpPr/>
          <p:nvPr/>
        </p:nvSpPr>
        <p:spPr>
          <a:xfrm>
            <a:off x="491796" y="7506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02" y="1475273"/>
            <a:ext cx="4753399" cy="3406083"/>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612" y="1475273"/>
            <a:ext cx="4770984" cy="3418928"/>
          </a:xfrm>
          <a:prstGeom prst="rect">
            <a:avLst/>
          </a:prstGeom>
          <a:ln w="25400">
            <a:solidFill>
              <a:srgbClr val="EA5F00"/>
            </a:solidFill>
          </a:ln>
        </p:spPr>
      </p:pic>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Tree>
    <p:extLst>
      <p:ext uri="{BB962C8B-B14F-4D97-AF65-F5344CB8AC3E}">
        <p14:creationId xmlns:p14="http://schemas.microsoft.com/office/powerpoint/2010/main" val="967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ker.com/cliparts/e/2/1/6/1195426191155951028Gerald_G_SPY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6721" y="55412"/>
            <a:ext cx="661776" cy="14194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72426" y="1483108"/>
          <a:ext cx="5719301" cy="4715941"/>
        </p:xfrm>
        <a:graphic>
          <a:graphicData uri="http://schemas.openxmlformats.org/drawingml/2006/table">
            <a:tbl>
              <a:tblPr firstRow="1" bandRow="1">
                <a:tableStyleId>{5DA37D80-6434-44D0-A028-1B22A696006F}</a:tableStyleId>
              </a:tblPr>
              <a:tblGrid>
                <a:gridCol w="416461">
                  <a:extLst>
                    <a:ext uri="{9D8B030D-6E8A-4147-A177-3AD203B41FA5}">
                      <a16:colId xmlns="" xmlns:a16="http://schemas.microsoft.com/office/drawing/2014/main" val="3587697735"/>
                    </a:ext>
                  </a:extLst>
                </a:gridCol>
                <a:gridCol w="5302840">
                  <a:extLst>
                    <a:ext uri="{9D8B030D-6E8A-4147-A177-3AD203B41FA5}">
                      <a16:colId xmlns="" xmlns:a16="http://schemas.microsoft.com/office/drawing/2014/main" val="4273422518"/>
                    </a:ext>
                  </a:extLst>
                </a:gridCol>
              </a:tblGrid>
              <a:tr h="456381">
                <a:tc>
                  <a:txBody>
                    <a:bodyPr/>
                    <a:lstStyle/>
                    <a:p>
                      <a:pPr algn="ctr"/>
                      <a:endParaRPr lang="en-GB" sz="2000" dirty="0">
                        <a:solidFill>
                          <a:srgbClr val="002060"/>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Messages</a:t>
                      </a:r>
                    </a:p>
                  </a:txBody>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hombre mira a la mujer.</a:t>
                      </a: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a:t>
                      </a:r>
                      <a:r>
                        <a:rPr lang="en-GB" sz="2000" baseline="0" dirty="0">
                          <a:solidFill>
                            <a:schemeClr val="accent5">
                              <a:lumMod val="50000"/>
                            </a:schemeClr>
                          </a:solidFill>
                          <a:latin typeface="Century Gothic" panose="020B0502020202020204" pitchFamily="34" charset="0"/>
                        </a:rPr>
                        <a:t>l hombre lo lleva la mujer en su coche. </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hombre ve la cámara de seguridad.</a:t>
                      </a: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policía</a:t>
                      </a:r>
                      <a:r>
                        <a:rPr lang="en-GB" sz="2000" baseline="0" dirty="0">
                          <a:solidFill>
                            <a:schemeClr val="accent5">
                              <a:lumMod val="50000"/>
                            </a:schemeClr>
                          </a:solidFill>
                          <a:latin typeface="Century Gothic" panose="020B0502020202020204" pitchFamily="34" charset="0"/>
                        </a:rPr>
                        <a:t> sigue al hombre.</a:t>
                      </a:r>
                      <a:r>
                        <a:rPr lang="en-GB" sz="2000" dirty="0">
                          <a:solidFill>
                            <a:schemeClr val="accent5">
                              <a:lumMod val="50000"/>
                            </a:schemeClr>
                          </a:solidFill>
                          <a:latin typeface="Century Gothic" panose="020B0502020202020204" pitchFamily="34" charset="0"/>
                        </a:rPr>
                        <a:t> </a:t>
                      </a:r>
                    </a:p>
                  </a:txBody>
                  <a:tcPr/>
                </a:tc>
                <a:extLst>
                  <a:ext uri="{0D108BD9-81ED-4DB2-BD59-A6C34878D82A}">
                    <a16:rowId xmlns=""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tc>
                <a:tc>
                  <a:txBody>
                    <a:bodyPr/>
                    <a:lstStyle/>
                    <a:p>
                      <a:r>
                        <a:rPr lang="en-GB" sz="2000" dirty="0">
                          <a:solidFill>
                            <a:schemeClr val="accent5">
                              <a:lumMod val="50000"/>
                            </a:schemeClr>
                          </a:solidFill>
                          <a:latin typeface="Century Gothic" panose="020B0502020202020204" pitchFamily="34" charset="0"/>
                        </a:rPr>
                        <a:t>El</a:t>
                      </a:r>
                      <a:r>
                        <a:rPr lang="en-GB" sz="2000" baseline="0" dirty="0">
                          <a:solidFill>
                            <a:schemeClr val="accent5">
                              <a:lumMod val="50000"/>
                            </a:schemeClr>
                          </a:solidFill>
                          <a:latin typeface="Century Gothic" panose="020B0502020202020204" pitchFamily="34" charset="0"/>
                        </a:rPr>
                        <a:t> coche lo para el tráfico.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076436072"/>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tc>
                <a:tc>
                  <a:txBody>
                    <a:bodyPr/>
                    <a:lstStyle/>
                    <a:p>
                      <a:r>
                        <a:rPr lang="en-GB" sz="2000" dirty="0">
                          <a:solidFill>
                            <a:schemeClr val="accent5">
                              <a:lumMod val="50000"/>
                            </a:schemeClr>
                          </a:solidFill>
                          <a:latin typeface="Century Gothic" panose="020B0502020202020204" pitchFamily="34" charset="0"/>
                        </a:rPr>
                        <a:t>Al</a:t>
                      </a:r>
                      <a:r>
                        <a:rPr lang="en-GB" sz="2000" baseline="0" dirty="0">
                          <a:solidFill>
                            <a:schemeClr val="accent5">
                              <a:lumMod val="50000"/>
                            </a:schemeClr>
                          </a:solidFill>
                          <a:latin typeface="Century Gothic" panose="020B0502020202020204" pitchFamily="34" charset="0"/>
                        </a:rPr>
                        <a:t> hombre lo besa la mujer.</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38271135"/>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tc>
                <a:tc>
                  <a:txBody>
                    <a:bodyPr/>
                    <a:lstStyle/>
                    <a:p>
                      <a:r>
                        <a:rPr lang="en-GB" sz="2000" dirty="0">
                          <a:solidFill>
                            <a:schemeClr val="accent5">
                              <a:lumMod val="50000"/>
                            </a:schemeClr>
                          </a:solidFill>
                          <a:latin typeface="Century Gothic" panose="020B0502020202020204" pitchFamily="34" charset="0"/>
                        </a:rPr>
                        <a:t>El</a:t>
                      </a:r>
                      <a:r>
                        <a:rPr lang="en-GB" sz="2000" baseline="0" dirty="0">
                          <a:solidFill>
                            <a:schemeClr val="accent5">
                              <a:lumMod val="50000"/>
                            </a:schemeClr>
                          </a:solidFill>
                          <a:latin typeface="Century Gothic" panose="020B0502020202020204" pitchFamily="34" charset="0"/>
                        </a:rPr>
                        <a:t> hombre llama a alguien.</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975175003"/>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mujer ve a la policía.</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452697797"/>
                  </a:ext>
                </a:extLst>
              </a:tr>
              <a:tr h="425956">
                <a:tc>
                  <a:txBody>
                    <a:bodyPr/>
                    <a:lstStyle/>
                    <a:p>
                      <a:pPr algn="ctr"/>
                      <a:r>
                        <a:rPr lang="en-GB" sz="2000" dirty="0">
                          <a:solidFill>
                            <a:schemeClr val="accent5">
                              <a:lumMod val="50000"/>
                            </a:schemeClr>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Al hombre lo deja salir</a:t>
                      </a:r>
                      <a:r>
                        <a:rPr lang="en-GB" sz="2000" baseline="0" dirty="0">
                          <a:solidFill>
                            <a:schemeClr val="accent5">
                              <a:lumMod val="50000"/>
                            </a:schemeClr>
                          </a:solidFill>
                          <a:latin typeface="Century Gothic" panose="020B0502020202020204" pitchFamily="34" charset="0"/>
                        </a:rPr>
                        <a:t> la mujer.</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15377861"/>
                  </a:ext>
                </a:extLst>
              </a:tr>
              <a:tr h="425956">
                <a:tc>
                  <a:txBody>
                    <a:bodyPr/>
                    <a:lstStyle/>
                    <a:p>
                      <a:pPr algn="ctr"/>
                      <a:r>
                        <a:rPr lang="en-GB" sz="1600" dirty="0">
                          <a:solidFill>
                            <a:schemeClr val="accent5">
                              <a:lumMod val="50000"/>
                            </a:schemeClr>
                          </a:solidFill>
                          <a:latin typeface="Century Gothic" panose="020B0502020202020204" pitchFamily="34" charset="0"/>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alibri" panose="020F0502020204030204" pitchFamily="34" charset="0"/>
                          <a:cs typeface="Calibri" panose="020F0502020204030204" pitchFamily="34" charset="0"/>
                        </a:rPr>
                        <a:t>¡</a:t>
                      </a:r>
                      <a:r>
                        <a:rPr lang="en-GB" sz="2000" dirty="0">
                          <a:solidFill>
                            <a:schemeClr val="accent5">
                              <a:lumMod val="50000"/>
                            </a:schemeClr>
                          </a:solidFill>
                          <a:latin typeface="Century Gothic" panose="020B0502020202020204" pitchFamily="34" charset="0"/>
                        </a:rPr>
                        <a:t>El coche lo destruye la policia!</a:t>
                      </a:r>
                    </a:p>
                  </a:txBody>
                  <a:tcPr/>
                </a:tc>
                <a:extLst>
                  <a:ext uri="{0D108BD9-81ED-4DB2-BD59-A6C34878D82A}">
                    <a16:rowId xmlns="" xmlns:a16="http://schemas.microsoft.com/office/drawing/2014/main" val="1843185788"/>
                  </a:ext>
                </a:extLst>
              </a:tr>
            </a:tbl>
          </a:graphicData>
        </a:graphic>
      </p:graphicFrame>
      <p:pic>
        <p:nvPicPr>
          <p:cNvPr id="1028" name="Picture 4" descr="http://www.clker.com/cliparts/X/Z/5/q/w/g/top-secret-stamp-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069" y="207352"/>
            <a:ext cx="2790825" cy="600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467" y="121080"/>
            <a:ext cx="10148328" cy="1200329"/>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Your Spanish agent has just spotted a criminal! </a:t>
            </a:r>
          </a:p>
          <a:p>
            <a:r>
              <a:rPr lang="en-GB" sz="2400" dirty="0">
                <a:solidFill>
                  <a:srgbClr val="4472C4">
                    <a:lumMod val="50000"/>
                  </a:srgbClr>
                </a:solidFill>
                <a:latin typeface="Century Gothic" panose="020B0502020202020204" pitchFamily="34" charset="0"/>
              </a:rPr>
              <a:t>She is following him and reporting back to you in HQ. </a:t>
            </a:r>
          </a:p>
          <a:p>
            <a:r>
              <a:rPr lang="en-GB" sz="2400" dirty="0">
                <a:solidFill>
                  <a:srgbClr val="4472C4">
                    <a:lumMod val="50000"/>
                  </a:srgbClr>
                </a:solidFill>
                <a:latin typeface="Century Gothic" panose="020B0502020202020204" pitchFamily="34" charset="0"/>
              </a:rPr>
              <a:t>Read her messages and decide if the statements are true or false.</a:t>
            </a:r>
          </a:p>
        </p:txBody>
      </p:sp>
      <p:graphicFrame>
        <p:nvGraphicFramePr>
          <p:cNvPr id="8" name="Table 7"/>
          <p:cNvGraphicFramePr>
            <a:graphicFrameLocks noGrp="1"/>
          </p:cNvGraphicFramePr>
          <p:nvPr>
            <p:extLst/>
          </p:nvPr>
        </p:nvGraphicFramePr>
        <p:xfrm>
          <a:off x="5878543" y="1483108"/>
          <a:ext cx="6234994" cy="4724174"/>
        </p:xfrm>
        <a:graphic>
          <a:graphicData uri="http://schemas.openxmlformats.org/drawingml/2006/table">
            <a:tbl>
              <a:tblPr firstRow="1" bandRow="1">
                <a:tableStyleId>{5DA37D80-6434-44D0-A028-1B22A696006F}</a:tableStyleId>
              </a:tblPr>
              <a:tblGrid>
                <a:gridCol w="4673221">
                  <a:extLst>
                    <a:ext uri="{9D8B030D-6E8A-4147-A177-3AD203B41FA5}">
                      <a16:colId xmlns="" xmlns:a16="http://schemas.microsoft.com/office/drawing/2014/main" val="4273422518"/>
                    </a:ext>
                  </a:extLst>
                </a:gridCol>
                <a:gridCol w="746961">
                  <a:extLst>
                    <a:ext uri="{9D8B030D-6E8A-4147-A177-3AD203B41FA5}">
                      <a16:colId xmlns="" xmlns:a16="http://schemas.microsoft.com/office/drawing/2014/main" val="753690958"/>
                    </a:ext>
                  </a:extLst>
                </a:gridCol>
                <a:gridCol w="814812">
                  <a:extLst>
                    <a:ext uri="{9D8B030D-6E8A-4147-A177-3AD203B41FA5}">
                      <a16:colId xmlns="" xmlns:a16="http://schemas.microsoft.com/office/drawing/2014/main" val="4040071849"/>
                    </a:ext>
                  </a:extLst>
                </a:gridCol>
              </a:tblGrid>
              <a:tr h="466727">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tc>
                  <a:txBody>
                    <a:bodyPr/>
                    <a:lstStyle/>
                    <a:p>
                      <a:r>
                        <a:rPr lang="en-GB" sz="2000" b="1" dirty="0">
                          <a:solidFill>
                            <a:schemeClr val="accent5">
                              <a:lumMod val="50000"/>
                            </a:schemeClr>
                          </a:solidFill>
                          <a:latin typeface="Century Gothic" panose="020B0502020202020204" pitchFamily="34" charset="0"/>
                        </a:rPr>
                        <a:t>False</a:t>
                      </a:r>
                    </a:p>
                  </a:txBody>
                  <a:tcPr/>
                </a:tc>
                <a:extLst>
                  <a:ext uri="{0D108BD9-81ED-4DB2-BD59-A6C34878D82A}">
                    <a16:rowId xmlns="" xmlns:a16="http://schemas.microsoft.com/office/drawing/2014/main" val="3097209514"/>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4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1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1991761"/>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78543" y="1973653"/>
            <a:ext cx="412553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looks at the woman.</a:t>
            </a:r>
            <a:endParaRPr lang="en-GB" dirty="0">
              <a:solidFill>
                <a:srgbClr val="4472C4">
                  <a:lumMod val="50000"/>
                </a:srgbClr>
              </a:solidFill>
            </a:endParaRPr>
          </a:p>
        </p:txBody>
      </p:sp>
      <p:sp>
        <p:nvSpPr>
          <p:cNvPr id="7" name="TextBox 6"/>
          <p:cNvSpPr txBox="1"/>
          <p:nvPr/>
        </p:nvSpPr>
        <p:spPr>
          <a:xfrm>
            <a:off x="5878543" y="2373763"/>
            <a:ext cx="47505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takes the woman in his car.</a:t>
            </a:r>
          </a:p>
        </p:txBody>
      </p:sp>
      <p:sp>
        <p:nvSpPr>
          <p:cNvPr id="9" name="TextBox 8"/>
          <p:cNvSpPr txBox="1"/>
          <p:nvPr/>
        </p:nvSpPr>
        <p:spPr>
          <a:xfrm>
            <a:off x="5878543" y="2835576"/>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sees the security camera.</a:t>
            </a:r>
          </a:p>
        </p:txBody>
      </p:sp>
      <p:pic>
        <p:nvPicPr>
          <p:cNvPr id="1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7169" y="241134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2873162"/>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907125" y="3243919"/>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police follow the man.</a:t>
            </a:r>
          </a:p>
        </p:txBody>
      </p:sp>
      <p:pic>
        <p:nvPicPr>
          <p:cNvPr id="1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328150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907124" y="3694230"/>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car stops the traffic.</a:t>
            </a:r>
          </a:p>
        </p:txBody>
      </p:sp>
      <p:pic>
        <p:nvPicPr>
          <p:cNvPr id="19"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92436" y="369423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07124" y="4117202"/>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kisses the man.</a:t>
            </a:r>
          </a:p>
        </p:txBody>
      </p:sp>
      <p:pic>
        <p:nvPicPr>
          <p:cNvPr id="22"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290" y="4125696"/>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907123" y="4540174"/>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Someone calls the man.</a:t>
            </a:r>
          </a:p>
        </p:txBody>
      </p:sp>
      <p:pic>
        <p:nvPicPr>
          <p:cNvPr id="2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7609" y="457776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07123" y="4953822"/>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sees the police.</a:t>
            </a:r>
          </a:p>
        </p:txBody>
      </p:sp>
      <p:pic>
        <p:nvPicPr>
          <p:cNvPr id="26"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501324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290" y="584402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5887" y="5464624"/>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922265" y="5386118"/>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lets the woman leave.</a:t>
            </a:r>
          </a:p>
        </p:txBody>
      </p:sp>
      <p:sp>
        <p:nvSpPr>
          <p:cNvPr id="30" name="TextBox 29"/>
          <p:cNvSpPr txBox="1"/>
          <p:nvPr/>
        </p:nvSpPr>
        <p:spPr>
          <a:xfrm>
            <a:off x="5922264" y="5798939"/>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police destroy the car!</a:t>
            </a:r>
          </a:p>
        </p:txBody>
      </p:sp>
      <p:sp>
        <p:nvSpPr>
          <p:cNvPr id="31" name="Rounded Rectangle 30"/>
          <p:cNvSpPr/>
          <p:nvPr/>
        </p:nvSpPr>
        <p:spPr>
          <a:xfrm>
            <a:off x="3176951" y="6402926"/>
            <a:ext cx="1017457" cy="40091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rgbClr val="EA5F00"/>
                </a:solidFill>
                <a:latin typeface="Century Gothic" panose="020B0502020202020204" pitchFamily="34" charset="0"/>
              </a:rPr>
              <a:t>leer</a:t>
            </a:r>
          </a:p>
        </p:txBody>
      </p:sp>
      <p:sp>
        <p:nvSpPr>
          <p:cNvPr id="33" name="TextBox 3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1791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P spid="20" grpId="0"/>
      <p:bldP spid="23" grpId="0"/>
      <p:bldP spid="25"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425" y="1484647"/>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3173" y="135839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900250" y="135839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4. Lo observa atentamente.wav"/>
            </a:hlinkClick>
          </p:cNvPr>
          <p:cNvSpPr/>
          <p:nvPr/>
        </p:nvSpPr>
        <p:spPr>
          <a:xfrm>
            <a:off x="488200" y="73879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 r="1723" b="7296"/>
          <a:stretch/>
        </p:blipFill>
        <p:spPr>
          <a:xfrm>
            <a:off x="6900250" y="1358394"/>
            <a:ext cx="3925066" cy="3702516"/>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430" y="1285271"/>
            <a:ext cx="4677099" cy="3848761"/>
          </a:xfrm>
          <a:prstGeom prst="rect">
            <a:avLst/>
          </a:prstGeom>
          <a:ln w="25400">
            <a:solidFill>
              <a:srgbClr val="EA5F00"/>
            </a:solidFill>
          </a:ln>
        </p:spPr>
      </p:pic>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Tree>
    <p:extLst>
      <p:ext uri="{BB962C8B-B14F-4D97-AF65-F5344CB8AC3E}">
        <p14:creationId xmlns:p14="http://schemas.microsoft.com/office/powerpoint/2010/main" val="170320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615" y="1478553"/>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5. La saca de la casa.wav"/>
            </a:hlinkClick>
          </p:cNvPr>
          <p:cNvSpPr/>
          <p:nvPr/>
        </p:nvSpPr>
        <p:spPr>
          <a:xfrm>
            <a:off x="479024" y="72753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1754" y="1293887"/>
            <a:ext cx="4612875" cy="3479077"/>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947" y="1311821"/>
            <a:ext cx="4897416" cy="3443208"/>
          </a:xfrm>
          <a:prstGeom prst="rect">
            <a:avLst/>
          </a:prstGeom>
          <a:ln w="25400">
            <a:solidFill>
              <a:srgbClr val="EA5F00"/>
            </a:solidFill>
          </a:ln>
        </p:spPr>
      </p:pic>
      <p:sp>
        <p:nvSpPr>
          <p:cNvPr id="12" name="TextBox 11"/>
          <p:cNvSpPr txBox="1"/>
          <p:nvPr/>
        </p:nvSpPr>
        <p:spPr>
          <a:xfrm>
            <a:off x="1210947" y="1293887"/>
            <a:ext cx="324685"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816032" y="1329756"/>
            <a:ext cx="597489"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Tree>
    <p:extLst>
      <p:ext uri="{BB962C8B-B14F-4D97-AF65-F5344CB8AC3E}">
        <p14:creationId xmlns:p14="http://schemas.microsoft.com/office/powerpoint/2010/main" val="21914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074" y="1358394"/>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2" name="TextBox 11"/>
          <p:cNvSpPr txBox="1"/>
          <p:nvPr/>
        </p:nvSpPr>
        <p:spPr>
          <a:xfrm>
            <a:off x="1193173" y="135839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900250" y="135839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5" name="Action Button: Custom 14">
            <a:hlinkClick r:id="" action="ppaction://noaction" highlightClick="1">
              <a:snd r:embed="rId4" name="6. Lo lleva al colegio.wav"/>
            </a:hlinkClick>
          </p:cNvPr>
          <p:cNvSpPr/>
          <p:nvPr/>
        </p:nvSpPr>
        <p:spPr>
          <a:xfrm>
            <a:off x="509715" y="73096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578" y="1209321"/>
            <a:ext cx="4296654" cy="3814222"/>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0250" y="1241568"/>
            <a:ext cx="4626309" cy="3783825"/>
          </a:xfrm>
          <a:prstGeom prst="rect">
            <a:avLst/>
          </a:prstGeom>
          <a:ln w="25400">
            <a:solidFill>
              <a:srgbClr val="EA5F00"/>
            </a:solidFill>
          </a:ln>
        </p:spPr>
      </p:pic>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Tree>
    <p:extLst>
      <p:ext uri="{BB962C8B-B14F-4D97-AF65-F5344CB8AC3E}">
        <p14:creationId xmlns:p14="http://schemas.microsoft.com/office/powerpoint/2010/main" val="310411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500" y="2009322"/>
            <a:ext cx="9180214" cy="1325563"/>
          </a:xfrm>
        </p:spPr>
        <p:txBody>
          <a:bodyPr>
            <a:normAutofit/>
          </a:bodyPr>
          <a:lstStyle/>
          <a:p>
            <a:r>
              <a:rPr lang="en-GB" dirty="0"/>
              <a:t>Más tarde, </a:t>
            </a:r>
            <a:r>
              <a:rPr lang="en-GB" dirty="0" err="1"/>
              <a:t>María</a:t>
            </a:r>
            <a:r>
              <a:rPr lang="en-GB" dirty="0"/>
              <a:t> llega a casa…</a:t>
            </a:r>
          </a:p>
        </p:txBody>
      </p:sp>
      <p:sp>
        <p:nvSpPr>
          <p:cNvPr id="3" name="TextBox 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34557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748" y="1418955"/>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7. La saluda.wav"/>
            </a:hlinkClick>
          </p:cNvPr>
          <p:cNvSpPr/>
          <p:nvPr/>
        </p:nvSpPr>
        <p:spPr>
          <a:xfrm>
            <a:off x="509715" y="71617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831" y="1299383"/>
            <a:ext cx="4865837" cy="3391684"/>
          </a:xfrm>
          <a:prstGeom prst="rect">
            <a:avLst/>
          </a:prstGeom>
          <a:ln w="25400">
            <a:solidFill>
              <a:srgbClr val="EA5F00"/>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862" y="1283051"/>
            <a:ext cx="4842970" cy="3408016"/>
          </a:xfrm>
          <a:prstGeom prst="rect">
            <a:avLst/>
          </a:prstGeom>
          <a:ln w="25400">
            <a:solidFill>
              <a:srgbClr val="EA5F00"/>
            </a:solidFill>
          </a:ln>
        </p:spPr>
      </p:pic>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sp>
        <p:nvSpPr>
          <p:cNvPr id="12" name="TextBox 11"/>
          <p:cNvSpPr txBox="1"/>
          <p:nvPr/>
        </p:nvSpPr>
        <p:spPr>
          <a:xfrm>
            <a:off x="727142" y="1292702"/>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6437871" y="1292702"/>
            <a:ext cx="392278"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Tree>
    <p:extLst>
      <p:ext uri="{BB962C8B-B14F-4D97-AF65-F5344CB8AC3E}">
        <p14:creationId xmlns:p14="http://schemas.microsoft.com/office/powerpoint/2010/main" val="26511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036" y="1337544"/>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8. Lo lleva al parque.wav"/>
            </a:hlinkClick>
          </p:cNvPr>
          <p:cNvSpPr/>
          <p:nvPr/>
        </p:nvSpPr>
        <p:spPr>
          <a:xfrm>
            <a:off x="489783" y="74259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23" y="1328897"/>
            <a:ext cx="4866643" cy="3419848"/>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4635" y="1328897"/>
            <a:ext cx="5249457" cy="3419848"/>
          </a:xfrm>
          <a:prstGeom prst="rect">
            <a:avLst/>
          </a:prstGeom>
          <a:ln w="25400">
            <a:solidFill>
              <a:srgbClr val="EA5F00"/>
            </a:solidFill>
          </a:ln>
        </p:spPr>
      </p:pic>
      <p:sp>
        <p:nvSpPr>
          <p:cNvPr id="13" name="TextBox 12"/>
          <p:cNvSpPr txBox="1"/>
          <p:nvPr/>
        </p:nvSpPr>
        <p:spPr>
          <a:xfrm>
            <a:off x="6157380" y="133754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2" name="TextBox 11"/>
          <p:cNvSpPr txBox="1"/>
          <p:nvPr/>
        </p:nvSpPr>
        <p:spPr>
          <a:xfrm>
            <a:off x="416523" y="1337544"/>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Tree>
    <p:extLst>
      <p:ext uri="{BB962C8B-B14F-4D97-AF65-F5344CB8AC3E}">
        <p14:creationId xmlns:p14="http://schemas.microsoft.com/office/powerpoint/2010/main" val="14490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1247" y="1101850"/>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4" name="Lo lava.wav"/>
            </a:hlinkClick>
          </p:cNvPr>
          <p:cNvSpPr/>
          <p:nvPr/>
        </p:nvSpPr>
        <p:spPr>
          <a:xfrm>
            <a:off x="490848" y="73500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337" y="1005324"/>
            <a:ext cx="4868992" cy="3753354"/>
          </a:xfrm>
          <a:prstGeom prst="rect">
            <a:avLst/>
          </a:prstGeom>
          <a:ln w="25400">
            <a:solidFill>
              <a:srgbClr val="EA5F0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76" y="1006232"/>
            <a:ext cx="4477086" cy="3752446"/>
          </a:xfrm>
          <a:prstGeom prst="rect">
            <a:avLst/>
          </a:prstGeom>
          <a:ln w="25400">
            <a:solidFill>
              <a:srgbClr val="EA5F00"/>
            </a:solidFill>
          </a:ln>
        </p:spPr>
      </p:pic>
      <p:sp>
        <p:nvSpPr>
          <p:cNvPr id="13" name="TextBox 12"/>
          <p:cNvSpPr txBox="1"/>
          <p:nvPr/>
        </p:nvSpPr>
        <p:spPr>
          <a:xfrm>
            <a:off x="6353337" y="1006259"/>
            <a:ext cx="273704" cy="381526"/>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
        <p:nvSpPr>
          <p:cNvPr id="12" name="TextBox 11"/>
          <p:cNvSpPr txBox="1"/>
          <p:nvPr/>
        </p:nvSpPr>
        <p:spPr>
          <a:xfrm>
            <a:off x="1018375" y="1005324"/>
            <a:ext cx="279681" cy="383396"/>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Tree>
    <p:extLst>
      <p:ext uri="{BB962C8B-B14F-4D97-AF65-F5344CB8AC3E}">
        <p14:creationId xmlns:p14="http://schemas.microsoft.com/office/powerpoint/2010/main" val="353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608" y="1284791"/>
            <a:ext cx="4649717" cy="3116428"/>
          </a:xfrm>
          <a:prstGeom prst="rect">
            <a:avLst/>
          </a:prstGeom>
          <a:ln w="19050">
            <a:solidFill>
              <a:srgbClr val="EA5F00"/>
            </a:solidFill>
          </a:ln>
        </p:spPr>
      </p:pic>
      <p:pic>
        <p:nvPicPr>
          <p:cNvPr id="11"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4158" y="1397092"/>
            <a:ext cx="466712" cy="4861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5" name="La observa en su cama.wav"/>
            </a:hlinkClick>
          </p:cNvPr>
          <p:cNvSpPr/>
          <p:nvPr/>
        </p:nvSpPr>
        <p:spPr>
          <a:xfrm>
            <a:off x="479025" y="73662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graphicFrame>
        <p:nvGraphicFramePr>
          <p:cNvPr id="18" name="Table 17"/>
          <p:cNvGraphicFramePr>
            <a:graphicFrameLocks noGrp="1"/>
          </p:cNvGraphicFramePr>
          <p:nvPr>
            <p:extLst/>
          </p:nvPr>
        </p:nvGraphicFramePr>
        <p:xfrm>
          <a:off x="4698748" y="5386907"/>
          <a:ext cx="2688880" cy="655425"/>
        </p:xfrm>
        <a:graphic>
          <a:graphicData uri="http://schemas.openxmlformats.org/drawingml/2006/table">
            <a:tbl>
              <a:tblPr firstRow="1" bandRow="1">
                <a:tableStyleId>{8A107856-5554-42FB-B03E-39F5DBC370BA}</a:tableStyleId>
              </a:tblPr>
              <a:tblGrid>
                <a:gridCol w="2688880">
                  <a:extLst>
                    <a:ext uri="{9D8B030D-6E8A-4147-A177-3AD203B41FA5}">
                      <a16:colId xmlns="" xmlns:a16="http://schemas.microsoft.com/office/drawing/2014/main" val="3707799558"/>
                    </a:ext>
                  </a:extLst>
                </a:gridCol>
              </a:tblGrid>
              <a:tr h="655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919606105"/>
                  </a:ext>
                </a:extLst>
              </a:tr>
            </a:tbl>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462" y="1261915"/>
            <a:ext cx="5199906" cy="3110139"/>
          </a:xfrm>
          <a:prstGeom prst="rect">
            <a:avLst/>
          </a:prstGeom>
          <a:ln w="25400">
            <a:solidFill>
              <a:srgbClr val="EA5F00"/>
            </a:solidFill>
          </a:ln>
        </p:spPr>
      </p:pic>
      <p:sp>
        <p:nvSpPr>
          <p:cNvPr id="12" name="TextBox 11"/>
          <p:cNvSpPr txBox="1"/>
          <p:nvPr/>
        </p:nvSpPr>
        <p:spPr>
          <a:xfrm>
            <a:off x="606005" y="1277282"/>
            <a:ext cx="287946"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A</a:t>
            </a:r>
          </a:p>
        </p:txBody>
      </p:sp>
      <p:sp>
        <p:nvSpPr>
          <p:cNvPr id="13" name="TextBox 12"/>
          <p:cNvSpPr txBox="1"/>
          <p:nvPr/>
        </p:nvSpPr>
        <p:spPr>
          <a:xfrm>
            <a:off x="10711247" y="1290930"/>
            <a:ext cx="271604"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B</a:t>
            </a:r>
          </a:p>
        </p:txBody>
      </p:sp>
    </p:spTree>
    <p:extLst>
      <p:ext uri="{BB962C8B-B14F-4D97-AF65-F5344CB8AC3E}">
        <p14:creationId xmlns:p14="http://schemas.microsoft.com/office/powerpoint/2010/main" val="28733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722" y="2164274"/>
            <a:ext cx="11392278" cy="2554545"/>
          </a:xfrm>
          <a:prstGeom prst="rect">
            <a:avLst/>
          </a:prstGeom>
        </p:spPr>
        <p:txBody>
          <a:bodyPr wrap="square">
            <a:spAutoFit/>
          </a:bodyPr>
          <a:lstStyle/>
          <a:p>
            <a:r>
              <a:rPr lang="en-GB" sz="3200" dirty="0">
                <a:solidFill>
                  <a:srgbClr val="4472C4">
                    <a:lumMod val="50000"/>
                  </a:srgbClr>
                </a:solidFill>
                <a:latin typeface="Century Gothic" panose="020B0502020202020204" pitchFamily="34" charset="0"/>
              </a:rPr>
              <a:t>What about </a:t>
            </a:r>
            <a:r>
              <a:rPr lang="en-GB" sz="3200" b="1" i="1" dirty="0">
                <a:solidFill>
                  <a:srgbClr val="4472C4">
                    <a:lumMod val="50000"/>
                  </a:srgbClr>
                </a:solidFill>
                <a:latin typeface="Century Gothic" panose="020B0502020202020204" pitchFamily="34" charset="0"/>
              </a:rPr>
              <a:t>non-school days</a:t>
            </a:r>
            <a:r>
              <a:rPr lang="en-GB" sz="3200" dirty="0">
                <a:solidFill>
                  <a:srgbClr val="4472C4">
                    <a:lumMod val="50000"/>
                  </a:srgbClr>
                </a:solidFill>
                <a:latin typeface="Century Gothic" panose="020B0502020202020204" pitchFamily="34" charset="0"/>
              </a:rPr>
              <a:t>?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Listen to each sentence.</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Write down what is happening in English.</a:t>
            </a:r>
          </a:p>
        </p:txBody>
      </p:sp>
      <p:sp>
        <p:nvSpPr>
          <p:cNvPr id="5" name="Rounded Rectangle 4"/>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272079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8" name="Action Button: Custom 17">
            <a:hlinkClick r:id="" action="ppaction://noaction" highlightClick="1">
              <a:snd r:embed="rId3" name="1. La despierta.wav"/>
            </a:hlinkClick>
          </p:cNvPr>
          <p:cNvSpPr/>
          <p:nvPr/>
        </p:nvSpPr>
        <p:spPr>
          <a:xfrm>
            <a:off x="209567" y="21569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9" name="Action Button: Custom 18">
            <a:hlinkClick r:id="" action="ppaction://noaction" highlightClick="1">
              <a:snd r:embed="rId4" name="2. Lo lava.wav"/>
            </a:hlinkClick>
          </p:cNvPr>
          <p:cNvSpPr/>
          <p:nvPr/>
        </p:nvSpPr>
        <p:spPr>
          <a:xfrm>
            <a:off x="209567" y="86089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0" name="Action Button: Custom 19">
            <a:hlinkClick r:id="" action="ppaction://noaction" highlightClick="1">
              <a:snd r:embed="rId5" name="3. Lo sigue (2).wav"/>
            </a:hlinkClick>
          </p:cNvPr>
          <p:cNvSpPr/>
          <p:nvPr/>
        </p:nvSpPr>
        <p:spPr>
          <a:xfrm>
            <a:off x="209567" y="150609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2" name="Action Button: Custom 21">
            <a:hlinkClick r:id="" action="ppaction://noaction" highlightClick="1">
              <a:snd r:embed="rId6" name="4. La lleva al parque.wav"/>
            </a:hlinkClick>
          </p:cNvPr>
          <p:cNvSpPr/>
          <p:nvPr/>
        </p:nvSpPr>
        <p:spPr>
          <a:xfrm>
            <a:off x="209567" y="214447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3" name="Action Button: Custom 22">
            <a:hlinkClick r:id="" action="ppaction://noaction" highlightClick="1">
              <a:snd r:embed="rId7" name="5. La lava.wav"/>
            </a:hlinkClick>
          </p:cNvPr>
          <p:cNvSpPr/>
          <p:nvPr/>
        </p:nvSpPr>
        <p:spPr>
          <a:xfrm>
            <a:off x="209567" y="279307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6" name="TextBox 2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77802">
            <a:off x="1989207" y="585457"/>
            <a:ext cx="2494734" cy="1816381"/>
          </a:xfrm>
          <a:prstGeom prst="rect">
            <a:avLst/>
          </a:prstGeom>
          <a:ln w="25400">
            <a:solidFill>
              <a:srgbClr val="EA5F00"/>
            </a:solidFill>
          </a:ln>
        </p:spPr>
      </p:pic>
      <p:sp>
        <p:nvSpPr>
          <p:cNvPr id="2" name="TextBox 1"/>
          <p:cNvSpPr txBox="1"/>
          <p:nvPr/>
        </p:nvSpPr>
        <p:spPr>
          <a:xfrm rot="20113378">
            <a:off x="1791281" y="1112687"/>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1</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6521">
            <a:off x="4949086" y="199132"/>
            <a:ext cx="2428526" cy="1872075"/>
          </a:xfrm>
          <a:prstGeom prst="rect">
            <a:avLst/>
          </a:prstGeom>
          <a:ln w="25400">
            <a:solidFill>
              <a:srgbClr val="EA5F00"/>
            </a:solidFill>
          </a:ln>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51769">
            <a:off x="7742856" y="595928"/>
            <a:ext cx="2495098" cy="1753335"/>
          </a:xfrm>
          <a:prstGeom prst="rect">
            <a:avLst/>
          </a:prstGeom>
          <a:ln w="25400">
            <a:solidFill>
              <a:srgbClr val="EA5F00"/>
            </a:solidFill>
          </a:ln>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7812">
            <a:off x="9233770" y="2542689"/>
            <a:ext cx="2285642" cy="1637793"/>
          </a:xfrm>
          <a:prstGeom prst="rect">
            <a:avLst/>
          </a:prstGeom>
          <a:ln w="25400">
            <a:solidFill>
              <a:srgbClr val="EA5F00"/>
            </a:solidFill>
          </a:ln>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12424">
            <a:off x="8388512" y="4535178"/>
            <a:ext cx="2335078" cy="1643203"/>
          </a:xfrm>
          <a:prstGeom prst="rect">
            <a:avLst/>
          </a:prstGeom>
          <a:ln w="25400">
            <a:solidFill>
              <a:srgbClr val="EA5F00"/>
            </a:solidFill>
          </a:ln>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53672">
            <a:off x="3443315" y="4652232"/>
            <a:ext cx="2542717" cy="1686549"/>
          </a:xfrm>
          <a:prstGeom prst="rect">
            <a:avLst/>
          </a:prstGeom>
          <a:ln w="25400">
            <a:solidFill>
              <a:srgbClr val="EA5F00"/>
            </a:solidFill>
          </a:ln>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173792">
            <a:off x="847778" y="3004279"/>
            <a:ext cx="2467808" cy="1720162"/>
          </a:xfrm>
          <a:prstGeom prst="rect">
            <a:avLst/>
          </a:prstGeom>
          <a:ln w="25400">
            <a:solidFill>
              <a:srgbClr val="EA5F00"/>
            </a:solidFill>
          </a:ln>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157878">
            <a:off x="3491321" y="2478000"/>
            <a:ext cx="2453887" cy="1758477"/>
          </a:xfrm>
          <a:prstGeom prst="rect">
            <a:avLst/>
          </a:prstGeom>
          <a:ln w="25400">
            <a:solidFill>
              <a:srgbClr val="EA5F00"/>
            </a:solidFill>
          </a:ln>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0016">
            <a:off x="6116387" y="4181353"/>
            <a:ext cx="2047414" cy="1716029"/>
          </a:xfrm>
          <a:prstGeom prst="rect">
            <a:avLst/>
          </a:prstGeom>
          <a:ln w="25400">
            <a:solidFill>
              <a:srgbClr val="EA5F00"/>
            </a:solidFill>
          </a:ln>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21012">
            <a:off x="6202373" y="2385932"/>
            <a:ext cx="2575614" cy="1677927"/>
          </a:xfrm>
          <a:prstGeom prst="rect">
            <a:avLst/>
          </a:prstGeom>
          <a:ln w="25400">
            <a:solidFill>
              <a:srgbClr val="EA5F00"/>
            </a:solidFill>
          </a:ln>
        </p:spPr>
      </p:pic>
      <p:sp>
        <p:nvSpPr>
          <p:cNvPr id="27" name="TextBox 26"/>
          <p:cNvSpPr txBox="1"/>
          <p:nvPr/>
        </p:nvSpPr>
        <p:spPr>
          <a:xfrm rot="21161245">
            <a:off x="3408758" y="2582735"/>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3</a:t>
            </a:r>
          </a:p>
        </p:txBody>
      </p:sp>
      <p:sp>
        <p:nvSpPr>
          <p:cNvPr id="31" name="TextBox 30"/>
          <p:cNvSpPr txBox="1"/>
          <p:nvPr/>
        </p:nvSpPr>
        <p:spPr>
          <a:xfrm rot="564984">
            <a:off x="6319472" y="2243602"/>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4</a:t>
            </a:r>
          </a:p>
        </p:txBody>
      </p:sp>
      <p:sp>
        <p:nvSpPr>
          <p:cNvPr id="34" name="TextBox 33"/>
          <p:cNvSpPr txBox="1"/>
          <p:nvPr/>
        </p:nvSpPr>
        <p:spPr>
          <a:xfrm rot="21104188">
            <a:off x="4834183" y="307203"/>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2</a:t>
            </a:r>
          </a:p>
        </p:txBody>
      </p:sp>
      <p:sp>
        <p:nvSpPr>
          <p:cNvPr id="35" name="TextBox 34"/>
          <p:cNvSpPr txBox="1"/>
          <p:nvPr/>
        </p:nvSpPr>
        <p:spPr>
          <a:xfrm rot="369776">
            <a:off x="6134373" y="4141255"/>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5</a:t>
            </a:r>
          </a:p>
        </p:txBody>
      </p:sp>
    </p:spTree>
    <p:extLst>
      <p:ext uri="{BB962C8B-B14F-4D97-AF65-F5344CB8AC3E}">
        <p14:creationId xmlns:p14="http://schemas.microsoft.com/office/powerpoint/2010/main" val="239086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31" grpId="0"/>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63" y="128043"/>
            <a:ext cx="11388985" cy="1569660"/>
          </a:xfrm>
          <a:prstGeom prst="rect">
            <a:avLst/>
          </a:prstGeom>
        </p:spPr>
        <p:txBody>
          <a:bodyPr wrap="square">
            <a:spAutoFit/>
          </a:bodyPr>
          <a:lstStyle/>
          <a:p>
            <a:r>
              <a:rPr lang="en-GB" sz="2400" dirty="0">
                <a:solidFill>
                  <a:srgbClr val="4472C4">
                    <a:lumMod val="50000"/>
                  </a:srgbClr>
                </a:solidFill>
                <a:latin typeface="Century Gothic" panose="020B0502020202020204" pitchFamily="34" charset="0"/>
              </a:rPr>
              <a:t>The criminal’s accomplice escaped. Spanish police are now spying on her. </a:t>
            </a:r>
          </a:p>
          <a:p>
            <a:r>
              <a:rPr lang="en-GB" sz="2400" dirty="0">
                <a:solidFill>
                  <a:srgbClr val="4472C4">
                    <a:lumMod val="50000"/>
                  </a:srgbClr>
                </a:solidFill>
                <a:latin typeface="Century Gothic" panose="020B0502020202020204" pitchFamily="34" charset="0"/>
              </a:rPr>
              <a:t>She has just been spotted with a different person.</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What do they say about their actions? </a:t>
            </a:r>
          </a:p>
        </p:txBody>
      </p:sp>
      <p:pic>
        <p:nvPicPr>
          <p:cNvPr id="5" name="Picture 2" descr="http://www.clker.com/cliparts/0/4/3/4/12198090302006169125female%20silhouett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851" y="734112"/>
            <a:ext cx="1734081" cy="178175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graphicFrame>
        <p:nvGraphicFramePr>
          <p:cNvPr id="8" name="Table 7"/>
          <p:cNvGraphicFramePr>
            <a:graphicFrameLocks noGrp="1"/>
          </p:cNvGraphicFramePr>
          <p:nvPr>
            <p:extLst/>
          </p:nvPr>
        </p:nvGraphicFramePr>
        <p:xfrm>
          <a:off x="847974" y="1678948"/>
          <a:ext cx="8993393" cy="4535430"/>
        </p:xfrm>
        <a:graphic>
          <a:graphicData uri="http://schemas.openxmlformats.org/drawingml/2006/table">
            <a:tbl>
              <a:tblPr firstRow="1" bandRow="1">
                <a:tableStyleId>{5DA37D80-6434-44D0-A028-1B22A696006F}</a:tableStyleId>
              </a:tblPr>
              <a:tblGrid>
                <a:gridCol w="4238513">
                  <a:extLst>
                    <a:ext uri="{9D8B030D-6E8A-4147-A177-3AD203B41FA5}">
                      <a16:colId xmlns="" xmlns:a16="http://schemas.microsoft.com/office/drawing/2014/main" val="4273422518"/>
                    </a:ext>
                  </a:extLst>
                </a:gridCol>
                <a:gridCol w="2549562">
                  <a:extLst>
                    <a:ext uri="{9D8B030D-6E8A-4147-A177-3AD203B41FA5}">
                      <a16:colId xmlns="" xmlns:a16="http://schemas.microsoft.com/office/drawing/2014/main" val="753690958"/>
                    </a:ext>
                  </a:extLst>
                </a:gridCol>
                <a:gridCol w="2205318">
                  <a:extLst>
                    <a:ext uri="{9D8B030D-6E8A-4147-A177-3AD203B41FA5}">
                      <a16:colId xmlns="" xmlns:a16="http://schemas.microsoft.com/office/drawing/2014/main" val="4040071849"/>
                    </a:ext>
                  </a:extLst>
                </a:gridCol>
              </a:tblGrid>
              <a:tr h="446373">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The woman does it</a:t>
                      </a:r>
                    </a:p>
                  </a:txBody>
                  <a:tcPr/>
                </a:tc>
                <a:tc>
                  <a:txBody>
                    <a:bodyPr/>
                    <a:lstStyle/>
                    <a:p>
                      <a:r>
                        <a:rPr lang="en-GB" sz="2000" b="1" dirty="0">
                          <a:solidFill>
                            <a:schemeClr val="accent5">
                              <a:lumMod val="50000"/>
                            </a:schemeClr>
                          </a:solidFill>
                          <a:latin typeface="Century Gothic" panose="020B0502020202020204" pitchFamily="34" charset="0"/>
                        </a:rPr>
                        <a:t>The man does it </a:t>
                      </a:r>
                    </a:p>
                  </a:txBody>
                  <a:tcPr/>
                </a:tc>
                <a:extLst>
                  <a:ext uri="{0D108BD9-81ED-4DB2-BD59-A6C34878D82A}">
                    <a16:rowId xmlns="" xmlns:a16="http://schemas.microsoft.com/office/drawing/2014/main" val="3097209514"/>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call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see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follow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10313">
                <a:tc>
                  <a:txBody>
                    <a:bodyPr/>
                    <a:lstStyle/>
                    <a:p>
                      <a:r>
                        <a:rPr lang="en-GB" sz="2000" dirty="0">
                          <a:solidFill>
                            <a:schemeClr val="accent5">
                              <a:lumMod val="50000"/>
                            </a:schemeClr>
                          </a:solidFill>
                          <a:latin typeface="Century Gothic" panose="020B0502020202020204" pitchFamily="34" charset="0"/>
                        </a:rPr>
                        <a:t>take the other person </a:t>
                      </a:r>
                      <a:r>
                        <a:rPr lang="en-GB" sz="2000" baseline="0" dirty="0">
                          <a:solidFill>
                            <a:schemeClr val="accent5">
                              <a:lumMod val="50000"/>
                            </a:schemeClr>
                          </a:solidFill>
                          <a:latin typeface="Century Gothic" panose="020B0502020202020204" pitchFamily="34" charset="0"/>
                        </a:rPr>
                        <a:t>in their car</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10313">
                <a:tc>
                  <a:txBody>
                    <a:bodyPr/>
                    <a:lstStyle/>
                    <a:p>
                      <a:r>
                        <a:rPr lang="en-GB" sz="2000" dirty="0">
                          <a:solidFill>
                            <a:schemeClr val="accent5">
                              <a:lumMod val="50000"/>
                            </a:schemeClr>
                          </a:solidFill>
                          <a:latin typeface="Century Gothic" panose="020B0502020202020204" pitchFamily="34" charset="0"/>
                        </a:rPr>
                        <a:t>observe</a:t>
                      </a:r>
                      <a:r>
                        <a:rPr lang="en-GB" sz="2000" baseline="0" dirty="0">
                          <a:solidFill>
                            <a:schemeClr val="accent5">
                              <a:lumMod val="50000"/>
                            </a:schemeClr>
                          </a:solidFill>
                          <a:latin typeface="Century Gothic" panose="020B0502020202020204" pitchFamily="34" charset="0"/>
                        </a:rPr>
                        <a:t> the other person</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10313">
                <a:tc>
                  <a:txBody>
                    <a:bodyPr/>
                    <a:lstStyle/>
                    <a:p>
                      <a:r>
                        <a:rPr lang="en-GB" sz="2000" dirty="0">
                          <a:solidFill>
                            <a:schemeClr val="accent5">
                              <a:lumMod val="50000"/>
                            </a:schemeClr>
                          </a:solidFill>
                          <a:latin typeface="Century Gothic" panose="020B0502020202020204" pitchFamily="34" charset="0"/>
                        </a:rPr>
                        <a:t>greet the other person</a:t>
                      </a: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10313">
                <a:tc>
                  <a:txBody>
                    <a:bodyPr/>
                    <a:lstStyle/>
                    <a:p>
                      <a:r>
                        <a:rPr lang="en-GB" sz="2000" dirty="0">
                          <a:solidFill>
                            <a:schemeClr val="accent5">
                              <a:lumMod val="50000"/>
                            </a:schemeClr>
                          </a:solidFill>
                          <a:latin typeface="Century Gothic" panose="020B0502020202020204" pitchFamily="34" charset="0"/>
                        </a:rPr>
                        <a:t>hide the other person</a:t>
                      </a: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contact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help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look</a:t>
                      </a:r>
                      <a:r>
                        <a:rPr lang="en-GB" sz="2000" baseline="0" dirty="0">
                          <a:solidFill>
                            <a:schemeClr val="accent5">
                              <a:lumMod val="50000"/>
                            </a:schemeClr>
                          </a:solidFill>
                          <a:latin typeface="Century Gothic" panose="020B0502020202020204" pitchFamily="34" charset="0"/>
                        </a:rPr>
                        <a:t> for the other person</a:t>
                      </a: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1028" name="Picture 4" descr="http://www.clker.com/cliparts/J/C/F/Q/x/J/man-walking-talking-on-cell-phone-silhouett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4610" y="3304179"/>
            <a:ext cx="663252" cy="2297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217839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255561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298402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345210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380294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97" y="420682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97" y="464240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503072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214" y="546999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588944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X/Z/5/q/w/g/top-secret-stamp-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682" y="2555616"/>
            <a:ext cx="2188519" cy="470570"/>
          </a:xfrm>
          <a:prstGeom prst="rect">
            <a:avLst/>
          </a:prstGeom>
          <a:noFill/>
          <a:extLst>
            <a:ext uri="{909E8E84-426E-40DD-AFC4-6F175D3DCCD1}">
              <a14:hiddenFill xmlns:a14="http://schemas.microsoft.com/office/drawing/2010/main">
                <a:solidFill>
                  <a:srgbClr val="FFFFFF"/>
                </a:solidFill>
              </a14:hiddenFill>
            </a:ext>
          </a:extLst>
        </p:spPr>
      </p:pic>
      <p:sp>
        <p:nvSpPr>
          <p:cNvPr id="22" name="Action Button: Custom 21">
            <a:hlinkClick r:id="" action="ppaction://noaction" highlightClick="1">
              <a:snd r:embed="rId7" name="1. La mujer llama al hombre.wav"/>
            </a:hlinkClick>
          </p:cNvPr>
          <p:cNvSpPr/>
          <p:nvPr/>
        </p:nvSpPr>
        <p:spPr>
          <a:xfrm>
            <a:off x="318873" y="213013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3" name="Action Button: Custom 22">
            <a:hlinkClick r:id="" action="ppaction://noaction" highlightClick="1">
              <a:snd r:embed="rId8" name="2. A la mujer la ve el hombre.wav"/>
            </a:hlinkClick>
          </p:cNvPr>
          <p:cNvSpPr/>
          <p:nvPr/>
        </p:nvSpPr>
        <p:spPr>
          <a:xfrm>
            <a:off x="323798" y="254803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4" name="Action Button: Custom 23">
            <a:hlinkClick r:id="" action="ppaction://noaction" highlightClick="1">
              <a:snd r:embed="rId9" name="3. La mujer sigue al hombre.wav"/>
            </a:hlinkClick>
          </p:cNvPr>
          <p:cNvSpPr/>
          <p:nvPr/>
        </p:nvSpPr>
        <p:spPr>
          <a:xfrm>
            <a:off x="318874" y="296722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5" name="Action Button: Custom 24">
            <a:hlinkClick r:id="" action="ppaction://noaction" highlightClick="1">
              <a:snd r:embed="rId10" name="4. A la mujer la lleva el hombre en su coche.wav"/>
            </a:hlinkClick>
          </p:cNvPr>
          <p:cNvSpPr/>
          <p:nvPr/>
        </p:nvSpPr>
        <p:spPr>
          <a:xfrm>
            <a:off x="318874" y="339335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6" name="Action Button: Custom 25">
            <a:hlinkClick r:id="" action="ppaction://noaction" highlightClick="1">
              <a:snd r:embed="rId11" name="5. La mujer observa al hombre.wav"/>
            </a:hlinkClick>
          </p:cNvPr>
          <p:cNvSpPr/>
          <p:nvPr/>
        </p:nvSpPr>
        <p:spPr>
          <a:xfrm>
            <a:off x="318874" y="38180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7" name="Action Button: Custom 26">
            <a:hlinkClick r:id="" action="ppaction://noaction" highlightClick="1">
              <a:snd r:embed="rId12" name="6. La mujer saluda al hombre.wav"/>
            </a:hlinkClick>
          </p:cNvPr>
          <p:cNvSpPr/>
          <p:nvPr/>
        </p:nvSpPr>
        <p:spPr>
          <a:xfrm>
            <a:off x="318874" y="423229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8" name="Action Button: Custom 27">
            <a:hlinkClick r:id="" action="ppaction://noaction" highlightClick="1">
              <a:snd r:embed="rId13" name="7. La mujer esconde al hombre.wav"/>
            </a:hlinkClick>
          </p:cNvPr>
          <p:cNvSpPr/>
          <p:nvPr/>
        </p:nvSpPr>
        <p:spPr>
          <a:xfrm>
            <a:off x="318874" y="462144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29" name="Action Button: Custom 28">
            <a:hlinkClick r:id="" action="ppaction://noaction" highlightClick="1">
              <a:snd r:embed="rId14" name="8. A la mujer la contacta el hombre.wav"/>
            </a:hlinkClick>
          </p:cNvPr>
          <p:cNvSpPr/>
          <p:nvPr/>
        </p:nvSpPr>
        <p:spPr>
          <a:xfrm>
            <a:off x="321373" y="503821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0" name="Action Button: Custom 29">
            <a:hlinkClick r:id="" action="ppaction://noaction" highlightClick="1">
              <a:snd r:embed="rId15" name="9. La mujer ayuda al hombre.wav"/>
            </a:hlinkClick>
          </p:cNvPr>
          <p:cNvSpPr/>
          <p:nvPr/>
        </p:nvSpPr>
        <p:spPr>
          <a:xfrm>
            <a:off x="318874" y="545499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1" name="Action Button: Custom 30">
            <a:hlinkClick r:id="" action="ppaction://noaction" highlightClick="1">
              <a:snd r:embed="rId16" name="10. A la mujer la busca el hombre.wav"/>
            </a:hlinkClick>
          </p:cNvPr>
          <p:cNvSpPr/>
          <p:nvPr/>
        </p:nvSpPr>
        <p:spPr>
          <a:xfrm>
            <a:off x="318874" y="584753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endParaRPr lang="en-GB" sz="2000" b="1" dirty="0">
              <a:solidFill>
                <a:prstClr val="white"/>
              </a:solidFill>
              <a:latin typeface="Century Gothic" panose="020B0502020202020204" pitchFamily="34" charset="0"/>
            </a:endParaRPr>
          </a:p>
        </p:txBody>
      </p:sp>
      <p:sp>
        <p:nvSpPr>
          <p:cNvPr id="32" name="TextBox 3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7857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9" name="Action Button: Custom 18">
            <a:hlinkClick r:id="" action="ppaction://noaction" highlightClick="1">
              <a:snd r:embed="rId3" name="6. Lo saluda.wav"/>
            </a:hlinkClick>
          </p:cNvPr>
          <p:cNvSpPr/>
          <p:nvPr/>
        </p:nvSpPr>
        <p:spPr>
          <a:xfrm>
            <a:off x="209567" y="21569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0" name="Action Button: Custom 19">
            <a:hlinkClick r:id="" action="ppaction://noaction" highlightClick="1">
              <a:snd r:embed="rId4" name="7. La saca de la casa.wav"/>
            </a:hlinkClick>
          </p:cNvPr>
          <p:cNvSpPr/>
          <p:nvPr/>
        </p:nvSpPr>
        <p:spPr>
          <a:xfrm>
            <a:off x="209567" y="86089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30" name="Action Button: Custom 29">
            <a:hlinkClick r:id="" action="ppaction://noaction" highlightClick="1">
              <a:snd r:embed="rId5" name="8. Lo observa en su cama.wav"/>
            </a:hlinkClick>
          </p:cNvPr>
          <p:cNvSpPr/>
          <p:nvPr/>
        </p:nvSpPr>
        <p:spPr>
          <a:xfrm>
            <a:off x="209567" y="150609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4" name="Action Button: Custom 33">
            <a:hlinkClick r:id="" action="ppaction://noaction" highlightClick="1">
              <a:snd r:embed="rId6" name="9. Lo despierta.wav"/>
            </a:hlinkClick>
          </p:cNvPr>
          <p:cNvSpPr/>
          <p:nvPr/>
        </p:nvSpPr>
        <p:spPr>
          <a:xfrm>
            <a:off x="209567" y="214447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5" name="Action Button: Custom 34">
            <a:hlinkClick r:id="" action="ppaction://noaction" highlightClick="1">
              <a:snd r:embed="rId7" name="10. La besa.wav"/>
            </a:hlinkClick>
          </p:cNvPr>
          <p:cNvSpPr/>
          <p:nvPr/>
        </p:nvSpPr>
        <p:spPr>
          <a:xfrm>
            <a:off x="209567" y="279307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36" name="TextBox 3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02849">
            <a:off x="2289824" y="385641"/>
            <a:ext cx="2662915" cy="1766274"/>
          </a:xfrm>
          <a:prstGeom prst="rect">
            <a:avLst/>
          </a:prstGeom>
          <a:ln w="25400">
            <a:solidFill>
              <a:srgbClr val="EA5F00"/>
            </a:solidFill>
          </a:ln>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0420">
            <a:off x="4669328" y="4517043"/>
            <a:ext cx="2376533" cy="1672376"/>
          </a:xfrm>
          <a:prstGeom prst="rect">
            <a:avLst/>
          </a:prstGeom>
          <a:ln w="25400">
            <a:solidFill>
              <a:srgbClr val="EA5F00"/>
            </a:solidFill>
          </a:ln>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73844">
            <a:off x="6089331" y="2269003"/>
            <a:ext cx="2608569" cy="1818278"/>
          </a:xfrm>
          <a:prstGeom prst="rect">
            <a:avLst/>
          </a:prstGeom>
          <a:ln w="25400">
            <a:solidFill>
              <a:srgbClr val="EA5F00"/>
            </a:solidFill>
          </a:ln>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4228" y="4592791"/>
            <a:ext cx="2419423" cy="1701014"/>
          </a:xfrm>
          <a:prstGeom prst="rect">
            <a:avLst/>
          </a:prstGeom>
          <a:ln w="25400">
            <a:solidFill>
              <a:srgbClr val="EA5F00"/>
            </a:solidFill>
          </a:ln>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07908">
            <a:off x="1003430" y="2578295"/>
            <a:ext cx="2654997" cy="1779486"/>
          </a:xfrm>
          <a:prstGeom prst="rect">
            <a:avLst/>
          </a:prstGeom>
          <a:ln w="25400">
            <a:solidFill>
              <a:srgbClr val="EA5F00"/>
            </a:solidFill>
          </a:ln>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0072">
            <a:off x="7473235" y="4403185"/>
            <a:ext cx="2534656" cy="1845447"/>
          </a:xfrm>
          <a:prstGeom prst="rect">
            <a:avLst/>
          </a:prstGeom>
          <a:ln w="25400">
            <a:solidFill>
              <a:srgbClr val="EA5F00"/>
            </a:solidFill>
          </a:ln>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49465">
            <a:off x="8390346" y="307103"/>
            <a:ext cx="2387551" cy="1923347"/>
          </a:xfrm>
          <a:prstGeom prst="rect">
            <a:avLst/>
          </a:prstGeom>
          <a:ln w="25400">
            <a:solidFill>
              <a:srgbClr val="EA5F00"/>
            </a:solidFill>
          </a:ln>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308928">
            <a:off x="5281310" y="176995"/>
            <a:ext cx="2598005" cy="1959442"/>
          </a:xfrm>
          <a:prstGeom prst="rect">
            <a:avLst/>
          </a:prstGeom>
          <a:ln w="25400">
            <a:solidFill>
              <a:srgbClr val="EA5F00"/>
            </a:solidFill>
          </a:ln>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00520">
            <a:off x="3920567" y="2259786"/>
            <a:ext cx="1844086" cy="1959952"/>
          </a:xfrm>
          <a:prstGeom prst="rect">
            <a:avLst/>
          </a:prstGeom>
          <a:ln w="25400">
            <a:solidFill>
              <a:srgbClr val="EA5F00"/>
            </a:solidFill>
          </a:ln>
        </p:spPr>
      </p:pic>
      <p:sp>
        <p:nvSpPr>
          <p:cNvPr id="28" name="TextBox 27"/>
          <p:cNvSpPr txBox="1"/>
          <p:nvPr/>
        </p:nvSpPr>
        <p:spPr>
          <a:xfrm rot="20911313">
            <a:off x="4545401" y="4761474"/>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6</a:t>
            </a:r>
          </a:p>
        </p:txBody>
      </p:sp>
      <p:sp>
        <p:nvSpPr>
          <p:cNvPr id="29" name="TextBox 28"/>
          <p:cNvSpPr txBox="1"/>
          <p:nvPr/>
        </p:nvSpPr>
        <p:spPr>
          <a:xfrm rot="21304265">
            <a:off x="5186824" y="283805"/>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7</a:t>
            </a:r>
          </a:p>
        </p:txBody>
      </p:sp>
      <p:sp>
        <p:nvSpPr>
          <p:cNvPr id="32" name="TextBox 31"/>
          <p:cNvSpPr txBox="1"/>
          <p:nvPr/>
        </p:nvSpPr>
        <p:spPr>
          <a:xfrm rot="20751184">
            <a:off x="4287657" y="135835"/>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9</a:t>
            </a:r>
          </a:p>
        </p:txBody>
      </p:sp>
      <p:sp>
        <p:nvSpPr>
          <p:cNvPr id="33" name="TextBox 32"/>
          <p:cNvSpPr txBox="1"/>
          <p:nvPr/>
        </p:nvSpPr>
        <p:spPr>
          <a:xfrm rot="901538">
            <a:off x="8562196" y="67682"/>
            <a:ext cx="495981"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10</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891838">
            <a:off x="8807874" y="2749904"/>
            <a:ext cx="2551267" cy="1709962"/>
          </a:xfrm>
          <a:prstGeom prst="rect">
            <a:avLst/>
          </a:prstGeom>
          <a:solidFill>
            <a:schemeClr val="bg1"/>
          </a:solidFill>
          <a:ln w="19050">
            <a:solidFill>
              <a:srgbClr val="EA5F00"/>
            </a:solidFill>
          </a:ln>
        </p:spPr>
      </p:pic>
      <p:sp>
        <p:nvSpPr>
          <p:cNvPr id="31" name="TextBox 30"/>
          <p:cNvSpPr txBox="1"/>
          <p:nvPr/>
        </p:nvSpPr>
        <p:spPr>
          <a:xfrm rot="320005">
            <a:off x="8989365" y="2870430"/>
            <a:ext cx="407406" cy="369332"/>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8</a:t>
            </a:r>
          </a:p>
        </p:txBody>
      </p:sp>
    </p:spTree>
    <p:extLst>
      <p:ext uri="{BB962C8B-B14F-4D97-AF65-F5344CB8AC3E}">
        <p14:creationId xmlns:p14="http://schemas.microsoft.com/office/powerpoint/2010/main" val="21990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3"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9727251" y="5892886"/>
            <a:ext cx="240759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hablar / escuchar</a:t>
            </a:r>
          </a:p>
        </p:txBody>
      </p:sp>
      <p:sp>
        <p:nvSpPr>
          <p:cNvPr id="30" name="TextBox 2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9" name="TextBox 8"/>
          <p:cNvSpPr txBox="1"/>
          <p:nvPr/>
        </p:nvSpPr>
        <p:spPr>
          <a:xfrm>
            <a:off x="1406012" y="474185"/>
            <a:ext cx="8091948"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Now tell the story yourself!</a:t>
            </a:r>
          </a:p>
          <a:p>
            <a:endParaRPr lang="en-GB" sz="2800" dirty="0">
              <a:solidFill>
                <a:srgbClr val="002060"/>
              </a:solidFill>
              <a:latin typeface="Century Gothic" panose="020B0502020202020204" pitchFamily="34" charset="0"/>
            </a:endParaRPr>
          </a:p>
        </p:txBody>
      </p:sp>
      <p:sp>
        <p:nvSpPr>
          <p:cNvPr id="10" name="TextBox 9"/>
          <p:cNvSpPr txBox="1"/>
          <p:nvPr/>
        </p:nvSpPr>
        <p:spPr>
          <a:xfrm>
            <a:off x="1533831" y="2090013"/>
            <a:ext cx="10365092" cy="1815882"/>
          </a:xfrm>
          <a:prstGeom prst="rect">
            <a:avLst/>
          </a:prstGeom>
          <a:noFill/>
        </p:spPr>
        <p:txBody>
          <a:bodyPr wrap="square" rtlCol="0">
            <a:spAutoFit/>
          </a:bodyPr>
          <a:lstStyle/>
          <a:p>
            <a:endParaRPr lang="en-GB" sz="2800"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Student A:</a:t>
            </a:r>
            <a:r>
              <a:rPr lang="en-GB" sz="2800" dirty="0">
                <a:solidFill>
                  <a:srgbClr val="002060"/>
                </a:solidFill>
                <a:latin typeface="Century Gothic" panose="020B0502020202020204" pitchFamily="34" charset="0"/>
              </a:rP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Use the prompt cards to tell the story (in order, from 1-10).</a:t>
            </a:r>
            <a:br>
              <a:rPr lang="en-GB" sz="2800" dirty="0">
                <a:solidFill>
                  <a:srgbClr val="002060"/>
                </a:solidFill>
                <a:latin typeface="Century Gothic" panose="020B0502020202020204" pitchFamily="34" charset="0"/>
              </a:rPr>
            </a:br>
            <a:endParaRPr lang="en-GB" sz="2800" dirty="0">
              <a:solidFill>
                <a:srgbClr val="002060"/>
              </a:solidFill>
            </a:endParaRPr>
          </a:p>
        </p:txBody>
      </p:sp>
      <p:sp>
        <p:nvSpPr>
          <p:cNvPr id="11" name="TextBox 10"/>
          <p:cNvSpPr txBox="1"/>
          <p:nvPr/>
        </p:nvSpPr>
        <p:spPr>
          <a:xfrm>
            <a:off x="1533831" y="3659673"/>
            <a:ext cx="10054028" cy="1384995"/>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B:</a:t>
            </a:r>
            <a:r>
              <a:rPr lang="en-GB" sz="2800" dirty="0">
                <a:solidFill>
                  <a:srgbClr val="002060"/>
                </a:solidFill>
                <a:latin typeface="Century Gothic" panose="020B0502020202020204" pitchFamily="34" charset="0"/>
              </a:rP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Listen and take notes – what is the sequence of events?</a:t>
            </a:r>
          </a:p>
          <a:p>
            <a:endParaRPr lang="en-GB" sz="2800" dirty="0">
              <a:solidFill>
                <a:srgbClr val="002060"/>
              </a:solidFill>
            </a:endParaRPr>
          </a:p>
        </p:txBody>
      </p:sp>
      <p:sp>
        <p:nvSpPr>
          <p:cNvPr id="12" name="TextBox 11"/>
          <p:cNvSpPr txBox="1"/>
          <p:nvPr/>
        </p:nvSpPr>
        <p:spPr>
          <a:xfrm>
            <a:off x="1469921" y="4969947"/>
            <a:ext cx="899863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Then compare the notes and pictures</a:t>
            </a:r>
            <a:endParaRPr lang="en-GB" sz="2800" dirty="0">
              <a:solidFill>
                <a:srgbClr val="002060"/>
              </a:solidFill>
            </a:endParaRPr>
          </a:p>
        </p:txBody>
      </p:sp>
      <p:sp>
        <p:nvSpPr>
          <p:cNvPr id="13" name="TextBox 12"/>
          <p:cNvSpPr txBox="1"/>
          <p:nvPr/>
        </p:nvSpPr>
        <p:spPr>
          <a:xfrm>
            <a:off x="1533831" y="1550653"/>
            <a:ext cx="860424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Be careful! It isn’t in the same order as before. </a:t>
            </a:r>
            <a:endParaRPr lang="en-GB" sz="2000" dirty="0">
              <a:solidFill>
                <a:srgbClr val="002060"/>
              </a:solidFill>
            </a:endParaRPr>
          </a:p>
        </p:txBody>
      </p:sp>
    </p:spTree>
    <p:extLst>
      <p:ext uri="{BB962C8B-B14F-4D97-AF65-F5344CB8AC3E}">
        <p14:creationId xmlns:p14="http://schemas.microsoft.com/office/powerpoint/2010/main" val="3171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03" y="126601"/>
            <a:ext cx="2795365" cy="2035266"/>
          </a:xfrm>
          <a:prstGeom prst="rect">
            <a:avLst/>
          </a:prstGeom>
          <a:ln w="25400">
            <a:solidFill>
              <a:srgbClr val="EA5F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946" y="146529"/>
            <a:ext cx="2526482" cy="2035266"/>
          </a:xfrm>
          <a:prstGeom prst="rect">
            <a:avLst/>
          </a:prstGeom>
          <a:ln w="25400">
            <a:solidFill>
              <a:srgbClr val="EA5F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806" y="146529"/>
            <a:ext cx="2840135" cy="2035266"/>
          </a:xfrm>
          <a:prstGeom prst="rect">
            <a:avLst/>
          </a:prstGeom>
          <a:ln w="25400">
            <a:solidFill>
              <a:srgbClr val="EA5F00"/>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202" y="2285797"/>
            <a:ext cx="2794577" cy="1964772"/>
          </a:xfrm>
          <a:prstGeom prst="rect">
            <a:avLst/>
          </a:prstGeom>
          <a:ln w="25400">
            <a:solidFill>
              <a:srgbClr val="EA5F00"/>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9108" y="2273408"/>
            <a:ext cx="2819529" cy="1965326"/>
          </a:xfrm>
          <a:prstGeom prst="rect">
            <a:avLst/>
          </a:prstGeom>
          <a:ln w="25400">
            <a:solidFill>
              <a:srgbClr val="EA5F00"/>
            </a:solidFill>
          </a:ln>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 r="-12942" b="7296"/>
          <a:stretch/>
        </p:blipFill>
        <p:spPr>
          <a:xfrm>
            <a:off x="8901935" y="2284444"/>
            <a:ext cx="2395330" cy="1966125"/>
          </a:xfrm>
          <a:prstGeom prst="rect">
            <a:avLst/>
          </a:prstGeom>
          <a:ln w="25400">
            <a:solidFill>
              <a:srgbClr val="EA5F00"/>
            </a:solidFill>
          </a:ln>
        </p:spPr>
      </p:pic>
      <p:sp>
        <p:nvSpPr>
          <p:cNvPr id="14" name="TextBox 13"/>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5" name="TextBox 14"/>
          <p:cNvSpPr txBox="1"/>
          <p:nvPr/>
        </p:nvSpPr>
        <p:spPr>
          <a:xfrm>
            <a:off x="137197" y="7433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6" name="TextBox 15"/>
          <p:cNvSpPr txBox="1"/>
          <p:nvPr/>
        </p:nvSpPr>
        <p:spPr>
          <a:xfrm>
            <a:off x="3078628" y="126601"/>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7" name="TextBox 16"/>
          <p:cNvSpPr txBox="1"/>
          <p:nvPr/>
        </p:nvSpPr>
        <p:spPr>
          <a:xfrm>
            <a:off x="5802488" y="105841"/>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8" name="TextBox 17"/>
          <p:cNvSpPr txBox="1"/>
          <p:nvPr/>
        </p:nvSpPr>
        <p:spPr>
          <a:xfrm>
            <a:off x="8896319" y="146529"/>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9" name="TextBox 18"/>
          <p:cNvSpPr txBox="1"/>
          <p:nvPr/>
        </p:nvSpPr>
        <p:spPr>
          <a:xfrm>
            <a:off x="137197" y="2305892"/>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20" name="TextBox 19"/>
          <p:cNvSpPr txBox="1"/>
          <p:nvPr/>
        </p:nvSpPr>
        <p:spPr>
          <a:xfrm>
            <a:off x="3120376" y="228579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1" name="TextBox 20"/>
          <p:cNvSpPr txBox="1"/>
          <p:nvPr/>
        </p:nvSpPr>
        <p:spPr>
          <a:xfrm>
            <a:off x="5954888" y="2305892"/>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2" name="TextBox 21"/>
          <p:cNvSpPr txBox="1"/>
          <p:nvPr/>
        </p:nvSpPr>
        <p:spPr>
          <a:xfrm>
            <a:off x="8954250" y="228579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3" name="TextBox 22"/>
          <p:cNvSpPr txBox="1"/>
          <p:nvPr/>
        </p:nvSpPr>
        <p:spPr>
          <a:xfrm>
            <a:off x="137197" y="437545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4" name="TextBox 23"/>
          <p:cNvSpPr txBox="1"/>
          <p:nvPr/>
        </p:nvSpPr>
        <p:spPr>
          <a:xfrm>
            <a:off x="5189158" y="4375450"/>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b="-14205"/>
          <a:stretch/>
        </p:blipFill>
        <p:spPr>
          <a:xfrm>
            <a:off x="3107321" y="4375450"/>
            <a:ext cx="2554108" cy="1945800"/>
          </a:xfrm>
          <a:prstGeom prst="rect">
            <a:avLst/>
          </a:prstGeom>
          <a:ln w="25400">
            <a:solidFill>
              <a:srgbClr val="EA5F00"/>
            </a:solidFill>
          </a:ln>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t="-1" b="-19270"/>
          <a:stretch/>
        </p:blipFill>
        <p:spPr>
          <a:xfrm>
            <a:off x="3120376" y="2284443"/>
            <a:ext cx="2526482" cy="1963091"/>
          </a:xfrm>
          <a:prstGeom prst="rect">
            <a:avLst/>
          </a:prstGeom>
          <a:ln w="25400">
            <a:solidFill>
              <a:srgbClr val="EA5F00"/>
            </a:solidFill>
          </a:ln>
        </p:spPr>
      </p:pic>
      <p:pic>
        <p:nvPicPr>
          <p:cNvPr id="27" name="Picture 26"/>
          <p:cNvPicPr/>
          <p:nvPr/>
        </p:nvPicPr>
        <p:blipFill>
          <a:blip r:embed="rId11" cstate="print">
            <a:extLst>
              <a:ext uri="{28A0092B-C50C-407E-A947-70E740481C1C}">
                <a14:useLocalDpi xmlns:a14="http://schemas.microsoft.com/office/drawing/2010/main" val="0"/>
              </a:ext>
            </a:extLst>
          </a:blip>
          <a:stretch>
            <a:fillRect/>
          </a:stretch>
        </p:blipFill>
        <p:spPr>
          <a:xfrm>
            <a:off x="8896316" y="146529"/>
            <a:ext cx="2412660" cy="2015338"/>
          </a:xfrm>
          <a:prstGeom prst="rect">
            <a:avLst/>
          </a:prstGeom>
          <a:ln w="25400">
            <a:solidFill>
              <a:srgbClr val="EA5F00"/>
            </a:solidFill>
          </a:ln>
        </p:spPr>
      </p:pic>
      <p:pic>
        <p:nvPicPr>
          <p:cNvPr id="28" name="Picture 27"/>
          <p:cNvPicPr/>
          <p:nvPr/>
        </p:nvPicPr>
        <p:blipFill rotWithShape="1">
          <a:blip r:embed="rId12" cstate="print">
            <a:extLst>
              <a:ext uri="{28A0092B-C50C-407E-A947-70E740481C1C}">
                <a14:useLocalDpi xmlns:a14="http://schemas.microsoft.com/office/drawing/2010/main" val="0"/>
              </a:ext>
            </a:extLst>
          </a:blip>
          <a:srcRect r="-54842"/>
          <a:stretch/>
        </p:blipFill>
        <p:spPr>
          <a:xfrm>
            <a:off x="123845" y="4380689"/>
            <a:ext cx="2825831" cy="1940560"/>
          </a:xfrm>
          <a:prstGeom prst="rect">
            <a:avLst/>
          </a:prstGeom>
          <a:ln w="25400">
            <a:solidFill>
              <a:srgbClr val="EA5F00"/>
            </a:solidFill>
          </a:ln>
        </p:spPr>
      </p:pic>
    </p:spTree>
    <p:extLst>
      <p:ext uri="{BB962C8B-B14F-4D97-AF65-F5344CB8AC3E}">
        <p14:creationId xmlns:p14="http://schemas.microsoft.com/office/powerpoint/2010/main" val="1119075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2" y="102968"/>
            <a:ext cx="10515600" cy="1325563"/>
          </a:xfrm>
        </p:spPr>
        <p:txBody>
          <a:bodyPr/>
          <a:lstStyle/>
          <a:p>
            <a:r>
              <a:rPr lang="en-GB" dirty="0"/>
              <a:t>Need help?</a:t>
            </a:r>
          </a:p>
        </p:txBody>
      </p:sp>
      <p:sp>
        <p:nvSpPr>
          <p:cNvPr id="3" name="Content Placeholder 2"/>
          <p:cNvSpPr>
            <a:spLocks noGrp="1"/>
          </p:cNvSpPr>
          <p:nvPr>
            <p:ph idx="1"/>
          </p:nvPr>
        </p:nvSpPr>
        <p:spPr>
          <a:xfrm>
            <a:off x="323022" y="1272092"/>
            <a:ext cx="7487478" cy="4351338"/>
          </a:xfrm>
        </p:spPr>
        <p:txBody>
          <a:bodyPr>
            <a:normAutofit lnSpcReduction="10000"/>
          </a:bodyPr>
          <a:lstStyle/>
          <a:p>
            <a:pPr marL="0" indent="0">
              <a:buNone/>
            </a:pPr>
            <a:r>
              <a:rPr lang="en-GB" b="1" i="1" dirty="0"/>
              <a:t>Verbs</a:t>
            </a:r>
          </a:p>
          <a:p>
            <a:r>
              <a:rPr lang="en-GB" dirty="0"/>
              <a:t>s/he wakes [someone] up – despierta</a:t>
            </a:r>
          </a:p>
          <a:p>
            <a:r>
              <a:rPr lang="en-GB" dirty="0"/>
              <a:t>s/he kisses – besa</a:t>
            </a:r>
          </a:p>
          <a:p>
            <a:r>
              <a:rPr lang="en-GB" dirty="0"/>
              <a:t>s/he follows – sigue</a:t>
            </a:r>
          </a:p>
          <a:p>
            <a:r>
              <a:rPr lang="en-GB" dirty="0"/>
              <a:t>s/he watches – mira, observa</a:t>
            </a:r>
          </a:p>
          <a:p>
            <a:r>
              <a:rPr lang="en-GB" dirty="0"/>
              <a:t>s/he takes [someone] out – saca</a:t>
            </a:r>
          </a:p>
          <a:p>
            <a:r>
              <a:rPr lang="en-GB" dirty="0"/>
              <a:t>s/he greets – saluda</a:t>
            </a:r>
          </a:p>
          <a:p>
            <a:r>
              <a:rPr lang="en-GB" dirty="0"/>
              <a:t>s/he takes [someone somewhere] – lleva</a:t>
            </a:r>
          </a:p>
          <a:p>
            <a:r>
              <a:rPr lang="en-GB" dirty="0"/>
              <a:t>s/he washes – lava</a:t>
            </a:r>
          </a:p>
          <a:p>
            <a:endParaRPr lang="en-GB" dirty="0"/>
          </a:p>
          <a:p>
            <a:endParaRPr lang="en-GB" dirty="0"/>
          </a:p>
        </p:txBody>
      </p:sp>
      <p:sp>
        <p:nvSpPr>
          <p:cNvPr id="5" name="Rounded Rectangle 4"/>
          <p:cNvSpPr/>
          <p:nvPr/>
        </p:nvSpPr>
        <p:spPr>
          <a:xfrm>
            <a:off x="9867331" y="5870646"/>
            <a:ext cx="221956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hablar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escuchar</a:t>
            </a:r>
            <a:endParaRPr lang="en-GB" dirty="0">
              <a:solidFill>
                <a:prstClr val="white"/>
              </a:solidFill>
              <a:latin typeface="Century Gothic" panose="020B0502020202020204" pitchFamily="34" charset="0"/>
            </a:endParaRPr>
          </a:p>
        </p:txBody>
      </p:sp>
      <p:sp>
        <p:nvSpPr>
          <p:cNvPr id="7" name="Content Placeholder 2"/>
          <p:cNvSpPr txBox="1">
            <a:spLocks/>
          </p:cNvSpPr>
          <p:nvPr/>
        </p:nvSpPr>
        <p:spPr>
          <a:xfrm>
            <a:off x="7030899" y="2180883"/>
            <a:ext cx="5055999" cy="2313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i="1" dirty="0">
                <a:solidFill>
                  <a:srgbClr val="4472C4">
                    <a:lumMod val="50000"/>
                  </a:srgbClr>
                </a:solidFill>
              </a:rPr>
              <a:t>Nouns</a:t>
            </a:r>
          </a:p>
          <a:p>
            <a:r>
              <a:rPr lang="en-GB" dirty="0">
                <a:solidFill>
                  <a:srgbClr val="4472C4">
                    <a:lumMod val="50000"/>
                  </a:srgbClr>
                </a:solidFill>
              </a:rPr>
              <a:t>kitchen – cocina</a:t>
            </a:r>
          </a:p>
          <a:p>
            <a:r>
              <a:rPr lang="en-GB" dirty="0">
                <a:solidFill>
                  <a:srgbClr val="4472C4">
                    <a:lumMod val="50000"/>
                  </a:srgbClr>
                </a:solidFill>
              </a:rPr>
              <a:t>park – parque</a:t>
            </a:r>
          </a:p>
          <a:p>
            <a:r>
              <a:rPr lang="en-GB" dirty="0">
                <a:solidFill>
                  <a:srgbClr val="4472C4">
                    <a:lumMod val="50000"/>
                  </a:srgbClr>
                </a:solidFill>
              </a:rPr>
              <a:t>bed – </a:t>
            </a:r>
            <a:r>
              <a:rPr lang="en-GB" dirty="0" err="1">
                <a:solidFill>
                  <a:srgbClr val="4472C4">
                    <a:lumMod val="50000"/>
                  </a:srgbClr>
                </a:solidFill>
              </a:rPr>
              <a:t>cama</a:t>
            </a:r>
            <a:endParaRPr lang="en-GB" dirty="0">
              <a:solidFill>
                <a:srgbClr val="4472C4">
                  <a:lumMod val="50000"/>
                </a:srgbClr>
              </a:solidFill>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119577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6821" y="1402274"/>
            <a:ext cx="11544351" cy="3539430"/>
          </a:xfrm>
          <a:prstGeom prst="rect">
            <a:avLst/>
          </a:prstGeom>
        </p:spPr>
        <p:txBody>
          <a:bodyPr wrap="square">
            <a:spAutoFit/>
          </a:bodyPr>
          <a:lstStyle/>
          <a:p>
            <a:r>
              <a:rPr lang="en-GB" sz="3200" b="1" dirty="0">
                <a:solidFill>
                  <a:srgbClr val="4472C4">
                    <a:lumMod val="50000"/>
                  </a:srgbClr>
                </a:solidFill>
                <a:latin typeface="Century Gothic" panose="020B0502020202020204" pitchFamily="34" charset="0"/>
              </a:rPr>
              <a:t>Now create your own story!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Choose ten pictures. Each must have a different action.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Write a sentence for each one.</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Choose your sequence of events! </a:t>
            </a:r>
          </a:p>
        </p:txBody>
      </p:sp>
      <p:sp>
        <p:nvSpPr>
          <p:cNvPr id="5" name="Rounded Rectangle 4"/>
          <p:cNvSpPr/>
          <p:nvPr/>
        </p:nvSpPr>
        <p:spPr>
          <a:xfrm>
            <a:off x="10915650" y="5851596"/>
            <a:ext cx="108552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008403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receives the action (part 3):</a:t>
            </a:r>
            <a:br>
              <a:rPr lang="en-GB" sz="2400" b="1" dirty="0">
                <a:solidFill>
                  <a:schemeClr val="bg1"/>
                </a:solidFill>
              </a:rPr>
            </a:br>
            <a:r>
              <a:rPr lang="en-GB" sz="2400" dirty="0">
                <a:solidFill>
                  <a:schemeClr val="bg1"/>
                </a:solidFill>
              </a:rPr>
              <a:t>‘lo’ and ‘la’ in object-first sentences</a:t>
            </a:r>
            <a:endParaRPr lang="en-GB" sz="2400" b="1" dirty="0">
              <a:solidFill>
                <a:schemeClr val="bg1"/>
              </a:solidFill>
            </a:endParaRPr>
          </a:p>
        </p:txBody>
      </p:sp>
      <p:sp>
        <p:nvSpPr>
          <p:cNvPr id="3" name="Rectangle 2"/>
          <p:cNvSpPr/>
          <p:nvPr/>
        </p:nvSpPr>
        <p:spPr>
          <a:xfrm>
            <a:off x="211874" y="1533417"/>
            <a:ext cx="12322490" cy="3724096"/>
          </a:xfrm>
          <a:prstGeom prst="rect">
            <a:avLst/>
          </a:prstGeom>
        </p:spPr>
        <p:txBody>
          <a:bodyPr wrap="square">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English, to say who does something, we need a subject. </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We can’t just say ‘calls her’; we need to say, e.g., ‘the man calls her’. </a:t>
            </a:r>
          </a:p>
          <a:p>
            <a:pPr>
              <a:spcAft>
                <a:spcPts val="800"/>
              </a:spcAft>
            </a:pPr>
            <a:endParaRPr lang="en-GB" sz="2800" dirty="0">
              <a:solidFill>
                <a:srgbClr val="002060"/>
              </a:solidFill>
              <a:latin typeface="Century Gothic" panose="020B0502020202020204" pitchFamily="34" charset="0"/>
              <a:ea typeface="Calibri" panose="020F0502020204030204" pitchFamily="34" charset="0"/>
            </a:endParaRPr>
          </a:p>
          <a:p>
            <a:pPr>
              <a:spcAft>
                <a:spcPts val="800"/>
              </a:spcAft>
            </a:pPr>
            <a:r>
              <a:rPr lang="en-GB" sz="2800" dirty="0">
                <a:solidFill>
                  <a:srgbClr val="002060"/>
                </a:solidFill>
                <a:latin typeface="Century Gothic" panose="020B0502020202020204" pitchFamily="34" charset="0"/>
                <a:ea typeface="Calibri" panose="020F0502020204030204" pitchFamily="34" charset="0"/>
              </a:rPr>
              <a:t>Spanish is different. Usually, you don’t need to say the subject. </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Compare:</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1. EL hombre llama a la mujer.</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2. </a:t>
            </a:r>
            <a:r>
              <a:rPr lang="en-GB" sz="2800" b="1" dirty="0">
                <a:solidFill>
                  <a:srgbClr val="002060"/>
                </a:solidFill>
                <a:latin typeface="Century Gothic" panose="020B0502020202020204" pitchFamily="34" charset="0"/>
                <a:ea typeface="Calibri" panose="020F0502020204030204" pitchFamily="34" charset="0"/>
              </a:rPr>
              <a:t>Llama</a:t>
            </a:r>
            <a:r>
              <a:rPr lang="en-GB" sz="2800" dirty="0">
                <a:solidFill>
                  <a:srgbClr val="002060"/>
                </a:solidFill>
                <a:latin typeface="Century Gothic" panose="020B0502020202020204" pitchFamily="34" charset="0"/>
                <a:ea typeface="Calibri" panose="020F0502020204030204" pitchFamily="34" charset="0"/>
              </a:rPr>
              <a:t> a la mujer.</a:t>
            </a:r>
            <a:endParaRPr lang="en-GB" sz="2400" dirty="0">
              <a:solidFill>
                <a:srgbClr val="002060"/>
              </a:solidFill>
              <a:latin typeface="Century Gothic" panose="020B0502020202020204" pitchFamily="34" charset="0"/>
              <a:ea typeface="Calibri" panose="020F0502020204030204" pitchFamily="34" charset="0"/>
            </a:endParaRPr>
          </a:p>
        </p:txBody>
      </p:sp>
      <p:sp>
        <p:nvSpPr>
          <p:cNvPr id="4" name="TextBox 3"/>
          <p:cNvSpPr txBox="1"/>
          <p:nvPr/>
        </p:nvSpPr>
        <p:spPr>
          <a:xfrm>
            <a:off x="5471595" y="4566088"/>
            <a:ext cx="5846893" cy="738664"/>
          </a:xfrm>
          <a:prstGeom prst="rect">
            <a:avLst/>
          </a:prstGeom>
          <a:noFill/>
        </p:spPr>
        <p:txBody>
          <a:bodyPr wrap="square" rtlCol="0">
            <a:spAutoFit/>
          </a:bodyPr>
          <a:lstStyle/>
          <a:p>
            <a:pPr>
              <a:lnSpc>
                <a:spcPct val="150000"/>
              </a:lnSpc>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prstClr val="black"/>
                </a:solidFill>
                <a:latin typeface="Century Gothic" panose="020B0502020202020204" pitchFamily="34" charset="0"/>
              </a:rPr>
              <a:t> </a:t>
            </a:r>
            <a:r>
              <a:rPr lang="en-GB" sz="2800" b="1" dirty="0">
                <a:solidFill>
                  <a:srgbClr val="4472C4">
                    <a:lumMod val="50000"/>
                  </a:srgbClr>
                </a:solidFill>
                <a:latin typeface="Century Gothic" panose="020B0502020202020204" pitchFamily="34" charset="0"/>
              </a:rPr>
              <a:t>S/he calls </a:t>
            </a:r>
            <a:r>
              <a:rPr lang="en-GB" sz="2800" dirty="0">
                <a:solidFill>
                  <a:srgbClr val="4472C4">
                    <a:lumMod val="50000"/>
                  </a:srgbClr>
                </a:solidFill>
                <a:latin typeface="Century Gothic" panose="020B0502020202020204" pitchFamily="34" charset="0"/>
              </a:rPr>
              <a:t>the woman.</a:t>
            </a:r>
          </a:p>
        </p:txBody>
      </p:sp>
      <p:sp>
        <p:nvSpPr>
          <p:cNvPr id="7" name="TextBox 6"/>
          <p:cNvSpPr txBox="1"/>
          <p:nvPr/>
        </p:nvSpPr>
        <p:spPr>
          <a:xfrm>
            <a:off x="5471594" y="4079170"/>
            <a:ext cx="5846893" cy="738664"/>
          </a:xfrm>
          <a:prstGeom prst="rect">
            <a:avLst/>
          </a:prstGeom>
          <a:noFill/>
        </p:spPr>
        <p:txBody>
          <a:bodyPr wrap="square" rtlCol="0">
            <a:spAutoFit/>
          </a:bodyPr>
          <a:lstStyle/>
          <a:p>
            <a:pPr>
              <a:lnSpc>
                <a:spcPct val="150000"/>
              </a:lnSpc>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prstClr val="black"/>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The man calls the woman</a:t>
            </a:r>
            <a:r>
              <a:rPr lang="en-GB" sz="2800" b="1" dirty="0">
                <a:solidFill>
                  <a:srgbClr val="4472C4">
                    <a:lumMod val="50000"/>
                  </a:srgbClr>
                </a:solidFill>
                <a:latin typeface="Century Gothic" panose="020B0502020202020204" pitchFamily="34" charset="0"/>
              </a:rPr>
              <a:t>.</a:t>
            </a: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74403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93955" y="2149209"/>
            <a:ext cx="10515600" cy="1976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Your teacher has paid a Spanish artist to make some pictures for her class.</a:t>
            </a:r>
          </a:p>
          <a:p>
            <a:endParaRPr lang="en-GB" sz="3200" dirty="0">
              <a:solidFill>
                <a:srgbClr val="4472C4">
                  <a:lumMod val="50000"/>
                </a:srgbClr>
              </a:solidFill>
            </a:endParaRPr>
          </a:p>
          <a:p>
            <a:r>
              <a:rPr lang="en-GB" sz="3200" dirty="0">
                <a:solidFill>
                  <a:srgbClr val="4472C4">
                    <a:lumMod val="50000"/>
                  </a:srgbClr>
                </a:solidFill>
              </a:rPr>
              <a:t>The artist has made them, but has mixed up the labels.</a:t>
            </a:r>
          </a:p>
          <a:p>
            <a:endParaRPr lang="en-GB" sz="3200" dirty="0">
              <a:solidFill>
                <a:srgbClr val="4472C4">
                  <a:lumMod val="50000"/>
                </a:srgbClr>
              </a:solidFill>
            </a:endParaRPr>
          </a:p>
          <a:p>
            <a:r>
              <a:rPr lang="en-GB" sz="3200" dirty="0">
                <a:solidFill>
                  <a:srgbClr val="4472C4">
                    <a:lumMod val="50000"/>
                  </a:srgbClr>
                </a:solidFill>
              </a:rPr>
              <a:t>Can you help to put the label on the correct picture?</a:t>
            </a:r>
          </a:p>
          <a:p>
            <a:endParaRPr lang="en-GB" sz="2400" dirty="0">
              <a:solidFill>
                <a:srgbClr val="4472C4">
                  <a:lumMod val="50000"/>
                </a:srgbClr>
              </a:solidFill>
            </a:endParaRPr>
          </a:p>
        </p:txBody>
      </p:sp>
      <p:pic>
        <p:nvPicPr>
          <p:cNvPr id="1026" name="Picture 2" descr="http://www.clker.com/cliparts/c/d/2/7/11971251911447545110najsbajs_Roped_label.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184" y="3227426"/>
            <a:ext cx="1371600" cy="2838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01197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serfs\nca509\w2k\NCELP\Pictures &amp; illustrations\Xiaoran\destroy2.PNG"/>
          <p:cNvPicPr/>
          <p:nvPr/>
        </p:nvPicPr>
        <p:blipFill rotWithShape="1">
          <a:blip r:embed="rId4">
            <a:extLst>
              <a:ext uri="{28A0092B-C50C-407E-A947-70E740481C1C}">
                <a14:useLocalDpi xmlns:a14="http://schemas.microsoft.com/office/drawing/2010/main" val="0"/>
              </a:ext>
            </a:extLst>
          </a:blip>
          <a:srcRect r="-2834"/>
          <a:stretch/>
        </p:blipFill>
        <p:spPr bwMode="auto">
          <a:xfrm>
            <a:off x="246494" y="1271249"/>
            <a:ext cx="3638995" cy="3506534"/>
          </a:xfrm>
          <a:prstGeom prst="rect">
            <a:avLst/>
          </a:prstGeom>
          <a:noFill/>
          <a:ln w="25400" cap="flat" cmpd="sng" algn="ctr">
            <a:solidFill>
              <a:srgbClr val="E56700"/>
            </a:solidFill>
            <a:prstDash val="solid"/>
            <a:round/>
            <a:headEnd type="none" w="med" len="med"/>
            <a:tailEnd type="none" w="med" len="med"/>
          </a:ln>
          <a:extLst>
            <a:ext uri="{53640926-AAD7-44D8-BBD7-CCE9431645EC}">
              <a14:shadowObscured xmlns:a14="http://schemas.microsoft.com/office/drawing/2010/main"/>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3037" y="1375055"/>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2941" y="1271249"/>
            <a:ext cx="4806047"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Destruye</a:t>
            </a:r>
            <a:r>
              <a:rPr lang="en-GB" sz="2800" dirty="0">
                <a:solidFill>
                  <a:srgbClr val="002060"/>
                </a:solidFill>
                <a:latin typeface="Century Gothic" panose="020B0502020202020204" pitchFamily="34" charset="0"/>
              </a:rPr>
              <a:t> el helicóptero.</a:t>
            </a:r>
          </a:p>
        </p:txBody>
      </p:sp>
      <p:sp>
        <p:nvSpPr>
          <p:cNvPr id="13" name="TextBox 12"/>
          <p:cNvSpPr txBox="1"/>
          <p:nvPr/>
        </p:nvSpPr>
        <p:spPr>
          <a:xfrm>
            <a:off x="4947720" y="4145602"/>
            <a:ext cx="6705317"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destruye el helicóptero.</a:t>
            </a:r>
          </a:p>
        </p:txBody>
      </p:sp>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a:t>
            </a:r>
          </a:p>
        </p:txBody>
      </p:sp>
      <p:sp>
        <p:nvSpPr>
          <p:cNvPr id="17" name="TextBox 1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54337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5073" y="4164133"/>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81" y="1585381"/>
            <a:ext cx="3297054" cy="3297054"/>
          </a:xfrm>
          <a:prstGeom prst="rect">
            <a:avLst/>
          </a:prstGeom>
          <a:ln w="25400">
            <a:solidFill>
              <a:srgbClr val="E56700"/>
            </a:solidFill>
          </a:ln>
        </p:spPr>
      </p:pic>
      <p:sp>
        <p:nvSpPr>
          <p:cNvPr id="17" name="TextBox 16"/>
          <p:cNvSpPr txBox="1"/>
          <p:nvPr/>
        </p:nvSpPr>
        <p:spPr>
          <a:xfrm>
            <a:off x="4579291" y="1354548"/>
            <a:ext cx="6813424"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Ve a la cámara de seguridad.</a:t>
            </a:r>
          </a:p>
        </p:txBody>
      </p:sp>
      <p:sp>
        <p:nvSpPr>
          <p:cNvPr id="18" name="TextBox 17"/>
          <p:cNvSpPr txBox="1"/>
          <p:nvPr/>
        </p:nvSpPr>
        <p:spPr>
          <a:xfrm>
            <a:off x="4579291" y="4058985"/>
            <a:ext cx="6640945"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ve </a:t>
            </a:r>
            <a:r>
              <a:rPr lang="es-ES" sz="2800" dirty="0">
                <a:solidFill>
                  <a:srgbClr val="002060"/>
                </a:solidFill>
                <a:latin typeface="Century Gothic" panose="020B0502020202020204" pitchFamily="34" charset="0"/>
              </a:rPr>
              <a:t>la cámara de seguridad.</a:t>
            </a:r>
          </a:p>
        </p:txBody>
      </p:sp>
      <p:sp>
        <p:nvSpPr>
          <p:cNvPr id="19" name="TextBox 18"/>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4933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3951" y="1342301"/>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41556" y="1198431"/>
            <a:ext cx="3984846"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Lo llena la botella.</a:t>
            </a:r>
          </a:p>
        </p:txBody>
      </p:sp>
      <p:sp>
        <p:nvSpPr>
          <p:cNvPr id="18" name="TextBox 17"/>
          <p:cNvSpPr txBox="1"/>
          <p:nvPr/>
        </p:nvSpPr>
        <p:spPr>
          <a:xfrm>
            <a:off x="5641556" y="4001014"/>
            <a:ext cx="3549948"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Llena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botella</a:t>
            </a:r>
            <a:r>
              <a:rPr lang="en-GB" sz="2800" dirty="0">
                <a:solidFill>
                  <a:srgbClr val="002060"/>
                </a:solidFill>
                <a:latin typeface="Century Gothic" panose="020B0502020202020204" pitchFamily="34" charset="0"/>
              </a:rPr>
              <a:t>.</a:t>
            </a:r>
            <a:endParaRPr lang="es-ES" sz="2800" dirty="0">
              <a:solidFill>
                <a:srgbClr val="002060"/>
              </a:solidFill>
              <a:latin typeface="Century Gothic" panose="020B0502020202020204" pitchFamily="34" charset="0"/>
            </a:endParaRPr>
          </a:p>
        </p:txBody>
      </p:sp>
      <p:pic>
        <p:nvPicPr>
          <p:cNvPr id="13" name="Picture 12" descr="\\userfs\nca509\w2k\NCELP\Pictures &amp; illustrations\Xiaoran\fill1.PNG"/>
          <p:cNvPicPr/>
          <p:nvPr/>
        </p:nvPicPr>
        <p:blipFill>
          <a:blip r:embed="rId5">
            <a:extLst>
              <a:ext uri="{28A0092B-C50C-407E-A947-70E740481C1C}">
                <a14:useLocalDpi xmlns:a14="http://schemas.microsoft.com/office/drawing/2010/main" val="0"/>
              </a:ext>
            </a:extLst>
          </a:blip>
          <a:srcRect/>
          <a:stretch>
            <a:fillRect/>
          </a:stretch>
        </p:blipFill>
        <p:spPr bwMode="auto">
          <a:xfrm>
            <a:off x="265754" y="1585380"/>
            <a:ext cx="3404108" cy="3425444"/>
          </a:xfrm>
          <a:prstGeom prst="rect">
            <a:avLst/>
          </a:prstGeom>
          <a:noFill/>
          <a:ln w="25400">
            <a:solidFill>
              <a:srgbClr val="E56700"/>
            </a:solidFill>
          </a:ln>
        </p:spPr>
      </p:pic>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a:t>
            </a:r>
          </a:p>
        </p:txBody>
      </p:sp>
      <p:sp>
        <p:nvSpPr>
          <p:cNvPr id="19" name="TextBox 1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6826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817" y="350067"/>
            <a:ext cx="10794194"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Listen again and decide if the statements are true or false.</a:t>
            </a:r>
          </a:p>
        </p:txBody>
      </p:sp>
      <p:pic>
        <p:nvPicPr>
          <p:cNvPr id="2050" name="Picture 2" descr="http://www.clker.com/cliparts/0/4/3/4/12198090302006169125female%20silhouett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8694" y="1054249"/>
            <a:ext cx="1576838" cy="16201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le 20"/>
          <p:cNvGraphicFramePr>
            <a:graphicFrameLocks noGrp="1"/>
          </p:cNvGraphicFramePr>
          <p:nvPr>
            <p:extLst/>
          </p:nvPr>
        </p:nvGraphicFramePr>
        <p:xfrm>
          <a:off x="682714" y="1338876"/>
          <a:ext cx="7405733" cy="4535430"/>
        </p:xfrm>
        <a:graphic>
          <a:graphicData uri="http://schemas.openxmlformats.org/drawingml/2006/table">
            <a:tbl>
              <a:tblPr firstRow="1" bandRow="1">
                <a:tableStyleId>{5DA37D80-6434-44D0-A028-1B22A696006F}</a:tableStyleId>
              </a:tblPr>
              <a:tblGrid>
                <a:gridCol w="5848538">
                  <a:extLst>
                    <a:ext uri="{9D8B030D-6E8A-4147-A177-3AD203B41FA5}">
                      <a16:colId xmlns="" xmlns:a16="http://schemas.microsoft.com/office/drawing/2014/main" val="4273422518"/>
                    </a:ext>
                  </a:extLst>
                </a:gridCol>
                <a:gridCol w="706170">
                  <a:extLst>
                    <a:ext uri="{9D8B030D-6E8A-4147-A177-3AD203B41FA5}">
                      <a16:colId xmlns="" xmlns:a16="http://schemas.microsoft.com/office/drawing/2014/main" val="753690958"/>
                    </a:ext>
                  </a:extLst>
                </a:gridCol>
                <a:gridCol w="851025">
                  <a:extLst>
                    <a:ext uri="{9D8B030D-6E8A-4147-A177-3AD203B41FA5}">
                      <a16:colId xmlns="" xmlns:a16="http://schemas.microsoft.com/office/drawing/2014/main" val="4040071849"/>
                    </a:ext>
                  </a:extLst>
                </a:gridCol>
              </a:tblGrid>
              <a:tr h="446373">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tc>
                  <a:txBody>
                    <a:bodyPr/>
                    <a:lstStyle/>
                    <a:p>
                      <a:r>
                        <a:rPr lang="en-GB" sz="2000" b="1" dirty="0">
                          <a:solidFill>
                            <a:schemeClr val="accent5">
                              <a:lumMod val="50000"/>
                            </a:schemeClr>
                          </a:solidFill>
                          <a:latin typeface="Century Gothic" panose="020B0502020202020204" pitchFamily="34" charset="0"/>
                        </a:rPr>
                        <a:t>False</a:t>
                      </a:r>
                    </a:p>
                  </a:txBody>
                  <a:tcPr/>
                </a:tc>
                <a:extLst>
                  <a:ext uri="{0D108BD9-81ED-4DB2-BD59-A6C34878D82A}">
                    <a16:rowId xmlns="" xmlns:a16="http://schemas.microsoft.com/office/drawing/2014/main" val="3097209514"/>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sp>
        <p:nvSpPr>
          <p:cNvPr id="22" name="TextBox 21"/>
          <p:cNvSpPr txBox="1"/>
          <p:nvPr/>
        </p:nvSpPr>
        <p:spPr>
          <a:xfrm>
            <a:off x="685139" y="1793943"/>
            <a:ext cx="5635637"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calls the woman.</a:t>
            </a:r>
            <a:endParaRPr lang="en-GB" dirty="0">
              <a:solidFill>
                <a:srgbClr val="4472C4">
                  <a:lumMod val="50000"/>
                </a:srgbClr>
              </a:solidFill>
            </a:endParaRPr>
          </a:p>
        </p:txBody>
      </p:sp>
      <p:pic>
        <p:nvPicPr>
          <p:cNvPr id="2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186093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112" y="225768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82714" y="2186595"/>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sees the woman.</a:t>
            </a:r>
            <a:endParaRPr lang="en-GB" dirty="0">
              <a:solidFill>
                <a:srgbClr val="4472C4">
                  <a:lumMod val="50000"/>
                </a:srgbClr>
              </a:solidFill>
            </a:endParaRPr>
          </a:p>
        </p:txBody>
      </p:sp>
      <p:sp>
        <p:nvSpPr>
          <p:cNvPr id="28" name="TextBox 27"/>
          <p:cNvSpPr txBox="1"/>
          <p:nvPr/>
        </p:nvSpPr>
        <p:spPr>
          <a:xfrm>
            <a:off x="685139" y="259493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follows the woman.</a:t>
            </a:r>
            <a:endParaRPr lang="en-GB" dirty="0">
              <a:solidFill>
                <a:srgbClr val="4472C4">
                  <a:lumMod val="50000"/>
                </a:srgbClr>
              </a:solidFill>
            </a:endParaRPr>
          </a:p>
        </p:txBody>
      </p:sp>
      <p:pic>
        <p:nvPicPr>
          <p:cNvPr id="2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2658966"/>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5139" y="301475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takes the woman in his car.</a:t>
            </a:r>
            <a:endParaRPr lang="en-GB" dirty="0">
              <a:solidFill>
                <a:srgbClr val="4472C4">
                  <a:lumMod val="50000"/>
                </a:srgbClr>
              </a:solidFill>
            </a:endParaRPr>
          </a:p>
        </p:txBody>
      </p:sp>
      <p:pic>
        <p:nvPicPr>
          <p:cNvPr id="3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083" y="3063131"/>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85139" y="3421967"/>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watches the man.</a:t>
            </a:r>
            <a:endParaRPr lang="en-GB" dirty="0">
              <a:solidFill>
                <a:srgbClr val="4472C4">
                  <a:lumMod val="50000"/>
                </a:srgbClr>
              </a:solidFill>
            </a:endParaRPr>
          </a:p>
        </p:txBody>
      </p:sp>
      <p:pic>
        <p:nvPicPr>
          <p:cNvPr id="3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083" y="345760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00699" y="380641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greets the woman.</a:t>
            </a:r>
          </a:p>
        </p:txBody>
      </p:sp>
      <p:pic>
        <p:nvPicPr>
          <p:cNvPr id="3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387182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00699" y="4239777"/>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hides the man.</a:t>
            </a:r>
          </a:p>
        </p:txBody>
      </p:sp>
      <p:pic>
        <p:nvPicPr>
          <p:cNvPr id="3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459" y="427820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464" y="4716389"/>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07747" y="4648136"/>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contacts the woman.</a:t>
            </a:r>
          </a:p>
        </p:txBody>
      </p:sp>
      <p:sp>
        <p:nvSpPr>
          <p:cNvPr id="41" name="Rounded Rectangle 40"/>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42" name="TextBox 41"/>
          <p:cNvSpPr txBox="1"/>
          <p:nvPr/>
        </p:nvSpPr>
        <p:spPr>
          <a:xfrm>
            <a:off x="691279" y="5065837"/>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helps the man to hide.</a:t>
            </a:r>
          </a:p>
        </p:txBody>
      </p:sp>
      <p:pic>
        <p:nvPicPr>
          <p:cNvPr id="4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5448" y="5103423"/>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02954" y="5464210"/>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looks for the woman. </a:t>
            </a:r>
          </a:p>
        </p:txBody>
      </p:sp>
      <p:pic>
        <p:nvPicPr>
          <p:cNvPr id="45" name="Picture 4" descr="http://www.clker.com/cliparts/X/Z/5/q/w/g/top-secret-stam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103" y="2843600"/>
            <a:ext cx="2790825" cy="6000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2938" y="545825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J/C/F/Q/x/J/man-walking-talking-on-cell-phone-silhouette-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2454" y="3722898"/>
            <a:ext cx="701254" cy="2429345"/>
          </a:xfrm>
          <a:prstGeom prst="rect">
            <a:avLst/>
          </a:prstGeom>
          <a:noFill/>
          <a:extLst>
            <a:ext uri="{909E8E84-426E-40DD-AFC4-6F175D3DCCD1}">
              <a14:hiddenFill xmlns:a14="http://schemas.microsoft.com/office/drawing/2010/main">
                <a:solidFill>
                  <a:srgbClr val="FFFFFF"/>
                </a:solidFill>
              </a14:hiddenFill>
            </a:ext>
          </a:extLst>
        </p:spPr>
      </p:pic>
      <p:sp>
        <p:nvSpPr>
          <p:cNvPr id="47" name="Action Button: Custom 46">
            <a:hlinkClick r:id="" action="ppaction://noaction" highlightClick="1">
              <a:snd r:embed="rId7" name="1. La mujer llama al hombre.wav"/>
            </a:hlinkClick>
          </p:cNvPr>
          <p:cNvSpPr/>
          <p:nvPr/>
        </p:nvSpPr>
        <p:spPr>
          <a:xfrm>
            <a:off x="142448" y="176965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48" name="Action Button: Custom 47">
            <a:hlinkClick r:id="" action="ppaction://noaction" highlightClick="1">
              <a:snd r:embed="rId8" name="2. A la mujer la ve el hombre.wav"/>
            </a:hlinkClick>
          </p:cNvPr>
          <p:cNvSpPr/>
          <p:nvPr/>
        </p:nvSpPr>
        <p:spPr>
          <a:xfrm>
            <a:off x="147373" y="218756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49" name="Action Button: Custom 48">
            <a:hlinkClick r:id="" action="ppaction://noaction" highlightClick="1">
              <a:snd r:embed="rId9" name="3. La mujer sigue al hombre.wav"/>
            </a:hlinkClick>
          </p:cNvPr>
          <p:cNvSpPr/>
          <p:nvPr/>
        </p:nvSpPr>
        <p:spPr>
          <a:xfrm>
            <a:off x="142449" y="260675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50" name="Action Button: Custom 49">
            <a:hlinkClick r:id="" action="ppaction://noaction" highlightClick="1">
              <a:snd r:embed="rId10" name="4. A la mujer la lleva el hombre en su coche.wav"/>
            </a:hlinkClick>
          </p:cNvPr>
          <p:cNvSpPr/>
          <p:nvPr/>
        </p:nvSpPr>
        <p:spPr>
          <a:xfrm>
            <a:off x="142449" y="303287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51" name="Action Button: Custom 50">
            <a:hlinkClick r:id="" action="ppaction://noaction" highlightClick="1">
              <a:snd r:embed="rId11" name="5. La mujer observa al hombre.wav"/>
            </a:hlinkClick>
          </p:cNvPr>
          <p:cNvSpPr/>
          <p:nvPr/>
        </p:nvSpPr>
        <p:spPr>
          <a:xfrm>
            <a:off x="142449" y="345760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52" name="Action Button: Custom 51">
            <a:hlinkClick r:id="" action="ppaction://noaction" highlightClick="1">
              <a:snd r:embed="rId12" name="6. La mujer saluda al hombre.wav"/>
            </a:hlinkClick>
          </p:cNvPr>
          <p:cNvSpPr/>
          <p:nvPr/>
        </p:nvSpPr>
        <p:spPr>
          <a:xfrm>
            <a:off x="142449" y="38718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53" name="Action Button: Custom 52">
            <a:hlinkClick r:id="" action="ppaction://noaction" highlightClick="1">
              <a:snd r:embed="rId13" name="7. La mujer esconde al hombre.wav"/>
            </a:hlinkClick>
          </p:cNvPr>
          <p:cNvSpPr/>
          <p:nvPr/>
        </p:nvSpPr>
        <p:spPr>
          <a:xfrm>
            <a:off x="142449" y="426097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54" name="Action Button: Custom 53">
            <a:hlinkClick r:id="" action="ppaction://noaction" highlightClick="1">
              <a:snd r:embed="rId14" name="8. A la mujer la contacta el hombre.wav"/>
            </a:hlinkClick>
          </p:cNvPr>
          <p:cNvSpPr/>
          <p:nvPr/>
        </p:nvSpPr>
        <p:spPr>
          <a:xfrm>
            <a:off x="144948" y="467774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55" name="Action Button: Custom 54">
            <a:hlinkClick r:id="" action="ppaction://noaction" highlightClick="1">
              <a:snd r:embed="rId15" name="9. La mujer ayuda al hombre.wav"/>
            </a:hlinkClick>
          </p:cNvPr>
          <p:cNvSpPr/>
          <p:nvPr/>
        </p:nvSpPr>
        <p:spPr>
          <a:xfrm>
            <a:off x="142449" y="50945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56" name="Action Button: Custom 55">
            <a:hlinkClick r:id="" action="ppaction://noaction" highlightClick="1">
              <a:snd r:embed="rId16" name="10. A la mujer la busca el hombre.wav"/>
            </a:hlinkClick>
          </p:cNvPr>
          <p:cNvSpPr/>
          <p:nvPr/>
        </p:nvSpPr>
        <p:spPr>
          <a:xfrm>
            <a:off x="142449" y="548705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endParaRPr lang="en-GB" sz="2000" b="1" dirty="0">
              <a:solidFill>
                <a:prstClr val="white"/>
              </a:solidFill>
              <a:latin typeface="Century Gothic" panose="020B0502020202020204" pitchFamily="34" charset="0"/>
            </a:endParaRPr>
          </a:p>
        </p:txBody>
      </p:sp>
      <p:sp>
        <p:nvSpPr>
          <p:cNvPr id="57" name="TextBox 5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7800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31" grpId="0"/>
      <p:bldP spid="33" grpId="0"/>
      <p:bldP spid="35" grpId="0"/>
      <p:bldP spid="37" grpId="0"/>
      <p:bldP spid="40" grpId="0"/>
      <p:bldP spid="42" grpId="0"/>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3951" y="1342301"/>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12556" y="1342301"/>
            <a:ext cx="4174416"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Lo mira el hombre.</a:t>
            </a:r>
          </a:p>
        </p:txBody>
      </p:sp>
      <p:sp>
        <p:nvSpPr>
          <p:cNvPr id="18" name="TextBox 17"/>
          <p:cNvSpPr txBox="1"/>
          <p:nvPr/>
        </p:nvSpPr>
        <p:spPr>
          <a:xfrm>
            <a:off x="5968673" y="4058985"/>
            <a:ext cx="386218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Mira al hombre.</a:t>
            </a:r>
            <a:endParaRPr lang="es-ES" sz="2800" dirty="0">
              <a:solidFill>
                <a:srgbClr val="002060"/>
              </a:solidFill>
              <a:latin typeface="Century Gothic" panose="020B0502020202020204" pitchFamily="34" charset="0"/>
            </a:endParaRPr>
          </a:p>
        </p:txBody>
      </p:sp>
      <p:pic>
        <p:nvPicPr>
          <p:cNvPr id="12" name="Picture 11" descr="\\userfs\nca509\w2k\NCELP\Pictures &amp; illustrations\Xiaoran\observe1.jpg"/>
          <p:cNvPicPr/>
          <p:nvPr/>
        </p:nvPicPr>
        <p:blipFill>
          <a:blip r:embed="rId5">
            <a:extLst>
              <a:ext uri="{28A0092B-C50C-407E-A947-70E740481C1C}">
                <a14:useLocalDpi xmlns:a14="http://schemas.microsoft.com/office/drawing/2010/main" val="0"/>
              </a:ext>
            </a:extLst>
          </a:blip>
          <a:srcRect/>
          <a:stretch>
            <a:fillRect/>
          </a:stretch>
        </p:blipFill>
        <p:spPr bwMode="auto">
          <a:xfrm>
            <a:off x="145123" y="1460810"/>
            <a:ext cx="3803463" cy="3452782"/>
          </a:xfrm>
          <a:prstGeom prst="rect">
            <a:avLst/>
          </a:prstGeom>
          <a:noFill/>
          <a:ln w="25400">
            <a:solidFill>
              <a:srgbClr val="E56700"/>
            </a:solidFill>
          </a:ln>
        </p:spPr>
      </p:pic>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4673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4416" y="4164133"/>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449086" y="1323770"/>
            <a:ext cx="4375138"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Lo escucha la chica.</a:t>
            </a:r>
          </a:p>
        </p:txBody>
      </p:sp>
      <p:sp>
        <p:nvSpPr>
          <p:cNvPr id="18" name="TextBox 17"/>
          <p:cNvSpPr txBox="1"/>
          <p:nvPr/>
        </p:nvSpPr>
        <p:spPr>
          <a:xfrm>
            <a:off x="5605204" y="4127071"/>
            <a:ext cx="386218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Escucha a la </a:t>
            </a:r>
            <a:r>
              <a:rPr lang="en-GB" sz="2800" dirty="0" err="1">
                <a:solidFill>
                  <a:srgbClr val="002060"/>
                </a:solidFill>
                <a:latin typeface="Century Gothic" panose="020B0502020202020204" pitchFamily="34" charset="0"/>
              </a:rPr>
              <a:t>chica</a:t>
            </a:r>
            <a:r>
              <a:rPr lang="en-GB" sz="2800" dirty="0">
                <a:solidFill>
                  <a:srgbClr val="002060"/>
                </a:solidFill>
                <a:latin typeface="Century Gothic" panose="020B0502020202020204" pitchFamily="34" charset="0"/>
              </a:rPr>
              <a:t>.</a:t>
            </a:r>
            <a:endParaRPr lang="es-ES" sz="2800" dirty="0">
              <a:solidFill>
                <a:srgbClr val="002060"/>
              </a:solidFill>
              <a:latin typeface="Century Gothic" panose="020B0502020202020204" pitchFamily="34" charset="0"/>
            </a:endParaRPr>
          </a:p>
        </p:txBody>
      </p:sp>
      <p:pic>
        <p:nvPicPr>
          <p:cNvPr id="13" name="Picture 12" descr="\\userfs\nca509\w2k\NCELP\Pictures &amp; illustrations\Xiaoran\hear2.png"/>
          <p:cNvPicPr/>
          <p:nvPr/>
        </p:nvPicPr>
        <p:blipFill>
          <a:blip r:embed="rId5">
            <a:extLst>
              <a:ext uri="{28A0092B-C50C-407E-A947-70E740481C1C}">
                <a14:useLocalDpi xmlns:a14="http://schemas.microsoft.com/office/drawing/2010/main" val="0"/>
              </a:ext>
            </a:extLst>
          </a:blip>
          <a:srcRect/>
          <a:stretch>
            <a:fillRect/>
          </a:stretch>
        </p:blipFill>
        <p:spPr bwMode="auto">
          <a:xfrm>
            <a:off x="298061" y="1585380"/>
            <a:ext cx="3641020" cy="3269488"/>
          </a:xfrm>
          <a:prstGeom prst="rect">
            <a:avLst/>
          </a:prstGeom>
          <a:noFill/>
          <a:ln w="25400">
            <a:solidFill>
              <a:srgbClr val="E56700"/>
            </a:solidFill>
          </a:ln>
        </p:spPr>
      </p:pic>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a:t>
            </a:r>
          </a:p>
        </p:txBody>
      </p:sp>
      <p:sp>
        <p:nvSpPr>
          <p:cNvPr id="14" name="TextBox 13"/>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2614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4416" y="4164133"/>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001604" y="1357607"/>
            <a:ext cx="3564313"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Arregla al robot.</a:t>
            </a:r>
          </a:p>
        </p:txBody>
      </p:sp>
      <p:sp>
        <p:nvSpPr>
          <p:cNvPr id="18" name="TextBox 17"/>
          <p:cNvSpPr txBox="1"/>
          <p:nvPr/>
        </p:nvSpPr>
        <p:spPr>
          <a:xfrm>
            <a:off x="5663911" y="4127071"/>
            <a:ext cx="403526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arregla el robot.</a:t>
            </a:r>
            <a:endParaRPr lang="es-ES" sz="2800" dirty="0">
              <a:solidFill>
                <a:srgbClr val="002060"/>
              </a:solidFill>
              <a:latin typeface="Century Gothic" panose="020B0502020202020204" pitchFamily="34" charset="0"/>
            </a:endParaRPr>
          </a:p>
        </p:txBody>
      </p:sp>
      <p:pic>
        <p:nvPicPr>
          <p:cNvPr id="12" name="Picture 11" descr="\\userfs\nca509\w2k\NCELP\Pictures &amp; illustrations\Sophie pictures\NCELP_Images\robotfixman.PNG"/>
          <p:cNvPicPr/>
          <p:nvPr/>
        </p:nvPicPr>
        <p:blipFill rotWithShape="1">
          <a:blip r:embed="rId5">
            <a:extLst>
              <a:ext uri="{28A0092B-C50C-407E-A947-70E740481C1C}">
                <a14:useLocalDpi xmlns:a14="http://schemas.microsoft.com/office/drawing/2010/main" val="0"/>
              </a:ext>
            </a:extLst>
          </a:blip>
          <a:srcRect l="-1" r="-1414" b="23678"/>
          <a:stretch/>
        </p:blipFill>
        <p:spPr bwMode="auto">
          <a:xfrm>
            <a:off x="142943" y="1342301"/>
            <a:ext cx="3796138" cy="3464159"/>
          </a:xfrm>
          <a:prstGeom prst="rect">
            <a:avLst/>
          </a:prstGeom>
          <a:noFill/>
          <a:ln w="25400">
            <a:solidFill>
              <a:srgbClr val="E56700"/>
            </a:solidFill>
          </a:ln>
          <a:extLst>
            <a:ext uri="{53640926-AAD7-44D8-BBD7-CCE9431645EC}">
              <a14:shadowObscured xmlns:a14="http://schemas.microsoft.com/office/drawing/2010/main"/>
            </a:ext>
          </a:extLst>
        </p:spPr>
      </p:pic>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6.</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34604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4416" y="4164133"/>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12748" y="1389579"/>
            <a:ext cx="3756556"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Lleva al chico.</a:t>
            </a:r>
          </a:p>
        </p:txBody>
      </p:sp>
      <p:sp>
        <p:nvSpPr>
          <p:cNvPr id="18" name="TextBox 17"/>
          <p:cNvSpPr txBox="1"/>
          <p:nvPr/>
        </p:nvSpPr>
        <p:spPr>
          <a:xfrm>
            <a:off x="5812749" y="4094016"/>
            <a:ext cx="366146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lleva el chico.</a:t>
            </a:r>
            <a:endParaRPr lang="es-ES" sz="2800" dirty="0">
              <a:solidFill>
                <a:srgbClr val="002060"/>
              </a:solidFill>
              <a:latin typeface="Century Gothic" panose="020B0502020202020204" pitchFamily="34" charset="0"/>
            </a:endParaRPr>
          </a:p>
        </p:txBody>
      </p:sp>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7.</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76" y="1354548"/>
            <a:ext cx="3600533" cy="3600533"/>
          </a:xfrm>
          <a:prstGeom prst="rect">
            <a:avLst/>
          </a:prstGeom>
          <a:ln w="25400">
            <a:solidFill>
              <a:srgbClr val="E56700"/>
            </a:solidFill>
          </a:ln>
        </p:spPr>
      </p:pic>
      <p:sp>
        <p:nvSpPr>
          <p:cNvPr id="19" name="TextBox 1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876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4416" y="4164133"/>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471388" y="1354548"/>
            <a:ext cx="3951050"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La llama el hombre.</a:t>
            </a:r>
          </a:p>
        </p:txBody>
      </p:sp>
      <p:sp>
        <p:nvSpPr>
          <p:cNvPr id="18" name="TextBox 17"/>
          <p:cNvSpPr txBox="1"/>
          <p:nvPr/>
        </p:nvSpPr>
        <p:spPr>
          <a:xfrm>
            <a:off x="5471388" y="4058985"/>
            <a:ext cx="3851031"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Llama al hombre.</a:t>
            </a:r>
            <a:endParaRPr lang="es-ES" sz="2800" dirty="0">
              <a:solidFill>
                <a:srgbClr val="002060"/>
              </a:solidFill>
              <a:latin typeface="Century Gothic" panose="020B0502020202020204" pitchFamily="34" charset="0"/>
            </a:endParaRPr>
          </a:p>
        </p:txBody>
      </p:sp>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8.</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6" y="1354548"/>
            <a:ext cx="3810000" cy="3810000"/>
          </a:xfrm>
          <a:prstGeom prst="rect">
            <a:avLst/>
          </a:prstGeom>
          <a:solidFill>
            <a:srgbClr val="E56700"/>
          </a:solidFill>
          <a:ln w="25400">
            <a:solidFill>
              <a:srgbClr val="E56700"/>
            </a:solidFill>
          </a:ln>
        </p:spPr>
      </p:pic>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01996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3350" y="1330055"/>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96461" y="1389579"/>
            <a:ext cx="3940241"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Lava la ducha.</a:t>
            </a:r>
          </a:p>
        </p:txBody>
      </p:sp>
      <p:sp>
        <p:nvSpPr>
          <p:cNvPr id="18" name="TextBox 17"/>
          <p:cNvSpPr txBox="1"/>
          <p:nvPr/>
        </p:nvSpPr>
        <p:spPr>
          <a:xfrm>
            <a:off x="5696461" y="4094016"/>
            <a:ext cx="3840495"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lava la </a:t>
            </a:r>
            <a:r>
              <a:rPr lang="en-GB" sz="2800" dirty="0" err="1">
                <a:solidFill>
                  <a:srgbClr val="002060"/>
                </a:solidFill>
                <a:latin typeface="Century Gothic" panose="020B0502020202020204" pitchFamily="34" charset="0"/>
              </a:rPr>
              <a:t>ducha</a:t>
            </a:r>
            <a:r>
              <a:rPr lang="en-GB" sz="2800" dirty="0">
                <a:solidFill>
                  <a:srgbClr val="002060"/>
                </a:solidFill>
                <a:latin typeface="Century Gothic" panose="020B0502020202020204" pitchFamily="34" charset="0"/>
              </a:rPr>
              <a:t>.</a:t>
            </a:r>
            <a:endParaRPr lang="es-ES" sz="2800" dirty="0">
              <a:solidFill>
                <a:srgbClr val="002060"/>
              </a:solidFill>
              <a:latin typeface="Century Gothic" panose="020B0502020202020204" pitchFamily="34" charset="0"/>
            </a:endParaRPr>
          </a:p>
        </p:txBody>
      </p:sp>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9.</a:t>
            </a:r>
          </a:p>
        </p:txBody>
      </p:sp>
      <p:sp>
        <p:nvSpPr>
          <p:cNvPr id="19" name="TextBox 1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pic>
        <p:nvPicPr>
          <p:cNvPr id="20" name="Picture 19" descr="\\userfs\nca509\w2k\NCELP\Pictures &amp; illustrations\Xiaoran\clean1 (2).jpg"/>
          <p:cNvPicPr/>
          <p:nvPr/>
        </p:nvPicPr>
        <p:blipFill>
          <a:blip r:embed="rId5">
            <a:extLst>
              <a:ext uri="{28A0092B-C50C-407E-A947-70E740481C1C}">
                <a14:useLocalDpi xmlns:a14="http://schemas.microsoft.com/office/drawing/2010/main" val="0"/>
              </a:ext>
            </a:extLst>
          </a:blip>
          <a:srcRect/>
          <a:stretch>
            <a:fillRect/>
          </a:stretch>
        </p:blipFill>
        <p:spPr bwMode="auto">
          <a:xfrm>
            <a:off x="246494" y="1399275"/>
            <a:ext cx="3706876" cy="3500736"/>
          </a:xfrm>
          <a:prstGeom prst="rect">
            <a:avLst/>
          </a:prstGeom>
          <a:noFill/>
          <a:ln w="25400">
            <a:solidFill>
              <a:srgbClr val="E56700"/>
            </a:solidFill>
          </a:ln>
        </p:spPr>
      </p:pic>
    </p:spTree>
    <p:extLst>
      <p:ext uri="{BB962C8B-B14F-4D97-AF65-F5344CB8AC3E}">
        <p14:creationId xmlns:p14="http://schemas.microsoft.com/office/powerpoint/2010/main" val="96687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38694"/>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b="61863"/>
          <a:stretch/>
        </p:blipFill>
        <p:spPr bwMode="auto">
          <a:xfrm rot="5400000">
            <a:off x="10255456" y="3146303"/>
            <a:ext cx="2622082" cy="2521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291769"/>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pic>
        <p:nvPicPr>
          <p:cNvPr id="205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3350" y="1330055"/>
            <a:ext cx="466712" cy="486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c/d/2/7/11971251911447545110najsbajs_Roped_label.svg.hi.png"/>
          <p:cNvPicPr>
            <a:picLocks noChangeAspect="1" noChangeArrowheads="1"/>
          </p:cNvPicPr>
          <p:nvPr/>
        </p:nvPicPr>
        <p:blipFill rotWithShape="1">
          <a:blip r:embed="rId3">
            <a:extLst>
              <a:ext uri="{28A0092B-C50C-407E-A947-70E740481C1C}">
                <a14:useLocalDpi xmlns:a14="http://schemas.microsoft.com/office/drawing/2010/main" val="0"/>
              </a:ext>
            </a:extLst>
          </a:blip>
          <a:srcRect t="37981"/>
          <a:stretch/>
        </p:blipFill>
        <p:spPr bwMode="auto">
          <a:xfrm rot="5400000">
            <a:off x="5879101" y="-1515840"/>
            <a:ext cx="2622082" cy="6230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01829" y="1357011"/>
            <a:ext cx="3461649" cy="523220"/>
          </a:xfrm>
          <a:prstGeom prst="rect">
            <a:avLst/>
          </a:prstGeom>
          <a:noFill/>
        </p:spPr>
        <p:txBody>
          <a:bodyPr wrap="square" rtlCol="0">
            <a:spAutoFit/>
          </a:bodyPr>
          <a:lstStyle/>
          <a:p>
            <a:pPr>
              <a:defRPr/>
            </a:pPr>
            <a:r>
              <a:rPr lang="es-ES" sz="2800" dirty="0">
                <a:solidFill>
                  <a:srgbClr val="002060"/>
                </a:solidFill>
                <a:latin typeface="Century Gothic" panose="020B0502020202020204" pitchFamily="34" charset="0"/>
              </a:rPr>
              <a:t>Cuida a la mujer.</a:t>
            </a:r>
          </a:p>
        </p:txBody>
      </p:sp>
      <p:sp>
        <p:nvSpPr>
          <p:cNvPr id="18" name="TextBox 17"/>
          <p:cNvSpPr txBox="1"/>
          <p:nvPr/>
        </p:nvSpPr>
        <p:spPr>
          <a:xfrm>
            <a:off x="5709424" y="4061448"/>
            <a:ext cx="3374019"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cuida la mujer.</a:t>
            </a:r>
            <a:endParaRPr lang="es-ES" sz="2800" dirty="0">
              <a:solidFill>
                <a:srgbClr val="002060"/>
              </a:solidFill>
              <a:latin typeface="Century Gothic" panose="020B0502020202020204" pitchFamily="34" charset="0"/>
            </a:endParaRPr>
          </a:p>
        </p:txBody>
      </p:sp>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10.</a:t>
            </a:r>
          </a:p>
        </p:txBody>
      </p:sp>
      <p:pic>
        <p:nvPicPr>
          <p:cNvPr id="19" name="Picture 18" descr="\\userfs\nca509\w2k\NCELP\Pictures &amp; illustrations\Xiaoran\push1.png"/>
          <p:cNvPicPr/>
          <p:nvPr/>
        </p:nvPicPr>
        <p:blipFill>
          <a:blip r:embed="rId5">
            <a:extLst>
              <a:ext uri="{28A0092B-C50C-407E-A947-70E740481C1C}">
                <a14:useLocalDpi xmlns:a14="http://schemas.microsoft.com/office/drawing/2010/main" val="0"/>
              </a:ext>
            </a:extLst>
          </a:blip>
          <a:srcRect/>
          <a:stretch>
            <a:fillRect/>
          </a:stretch>
        </p:blipFill>
        <p:spPr bwMode="auto">
          <a:xfrm>
            <a:off x="194950" y="1250278"/>
            <a:ext cx="3754432" cy="3488544"/>
          </a:xfrm>
          <a:prstGeom prst="rect">
            <a:avLst/>
          </a:prstGeom>
          <a:noFill/>
          <a:ln w="25400">
            <a:solidFill>
              <a:srgbClr val="E56700"/>
            </a:solidFill>
          </a:ln>
        </p:spPr>
      </p:pic>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657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93955" y="1770067"/>
            <a:ext cx="10515600" cy="1976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dirty="0">
                <a:solidFill>
                  <a:srgbClr val="4472C4">
                    <a:lumMod val="50000"/>
                  </a:srgbClr>
                </a:solidFill>
              </a:rPr>
              <a:t>Here are some more pictures. </a:t>
            </a:r>
          </a:p>
          <a:p>
            <a:endParaRPr lang="en-GB" sz="4000" dirty="0">
              <a:solidFill>
                <a:srgbClr val="4472C4">
                  <a:lumMod val="50000"/>
                </a:srgbClr>
              </a:solidFill>
            </a:endParaRPr>
          </a:p>
          <a:p>
            <a:r>
              <a:rPr lang="en-GB" sz="4000" dirty="0">
                <a:solidFill>
                  <a:srgbClr val="4472C4">
                    <a:lumMod val="50000"/>
                  </a:srgbClr>
                </a:solidFill>
              </a:rPr>
              <a:t>The artist gave these to you in pairs, but only one label came with each pair.</a:t>
            </a:r>
          </a:p>
          <a:p>
            <a:endParaRPr lang="en-GB" sz="4000" dirty="0">
              <a:solidFill>
                <a:srgbClr val="4472C4">
                  <a:lumMod val="50000"/>
                </a:srgbClr>
              </a:solidFill>
            </a:endParaRPr>
          </a:p>
          <a:p>
            <a:r>
              <a:rPr lang="en-GB" sz="4000" dirty="0">
                <a:solidFill>
                  <a:srgbClr val="4472C4">
                    <a:lumMod val="50000"/>
                  </a:srgbClr>
                </a:solidFill>
              </a:rPr>
              <a:t>Put the label on the right picture.</a:t>
            </a:r>
          </a:p>
          <a:p>
            <a:endParaRPr lang="en-GB" sz="2400" dirty="0">
              <a:solidFill>
                <a:srgbClr val="4472C4">
                  <a:lumMod val="50000"/>
                </a:srgbClr>
              </a:solidFill>
            </a:endParaRPr>
          </a:p>
        </p:txBody>
      </p:sp>
      <p:pic>
        <p:nvPicPr>
          <p:cNvPr id="1026" name="Picture 2" descr="http://www.clker.com/cliparts/c/d/2/7/11971251911447545110najsbajs_Roped_label.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7955" y="2970948"/>
            <a:ext cx="1371600" cy="2838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12667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9617" y="152102"/>
            <a:ext cx="405384" cy="461665"/>
          </a:xfrm>
          <a:prstGeom prst="rect">
            <a:avLst/>
          </a:prstGeom>
          <a:noFill/>
        </p:spPr>
        <p:txBody>
          <a:bodyPr wrap="square" rtlCol="0">
            <a:spAutoFit/>
          </a:bodyPr>
          <a:lstStyle/>
          <a:p>
            <a:r>
              <a:rPr lang="en-GB" sz="2400" dirty="0">
                <a:solidFill>
                  <a:srgbClr val="002060"/>
                </a:solidFill>
              </a:rPr>
              <a:t>A</a:t>
            </a:r>
          </a:p>
        </p:txBody>
      </p:sp>
      <p:sp>
        <p:nvSpPr>
          <p:cNvPr id="5" name="TextBox 4"/>
          <p:cNvSpPr txBox="1"/>
          <p:nvPr/>
        </p:nvSpPr>
        <p:spPr>
          <a:xfrm>
            <a:off x="5652161" y="152101"/>
            <a:ext cx="405384" cy="461665"/>
          </a:xfrm>
          <a:prstGeom prst="rect">
            <a:avLst/>
          </a:prstGeom>
          <a:noFill/>
        </p:spPr>
        <p:txBody>
          <a:bodyPr wrap="square" rtlCol="0">
            <a:spAutoFit/>
          </a:bodyPr>
          <a:lstStyle/>
          <a:p>
            <a:r>
              <a:rPr lang="en-GB" sz="2400" dirty="0">
                <a:solidFill>
                  <a:srgbClr val="002060"/>
                </a:solidFill>
              </a:rPr>
              <a:t>B</a:t>
            </a:r>
          </a:p>
        </p:txBody>
      </p:sp>
      <p:pic>
        <p:nvPicPr>
          <p:cNvPr id="6" name="Picture 5" descr="\\userfs\nca509\w2k\NCELP\Pictures &amp; illustrations\Xiaoran\kiss1.JPG"/>
          <p:cNvPicPr/>
          <p:nvPr/>
        </p:nvPicPr>
        <p:blipFill rotWithShape="1">
          <a:blip r:embed="rId3">
            <a:extLst>
              <a:ext uri="{28A0092B-C50C-407E-A947-70E740481C1C}">
                <a14:useLocalDpi xmlns:a14="http://schemas.microsoft.com/office/drawing/2010/main" val="0"/>
              </a:ext>
            </a:extLst>
          </a:blip>
          <a:srcRect l="2253" r="1"/>
          <a:stretch/>
        </p:blipFill>
        <p:spPr bwMode="auto">
          <a:xfrm>
            <a:off x="6408067" y="162660"/>
            <a:ext cx="3734549" cy="3584449"/>
          </a:xfrm>
          <a:prstGeom prst="rect">
            <a:avLst/>
          </a:prstGeom>
          <a:solidFill>
            <a:srgbClr val="000000"/>
          </a:solidFill>
          <a:ln w="25400">
            <a:solidFill>
              <a:srgbClr val="E56700"/>
            </a:solidFill>
          </a:ln>
          <a:extLst>
            <a:ext uri="{53640926-AAD7-44D8-BBD7-CCE9431645EC}">
              <a14:shadowObscured xmlns:a14="http://schemas.microsoft.com/office/drawing/2010/main"/>
            </a:ext>
          </a:extLst>
        </p:spPr>
      </p:pic>
      <p:pic>
        <p:nvPicPr>
          <p:cNvPr id="7" name="Picture 6" descr="\\userfs\nca509\w2k\NCELP\Pictures &amp; illustrations\Xiaoran\kiss2.JPG"/>
          <p:cNvPicPr/>
          <p:nvPr/>
        </p:nvPicPr>
        <p:blipFill rotWithShape="1">
          <a:blip r:embed="rId4">
            <a:extLst>
              <a:ext uri="{28A0092B-C50C-407E-A947-70E740481C1C}">
                <a14:useLocalDpi xmlns:a14="http://schemas.microsoft.com/office/drawing/2010/main" val="0"/>
              </a:ext>
            </a:extLst>
          </a:blip>
          <a:srcRect l="797" r="-11930"/>
          <a:stretch/>
        </p:blipFill>
        <p:spPr bwMode="auto">
          <a:xfrm>
            <a:off x="1749418" y="162660"/>
            <a:ext cx="3732503" cy="3584448"/>
          </a:xfrm>
          <a:prstGeom prst="rect">
            <a:avLst/>
          </a:prstGeom>
          <a:noFill/>
          <a:ln w="25400" cap="flat" cmpd="sng" algn="ctr">
            <a:solidFill>
              <a:srgbClr val="E56700"/>
            </a:solidFill>
            <a:prstDash val="solid"/>
            <a:round/>
            <a:headEnd type="none" w="med" len="med"/>
            <a:tailEnd type="none" w="med" len="med"/>
          </a:ln>
          <a:extLst>
            <a:ext uri="{53640926-AAD7-44D8-BBD7-CCE9431645EC}">
              <a14:shadowObscured xmlns:a14="http://schemas.microsoft.com/office/drawing/2010/main"/>
            </a:ext>
          </a:extLst>
        </p:spPr>
      </p:pic>
      <p:sp>
        <p:nvSpPr>
          <p:cNvPr id="8" name="Oval 7"/>
          <p:cNvSpPr/>
          <p:nvPr/>
        </p:nvSpPr>
        <p:spPr>
          <a:xfrm>
            <a:off x="5563086" y="162660"/>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65151" y="4763974"/>
            <a:ext cx="3374019"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besa la </a:t>
            </a:r>
            <a:r>
              <a:rPr lang="en-GB" sz="2800" dirty="0" err="1">
                <a:solidFill>
                  <a:srgbClr val="002060"/>
                </a:solidFill>
                <a:latin typeface="Century Gothic" panose="020B0502020202020204" pitchFamily="34" charset="0"/>
              </a:rPr>
              <a:t>chica</a:t>
            </a:r>
            <a:r>
              <a:rPr lang="en-GB" sz="2800" dirty="0">
                <a:solidFill>
                  <a:srgbClr val="002060"/>
                </a:solidFill>
                <a:latin typeface="Century Gothic" panose="020B0502020202020204" pitchFamily="34" charset="0"/>
              </a:rPr>
              <a:t>.</a:t>
            </a:r>
            <a:endParaRPr lang="es-ES" sz="2800" dirty="0">
              <a:solidFill>
                <a:srgbClr val="002060"/>
              </a:solidFill>
              <a:latin typeface="Century Gothic" panose="020B0502020202020204" pitchFamily="34" charset="0"/>
            </a:endParaRPr>
          </a:p>
        </p:txBody>
      </p:sp>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2609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6095" y="207858"/>
            <a:ext cx="405384" cy="461665"/>
          </a:xfrm>
          <a:prstGeom prst="rect">
            <a:avLst/>
          </a:prstGeom>
          <a:noFill/>
        </p:spPr>
        <p:txBody>
          <a:bodyPr wrap="square" rtlCol="0">
            <a:spAutoFit/>
          </a:bodyPr>
          <a:lstStyle/>
          <a:p>
            <a:r>
              <a:rPr lang="en-GB" sz="2400" dirty="0">
                <a:solidFill>
                  <a:srgbClr val="002060"/>
                </a:solidFill>
              </a:rPr>
              <a:t>A</a:t>
            </a:r>
          </a:p>
        </p:txBody>
      </p:sp>
      <p:sp>
        <p:nvSpPr>
          <p:cNvPr id="5" name="TextBox 4"/>
          <p:cNvSpPr txBox="1"/>
          <p:nvPr/>
        </p:nvSpPr>
        <p:spPr>
          <a:xfrm>
            <a:off x="5908639" y="207857"/>
            <a:ext cx="405384" cy="461665"/>
          </a:xfrm>
          <a:prstGeom prst="rect">
            <a:avLst/>
          </a:prstGeom>
          <a:noFill/>
        </p:spPr>
        <p:txBody>
          <a:bodyPr wrap="square" rtlCol="0">
            <a:spAutoFit/>
          </a:bodyPr>
          <a:lstStyle/>
          <a:p>
            <a:r>
              <a:rPr lang="en-GB" sz="2400" dirty="0">
                <a:solidFill>
                  <a:srgbClr val="002060"/>
                </a:solidFill>
              </a:rPr>
              <a:t>B</a:t>
            </a:r>
          </a:p>
        </p:txBody>
      </p:sp>
      <p:pic>
        <p:nvPicPr>
          <p:cNvPr id="6" name="Picture 5" descr="\\userfs\nca509\w2k\NCELP\Pictures &amp; illustrations\Xiaoran\follow1.png"/>
          <p:cNvPicPr/>
          <p:nvPr/>
        </p:nvPicPr>
        <p:blipFill>
          <a:blip r:embed="rId3">
            <a:extLst>
              <a:ext uri="{28A0092B-C50C-407E-A947-70E740481C1C}">
                <a14:useLocalDpi xmlns:a14="http://schemas.microsoft.com/office/drawing/2010/main" val="0"/>
              </a:ext>
            </a:extLst>
          </a:blip>
          <a:srcRect/>
          <a:stretch>
            <a:fillRect/>
          </a:stretch>
        </p:blipFill>
        <p:spPr bwMode="auto">
          <a:xfrm>
            <a:off x="1951883" y="438689"/>
            <a:ext cx="3642164" cy="3280465"/>
          </a:xfrm>
          <a:prstGeom prst="rect">
            <a:avLst/>
          </a:prstGeom>
          <a:noFill/>
          <a:ln w="25400">
            <a:solidFill>
              <a:srgbClr val="E56700"/>
            </a:solidFill>
          </a:ln>
        </p:spPr>
      </p:pic>
      <p:pic>
        <p:nvPicPr>
          <p:cNvPr id="7" name="Picture 6" descr="\\userfs\nca509\w2k\NCELP\Pictures &amp; illustrations\Xiaoran\follow2.png"/>
          <p:cNvPicPr/>
          <p:nvPr/>
        </p:nvPicPr>
        <p:blipFill>
          <a:blip r:embed="rId4">
            <a:extLst>
              <a:ext uri="{28A0092B-C50C-407E-A947-70E740481C1C}">
                <a14:useLocalDpi xmlns:a14="http://schemas.microsoft.com/office/drawing/2010/main" val="0"/>
              </a:ext>
            </a:extLst>
          </a:blip>
          <a:srcRect/>
          <a:stretch>
            <a:fillRect/>
          </a:stretch>
        </p:blipFill>
        <p:spPr bwMode="auto">
          <a:xfrm>
            <a:off x="6314023" y="438689"/>
            <a:ext cx="3717912" cy="3280465"/>
          </a:xfrm>
          <a:prstGeom prst="rect">
            <a:avLst/>
          </a:prstGeom>
          <a:noFill/>
          <a:ln w="25400">
            <a:solidFill>
              <a:srgbClr val="E56700"/>
            </a:solidFill>
          </a:ln>
        </p:spPr>
      </p:pic>
      <p:pic>
        <p:nvPicPr>
          <p:cNvPr id="8"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5151" y="4763974"/>
            <a:ext cx="3374019"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Sigue al perro.</a:t>
            </a:r>
            <a:endParaRPr lang="es-ES" sz="2800" dirty="0">
              <a:solidFill>
                <a:srgbClr val="002060"/>
              </a:solidFill>
              <a:latin typeface="Century Gothic" panose="020B0502020202020204" pitchFamily="34" charset="0"/>
            </a:endParaRPr>
          </a:p>
        </p:txBody>
      </p:sp>
      <p:sp>
        <p:nvSpPr>
          <p:cNvPr id="11" name="Oval 10"/>
          <p:cNvSpPr/>
          <p:nvPr/>
        </p:nvSpPr>
        <p:spPr>
          <a:xfrm>
            <a:off x="1293026" y="207857"/>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1221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757" y="1794850"/>
            <a:ext cx="3810000" cy="3810000"/>
          </a:xfrm>
          <a:prstGeom prst="rect">
            <a:avLst/>
          </a:prstGeom>
          <a:ln w="25400">
            <a:solidFill>
              <a:srgbClr val="E56700"/>
            </a:solidFill>
          </a:ln>
        </p:spPr>
      </p:pic>
      <p:sp>
        <p:nvSpPr>
          <p:cNvPr id="5" name="Rectangle 4"/>
          <p:cNvSpPr/>
          <p:nvPr/>
        </p:nvSpPr>
        <p:spPr>
          <a:xfrm>
            <a:off x="8066908" y="3304976"/>
            <a:ext cx="1996068" cy="2207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2" descr="http://www.clker.com/cliparts/e/2/1/6/1195426191155951028Gerald_G_SPY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067" y="2939780"/>
            <a:ext cx="1115098" cy="2391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1804" y="75115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1)  _____________________ la cámara de seguridad.</a:t>
            </a:r>
            <a:endParaRPr lang="en-GB" sz="2800" dirty="0">
              <a:solidFill>
                <a:srgbClr val="4472C4">
                  <a:lumMod val="50000"/>
                </a:srgbClr>
              </a:solidFill>
              <a:latin typeface="Century Gothic" panose="020B0502020202020204" pitchFamily="34" charset="0"/>
            </a:endParaRPr>
          </a:p>
        </p:txBody>
      </p:sp>
      <p:sp>
        <p:nvSpPr>
          <p:cNvPr id="8" name="TextBox 7"/>
          <p:cNvSpPr txBox="1"/>
          <p:nvPr/>
        </p:nvSpPr>
        <p:spPr>
          <a:xfrm>
            <a:off x="1886664" y="682086"/>
            <a:ext cx="4569892"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criminal lo ve</a:t>
            </a:r>
          </a:p>
        </p:txBody>
      </p:sp>
      <p:sp>
        <p:nvSpPr>
          <p:cNvPr id="10" name="Rounded Rectangle 9"/>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7235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4943" y="363976"/>
            <a:ext cx="405384" cy="461665"/>
          </a:xfrm>
          <a:prstGeom prst="rect">
            <a:avLst/>
          </a:prstGeom>
          <a:noFill/>
        </p:spPr>
        <p:txBody>
          <a:bodyPr wrap="square" rtlCol="0">
            <a:spAutoFit/>
          </a:bodyPr>
          <a:lstStyle/>
          <a:p>
            <a:r>
              <a:rPr lang="en-GB" sz="2400" dirty="0">
                <a:solidFill>
                  <a:srgbClr val="002060"/>
                </a:solidFill>
              </a:rPr>
              <a:t>A</a:t>
            </a:r>
          </a:p>
        </p:txBody>
      </p:sp>
      <p:sp>
        <p:nvSpPr>
          <p:cNvPr id="5" name="TextBox 4"/>
          <p:cNvSpPr txBox="1"/>
          <p:nvPr/>
        </p:nvSpPr>
        <p:spPr>
          <a:xfrm>
            <a:off x="5897487" y="363975"/>
            <a:ext cx="405384" cy="461665"/>
          </a:xfrm>
          <a:prstGeom prst="rect">
            <a:avLst/>
          </a:prstGeom>
          <a:noFill/>
        </p:spPr>
        <p:txBody>
          <a:bodyPr wrap="square" rtlCol="0">
            <a:spAutoFit/>
          </a:bodyPr>
          <a:lstStyle/>
          <a:p>
            <a:r>
              <a:rPr lang="en-GB" sz="2400" dirty="0">
                <a:solidFill>
                  <a:srgbClr val="002060"/>
                </a:solidFill>
              </a:rPr>
              <a:t>B</a:t>
            </a:r>
          </a:p>
        </p:txBody>
      </p:sp>
      <p:pic>
        <p:nvPicPr>
          <p:cNvPr id="6" name="Picture 5" descr="\\userfs\nca509\w2k\NCELP\Pictures &amp; illustrations\Xiaoran\greet1.PNG"/>
          <p:cNvPicPr/>
          <p:nvPr/>
        </p:nvPicPr>
        <p:blipFill>
          <a:blip r:embed="rId3">
            <a:extLst>
              <a:ext uri="{28A0092B-C50C-407E-A947-70E740481C1C}">
                <a14:useLocalDpi xmlns:a14="http://schemas.microsoft.com/office/drawing/2010/main" val="0"/>
              </a:ext>
            </a:extLst>
          </a:blip>
          <a:srcRect/>
          <a:stretch>
            <a:fillRect/>
          </a:stretch>
        </p:blipFill>
        <p:spPr bwMode="auto">
          <a:xfrm>
            <a:off x="1800327" y="485079"/>
            <a:ext cx="3729038" cy="3499921"/>
          </a:xfrm>
          <a:prstGeom prst="rect">
            <a:avLst/>
          </a:prstGeom>
          <a:noFill/>
          <a:ln w="25400">
            <a:solidFill>
              <a:srgbClr val="E56700"/>
            </a:solidFill>
          </a:ln>
        </p:spPr>
      </p:pic>
      <p:pic>
        <p:nvPicPr>
          <p:cNvPr id="7" name="Picture 6" descr="\\userfs\nca509\w2k\NCELP\Pictures &amp; illustrations\Xiaoran\greet2.PNG"/>
          <p:cNvPicPr/>
          <p:nvPr/>
        </p:nvPicPr>
        <p:blipFill>
          <a:blip r:embed="rId4">
            <a:extLst>
              <a:ext uri="{28A0092B-C50C-407E-A947-70E740481C1C}">
                <a14:useLocalDpi xmlns:a14="http://schemas.microsoft.com/office/drawing/2010/main" val="0"/>
              </a:ext>
            </a:extLst>
          </a:blip>
          <a:srcRect/>
          <a:stretch>
            <a:fillRect/>
          </a:stretch>
        </p:blipFill>
        <p:spPr bwMode="auto">
          <a:xfrm>
            <a:off x="6417793" y="485078"/>
            <a:ext cx="3810254" cy="3499921"/>
          </a:xfrm>
          <a:prstGeom prst="rect">
            <a:avLst/>
          </a:prstGeom>
          <a:noFill/>
          <a:ln w="25400">
            <a:solidFill>
              <a:srgbClr val="E56700"/>
            </a:solidFill>
          </a:ln>
        </p:spPr>
      </p:pic>
      <p:sp>
        <p:nvSpPr>
          <p:cNvPr id="8" name="Oval 7"/>
          <p:cNvSpPr/>
          <p:nvPr/>
        </p:nvSpPr>
        <p:spPr>
          <a:xfrm>
            <a:off x="5769957" y="362343"/>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88274" y="4763974"/>
            <a:ext cx="3963366"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saluda el chico.</a:t>
            </a:r>
            <a:endParaRPr lang="es-ES" sz="2800" dirty="0">
              <a:solidFill>
                <a:srgbClr val="002060"/>
              </a:solidFill>
              <a:latin typeface="Century Gothic" panose="020B0502020202020204" pitchFamily="34" charset="0"/>
            </a:endParaRPr>
          </a:p>
        </p:txBody>
      </p:sp>
      <p:pic>
        <p:nvPicPr>
          <p:cNvPr id="11"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0869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699" y="917829"/>
            <a:ext cx="3810000" cy="2857500"/>
          </a:xfrm>
          <a:prstGeom prst="rect">
            <a:avLst/>
          </a:prstGeom>
          <a:ln w="25400">
            <a:solidFill>
              <a:srgbClr val="E567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773" y="917829"/>
            <a:ext cx="3810000" cy="2857500"/>
          </a:xfrm>
          <a:prstGeom prst="rect">
            <a:avLst/>
          </a:prstGeom>
          <a:ln w="25400">
            <a:solidFill>
              <a:srgbClr val="E56700"/>
            </a:solidFill>
          </a:ln>
        </p:spPr>
      </p:pic>
      <p:sp>
        <p:nvSpPr>
          <p:cNvPr id="6" name="TextBox 5"/>
          <p:cNvSpPr txBox="1"/>
          <p:nvPr/>
        </p:nvSpPr>
        <p:spPr>
          <a:xfrm>
            <a:off x="1365685" y="891948"/>
            <a:ext cx="405384" cy="461665"/>
          </a:xfrm>
          <a:prstGeom prst="rect">
            <a:avLst/>
          </a:prstGeom>
          <a:noFill/>
        </p:spPr>
        <p:txBody>
          <a:bodyPr wrap="square" rtlCol="0">
            <a:spAutoFit/>
          </a:bodyPr>
          <a:lstStyle/>
          <a:p>
            <a:r>
              <a:rPr lang="en-GB" sz="2400" dirty="0">
                <a:solidFill>
                  <a:srgbClr val="002060"/>
                </a:solidFill>
              </a:rPr>
              <a:t>A</a:t>
            </a:r>
          </a:p>
        </p:txBody>
      </p:sp>
      <p:sp>
        <p:nvSpPr>
          <p:cNvPr id="7" name="TextBox 6"/>
          <p:cNvSpPr txBox="1"/>
          <p:nvPr/>
        </p:nvSpPr>
        <p:spPr>
          <a:xfrm>
            <a:off x="5868229" y="891947"/>
            <a:ext cx="405384" cy="461665"/>
          </a:xfrm>
          <a:prstGeom prst="rect">
            <a:avLst/>
          </a:prstGeom>
          <a:noFill/>
        </p:spPr>
        <p:txBody>
          <a:bodyPr wrap="square" rtlCol="0">
            <a:spAutoFit/>
          </a:bodyPr>
          <a:lstStyle/>
          <a:p>
            <a:r>
              <a:rPr lang="en-GB" sz="2400" dirty="0">
                <a:solidFill>
                  <a:srgbClr val="002060"/>
                </a:solidFill>
              </a:rPr>
              <a:t>B</a:t>
            </a:r>
          </a:p>
        </p:txBody>
      </p:sp>
      <p:sp>
        <p:nvSpPr>
          <p:cNvPr id="8" name="Oval 7"/>
          <p:cNvSpPr/>
          <p:nvPr/>
        </p:nvSpPr>
        <p:spPr>
          <a:xfrm>
            <a:off x="1306030" y="917829"/>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88274" y="4763974"/>
            <a:ext cx="3963366"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Ama al koala.</a:t>
            </a:r>
            <a:endParaRPr lang="es-ES" sz="2800" dirty="0">
              <a:solidFill>
                <a:srgbClr val="002060"/>
              </a:solidFill>
              <a:latin typeface="Century Gothic" panose="020B0502020202020204" pitchFamily="34" charset="0"/>
            </a:endParaRPr>
          </a:p>
        </p:txBody>
      </p:sp>
      <p:pic>
        <p:nvPicPr>
          <p:cNvPr id="11"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02792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281" y="263837"/>
            <a:ext cx="3523206" cy="3523206"/>
          </a:xfrm>
          <a:prstGeom prst="rect">
            <a:avLst/>
          </a:prstGeom>
          <a:ln w="25400">
            <a:solidFill>
              <a:srgbClr val="E567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120" y="263837"/>
            <a:ext cx="3523206" cy="3523206"/>
          </a:xfrm>
          <a:prstGeom prst="rect">
            <a:avLst/>
          </a:prstGeom>
          <a:ln w="25400">
            <a:solidFill>
              <a:srgbClr val="E56700"/>
            </a:solidFill>
          </a:ln>
        </p:spPr>
      </p:pic>
      <p:sp>
        <p:nvSpPr>
          <p:cNvPr id="6" name="TextBox 5"/>
          <p:cNvSpPr txBox="1"/>
          <p:nvPr/>
        </p:nvSpPr>
        <p:spPr>
          <a:xfrm>
            <a:off x="1354323" y="430283"/>
            <a:ext cx="405384" cy="461665"/>
          </a:xfrm>
          <a:prstGeom prst="rect">
            <a:avLst/>
          </a:prstGeom>
          <a:noFill/>
        </p:spPr>
        <p:txBody>
          <a:bodyPr wrap="square" rtlCol="0">
            <a:spAutoFit/>
          </a:bodyPr>
          <a:lstStyle/>
          <a:p>
            <a:r>
              <a:rPr lang="en-GB" sz="2400" dirty="0">
                <a:solidFill>
                  <a:srgbClr val="002060"/>
                </a:solidFill>
              </a:rPr>
              <a:t>A</a:t>
            </a:r>
          </a:p>
        </p:txBody>
      </p:sp>
      <p:sp>
        <p:nvSpPr>
          <p:cNvPr id="7" name="TextBox 6"/>
          <p:cNvSpPr txBox="1"/>
          <p:nvPr/>
        </p:nvSpPr>
        <p:spPr>
          <a:xfrm>
            <a:off x="6091253" y="430283"/>
            <a:ext cx="405384" cy="461665"/>
          </a:xfrm>
          <a:prstGeom prst="rect">
            <a:avLst/>
          </a:prstGeom>
          <a:noFill/>
        </p:spPr>
        <p:txBody>
          <a:bodyPr wrap="square" rtlCol="0">
            <a:spAutoFit/>
          </a:bodyPr>
          <a:lstStyle/>
          <a:p>
            <a:r>
              <a:rPr lang="en-GB" sz="2400" dirty="0">
                <a:solidFill>
                  <a:srgbClr val="002060"/>
                </a:solidFill>
              </a:rPr>
              <a:t>B</a:t>
            </a:r>
          </a:p>
        </p:txBody>
      </p:sp>
      <p:sp>
        <p:nvSpPr>
          <p:cNvPr id="8" name="Oval 7"/>
          <p:cNvSpPr/>
          <p:nvPr/>
        </p:nvSpPr>
        <p:spPr>
          <a:xfrm>
            <a:off x="1269884" y="430283"/>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00400" y="4763974"/>
            <a:ext cx="455124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contacta el hombre.</a:t>
            </a:r>
            <a:endParaRPr lang="es-ES" sz="2800" dirty="0">
              <a:solidFill>
                <a:srgbClr val="002060"/>
              </a:solidFill>
              <a:latin typeface="Century Gothic" panose="020B0502020202020204" pitchFamily="34" charset="0"/>
            </a:endParaRPr>
          </a:p>
        </p:txBody>
      </p:sp>
      <p:pic>
        <p:nvPicPr>
          <p:cNvPr id="13"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a:t>
            </a:r>
          </a:p>
        </p:txBody>
      </p:sp>
      <p:sp>
        <p:nvSpPr>
          <p:cNvPr id="15" name="TextBox 14"/>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6" name="Rounded Rectangle 1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63887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511" y="714930"/>
            <a:ext cx="4363087" cy="2933616"/>
          </a:xfrm>
          <a:prstGeom prst="rect">
            <a:avLst/>
          </a:prstGeom>
          <a:ln w="25400">
            <a:solidFill>
              <a:srgbClr val="E567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685" y="714930"/>
            <a:ext cx="3458646" cy="2934909"/>
          </a:xfrm>
          <a:prstGeom prst="rect">
            <a:avLst/>
          </a:prstGeom>
          <a:ln w="25400">
            <a:solidFill>
              <a:srgbClr val="E56700"/>
            </a:solidFill>
          </a:ln>
        </p:spPr>
      </p:pic>
      <p:sp>
        <p:nvSpPr>
          <p:cNvPr id="6" name="TextBox 5"/>
          <p:cNvSpPr txBox="1"/>
          <p:nvPr/>
        </p:nvSpPr>
        <p:spPr>
          <a:xfrm>
            <a:off x="1161070" y="691792"/>
            <a:ext cx="405384" cy="461665"/>
          </a:xfrm>
          <a:prstGeom prst="rect">
            <a:avLst/>
          </a:prstGeom>
          <a:noFill/>
        </p:spPr>
        <p:txBody>
          <a:bodyPr wrap="square" rtlCol="0">
            <a:spAutoFit/>
          </a:bodyPr>
          <a:lstStyle/>
          <a:p>
            <a:r>
              <a:rPr lang="en-GB" sz="2400" dirty="0">
                <a:solidFill>
                  <a:srgbClr val="002060"/>
                </a:solidFill>
              </a:rPr>
              <a:t>A</a:t>
            </a:r>
          </a:p>
        </p:txBody>
      </p:sp>
      <p:sp>
        <p:nvSpPr>
          <p:cNvPr id="7" name="TextBox 6"/>
          <p:cNvSpPr txBox="1"/>
          <p:nvPr/>
        </p:nvSpPr>
        <p:spPr>
          <a:xfrm>
            <a:off x="6281584" y="694649"/>
            <a:ext cx="405384" cy="461665"/>
          </a:xfrm>
          <a:prstGeom prst="rect">
            <a:avLst/>
          </a:prstGeom>
          <a:noFill/>
        </p:spPr>
        <p:txBody>
          <a:bodyPr wrap="square" rtlCol="0">
            <a:spAutoFit/>
          </a:bodyPr>
          <a:lstStyle/>
          <a:p>
            <a:r>
              <a:rPr lang="en-GB" sz="2400" dirty="0">
                <a:solidFill>
                  <a:srgbClr val="002060"/>
                </a:solidFill>
              </a:rPr>
              <a:t>B</a:t>
            </a:r>
          </a:p>
        </p:txBody>
      </p:sp>
      <p:sp>
        <p:nvSpPr>
          <p:cNvPr id="8" name="Oval 7"/>
          <p:cNvSpPr/>
          <p:nvPr/>
        </p:nvSpPr>
        <p:spPr>
          <a:xfrm>
            <a:off x="6217819" y="714930"/>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205944" y="2456934"/>
            <a:ext cx="2255236" cy="5359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00400" y="4763974"/>
            <a:ext cx="455124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Lo come el pez.</a:t>
            </a:r>
            <a:endParaRPr lang="es-ES" sz="2800" dirty="0">
              <a:solidFill>
                <a:srgbClr val="002060"/>
              </a:solidFill>
              <a:latin typeface="Century Gothic" panose="020B0502020202020204" pitchFamily="34" charset="0"/>
            </a:endParaRPr>
          </a:p>
        </p:txBody>
      </p:sp>
      <p:pic>
        <p:nvPicPr>
          <p:cNvPr id="11"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7970019" y="4052004"/>
            <a:ext cx="2255236" cy="21690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6.</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04875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5685" y="365833"/>
            <a:ext cx="405384" cy="461665"/>
          </a:xfrm>
          <a:prstGeom prst="rect">
            <a:avLst/>
          </a:prstGeom>
          <a:noFill/>
        </p:spPr>
        <p:txBody>
          <a:bodyPr wrap="square" rtlCol="0">
            <a:spAutoFit/>
          </a:bodyPr>
          <a:lstStyle/>
          <a:p>
            <a:r>
              <a:rPr lang="en-GB" sz="2400" dirty="0">
                <a:solidFill>
                  <a:srgbClr val="002060"/>
                </a:solidFill>
              </a:rPr>
              <a:t>A</a:t>
            </a:r>
          </a:p>
        </p:txBody>
      </p:sp>
      <p:sp>
        <p:nvSpPr>
          <p:cNvPr id="5" name="TextBox 4"/>
          <p:cNvSpPr txBox="1"/>
          <p:nvPr/>
        </p:nvSpPr>
        <p:spPr>
          <a:xfrm>
            <a:off x="5936374" y="352523"/>
            <a:ext cx="405384" cy="461665"/>
          </a:xfrm>
          <a:prstGeom prst="rect">
            <a:avLst/>
          </a:prstGeom>
          <a:noFill/>
        </p:spPr>
        <p:txBody>
          <a:bodyPr wrap="square" rtlCol="0">
            <a:spAutoFit/>
          </a:bodyPr>
          <a:lstStyle/>
          <a:p>
            <a:r>
              <a:rPr lang="en-GB" sz="2400" dirty="0">
                <a:solidFill>
                  <a:srgbClr val="002060"/>
                </a:solidFill>
              </a:rPr>
              <a:t>B</a:t>
            </a:r>
          </a:p>
        </p:txBody>
      </p:sp>
      <p:sp>
        <p:nvSpPr>
          <p:cNvPr id="6" name="Oval 5"/>
          <p:cNvSpPr/>
          <p:nvPr/>
        </p:nvSpPr>
        <p:spPr>
          <a:xfrm>
            <a:off x="1265268" y="365832"/>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973" y="405337"/>
            <a:ext cx="3564047" cy="3564047"/>
          </a:xfrm>
          <a:prstGeom prst="rect">
            <a:avLst/>
          </a:prstGeom>
          <a:ln w="25400">
            <a:solidFill>
              <a:srgbClr val="E567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413" y="418574"/>
            <a:ext cx="3603072" cy="3603072"/>
          </a:xfrm>
          <a:prstGeom prst="rect">
            <a:avLst/>
          </a:prstGeom>
          <a:ln w="25400">
            <a:solidFill>
              <a:srgbClr val="E56700"/>
            </a:solidFill>
          </a:ln>
        </p:spPr>
      </p:pic>
      <p:pic>
        <p:nvPicPr>
          <p:cNvPr id="9"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309081" y="2560071"/>
            <a:ext cx="2048961" cy="5359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66138" y="4842032"/>
            <a:ext cx="455124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besa el niño.</a:t>
            </a:r>
            <a:endParaRPr lang="es-ES" sz="2800" dirty="0">
              <a:solidFill>
                <a:srgbClr val="002060"/>
              </a:solidFill>
              <a:latin typeface="Century Gothic" panose="020B0502020202020204" pitchFamily="34" charset="0"/>
            </a:endParaRPr>
          </a:p>
        </p:txBody>
      </p:sp>
      <p:pic>
        <p:nvPicPr>
          <p:cNvPr id="11"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8073157" y="4155142"/>
            <a:ext cx="2048960" cy="21690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7.</a:t>
            </a: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7064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5220" y="206705"/>
            <a:ext cx="2324426" cy="3595861"/>
          </a:xfrm>
          <a:ln w="25400">
            <a:solidFill>
              <a:srgbClr val="EA5F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280" y="156118"/>
            <a:ext cx="3152113" cy="3646448"/>
          </a:xfrm>
          <a:prstGeom prst="rect">
            <a:avLst/>
          </a:prstGeom>
          <a:ln w="25400">
            <a:solidFill>
              <a:srgbClr val="EA5F00"/>
            </a:solidFill>
          </a:ln>
        </p:spPr>
      </p:pic>
      <p:pic>
        <p:nvPicPr>
          <p:cNvPr id="6"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309081" y="2560071"/>
            <a:ext cx="2048961" cy="5359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66138" y="4842032"/>
            <a:ext cx="4551240" cy="523220"/>
          </a:xfrm>
          <a:prstGeom prst="rect">
            <a:avLst/>
          </a:prstGeom>
          <a:noFill/>
        </p:spPr>
        <p:txBody>
          <a:bodyPr wrap="square" rtlCol="0">
            <a:spAutoFit/>
          </a:bodyPr>
          <a:lstStyle/>
          <a:p>
            <a:pPr>
              <a:defRPr/>
            </a:pPr>
            <a:r>
              <a:rPr lang="en-GB" sz="2800" dirty="0" err="1">
                <a:solidFill>
                  <a:srgbClr val="002060"/>
                </a:solidFill>
                <a:latin typeface="Century Gothic" panose="020B0502020202020204" pitchFamily="34" charset="0"/>
              </a:rPr>
              <a:t>Llena</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vaso</a:t>
            </a:r>
            <a:r>
              <a:rPr lang="en-GB" sz="2800" dirty="0">
                <a:solidFill>
                  <a:srgbClr val="002060"/>
                </a:solidFill>
                <a:latin typeface="Century Gothic" panose="020B0502020202020204" pitchFamily="34" charset="0"/>
              </a:rPr>
              <a:t>.</a:t>
            </a:r>
            <a:endParaRPr lang="es-ES" sz="2800" dirty="0">
              <a:solidFill>
                <a:srgbClr val="002060"/>
              </a:solidFill>
              <a:latin typeface="Century Gothic" panose="020B0502020202020204" pitchFamily="34" charset="0"/>
            </a:endParaRPr>
          </a:p>
        </p:txBody>
      </p:sp>
      <p:pic>
        <p:nvPicPr>
          <p:cNvPr id="8"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8073157" y="4155142"/>
            <a:ext cx="2048960" cy="21690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8.</a:t>
            </a:r>
          </a:p>
        </p:txBody>
      </p:sp>
      <p:sp>
        <p:nvSpPr>
          <p:cNvPr id="10" name="TextBox 9"/>
          <p:cNvSpPr txBox="1"/>
          <p:nvPr/>
        </p:nvSpPr>
        <p:spPr>
          <a:xfrm>
            <a:off x="2119147" y="301872"/>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6689836" y="288562"/>
            <a:ext cx="405384" cy="461665"/>
          </a:xfrm>
          <a:prstGeom prst="rect">
            <a:avLst/>
          </a:prstGeom>
          <a:noFill/>
        </p:spPr>
        <p:txBody>
          <a:bodyPr wrap="square" rtlCol="0">
            <a:spAutoFit/>
          </a:bodyPr>
          <a:lstStyle/>
          <a:p>
            <a:r>
              <a:rPr lang="en-GB" sz="2400" dirty="0">
                <a:solidFill>
                  <a:srgbClr val="002060"/>
                </a:solidFill>
              </a:rPr>
              <a:t>B</a:t>
            </a:r>
          </a:p>
        </p:txBody>
      </p:sp>
      <p:sp>
        <p:nvSpPr>
          <p:cNvPr id="12" name="Oval 11"/>
          <p:cNvSpPr/>
          <p:nvPr/>
        </p:nvSpPr>
        <p:spPr>
          <a:xfrm>
            <a:off x="6562850" y="301872"/>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6832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50" y="247114"/>
            <a:ext cx="3436862" cy="3436862"/>
          </a:xfrm>
          <a:prstGeom prst="rect">
            <a:avLst/>
          </a:prstGeom>
          <a:ln w="25400">
            <a:solidFill>
              <a:srgbClr val="E567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2449" y="254440"/>
            <a:ext cx="3422209" cy="3422209"/>
          </a:xfrm>
          <a:prstGeom prst="rect">
            <a:avLst/>
          </a:prstGeom>
          <a:ln w="25400">
            <a:solidFill>
              <a:srgbClr val="E56700"/>
            </a:solidFill>
          </a:ln>
        </p:spPr>
      </p:pic>
      <p:sp>
        <p:nvSpPr>
          <p:cNvPr id="6" name="TextBox 5"/>
          <p:cNvSpPr txBox="1"/>
          <p:nvPr/>
        </p:nvSpPr>
        <p:spPr>
          <a:xfrm>
            <a:off x="1304902" y="267667"/>
            <a:ext cx="405384" cy="461665"/>
          </a:xfrm>
          <a:prstGeom prst="rect">
            <a:avLst/>
          </a:prstGeom>
          <a:noFill/>
        </p:spPr>
        <p:txBody>
          <a:bodyPr wrap="square" rtlCol="0">
            <a:spAutoFit/>
          </a:bodyPr>
          <a:lstStyle/>
          <a:p>
            <a:r>
              <a:rPr lang="en-GB" sz="2400" dirty="0">
                <a:solidFill>
                  <a:srgbClr val="002060"/>
                </a:solidFill>
              </a:rPr>
              <a:t>A</a:t>
            </a:r>
          </a:p>
        </p:txBody>
      </p:sp>
      <p:sp>
        <p:nvSpPr>
          <p:cNvPr id="7" name="TextBox 6"/>
          <p:cNvSpPr txBox="1"/>
          <p:nvPr/>
        </p:nvSpPr>
        <p:spPr>
          <a:xfrm>
            <a:off x="6248050" y="323891"/>
            <a:ext cx="405384" cy="461665"/>
          </a:xfrm>
          <a:prstGeom prst="rect">
            <a:avLst/>
          </a:prstGeom>
          <a:noFill/>
        </p:spPr>
        <p:txBody>
          <a:bodyPr wrap="square" rtlCol="0">
            <a:spAutoFit/>
          </a:bodyPr>
          <a:lstStyle/>
          <a:p>
            <a:r>
              <a:rPr lang="en-GB" sz="2400" dirty="0">
                <a:solidFill>
                  <a:srgbClr val="002060"/>
                </a:solidFill>
              </a:rPr>
              <a:t>B</a:t>
            </a:r>
          </a:p>
        </p:txBody>
      </p:sp>
      <p:sp>
        <p:nvSpPr>
          <p:cNvPr id="8" name="Oval 7"/>
          <p:cNvSpPr/>
          <p:nvPr/>
        </p:nvSpPr>
        <p:spPr>
          <a:xfrm>
            <a:off x="1222955" y="321034"/>
            <a:ext cx="534049"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9.</a:t>
            </a:r>
          </a:p>
        </p:txBody>
      </p:sp>
      <p:pic>
        <p:nvPicPr>
          <p:cNvPr id="10"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309081" y="2560071"/>
            <a:ext cx="2048961" cy="53591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66138" y="4842032"/>
            <a:ext cx="455124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Arregla al robot.</a:t>
            </a:r>
            <a:endParaRPr lang="es-ES" sz="2800" dirty="0">
              <a:solidFill>
                <a:srgbClr val="002060"/>
              </a:solidFill>
              <a:latin typeface="Century Gothic" panose="020B0502020202020204" pitchFamily="34" charset="0"/>
            </a:endParaRPr>
          </a:p>
        </p:txBody>
      </p:sp>
      <p:pic>
        <p:nvPicPr>
          <p:cNvPr id="12"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8073157" y="4155142"/>
            <a:ext cx="2048960" cy="21690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4" name="Rounded Rectangle 13"/>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8289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1064" y="410597"/>
            <a:ext cx="3810000" cy="28575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378" y="410597"/>
            <a:ext cx="3810000" cy="2857500"/>
          </a:xfrm>
          <a:prstGeom prst="rect">
            <a:avLst/>
          </a:prstGeom>
        </p:spPr>
      </p:pic>
      <p:pic>
        <p:nvPicPr>
          <p:cNvPr id="8"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t="37981"/>
          <a:stretch/>
        </p:blipFill>
        <p:spPr bwMode="auto">
          <a:xfrm rot="5400000">
            <a:off x="4309081" y="2560071"/>
            <a:ext cx="2048961" cy="5359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66138" y="4842032"/>
            <a:ext cx="4551240"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Ama al pingüino.</a:t>
            </a:r>
            <a:endParaRPr lang="es-ES" sz="2800" dirty="0">
              <a:solidFill>
                <a:srgbClr val="002060"/>
              </a:solidFill>
              <a:latin typeface="Century Gothic" panose="020B0502020202020204" pitchFamily="34" charset="0"/>
            </a:endParaRPr>
          </a:p>
        </p:txBody>
      </p:sp>
      <p:pic>
        <p:nvPicPr>
          <p:cNvPr id="10" name="Picture 4" descr="http://www.clker.com/cliparts/c/d/2/7/11971251911447545110najsbajs_Roped_label.svg.hi.png"/>
          <p:cNvPicPr>
            <a:picLocks noChangeAspect="1" noChangeArrowheads="1"/>
          </p:cNvPicPr>
          <p:nvPr/>
        </p:nvPicPr>
        <p:blipFill rotWithShape="1">
          <a:blip r:embed="rId5">
            <a:extLst>
              <a:ext uri="{28A0092B-C50C-407E-A947-70E740481C1C}">
                <a14:useLocalDpi xmlns:a14="http://schemas.microsoft.com/office/drawing/2010/main" val="0"/>
              </a:ext>
            </a:extLst>
          </a:blip>
          <a:srcRect b="61863"/>
          <a:stretch/>
        </p:blipFill>
        <p:spPr bwMode="auto">
          <a:xfrm rot="5400000">
            <a:off x="8073157" y="4155142"/>
            <a:ext cx="2048960" cy="21690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6494" y="288562"/>
            <a:ext cx="61215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10.</a:t>
            </a:r>
          </a:p>
        </p:txBody>
      </p:sp>
      <p:sp>
        <p:nvSpPr>
          <p:cNvPr id="12" name="TextBox 11"/>
          <p:cNvSpPr txBox="1"/>
          <p:nvPr/>
        </p:nvSpPr>
        <p:spPr>
          <a:xfrm>
            <a:off x="1365685" y="365833"/>
            <a:ext cx="405384" cy="461665"/>
          </a:xfrm>
          <a:prstGeom prst="rect">
            <a:avLst/>
          </a:prstGeom>
          <a:noFill/>
        </p:spPr>
        <p:txBody>
          <a:bodyPr wrap="square" rtlCol="0">
            <a:spAutoFit/>
          </a:bodyPr>
          <a:lstStyle/>
          <a:p>
            <a:r>
              <a:rPr lang="en-GB" sz="2400" dirty="0">
                <a:solidFill>
                  <a:srgbClr val="002060"/>
                </a:solidFill>
              </a:rPr>
              <a:t>A</a:t>
            </a:r>
          </a:p>
        </p:txBody>
      </p:sp>
      <p:sp>
        <p:nvSpPr>
          <p:cNvPr id="13" name="TextBox 12"/>
          <p:cNvSpPr txBox="1"/>
          <p:nvPr/>
        </p:nvSpPr>
        <p:spPr>
          <a:xfrm>
            <a:off x="5936374" y="352523"/>
            <a:ext cx="405384" cy="461665"/>
          </a:xfrm>
          <a:prstGeom prst="rect">
            <a:avLst/>
          </a:prstGeom>
          <a:noFill/>
        </p:spPr>
        <p:txBody>
          <a:bodyPr wrap="square" rtlCol="0">
            <a:spAutoFit/>
          </a:bodyPr>
          <a:lstStyle/>
          <a:p>
            <a:r>
              <a:rPr lang="en-GB" sz="2400" dirty="0">
                <a:solidFill>
                  <a:srgbClr val="002060"/>
                </a:solidFill>
              </a:rPr>
              <a:t>B</a:t>
            </a:r>
          </a:p>
        </p:txBody>
      </p:sp>
      <p:sp>
        <p:nvSpPr>
          <p:cNvPr id="14" name="Oval 13"/>
          <p:cNvSpPr/>
          <p:nvPr/>
        </p:nvSpPr>
        <p:spPr>
          <a:xfrm>
            <a:off x="5855227" y="371483"/>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6" name="Rounded Rectangle 15"/>
          <p:cNvSpPr/>
          <p:nvPr/>
        </p:nvSpPr>
        <p:spPr>
          <a:xfrm>
            <a:off x="11073671" y="590507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94333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63965" y="964579"/>
            <a:ext cx="10515600" cy="1976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4000" dirty="0">
              <a:solidFill>
                <a:srgbClr val="4472C4">
                  <a:lumMod val="50000"/>
                </a:srgbClr>
              </a:solidFill>
            </a:endParaRPr>
          </a:p>
          <a:p>
            <a:r>
              <a:rPr lang="en-GB" sz="4000" dirty="0">
                <a:solidFill>
                  <a:srgbClr val="4472C4">
                    <a:lumMod val="50000"/>
                  </a:srgbClr>
                </a:solidFill>
              </a:rPr>
              <a:t>The artist is now suggesting some pictures that your teacher could use in her next class.</a:t>
            </a:r>
          </a:p>
          <a:p>
            <a:endParaRPr lang="en-GB" sz="4000" dirty="0">
              <a:solidFill>
                <a:srgbClr val="4472C4">
                  <a:lumMod val="50000"/>
                </a:srgbClr>
              </a:solidFill>
            </a:endParaRPr>
          </a:p>
          <a:p>
            <a:r>
              <a:rPr lang="en-GB" sz="4000" dirty="0">
                <a:solidFill>
                  <a:srgbClr val="4472C4">
                    <a:lumMod val="50000"/>
                  </a:srgbClr>
                </a:solidFill>
              </a:rPr>
              <a:t>Listen and decide which pictures she says should be used.</a:t>
            </a:r>
          </a:p>
          <a:p>
            <a:endParaRPr lang="en-GB" sz="2400" dirty="0">
              <a:solidFill>
                <a:srgbClr val="4472C4">
                  <a:lumMod val="50000"/>
                </a:srgbClr>
              </a:solidFill>
            </a:endParaRPr>
          </a:p>
        </p:txBody>
      </p:sp>
      <p:pic>
        <p:nvPicPr>
          <p:cNvPr id="1026" name="Picture 2" descr="http://www.clker.com/cliparts/c/d/2/7/11971251911447545110najsbajs_Roped_label.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258" y="3395248"/>
            <a:ext cx="1371600" cy="2838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6" name="Rounded Rectangle 5"/>
          <p:cNvSpPr/>
          <p:nvPr/>
        </p:nvSpPr>
        <p:spPr>
          <a:xfrm>
            <a:off x="10668001" y="5905078"/>
            <a:ext cx="142312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291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5" name="TextBox 4"/>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6" name="Picture 5" descr="\\userfs\nca509\w2k\NCELP\Pictures &amp; illustrations\Xiaoran\destroy1.PNG"/>
          <p:cNvPicPr/>
          <p:nvPr/>
        </p:nvPicPr>
        <p:blipFill>
          <a:blip r:embed="rId3">
            <a:extLst>
              <a:ext uri="{28A0092B-C50C-407E-A947-70E740481C1C}">
                <a14:useLocalDpi xmlns:a14="http://schemas.microsoft.com/office/drawing/2010/main" val="0"/>
              </a:ext>
            </a:extLst>
          </a:blip>
          <a:srcRect/>
          <a:stretch>
            <a:fillRect/>
          </a:stretch>
        </p:blipFill>
        <p:spPr bwMode="auto">
          <a:xfrm>
            <a:off x="6520803" y="1492186"/>
            <a:ext cx="3721883" cy="3506534"/>
          </a:xfrm>
          <a:prstGeom prst="rect">
            <a:avLst/>
          </a:prstGeom>
          <a:noFill/>
          <a:ln w="25400">
            <a:solidFill>
              <a:srgbClr val="E56700"/>
            </a:solidFill>
          </a:ln>
        </p:spPr>
      </p:pic>
      <p:pic>
        <p:nvPicPr>
          <p:cNvPr id="7" name="Picture 6" descr="\\userfs\nca509\w2k\NCELP\Pictures &amp; illustrations\Xiaoran\destroy2.PNG"/>
          <p:cNvPicPr/>
          <p:nvPr/>
        </p:nvPicPr>
        <p:blipFill rotWithShape="1">
          <a:blip r:embed="rId4">
            <a:extLst>
              <a:ext uri="{28A0092B-C50C-407E-A947-70E740481C1C}">
                <a14:useLocalDpi xmlns:a14="http://schemas.microsoft.com/office/drawing/2010/main" val="0"/>
              </a:ext>
            </a:extLst>
          </a:blip>
          <a:srcRect r="-2834"/>
          <a:stretch/>
        </p:blipFill>
        <p:spPr bwMode="auto">
          <a:xfrm>
            <a:off x="2018258" y="1492186"/>
            <a:ext cx="3638995" cy="3506534"/>
          </a:xfrm>
          <a:prstGeom prst="rect">
            <a:avLst/>
          </a:prstGeom>
          <a:noFill/>
          <a:ln w="25400" cap="flat" cmpd="sng" algn="ctr">
            <a:solidFill>
              <a:srgbClr val="E56700"/>
            </a:solidFill>
            <a:prstDash val="solid"/>
            <a:round/>
            <a:headEnd type="none" w="med" len="med"/>
            <a:tailEnd type="none" w="med" len="med"/>
          </a:ln>
          <a:extLst>
            <a:ext uri="{53640926-AAD7-44D8-BBD7-CCE9431645EC}">
              <a14:shadowObscured xmlns:a14="http://schemas.microsoft.com/office/drawing/2010/main"/>
            </a:ext>
          </a:extLst>
        </p:spPr>
      </p:pic>
      <p:sp>
        <p:nvSpPr>
          <p:cNvPr id="9" name="Oval 8"/>
          <p:cNvSpPr/>
          <p:nvPr/>
        </p:nvSpPr>
        <p:spPr>
          <a:xfrm>
            <a:off x="5757671" y="1389887"/>
            <a:ext cx="534049"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Action Button: Custom 7">
            <a:hlinkClick r:id="" action="ppaction://noaction" highlightClick="1">
              <a:snd r:embed="rId5" name="1. Destruye el canon.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0" name="TextBox 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1" name="Rounded Rectangle 10"/>
          <p:cNvSpPr/>
          <p:nvPr/>
        </p:nvSpPr>
        <p:spPr>
          <a:xfrm>
            <a:off x="10668001" y="5905078"/>
            <a:ext cx="142312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51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2" y="1912211"/>
            <a:ext cx="3810000" cy="3810000"/>
          </a:xfrm>
          <a:prstGeom prst="rect">
            <a:avLst/>
          </a:prstGeom>
          <a:ln w="25400">
            <a:solidFill>
              <a:srgbClr val="E56700"/>
            </a:solidFill>
          </a:ln>
        </p:spPr>
      </p:pic>
      <p:sp>
        <p:nvSpPr>
          <p:cNvPr id="6" name="Rectangle 5"/>
          <p:cNvSpPr/>
          <p:nvPr/>
        </p:nvSpPr>
        <p:spPr>
          <a:xfrm>
            <a:off x="8156522" y="2330605"/>
            <a:ext cx="1678854" cy="2270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descr="http://www.clker.com/cliparts/e/2/1/6/1195426191155951028Gerald_G_SPY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049" y="2071858"/>
            <a:ext cx="1115098" cy="2391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766" y="62767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2)  ___________________ la cámara de seguridad.</a:t>
            </a:r>
            <a:endParaRPr lang="en-GB" sz="2800" dirty="0">
              <a:solidFill>
                <a:srgbClr val="4472C4">
                  <a:lumMod val="50000"/>
                </a:srgbClr>
              </a:solidFill>
              <a:latin typeface="Century Gothic" panose="020B0502020202020204" pitchFamily="34" charset="0"/>
            </a:endParaRPr>
          </a:p>
        </p:txBody>
      </p:sp>
      <p:sp>
        <p:nvSpPr>
          <p:cNvPr id="9" name="TextBox 8"/>
          <p:cNvSpPr txBox="1"/>
          <p:nvPr/>
        </p:nvSpPr>
        <p:spPr>
          <a:xfrm>
            <a:off x="1741698" y="597434"/>
            <a:ext cx="3588584"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criminal ve</a:t>
            </a:r>
          </a:p>
        </p:txBody>
      </p:sp>
      <p:sp>
        <p:nvSpPr>
          <p:cNvPr id="10" name="Rounded Rectangle 9"/>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11" name="TextBox 10"/>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9289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4" name="Action Button: Custom 3">
            <a:hlinkClick r:id="" action="ppaction://noaction" highlightClick="1">
              <a:snd r:embed="rId3" name="1. Destruye el canon.wav"/>
            </a:hlinkClick>
          </p:cNvPr>
          <p:cNvSpPr/>
          <p:nvPr/>
        </p:nvSpPr>
        <p:spPr>
          <a:xfrm>
            <a:off x="459317" y="242363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72673" y="2171184"/>
            <a:ext cx="4613612" cy="646331"/>
          </a:xfrm>
          <a:prstGeom prst="rect">
            <a:avLst/>
          </a:prstGeom>
          <a:noFill/>
        </p:spPr>
        <p:txBody>
          <a:bodyPr wrap="square" rtlCol="0">
            <a:spAutoFit/>
          </a:bodyPr>
          <a:lstStyle/>
          <a:p>
            <a:r>
              <a:rPr lang="en-GB" sz="3600" dirty="0" err="1">
                <a:solidFill>
                  <a:srgbClr val="E56700"/>
                </a:solidFill>
                <a:latin typeface="Century Gothic" panose="020B0502020202020204" pitchFamily="34" charset="0"/>
              </a:rPr>
              <a:t>Destruye</a:t>
            </a:r>
            <a:r>
              <a:rPr lang="en-GB" sz="3600" dirty="0">
                <a:solidFill>
                  <a:srgbClr val="E56700"/>
                </a:solidFill>
                <a:latin typeface="Century Gothic" panose="020B0502020202020204" pitchFamily="34" charset="0"/>
              </a:rPr>
              <a:t> el </a:t>
            </a:r>
            <a:r>
              <a:rPr lang="en-GB" sz="3600" dirty="0" err="1">
                <a:solidFill>
                  <a:srgbClr val="E56700"/>
                </a:solidFill>
                <a:latin typeface="Century Gothic" panose="020B0502020202020204" pitchFamily="34" charset="0"/>
              </a:rPr>
              <a:t>cañón</a:t>
            </a:r>
            <a:r>
              <a:rPr lang="en-GB" sz="3600" dirty="0">
                <a:solidFill>
                  <a:srgbClr val="E56700"/>
                </a:solidFill>
                <a:latin typeface="Century Gothic" panose="020B0502020202020204" pitchFamily="34" charset="0"/>
              </a:rPr>
              <a:t> </a:t>
            </a:r>
          </a:p>
        </p:txBody>
      </p:sp>
      <p:sp>
        <p:nvSpPr>
          <p:cNvPr id="7" name="TextBox 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8" name="Rounded Rectangle 7"/>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963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63175" y="1412639"/>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344" y="1499616"/>
            <a:ext cx="3810000" cy="3810000"/>
          </a:xfrm>
          <a:prstGeom prst="rect">
            <a:avLst/>
          </a:prstGeom>
          <a:ln w="25400">
            <a:solidFill>
              <a:srgbClr val="E567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176" y="1499616"/>
            <a:ext cx="3810000" cy="3810000"/>
          </a:xfrm>
          <a:prstGeom prst="rect">
            <a:avLst/>
          </a:prstGeom>
          <a:ln w="25400">
            <a:solidFill>
              <a:srgbClr val="E56700"/>
            </a:solidFill>
          </a:ln>
        </p:spPr>
      </p:pic>
      <p:sp>
        <p:nvSpPr>
          <p:cNvPr id="13" name="Oval 12"/>
          <p:cNvSpPr/>
          <p:nvPr/>
        </p:nvSpPr>
        <p:spPr>
          <a:xfrm>
            <a:off x="1161450" y="1412639"/>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2" name="Action Button: Custom 11">
            <a:hlinkClick r:id="" action="ppaction://noaction" highlightClick="1">
              <a:snd r:embed="rId5" name="2. La ve el chico.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6610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919534"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La </a:t>
            </a:r>
            <a:r>
              <a:rPr lang="en-GB" sz="3600" dirty="0" err="1">
                <a:solidFill>
                  <a:srgbClr val="EA5F00"/>
                </a:solidFill>
                <a:latin typeface="Century Gothic" panose="020B0502020202020204" pitchFamily="34" charset="0"/>
              </a:rPr>
              <a:t>ve</a:t>
            </a:r>
            <a:r>
              <a:rPr lang="en-GB" sz="3600" dirty="0">
                <a:solidFill>
                  <a:srgbClr val="EA5F00"/>
                </a:solidFill>
                <a:latin typeface="Century Gothic" panose="020B0502020202020204" pitchFamily="34" charset="0"/>
              </a:rPr>
              <a:t> el </a:t>
            </a:r>
            <a:r>
              <a:rPr lang="en-GB" sz="3600" dirty="0" err="1">
                <a:solidFill>
                  <a:srgbClr val="EA5F00"/>
                </a:solidFill>
                <a:latin typeface="Century Gothic" panose="020B0502020202020204" pitchFamily="34" charset="0"/>
              </a:rPr>
              <a:t>chico</a:t>
            </a:r>
            <a:endParaRPr lang="en-GB" sz="3600" dirty="0">
              <a:solidFill>
                <a:srgbClr val="EA5F00"/>
              </a:solidFill>
              <a:latin typeface="Century Gothic" panose="020B0502020202020204" pitchFamily="34" charset="0"/>
            </a:endParaRPr>
          </a:p>
        </p:txBody>
      </p:sp>
      <p:sp>
        <p:nvSpPr>
          <p:cNvPr id="7" name="Action Button: Custom 6">
            <a:hlinkClick r:id="" action="ppaction://noaction" highlightClick="1">
              <a:snd r:embed="rId3" name="2. La ve el chico.wav"/>
            </a:hlinkClick>
          </p:cNvPr>
          <p:cNvSpPr/>
          <p:nvPr/>
        </p:nvSpPr>
        <p:spPr>
          <a:xfrm>
            <a:off x="423274" y="229140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9" name="Rounded Rectangle 8"/>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427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47557" y="1389887"/>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8" name="Picture 7" descr="\\userfs\nca509\w2k\NCELP\Pictures &amp; illustrations\Xiaoran\fill1.PNG"/>
          <p:cNvPicPr/>
          <p:nvPr/>
        </p:nvPicPr>
        <p:blipFill>
          <a:blip r:embed="rId3">
            <a:extLst>
              <a:ext uri="{28A0092B-C50C-407E-A947-70E740481C1C}">
                <a14:useLocalDpi xmlns:a14="http://schemas.microsoft.com/office/drawing/2010/main" val="0"/>
              </a:ext>
            </a:extLst>
          </a:blip>
          <a:srcRect/>
          <a:stretch>
            <a:fillRect/>
          </a:stretch>
        </p:blipFill>
        <p:spPr bwMode="auto">
          <a:xfrm>
            <a:off x="6494139" y="1524508"/>
            <a:ext cx="3404108" cy="3425444"/>
          </a:xfrm>
          <a:prstGeom prst="rect">
            <a:avLst/>
          </a:prstGeom>
          <a:noFill/>
          <a:ln w="25400">
            <a:solidFill>
              <a:srgbClr val="E56700"/>
            </a:solidFill>
          </a:ln>
        </p:spPr>
      </p:pic>
      <p:pic>
        <p:nvPicPr>
          <p:cNvPr id="12" name="Picture 11" descr="\\userfs\nca509\w2k\NCELP\Pictures &amp; illustrations\Xiaoran\fill2.PNG"/>
          <p:cNvPicPr/>
          <p:nvPr/>
        </p:nvPicPr>
        <p:blipFill>
          <a:blip r:embed="rId4">
            <a:extLst>
              <a:ext uri="{28A0092B-C50C-407E-A947-70E740481C1C}">
                <a14:useLocalDpi xmlns:a14="http://schemas.microsoft.com/office/drawing/2010/main" val="0"/>
              </a:ext>
            </a:extLst>
          </a:blip>
          <a:srcRect/>
          <a:stretch>
            <a:fillRect/>
          </a:stretch>
        </p:blipFill>
        <p:spPr bwMode="auto">
          <a:xfrm>
            <a:off x="2068163" y="1524508"/>
            <a:ext cx="3615754" cy="3425444"/>
          </a:xfrm>
          <a:prstGeom prst="rect">
            <a:avLst/>
          </a:prstGeom>
          <a:noFill/>
          <a:ln w="25400">
            <a:solidFill>
              <a:srgbClr val="E56700"/>
            </a:solidFill>
          </a:ln>
        </p:spPr>
      </p:pic>
      <p:sp>
        <p:nvSpPr>
          <p:cNvPr id="15" name="Oval 14"/>
          <p:cNvSpPr/>
          <p:nvPr/>
        </p:nvSpPr>
        <p:spPr>
          <a:xfrm>
            <a:off x="1320027" y="1389887"/>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3" name="Action Button: Custom 12">
            <a:hlinkClick r:id="" action="ppaction://noaction" highlightClick="1">
              <a:snd r:embed="rId5" name="3. La llena el vaso.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1030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996169"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La </a:t>
            </a:r>
            <a:r>
              <a:rPr lang="en-GB" sz="3600" dirty="0" err="1">
                <a:solidFill>
                  <a:srgbClr val="EA5F00"/>
                </a:solidFill>
                <a:latin typeface="Century Gothic" panose="020B0502020202020204" pitchFamily="34" charset="0"/>
              </a:rPr>
              <a:t>llena</a:t>
            </a:r>
            <a:r>
              <a:rPr lang="en-GB" sz="3600" dirty="0">
                <a:solidFill>
                  <a:srgbClr val="EA5F00"/>
                </a:solidFill>
                <a:latin typeface="Century Gothic" panose="020B0502020202020204" pitchFamily="34" charset="0"/>
              </a:rPr>
              <a:t> el </a:t>
            </a:r>
            <a:r>
              <a:rPr lang="en-GB" sz="3600" dirty="0" err="1">
                <a:solidFill>
                  <a:srgbClr val="EA5F00"/>
                </a:solidFill>
                <a:latin typeface="Century Gothic" panose="020B0502020202020204" pitchFamily="34" charset="0"/>
              </a:rPr>
              <a:t>vaso</a:t>
            </a:r>
            <a:endParaRPr lang="en-GB" sz="3600" dirty="0">
              <a:solidFill>
                <a:srgbClr val="EA5F00"/>
              </a:solidFill>
              <a:latin typeface="Century Gothic" panose="020B0502020202020204" pitchFamily="34" charset="0"/>
            </a:endParaRPr>
          </a:p>
        </p:txBody>
      </p:sp>
      <p:sp>
        <p:nvSpPr>
          <p:cNvPr id="8" name="Action Button: Custom 7">
            <a:hlinkClick r:id="" action="ppaction://noaction" highlightClick="1">
              <a:snd r:embed="rId3" name="3. La llena el vaso.wav"/>
            </a:hlinkClick>
          </p:cNvPr>
          <p:cNvSpPr/>
          <p:nvPr/>
        </p:nvSpPr>
        <p:spPr>
          <a:xfrm>
            <a:off x="620485" y="229140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6062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12" name="Picture 11" descr="\\userfs\nca509\w2k\NCELP\Pictures &amp; illustrations\Xiaoran\observe1.jpg"/>
          <p:cNvPicPr/>
          <p:nvPr/>
        </p:nvPicPr>
        <p:blipFill>
          <a:blip r:embed="rId3">
            <a:extLst>
              <a:ext uri="{28A0092B-C50C-407E-A947-70E740481C1C}">
                <a14:useLocalDpi xmlns:a14="http://schemas.microsoft.com/office/drawing/2010/main" val="0"/>
              </a:ext>
            </a:extLst>
          </a:blip>
          <a:srcRect/>
          <a:stretch>
            <a:fillRect/>
          </a:stretch>
        </p:blipFill>
        <p:spPr bwMode="auto">
          <a:xfrm>
            <a:off x="1916705" y="1400446"/>
            <a:ext cx="3915303" cy="3634849"/>
          </a:xfrm>
          <a:prstGeom prst="rect">
            <a:avLst/>
          </a:prstGeom>
          <a:noFill/>
          <a:ln w="25400">
            <a:solidFill>
              <a:srgbClr val="E56700"/>
            </a:solidFill>
          </a:ln>
        </p:spPr>
      </p:pic>
      <p:pic>
        <p:nvPicPr>
          <p:cNvPr id="13" name="Picture 12" descr="\\userfs\nca509\w2k\NCELP\Pictures &amp; illustrations\Xiaoran\observe2.png"/>
          <p:cNvPicPr/>
          <p:nvPr/>
        </p:nvPicPr>
        <p:blipFill>
          <a:blip r:embed="rId4">
            <a:extLst>
              <a:ext uri="{28A0092B-C50C-407E-A947-70E740481C1C}">
                <a14:useLocalDpi xmlns:a14="http://schemas.microsoft.com/office/drawing/2010/main" val="0"/>
              </a:ext>
            </a:extLst>
          </a:blip>
          <a:srcRect/>
          <a:stretch>
            <a:fillRect/>
          </a:stretch>
        </p:blipFill>
        <p:spPr bwMode="auto">
          <a:xfrm>
            <a:off x="6346048" y="1400445"/>
            <a:ext cx="3785504" cy="3634849"/>
          </a:xfrm>
          <a:prstGeom prst="rect">
            <a:avLst/>
          </a:prstGeom>
          <a:solidFill>
            <a:sysClr val="windowText" lastClr="000000"/>
          </a:solidFill>
          <a:ln w="25400">
            <a:solidFill>
              <a:srgbClr val="E56700"/>
            </a:solidFill>
          </a:ln>
        </p:spPr>
      </p:pic>
      <p:sp>
        <p:nvSpPr>
          <p:cNvPr id="14" name="Oval 13"/>
          <p:cNvSpPr/>
          <p:nvPr/>
        </p:nvSpPr>
        <p:spPr>
          <a:xfrm>
            <a:off x="5813134" y="1400445"/>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ounded Rectangle 17"/>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5" name="4. Mira al hombre.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59512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996169"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Mira al hombre</a:t>
            </a:r>
          </a:p>
        </p:txBody>
      </p:sp>
      <p:sp>
        <p:nvSpPr>
          <p:cNvPr id="7" name="Action Button: Custom 6">
            <a:hlinkClick r:id="" action="ppaction://noaction" highlightClick="1">
              <a:snd r:embed="rId3" name="4. Mira al hombre.wav"/>
            </a:hlinkClick>
          </p:cNvPr>
          <p:cNvSpPr/>
          <p:nvPr/>
        </p:nvSpPr>
        <p:spPr>
          <a:xfrm>
            <a:off x="477703" y="22914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672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13" name="Picture 12" descr="\\userfs\nca509\w2k\NCELP\Pictures &amp; illustrations\Xiaoran\hear2.png"/>
          <p:cNvPicPr/>
          <p:nvPr/>
        </p:nvPicPr>
        <p:blipFill>
          <a:blip r:embed="rId3">
            <a:extLst>
              <a:ext uri="{28A0092B-C50C-407E-A947-70E740481C1C}">
                <a14:useLocalDpi xmlns:a14="http://schemas.microsoft.com/office/drawing/2010/main" val="0"/>
              </a:ext>
            </a:extLst>
          </a:blip>
          <a:srcRect/>
          <a:stretch>
            <a:fillRect/>
          </a:stretch>
        </p:blipFill>
        <p:spPr bwMode="auto">
          <a:xfrm>
            <a:off x="1881956" y="1473200"/>
            <a:ext cx="3641020" cy="3269488"/>
          </a:xfrm>
          <a:prstGeom prst="rect">
            <a:avLst/>
          </a:prstGeom>
          <a:noFill/>
          <a:ln w="25400">
            <a:solidFill>
              <a:srgbClr val="E56700"/>
            </a:solidFill>
          </a:ln>
        </p:spPr>
      </p:pic>
      <p:pic>
        <p:nvPicPr>
          <p:cNvPr id="14" name="Picture 13" descr="\\userfs\nca509\w2k\NCELP\Pictures &amp; illustrations\Xiaoran\hear1.png"/>
          <p:cNvPicPr/>
          <p:nvPr/>
        </p:nvPicPr>
        <p:blipFill>
          <a:blip r:embed="rId4">
            <a:extLst>
              <a:ext uri="{28A0092B-C50C-407E-A947-70E740481C1C}">
                <a14:useLocalDpi xmlns:a14="http://schemas.microsoft.com/office/drawing/2010/main" val="0"/>
              </a:ext>
            </a:extLst>
          </a:blip>
          <a:srcRect/>
          <a:stretch>
            <a:fillRect/>
          </a:stretch>
        </p:blipFill>
        <p:spPr bwMode="auto">
          <a:xfrm>
            <a:off x="6527550" y="1473200"/>
            <a:ext cx="3583800" cy="3269488"/>
          </a:xfrm>
          <a:prstGeom prst="rect">
            <a:avLst/>
          </a:prstGeom>
          <a:noFill/>
          <a:ln w="25400">
            <a:solidFill>
              <a:srgbClr val="E56700"/>
            </a:solidFill>
          </a:ln>
        </p:spPr>
      </p:pic>
      <p:sp>
        <p:nvSpPr>
          <p:cNvPr id="15" name="Oval 14"/>
          <p:cNvSpPr/>
          <p:nvPr/>
        </p:nvSpPr>
        <p:spPr>
          <a:xfrm>
            <a:off x="1288715" y="1389887"/>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2" name="Action Button: Custom 11">
            <a:hlinkClick r:id="" action="ppaction://noaction" highlightClick="1">
              <a:snd r:embed="rId5" name="5. Escucha a la chica.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7662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err="1">
                <a:solidFill>
                  <a:srgbClr val="EA5F00"/>
                </a:solidFill>
                <a:latin typeface="Century Gothic" panose="020B0502020202020204" pitchFamily="34" charset="0"/>
              </a:rPr>
              <a:t>Escucha</a:t>
            </a:r>
            <a:r>
              <a:rPr lang="en-GB" sz="3600" dirty="0">
                <a:solidFill>
                  <a:srgbClr val="EA5F00"/>
                </a:solidFill>
                <a:latin typeface="Century Gothic" panose="020B0502020202020204" pitchFamily="34" charset="0"/>
              </a:rPr>
              <a:t> a la </a:t>
            </a:r>
            <a:r>
              <a:rPr lang="en-GB" sz="3600" dirty="0" err="1">
                <a:solidFill>
                  <a:srgbClr val="EA5F00"/>
                </a:solidFill>
                <a:latin typeface="Century Gothic" panose="020B0502020202020204" pitchFamily="34" charset="0"/>
              </a:rPr>
              <a:t>chica</a:t>
            </a:r>
            <a:endParaRPr lang="en-GB" sz="3600" dirty="0">
              <a:solidFill>
                <a:srgbClr val="EA5F00"/>
              </a:solidFill>
              <a:latin typeface="Century Gothic" panose="020B0502020202020204" pitchFamily="34" charset="0"/>
            </a:endParaRPr>
          </a:p>
        </p:txBody>
      </p:sp>
      <p:sp>
        <p:nvSpPr>
          <p:cNvPr id="8" name="Action Button: Custom 7">
            <a:hlinkClick r:id="" action="ppaction://noaction" highlightClick="1">
              <a:snd r:embed="rId3" name="5. Escucha a la chica.wav"/>
            </a:hlinkClick>
          </p:cNvPr>
          <p:cNvSpPr/>
          <p:nvPr/>
        </p:nvSpPr>
        <p:spPr>
          <a:xfrm>
            <a:off x="620485" y="215166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2084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6032739" y="1389888"/>
            <a:ext cx="405384" cy="461665"/>
          </a:xfrm>
          <a:prstGeom prst="rect">
            <a:avLst/>
          </a:prstGeom>
          <a:noFill/>
        </p:spPr>
        <p:txBody>
          <a:bodyPr wrap="square" rtlCol="0">
            <a:spAutoFit/>
          </a:bodyPr>
          <a:lstStyle/>
          <a:p>
            <a:r>
              <a:rPr lang="en-GB" sz="2400" dirty="0">
                <a:solidFill>
                  <a:srgbClr val="002060"/>
                </a:solidFill>
              </a:rPr>
              <a:t>B</a:t>
            </a:r>
          </a:p>
        </p:txBody>
      </p:sp>
      <p:sp>
        <p:nvSpPr>
          <p:cNvPr id="14" name="Oval 13"/>
          <p:cNvSpPr/>
          <p:nvPr/>
        </p:nvSpPr>
        <p:spPr>
          <a:xfrm>
            <a:off x="5945853" y="1416324"/>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descr="\\userfs\nca509\w2k\NCELP\Pictures &amp; illustrations\Sophie pictures\NCELP_Images\manfixrobot.PNG"/>
          <p:cNvPicPr/>
          <p:nvPr/>
        </p:nvPicPr>
        <p:blipFill>
          <a:blip r:embed="rId3">
            <a:extLst>
              <a:ext uri="{28A0092B-C50C-407E-A947-70E740481C1C}">
                <a14:useLocalDpi xmlns:a14="http://schemas.microsoft.com/office/drawing/2010/main" val="0"/>
              </a:ext>
            </a:extLst>
          </a:blip>
          <a:srcRect/>
          <a:stretch>
            <a:fillRect/>
          </a:stretch>
        </p:blipFill>
        <p:spPr bwMode="auto">
          <a:xfrm>
            <a:off x="6691454" y="1416324"/>
            <a:ext cx="3610786" cy="3448284"/>
          </a:xfrm>
          <a:prstGeom prst="rect">
            <a:avLst/>
          </a:prstGeom>
          <a:noFill/>
          <a:ln w="25400">
            <a:solidFill>
              <a:srgbClr val="E56700"/>
            </a:solidFill>
          </a:ln>
        </p:spPr>
      </p:pic>
      <p:pic>
        <p:nvPicPr>
          <p:cNvPr id="13" name="Picture 12" descr="\\userfs\nca509\w2k\NCELP\Pictures &amp; illustrations\Sophie pictures\NCELP_Images\robotfixman.PNG"/>
          <p:cNvPicPr/>
          <p:nvPr/>
        </p:nvPicPr>
        <p:blipFill rotWithShape="1">
          <a:blip r:embed="rId4">
            <a:extLst>
              <a:ext uri="{28A0092B-C50C-407E-A947-70E740481C1C}">
                <a14:useLocalDpi xmlns:a14="http://schemas.microsoft.com/office/drawing/2010/main" val="0"/>
              </a:ext>
            </a:extLst>
          </a:blip>
          <a:srcRect l="-1" r="-1414" b="23678"/>
          <a:stretch/>
        </p:blipFill>
        <p:spPr bwMode="auto">
          <a:xfrm>
            <a:off x="1896384" y="1400449"/>
            <a:ext cx="3796138" cy="3464159"/>
          </a:xfrm>
          <a:prstGeom prst="rect">
            <a:avLst/>
          </a:prstGeom>
          <a:noFill/>
          <a:ln w="25400">
            <a:solidFill>
              <a:srgbClr val="E56700"/>
            </a:solidFill>
          </a:ln>
          <a:extLst>
            <a:ext uri="{53640926-AAD7-44D8-BBD7-CCE9431645EC}">
              <a14:shadowObscured xmlns:a14="http://schemas.microsoft.com/office/drawing/2010/main"/>
            </a:ext>
          </a:extLst>
        </p:spPr>
      </p:pic>
      <p:sp>
        <p:nvSpPr>
          <p:cNvPr id="15" name="Rounded Rectangle 14"/>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6" name="Action Button: Custom 15">
            <a:hlinkClick r:id="" action="ppaction://noaction" highlightClick="1">
              <a:snd r:embed="rId5" name="6. Lo arregla el chico.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9014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429" y="1747025"/>
            <a:ext cx="3810000" cy="3810000"/>
          </a:xfrm>
          <a:prstGeom prst="rect">
            <a:avLst/>
          </a:prstGeom>
          <a:solidFill>
            <a:srgbClr val="E56700"/>
          </a:solid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3)  ______________________ la chica.</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685942" y="47919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hombre lo llama</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5230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Lo </a:t>
            </a:r>
            <a:r>
              <a:rPr lang="en-GB" sz="3600" dirty="0" err="1">
                <a:solidFill>
                  <a:srgbClr val="EA5F00"/>
                </a:solidFill>
                <a:latin typeface="Century Gothic" panose="020B0502020202020204" pitchFamily="34" charset="0"/>
              </a:rPr>
              <a:t>arregla</a:t>
            </a:r>
            <a:r>
              <a:rPr lang="en-GB" sz="3600" dirty="0">
                <a:solidFill>
                  <a:srgbClr val="EA5F00"/>
                </a:solidFill>
                <a:latin typeface="Century Gothic" panose="020B0502020202020204" pitchFamily="34" charset="0"/>
              </a:rPr>
              <a:t> el </a:t>
            </a:r>
            <a:r>
              <a:rPr lang="en-GB" sz="3600" dirty="0" err="1">
                <a:solidFill>
                  <a:srgbClr val="EA5F00"/>
                </a:solidFill>
                <a:latin typeface="Century Gothic" panose="020B0502020202020204" pitchFamily="34" charset="0"/>
              </a:rPr>
              <a:t>chico</a:t>
            </a:r>
            <a:endParaRPr lang="en-GB" sz="3600" dirty="0">
              <a:solidFill>
                <a:srgbClr val="EA5F00"/>
              </a:solidFill>
              <a:latin typeface="Century Gothic" panose="020B0502020202020204" pitchFamily="34" charset="0"/>
            </a:endParaRPr>
          </a:p>
        </p:txBody>
      </p:sp>
      <p:sp>
        <p:nvSpPr>
          <p:cNvPr id="7" name="Action Button: Custom 6">
            <a:hlinkClick r:id="" action="ppaction://noaction" highlightClick="1">
              <a:snd r:embed="rId3" name="6. Lo arregla el chico.wav"/>
            </a:hlinkClick>
          </p:cNvPr>
          <p:cNvSpPr/>
          <p:nvPr/>
        </p:nvSpPr>
        <p:spPr>
          <a:xfrm>
            <a:off x="554398" y="215166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988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817" y="1389887"/>
            <a:ext cx="3600533" cy="3600533"/>
          </a:xfrm>
          <a:prstGeom prst="rect">
            <a:avLst/>
          </a:prstGeom>
          <a:ln w="25400">
            <a:solidFill>
              <a:srgbClr val="E567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281" y="1389887"/>
            <a:ext cx="3600533" cy="3600533"/>
          </a:xfrm>
          <a:prstGeom prst="rect">
            <a:avLst/>
          </a:prstGeom>
          <a:ln w="25400">
            <a:solidFill>
              <a:srgbClr val="E56700"/>
            </a:solidFill>
          </a:ln>
        </p:spPr>
      </p:pic>
      <p:sp>
        <p:nvSpPr>
          <p:cNvPr id="12" name="Oval 11"/>
          <p:cNvSpPr/>
          <p:nvPr/>
        </p:nvSpPr>
        <p:spPr>
          <a:xfrm>
            <a:off x="5758806" y="1387030"/>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4" name="Action Button: Custom 13">
            <a:hlinkClick r:id="" action="ppaction://noaction" highlightClick="1">
              <a:snd r:embed="rId5" name="7. Lo lleva la chica.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97016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Lo lleva la </a:t>
            </a:r>
            <a:r>
              <a:rPr lang="en-GB" sz="3600" dirty="0" err="1">
                <a:solidFill>
                  <a:srgbClr val="EA5F00"/>
                </a:solidFill>
                <a:latin typeface="Century Gothic" panose="020B0502020202020204" pitchFamily="34" charset="0"/>
              </a:rPr>
              <a:t>chica</a:t>
            </a:r>
            <a:endParaRPr lang="en-GB" sz="3600" dirty="0">
              <a:solidFill>
                <a:srgbClr val="EA5F00"/>
              </a:solidFill>
              <a:latin typeface="Century Gothic" panose="020B0502020202020204" pitchFamily="34" charset="0"/>
            </a:endParaRPr>
          </a:p>
        </p:txBody>
      </p:sp>
      <p:sp>
        <p:nvSpPr>
          <p:cNvPr id="8" name="Action Button: Custom 7">
            <a:hlinkClick r:id="" action="ppaction://noaction" highlightClick="1">
              <a:snd r:embed="rId3" name="7. Lo lleva la chica.wav"/>
            </a:hlinkClick>
          </p:cNvPr>
          <p:cNvSpPr/>
          <p:nvPr/>
        </p:nvSpPr>
        <p:spPr>
          <a:xfrm>
            <a:off x="529771" y="229140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663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176" y="1524000"/>
            <a:ext cx="3810000" cy="3810000"/>
          </a:xfrm>
          <a:prstGeom prst="rect">
            <a:avLst/>
          </a:prstGeom>
          <a:ln w="25400">
            <a:solidFill>
              <a:srgbClr val="E567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784" y="1524000"/>
            <a:ext cx="3810000" cy="3810000"/>
          </a:xfrm>
          <a:prstGeom prst="rect">
            <a:avLst/>
          </a:prstGeom>
          <a:solidFill>
            <a:srgbClr val="E56700"/>
          </a:solidFill>
          <a:ln w="25400">
            <a:solidFill>
              <a:srgbClr val="E56700"/>
            </a:solidFill>
          </a:ln>
        </p:spPr>
      </p:pic>
      <p:sp>
        <p:nvSpPr>
          <p:cNvPr id="10" name="TextBox 9"/>
          <p:cNvSpPr txBox="1"/>
          <p:nvPr/>
        </p:nvSpPr>
        <p:spPr>
          <a:xfrm>
            <a:off x="1159602" y="1389887"/>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sp>
        <p:nvSpPr>
          <p:cNvPr id="12" name="Oval 11"/>
          <p:cNvSpPr/>
          <p:nvPr/>
        </p:nvSpPr>
        <p:spPr>
          <a:xfrm>
            <a:off x="1095837" y="1389887"/>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Action Button: Custom 12">
            <a:hlinkClick r:id="" action="ppaction://noaction" highlightClick="1">
              <a:snd r:embed="rId5" name="8. Llama a la chica.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13045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Llama a la </a:t>
            </a:r>
            <a:r>
              <a:rPr lang="en-GB" sz="3600" dirty="0" err="1">
                <a:solidFill>
                  <a:srgbClr val="EA5F00"/>
                </a:solidFill>
                <a:latin typeface="Century Gothic" panose="020B0502020202020204" pitchFamily="34" charset="0"/>
              </a:rPr>
              <a:t>chica</a:t>
            </a:r>
            <a:r>
              <a:rPr lang="en-GB" sz="3600" dirty="0">
                <a:solidFill>
                  <a:srgbClr val="EA5F00"/>
                </a:solidFill>
                <a:latin typeface="Century Gothic" panose="020B0502020202020204" pitchFamily="34" charset="0"/>
              </a:rPr>
              <a:t> </a:t>
            </a:r>
          </a:p>
        </p:txBody>
      </p:sp>
      <p:sp>
        <p:nvSpPr>
          <p:cNvPr id="7" name="Action Button: Custom 6">
            <a:hlinkClick r:id="" action="ppaction://noaction" highlightClick="1">
              <a:snd r:embed="rId3" name="8. Llama a la chica.wav"/>
            </a:hlinkClick>
          </p:cNvPr>
          <p:cNvSpPr/>
          <p:nvPr/>
        </p:nvSpPr>
        <p:spPr>
          <a:xfrm>
            <a:off x="539884" y="224772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445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6124655" y="1400449"/>
            <a:ext cx="405384" cy="461665"/>
          </a:xfrm>
          <a:prstGeom prst="rect">
            <a:avLst/>
          </a:prstGeom>
          <a:noFill/>
        </p:spPr>
        <p:txBody>
          <a:bodyPr wrap="square" rtlCol="0">
            <a:spAutoFit/>
          </a:bodyPr>
          <a:lstStyle/>
          <a:p>
            <a:r>
              <a:rPr lang="en-GB" sz="2400" dirty="0">
                <a:solidFill>
                  <a:srgbClr val="002060"/>
                </a:solidFill>
              </a:rPr>
              <a:t>B</a:t>
            </a:r>
          </a:p>
        </p:txBody>
      </p:sp>
      <p:pic>
        <p:nvPicPr>
          <p:cNvPr id="8" name="Picture 7" descr="\\userfs\nca509\w2k\NCELP\Pictures &amp; illustrations\Xiaoran\clean1 (2).jpg"/>
          <p:cNvPicPr/>
          <p:nvPr/>
        </p:nvPicPr>
        <p:blipFill>
          <a:blip r:embed="rId3">
            <a:extLst>
              <a:ext uri="{28A0092B-C50C-407E-A947-70E740481C1C}">
                <a14:useLocalDpi xmlns:a14="http://schemas.microsoft.com/office/drawing/2010/main" val="0"/>
              </a:ext>
            </a:extLst>
          </a:blip>
          <a:srcRect/>
          <a:stretch>
            <a:fillRect/>
          </a:stretch>
        </p:blipFill>
        <p:spPr bwMode="auto">
          <a:xfrm>
            <a:off x="2009972" y="1485792"/>
            <a:ext cx="3706876" cy="3500736"/>
          </a:xfrm>
          <a:prstGeom prst="rect">
            <a:avLst/>
          </a:prstGeom>
          <a:noFill/>
          <a:ln w="25400">
            <a:solidFill>
              <a:srgbClr val="E56700"/>
            </a:solidFill>
          </a:ln>
        </p:spPr>
      </p:pic>
      <p:pic>
        <p:nvPicPr>
          <p:cNvPr id="12" name="Picture 11" descr="\\userfs\nca509\w2k\NCELP\Pictures &amp; illustrations\Xiaoran\clean2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179" y="1485792"/>
            <a:ext cx="3620376" cy="3500736"/>
          </a:xfrm>
          <a:prstGeom prst="rect">
            <a:avLst/>
          </a:prstGeom>
          <a:noFill/>
          <a:ln w="25400">
            <a:solidFill>
              <a:srgbClr val="E56700"/>
            </a:solidFill>
          </a:ln>
        </p:spPr>
      </p:pic>
      <p:sp>
        <p:nvSpPr>
          <p:cNvPr id="13" name="Oval 12"/>
          <p:cNvSpPr/>
          <p:nvPr/>
        </p:nvSpPr>
        <p:spPr>
          <a:xfrm>
            <a:off x="5997125" y="1400449"/>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5" name="Action Button: Custom 14">
            <a:hlinkClick r:id="" action="ppaction://noaction" highlightClick="1">
              <a:snd r:embed="rId5" name="Lo lava la ducha.wav"/>
            </a:hlinkClick>
          </p:cNvPr>
          <p:cNvSpPr/>
          <p:nvPr/>
        </p:nvSpPr>
        <p:spPr>
          <a:xfrm>
            <a:off x="467750" y="7320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781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a:solidFill>
                  <a:srgbClr val="EA5F00"/>
                </a:solidFill>
                <a:latin typeface="Century Gothic" panose="020B0502020202020204" pitchFamily="34" charset="0"/>
              </a:rPr>
              <a:t>Lo lava la </a:t>
            </a:r>
            <a:r>
              <a:rPr lang="en-GB" sz="3600" dirty="0" err="1">
                <a:solidFill>
                  <a:srgbClr val="EA5F00"/>
                </a:solidFill>
                <a:latin typeface="Century Gothic" panose="020B0502020202020204" pitchFamily="34" charset="0"/>
              </a:rPr>
              <a:t>ducha</a:t>
            </a:r>
            <a:r>
              <a:rPr lang="en-GB" sz="3600" dirty="0">
                <a:solidFill>
                  <a:srgbClr val="EA5F00"/>
                </a:solidFill>
                <a:latin typeface="Century Gothic" panose="020B0502020202020204" pitchFamily="34" charset="0"/>
              </a:rPr>
              <a:t> </a:t>
            </a:r>
          </a:p>
        </p:txBody>
      </p:sp>
      <p:sp>
        <p:nvSpPr>
          <p:cNvPr id="7" name="Action Button: Custom 6">
            <a:hlinkClick r:id="" action="ppaction://noaction" highlightClick="1">
              <a:snd r:embed="rId3" name="Lo lava la ducha.wav"/>
            </a:hlinkClick>
          </p:cNvPr>
          <p:cNvSpPr/>
          <p:nvPr/>
        </p:nvSpPr>
        <p:spPr>
          <a:xfrm>
            <a:off x="620485" y="22914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761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3792" y="1389888"/>
            <a:ext cx="405384" cy="461665"/>
          </a:xfrm>
          <a:prstGeom prst="rect">
            <a:avLst/>
          </a:prstGeom>
          <a:noFill/>
        </p:spPr>
        <p:txBody>
          <a:bodyPr wrap="square" rtlCol="0">
            <a:spAutoFit/>
          </a:bodyPr>
          <a:lstStyle/>
          <a:p>
            <a:r>
              <a:rPr lang="en-GB" sz="2400" dirty="0">
                <a:solidFill>
                  <a:srgbClr val="002060"/>
                </a:solidFill>
              </a:rPr>
              <a:t>A</a:t>
            </a:r>
          </a:p>
        </p:txBody>
      </p:sp>
      <p:sp>
        <p:nvSpPr>
          <p:cNvPr id="11" name="TextBox 10"/>
          <p:cNvSpPr txBox="1"/>
          <p:nvPr/>
        </p:nvSpPr>
        <p:spPr>
          <a:xfrm>
            <a:off x="5886336" y="1389887"/>
            <a:ext cx="405384" cy="461665"/>
          </a:xfrm>
          <a:prstGeom prst="rect">
            <a:avLst/>
          </a:prstGeom>
          <a:noFill/>
        </p:spPr>
        <p:txBody>
          <a:bodyPr wrap="square" rtlCol="0">
            <a:spAutoFit/>
          </a:bodyPr>
          <a:lstStyle/>
          <a:p>
            <a:r>
              <a:rPr lang="en-GB" sz="2400" dirty="0">
                <a:solidFill>
                  <a:srgbClr val="002060"/>
                </a:solidFill>
              </a:rPr>
              <a:t>B</a:t>
            </a:r>
          </a:p>
        </p:txBody>
      </p:sp>
      <p:pic>
        <p:nvPicPr>
          <p:cNvPr id="8" name="Picture 7" descr="\\userfs\nca509\w2k\NCELP\Pictures &amp; illustrations\Xiaoran\push1.png"/>
          <p:cNvPicPr/>
          <p:nvPr/>
        </p:nvPicPr>
        <p:blipFill>
          <a:blip r:embed="rId3">
            <a:extLst>
              <a:ext uri="{28A0092B-C50C-407E-A947-70E740481C1C}">
                <a14:useLocalDpi xmlns:a14="http://schemas.microsoft.com/office/drawing/2010/main" val="0"/>
              </a:ext>
            </a:extLst>
          </a:blip>
          <a:srcRect/>
          <a:stretch>
            <a:fillRect/>
          </a:stretch>
        </p:blipFill>
        <p:spPr bwMode="auto">
          <a:xfrm>
            <a:off x="1866080" y="1522368"/>
            <a:ext cx="3754432" cy="3488544"/>
          </a:xfrm>
          <a:prstGeom prst="rect">
            <a:avLst/>
          </a:prstGeom>
          <a:noFill/>
          <a:ln w="25400">
            <a:solidFill>
              <a:srgbClr val="E56700"/>
            </a:solidFill>
          </a:ln>
        </p:spPr>
      </p:pic>
      <p:pic>
        <p:nvPicPr>
          <p:cNvPr id="12" name="Picture 11" descr="\\userfs\nca509\w2k\NCELP\Pictures &amp; illustrations\Xiaoran\push2 (2).jpg"/>
          <p:cNvPicPr/>
          <p:nvPr/>
        </p:nvPicPr>
        <p:blipFill rotWithShape="1">
          <a:blip r:embed="rId4">
            <a:extLst>
              <a:ext uri="{28A0092B-C50C-407E-A947-70E740481C1C}">
                <a14:useLocalDpi xmlns:a14="http://schemas.microsoft.com/office/drawing/2010/main" val="0"/>
              </a:ext>
            </a:extLst>
          </a:blip>
          <a:srcRect r="-6560"/>
          <a:stretch/>
        </p:blipFill>
        <p:spPr bwMode="auto">
          <a:xfrm>
            <a:off x="6387338" y="1522368"/>
            <a:ext cx="3756406" cy="3488544"/>
          </a:xfrm>
          <a:prstGeom prst="rect">
            <a:avLst/>
          </a:prstGeom>
          <a:noFill/>
          <a:ln w="25400" cap="flat" cmpd="sng" algn="ctr">
            <a:solidFill>
              <a:srgbClr val="E56700"/>
            </a:solidFill>
            <a:prstDash val="solid"/>
            <a:round/>
            <a:headEnd type="none" w="med" len="med"/>
            <a:tailEnd type="none" w="med" len="med"/>
          </a:ln>
          <a:extLst>
            <a:ext uri="{53640926-AAD7-44D8-BBD7-CCE9431645EC}">
              <a14:shadowObscured xmlns:a14="http://schemas.microsoft.com/office/drawing/2010/main"/>
            </a:ext>
          </a:extLst>
        </p:spPr>
      </p:pic>
      <p:sp>
        <p:nvSpPr>
          <p:cNvPr id="15" name="Oval 14"/>
          <p:cNvSpPr/>
          <p:nvPr/>
        </p:nvSpPr>
        <p:spPr>
          <a:xfrm>
            <a:off x="5758806" y="1387030"/>
            <a:ext cx="532914" cy="464522"/>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ounded Rectangle 1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13" name="Action Button: Custom 12">
            <a:hlinkClick r:id="" action="ppaction://noaction" highlightClick="1">
              <a:snd r:embed="rId5" name="10. Cuida al hombre.wav"/>
            </a:hlinkClick>
          </p:cNvPr>
          <p:cNvSpPr/>
          <p:nvPr/>
        </p:nvSpPr>
        <p:spPr>
          <a:xfrm>
            <a:off x="620150" y="88446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0459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Listen again and write the sentence.</a:t>
            </a:r>
          </a:p>
        </p:txBody>
      </p:sp>
      <p:sp>
        <p:nvSpPr>
          <p:cNvPr id="5" name="TextBox 4"/>
          <p:cNvSpPr txBox="1"/>
          <p:nvPr/>
        </p:nvSpPr>
        <p:spPr>
          <a:xfrm>
            <a:off x="1035411" y="2291404"/>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  ______________________.</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20398" y="2151661"/>
            <a:ext cx="4613612" cy="646331"/>
          </a:xfrm>
          <a:prstGeom prst="rect">
            <a:avLst/>
          </a:prstGeom>
          <a:noFill/>
        </p:spPr>
        <p:txBody>
          <a:bodyPr wrap="square" rtlCol="0">
            <a:spAutoFit/>
          </a:bodyPr>
          <a:lstStyle/>
          <a:p>
            <a:r>
              <a:rPr lang="en-GB" sz="3600" dirty="0" err="1">
                <a:solidFill>
                  <a:srgbClr val="EA5F00"/>
                </a:solidFill>
                <a:latin typeface="Century Gothic" panose="020B0502020202020204" pitchFamily="34" charset="0"/>
              </a:rPr>
              <a:t>Cuida</a:t>
            </a:r>
            <a:r>
              <a:rPr lang="en-GB" sz="3600" dirty="0">
                <a:solidFill>
                  <a:srgbClr val="EA5F00"/>
                </a:solidFill>
                <a:latin typeface="Century Gothic" panose="020B0502020202020204" pitchFamily="34" charset="0"/>
              </a:rPr>
              <a:t> al hombre</a:t>
            </a:r>
          </a:p>
        </p:txBody>
      </p:sp>
      <p:sp>
        <p:nvSpPr>
          <p:cNvPr id="8" name="Action Button: Custom 7">
            <a:hlinkClick r:id="" action="ppaction://noaction" highlightClick="1">
              <a:snd r:embed="rId3" name="10. Cuida al hombre.wav"/>
            </a:hlinkClick>
          </p:cNvPr>
          <p:cNvSpPr/>
          <p:nvPr/>
        </p:nvSpPr>
        <p:spPr>
          <a:xfrm>
            <a:off x="630737" y="210797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9710058" y="5905078"/>
            <a:ext cx="238107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4705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does / receives the action:</a:t>
            </a:r>
            <a:br>
              <a:rPr lang="en-GB" sz="2400" b="1" dirty="0">
                <a:solidFill>
                  <a:schemeClr val="bg1"/>
                </a:solidFill>
              </a:rPr>
            </a:br>
            <a:r>
              <a:rPr lang="en-GB" sz="2400" b="1" dirty="0">
                <a:solidFill>
                  <a:schemeClr val="bg1"/>
                </a:solidFill>
              </a:rPr>
              <a:t>using ‘lo’ and ‘la’ (part 4)</a:t>
            </a:r>
          </a:p>
        </p:txBody>
      </p:sp>
      <p:sp>
        <p:nvSpPr>
          <p:cNvPr id="3" name="Rectangle 2"/>
          <p:cNvSpPr/>
          <p:nvPr/>
        </p:nvSpPr>
        <p:spPr>
          <a:xfrm>
            <a:off x="623234" y="3088541"/>
            <a:ext cx="12051843" cy="1590179"/>
          </a:xfrm>
          <a:prstGeom prst="rect">
            <a:avLst/>
          </a:prstGeom>
        </p:spPr>
        <p:txBody>
          <a:bodyPr wrap="square">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Compare:</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1. </a:t>
            </a:r>
            <a:r>
              <a:rPr lang="en-GB" sz="2800" b="1" dirty="0">
                <a:solidFill>
                  <a:srgbClr val="002060"/>
                </a:solidFill>
                <a:latin typeface="Century Gothic" panose="020B0502020202020204" pitchFamily="34" charset="0"/>
                <a:ea typeface="Calibri" panose="020F0502020204030204" pitchFamily="34" charset="0"/>
              </a:rPr>
              <a:t>La</a:t>
            </a:r>
            <a:r>
              <a:rPr lang="en-GB" sz="2800" dirty="0">
                <a:solidFill>
                  <a:srgbClr val="002060"/>
                </a:solidFill>
                <a:latin typeface="Century Gothic" panose="020B0502020202020204" pitchFamily="34" charset="0"/>
                <a:ea typeface="Calibri" panose="020F0502020204030204" pitchFamily="34" charset="0"/>
              </a:rPr>
              <a:t> llama el hombre.</a:t>
            </a:r>
          </a:p>
          <a:p>
            <a:pPr>
              <a:spcAft>
                <a:spcPts val="800"/>
              </a:spcAft>
            </a:pPr>
            <a:r>
              <a:rPr lang="en-GB" sz="2800" dirty="0">
                <a:solidFill>
                  <a:srgbClr val="002060"/>
                </a:solidFill>
                <a:latin typeface="Century Gothic" panose="020B0502020202020204" pitchFamily="34" charset="0"/>
                <a:ea typeface="Calibri" panose="020F0502020204030204" pitchFamily="34" charset="0"/>
              </a:rPr>
              <a:t>2. </a:t>
            </a:r>
            <a:r>
              <a:rPr lang="en-GB" sz="2800" b="1" dirty="0">
                <a:solidFill>
                  <a:srgbClr val="002060"/>
                </a:solidFill>
                <a:latin typeface="Century Gothic" panose="020B0502020202020204" pitchFamily="34" charset="0"/>
                <a:ea typeface="Calibri" panose="020F0502020204030204" pitchFamily="34" charset="0"/>
              </a:rPr>
              <a:t>Ella</a:t>
            </a:r>
            <a:r>
              <a:rPr lang="en-GB" sz="2800" dirty="0">
                <a:solidFill>
                  <a:srgbClr val="002060"/>
                </a:solidFill>
                <a:latin typeface="Century Gothic" panose="020B0502020202020204" pitchFamily="34" charset="0"/>
                <a:ea typeface="Calibri" panose="020F0502020204030204" pitchFamily="34" charset="0"/>
              </a:rPr>
              <a:t> llama al hombre.</a:t>
            </a:r>
            <a:endParaRPr lang="en-GB" sz="2400" dirty="0">
              <a:solidFill>
                <a:srgbClr val="002060"/>
              </a:solidFill>
              <a:latin typeface="Century Gothic" panose="020B0502020202020204" pitchFamily="34" charset="0"/>
              <a:ea typeface="Calibri" panose="020F0502020204030204" pitchFamily="34" charset="0"/>
            </a:endParaRPr>
          </a:p>
        </p:txBody>
      </p:sp>
      <p:sp>
        <p:nvSpPr>
          <p:cNvPr id="4" name="TextBox 3"/>
          <p:cNvSpPr txBox="1"/>
          <p:nvPr/>
        </p:nvSpPr>
        <p:spPr>
          <a:xfrm>
            <a:off x="4859402" y="4018965"/>
            <a:ext cx="5048794" cy="658257"/>
          </a:xfrm>
          <a:prstGeom prst="rect">
            <a:avLst/>
          </a:prstGeom>
          <a:noFill/>
        </p:spPr>
        <p:txBody>
          <a:bodyPr wrap="square" rtlCol="0">
            <a:spAutoFit/>
          </a:bodyPr>
          <a:lstStyle/>
          <a:p>
            <a:pPr>
              <a:lnSpc>
                <a:spcPct val="150000"/>
              </a:lnSpc>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prstClr val="black"/>
                </a:solidFill>
                <a:latin typeface="Century Gothic" panose="020B0502020202020204" pitchFamily="34" charset="0"/>
              </a:rPr>
              <a:t> </a:t>
            </a:r>
            <a:r>
              <a:rPr lang="en-GB" sz="2800" b="1" dirty="0">
                <a:solidFill>
                  <a:srgbClr val="4472C4">
                    <a:lumMod val="50000"/>
                  </a:srgbClr>
                </a:solidFill>
                <a:latin typeface="Century Gothic" panose="020B0502020202020204" pitchFamily="34" charset="0"/>
              </a:rPr>
              <a:t>She </a:t>
            </a:r>
            <a:r>
              <a:rPr lang="en-GB" sz="2800" dirty="0">
                <a:solidFill>
                  <a:srgbClr val="4472C4">
                    <a:lumMod val="50000"/>
                  </a:srgbClr>
                </a:solidFill>
                <a:latin typeface="Century Gothic" panose="020B0502020202020204" pitchFamily="34" charset="0"/>
              </a:rPr>
              <a:t>calls</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the man.</a:t>
            </a:r>
          </a:p>
        </p:txBody>
      </p:sp>
      <p:sp>
        <p:nvSpPr>
          <p:cNvPr id="7" name="TextBox 6"/>
          <p:cNvSpPr txBox="1"/>
          <p:nvPr/>
        </p:nvSpPr>
        <p:spPr>
          <a:xfrm>
            <a:off x="4859402" y="3525183"/>
            <a:ext cx="5048794" cy="658257"/>
          </a:xfrm>
          <a:prstGeom prst="rect">
            <a:avLst/>
          </a:prstGeom>
          <a:noFill/>
        </p:spPr>
        <p:txBody>
          <a:bodyPr wrap="square" rtlCol="0">
            <a:spAutoFit/>
          </a:bodyPr>
          <a:lstStyle/>
          <a:p>
            <a:pPr>
              <a:lnSpc>
                <a:spcPct val="150000"/>
              </a:lnSpc>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prstClr val="black"/>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The man calls </a:t>
            </a:r>
            <a:r>
              <a:rPr lang="en-GB" sz="2800" b="1" dirty="0">
                <a:solidFill>
                  <a:srgbClr val="4472C4">
                    <a:lumMod val="50000"/>
                  </a:srgbClr>
                </a:solidFill>
                <a:latin typeface="Century Gothic" panose="020B0502020202020204" pitchFamily="34" charset="0"/>
              </a:rPr>
              <a:t>her.</a:t>
            </a:r>
          </a:p>
        </p:txBody>
      </p:sp>
      <p:sp>
        <p:nvSpPr>
          <p:cNvPr id="8" name="TextBox 7"/>
          <p:cNvSpPr txBox="1"/>
          <p:nvPr/>
        </p:nvSpPr>
        <p:spPr>
          <a:xfrm>
            <a:off x="623234" y="1847132"/>
            <a:ext cx="10852289" cy="954107"/>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Sometimes, to avoid confusion about who is the ‘doer’, the subject pronoun (e.g. he, she) </a:t>
            </a:r>
            <a:r>
              <a:rPr lang="en-GB" sz="2800" i="1" dirty="0">
                <a:solidFill>
                  <a:srgbClr val="4472C4">
                    <a:lumMod val="50000"/>
                  </a:srgbClr>
                </a:solidFill>
                <a:latin typeface="Century Gothic" panose="020B0502020202020204" pitchFamily="34" charset="0"/>
              </a:rPr>
              <a:t>is</a:t>
            </a:r>
            <a:r>
              <a:rPr lang="en-GB" sz="2800" dirty="0">
                <a:solidFill>
                  <a:srgbClr val="4472C4">
                    <a:lumMod val="50000"/>
                  </a:srgbClr>
                </a:solidFill>
                <a:latin typeface="Century Gothic" panose="020B0502020202020204" pitchFamily="34" charset="0"/>
              </a:rPr>
              <a:t> used before the verb.  </a:t>
            </a: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2096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450" y="1623946"/>
            <a:ext cx="3810000" cy="3810000"/>
          </a:xfrm>
          <a:prstGeom prst="rect">
            <a:avLst/>
          </a:prstGeom>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4)  ___________________ a la chica.</a:t>
            </a:r>
            <a:endParaRPr lang="en-GB" sz="2800" dirty="0">
              <a:solidFill>
                <a:srgbClr val="4472C4">
                  <a:lumMod val="50000"/>
                </a:srgbClr>
              </a:solidFill>
              <a:latin typeface="Century Gothic" panose="020B0502020202020204" pitchFamily="34" charset="0"/>
            </a:endParaRPr>
          </a:p>
        </p:txBody>
      </p:sp>
      <p:sp>
        <p:nvSpPr>
          <p:cNvPr id="8" name="TextBox 7"/>
          <p:cNvSpPr txBox="1"/>
          <p:nvPr/>
        </p:nvSpPr>
        <p:spPr>
          <a:xfrm>
            <a:off x="1697093" y="46804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hombre llama</a:t>
            </a:r>
          </a:p>
        </p:txBody>
      </p:sp>
      <p:sp>
        <p:nvSpPr>
          <p:cNvPr id="9" name="Rounded Rectangle 8"/>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7" name="TextBox 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3517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8" y="314119"/>
            <a:ext cx="11459308" cy="1325563"/>
          </a:xfrm>
        </p:spPr>
        <p:txBody>
          <a:bodyPr>
            <a:noAutofit/>
          </a:bodyPr>
          <a:lstStyle/>
          <a:p>
            <a:r>
              <a:rPr lang="en-GB" sz="2800" dirty="0"/>
              <a:t>Remember this pair? </a:t>
            </a:r>
            <a:br>
              <a:rPr lang="en-GB" sz="2800" dirty="0"/>
            </a:br>
            <a:r>
              <a:rPr lang="en-GB" sz="2800" dirty="0"/>
              <a:t>Look at the picture and decide which sentence is correct.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35" y="1830194"/>
            <a:ext cx="4808050" cy="3189112"/>
          </a:xfrm>
          <a:prstGeom prst="rect">
            <a:avLst/>
          </a:prstGeom>
          <a:ln w="25400">
            <a:solidFill>
              <a:srgbClr val="EA5F00"/>
            </a:solidFill>
          </a:ln>
        </p:spPr>
      </p:pic>
      <p:sp>
        <p:nvSpPr>
          <p:cNvPr id="5" name="Rounded Rectangle 4"/>
          <p:cNvSpPr/>
          <p:nvPr/>
        </p:nvSpPr>
        <p:spPr>
          <a:xfrm>
            <a:off x="11028217" y="589002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graphicFrame>
        <p:nvGraphicFramePr>
          <p:cNvPr id="6" name="Table 5"/>
          <p:cNvGraphicFramePr>
            <a:graphicFrameLocks noGrp="1"/>
          </p:cNvGraphicFramePr>
          <p:nvPr>
            <p:extLst/>
          </p:nvPr>
        </p:nvGraphicFramePr>
        <p:xfrm>
          <a:off x="5657557" y="2762363"/>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1.</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7" name="TextBox 6"/>
          <p:cNvSpPr txBox="1"/>
          <p:nvPr/>
        </p:nvSpPr>
        <p:spPr>
          <a:xfrm>
            <a:off x="6377452" y="3293072"/>
            <a:ext cx="3237104"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despierta a Monty.</a:t>
            </a:r>
          </a:p>
          <a:p>
            <a:pPr>
              <a:lnSpc>
                <a:spcPct val="114000"/>
              </a:lnSpc>
              <a:defRPr/>
            </a:pPr>
            <a:r>
              <a:rPr lang="en-GB" sz="2000" dirty="0">
                <a:solidFill>
                  <a:srgbClr val="002060"/>
                </a:solidFill>
                <a:latin typeface="Century Gothic" panose="020B0502020202020204" pitchFamily="34" charset="0"/>
              </a:rPr>
              <a:t>La despierta Monty.</a:t>
            </a:r>
          </a:p>
        </p:txBody>
      </p:sp>
      <p:pic>
        <p:nvPicPr>
          <p:cNvPr id="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7205" y="3248865"/>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5640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028217" y="589002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graphicFrame>
        <p:nvGraphicFramePr>
          <p:cNvPr id="6" name="Table 5"/>
          <p:cNvGraphicFramePr>
            <a:graphicFrameLocks noGrp="1"/>
          </p:cNvGraphicFramePr>
          <p:nvPr>
            <p:extLst/>
          </p:nvPr>
        </p:nvGraphicFramePr>
        <p:xfrm>
          <a:off x="5657557" y="2762363"/>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2.</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7" name="TextBox 6"/>
          <p:cNvSpPr txBox="1"/>
          <p:nvPr/>
        </p:nvSpPr>
        <p:spPr>
          <a:xfrm>
            <a:off x="6377452" y="3293072"/>
            <a:ext cx="3237104"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La besa Monty.</a:t>
            </a:r>
          </a:p>
          <a:p>
            <a:pPr>
              <a:lnSpc>
                <a:spcPct val="114000"/>
              </a:lnSpc>
              <a:defRPr/>
            </a:pPr>
            <a:r>
              <a:rPr lang="en-GB" sz="2000" dirty="0">
                <a:solidFill>
                  <a:srgbClr val="002060"/>
                </a:solidFill>
                <a:latin typeface="Century Gothic" panose="020B0502020202020204" pitchFamily="34" charset="0"/>
              </a:rPr>
              <a:t>Ella besa a Monty.</a:t>
            </a:r>
          </a:p>
        </p:txBody>
      </p:sp>
      <p:pic>
        <p:nvPicPr>
          <p:cNvPr id="8"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7205" y="324886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77" y="1847966"/>
            <a:ext cx="3958926" cy="3189204"/>
          </a:xfrm>
          <a:prstGeom prst="rect">
            <a:avLst/>
          </a:prstGeom>
          <a:ln w="25400">
            <a:solidFill>
              <a:srgbClr val="EA5F00"/>
            </a:solidFill>
          </a:ln>
        </p:spPr>
      </p:pic>
      <p:sp>
        <p:nvSpPr>
          <p:cNvPr id="10" name="TextBox 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15957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028217" y="5890022"/>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graphicFrame>
        <p:nvGraphicFramePr>
          <p:cNvPr id="6" name="Table 5"/>
          <p:cNvGraphicFramePr>
            <a:graphicFrameLocks noGrp="1"/>
          </p:cNvGraphicFramePr>
          <p:nvPr>
            <p:extLst/>
          </p:nvPr>
        </p:nvGraphicFramePr>
        <p:xfrm>
          <a:off x="5657557" y="2762363"/>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3.</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7" name="TextBox 6"/>
          <p:cNvSpPr txBox="1"/>
          <p:nvPr/>
        </p:nvSpPr>
        <p:spPr>
          <a:xfrm>
            <a:off x="6377452" y="3293072"/>
            <a:ext cx="3237104"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sigue a Monty.</a:t>
            </a:r>
          </a:p>
          <a:p>
            <a:pPr>
              <a:lnSpc>
                <a:spcPct val="114000"/>
              </a:lnSpc>
              <a:defRPr/>
            </a:pPr>
            <a:r>
              <a:rPr lang="en-GB" sz="2000" dirty="0">
                <a:solidFill>
                  <a:srgbClr val="002060"/>
                </a:solidFill>
                <a:latin typeface="Century Gothic" panose="020B0502020202020204" pitchFamily="34" charset="0"/>
              </a:rPr>
              <a:t>La sigue Monty.</a:t>
            </a:r>
          </a:p>
        </p:txBody>
      </p:sp>
      <p:pic>
        <p:nvPicPr>
          <p:cNvPr id="8"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6810" y="3686086"/>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10" y="1987062"/>
            <a:ext cx="4753399" cy="3406083"/>
          </a:xfrm>
          <a:prstGeom prst="rect">
            <a:avLst/>
          </a:prstGeom>
          <a:ln w="25400">
            <a:solidFill>
              <a:srgbClr val="EA5F00"/>
            </a:solidFill>
          </a:ln>
        </p:spPr>
      </p:pic>
      <p:sp>
        <p:nvSpPr>
          <p:cNvPr id="3" name="Title 2"/>
          <p:cNvSpPr>
            <a:spLocks noGrp="1"/>
          </p:cNvSpPr>
          <p:nvPr>
            <p:ph type="title"/>
          </p:nvPr>
        </p:nvSpPr>
        <p:spPr/>
        <p:txBody>
          <a:bodyPr/>
          <a:lstStyle/>
          <a:p>
            <a:endParaRPr lang="en-GB"/>
          </a:p>
        </p:txBody>
      </p:sp>
      <p:sp>
        <p:nvSpPr>
          <p:cNvPr id="11" name="TextBox 10"/>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3235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123" y="1285271"/>
            <a:ext cx="4677099" cy="3848761"/>
          </a:xfrm>
          <a:prstGeom prst="rect">
            <a:avLst/>
          </a:prstGeom>
          <a:ln w="25400">
            <a:solidFill>
              <a:srgbClr val="EA5F00"/>
            </a:solidFill>
          </a:ln>
        </p:spPr>
      </p:pic>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4.</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7" name="TextBox 6"/>
          <p:cNvSpPr txBox="1"/>
          <p:nvPr/>
        </p:nvSpPr>
        <p:spPr>
          <a:xfrm>
            <a:off x="6295389" y="2929657"/>
            <a:ext cx="5040825" cy="763222"/>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observa atentamente a Monty.</a:t>
            </a:r>
          </a:p>
          <a:p>
            <a:pPr>
              <a:lnSpc>
                <a:spcPct val="114000"/>
              </a:lnSpc>
              <a:defRPr/>
            </a:pPr>
            <a:r>
              <a:rPr lang="en-GB" sz="2000" dirty="0">
                <a:solidFill>
                  <a:srgbClr val="002060"/>
                </a:solidFill>
                <a:latin typeface="Century Gothic" panose="020B0502020202020204" pitchFamily="34" charset="0"/>
              </a:rPr>
              <a:t>La observa atentamente Monty.</a:t>
            </a:r>
          </a:p>
        </p:txBody>
      </p:sp>
      <p:pic>
        <p:nvPicPr>
          <p:cNvPr id="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4966" y="2880391"/>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64607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86964"/>
            <a:ext cx="4612875" cy="3479077"/>
          </a:xfrm>
          <a:prstGeom prst="rect">
            <a:avLst/>
          </a:prstGeom>
          <a:ln w="25400">
            <a:solidFill>
              <a:srgbClr val="EA5F00"/>
            </a:solidFill>
          </a:ln>
        </p:spPr>
      </p:pic>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5.</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saca</a:t>
            </a:r>
            <a:r>
              <a:rPr lang="en-GB" sz="2000" dirty="0">
                <a:solidFill>
                  <a:srgbClr val="002060"/>
                </a:solidFill>
                <a:latin typeface="Century Gothic" panose="020B0502020202020204" pitchFamily="34" charset="0"/>
              </a:rPr>
              <a:t> de la casa Monty.</a:t>
            </a:r>
          </a:p>
          <a:p>
            <a:pPr>
              <a:lnSpc>
                <a:spcPct val="114000"/>
              </a:lnSpc>
              <a:defRPr/>
            </a:pPr>
            <a:r>
              <a:rPr lang="en-GB" sz="2000" dirty="0">
                <a:solidFill>
                  <a:srgbClr val="002060"/>
                </a:solidFill>
                <a:latin typeface="Century Gothic" panose="020B0502020202020204" pitchFamily="34" charset="0"/>
              </a:rPr>
              <a:t>Ella </a:t>
            </a:r>
            <a:r>
              <a:rPr lang="en-GB" sz="2000" dirty="0" err="1">
                <a:solidFill>
                  <a:srgbClr val="002060"/>
                </a:solidFill>
                <a:latin typeface="Century Gothic" panose="020B0502020202020204" pitchFamily="34" charset="0"/>
              </a:rPr>
              <a:t>saca</a:t>
            </a:r>
            <a:r>
              <a:rPr lang="en-GB" sz="2000" dirty="0">
                <a:solidFill>
                  <a:srgbClr val="002060"/>
                </a:solidFill>
                <a:latin typeface="Century Gothic" panose="020B0502020202020204" pitchFamily="34" charset="0"/>
              </a:rPr>
              <a:t> a Monty de la casa.</a:t>
            </a:r>
          </a:p>
        </p:txBody>
      </p:sp>
      <p:pic>
        <p:nvPicPr>
          <p:cNvPr id="7"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9641" y="3235297"/>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9" name="Rounded Rectangle 8"/>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5722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6.</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a:t>
            </a:r>
            <a:r>
              <a:rPr lang="en-GB" sz="2000" dirty="0" err="1">
                <a:solidFill>
                  <a:srgbClr val="002060"/>
                </a:solidFill>
                <a:latin typeface="Century Gothic" panose="020B0502020202020204" pitchFamily="34" charset="0"/>
              </a:rPr>
              <a:t>lleva</a:t>
            </a:r>
            <a:r>
              <a:rPr lang="en-GB" sz="2000" dirty="0">
                <a:solidFill>
                  <a:srgbClr val="002060"/>
                </a:solidFill>
                <a:latin typeface="Century Gothic" panose="020B0502020202020204" pitchFamily="34" charset="0"/>
              </a:rPr>
              <a:t> a Monty al </a:t>
            </a:r>
            <a:r>
              <a:rPr lang="en-GB" sz="2000" dirty="0" err="1">
                <a:solidFill>
                  <a:srgbClr val="002060"/>
                </a:solidFill>
                <a:latin typeface="Century Gothic" panose="020B0502020202020204" pitchFamily="34" charset="0"/>
              </a:rPr>
              <a:t>colegio</a:t>
            </a:r>
            <a:r>
              <a:rPr lang="en-GB" sz="2000" dirty="0">
                <a:solidFill>
                  <a:srgbClr val="002060"/>
                </a:solidFill>
                <a:latin typeface="Century Gothic" panose="020B0502020202020204" pitchFamily="34" charset="0"/>
              </a:rPr>
              <a:t>.</a:t>
            </a:r>
          </a:p>
          <a:p>
            <a:pPr>
              <a:lnSpc>
                <a:spcPct val="114000"/>
              </a:lnSpc>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lleva</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colegio</a:t>
            </a:r>
            <a:r>
              <a:rPr lang="en-GB" sz="2000" dirty="0">
                <a:solidFill>
                  <a:srgbClr val="002060"/>
                </a:solidFill>
                <a:latin typeface="Century Gothic" panose="020B0502020202020204" pitchFamily="34" charset="0"/>
              </a:rPr>
              <a:t> Monty.</a:t>
            </a:r>
          </a:p>
        </p:txBody>
      </p:sp>
      <p:pic>
        <p:nvPicPr>
          <p:cNvPr id="7"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7359" y="332668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15" y="1363124"/>
            <a:ext cx="4626309" cy="3783825"/>
          </a:xfrm>
          <a:prstGeom prst="rect">
            <a:avLst/>
          </a:prstGeom>
          <a:ln w="25400">
            <a:solidFill>
              <a:srgbClr val="EA5F00"/>
            </a:solidFill>
          </a:ln>
        </p:spPr>
      </p:pic>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0" name="Rounded Rectangle 9"/>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81246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7.</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saluda a Monty.</a:t>
            </a:r>
          </a:p>
          <a:p>
            <a:pPr>
              <a:lnSpc>
                <a:spcPct val="114000"/>
              </a:lnSpc>
              <a:defRPr/>
            </a:pPr>
            <a:r>
              <a:rPr lang="en-GB" sz="2000" dirty="0">
                <a:solidFill>
                  <a:srgbClr val="002060"/>
                </a:solidFill>
                <a:latin typeface="Century Gothic" panose="020B0502020202020204" pitchFamily="34" charset="0"/>
              </a:rPr>
              <a:t>La saluda Monty.</a:t>
            </a:r>
          </a:p>
        </p:txBody>
      </p:sp>
      <p:pic>
        <p:nvPicPr>
          <p:cNvPr id="7"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966" y="286763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354" y="1233815"/>
            <a:ext cx="4865837" cy="3391684"/>
          </a:xfrm>
          <a:prstGeom prst="rect">
            <a:avLst/>
          </a:prstGeom>
          <a:ln w="25400">
            <a:solidFill>
              <a:srgbClr val="EA5F00"/>
            </a:solidFill>
          </a:ln>
        </p:spPr>
      </p:pic>
      <p:sp>
        <p:nvSpPr>
          <p:cNvPr id="11" name="TextBox 10"/>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2" name="Rounded Rectangle 11"/>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30016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8.</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Ella </a:t>
            </a:r>
            <a:r>
              <a:rPr lang="en-GB" sz="2000" dirty="0" err="1">
                <a:solidFill>
                  <a:srgbClr val="002060"/>
                </a:solidFill>
                <a:latin typeface="Century Gothic" panose="020B0502020202020204" pitchFamily="34" charset="0"/>
              </a:rPr>
              <a:t>lleva</a:t>
            </a:r>
            <a:r>
              <a:rPr lang="en-GB" sz="2000" dirty="0">
                <a:solidFill>
                  <a:srgbClr val="002060"/>
                </a:solidFill>
                <a:latin typeface="Century Gothic" panose="020B0502020202020204" pitchFamily="34" charset="0"/>
              </a:rPr>
              <a:t> a Monty al </a:t>
            </a:r>
            <a:r>
              <a:rPr lang="en-GB" sz="2000" dirty="0" err="1">
                <a:solidFill>
                  <a:srgbClr val="002060"/>
                </a:solidFill>
                <a:latin typeface="Century Gothic" panose="020B0502020202020204" pitchFamily="34" charset="0"/>
              </a:rPr>
              <a:t>parque</a:t>
            </a:r>
            <a:r>
              <a:rPr lang="en-GB" sz="2000" dirty="0">
                <a:solidFill>
                  <a:srgbClr val="002060"/>
                </a:solidFill>
                <a:latin typeface="Century Gothic" panose="020B0502020202020204" pitchFamily="34" charset="0"/>
              </a:rPr>
              <a:t>.</a:t>
            </a:r>
          </a:p>
          <a:p>
            <a:pPr>
              <a:lnSpc>
                <a:spcPct val="114000"/>
              </a:lnSpc>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lleva</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parque</a:t>
            </a:r>
            <a:r>
              <a:rPr lang="en-GB" sz="2000" dirty="0">
                <a:solidFill>
                  <a:srgbClr val="002060"/>
                </a:solidFill>
                <a:latin typeface="Century Gothic" panose="020B0502020202020204" pitchFamily="34" charset="0"/>
              </a:rPr>
              <a:t> Monty.</a:t>
            </a:r>
          </a:p>
        </p:txBody>
      </p:sp>
      <p:pic>
        <p:nvPicPr>
          <p:cNvPr id="7"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966" y="286763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23" y="1328897"/>
            <a:ext cx="4866643" cy="3419848"/>
          </a:xfrm>
          <a:prstGeom prst="rect">
            <a:avLst/>
          </a:prstGeom>
          <a:ln w="25400">
            <a:solidFill>
              <a:srgbClr val="EA5F00"/>
            </a:solidFill>
          </a:ln>
        </p:spPr>
      </p:pic>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1" name="Rounded Rectangle 10"/>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087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669279" y="2398948"/>
          <a:ext cx="6288259" cy="1324773"/>
        </p:xfrm>
        <a:graphic>
          <a:graphicData uri="http://schemas.openxmlformats.org/drawingml/2006/table">
            <a:tbl>
              <a:tblPr firstRow="1" bandRow="1">
                <a:tableStyleId>{5DA37D80-6434-44D0-A028-1B22A696006F}</a:tableStyleId>
              </a:tblPr>
              <a:tblGrid>
                <a:gridCol w="625743">
                  <a:extLst>
                    <a:ext uri="{9D8B030D-6E8A-4147-A177-3AD203B41FA5}">
                      <a16:colId xmlns="" xmlns:a16="http://schemas.microsoft.com/office/drawing/2014/main" val="3820150873"/>
                    </a:ext>
                  </a:extLst>
                </a:gridCol>
                <a:gridCol w="4691845">
                  <a:extLst>
                    <a:ext uri="{9D8B030D-6E8A-4147-A177-3AD203B41FA5}">
                      <a16:colId xmlns="" xmlns:a16="http://schemas.microsoft.com/office/drawing/2014/main" val="4273422518"/>
                    </a:ext>
                  </a:extLst>
                </a:gridCol>
                <a:gridCol w="970671">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9.</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La lava Monty con mucho </a:t>
            </a:r>
            <a:r>
              <a:rPr lang="en-GB" sz="2000" dirty="0" err="1">
                <a:solidFill>
                  <a:srgbClr val="002060"/>
                </a:solidFill>
                <a:latin typeface="Century Gothic" panose="020B0502020202020204" pitchFamily="34" charset="0"/>
              </a:rPr>
              <a:t>jabón</a:t>
            </a:r>
            <a:r>
              <a:rPr lang="en-GB" sz="2000" dirty="0">
                <a:solidFill>
                  <a:srgbClr val="002060"/>
                </a:solidFill>
                <a:latin typeface="Century Gothic" panose="020B0502020202020204" pitchFamily="34" charset="0"/>
              </a:rPr>
              <a:t>.</a:t>
            </a:r>
          </a:p>
          <a:p>
            <a:pPr>
              <a:lnSpc>
                <a:spcPct val="114000"/>
              </a:lnSpc>
              <a:defRPr/>
            </a:pPr>
            <a:r>
              <a:rPr lang="en-GB" sz="2000" dirty="0">
                <a:solidFill>
                  <a:srgbClr val="002060"/>
                </a:solidFill>
                <a:latin typeface="Century Gothic" panose="020B0502020202020204" pitchFamily="34" charset="0"/>
              </a:rPr>
              <a:t>Ella lava a Monty con mucho </a:t>
            </a:r>
            <a:r>
              <a:rPr lang="en-GB" sz="2000" dirty="0" err="1">
                <a:solidFill>
                  <a:srgbClr val="002060"/>
                </a:solidFill>
                <a:latin typeface="Century Gothic" panose="020B0502020202020204" pitchFamily="34" charset="0"/>
              </a:rPr>
              <a:t>jabón</a:t>
            </a:r>
            <a:r>
              <a:rPr lang="en-GB" sz="2000" dirty="0">
                <a:solidFill>
                  <a:srgbClr val="002060"/>
                </a:solidFill>
                <a:latin typeface="Century Gothic" panose="020B0502020202020204" pitchFamily="34" charset="0"/>
              </a:rPr>
              <a:t>.</a:t>
            </a:r>
          </a:p>
        </p:txBody>
      </p:sp>
      <p:pic>
        <p:nvPicPr>
          <p:cNvPr id="7"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966" y="286763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76" y="1006232"/>
            <a:ext cx="4477086" cy="3752446"/>
          </a:xfrm>
          <a:prstGeom prst="rect">
            <a:avLst/>
          </a:prstGeom>
          <a:ln w="25400">
            <a:solidFill>
              <a:srgbClr val="EA5F00"/>
            </a:solidFill>
          </a:ln>
        </p:spPr>
      </p:pic>
      <p:sp>
        <p:nvSpPr>
          <p:cNvPr id="10" name="TextBox 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1" name="Rounded Rectangle 10"/>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0928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615355" y="2398948"/>
          <a:ext cx="6342184" cy="1324773"/>
        </p:xfrm>
        <a:graphic>
          <a:graphicData uri="http://schemas.openxmlformats.org/drawingml/2006/table">
            <a:tbl>
              <a:tblPr firstRow="1" bandRow="1">
                <a:tableStyleId>{5DA37D80-6434-44D0-A028-1B22A696006F}</a:tableStyleId>
              </a:tblPr>
              <a:tblGrid>
                <a:gridCol w="631109">
                  <a:extLst>
                    <a:ext uri="{9D8B030D-6E8A-4147-A177-3AD203B41FA5}">
                      <a16:colId xmlns="" xmlns:a16="http://schemas.microsoft.com/office/drawing/2014/main" val="3820150873"/>
                    </a:ext>
                  </a:extLst>
                </a:gridCol>
                <a:gridCol w="4937351">
                  <a:extLst>
                    <a:ext uri="{9D8B030D-6E8A-4147-A177-3AD203B41FA5}">
                      <a16:colId xmlns="" xmlns:a16="http://schemas.microsoft.com/office/drawing/2014/main" val="4273422518"/>
                    </a:ext>
                  </a:extLst>
                </a:gridCol>
                <a:gridCol w="773724">
                  <a:extLst>
                    <a:ext uri="{9D8B030D-6E8A-4147-A177-3AD203B41FA5}">
                      <a16:colId xmlns="" xmlns:a16="http://schemas.microsoft.com/office/drawing/2014/main" val="753690958"/>
                    </a:ext>
                  </a:extLst>
                </a:gridCol>
              </a:tblGrid>
              <a:tr h="466727">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extLst>
                  <a:ext uri="{0D108BD9-81ED-4DB2-BD59-A6C34878D82A}">
                    <a16:rowId xmlns="" xmlns:a16="http://schemas.microsoft.com/office/drawing/2014/main" val="3097209514"/>
                  </a:ext>
                </a:extLst>
              </a:tr>
              <a:tr h="42902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10.</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vMerge="1">
                  <a:txBody>
                    <a:bodyPr/>
                    <a:lstStyle/>
                    <a:p>
                      <a:endParaRPr lang="en-GB" sz="2000" dirty="0">
                        <a:latin typeface="Century Gothic" panose="020B0502020202020204" pitchFamily="34" charset="0"/>
                      </a:endParaRPr>
                    </a:p>
                  </a:txBody>
                  <a:tcPr/>
                </a:tc>
                <a:tc vMerge="1">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 xmlns:a16="http://schemas.microsoft.com/office/drawing/2014/main" val="2906487638"/>
                  </a:ext>
                </a:extLst>
              </a:tr>
            </a:tbl>
          </a:graphicData>
        </a:graphic>
      </p:graphicFrame>
      <p:sp>
        <p:nvSpPr>
          <p:cNvPr id="6" name="TextBox 5"/>
          <p:cNvSpPr txBox="1"/>
          <p:nvPr/>
        </p:nvSpPr>
        <p:spPr>
          <a:xfrm>
            <a:off x="6295389" y="2929657"/>
            <a:ext cx="5040825" cy="794064"/>
          </a:xfrm>
          <a:prstGeom prst="rect">
            <a:avLst/>
          </a:prstGeom>
          <a:noFill/>
        </p:spPr>
        <p:txBody>
          <a:bodyPr wrap="square" rtlCol="0">
            <a:spAutoFit/>
          </a:bodyPr>
          <a:lstStyle/>
          <a:p>
            <a:pPr>
              <a:lnSpc>
                <a:spcPct val="114000"/>
              </a:lnSpc>
              <a:defRPr/>
            </a:pPr>
            <a:r>
              <a:rPr lang="en-GB" sz="2000" dirty="0">
                <a:solidFill>
                  <a:srgbClr val="002060"/>
                </a:solidFill>
                <a:latin typeface="Century Gothic" panose="020B0502020202020204" pitchFamily="34" charset="0"/>
              </a:rPr>
              <a:t>La observa Monty </a:t>
            </a:r>
            <a:r>
              <a:rPr lang="en-GB" sz="2000" dirty="0" err="1">
                <a:solidFill>
                  <a:srgbClr val="002060"/>
                </a:solidFill>
                <a:latin typeface="Century Gothic" panose="020B0502020202020204" pitchFamily="34" charset="0"/>
              </a:rPr>
              <a:t>cuando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duerme</a:t>
            </a:r>
            <a:r>
              <a:rPr lang="en-GB" sz="2000" dirty="0">
                <a:solidFill>
                  <a:srgbClr val="002060"/>
                </a:solidFill>
                <a:latin typeface="Century Gothic" panose="020B0502020202020204" pitchFamily="34" charset="0"/>
              </a:rPr>
              <a:t>.</a:t>
            </a:r>
          </a:p>
          <a:p>
            <a:pPr>
              <a:lnSpc>
                <a:spcPct val="114000"/>
              </a:lnSpc>
              <a:defRPr/>
            </a:pPr>
            <a:r>
              <a:rPr lang="en-GB" sz="2000" dirty="0">
                <a:solidFill>
                  <a:srgbClr val="002060"/>
                </a:solidFill>
                <a:latin typeface="Century Gothic" panose="020B0502020202020204" pitchFamily="34" charset="0"/>
              </a:rPr>
              <a:t>Ella observa a Monty </a:t>
            </a:r>
            <a:r>
              <a:rPr lang="en-GB" sz="2000" dirty="0" err="1">
                <a:solidFill>
                  <a:srgbClr val="002060"/>
                </a:solidFill>
                <a:latin typeface="Century Gothic" panose="020B0502020202020204" pitchFamily="34" charset="0"/>
              </a:rPr>
              <a:t>cuando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duerme</a:t>
            </a:r>
            <a:r>
              <a:rPr lang="en-GB" sz="2000" dirty="0">
                <a:solidFill>
                  <a:srgbClr val="002060"/>
                </a:solidFill>
                <a:latin typeface="Century Gothic" panose="020B0502020202020204" pitchFamily="34" charset="0"/>
              </a:rPr>
              <a:t>.</a:t>
            </a:r>
          </a:p>
        </p:txBody>
      </p:sp>
      <p:pic>
        <p:nvPicPr>
          <p:cNvPr id="7" name="Picture 2" descr="http://www.clker.com/cliparts/h/n/L/q/t/u/bright-green-tick-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6214" y="286763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83" y="1374587"/>
            <a:ext cx="5199906" cy="3110139"/>
          </a:xfrm>
          <a:prstGeom prst="rect">
            <a:avLst/>
          </a:prstGeom>
          <a:ln w="25400">
            <a:solidFill>
              <a:srgbClr val="EA5F00"/>
            </a:solidFill>
          </a:ln>
        </p:spPr>
      </p:pic>
      <p:sp>
        <p:nvSpPr>
          <p:cNvPr id="10" name="TextBox 9"/>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11" name="Rounded Rectangle 10"/>
          <p:cNvSpPr/>
          <p:nvPr/>
        </p:nvSpPr>
        <p:spPr>
          <a:xfrm>
            <a:off x="10986868" y="5876038"/>
            <a:ext cx="101745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8838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5634</TotalTime>
  <Words>5592</Words>
  <Application>Microsoft Office PowerPoint</Application>
  <PresentationFormat>Widescreen</PresentationFormat>
  <Paragraphs>1075</Paragraphs>
  <Slides>104</Slides>
  <Notes>88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104</vt:i4>
      </vt:variant>
    </vt:vector>
  </HeadingPairs>
  <TitlesOfParts>
    <vt:vector size="112" baseType="lpstr">
      <vt:lpstr>Arial</vt:lpstr>
      <vt:lpstr>Calibri</vt:lpstr>
      <vt:lpstr>Calibri Light</vt:lpstr>
      <vt:lpstr>Century Gothic</vt:lpstr>
      <vt:lpstr>Tw Cen MT</vt:lpstr>
      <vt:lpstr>Wingdings</vt:lpstr>
      <vt:lpstr>4_Office Theme</vt:lpstr>
      <vt:lpstr>5_Office Theme</vt:lpstr>
      <vt:lpstr>PowerPoint Presentation</vt:lpstr>
      <vt:lpstr>Saying who receives the action: ‘lo’ and ‘la’ in object-first sentences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Saying who receives the action (part 2): ‘lo’ and ‘la’ in object-first sentences</vt:lpstr>
      <vt:lpstr>Saying who receives the action (part 2): ‘lo’ and ‘la’ in object-first sentences</vt:lpstr>
      <vt:lpstr>Saying who receives the action (part 2): ‘lo’ and ‘la’ in object-first sentences</vt:lpstr>
      <vt:lpstr>PowerPoint Presentation</vt:lpstr>
      <vt:lpstr>PowerPoint Presentation</vt:lpstr>
      <vt:lpstr>Now listen to what they do on Fridays.  Who does what?</vt:lpstr>
      <vt:lpstr>PowerPoint Presentation</vt:lpstr>
      <vt:lpstr>PowerPoint Presentation</vt:lpstr>
      <vt:lpstr>PowerPoint Presentation</vt:lpstr>
      <vt:lpstr>PowerPoint Presentation</vt:lpstr>
      <vt:lpstr>A las seis de la mañana…</vt:lpstr>
      <vt:lpstr>PowerPoint Presentation</vt:lpstr>
      <vt:lpstr>PowerPoint Presentation</vt:lpstr>
      <vt:lpstr>PowerPoint Presentation</vt:lpstr>
      <vt:lpstr>PowerPoint Presentation</vt:lpstr>
      <vt:lpstr>PowerPoint Presentation</vt:lpstr>
      <vt:lpstr>PowerPoint Presentation</vt:lpstr>
      <vt:lpstr>Más tarde, María llega a casa…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help?</vt:lpstr>
      <vt:lpstr>PowerPoint Presentation</vt:lpstr>
      <vt:lpstr>Saying who receives the action (part 3): ‘lo’ and ‘la’ in object-first sentences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PowerPoint Presentation</vt:lpstr>
      <vt:lpstr>Listen again and write the sentence.</vt:lpstr>
      <vt:lpstr>Saying who does / receives the action: using ‘lo’ and ‘la’ (part 4)</vt:lpstr>
      <vt:lpstr>Remember this pair?  Look at the picture and decide which sentence is correct.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complete the translations about Esteban and his older brother.</vt:lpstr>
      <vt:lpstr>Now complete the translations about Esteban and his older brother.</vt:lpstr>
      <vt:lpstr>Now complete the translations about Esteban and his older brother.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541</cp:revision>
  <dcterms:created xsi:type="dcterms:W3CDTF">2019-03-13T19:15:09Z</dcterms:created>
  <dcterms:modified xsi:type="dcterms:W3CDTF">2019-06-13T05:11:11Z</dcterms:modified>
</cp:coreProperties>
</file>