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33"/>
  </p:notesMasterIdLst>
  <p:sldIdLst>
    <p:sldId id="259" r:id="rId4"/>
    <p:sldId id="503" r:id="rId5"/>
    <p:sldId id="497" r:id="rId6"/>
    <p:sldId id="498" r:id="rId7"/>
    <p:sldId id="509" r:id="rId8"/>
    <p:sldId id="312" r:id="rId9"/>
    <p:sldId id="510" r:id="rId10"/>
    <p:sldId id="274" r:id="rId11"/>
    <p:sldId id="493" r:id="rId12"/>
    <p:sldId id="519" r:id="rId13"/>
    <p:sldId id="520" r:id="rId14"/>
    <p:sldId id="521" r:id="rId15"/>
    <p:sldId id="502" r:id="rId16"/>
    <p:sldId id="491" r:id="rId17"/>
    <p:sldId id="504" r:id="rId18"/>
    <p:sldId id="505" r:id="rId19"/>
    <p:sldId id="506" r:id="rId20"/>
    <p:sldId id="507" r:id="rId21"/>
    <p:sldId id="508" r:id="rId22"/>
    <p:sldId id="281" r:id="rId23"/>
    <p:sldId id="273" r:id="rId24"/>
    <p:sldId id="511" r:id="rId25"/>
    <p:sldId id="265" r:id="rId26"/>
    <p:sldId id="279" r:id="rId27"/>
    <p:sldId id="526" r:id="rId28"/>
    <p:sldId id="527" r:id="rId29"/>
    <p:sldId id="280" r:id="rId30"/>
    <p:sldId id="525" r:id="rId31"/>
    <p:sldId id="26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ke Krusemann" initials="HK" lastIdx="1" clrIdx="0">
    <p:extLst>
      <p:ext uri="{19B8F6BF-5375-455C-9EA6-DF929625EA0E}">
        <p15:presenceInfo xmlns:p15="http://schemas.microsoft.com/office/powerpoint/2012/main" userId="3205221db0cafe4f" providerId="Windows Live"/>
      </p:ext>
    </p:extLst>
  </p:cmAuthor>
  <p:cmAuthor id="2" name="Mary Richardson" initials="MR" lastIdx="1" clrIdx="1">
    <p:extLst>
      <p:ext uri="{19B8F6BF-5375-455C-9EA6-DF929625EA0E}">
        <p15:presenceInfo xmlns:p15="http://schemas.microsoft.com/office/powerpoint/2012/main" userId="S::mfr518@york.ac.uk::dc0df779-47eb-4a44-b297-3c03b4b07f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E7"/>
    <a:srgbClr val="FFE8CB"/>
    <a:srgbClr val="E3EAFD"/>
    <a:srgbClr val="FE6700"/>
    <a:srgbClr val="E0E0D1"/>
    <a:srgbClr val="115076"/>
    <a:srgbClr val="EBEFF7"/>
    <a:srgbClr val="7B0924"/>
    <a:srgbClr val="D1DFEF"/>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78" autoAdjust="0"/>
    <p:restoredTop sz="77795" autoAdjust="0"/>
  </p:normalViewPr>
  <p:slideViewPr>
    <p:cSldViewPr snapToGrid="0">
      <p:cViewPr varScale="1">
        <p:scale>
          <a:sx n="86" d="100"/>
          <a:sy n="86" d="100"/>
        </p:scale>
        <p:origin x="1064" y="200"/>
      </p:cViewPr>
      <p:guideLst/>
    </p:cSldViewPr>
  </p:slideViewPr>
  <p:outlineViewPr>
    <p:cViewPr>
      <p:scale>
        <a:sx n="33" d="100"/>
        <a:sy n="33" d="100"/>
      </p:scale>
      <p:origin x="0" y="0"/>
    </p:cViewPr>
  </p:outlineViewPr>
  <p:notesTextViewPr>
    <p:cViewPr>
      <p:scale>
        <a:sx n="110" d="100"/>
        <a:sy n="11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23/11/2021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SSC </a:t>
            </a:r>
            <a:r>
              <a:rPr lang="en-GB" sz="1200" b="1" dirty="0"/>
              <a:t>[w] </a:t>
            </a:r>
            <a:r>
              <a:rPr lang="en-GB" sz="1200" b="0" dirty="0"/>
              <a:t>and </a:t>
            </a:r>
            <a:r>
              <a:rPr lang="en-GB" sz="1200" b="1" dirty="0"/>
              <a:t>[v]</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infinitive clauses with </a:t>
            </a:r>
            <a:r>
              <a:rPr lang="en-GB" sz="1200" b="0" i="1" baseline="0" dirty="0"/>
              <a:t>um…</a:t>
            </a:r>
            <a:r>
              <a:rPr lang="en-GB" sz="1200" b="0" i="1" baseline="0" dirty="0" err="1"/>
              <a:t>zu</a:t>
            </a:r>
            <a:br>
              <a:rPr lang="en-GB" sz="1200" b="0" baseline="0" dirty="0"/>
            </a:br>
            <a:r>
              <a:rPr lang="en-GB" sz="1200" b="0" baseline="0" dirty="0"/>
              <a:t>Consolidation of infinitive clauses with and without </a:t>
            </a:r>
            <a:r>
              <a:rPr lang="en-GB" sz="1200" b="0" i="1" baseline="0" dirty="0" err="1"/>
              <a:t>zu</a:t>
            </a:r>
            <a:endParaRPr lang="en-GB" sz="1200"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9.3.1.1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ausgehen [483] begrüßen [1690] teilnehmen [1714] durfte, durftest [143] sollte, solltest [60] Bank</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[543] Lauf [1377]  Müll [4506] Projekt [720] Zweck [1604] lokal [1981] sauber [2026]</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9.2.1.5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einschlafen [2680]  mitnehmen [1459] konnte, konntest [23] musste, musstest [43] wollte, wolltest [57]  April [1004] Mai [1048] November [1273] September [1035] Zahn [1871] wach [3153]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9.1.2.1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ich möchte du möchtest er/sie/es möchte [mögen-168] auswählen [1884] genießen [1557] probieren [2894] verkaufen [721] Betrieb [957] Gericht [1293] Kuchen [4381] Laden [1675] Weihnachten [2971] günstig [1526] traditionell [1555] ab [544]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(three slides)</a:t>
            </a:r>
          </a:p>
          <a:p>
            <a:r>
              <a:rPr lang="en-GB" b="1" dirty="0"/>
              <a:t>Note: </a:t>
            </a:r>
            <a:r>
              <a:rPr lang="en-GB" b="0" dirty="0"/>
              <a:t>some classes might benefit from completing the writing task ahead of this speaking task.</a:t>
            </a:r>
            <a:br>
              <a:rPr lang="en-GB" b="0" dirty="0"/>
            </a:br>
            <a:br>
              <a:rPr lang="en-GB" b="0" dirty="0"/>
            </a:br>
            <a:r>
              <a:rPr lang="en-GB" b="1" dirty="0"/>
              <a:t>Aim: </a:t>
            </a:r>
            <a:r>
              <a:rPr lang="en-GB" b="0" dirty="0"/>
              <a:t>to practise spoken production of why and what questions in context; to practise aural comprehension of </a:t>
            </a:r>
            <a:r>
              <a:rPr lang="en-GB" b="0" i="1" dirty="0"/>
              <a:t>um…</a:t>
            </a:r>
            <a:r>
              <a:rPr lang="en-GB" b="0" i="1" dirty="0" err="1"/>
              <a:t>zu</a:t>
            </a:r>
            <a:r>
              <a:rPr lang="en-GB" b="0" i="1" dirty="0"/>
              <a:t> </a:t>
            </a:r>
            <a:r>
              <a:rPr lang="en-GB" b="0" dirty="0"/>
              <a:t>or </a:t>
            </a:r>
            <a:r>
              <a:rPr lang="en-GB" b="0" i="1" dirty="0"/>
              <a:t>…</a:t>
            </a:r>
            <a:r>
              <a:rPr lang="en-GB" b="0" i="1" dirty="0" err="1"/>
              <a:t>zu</a:t>
            </a:r>
            <a:r>
              <a:rPr lang="en-GB" b="0" i="1" dirty="0"/>
              <a:t>… </a:t>
            </a:r>
            <a:r>
              <a:rPr lang="en-GB" b="0" dirty="0"/>
              <a:t>answers given in response.</a:t>
            </a:r>
            <a:br>
              <a:rPr lang="en-GB" dirty="0"/>
            </a:br>
            <a:br>
              <a:rPr lang="en-GB" dirty="0"/>
            </a:br>
            <a:r>
              <a:rPr lang="en-GB" b="1" dirty="0"/>
              <a:t>Procedure:</a:t>
            </a:r>
            <a:br>
              <a:rPr lang="en-GB" dirty="0"/>
            </a:br>
            <a:r>
              <a:rPr lang="en-GB" dirty="0"/>
              <a:t>1. Display or print out instruction cards for Person A (slide 10) and Person B (slide 11). </a:t>
            </a:r>
          </a:p>
          <a:p>
            <a:r>
              <a:rPr lang="en-GB" dirty="0"/>
              <a:t>2. Students follow the structure of the role play. Where there are English prompts (questions) they ask the question in German of their partner.</a:t>
            </a:r>
          </a:p>
          <a:p>
            <a:r>
              <a:rPr lang="en-GB" dirty="0"/>
              <a:t>3. The partner chooses one of two options for their answer, (a) or (b) (answer dependent on the question </a:t>
            </a:r>
            <a:r>
              <a:rPr lang="en-GB" i="1" dirty="0" err="1"/>
              <a:t>warum</a:t>
            </a:r>
            <a:r>
              <a:rPr lang="en-GB" dirty="0"/>
              <a:t> or </a:t>
            </a:r>
            <a:r>
              <a:rPr lang="en-GB" i="1" dirty="0"/>
              <a:t>was</a:t>
            </a:r>
            <a:r>
              <a:rPr lang="en-GB" dirty="0"/>
              <a:t>) and says them out loud to the other person.</a:t>
            </a:r>
          </a:p>
          <a:p>
            <a:r>
              <a:rPr lang="en-GB" dirty="0"/>
              <a:t>4. The questioner writes down the answer in English.</a:t>
            </a:r>
          </a:p>
          <a:p>
            <a:r>
              <a:rPr lang="en-GB" dirty="0"/>
              <a:t>5. When finished, go over the answers (slide 12) with the class.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der/die </a:t>
            </a:r>
            <a:r>
              <a:rPr lang="en-GB" baseline="0" dirty="0" err="1"/>
              <a:t>Asylsuchende</a:t>
            </a:r>
            <a:r>
              <a:rPr lang="en-GB" baseline="0" dirty="0"/>
              <a:t> [&gt;5009] Gold [2413] </a:t>
            </a:r>
            <a:r>
              <a:rPr lang="en-GB" baseline="0" dirty="0" err="1"/>
              <a:t>Kredit</a:t>
            </a:r>
            <a:r>
              <a:rPr lang="en-GB" baseline="0" dirty="0"/>
              <a:t> [2554] </a:t>
            </a:r>
            <a:r>
              <a:rPr lang="en-GB" b="0" baseline="0" dirty="0"/>
              <a:t>Transport [2352] Umwelt [1664]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808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096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00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written production of </a:t>
            </a:r>
            <a:r>
              <a:rPr lang="en-GB" b="0" i="1" dirty="0"/>
              <a:t>…</a:t>
            </a:r>
            <a:r>
              <a:rPr lang="en-GB" b="0" i="1" dirty="0" err="1"/>
              <a:t>zu</a:t>
            </a:r>
            <a:r>
              <a:rPr lang="en-GB" b="0" i="1" dirty="0"/>
              <a:t>… </a:t>
            </a:r>
            <a:r>
              <a:rPr lang="en-GB" b="0" dirty="0"/>
              <a:t>and </a:t>
            </a:r>
            <a:r>
              <a:rPr lang="en-GB" b="0" i="1" dirty="0"/>
              <a:t>um…</a:t>
            </a:r>
            <a:r>
              <a:rPr lang="en-GB" b="0" i="1" dirty="0" err="1"/>
              <a:t>zu</a:t>
            </a:r>
            <a:r>
              <a:rPr lang="en-GB" b="0" i="1" dirty="0"/>
              <a:t> </a:t>
            </a:r>
            <a:r>
              <a:rPr lang="en-GB" b="0" dirty="0"/>
              <a:t>clauses in an open but structured task of six sentences. Students write ‘</a:t>
            </a:r>
            <a:r>
              <a:rPr lang="en-GB" b="0" i="1" dirty="0" err="1"/>
              <a:t>zu</a:t>
            </a:r>
            <a:r>
              <a:rPr lang="en-GB" b="0" i="1" dirty="0"/>
              <a:t>’ </a:t>
            </a:r>
            <a:r>
              <a:rPr lang="en-GB" b="0" dirty="0"/>
              <a:t>+infinitive for a </a:t>
            </a:r>
            <a:r>
              <a:rPr lang="en-GB" b="1" i="1" dirty="0"/>
              <a:t>was</a:t>
            </a:r>
            <a:r>
              <a:rPr lang="en-GB" b="0" dirty="0"/>
              <a:t> question, and ‘</a:t>
            </a:r>
            <a:r>
              <a:rPr lang="en-GB" b="0" i="1" dirty="0"/>
              <a:t>um…</a:t>
            </a:r>
            <a:r>
              <a:rPr lang="en-GB" b="0" i="1" dirty="0" err="1"/>
              <a:t>zu</a:t>
            </a:r>
            <a:r>
              <a:rPr lang="en-GB" b="0" dirty="0"/>
              <a:t>’ + infinitive for a </a:t>
            </a:r>
            <a:r>
              <a:rPr lang="en-GB" b="1" i="1" dirty="0" err="1"/>
              <a:t>warum</a:t>
            </a:r>
            <a:r>
              <a:rPr lang="en-GB" b="1" i="1" dirty="0"/>
              <a:t> </a:t>
            </a:r>
            <a:r>
              <a:rPr lang="en-GB" b="0" dirty="0"/>
              <a:t>question. </a:t>
            </a:r>
            <a:br>
              <a:rPr lang="en-GB" b="0" dirty="0"/>
            </a:br>
            <a:br>
              <a:rPr lang="en-GB" b="0" dirty="0"/>
            </a:br>
            <a:r>
              <a:rPr lang="en-GB" b="1" dirty="0"/>
              <a:t>Note</a:t>
            </a:r>
            <a:r>
              <a:rPr lang="en-GB" b="0" dirty="0"/>
              <a:t>: the sentence beginnings are provided to enable students to focus all their attention on producing the </a:t>
            </a:r>
            <a:r>
              <a:rPr lang="en-GB" b="0" i="1" u="sng" dirty="0" err="1"/>
              <a:t>zu</a:t>
            </a:r>
            <a:r>
              <a:rPr lang="en-GB" b="0" dirty="0"/>
              <a:t> or </a:t>
            </a:r>
            <a:r>
              <a:rPr lang="en-GB" b="0" i="1" dirty="0"/>
              <a:t>um…</a:t>
            </a:r>
            <a:r>
              <a:rPr lang="en-GB" b="0" i="1" dirty="0" err="1"/>
              <a:t>zu</a:t>
            </a:r>
            <a:r>
              <a:rPr lang="en-GB" b="0" i="1" dirty="0"/>
              <a:t> </a:t>
            </a:r>
            <a:r>
              <a:rPr lang="en-GB" b="0" dirty="0"/>
              <a:t>clauses.</a:t>
            </a:r>
            <a:br>
              <a:rPr lang="en-GB" dirty="0"/>
            </a:br>
            <a:br>
              <a:rPr lang="en-GB" dirty="0"/>
            </a:br>
            <a:r>
              <a:rPr lang="en-GB" b="1" dirty="0"/>
              <a:t>Procedure:</a:t>
            </a:r>
            <a:br>
              <a:rPr lang="en-GB" dirty="0"/>
            </a:br>
            <a:r>
              <a:rPr lang="en-GB" dirty="0"/>
              <a:t>1. Ensure each question is understood.</a:t>
            </a:r>
          </a:p>
          <a:p>
            <a:r>
              <a:rPr lang="en-GB" dirty="0"/>
              <a:t>2. Draw students’ attention to the question word and remind them of the difference between </a:t>
            </a:r>
            <a:r>
              <a:rPr lang="en-GB" dirty="0" err="1"/>
              <a:t>zu</a:t>
            </a:r>
            <a:r>
              <a:rPr lang="en-GB" dirty="0"/>
              <a:t> and um…</a:t>
            </a:r>
            <a:r>
              <a:rPr lang="en-GB" dirty="0" err="1"/>
              <a:t>zu</a:t>
            </a:r>
            <a:r>
              <a:rPr lang="en-GB" dirty="0"/>
              <a:t>.</a:t>
            </a:r>
          </a:p>
          <a:p>
            <a:r>
              <a:rPr lang="en-GB" dirty="0"/>
              <a:t>3. Students write 6 six sentence answers using the sentence beginnings provided.</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SSC </a:t>
            </a:r>
            <a:r>
              <a:rPr lang="en-GB" sz="1200" b="1" dirty="0"/>
              <a:t>[w] </a:t>
            </a:r>
            <a:r>
              <a:rPr lang="en-GB" sz="1200" b="0" dirty="0"/>
              <a:t>and </a:t>
            </a:r>
            <a:r>
              <a:rPr lang="en-GB" sz="1200" b="1" dirty="0"/>
              <a:t>[v]</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infinitive clauses with </a:t>
            </a:r>
            <a:r>
              <a:rPr lang="en-GB" sz="1200" b="0" i="1" baseline="0" dirty="0"/>
              <a:t>um…</a:t>
            </a:r>
            <a:r>
              <a:rPr lang="en-GB" sz="1200" b="0" i="1" baseline="0" dirty="0" err="1"/>
              <a:t>zu</a:t>
            </a:r>
            <a:br>
              <a:rPr lang="en-GB" sz="1200" b="0" baseline="0" dirty="0"/>
            </a:br>
            <a:r>
              <a:rPr lang="en-GB" sz="1200" b="0" baseline="0" dirty="0"/>
              <a:t>Consolidation of clauses with </a:t>
            </a:r>
            <a:r>
              <a:rPr lang="en-GB" sz="1200" b="0" i="1" baseline="0" dirty="0" err="1"/>
              <a:t>denn</a:t>
            </a:r>
            <a:br>
              <a:rPr lang="en-GB" sz="1200" b="0" baseline="0" dirty="0"/>
            </a:br>
            <a:r>
              <a:rPr lang="en-GB" sz="1200" b="0" baseline="0" dirty="0"/>
              <a:t>Imperfect modals </a:t>
            </a:r>
            <a:r>
              <a:rPr lang="en-GB" sz="1200" b="0" baseline="0" dirty="0" err="1"/>
              <a:t>durfte</a:t>
            </a:r>
            <a:r>
              <a:rPr lang="en-GB" sz="1200" b="0" baseline="0" dirty="0"/>
              <a:t>, </a:t>
            </a:r>
            <a:r>
              <a:rPr lang="en-GB" sz="1200" b="0" baseline="0" dirty="0" err="1"/>
              <a:t>sollte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9.3.1.1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ausgehen [483] begrüßen [1690] teilnehmen [1714] durfte, durftest [143] sollte, solltest [60] Bank2 [543] Lauf [1377]  Müll [4506] Projekt [720] Zweck [1604] lokal [1981] sauber [2026]</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9.2.1.5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einschlafen [2680]  mitnehmen [1459] konnte, konntest [23] musste, musstest [43] wollte, wolltest [57]  April [1004] Mai [1048] November [1273] September [1035] Zahn [1871] wach [3153]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9.1.2.1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ich möchte du möchtest er/sie/es möchte [mögen-168] auswählen [1884] genießen [1557] probieren [2894] verkaufen [721] Betrieb [957] Gericht [1293] Kuchen [4381] Laden [1675] Weihnachten [2971] günstig [1526] traditionell [1555] ab [544]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3538556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 Timing: (2 slides)</a:t>
            </a:r>
            <a:br>
              <a:rPr lang="en-GB" dirty="0"/>
            </a:br>
            <a:br>
              <a:rPr lang="en-GB" b="1" dirty="0"/>
            </a:br>
            <a:r>
              <a:rPr lang="en-GB" b="1" dirty="0"/>
              <a:t>Aim: </a:t>
            </a:r>
            <a:r>
              <a:rPr lang="en-GB" b="0" dirty="0"/>
              <a:t>To practise spoken production and aural recognition of SSCs [w] and [v].</a:t>
            </a:r>
            <a:br>
              <a:rPr lang="en-GB" dirty="0"/>
            </a:br>
            <a:br>
              <a:rPr lang="en-GB" dirty="0"/>
            </a:br>
            <a:r>
              <a:rPr lang="en-GB" b="1" dirty="0"/>
              <a:t>Procedure:</a:t>
            </a:r>
            <a:br>
              <a:rPr lang="en-GB" dirty="0"/>
            </a:br>
            <a:r>
              <a:rPr lang="en-GB" dirty="0"/>
              <a:t>1. Partner A writes down all of the dates on the board. Then they turn away. </a:t>
            </a:r>
          </a:p>
          <a:p>
            <a:r>
              <a:rPr lang="en-GB" dirty="0"/>
              <a:t>2. Click to reveal the events. Partner A asks Partner B ‘was </a:t>
            </a:r>
            <a:r>
              <a:rPr lang="en-GB" dirty="0" err="1"/>
              <a:t>feiert</a:t>
            </a:r>
            <a:r>
              <a:rPr lang="en-GB" dirty="0"/>
              <a:t> man am ….’, giving one of the dates they have noted down. </a:t>
            </a:r>
            <a:br>
              <a:rPr lang="en-GB" dirty="0"/>
            </a:br>
            <a:r>
              <a:rPr lang="en-GB" b="1" dirty="0"/>
              <a:t>Note</a:t>
            </a:r>
            <a:r>
              <a:rPr lang="en-GB" dirty="0"/>
              <a:t>: encourage students to ask in a random order.</a:t>
            </a:r>
          </a:p>
          <a:p>
            <a:r>
              <a:rPr lang="en-GB" dirty="0"/>
              <a:t>3. Partner B responds. Partner A listens carefully and transcribes what Partner B has said, paying particular attention to [w] and [v]. Partner B should repeat the answer as many times as Partner A requests (</a:t>
            </a:r>
            <a:r>
              <a:rPr lang="en-GB" dirty="0" err="1"/>
              <a:t>Wiederholen</a:t>
            </a:r>
            <a:r>
              <a:rPr lang="en-GB" dirty="0"/>
              <a:t>, </a:t>
            </a:r>
            <a:r>
              <a:rPr lang="en-GB" dirty="0" err="1"/>
              <a:t>bitte</a:t>
            </a:r>
            <a:r>
              <a:rPr lang="en-GB" dirty="0"/>
              <a:t>!).</a:t>
            </a:r>
          </a:p>
          <a:p>
            <a:r>
              <a:rPr lang="en-GB" dirty="0"/>
              <a:t>4. Partner A turns back around to check answers.</a:t>
            </a:r>
          </a:p>
          <a:p>
            <a:r>
              <a:rPr lang="en-GB" dirty="0"/>
              <a:t>5. Click to reveal audio buttons to check pronunciation.</a:t>
            </a:r>
          </a:p>
          <a:p>
            <a:r>
              <a:rPr lang="en-GB" dirty="0"/>
              <a:t>6. Move to the next slide. Swap roles and repeat the procedure.</a:t>
            </a:r>
          </a:p>
          <a:p>
            <a:endParaRPr lang="en-GB" dirty="0"/>
          </a:p>
          <a:p>
            <a:r>
              <a:rPr lang="en-GB" b="1" dirty="0"/>
              <a:t>Transcript:</a:t>
            </a:r>
          </a:p>
          <a:p>
            <a:pPr marL="0" indent="0">
              <a:buNone/>
            </a:pPr>
            <a:r>
              <a:rPr lang="en-GB" b="0" dirty="0"/>
              <a:t>1. Schweizer </a:t>
            </a:r>
            <a:r>
              <a:rPr lang="en-GB" b="0" dirty="0" err="1"/>
              <a:t>Nationalfeiertag</a:t>
            </a:r>
            <a:endParaRPr lang="en-GB" b="0" dirty="0"/>
          </a:p>
          <a:p>
            <a:pPr marL="0" indent="0">
              <a:buNone/>
            </a:pPr>
            <a:r>
              <a:rPr lang="en-GB" b="0" dirty="0"/>
              <a:t>2. Walpurgisnacht</a:t>
            </a:r>
          </a:p>
          <a:p>
            <a:pPr marL="0" indent="0">
              <a:buNone/>
            </a:pPr>
            <a:r>
              <a:rPr lang="en-GB" b="0" dirty="0"/>
              <a:t>3. </a:t>
            </a:r>
            <a:r>
              <a:rPr lang="en-GB" b="0" dirty="0" err="1"/>
              <a:t>Internationaler</a:t>
            </a:r>
            <a:r>
              <a:rPr lang="en-GB" b="0" dirty="0"/>
              <a:t> Tag der </a:t>
            </a:r>
            <a:r>
              <a:rPr lang="en-GB" b="0" dirty="0" err="1"/>
              <a:t>biologischen</a:t>
            </a:r>
            <a:r>
              <a:rPr lang="en-GB" b="0" dirty="0"/>
              <a:t> </a:t>
            </a:r>
            <a:r>
              <a:rPr lang="en-GB" b="0" dirty="0" err="1"/>
              <a:t>Vielfalt</a:t>
            </a:r>
            <a:endParaRPr lang="en-GB" b="0" dirty="0"/>
          </a:p>
          <a:p>
            <a:pPr marL="0" indent="0">
              <a:buNone/>
            </a:pPr>
            <a:r>
              <a:rPr lang="en-GB" b="0" dirty="0"/>
              <a:t>4. Tag der </a:t>
            </a:r>
            <a:r>
              <a:rPr lang="en-GB" b="0" dirty="0" err="1"/>
              <a:t>Verkehrssicherheit</a:t>
            </a:r>
            <a:r>
              <a:rPr lang="en-GB" b="0" dirty="0"/>
              <a:t> in Deutschland</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Vielfalt</a:t>
            </a:r>
            <a:r>
              <a:rPr lang="en-GB" baseline="0" dirty="0"/>
              <a:t> [2326] </a:t>
            </a:r>
            <a:r>
              <a:rPr lang="en-GB" baseline="0" dirty="0" err="1"/>
              <a:t>Verkehr</a:t>
            </a:r>
            <a:r>
              <a:rPr lang="en-GB" baseline="0" dirty="0"/>
              <a:t> [2131] </a:t>
            </a:r>
            <a:r>
              <a:rPr lang="en-GB" baseline="0" dirty="0" err="1"/>
              <a:t>Sicherheit</a:t>
            </a:r>
            <a:r>
              <a:rPr lang="en-GB" baseline="0" dirty="0"/>
              <a:t> [776]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419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a:t>
            </a:r>
          </a:p>
          <a:p>
            <a:endParaRPr lang="en-GB" b="1" dirty="0"/>
          </a:p>
          <a:p>
            <a:endParaRPr lang="en-GB" b="1" dirty="0"/>
          </a:p>
          <a:p>
            <a:r>
              <a:rPr lang="en-GB" b="1" dirty="0"/>
              <a:t>Transcript:</a:t>
            </a:r>
          </a:p>
          <a:p>
            <a:r>
              <a:rPr lang="en-GB" b="0" dirty="0"/>
              <a:t>5. Tag </a:t>
            </a:r>
            <a:r>
              <a:rPr lang="en-GB" b="0" dirty="0" err="1"/>
              <a:t>gegen</a:t>
            </a:r>
            <a:r>
              <a:rPr lang="en-GB" b="0" dirty="0"/>
              <a:t> </a:t>
            </a:r>
            <a:r>
              <a:rPr lang="en-GB" b="0" dirty="0" err="1"/>
              <a:t>Gewalt</a:t>
            </a:r>
            <a:r>
              <a:rPr lang="en-GB" b="0" dirty="0"/>
              <a:t> und </a:t>
            </a:r>
            <a:r>
              <a:rPr lang="en-GB" b="0" dirty="0" err="1"/>
              <a:t>Rassismus</a:t>
            </a:r>
            <a:r>
              <a:rPr lang="en-GB" b="0" dirty="0"/>
              <a:t> in </a:t>
            </a:r>
            <a:r>
              <a:rPr lang="en-GB" b="0" dirty="0" err="1"/>
              <a:t>Österreich</a:t>
            </a:r>
            <a:endParaRPr lang="en-GB" b="0" dirty="0"/>
          </a:p>
          <a:p>
            <a:r>
              <a:rPr lang="en-GB" b="0" dirty="0"/>
              <a:t>6. </a:t>
            </a:r>
            <a:r>
              <a:rPr lang="en-GB" b="0" dirty="0" err="1"/>
              <a:t>Internationaler</a:t>
            </a:r>
            <a:r>
              <a:rPr lang="en-GB" b="0" dirty="0"/>
              <a:t> Tag des </a:t>
            </a:r>
            <a:r>
              <a:rPr lang="en-GB" b="0" dirty="0" err="1"/>
              <a:t>Waldes</a:t>
            </a:r>
            <a:endParaRPr lang="en-GB" b="0" dirty="0"/>
          </a:p>
          <a:p>
            <a:r>
              <a:rPr lang="en-GB" b="0" dirty="0"/>
              <a:t>7. </a:t>
            </a:r>
            <a:r>
              <a:rPr lang="en-GB" b="0" dirty="0" err="1"/>
              <a:t>Volkstrauertag</a:t>
            </a:r>
            <a:r>
              <a:rPr lang="en-GB" b="0" dirty="0"/>
              <a:t> in Deutschland</a:t>
            </a:r>
          </a:p>
          <a:p>
            <a:r>
              <a:rPr lang="en-GB" b="0" dirty="0"/>
              <a:t>8. Tag der </a:t>
            </a:r>
            <a:r>
              <a:rPr lang="en-GB" b="0" dirty="0" err="1"/>
              <a:t>Vereinten</a:t>
            </a:r>
            <a:r>
              <a:rPr lang="en-GB" b="0" dirty="0"/>
              <a:t> </a:t>
            </a:r>
            <a:r>
              <a:rPr lang="en-GB" b="0" dirty="0" err="1"/>
              <a:t>Nationen</a:t>
            </a:r>
            <a:endParaRPr lang="en-GB" b="0" dirty="0"/>
          </a:p>
          <a:p>
            <a:pPr marL="228600" indent="-228600">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Gewalt</a:t>
            </a:r>
            <a:r>
              <a:rPr lang="en-GB" baseline="0" dirty="0"/>
              <a:t> [1316] </a:t>
            </a:r>
            <a:r>
              <a:rPr lang="en-GB" baseline="0" dirty="0" err="1"/>
              <a:t>Rassismus</a:t>
            </a:r>
            <a:r>
              <a:rPr lang="en-GB" baseline="0" dirty="0"/>
              <a:t> [&gt;5009] Volk [1032] </a:t>
            </a:r>
            <a:r>
              <a:rPr lang="en-GB" baseline="0" dirty="0" err="1"/>
              <a:t>Trauer</a:t>
            </a:r>
            <a:r>
              <a:rPr lang="en-GB" baseline="0" dirty="0"/>
              <a:t> [3568] </a:t>
            </a:r>
            <a:r>
              <a:rPr lang="en-GB" baseline="0" dirty="0" err="1"/>
              <a:t>Vereinte</a:t>
            </a:r>
            <a:r>
              <a:rPr lang="en-GB" baseline="0" dirty="0"/>
              <a:t> </a:t>
            </a:r>
            <a:r>
              <a:rPr lang="en-GB" baseline="0" dirty="0" err="1"/>
              <a:t>Nationen</a:t>
            </a:r>
            <a:r>
              <a:rPr lang="en-GB" baseline="0" dirty="0"/>
              <a:t> [4181]</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716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br>
              <a:rPr lang="en-GB" dirty="0"/>
            </a:br>
            <a:br>
              <a:rPr lang="en-GB" b="1" dirty="0"/>
            </a:br>
            <a:r>
              <a:rPr lang="en-GB" b="1" dirty="0"/>
              <a:t>Aim: </a:t>
            </a:r>
            <a:r>
              <a:rPr lang="en-GB" b="0" dirty="0"/>
              <a:t>to practise written comprehension and production of this week’s revisited vocabulary.</a:t>
            </a:r>
            <a:br>
              <a:rPr lang="en-GB" b="0" dirty="0"/>
            </a:br>
            <a:br>
              <a:rPr lang="en-GB" dirty="0"/>
            </a:br>
            <a:r>
              <a:rPr lang="en-GB" b="1" dirty="0"/>
              <a:t>Procedure:</a:t>
            </a:r>
            <a:br>
              <a:rPr lang="en-GB" dirty="0"/>
            </a:br>
            <a:r>
              <a:rPr lang="en-GB" dirty="0"/>
              <a:t>1. Explain the task. Ask students to read the text and write the German for the English words in orange.</a:t>
            </a:r>
          </a:p>
          <a:p>
            <a:r>
              <a:rPr lang="en-GB" dirty="0"/>
              <a:t>2. Click to reveal answers.</a:t>
            </a:r>
          </a:p>
          <a:p>
            <a:br>
              <a:rPr lang="en-GB" dirty="0"/>
            </a:br>
            <a:r>
              <a:rPr lang="en-GB" b="1" baseline="0" dirty="0"/>
              <a:t>Word frequency (1 is the most frequent word in German): </a:t>
            </a:r>
            <a:br>
              <a:rPr lang="en-GB" baseline="0" dirty="0"/>
            </a:br>
            <a:r>
              <a:rPr lang="en-GB" baseline="0" dirty="0" err="1"/>
              <a:t>zusätzlich</a:t>
            </a:r>
            <a:r>
              <a:rPr lang="en-GB" baseline="0" dirty="0"/>
              <a:t> [583] </a:t>
            </a:r>
            <a:r>
              <a:rPr lang="en-GB" baseline="0" dirty="0" err="1"/>
              <a:t>Mitglied</a:t>
            </a:r>
            <a:r>
              <a:rPr lang="en-GB" baseline="0" dirty="0"/>
              <a:t> [839]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further practise written comprehension of the same text.</a:t>
            </a:r>
            <a:br>
              <a:rPr lang="en-GB" b="0" dirty="0"/>
            </a:br>
            <a:br>
              <a:rPr lang="en-GB" dirty="0"/>
            </a:br>
            <a:r>
              <a:rPr lang="en-GB" b="1" dirty="0"/>
              <a:t>Procedure:</a:t>
            </a:r>
            <a:br>
              <a:rPr lang="en-GB" dirty="0"/>
            </a:br>
            <a:r>
              <a:rPr lang="en-GB" dirty="0"/>
              <a:t>1. Explain the task. The six answers to the questions are provided in the yellow boxes. Students are to decide which answer corresponds to each question.</a:t>
            </a:r>
          </a:p>
          <a:p>
            <a:r>
              <a:rPr lang="en-GB" dirty="0"/>
              <a:t>2. Click to reveal the sequence of questions, asking students to note down the correct answer.</a:t>
            </a:r>
          </a:p>
          <a:p>
            <a:r>
              <a:rPr lang="en-GB" dirty="0"/>
              <a:t>3. On the following slide, click through the sequence to reveal the answers.</a:t>
            </a:r>
          </a:p>
          <a:p>
            <a:endParaRPr lang="en-GB" dirty="0"/>
          </a:p>
          <a:p>
            <a:r>
              <a:rPr lang="en-GB" b="1" baseline="0" dirty="0"/>
              <a:t>Word frequency (1 is the most frequent word in German): </a:t>
            </a:r>
            <a:br>
              <a:rPr lang="en-GB" baseline="0" dirty="0"/>
            </a:br>
            <a:r>
              <a:rPr lang="en-GB" baseline="0" dirty="0" err="1"/>
              <a:t>zusätzlich</a:t>
            </a:r>
            <a:r>
              <a:rPr lang="en-GB" baseline="0" dirty="0"/>
              <a:t> [583] </a:t>
            </a:r>
            <a:r>
              <a:rPr lang="en-GB" baseline="0" dirty="0" err="1"/>
              <a:t>Mitglied</a:t>
            </a:r>
            <a:r>
              <a:rPr lang="en-GB" baseline="0" dirty="0"/>
              <a:t> [839]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421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027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br>
              <a:rPr lang="en-GB" dirty="0"/>
            </a:br>
            <a:br>
              <a:rPr lang="en-GB" b="1" dirty="0"/>
            </a:br>
            <a:r>
              <a:rPr lang="en-GB" b="1" dirty="0"/>
              <a:t>Aim: </a:t>
            </a:r>
            <a:r>
              <a:rPr lang="en-GB" b="0" dirty="0"/>
              <a:t>to practise aural recognition of SSCs [w] and [v].</a:t>
            </a:r>
            <a:br>
              <a:rPr lang="en-GB" dirty="0"/>
            </a:br>
            <a:br>
              <a:rPr lang="en-GB" dirty="0"/>
            </a:br>
            <a:r>
              <a:rPr lang="en-GB" b="1" dirty="0"/>
              <a:t>Procedure:</a:t>
            </a:r>
            <a:br>
              <a:rPr lang="en-GB" dirty="0"/>
            </a:br>
            <a:r>
              <a:rPr lang="en-GB" dirty="0"/>
              <a:t>1. Explain the task. Students will listen to audio and decide whether the gaps in the transcription contain [w] or [v] based on what they hear.</a:t>
            </a:r>
          </a:p>
          <a:p>
            <a:r>
              <a:rPr lang="en-GB" dirty="0"/>
              <a:t>2. Click to play the audio for each sentence and ask students to note down [w] or [v].</a:t>
            </a:r>
          </a:p>
          <a:p>
            <a:r>
              <a:rPr lang="en-GB" dirty="0"/>
              <a:t>3.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Silvester [&gt;5009] </a:t>
            </a:r>
            <a:r>
              <a:rPr lang="en-GB" baseline="0" dirty="0" err="1"/>
              <a:t>Armenien</a:t>
            </a:r>
            <a:r>
              <a:rPr lang="en-GB" baseline="0" dirty="0"/>
              <a:t> [&gt;5009] Botswana [&gt;5009] </a:t>
            </a:r>
            <a:r>
              <a:rPr lang="en-GB" baseline="0" dirty="0" err="1"/>
              <a:t>Verfassung</a:t>
            </a:r>
            <a:r>
              <a:rPr lang="en-GB" baseline="0" dirty="0"/>
              <a:t> [2678]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revisit conjunctions </a:t>
            </a:r>
            <a:r>
              <a:rPr lang="en-GB" b="0" i="1" dirty="0" err="1"/>
              <a:t>weil</a:t>
            </a:r>
            <a:r>
              <a:rPr lang="en-GB" b="0" dirty="0"/>
              <a:t> and </a:t>
            </a:r>
            <a:r>
              <a:rPr lang="en-GB" b="0" i="1" dirty="0" err="1"/>
              <a:t>denn</a:t>
            </a:r>
            <a:r>
              <a:rPr lang="en-GB" b="0" dirty="0"/>
              <a:t> to compare and contrast these structures with </a:t>
            </a:r>
            <a:r>
              <a:rPr lang="en-GB" b="0" i="1" dirty="0"/>
              <a:t>um…</a:t>
            </a:r>
            <a:r>
              <a:rPr lang="en-GB" b="0" i="1" dirty="0" err="1"/>
              <a:t>zu</a:t>
            </a:r>
            <a:r>
              <a:rPr lang="en-GB" b="0" dirty="0"/>
              <a:t>, as three ways to answer the question why.</a:t>
            </a:r>
            <a:br>
              <a:rPr lang="en-GB" b="0" dirty="0"/>
            </a:br>
            <a:br>
              <a:rPr lang="en-GB" b="0" dirty="0"/>
            </a:br>
            <a:r>
              <a:rPr lang="en-GB" b="1" dirty="0"/>
              <a:t>Procedure:</a:t>
            </a:r>
            <a:br>
              <a:rPr lang="en-GB" dirty="0"/>
            </a:br>
            <a:r>
              <a:rPr lang="en-GB" dirty="0"/>
              <a:t>1. Click to present the information.</a:t>
            </a:r>
          </a:p>
          <a:p>
            <a:r>
              <a:rPr lang="en-GB" dirty="0"/>
              <a:t>2. Click to play the audio and elicit the English translation of each of the three structures.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US" sz="1200" kern="1200" dirty="0">
                <a:solidFill>
                  <a:schemeClr val="tx1"/>
                </a:solidFill>
                <a:effectLst/>
                <a:latin typeface="+mn-lt"/>
                <a:ea typeface="+mn-ea"/>
                <a:cs typeface="+mn-cs"/>
              </a:rPr>
              <a:t>Ich </a:t>
            </a:r>
            <a:r>
              <a:rPr lang="en-US" sz="1200" kern="1200" dirty="0" err="1">
                <a:solidFill>
                  <a:schemeClr val="tx1"/>
                </a:solidFill>
                <a:effectLst/>
                <a:latin typeface="+mn-lt"/>
                <a:ea typeface="+mn-ea"/>
                <a:cs typeface="+mn-cs"/>
              </a:rPr>
              <a:t>arbeite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freiwillig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weil</a:t>
            </a:r>
            <a:r>
              <a:rPr lang="en-US" sz="1200" kern="1200" dirty="0">
                <a:solidFill>
                  <a:schemeClr val="tx1"/>
                </a:solidFill>
                <a:effectLst/>
                <a:latin typeface="+mn-lt"/>
                <a:ea typeface="+mn-ea"/>
                <a:cs typeface="+mn-cs"/>
              </a:rPr>
              <a:t> ich </a:t>
            </a:r>
            <a:r>
              <a:rPr lang="en-US" sz="1200" kern="1200" dirty="0" err="1">
                <a:solidFill>
                  <a:schemeClr val="tx1"/>
                </a:solidFill>
                <a:effectLst/>
                <a:latin typeface="+mn-lt"/>
                <a:ea typeface="+mn-ea"/>
                <a:cs typeface="+mn-cs"/>
              </a:rPr>
              <a:t>Anderen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helfen</a:t>
            </a:r>
            <a:r>
              <a:rPr lang="en-US" sz="1200" kern="1200" dirty="0">
                <a:solidFill>
                  <a:schemeClr val="tx1"/>
                </a:solidFill>
                <a:effectLst/>
                <a:latin typeface="+mn-lt"/>
                <a:ea typeface="+mn-ea"/>
                <a:cs typeface="+mn-cs"/>
              </a:rPr>
              <a:t> will.</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 </a:t>
            </a:r>
            <a:r>
              <a:rPr lang="de-DE" sz="1200" kern="1200" dirty="0">
                <a:solidFill>
                  <a:schemeClr val="tx1"/>
                </a:solidFill>
                <a:effectLst/>
                <a:latin typeface="+mn-lt"/>
                <a:ea typeface="+mn-ea"/>
                <a:cs typeface="+mn-cs"/>
              </a:rPr>
              <a:t>Ich arbeite freiwillig, denn ich will Anderen helfen.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Ich arbeite freiwillig, um Anderen zu helfen.</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br>
              <a:rPr lang="en-GB" dirty="0"/>
            </a:br>
            <a:br>
              <a:rPr lang="en-GB" b="1" dirty="0"/>
            </a:br>
            <a:r>
              <a:rPr lang="en-GB" b="1" dirty="0"/>
              <a:t>Aim: </a:t>
            </a:r>
            <a:r>
              <a:rPr lang="en-GB" b="0" dirty="0"/>
              <a:t>to practise written recognition of word order patterns with </a:t>
            </a:r>
            <a:r>
              <a:rPr lang="en-GB" b="0" i="1" dirty="0" err="1"/>
              <a:t>denn</a:t>
            </a:r>
            <a:r>
              <a:rPr lang="en-GB" b="0" dirty="0"/>
              <a:t> and </a:t>
            </a:r>
            <a:r>
              <a:rPr lang="en-GB" b="0" i="1" dirty="0"/>
              <a:t>um…</a:t>
            </a:r>
            <a:r>
              <a:rPr lang="en-GB" b="0" i="1" dirty="0" err="1"/>
              <a:t>zu</a:t>
            </a:r>
            <a:r>
              <a:rPr lang="en-GB" b="0" dirty="0"/>
              <a:t>; to practise written comprehension of vocabulary from this week’s sets in longer sentences.</a:t>
            </a:r>
            <a:br>
              <a:rPr lang="en-GB" b="0" dirty="0"/>
            </a:br>
            <a:br>
              <a:rPr lang="en-GB" b="0" dirty="0"/>
            </a:br>
            <a:r>
              <a:rPr lang="en-GB" b="1" dirty="0"/>
              <a:t>Procedure:</a:t>
            </a:r>
            <a:br>
              <a:rPr lang="en-GB" b="1" dirty="0"/>
            </a:br>
            <a:r>
              <a:rPr lang="en-GB" b="1" dirty="0"/>
              <a:t>Note: </a:t>
            </a:r>
            <a:r>
              <a:rPr lang="en-GB" b="0" dirty="0"/>
              <a:t>the first item is animated as an example to model with the class, with the conjunction revealed first and then the number. Thereafter the animations follow the order of the procedure below.</a:t>
            </a:r>
          </a:p>
          <a:p>
            <a:pPr marL="228600" indent="-228600">
              <a:buAutoNum type="arabicPeriod"/>
            </a:pPr>
            <a:r>
              <a:rPr lang="en-GB" b="0" dirty="0"/>
              <a:t>Students look first at the sentence endings and decide whether the conjunction is </a:t>
            </a:r>
            <a:r>
              <a:rPr lang="en-GB" b="0" i="1" dirty="0" err="1"/>
              <a:t>denn</a:t>
            </a:r>
            <a:r>
              <a:rPr lang="en-GB" b="0" dirty="0"/>
              <a:t> or </a:t>
            </a:r>
            <a:r>
              <a:rPr lang="en-GB" b="0" i="1" dirty="0"/>
              <a:t>um</a:t>
            </a:r>
            <a:r>
              <a:rPr lang="en-GB" b="0" dirty="0"/>
              <a:t> according to the order of the words in the sentence.</a:t>
            </a:r>
          </a:p>
          <a:p>
            <a:pPr marL="228600" indent="-228600">
              <a:buAutoNum type="arabicPeriod"/>
            </a:pPr>
            <a:r>
              <a:rPr lang="en-GB" b="0" dirty="0"/>
              <a:t>They then match sentence beginnings 1-9 with endings a-h, writing the number next to the letter in their books.</a:t>
            </a:r>
          </a:p>
          <a:p>
            <a:pPr marL="228600" indent="-228600">
              <a:buAutoNum type="arabicPeriod" startAt="3"/>
            </a:pPr>
            <a:r>
              <a:rPr lang="en-GB" dirty="0"/>
              <a:t>Click to leave the correct conjunction (</a:t>
            </a:r>
            <a:r>
              <a:rPr lang="en-GB" i="1" dirty="0" err="1"/>
              <a:t>denn</a:t>
            </a:r>
            <a:r>
              <a:rPr lang="en-GB" dirty="0"/>
              <a:t> or </a:t>
            </a:r>
            <a:r>
              <a:rPr lang="en-GB" i="1" dirty="0"/>
              <a:t>um</a:t>
            </a:r>
            <a:r>
              <a:rPr lang="en-GB" dirty="0"/>
              <a:t>).</a:t>
            </a:r>
          </a:p>
          <a:p>
            <a:pPr marL="228600" indent="-228600">
              <a:buAutoNum type="arabicPeriod" startAt="3"/>
            </a:pPr>
            <a:r>
              <a:rPr lang="en-GB" dirty="0"/>
              <a:t>Click to reveal the correct numbers.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Konto</a:t>
            </a:r>
            <a:r>
              <a:rPr lang="en-GB" b="0" baseline="0" dirty="0"/>
              <a:t> [3362]</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present examples of </a:t>
            </a:r>
            <a:r>
              <a:rPr lang="en-GB" b="0" i="1" dirty="0"/>
              <a:t>um…</a:t>
            </a:r>
            <a:r>
              <a:rPr lang="en-GB" b="0" i="1" dirty="0" err="1"/>
              <a:t>zu</a:t>
            </a:r>
            <a:r>
              <a:rPr lang="en-GB" b="0" dirty="0"/>
              <a:t> clauses in two tenses and compare them to </a:t>
            </a:r>
            <a:r>
              <a:rPr lang="en-GB" b="0" i="1" dirty="0" err="1"/>
              <a:t>denn</a:t>
            </a:r>
            <a:r>
              <a:rPr lang="en-GB" b="0" i="1" dirty="0"/>
              <a:t>/</a:t>
            </a:r>
            <a:r>
              <a:rPr lang="en-GB" b="0" i="1" dirty="0" err="1"/>
              <a:t>weil</a:t>
            </a:r>
            <a:r>
              <a:rPr lang="en-GB" b="0" i="1" dirty="0"/>
              <a:t> </a:t>
            </a:r>
            <a:r>
              <a:rPr lang="en-GB" b="0" dirty="0"/>
              <a:t>present and past sentences.</a:t>
            </a:r>
            <a:br>
              <a:rPr lang="en-GB" b="0" dirty="0"/>
            </a:br>
            <a:br>
              <a:rPr lang="en-GB" b="0" dirty="0"/>
            </a:br>
            <a:r>
              <a:rPr lang="en-GB" b="1" dirty="0"/>
              <a:t>Procedure:</a:t>
            </a:r>
            <a:br>
              <a:rPr lang="en-GB" dirty="0"/>
            </a:br>
            <a:r>
              <a:rPr lang="en-GB" dirty="0"/>
              <a:t>1. Click to present the information.</a:t>
            </a:r>
          </a:p>
          <a:p>
            <a:r>
              <a:rPr lang="en-GB" dirty="0"/>
              <a:t>2. Elicit the English for the examples before revealing it.</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480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2 minutes</a:t>
            </a:r>
            <a:br>
              <a:rPr lang="en-GB" dirty="0"/>
            </a:br>
            <a:br>
              <a:rPr lang="en-GB" b="1" dirty="0"/>
            </a:br>
            <a:r>
              <a:rPr lang="en-GB" b="1" dirty="0"/>
              <a:t>Aim: </a:t>
            </a:r>
            <a:r>
              <a:rPr lang="en-GB" b="0" dirty="0"/>
              <a:t>to recap the three imperfect modal verbs </a:t>
            </a:r>
            <a:r>
              <a:rPr lang="en-GB" b="0" i="1" dirty="0" err="1"/>
              <a:t>können</a:t>
            </a:r>
            <a:r>
              <a:rPr lang="en-GB" b="0" i="1" dirty="0"/>
              <a:t>, </a:t>
            </a:r>
            <a:r>
              <a:rPr lang="en-GB" b="0" i="1" dirty="0" err="1"/>
              <a:t>wollen</a:t>
            </a:r>
            <a:r>
              <a:rPr lang="en-GB" b="0" i="1" dirty="0"/>
              <a:t>, </a:t>
            </a:r>
            <a:r>
              <a:rPr lang="en-GB" b="0" i="1" dirty="0" err="1"/>
              <a:t>müssen</a:t>
            </a:r>
            <a:r>
              <a:rPr lang="en-GB" b="0" i="1" dirty="0"/>
              <a:t> </a:t>
            </a:r>
            <a:r>
              <a:rPr lang="en-GB" b="0" dirty="0"/>
              <a:t>in 1</a:t>
            </a:r>
            <a:r>
              <a:rPr lang="en-GB" b="0" baseline="30000" dirty="0"/>
              <a:t>st</a:t>
            </a:r>
            <a:r>
              <a:rPr lang="en-GB" b="0" dirty="0"/>
              <a:t>, 2</a:t>
            </a:r>
            <a:r>
              <a:rPr lang="en-GB" b="0" baseline="30000" dirty="0"/>
              <a:t>nd</a:t>
            </a:r>
            <a:r>
              <a:rPr lang="en-GB" b="0" dirty="0"/>
              <a:t>, 3</a:t>
            </a:r>
            <a:r>
              <a:rPr lang="en-GB" b="0" baseline="30000" dirty="0"/>
              <a:t>rd</a:t>
            </a:r>
            <a:r>
              <a:rPr lang="en-GB" b="0" dirty="0"/>
              <a:t> persons singular; to recap the rules of formation for singular imperfect modals; to apply the known rules to the two modal verbs </a:t>
            </a:r>
            <a:r>
              <a:rPr lang="en-GB" b="0" i="1" dirty="0" err="1"/>
              <a:t>dürfen</a:t>
            </a:r>
            <a:r>
              <a:rPr lang="en-GB" b="0" dirty="0"/>
              <a:t> and </a:t>
            </a:r>
            <a:r>
              <a:rPr lang="en-GB" b="0" i="1" dirty="0" err="1"/>
              <a:t>sollen</a:t>
            </a:r>
            <a:r>
              <a:rPr lang="en-GB" b="0" dirty="0"/>
              <a:t>.</a:t>
            </a:r>
            <a:br>
              <a:rPr lang="en-GB" b="0" dirty="0"/>
            </a:br>
            <a:br>
              <a:rPr lang="en-GB" dirty="0"/>
            </a:br>
            <a:r>
              <a:rPr lang="en-GB" b="1" dirty="0"/>
              <a:t>Procedure:</a:t>
            </a:r>
            <a:br>
              <a:rPr lang="en-GB" dirty="0"/>
            </a:br>
            <a:r>
              <a:rPr lang="en-GB" dirty="0"/>
              <a:t>1. Click to bring up the table and elicit the singular imperfect forms of </a:t>
            </a:r>
            <a:r>
              <a:rPr lang="en-GB" b="0" i="1" dirty="0" err="1"/>
              <a:t>können</a:t>
            </a:r>
            <a:r>
              <a:rPr lang="en-GB" b="0" i="1" dirty="0"/>
              <a:t>, </a:t>
            </a:r>
            <a:r>
              <a:rPr lang="en-GB" b="0" i="1" dirty="0" err="1"/>
              <a:t>wollen</a:t>
            </a:r>
            <a:r>
              <a:rPr lang="en-GB" b="0" i="1" dirty="0"/>
              <a:t>, </a:t>
            </a:r>
            <a:r>
              <a:rPr lang="en-GB" b="0" i="1" dirty="0" err="1"/>
              <a:t>müssen</a:t>
            </a:r>
            <a:r>
              <a:rPr lang="en-GB" b="0" i="1" dirty="0"/>
              <a:t>.</a:t>
            </a:r>
          </a:p>
          <a:p>
            <a:pPr marL="0" lvl="0" indent="0" algn="l" rtl="0">
              <a:spcBef>
                <a:spcPts val="0"/>
              </a:spcBef>
              <a:spcAft>
                <a:spcPts val="0"/>
              </a:spcAft>
              <a:buNone/>
            </a:pPr>
            <a:r>
              <a:rPr lang="en-GB" b="0" i="1" dirty="0"/>
              <a:t>2. </a:t>
            </a:r>
            <a:r>
              <a:rPr lang="en-GB" b="0" i="0" dirty="0"/>
              <a:t>Click to bring up the gapped rules for formation and elicit the missing words.</a:t>
            </a:r>
          </a:p>
          <a:p>
            <a:pPr marL="0" lvl="0" indent="0" algn="l" rtl="0">
              <a:spcBef>
                <a:spcPts val="0"/>
              </a:spcBef>
              <a:spcAft>
                <a:spcPts val="0"/>
              </a:spcAft>
              <a:buNone/>
            </a:pPr>
            <a:r>
              <a:rPr lang="en-GB" b="0" i="0" dirty="0"/>
              <a:t>3. Elicit the singular imperfect forms of </a:t>
            </a:r>
            <a:r>
              <a:rPr lang="en-GB" b="0" i="1" dirty="0" err="1"/>
              <a:t>dürfen</a:t>
            </a:r>
            <a:r>
              <a:rPr lang="en-GB" b="0" dirty="0"/>
              <a:t> and </a:t>
            </a:r>
            <a:r>
              <a:rPr lang="en-GB" b="0" i="1" dirty="0" err="1"/>
              <a:t>sollen</a:t>
            </a:r>
            <a:r>
              <a:rPr lang="en-GB" b="0" i="1" dirty="0"/>
              <a:t> </a:t>
            </a:r>
            <a:r>
              <a:rPr lang="en-GB" b="0" i="0" dirty="0"/>
              <a:t>drawing students’ attention to the rules they have just recalled.</a:t>
            </a:r>
            <a:br>
              <a:rPr lang="en-GB" b="0" i="0" dirty="0"/>
            </a:br>
            <a:r>
              <a:rPr lang="en-GB" b="0" i="0" dirty="0"/>
              <a:t>4. Elicit the English meanings for the two new sets of verb forms.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35" name="Google Shape;33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Note: This is the more scaffolded version, focusing only on the production of </a:t>
            </a:r>
            <a:r>
              <a:rPr lang="en-US" b="1" i="1" dirty="0"/>
              <a:t>um…</a:t>
            </a:r>
            <a:r>
              <a:rPr lang="en-US" b="1" i="1" dirty="0" err="1"/>
              <a:t>zu</a:t>
            </a:r>
            <a:r>
              <a:rPr lang="en-US" b="1" i="1" dirty="0"/>
              <a:t> </a:t>
            </a:r>
            <a:r>
              <a:rPr lang="en-US" b="1" dirty="0"/>
              <a:t>and </a:t>
            </a:r>
            <a:r>
              <a:rPr lang="en-US" b="1" i="1" dirty="0" err="1"/>
              <a:t>denn</a:t>
            </a:r>
            <a:r>
              <a:rPr lang="en-US" b="1" i="1" dirty="0"/>
              <a:t> </a:t>
            </a:r>
            <a:r>
              <a:rPr lang="en-US" b="1" dirty="0"/>
              <a:t>clauses.  It is likely that most classes/students will use this version.</a:t>
            </a:r>
            <a:br>
              <a:rPr lang="en-US" b="1" dirty="0"/>
            </a:br>
            <a:r>
              <a:rPr lang="en-US" b="1" dirty="0"/>
              <a:t>Students may not complete the whole task in 10 minutes, as they need to write two sentences per question.  They should be told to </a:t>
            </a:r>
            <a:r>
              <a:rPr lang="en-GB" b="1" dirty="0"/>
              <a:t>prioritise items 1-4.</a:t>
            </a:r>
            <a:endParaRPr dirty="0"/>
          </a:p>
          <a:p>
            <a:pPr marL="0" lvl="0" indent="0" algn="l" rtl="0">
              <a:spcBef>
                <a:spcPts val="0"/>
              </a:spcBef>
              <a:spcAft>
                <a:spcPts val="0"/>
              </a:spcAft>
              <a:buNone/>
            </a:pPr>
            <a:br>
              <a:rPr lang="en-US" b="1" dirty="0"/>
            </a:br>
            <a:r>
              <a:rPr lang="en-US" b="1" dirty="0"/>
              <a:t>Timing: 10 minutes (two slides)</a:t>
            </a:r>
            <a:br>
              <a:rPr lang="en-US" dirty="0"/>
            </a:br>
            <a:br>
              <a:rPr lang="en-US" dirty="0"/>
            </a:br>
            <a:r>
              <a:rPr lang="en-US" b="1" dirty="0"/>
              <a:t>Aim: </a:t>
            </a:r>
            <a:r>
              <a:rPr lang="en-US" b="0" dirty="0"/>
              <a:t>to </a:t>
            </a:r>
            <a:r>
              <a:rPr lang="en-US" b="0" dirty="0" err="1"/>
              <a:t>practise</a:t>
            </a:r>
            <a:r>
              <a:rPr lang="en-US" b="0" dirty="0"/>
              <a:t> written production of </a:t>
            </a:r>
            <a:r>
              <a:rPr lang="en-US" b="0" i="1" dirty="0"/>
              <a:t>um…</a:t>
            </a:r>
            <a:r>
              <a:rPr lang="en-US" b="0" i="1" dirty="0" err="1"/>
              <a:t>zu</a:t>
            </a:r>
            <a:r>
              <a:rPr lang="en-US" b="0" i="1" dirty="0"/>
              <a:t> </a:t>
            </a:r>
            <a:r>
              <a:rPr lang="en-US" b="0" dirty="0"/>
              <a:t>and </a:t>
            </a:r>
            <a:r>
              <a:rPr lang="en-US" b="0" i="1" dirty="0" err="1"/>
              <a:t>denn</a:t>
            </a:r>
            <a:r>
              <a:rPr lang="en-US" b="0" dirty="0"/>
              <a:t> clauses in different tenses.</a:t>
            </a:r>
            <a:br>
              <a:rPr lang="en-US" b="0" dirty="0"/>
            </a:br>
            <a:br>
              <a:rPr lang="en-US" dirty="0"/>
            </a:br>
            <a:r>
              <a:rPr lang="en-US" b="1" dirty="0"/>
              <a:t>Procedure:</a:t>
            </a:r>
            <a:br>
              <a:rPr lang="en-US" dirty="0"/>
            </a:br>
            <a:r>
              <a:rPr lang="en-US" dirty="0"/>
              <a:t>1. Model the task. Give students time to write down the main clause plus </a:t>
            </a:r>
            <a:r>
              <a:rPr lang="en-US" i="1" dirty="0"/>
              <a:t>‘, um</a:t>
            </a:r>
            <a:r>
              <a:rPr lang="en-US" dirty="0"/>
              <a:t>’ and plus </a:t>
            </a:r>
            <a:r>
              <a:rPr lang="en-US" i="1" dirty="0"/>
              <a:t>‘, </a:t>
            </a:r>
            <a:r>
              <a:rPr lang="en-US" i="1" dirty="0" err="1"/>
              <a:t>denn</a:t>
            </a:r>
            <a:r>
              <a:rPr lang="en-US" dirty="0"/>
              <a:t>’. Elicit a suggestion for the </a:t>
            </a:r>
            <a:r>
              <a:rPr lang="en-US" i="1" dirty="0"/>
              <a:t>um…</a:t>
            </a:r>
            <a:r>
              <a:rPr lang="en-US" i="1" dirty="0" err="1"/>
              <a:t>zu</a:t>
            </a:r>
            <a:r>
              <a:rPr lang="en-US" i="1" dirty="0"/>
              <a:t> </a:t>
            </a:r>
            <a:r>
              <a:rPr lang="en-US" dirty="0"/>
              <a:t>sentence ending and click to reveal the full sentence. Elicit a suggestion for the </a:t>
            </a:r>
            <a:r>
              <a:rPr lang="en-US" i="1" dirty="0" err="1"/>
              <a:t>denn</a:t>
            </a:r>
            <a:r>
              <a:rPr lang="en-US" i="1" dirty="0"/>
              <a:t> </a:t>
            </a:r>
            <a:r>
              <a:rPr lang="en-US" dirty="0"/>
              <a:t>clause and click to reveal the full sentence. Repeat for the present tense examples (no.2).</a:t>
            </a:r>
            <a:endParaRPr dirty="0"/>
          </a:p>
          <a:p>
            <a:pPr marL="0" lvl="0" indent="0" algn="l" rtl="0">
              <a:spcBef>
                <a:spcPts val="0"/>
              </a:spcBef>
              <a:spcAft>
                <a:spcPts val="0"/>
              </a:spcAft>
              <a:buNone/>
            </a:pPr>
            <a:r>
              <a:rPr lang="en-US" dirty="0"/>
              <a:t>2. Click to reveal the remaining prompts. Remind students that they need to write two sentences for each item.</a:t>
            </a:r>
            <a:endParaRPr dirty="0"/>
          </a:p>
          <a:p>
            <a:pPr marL="0" lvl="0" indent="0" algn="l" rtl="0">
              <a:spcBef>
                <a:spcPts val="0"/>
              </a:spcBef>
              <a:spcAft>
                <a:spcPts val="0"/>
              </a:spcAft>
              <a:buNone/>
            </a:pPr>
            <a:r>
              <a:rPr lang="en-US" dirty="0"/>
              <a:t>3. Go to the answers slide to reveal the answers.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br>
              <a:rPr lang="en-US" dirty="0"/>
            </a:br>
            <a:endParaRPr dirty="0"/>
          </a:p>
        </p:txBody>
      </p:sp>
      <p:sp>
        <p:nvSpPr>
          <p:cNvPr id="737" name="Google Shape;73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Note: this is the more challenging version.  </a:t>
            </a:r>
            <a:endParaRPr dirty="0"/>
          </a:p>
          <a:p>
            <a:pPr marL="0" lvl="0" indent="0" algn="l" rtl="0">
              <a:spcBef>
                <a:spcPts val="0"/>
              </a:spcBef>
              <a:spcAft>
                <a:spcPts val="0"/>
              </a:spcAft>
              <a:buNone/>
            </a:pPr>
            <a:r>
              <a:rPr lang="en-US" b="1" dirty="0"/>
              <a:t>Timing: 10 minutes</a:t>
            </a:r>
            <a:br>
              <a:rPr lang="en-US" dirty="0"/>
            </a:br>
            <a:br>
              <a:rPr lang="en-US" b="1" dirty="0"/>
            </a:br>
            <a:r>
              <a:rPr lang="en-US" b="1" dirty="0"/>
              <a:t>Aim: </a:t>
            </a:r>
            <a:r>
              <a:rPr lang="en-US" b="0" dirty="0"/>
              <a:t>to </a:t>
            </a:r>
            <a:r>
              <a:rPr lang="en-US" b="0" dirty="0" err="1"/>
              <a:t>practise</a:t>
            </a:r>
            <a:r>
              <a:rPr lang="en-US" b="0" dirty="0"/>
              <a:t> written production of present and past (perfect) sentences, as well as </a:t>
            </a:r>
            <a:r>
              <a:rPr lang="en-US" b="0" i="1" dirty="0"/>
              <a:t>um…</a:t>
            </a:r>
            <a:r>
              <a:rPr lang="en-US" b="0" i="1" dirty="0" err="1"/>
              <a:t>zu</a:t>
            </a:r>
            <a:r>
              <a:rPr lang="en-US" b="0" i="1" dirty="0"/>
              <a:t> </a:t>
            </a:r>
            <a:r>
              <a:rPr lang="en-US" b="0" dirty="0"/>
              <a:t>and </a:t>
            </a:r>
            <a:r>
              <a:rPr lang="en-US" b="0" i="1" dirty="0" err="1"/>
              <a:t>denn</a:t>
            </a:r>
            <a:r>
              <a:rPr lang="en-US" b="0" dirty="0"/>
              <a:t> clauses in different tenses.</a:t>
            </a:r>
            <a:br>
              <a:rPr lang="en-US" dirty="0"/>
            </a:br>
            <a:endParaRPr dirty="0"/>
          </a:p>
          <a:p>
            <a:pPr marL="0" lvl="0" indent="0" algn="l" rtl="0">
              <a:spcBef>
                <a:spcPts val="0"/>
              </a:spcBef>
              <a:spcAft>
                <a:spcPts val="0"/>
              </a:spcAft>
              <a:buNone/>
            </a:pPr>
            <a:r>
              <a:rPr lang="en-US" b="1" dirty="0"/>
              <a:t>Procedure:</a:t>
            </a:r>
            <a:br>
              <a:rPr lang="en-US" dirty="0"/>
            </a:br>
            <a:r>
              <a:rPr lang="en-US" dirty="0"/>
              <a:t>1. Explain the activity. </a:t>
            </a:r>
            <a:endParaRPr dirty="0"/>
          </a:p>
          <a:p>
            <a:pPr marL="0" lvl="0" indent="0" algn="l" rtl="0">
              <a:spcBef>
                <a:spcPts val="0"/>
              </a:spcBef>
              <a:spcAft>
                <a:spcPts val="0"/>
              </a:spcAft>
              <a:buNone/>
            </a:pPr>
            <a:r>
              <a:rPr lang="en-US" dirty="0"/>
              <a:t>2. Students </a:t>
            </a:r>
            <a:r>
              <a:rPr lang="en-US" dirty="0" err="1"/>
              <a:t>practise</a:t>
            </a:r>
            <a:r>
              <a:rPr lang="en-US" dirty="0"/>
              <a:t> writing um </a:t>
            </a:r>
            <a:r>
              <a:rPr lang="en-US" dirty="0" err="1"/>
              <a:t>zu</a:t>
            </a:r>
            <a:r>
              <a:rPr lang="en-US" dirty="0"/>
              <a:t> and / or </a:t>
            </a:r>
            <a:r>
              <a:rPr lang="en-US" dirty="0" err="1"/>
              <a:t>denn</a:t>
            </a:r>
            <a:r>
              <a:rPr lang="en-US" dirty="0"/>
              <a:t> structures in the past and present tenses. Remind students that </a:t>
            </a:r>
            <a:r>
              <a:rPr lang="en-US" i="1" dirty="0"/>
              <a:t>um…</a:t>
            </a:r>
            <a:r>
              <a:rPr lang="en-US" i="1" dirty="0" err="1"/>
              <a:t>zu</a:t>
            </a:r>
            <a:r>
              <a:rPr lang="en-US" i="1" dirty="0"/>
              <a:t> </a:t>
            </a:r>
            <a:r>
              <a:rPr lang="en-US" dirty="0"/>
              <a:t>clauses are always in the present tense but that if they use </a:t>
            </a:r>
            <a:r>
              <a:rPr lang="en-US" i="1" dirty="0" err="1"/>
              <a:t>denn</a:t>
            </a:r>
            <a:r>
              <a:rPr lang="en-US" i="1" dirty="0"/>
              <a:t>,</a:t>
            </a:r>
            <a:r>
              <a:rPr lang="en-US" dirty="0"/>
              <a:t> they must repeat the subject and use a verb in the correct tense.</a:t>
            </a:r>
            <a:br>
              <a:rPr lang="en-US" dirty="0"/>
            </a:br>
            <a:r>
              <a:rPr lang="en-US" dirty="0"/>
              <a:t>3. As students are writing full sentences here, they should write one sentence for each prompt only, selecting whether to use an </a:t>
            </a:r>
            <a:r>
              <a:rPr lang="en-US" i="1" dirty="0"/>
              <a:t>um…</a:t>
            </a:r>
            <a:r>
              <a:rPr lang="en-US" i="1" dirty="0" err="1"/>
              <a:t>zu</a:t>
            </a:r>
            <a:r>
              <a:rPr lang="en-US" i="1" dirty="0"/>
              <a:t> </a:t>
            </a:r>
            <a:r>
              <a:rPr lang="en-US" dirty="0"/>
              <a:t>or a </a:t>
            </a:r>
            <a:r>
              <a:rPr lang="en-US" i="1" dirty="0" err="1"/>
              <a:t>denn</a:t>
            </a:r>
            <a:r>
              <a:rPr lang="en-US" i="1" dirty="0"/>
              <a:t> </a:t>
            </a:r>
            <a:r>
              <a:rPr lang="en-US" dirty="0"/>
              <a:t>clause, but ensuring that they have four of each type of sentence ending.</a:t>
            </a:r>
            <a:br>
              <a:rPr lang="en-US" dirty="0"/>
            </a:br>
            <a:r>
              <a:rPr lang="en-US" dirty="0"/>
              <a:t>4. Use the next slide to elicit and reveal the written answers.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br>
              <a:rPr lang="en-US" dirty="0"/>
            </a:br>
            <a:endParaRPr dirty="0"/>
          </a:p>
        </p:txBody>
      </p:sp>
      <p:sp>
        <p:nvSpPr>
          <p:cNvPr id="769" name="Google Shape;769;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ANSWERS 3 – 8</a:t>
            </a:r>
            <a:endParaRPr/>
          </a:p>
          <a:p>
            <a:pPr marL="0" lvl="0" indent="0" algn="l" rtl="0">
              <a:spcBef>
                <a:spcPts val="0"/>
              </a:spcBef>
              <a:spcAft>
                <a:spcPts val="0"/>
              </a:spcAft>
              <a:buNone/>
            </a:pPr>
            <a:br>
              <a:rPr lang="en-US" b="1"/>
            </a:br>
            <a:r>
              <a:rPr lang="en-US" b="1"/>
              <a:t>Procedure:</a:t>
            </a:r>
            <a:br>
              <a:rPr lang="en-US"/>
            </a:br>
            <a:r>
              <a:rPr lang="en-US"/>
              <a:t>1. Elicit sentence answers from students.</a:t>
            </a:r>
            <a:endParaRPr/>
          </a:p>
          <a:p>
            <a:pPr marL="0" lvl="0" indent="0" algn="l" rtl="0">
              <a:spcBef>
                <a:spcPts val="0"/>
              </a:spcBef>
              <a:spcAft>
                <a:spcPts val="0"/>
              </a:spcAft>
              <a:buNone/>
            </a:pPr>
            <a:r>
              <a:rPr lang="en-US"/>
              <a:t>2. Click to reveal answers.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br>
              <a:rPr lang="en-US"/>
            </a:br>
            <a:endParaRPr/>
          </a:p>
        </p:txBody>
      </p:sp>
      <p:sp>
        <p:nvSpPr>
          <p:cNvPr id="792" name="Google Shape;79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this is the easier version of this activity with prompts in German.</a:t>
            </a:r>
          </a:p>
          <a:p>
            <a:endParaRPr lang="en-GB" b="1" dirty="0"/>
          </a:p>
          <a:p>
            <a:r>
              <a:rPr lang="en-GB" b="1" dirty="0"/>
              <a:t>Timing: 6 minutes</a:t>
            </a:r>
            <a:br>
              <a:rPr lang="en-GB" dirty="0"/>
            </a:br>
            <a:br>
              <a:rPr lang="en-GB" b="1" dirty="0"/>
            </a:br>
            <a:r>
              <a:rPr lang="en-GB" b="1" dirty="0"/>
              <a:t>Aim: </a:t>
            </a:r>
            <a:r>
              <a:rPr lang="en-GB" b="0" dirty="0"/>
              <a:t>to practise asking and answering ‘what’ and ‘why’ questions, using </a:t>
            </a:r>
            <a:r>
              <a:rPr lang="en-GB" b="0" i="1" dirty="0"/>
              <a:t>um..</a:t>
            </a:r>
            <a:r>
              <a:rPr lang="en-GB" b="0" i="1" dirty="0" err="1"/>
              <a:t>zu</a:t>
            </a:r>
            <a:r>
              <a:rPr lang="en-GB" b="0" i="1" dirty="0"/>
              <a:t> </a:t>
            </a:r>
            <a:r>
              <a:rPr lang="en-GB" b="0" dirty="0"/>
              <a:t>(and/or </a:t>
            </a:r>
            <a:r>
              <a:rPr lang="en-GB" b="0" i="1" dirty="0" err="1"/>
              <a:t>denn</a:t>
            </a:r>
            <a:r>
              <a:rPr lang="en-GB" b="0" i="1" dirty="0"/>
              <a:t> </a:t>
            </a:r>
            <a:r>
              <a:rPr lang="en-GB" b="0" dirty="0"/>
              <a:t>clauses) in a more open-ended context.</a:t>
            </a:r>
            <a:br>
              <a:rPr lang="en-GB" dirty="0"/>
            </a:br>
            <a:br>
              <a:rPr lang="en-GB" dirty="0"/>
            </a:br>
            <a:r>
              <a:rPr lang="en-GB" b="1" dirty="0"/>
              <a:t>Procedure:</a:t>
            </a:r>
            <a:br>
              <a:rPr lang="en-GB" dirty="0"/>
            </a:br>
            <a:r>
              <a:rPr lang="en-GB" dirty="0"/>
              <a:t>Students split into pairs and ask and answer questions, paying attention to whether the question asks </a:t>
            </a:r>
            <a:r>
              <a:rPr lang="en-GB" i="1" dirty="0"/>
              <a:t>was </a:t>
            </a:r>
            <a:r>
              <a:rPr lang="en-GB" dirty="0"/>
              <a:t>or </a:t>
            </a:r>
            <a:r>
              <a:rPr lang="en-GB" i="1" dirty="0" err="1"/>
              <a:t>warum</a:t>
            </a:r>
            <a:r>
              <a:rPr lang="en-GB" dirty="0"/>
              <a:t>. </a:t>
            </a:r>
          </a:p>
          <a:p>
            <a:endParaRPr lang="en-GB" dirty="0"/>
          </a:p>
          <a:p>
            <a:r>
              <a:rPr lang="en-GB" b="1" baseline="0" dirty="0"/>
              <a:t>Word frequency (1 is the most frequent word in German): </a:t>
            </a:r>
            <a:br>
              <a:rPr lang="en-GB" baseline="0" dirty="0"/>
            </a:br>
            <a:r>
              <a:rPr lang="en-GB" baseline="0" dirty="0" err="1"/>
              <a:t>aufsammeln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this is the harder version of this activity with prompts in English.</a:t>
            </a:r>
          </a:p>
          <a:p>
            <a:endParaRPr lang="en-GB" b="1" dirty="0"/>
          </a:p>
          <a:p>
            <a:r>
              <a:rPr lang="en-GB" b="1" dirty="0"/>
              <a:t>Timing: 6 minutes</a:t>
            </a:r>
            <a:br>
              <a:rPr lang="en-GB" dirty="0"/>
            </a:br>
            <a:br>
              <a:rPr lang="en-GB" b="1" dirty="0"/>
            </a:br>
            <a:r>
              <a:rPr lang="en-GB" b="1" dirty="0"/>
              <a:t>Aim: </a:t>
            </a:r>
            <a:r>
              <a:rPr lang="en-GB" b="0" dirty="0"/>
              <a:t>to practise asking and answering ‘what’ and ‘why’ questions, using </a:t>
            </a:r>
            <a:r>
              <a:rPr lang="en-GB" b="0" i="1" dirty="0"/>
              <a:t>um..</a:t>
            </a:r>
            <a:r>
              <a:rPr lang="en-GB" b="0" i="1" dirty="0" err="1"/>
              <a:t>zu</a:t>
            </a:r>
            <a:r>
              <a:rPr lang="en-GB" b="0" i="1" dirty="0"/>
              <a:t> </a:t>
            </a:r>
            <a:r>
              <a:rPr lang="en-GB" b="0" dirty="0"/>
              <a:t>(and/or </a:t>
            </a:r>
            <a:r>
              <a:rPr lang="en-GB" b="0" i="1" dirty="0" err="1"/>
              <a:t>denn</a:t>
            </a:r>
            <a:r>
              <a:rPr lang="en-GB" b="0" i="1" dirty="0"/>
              <a:t> </a:t>
            </a:r>
            <a:r>
              <a:rPr lang="en-GB" b="0" dirty="0"/>
              <a:t>clauses) in a more open-ended context.</a:t>
            </a:r>
            <a:br>
              <a:rPr lang="en-GB" dirty="0"/>
            </a:br>
            <a:br>
              <a:rPr lang="en-GB" dirty="0"/>
            </a:br>
            <a:r>
              <a:rPr lang="en-GB" b="1" dirty="0"/>
              <a:t>Procedure:</a:t>
            </a:r>
            <a:br>
              <a:rPr lang="en-GB" dirty="0"/>
            </a:br>
            <a:r>
              <a:rPr lang="en-GB" dirty="0"/>
              <a:t>Students split into pairs and ask and answer questions, paying attention to whether the question asks </a:t>
            </a:r>
            <a:r>
              <a:rPr lang="en-GB" i="1" dirty="0"/>
              <a:t>was </a:t>
            </a:r>
            <a:r>
              <a:rPr lang="en-GB" dirty="0"/>
              <a:t>or </a:t>
            </a:r>
            <a:r>
              <a:rPr lang="en-GB" i="1" dirty="0" err="1"/>
              <a:t>warum</a:t>
            </a:r>
            <a:r>
              <a:rPr lang="en-GB" dirty="0"/>
              <a:t>. </a:t>
            </a:r>
          </a:p>
          <a:p>
            <a:endParaRPr lang="en-GB" dirty="0"/>
          </a:p>
          <a:p>
            <a:r>
              <a:rPr lang="en-GB" b="1" baseline="0" dirty="0"/>
              <a:t>Word frequency (1 is the most frequent word in German): </a:t>
            </a:r>
            <a:br>
              <a:rPr lang="en-GB" baseline="0" dirty="0"/>
            </a:br>
            <a:r>
              <a:rPr lang="en-GB" baseline="0" dirty="0" err="1"/>
              <a:t>aufsammeln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572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slides)</a:t>
            </a:r>
            <a:br>
              <a:rPr lang="en-GB" dirty="0"/>
            </a:br>
            <a:br>
              <a:rPr lang="en-GB" b="1" dirty="0"/>
            </a:br>
            <a:r>
              <a:rPr lang="en-GB" b="1" dirty="0"/>
              <a:t>Aim: </a:t>
            </a:r>
            <a:r>
              <a:rPr lang="en-GB" b="0" dirty="0"/>
              <a:t>to practise this week’s vocabulary.</a:t>
            </a:r>
            <a:br>
              <a:rPr lang="en-GB" dirty="0"/>
            </a:br>
            <a:br>
              <a:rPr lang="en-GB" dirty="0"/>
            </a:br>
            <a:r>
              <a:rPr lang="en-GB" b="1" dirty="0"/>
              <a:t>Procedure:</a:t>
            </a:r>
            <a:br>
              <a:rPr lang="en-GB" dirty="0"/>
            </a:br>
            <a:r>
              <a:rPr lang="en-GB" dirty="0"/>
              <a:t>1. Explain the task. Only one of the three translations provided for each sentence is correct. Students are to listen to the audio and decide whether the correct answer is A, B or C.</a:t>
            </a:r>
          </a:p>
          <a:p>
            <a:r>
              <a:rPr lang="en-GB" dirty="0"/>
              <a:t>2. Click on the buttons to hear the audio. </a:t>
            </a:r>
            <a:r>
              <a:rPr lang="en-GB" b="1" dirty="0"/>
              <a:t>Note</a:t>
            </a:r>
            <a:r>
              <a:rPr lang="en-GB" dirty="0"/>
              <a:t>: pupils may need to listen to each one several times.</a:t>
            </a:r>
          </a:p>
          <a:p>
            <a:r>
              <a:rPr lang="en-GB" dirty="0"/>
              <a:t>3. Students decide whether the correct translation is A, B or C.</a:t>
            </a:r>
          </a:p>
          <a:p>
            <a:r>
              <a:rPr lang="en-GB" dirty="0"/>
              <a:t>4. Click to reveal answers.</a:t>
            </a:r>
          </a:p>
          <a:p>
            <a:r>
              <a:rPr lang="en-GB" dirty="0"/>
              <a:t>5. Repeat on the following slide.</a:t>
            </a:r>
          </a:p>
          <a:p>
            <a:br>
              <a:rPr lang="en-GB" dirty="0"/>
            </a:br>
            <a:r>
              <a:rPr lang="en-GB" b="1" dirty="0"/>
              <a:t>Note: </a:t>
            </a:r>
            <a:r>
              <a:rPr lang="en-GB" dirty="0"/>
              <a:t>as some of the vocabulary is new this week, the key elements are in bold to help students to focus their attention on these.  Teachers may wish to remove the bold text for greater challenge.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(Mia) </a:t>
            </a:r>
            <a:r>
              <a:rPr lang="en-GB" b="0" dirty="0" err="1"/>
              <a:t>Diese</a:t>
            </a:r>
            <a:r>
              <a:rPr lang="en-GB" b="0" dirty="0"/>
              <a:t> </a:t>
            </a:r>
            <a:r>
              <a:rPr lang="en-GB" b="0" dirty="0" err="1"/>
              <a:t>Woche</a:t>
            </a:r>
            <a:r>
              <a:rPr lang="en-GB" b="0" dirty="0"/>
              <a:t> </a:t>
            </a:r>
            <a:r>
              <a:rPr lang="en-GB" b="0" dirty="0" err="1"/>
              <a:t>hatten</a:t>
            </a:r>
            <a:r>
              <a:rPr lang="en-GB" b="0" dirty="0"/>
              <a:t> </a:t>
            </a:r>
            <a:r>
              <a:rPr lang="en-GB" b="0" dirty="0" err="1"/>
              <a:t>wir</a:t>
            </a:r>
            <a:r>
              <a:rPr lang="en-GB" b="0" dirty="0"/>
              <a:t> </a:t>
            </a:r>
            <a:r>
              <a:rPr lang="en-GB" b="0" dirty="0" err="1"/>
              <a:t>ein</a:t>
            </a:r>
            <a:r>
              <a:rPr lang="en-GB" b="0" dirty="0"/>
              <a:t> </a:t>
            </a:r>
            <a:r>
              <a:rPr lang="en-GB" b="0" dirty="0" err="1"/>
              <a:t>neues</a:t>
            </a:r>
            <a:r>
              <a:rPr lang="en-GB" b="0" dirty="0"/>
              <a:t> </a:t>
            </a:r>
            <a:r>
              <a:rPr lang="en-GB" b="0" dirty="0" err="1"/>
              <a:t>Projekt</a:t>
            </a:r>
            <a:r>
              <a:rPr lang="en-GB" b="0" dirty="0"/>
              <a:t>: </a:t>
            </a:r>
            <a:r>
              <a:rPr lang="en-GB" b="0" dirty="0" err="1"/>
              <a:t>Wir</a:t>
            </a:r>
            <a:r>
              <a:rPr lang="en-GB" b="0" dirty="0"/>
              <a:t> </a:t>
            </a:r>
            <a:r>
              <a:rPr lang="en-GB" b="0" dirty="0" err="1"/>
              <a:t>mussten</a:t>
            </a:r>
            <a:r>
              <a:rPr lang="en-GB" b="0" dirty="0"/>
              <a:t> </a:t>
            </a:r>
            <a:r>
              <a:rPr lang="en-GB" b="0" dirty="0" err="1"/>
              <a:t>anderen</a:t>
            </a:r>
            <a:r>
              <a:rPr lang="en-GB" b="0" dirty="0"/>
              <a:t> </a:t>
            </a:r>
            <a:r>
              <a:rPr lang="en-GB" b="0" dirty="0" err="1"/>
              <a:t>helfen</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(Wolf) Ich </a:t>
            </a:r>
            <a:r>
              <a:rPr lang="en-GB" b="0" dirty="0" err="1"/>
              <a:t>wollte</a:t>
            </a:r>
            <a:r>
              <a:rPr lang="en-GB" b="0" dirty="0"/>
              <a:t> </a:t>
            </a:r>
            <a:r>
              <a:rPr lang="en-GB" b="0" dirty="0" err="1"/>
              <a:t>auch</a:t>
            </a:r>
            <a:r>
              <a:rPr lang="en-GB" b="0" dirty="0"/>
              <a:t> </a:t>
            </a:r>
            <a:r>
              <a:rPr lang="en-GB" b="0" dirty="0" err="1"/>
              <a:t>teilnehmen</a:t>
            </a:r>
            <a:r>
              <a:rPr lang="en-GB" b="0" dirty="0"/>
              <a:t>. Ich </a:t>
            </a:r>
            <a:r>
              <a:rPr lang="en-GB" b="0" dirty="0" err="1"/>
              <a:t>habe</a:t>
            </a:r>
            <a:r>
              <a:rPr lang="en-GB" b="0" dirty="0"/>
              <a:t> </a:t>
            </a:r>
            <a:r>
              <a:rPr lang="en-GB" b="0" dirty="0" err="1"/>
              <a:t>eine</a:t>
            </a:r>
            <a:r>
              <a:rPr lang="en-GB" b="0" dirty="0"/>
              <a:t> </a:t>
            </a:r>
            <a:r>
              <a:rPr lang="en-GB" b="0" dirty="0" err="1"/>
              <a:t>alte</a:t>
            </a:r>
            <a:r>
              <a:rPr lang="en-GB" b="0" dirty="0"/>
              <a:t> Dame auf </a:t>
            </a:r>
            <a:r>
              <a:rPr lang="en-GB" b="0" dirty="0" err="1"/>
              <a:t>einer</a:t>
            </a:r>
            <a:r>
              <a:rPr lang="en-GB" b="0" dirty="0"/>
              <a:t> Bank </a:t>
            </a:r>
            <a:r>
              <a:rPr lang="en-GB" b="0" dirty="0" err="1"/>
              <a:t>begrüßt</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(Mia) Ich </a:t>
            </a:r>
            <a:r>
              <a:rPr lang="en-GB" b="0" dirty="0" err="1"/>
              <a:t>musste</a:t>
            </a:r>
            <a:r>
              <a:rPr lang="en-GB" b="0" dirty="0"/>
              <a:t> </a:t>
            </a:r>
            <a:r>
              <a:rPr lang="en-GB" b="0" dirty="0" err="1"/>
              <a:t>Gerichte</a:t>
            </a:r>
            <a:r>
              <a:rPr lang="en-GB" b="0" dirty="0"/>
              <a:t> und Kuchen </a:t>
            </a:r>
            <a:r>
              <a:rPr lang="en-GB" b="0" dirty="0" err="1"/>
              <a:t>verkaufen</a:t>
            </a:r>
            <a:r>
              <a:rPr lang="en-GB" b="0" dirty="0"/>
              <a:t>, um Geld </a:t>
            </a:r>
            <a:r>
              <a:rPr lang="en-GB" b="0" dirty="0" err="1"/>
              <a:t>für</a:t>
            </a:r>
            <a:r>
              <a:rPr lang="en-GB" b="0" dirty="0"/>
              <a:t> die </a:t>
            </a:r>
            <a:r>
              <a:rPr lang="en-GB" b="0" dirty="0" err="1"/>
              <a:t>Pfadfinder</a:t>
            </a:r>
            <a:r>
              <a:rPr lang="en-GB" b="0" dirty="0"/>
              <a:t> </a:t>
            </a:r>
            <a:r>
              <a:rPr lang="en-GB" b="0" dirty="0" err="1"/>
              <a:t>zu</a:t>
            </a:r>
            <a:r>
              <a:rPr lang="en-GB" b="0" dirty="0"/>
              <a:t> </a:t>
            </a:r>
            <a:r>
              <a:rPr lang="en-GB" b="0" dirty="0" err="1"/>
              <a:t>verdienen</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Pfadfinder</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a:t>
            </a:r>
            <a:br>
              <a:rPr lang="en-GB" dirty="0"/>
            </a:br>
            <a:br>
              <a:rPr lang="en-GB" b="1" dirty="0"/>
            </a:b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(Wolf) </a:t>
            </a:r>
            <a:r>
              <a:rPr lang="en-GB" dirty="0" err="1"/>
              <a:t>Wolltest</a:t>
            </a:r>
            <a:r>
              <a:rPr lang="en-GB" dirty="0"/>
              <a:t> du </a:t>
            </a:r>
            <a:r>
              <a:rPr lang="en-GB" dirty="0" err="1"/>
              <a:t>sie</a:t>
            </a:r>
            <a:r>
              <a:rPr lang="en-GB" dirty="0"/>
              <a:t> </a:t>
            </a:r>
            <a:r>
              <a:rPr lang="en-GB" dirty="0" err="1"/>
              <a:t>selbst</a:t>
            </a:r>
            <a:r>
              <a:rPr lang="en-GB" dirty="0"/>
              <a:t> </a:t>
            </a:r>
            <a:r>
              <a:rPr lang="en-GB" dirty="0" err="1"/>
              <a:t>probieren</a:t>
            </a:r>
            <a:r>
              <a:rPr lang="en-GB" dirty="0"/>
              <a:t>, </a:t>
            </a:r>
            <a:r>
              <a:rPr lang="en-GB" dirty="0" err="1"/>
              <a:t>oder</a:t>
            </a:r>
            <a:r>
              <a:rPr lang="en-GB" dirty="0"/>
              <a:t> </a:t>
            </a:r>
            <a:r>
              <a:rPr lang="en-GB" dirty="0" err="1"/>
              <a:t>durftest</a:t>
            </a:r>
            <a:r>
              <a:rPr lang="en-GB" dirty="0"/>
              <a:t> du </a:t>
            </a:r>
            <a:r>
              <a:rPr lang="en-GB" dirty="0" err="1"/>
              <a:t>nicht</a:t>
            </a:r>
            <a:r>
              <a:rPr lang="en-GB" dirty="0"/>
              <a:t>? </a:t>
            </a:r>
            <a:r>
              <a:rPr lang="en-GB" dirty="0" err="1"/>
              <a:t>Musstest</a:t>
            </a:r>
            <a:r>
              <a:rPr lang="en-GB" dirty="0"/>
              <a:t> du den </a:t>
            </a:r>
            <a:r>
              <a:rPr lang="en-GB" dirty="0" err="1"/>
              <a:t>Müll</a:t>
            </a:r>
            <a:r>
              <a:rPr lang="en-GB" dirty="0"/>
              <a:t> </a:t>
            </a:r>
            <a:r>
              <a:rPr lang="en-GB" dirty="0" err="1"/>
              <a:t>mitnehmen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(Mia) </a:t>
            </a:r>
            <a:r>
              <a:rPr lang="en-GB" dirty="0" err="1"/>
              <a:t>Ja</a:t>
            </a:r>
            <a:r>
              <a:rPr lang="en-GB" dirty="0"/>
              <a:t> </a:t>
            </a:r>
            <a:r>
              <a:rPr lang="en-GB" dirty="0" err="1"/>
              <a:t>natürlich</a:t>
            </a:r>
            <a:r>
              <a:rPr lang="en-GB" dirty="0"/>
              <a:t>. Ich </a:t>
            </a:r>
            <a:r>
              <a:rPr lang="en-GB" dirty="0" err="1"/>
              <a:t>wollte</a:t>
            </a:r>
            <a:r>
              <a:rPr lang="en-GB" dirty="0"/>
              <a:t> </a:t>
            </a:r>
            <a:r>
              <a:rPr lang="en-GB" dirty="0" err="1"/>
              <a:t>alles</a:t>
            </a:r>
            <a:r>
              <a:rPr lang="en-GB" dirty="0"/>
              <a:t> </a:t>
            </a:r>
            <a:r>
              <a:rPr lang="en-GB" dirty="0" err="1"/>
              <a:t>sauber</a:t>
            </a:r>
            <a:r>
              <a:rPr lang="en-GB" dirty="0"/>
              <a:t> </a:t>
            </a:r>
            <a:r>
              <a:rPr lang="en-GB" dirty="0" err="1"/>
              <a:t>hinterlassen</a:t>
            </a:r>
            <a:r>
              <a:rPr lang="en-GB" dirty="0"/>
              <a:t>. </a:t>
            </a:r>
            <a:r>
              <a:rPr lang="en-GB" dirty="0" err="1"/>
              <a:t>Konntest</a:t>
            </a:r>
            <a:r>
              <a:rPr lang="en-GB" dirty="0"/>
              <a:t> du die </a:t>
            </a:r>
            <a:r>
              <a:rPr lang="en-GB" dirty="0" err="1"/>
              <a:t>Woche</a:t>
            </a:r>
            <a:r>
              <a:rPr lang="en-GB" dirty="0"/>
              <a:t> </a:t>
            </a:r>
            <a:r>
              <a:rPr lang="en-GB" dirty="0" err="1"/>
              <a:t>genießen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(Wolf) </a:t>
            </a:r>
            <a:r>
              <a:rPr lang="en-GB" dirty="0" err="1"/>
              <a:t>Sicher</a:t>
            </a:r>
            <a:r>
              <a:rPr lang="en-GB" dirty="0"/>
              <a:t>! Ich </a:t>
            </a:r>
            <a:r>
              <a:rPr lang="en-GB" dirty="0" err="1"/>
              <a:t>durfte</a:t>
            </a:r>
            <a:r>
              <a:rPr lang="en-GB" dirty="0"/>
              <a:t> </a:t>
            </a:r>
            <a:r>
              <a:rPr lang="en-GB" dirty="0" err="1"/>
              <a:t>mehr</a:t>
            </a:r>
            <a:r>
              <a:rPr lang="en-GB" dirty="0"/>
              <a:t> </a:t>
            </a:r>
            <a:r>
              <a:rPr lang="en-GB" dirty="0" err="1"/>
              <a:t>ausgehen</a:t>
            </a:r>
            <a:r>
              <a:rPr lang="en-GB" dirty="0"/>
              <a:t> und </a:t>
            </a:r>
            <a:r>
              <a:rPr lang="en-GB" dirty="0" err="1"/>
              <a:t>mit</a:t>
            </a:r>
            <a:r>
              <a:rPr lang="en-GB" dirty="0"/>
              <a:t> </a:t>
            </a:r>
            <a:r>
              <a:rPr lang="en-GB" dirty="0" err="1"/>
              <a:t>lokalen</a:t>
            </a:r>
            <a:r>
              <a:rPr lang="en-GB" dirty="0"/>
              <a:t> </a:t>
            </a:r>
            <a:r>
              <a:rPr lang="en-GB" dirty="0" err="1"/>
              <a:t>Betrieben</a:t>
            </a:r>
            <a:r>
              <a:rPr lang="en-GB" dirty="0"/>
              <a:t> </a:t>
            </a:r>
            <a:r>
              <a:rPr lang="en-GB" dirty="0" err="1"/>
              <a:t>arbeiten</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1"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843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revisit prior learning about 2-verb structures.</a:t>
            </a:r>
            <a:br>
              <a:rPr lang="en-GB" b="0" dirty="0"/>
            </a:br>
            <a:br>
              <a:rPr lang="en-GB" dirty="0"/>
            </a:br>
            <a:r>
              <a:rPr lang="en-GB" b="1" dirty="0"/>
              <a:t>Procedure:</a:t>
            </a:r>
            <a:br>
              <a:rPr lang="en-GB" dirty="0"/>
            </a:br>
            <a:r>
              <a:rPr lang="en-GB" dirty="0"/>
              <a:t>1. Click to present the information.</a:t>
            </a:r>
          </a:p>
          <a:p>
            <a:r>
              <a:rPr lang="en-GB" dirty="0"/>
              <a:t>2. For each German sentence, elicit the English.</a:t>
            </a:r>
            <a:br>
              <a:rPr lang="en-GB" dirty="0"/>
            </a:br>
            <a:r>
              <a:rPr lang="en-GB" dirty="0"/>
              <a:t>3. The final click brings up three audio buttons to exemplify the final point of information. Click to listen and elicit the English meanings of each exchange.</a:t>
            </a:r>
          </a:p>
          <a:p>
            <a:endParaRPr lang="en-GB" dirty="0"/>
          </a:p>
          <a:p>
            <a:r>
              <a:rPr lang="en-GB" b="1" dirty="0"/>
              <a:t>Note</a:t>
            </a:r>
            <a:r>
              <a:rPr lang="en-GB" dirty="0"/>
              <a:t>: this week’s sequence is titled answering the question ‘why’ because this is one way to conceptualise what </a:t>
            </a:r>
            <a:r>
              <a:rPr lang="en-GB" i="1" dirty="0"/>
              <a:t>um…</a:t>
            </a:r>
            <a:r>
              <a:rPr lang="en-GB" i="1" dirty="0" err="1"/>
              <a:t>zu</a:t>
            </a:r>
            <a:r>
              <a:rPr lang="en-GB" i="1" dirty="0"/>
              <a:t> </a:t>
            </a:r>
            <a:r>
              <a:rPr lang="en-GB" dirty="0"/>
              <a:t>clauses do.  We prepare for the contrast between </a:t>
            </a:r>
            <a:r>
              <a:rPr lang="en-GB" i="1" dirty="0" err="1"/>
              <a:t>zu</a:t>
            </a:r>
            <a:r>
              <a:rPr lang="en-GB" dirty="0"/>
              <a:t> and </a:t>
            </a:r>
            <a:r>
              <a:rPr lang="en-GB" i="1" dirty="0"/>
              <a:t>um…</a:t>
            </a:r>
            <a:r>
              <a:rPr lang="en-GB" i="1" dirty="0" err="1"/>
              <a:t>zu</a:t>
            </a:r>
            <a:r>
              <a:rPr lang="en-GB" i="1" dirty="0"/>
              <a:t> </a:t>
            </a:r>
            <a:r>
              <a:rPr lang="en-GB" dirty="0"/>
              <a:t>clauses here by linking ‘what’ questions to </a:t>
            </a:r>
            <a:r>
              <a:rPr lang="en-GB" i="1" dirty="0" err="1"/>
              <a:t>zu</a:t>
            </a:r>
            <a:r>
              <a:rPr lang="en-GB" i="1" dirty="0"/>
              <a:t> </a:t>
            </a:r>
            <a:r>
              <a:rPr lang="en-GB" dirty="0"/>
              <a:t>clauses.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sz="1200" kern="1200" dirty="0">
                <a:solidFill>
                  <a:schemeClr val="tx1"/>
                </a:solidFill>
                <a:effectLst/>
                <a:latin typeface="+mn-lt"/>
                <a:ea typeface="+mn-ea"/>
                <a:cs typeface="+mn-cs"/>
              </a:rPr>
              <a:t>Was lernst du? Ich lerne Deutsch.</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Was willst du lernen? Ich will Deutsch lernen.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Was versuchst du?  Ich versuche, Deutsch zu lernen.</a:t>
            </a:r>
            <a:br>
              <a:rPr lang="en-GB" dirty="0"/>
            </a:br>
            <a:br>
              <a:rPr lang="en-GB" dirty="0"/>
            </a:br>
            <a:r>
              <a:rPr lang="en-GB" b="1" dirty="0"/>
              <a:t>English meanings</a:t>
            </a:r>
            <a:r>
              <a:rPr lang="en-GB" dirty="0"/>
              <a:t>:</a:t>
            </a:r>
            <a:br>
              <a:rPr lang="en-GB" dirty="0"/>
            </a:br>
            <a:r>
              <a:rPr lang="en-GB" dirty="0"/>
              <a:t>What do you learn/are you learning?  I learn/am learning German.</a:t>
            </a:r>
            <a:br>
              <a:rPr lang="en-GB" dirty="0"/>
            </a:br>
            <a:r>
              <a:rPr lang="en-GB" dirty="0"/>
              <a:t>What do you want to learn?  I want to learn German.</a:t>
            </a:r>
            <a:br>
              <a:rPr lang="en-GB" dirty="0"/>
            </a:br>
            <a:r>
              <a:rPr lang="en-GB" dirty="0"/>
              <a:t>What do you try/are you trying to learn?  I try/I’m trying to learn German.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961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a:t>
            </a:r>
            <a:r>
              <a:rPr lang="en-GB" b="0" dirty="0"/>
              <a:t>: to practise aural recognition and comprehension of the 2-verb structures revisited in the previous slide.</a:t>
            </a:r>
            <a:br>
              <a:rPr lang="en-GB" b="0" dirty="0"/>
            </a:br>
            <a:br>
              <a:rPr lang="en-GB" dirty="0"/>
            </a:br>
            <a:r>
              <a:rPr lang="en-GB" b="1" dirty="0"/>
              <a:t>Procedure:</a:t>
            </a:r>
            <a:br>
              <a:rPr lang="en-GB" dirty="0"/>
            </a:br>
            <a:r>
              <a:rPr lang="en-GB" dirty="0"/>
              <a:t>1. Do number 1 with the class to model the task.  Click on audio button 1.  </a:t>
            </a:r>
            <a:r>
              <a:rPr lang="en-US"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Students hear a question (male voice, no task) and an answer (female voice, task). In the answer they hear a [beep] followed by the ‘what’ part and they select the correct missing sentence beginning, depending on the presence or absence of ‘</a:t>
            </a:r>
            <a:r>
              <a:rPr lang="en-US" sz="1800" dirty="0" err="1">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zu</a:t>
            </a:r>
            <a:r>
              <a:rPr lang="en-US"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 before the infinitive.</a:t>
            </a:r>
            <a:endParaRPr lang="en-GB" dirty="0"/>
          </a:p>
          <a:p>
            <a:r>
              <a:rPr lang="en-GB" dirty="0"/>
              <a:t>2. Click to reveal correct answer.</a:t>
            </a:r>
          </a:p>
          <a:p>
            <a:r>
              <a:rPr lang="en-GB" dirty="0"/>
              <a:t>3. Play audio again – students write the ‘what’ part of the sentence in English. </a:t>
            </a:r>
          </a:p>
          <a:p>
            <a:r>
              <a:rPr lang="en-GB" dirty="0"/>
              <a:t>4. Click to reveal answer.</a:t>
            </a:r>
          </a:p>
          <a:p>
            <a:r>
              <a:rPr lang="en-GB" dirty="0"/>
              <a:t>5. Repeat for 2-8. Play the audio as many times as required by the class.</a:t>
            </a:r>
          </a:p>
          <a:p>
            <a:endParaRPr lang="en-GB" dirty="0"/>
          </a:p>
          <a:p>
            <a:pPr algn="l">
              <a:lnSpc>
                <a:spcPct val="107000"/>
              </a:lnSpc>
              <a:spcAft>
                <a:spcPts val="800"/>
              </a:spcAft>
            </a:pPr>
            <a:r>
              <a:rPr lang="en-GB" b="1" dirty="0"/>
              <a:t>Transcript:</a:t>
            </a:r>
            <a:br>
              <a:rPr lang="en-GB" dirty="0"/>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 </a:t>
            </a: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Was liest du im Moment?</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a:t>
            </a: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Ich will] ein Buch über Projekte für einen guten Zweck lesen.</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a:t>
            </a: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Was schreibst du im Moment?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a:t>
            </a: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Ich versuche,] Briefe an lokale Betriebe zu schreiben.</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 </a:t>
            </a: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Was lernst du im Moment?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a:t>
            </a: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Ich versuche,] traditionelle Weihnachts</a:t>
            </a:r>
            <a:r>
              <a:rPr lang="en-GB"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lieder </a:t>
            </a: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zu lernen.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 </a:t>
            </a: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Was genießt du im Moment?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a:t>
            </a: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Ich will] jeden Tag ein anderes leckeres Gericht genießen.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 </a:t>
            </a: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Was willst du machen?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a:t>
            </a: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Ich versuche] mein Zimmer sauber zu machen.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 </a:t>
            </a: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Wie hast du vor, zu helfen?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a:t>
            </a: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Ich will] Müll von der Straße aufsammeln.</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a:t>
            </a: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a:t>
            </a: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Was möchtest du machen?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a:t>
            </a: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Ich will] Kuchen an lokale Betriebe verkaufen.</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 </a:t>
            </a: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Was machst du abends?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a:t>
            </a:r>
            <a:r>
              <a:rPr lang="de-DE" sz="1800" dirty="0">
                <a:solidFill>
                  <a:srgbClr val="1F4E79"/>
                </a:solidFill>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Ich versuche,] zweimal in der Woche abends auszugehen.</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introduce 2-verb structures with </a:t>
            </a:r>
            <a:r>
              <a:rPr lang="en-GB" b="0" i="1" dirty="0"/>
              <a:t>um…</a:t>
            </a:r>
            <a:r>
              <a:rPr lang="en-GB" b="0" i="1" dirty="0" err="1"/>
              <a:t>zu</a:t>
            </a:r>
            <a:r>
              <a:rPr lang="en-GB" b="0" i="1" dirty="0"/>
              <a:t> </a:t>
            </a:r>
            <a:r>
              <a:rPr lang="en-GB" b="0" dirty="0"/>
              <a:t>and contrast them with the two other 2-verb structures that students have previously been taught.</a:t>
            </a:r>
            <a:br>
              <a:rPr lang="en-GB" b="0" dirty="0"/>
            </a:br>
            <a:br>
              <a:rPr lang="en-GB" b="0" dirty="0"/>
            </a:br>
            <a:r>
              <a:rPr lang="en-GB" b="1" dirty="0"/>
              <a:t>Procedure:</a:t>
            </a:r>
            <a:br>
              <a:rPr lang="en-GB" dirty="0"/>
            </a:br>
            <a:r>
              <a:rPr lang="en-GB" dirty="0"/>
              <a:t>1. Click to present the information.</a:t>
            </a:r>
          </a:p>
          <a:p>
            <a:r>
              <a:rPr lang="en-GB" dirty="0"/>
              <a:t>2. Elicit the German responses to the first two questions, as these have been previously taught and already recapped this lesson.</a:t>
            </a:r>
          </a:p>
          <a:p>
            <a:r>
              <a:rPr lang="en-GB" dirty="0"/>
              <a:t>3. Introduce the new information about </a:t>
            </a:r>
            <a:r>
              <a:rPr lang="en-GB" i="1" dirty="0"/>
              <a:t>um…</a:t>
            </a:r>
            <a:r>
              <a:rPr lang="en-GB" i="1" dirty="0" err="1"/>
              <a:t>zu</a:t>
            </a:r>
            <a:r>
              <a:rPr lang="en-GB" i="1" dirty="0"/>
              <a:t>.</a:t>
            </a:r>
          </a:p>
          <a:p>
            <a:r>
              <a:rPr lang="en-GB" dirty="0"/>
              <a:t>4. Click the audio button to hear the question and answer.</a:t>
            </a:r>
          </a:p>
          <a:p>
            <a:r>
              <a:rPr lang="en-GB" dirty="0"/>
              <a:t>5. Note that </a:t>
            </a:r>
            <a:r>
              <a:rPr lang="en-GB" i="1" dirty="0" err="1"/>
              <a:t>Zweck</a:t>
            </a:r>
            <a:r>
              <a:rPr lang="en-GB" dirty="0"/>
              <a:t> is new vocabulary for this week that students have pre-learnt for homework and seen briefly in the previous task.  </a:t>
            </a:r>
            <a:br>
              <a:rPr lang="en-GB" dirty="0"/>
            </a:br>
            <a:r>
              <a:rPr lang="en-GB" dirty="0"/>
              <a:t>Draw attention to it and ensure that all students are clear about its meaning.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de-DE" sz="1200" kern="1200" dirty="0">
                <a:solidFill>
                  <a:schemeClr val="tx1"/>
                </a:solidFill>
                <a:effectLst/>
                <a:latin typeface="+mn-lt"/>
                <a:ea typeface="+mn-ea"/>
                <a:cs typeface="+mn-cs"/>
              </a:rPr>
              <a:t>Warum lernst du Deutsch? Ich lerne Deutsch, um neue Freunde kennenzulernen.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Zu welchem Zweck lernst du Deutsch? Ich lerne Deutsch, um neue Freunde kennenzulernen.</a:t>
            </a:r>
            <a:br>
              <a:rPr lang="de-DE" sz="1200" kern="1200" dirty="0">
                <a:solidFill>
                  <a:schemeClr val="tx1"/>
                </a:solidFill>
                <a:effectLst/>
                <a:latin typeface="+mn-lt"/>
                <a:ea typeface="+mn-ea"/>
                <a:cs typeface="+mn-cs"/>
              </a:rPr>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573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 of 2</a:t>
            </a:r>
          </a:p>
          <a:p>
            <a:endParaRPr lang="en-GB" b="1" dirty="0"/>
          </a:p>
          <a:p>
            <a:r>
              <a:rPr lang="en-GB" b="1" dirty="0"/>
              <a:t>Timing: 8 minutes</a:t>
            </a:r>
            <a:br>
              <a:rPr lang="en-GB" dirty="0"/>
            </a:br>
            <a:br>
              <a:rPr lang="en-GB" b="1" dirty="0"/>
            </a:br>
            <a:r>
              <a:rPr lang="en-GB" b="1" dirty="0"/>
              <a:t>Aim: </a:t>
            </a:r>
            <a:r>
              <a:rPr lang="en-GB" b="0" dirty="0"/>
              <a:t>to practise written comprehension of </a:t>
            </a:r>
            <a:r>
              <a:rPr lang="en-GB" b="0" i="1" dirty="0"/>
              <a:t>um… </a:t>
            </a:r>
            <a:r>
              <a:rPr lang="en-GB" b="0" i="1" dirty="0" err="1"/>
              <a:t>zu</a:t>
            </a:r>
            <a:r>
              <a:rPr lang="en-GB" b="0" i="1" dirty="0"/>
              <a:t> </a:t>
            </a:r>
            <a:r>
              <a:rPr lang="en-GB" b="0" dirty="0"/>
              <a:t>clauses and differentiation from </a:t>
            </a:r>
            <a:r>
              <a:rPr lang="en-GB" b="0" i="1" dirty="0"/>
              <a:t>…</a:t>
            </a:r>
            <a:r>
              <a:rPr lang="en-GB" b="0" i="1" dirty="0" err="1"/>
              <a:t>zu</a:t>
            </a:r>
            <a:r>
              <a:rPr lang="en-GB" b="0" i="1" dirty="0"/>
              <a:t>… </a:t>
            </a:r>
            <a:r>
              <a:rPr lang="en-GB" b="0" dirty="0"/>
              <a:t>clauses; to practise written production of a variety of </a:t>
            </a:r>
            <a:r>
              <a:rPr lang="en-GB" b="0" i="1" dirty="0"/>
              <a:t>Was?</a:t>
            </a:r>
            <a:r>
              <a:rPr lang="en-GB" b="0" dirty="0"/>
              <a:t> and </a:t>
            </a:r>
            <a:r>
              <a:rPr lang="en-GB" b="0" i="1" dirty="0" err="1"/>
              <a:t>Warum</a:t>
            </a:r>
            <a:r>
              <a:rPr lang="en-GB" b="0" i="1" dirty="0"/>
              <a:t>?</a:t>
            </a:r>
            <a:r>
              <a:rPr lang="en-GB" b="0" dirty="0"/>
              <a:t> questions. </a:t>
            </a:r>
            <a:br>
              <a:rPr lang="en-GB" dirty="0"/>
            </a:br>
            <a:br>
              <a:rPr lang="en-GB" dirty="0"/>
            </a:br>
            <a:r>
              <a:rPr lang="en-GB" b="1" dirty="0"/>
              <a:t>Procedure:</a:t>
            </a:r>
            <a:br>
              <a:rPr lang="en-GB" dirty="0"/>
            </a:br>
            <a:r>
              <a:rPr lang="en-GB" dirty="0"/>
              <a:t>1. Students read statements 1-8 and write an appropriate question, paying attention to the presence or absence of ‘um’ in the answer as the indicator for a </a:t>
            </a:r>
            <a:r>
              <a:rPr lang="en-GB" i="1" dirty="0" err="1"/>
              <a:t>Warum</a:t>
            </a:r>
            <a:r>
              <a:rPr lang="en-GB" i="1" dirty="0"/>
              <a:t>? </a:t>
            </a:r>
            <a:r>
              <a:rPr lang="en-GB" dirty="0"/>
              <a:t>or a </a:t>
            </a:r>
            <a:r>
              <a:rPr lang="en-GB" i="1" dirty="0"/>
              <a:t>Was? </a:t>
            </a:r>
            <a:r>
              <a:rPr lang="en-GB" dirty="0"/>
              <a:t>question.</a:t>
            </a:r>
          </a:p>
          <a:p>
            <a:r>
              <a:rPr lang="en-GB" dirty="0"/>
              <a:t>2. Click to bring up answers in turn. </a:t>
            </a:r>
          </a:p>
          <a:p>
            <a:endParaRPr lang="en-GB" dirty="0"/>
          </a:p>
          <a:p>
            <a:r>
              <a:rPr lang="en-GB" b="1" dirty="0"/>
              <a:t>Differentiation</a:t>
            </a:r>
            <a:r>
              <a:rPr lang="en-GB" dirty="0"/>
              <a:t>:</a:t>
            </a:r>
            <a:br>
              <a:rPr lang="en-GB" dirty="0"/>
            </a:br>
            <a:r>
              <a:rPr lang="en-GB" b="1" dirty="0"/>
              <a:t>Note</a:t>
            </a:r>
            <a:r>
              <a:rPr lang="en-GB" dirty="0"/>
              <a:t>: Some students may benefit from just being asked to identify if it is a ‘was’ or a ‘</a:t>
            </a:r>
            <a:r>
              <a:rPr lang="en-GB" dirty="0" err="1"/>
              <a:t>warum</a:t>
            </a:r>
            <a:r>
              <a:rPr lang="en-GB" dirty="0"/>
              <a:t>’ question.</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 of 2</a:t>
            </a:r>
          </a:p>
          <a:p>
            <a:endParaRPr lang="en-GB" b="1" dirty="0"/>
          </a:p>
          <a:p>
            <a:r>
              <a:rPr lang="en-GB" b="1" dirty="0"/>
              <a:t>Procedure:</a:t>
            </a:r>
            <a:br>
              <a:rPr lang="en-GB" dirty="0"/>
            </a:br>
            <a:r>
              <a:rPr lang="en-GB" dirty="0"/>
              <a:t>1. Students read statements 1-8 and write an appropriate question, paying attention to the presence or absence of ‘um’ in the answer as the indicator for a </a:t>
            </a:r>
            <a:r>
              <a:rPr lang="en-GB" dirty="0" err="1"/>
              <a:t>Warum</a:t>
            </a:r>
            <a:r>
              <a:rPr lang="en-GB" dirty="0"/>
              <a:t>? or a Was? question.</a:t>
            </a:r>
          </a:p>
          <a:p>
            <a:r>
              <a:rPr lang="en-GB" dirty="0"/>
              <a:t>2. Click to bring up answers in turn. </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739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37"/>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37"/>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0" i="0" u="none" strike="noStrike" cap="none">
                <a:solidFill>
                  <a:schemeClr val="lt1"/>
                </a:solidFill>
                <a:latin typeface="Century Gothic"/>
                <a:ea typeface="Century Gothic"/>
                <a:cs typeface="Century Gothic"/>
                <a:sym typeface="Century Gothic"/>
              </a:rPr>
              <a:t>Rachel Hawkes</a:t>
            </a:r>
            <a:endParaRPr/>
          </a:p>
        </p:txBody>
      </p:sp>
    </p:spTree>
    <p:extLst>
      <p:ext uri="{BB962C8B-B14F-4D97-AF65-F5344CB8AC3E}">
        <p14:creationId xmlns:p14="http://schemas.microsoft.com/office/powerpoint/2010/main" val="3564886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6"/>
        <p:cNvGrpSpPr/>
        <p:nvPr/>
      </p:nvGrpSpPr>
      <p:grpSpPr>
        <a:xfrm>
          <a:off x="0" y="0"/>
          <a:ext cx="0" cy="0"/>
          <a:chOff x="0" y="0"/>
          <a:chExt cx="0" cy="0"/>
        </a:xfrm>
      </p:grpSpPr>
      <p:sp>
        <p:nvSpPr>
          <p:cNvPr id="17" name="Google Shape;17;p3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61965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9"/>
        <p:cNvGrpSpPr/>
        <p:nvPr/>
      </p:nvGrpSpPr>
      <p:grpSpPr>
        <a:xfrm>
          <a:off x="0" y="0"/>
          <a:ext cx="0" cy="0"/>
          <a:chOff x="0" y="0"/>
          <a:chExt cx="0" cy="0"/>
        </a:xfrm>
      </p:grpSpPr>
      <p:sp>
        <p:nvSpPr>
          <p:cNvPr id="20" name="Google Shape;20;p4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3"/>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3329281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2"/>
        <p:cNvGrpSpPr/>
        <p:nvPr/>
      </p:nvGrpSpPr>
      <p:grpSpPr>
        <a:xfrm>
          <a:off x="0" y="0"/>
          <a:ext cx="0" cy="0"/>
          <a:chOff x="0" y="0"/>
          <a:chExt cx="0" cy="0"/>
        </a:xfrm>
      </p:grpSpPr>
      <p:sp>
        <p:nvSpPr>
          <p:cNvPr id="23" name="Google Shape;23;p4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4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75240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6"/>
        <p:cNvGrpSpPr/>
        <p:nvPr/>
      </p:nvGrpSpPr>
      <p:grpSpPr>
        <a:xfrm>
          <a:off x="0" y="0"/>
          <a:ext cx="0" cy="0"/>
          <a:chOff x="0" y="0"/>
          <a:chExt cx="0" cy="0"/>
        </a:xfrm>
      </p:grpSpPr>
      <p:sp>
        <p:nvSpPr>
          <p:cNvPr id="27" name="Google Shape;27;p4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4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4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27286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2"/>
        <p:cNvGrpSpPr/>
        <p:nvPr/>
      </p:nvGrpSpPr>
      <p:grpSpPr>
        <a:xfrm>
          <a:off x="0" y="0"/>
          <a:ext cx="0" cy="0"/>
          <a:chOff x="0" y="0"/>
          <a:chExt cx="0" cy="0"/>
        </a:xfrm>
      </p:grpSpPr>
      <p:sp>
        <p:nvSpPr>
          <p:cNvPr id="33" name="Google Shape;33;p4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524571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607279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5"/>
        <p:cNvGrpSpPr/>
        <p:nvPr/>
      </p:nvGrpSpPr>
      <p:grpSpPr>
        <a:xfrm>
          <a:off x="0" y="0"/>
          <a:ext cx="0" cy="0"/>
          <a:chOff x="0" y="0"/>
          <a:chExt cx="0" cy="0"/>
        </a:xfrm>
      </p:grpSpPr>
      <p:sp>
        <p:nvSpPr>
          <p:cNvPr id="36" name="Google Shape;36;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4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658384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9"/>
        <p:cNvGrpSpPr/>
        <p:nvPr/>
      </p:nvGrpSpPr>
      <p:grpSpPr>
        <a:xfrm>
          <a:off x="0" y="0"/>
          <a:ext cx="0" cy="0"/>
          <a:chOff x="0" y="0"/>
          <a:chExt cx="0" cy="0"/>
        </a:xfrm>
      </p:grpSpPr>
      <p:sp>
        <p:nvSpPr>
          <p:cNvPr id="40" name="Google Shape;40;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9"/>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4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 name="Google Shape;43;p49"/>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lt1"/>
                </a:solidFill>
                <a:latin typeface="Century Gothic"/>
                <a:ea typeface="Century Gothic"/>
                <a:cs typeface="Century Gothic"/>
                <a:sym typeface="Century Gothic"/>
              </a:rPr>
              <a:t>Rachel Hawkes</a:t>
            </a:r>
            <a:endParaRPr/>
          </a:p>
        </p:txBody>
      </p:sp>
    </p:spTree>
    <p:extLst>
      <p:ext uri="{BB962C8B-B14F-4D97-AF65-F5344CB8AC3E}">
        <p14:creationId xmlns:p14="http://schemas.microsoft.com/office/powerpoint/2010/main" val="10008626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4"/>
        <p:cNvGrpSpPr/>
        <p:nvPr/>
      </p:nvGrpSpPr>
      <p:grpSpPr>
        <a:xfrm>
          <a:off x="0" y="0"/>
          <a:ext cx="0" cy="0"/>
          <a:chOff x="0" y="0"/>
          <a:chExt cx="0" cy="0"/>
        </a:xfrm>
      </p:grpSpPr>
      <p:sp>
        <p:nvSpPr>
          <p:cNvPr id="45" name="Google Shape;45;p5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895070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7"/>
        <p:cNvGrpSpPr/>
        <p:nvPr/>
      </p:nvGrpSpPr>
      <p:grpSpPr>
        <a:xfrm>
          <a:off x="0" y="0"/>
          <a:ext cx="0" cy="0"/>
          <a:chOff x="0" y="0"/>
          <a:chExt cx="0" cy="0"/>
        </a:xfrm>
      </p:grpSpPr>
      <p:sp>
        <p:nvSpPr>
          <p:cNvPr id="48" name="Google Shape;48;p5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5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49623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175955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31"/>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31"/>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chemeClr val="lt1"/>
                </a:solidFill>
                <a:latin typeface="Century Gothic"/>
                <a:ea typeface="Century Gothic"/>
                <a:cs typeface="Century Gothic"/>
                <a:sym typeface="Century Gothic"/>
              </a:rPr>
              <a:t>Rachel Hawkes</a:t>
            </a:r>
            <a:endParaRPr/>
          </a:p>
        </p:txBody>
      </p:sp>
    </p:spTree>
    <p:extLst>
      <p:ext uri="{BB962C8B-B14F-4D97-AF65-F5344CB8AC3E}">
        <p14:creationId xmlns:p14="http://schemas.microsoft.com/office/powerpoint/2010/main" val="133927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6"/>
        <p:cNvGrpSpPr/>
        <p:nvPr/>
      </p:nvGrpSpPr>
      <p:grpSpPr>
        <a:xfrm>
          <a:off x="0" y="0"/>
          <a:ext cx="0" cy="0"/>
          <a:chOff x="0" y="0"/>
          <a:chExt cx="0" cy="0"/>
        </a:xfrm>
      </p:grpSpPr>
      <p:sp>
        <p:nvSpPr>
          <p:cNvPr id="17" name="Google Shape;17;p3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923602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9"/>
        <p:cNvGrpSpPr/>
        <p:nvPr/>
      </p:nvGrpSpPr>
      <p:grpSpPr>
        <a:xfrm>
          <a:off x="0" y="0"/>
          <a:ext cx="0" cy="0"/>
          <a:chOff x="0" y="0"/>
          <a:chExt cx="0" cy="0"/>
        </a:xfrm>
      </p:grpSpPr>
      <p:sp>
        <p:nvSpPr>
          <p:cNvPr id="20" name="Google Shape;20;p3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851830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2"/>
        <p:cNvGrpSpPr/>
        <p:nvPr/>
      </p:nvGrpSpPr>
      <p:grpSpPr>
        <a:xfrm>
          <a:off x="0" y="0"/>
          <a:ext cx="0" cy="0"/>
          <a:chOff x="0" y="0"/>
          <a:chExt cx="0" cy="0"/>
        </a:xfrm>
      </p:grpSpPr>
      <p:sp>
        <p:nvSpPr>
          <p:cNvPr id="23" name="Google Shape;23;p3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76408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6"/>
        <p:cNvGrpSpPr/>
        <p:nvPr/>
      </p:nvGrpSpPr>
      <p:grpSpPr>
        <a:xfrm>
          <a:off x="0" y="0"/>
          <a:ext cx="0" cy="0"/>
          <a:chOff x="0" y="0"/>
          <a:chExt cx="0" cy="0"/>
        </a:xfrm>
      </p:grpSpPr>
      <p:sp>
        <p:nvSpPr>
          <p:cNvPr id="27" name="Google Shape;27;p3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3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3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74182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2"/>
        <p:cNvGrpSpPr/>
        <p:nvPr/>
      </p:nvGrpSpPr>
      <p:grpSpPr>
        <a:xfrm>
          <a:off x="0" y="0"/>
          <a:ext cx="0" cy="0"/>
          <a:chOff x="0" y="0"/>
          <a:chExt cx="0" cy="0"/>
        </a:xfrm>
      </p:grpSpPr>
      <p:sp>
        <p:nvSpPr>
          <p:cNvPr id="33" name="Google Shape;33;p3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848359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2196077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5"/>
        <p:cNvGrpSpPr/>
        <p:nvPr/>
      </p:nvGrpSpPr>
      <p:grpSpPr>
        <a:xfrm>
          <a:off x="0" y="0"/>
          <a:ext cx="0" cy="0"/>
          <a:chOff x="0" y="0"/>
          <a:chExt cx="0" cy="0"/>
        </a:xfrm>
      </p:grpSpPr>
      <p:sp>
        <p:nvSpPr>
          <p:cNvPr id="36" name="Google Shape;36;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4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9945580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9"/>
        <p:cNvGrpSpPr/>
        <p:nvPr/>
      </p:nvGrpSpPr>
      <p:grpSpPr>
        <a:xfrm>
          <a:off x="0" y="0"/>
          <a:ext cx="0" cy="0"/>
          <a:chOff x="0" y="0"/>
          <a:chExt cx="0" cy="0"/>
        </a:xfrm>
      </p:grpSpPr>
      <p:sp>
        <p:nvSpPr>
          <p:cNvPr id="40" name="Google Shape;40;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1"/>
          <p:cNvSpPr>
            <a:spLocks noGrp="1"/>
          </p:cNvSpPr>
          <p:nvPr>
            <p:ph type="pic" idx="2"/>
          </p:nvPr>
        </p:nvSpPr>
        <p:spPr>
          <a:xfrm>
            <a:off x="5183188" y="987427"/>
            <a:ext cx="6172200" cy="4873625"/>
          </a:xfrm>
          <a:prstGeom prst="rect">
            <a:avLst/>
          </a:prstGeom>
          <a:noFill/>
          <a:ln>
            <a:noFill/>
          </a:ln>
        </p:spPr>
      </p:sp>
      <p:sp>
        <p:nvSpPr>
          <p:cNvPr id="42" name="Google Shape;42;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 name="Google Shape;43;p41"/>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Rachel Hawkes</a:t>
            </a:r>
            <a:endParaRPr/>
          </a:p>
        </p:txBody>
      </p:sp>
    </p:spTree>
    <p:extLst>
      <p:ext uri="{BB962C8B-B14F-4D97-AF65-F5344CB8AC3E}">
        <p14:creationId xmlns:p14="http://schemas.microsoft.com/office/powerpoint/2010/main" val="3568515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4"/>
        <p:cNvGrpSpPr/>
        <p:nvPr/>
      </p:nvGrpSpPr>
      <p:grpSpPr>
        <a:xfrm>
          <a:off x="0" y="0"/>
          <a:ext cx="0" cy="0"/>
          <a:chOff x="0" y="0"/>
          <a:chExt cx="0" cy="0"/>
        </a:xfrm>
      </p:grpSpPr>
      <p:sp>
        <p:nvSpPr>
          <p:cNvPr id="45" name="Google Shape;45;p4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503045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7"/>
        <p:cNvGrpSpPr/>
        <p:nvPr/>
      </p:nvGrpSpPr>
      <p:grpSpPr>
        <a:xfrm>
          <a:off x="0" y="0"/>
          <a:ext cx="0" cy="0"/>
          <a:chOff x="0" y="0"/>
          <a:chExt cx="0" cy="0"/>
        </a:xfrm>
      </p:grpSpPr>
      <p:sp>
        <p:nvSpPr>
          <p:cNvPr id="48" name="Google Shape;48;p4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4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71417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002205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068445445"/>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010680311"/>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image" Target="../media/image3.png"/><Relationship Id="rId7"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audio" Target="../media/audio31.wav"/><Relationship Id="rId5" Type="http://schemas.openxmlformats.org/officeDocument/2006/relationships/image" Target="../media/image23.jpeg"/><Relationship Id="rId10" Type="http://schemas.openxmlformats.org/officeDocument/2006/relationships/audio" Target="../media/audio30.wav"/><Relationship Id="rId4" Type="http://schemas.openxmlformats.org/officeDocument/2006/relationships/image" Target="../media/image22.jpeg"/><Relationship Id="rId9" Type="http://schemas.openxmlformats.org/officeDocument/2006/relationships/audio" Target="../media/audio29.wav"/></Relationships>
</file>

<file path=ppt/slides/_rels/slide16.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image" Target="../media/image3.png"/><Relationship Id="rId7"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audio" Target="../media/audio35.wav"/><Relationship Id="rId5" Type="http://schemas.openxmlformats.org/officeDocument/2006/relationships/image" Target="../media/image27.jpeg"/><Relationship Id="rId10" Type="http://schemas.openxmlformats.org/officeDocument/2006/relationships/audio" Target="../media/audio34.wav"/><Relationship Id="rId4" Type="http://schemas.openxmlformats.org/officeDocument/2006/relationships/image" Target="../media/image26.jpeg"/><Relationship Id="rId9" Type="http://schemas.openxmlformats.org/officeDocument/2006/relationships/audio" Target="../media/audio33.wav"/></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31.gif"/></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31.gif"/></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0" Type="http://schemas.openxmlformats.org/officeDocument/2006/relationships/audio" Target="../media/audio6.wav"/><Relationship Id="rId4" Type="http://schemas.openxmlformats.org/officeDocument/2006/relationships/image" Target="../media/image3.png"/><Relationship Id="rId9" Type="http://schemas.openxmlformats.org/officeDocument/2006/relationships/audio" Target="../media/audio5.wav"/><Relationship Id="rId1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audio" Target="../media/audio38.wav"/><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37.wav"/><Relationship Id="rId5" Type="http://schemas.openxmlformats.org/officeDocument/2006/relationships/audio" Target="../media/audio36.wav"/><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gif"/><Relationship Id="rId5" Type="http://schemas.openxmlformats.org/officeDocument/2006/relationships/image" Target="../media/image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6.xml"/><Relationship Id="rId5" Type="http://schemas.openxmlformats.org/officeDocument/2006/relationships/image" Target="../media/image34.gif"/><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6.xml"/><Relationship Id="rId5" Type="http://schemas.openxmlformats.org/officeDocument/2006/relationships/image" Target="../media/image34.gif"/><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6.xml"/><Relationship Id="rId5" Type="http://schemas.openxmlformats.org/officeDocument/2006/relationships/image" Target="../media/image34.gif"/><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quizlet.com/gb/572644291/year-9-german-term-31-week-2-flash-cards/" TargetMode="External"/><Relationship Id="rId5" Type="http://schemas.openxmlformats.org/officeDocument/2006/relationships/hyperlink" Target="https://resources.ncelp.org/concern/resources/44558f52f?locale=en" TargetMode="Externa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1.jpg"/><Relationship Id="rId7" Type="http://schemas.openxmlformats.org/officeDocument/2006/relationships/audio" Target="../media/audio10.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9.wav"/><Relationship Id="rId5" Type="http://schemas.openxmlformats.org/officeDocument/2006/relationships/image" Target="../media/image4.png"/><Relationship Id="rId10" Type="http://schemas.openxmlformats.org/officeDocument/2006/relationships/image" Target="../media/image6.gif"/><Relationship Id="rId4" Type="http://schemas.openxmlformats.org/officeDocument/2006/relationships/image" Target="../media/image3.png"/><Relationship Id="rId9" Type="http://schemas.openxmlformats.org/officeDocument/2006/relationships/image" Target="../media/image5.gif"/></Relationships>
</file>

<file path=ppt/slides/_rels/slide4.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3.png"/><Relationship Id="rId7" Type="http://schemas.openxmlformats.org/officeDocument/2006/relationships/audio" Target="../media/audio14.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3.wav"/><Relationship Id="rId5" Type="http://schemas.openxmlformats.org/officeDocument/2006/relationships/audio" Target="../media/audio12.wav"/><Relationship Id="rId4" Type="http://schemas.openxmlformats.org/officeDocument/2006/relationships/image" Target="../media/image4.png"/><Relationship Id="rId9"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7.wav"/><Relationship Id="rId5" Type="http://schemas.openxmlformats.org/officeDocument/2006/relationships/audio" Target="../media/audio16.wav"/><Relationship Id="rId4" Type="http://schemas.openxmlformats.org/officeDocument/2006/relationships/audio" Target="../media/audio15.wav"/></Relationships>
</file>

<file path=ppt/slides/_rels/slide6.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7.gif"/><Relationship Id="rId3" Type="http://schemas.openxmlformats.org/officeDocument/2006/relationships/image" Target="../media/image3.png"/><Relationship Id="rId7" Type="http://schemas.openxmlformats.org/officeDocument/2006/relationships/audio" Target="../media/audio20.wav"/><Relationship Id="rId12" Type="http://schemas.openxmlformats.org/officeDocument/2006/relationships/audio" Target="../media/audio25.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0" Type="http://schemas.openxmlformats.org/officeDocument/2006/relationships/audio" Target="../media/audio23.wav"/><Relationship Id="rId4" Type="http://schemas.openxmlformats.org/officeDocument/2006/relationships/image" Target="../media/image4.png"/><Relationship Id="rId9" Type="http://schemas.openxmlformats.org/officeDocument/2006/relationships/audio" Target="../media/audio22.wav"/><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audio" Target="../media/audio27.wav"/><Relationship Id="rId4" Type="http://schemas.openxmlformats.org/officeDocument/2006/relationships/audio" Target="../media/audio26.wav"/></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3.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10.gif"/><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Answering the question </a:t>
            </a:r>
            <a:r>
              <a:rPr lang="en-GB" sz="4000" b="1" i="1" dirty="0">
                <a:solidFill>
                  <a:prstClr val="white"/>
                </a:solidFill>
              </a:rPr>
              <a:t>why?</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2-verb structures with </a:t>
            </a:r>
            <a:r>
              <a:rPr lang="en-GB" sz="3000" b="1" i="1" dirty="0">
                <a:solidFill>
                  <a:prstClr val="white"/>
                </a:solidFill>
              </a:rPr>
              <a:t>um…</a:t>
            </a:r>
            <a:r>
              <a:rPr lang="en-GB" sz="3000" b="1" i="1" dirty="0" err="1">
                <a:solidFill>
                  <a:prstClr val="white"/>
                </a:solidFill>
              </a:rPr>
              <a:t>zu</a:t>
            </a:r>
            <a:endParaRPr lang="en-GB" sz="3000" b="1" i="1" dirty="0">
              <a:solidFill>
                <a:prstClr val="white"/>
              </a:solidFill>
            </a:endParaRP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SSC [w] and [v]</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1 - Lesson 47</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73268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a:t>
            </a:r>
            <a:r>
              <a:rPr lang="en-GB" sz="1400" dirty="0">
                <a:solidFill>
                  <a:prstClr val="white"/>
                </a:solidFill>
                <a:latin typeface="Century Gothic" panose="020B0502020202020204" pitchFamily="34" charset="0"/>
              </a:rPr>
              <a:t>Krüsemann / Charlotte Moss / Rachel Hawkes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04/10/21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Table 7">
            <a:extLst>
              <a:ext uri="{FF2B5EF4-FFF2-40B4-BE49-F238E27FC236}">
                <a16:creationId xmlns:a16="http://schemas.microsoft.com/office/drawing/2014/main" id="{C3E9C9FB-BAAC-4340-85B1-740C3C547BC6}"/>
              </a:ext>
            </a:extLst>
          </p:cNvPr>
          <p:cNvGraphicFramePr>
            <a:graphicFrameLocks noGrp="1"/>
          </p:cNvGraphicFramePr>
          <p:nvPr>
            <p:extLst>
              <p:ext uri="{D42A27DB-BD31-4B8C-83A1-F6EECF244321}">
                <p14:modId xmlns:p14="http://schemas.microsoft.com/office/powerpoint/2010/main" val="233108220"/>
              </p:ext>
            </p:extLst>
          </p:nvPr>
        </p:nvGraphicFramePr>
        <p:xfrm>
          <a:off x="478417" y="1446395"/>
          <a:ext cx="5613933" cy="4775056"/>
        </p:xfrm>
        <a:graphic>
          <a:graphicData uri="http://schemas.openxmlformats.org/drawingml/2006/table">
            <a:tbl>
              <a:tblPr firstRow="1" bandRow="1">
                <a:tableStyleId>{5940675A-B579-460E-94D1-54222C63F5DA}</a:tableStyleId>
              </a:tblPr>
              <a:tblGrid>
                <a:gridCol w="5613933">
                  <a:extLst>
                    <a:ext uri="{9D8B030D-6E8A-4147-A177-3AD203B41FA5}">
                      <a16:colId xmlns:a16="http://schemas.microsoft.com/office/drawing/2014/main" val="2067328353"/>
                    </a:ext>
                  </a:extLst>
                </a:gridCol>
              </a:tblGrid>
              <a:tr h="1193764">
                <a:tc>
                  <a:txBody>
                    <a:bodyPr/>
                    <a:lstStyle/>
                    <a:p>
                      <a:r>
                        <a:rPr lang="en-GB" sz="2000" dirty="0">
                          <a:solidFill>
                            <a:srgbClr val="002060"/>
                          </a:solidFill>
                        </a:rPr>
                        <a:t>1.  Why do you sell cakes?</a:t>
                      </a:r>
                    </a:p>
                  </a:txBody>
                  <a:tcPr>
                    <a:lnL w="12700" cap="flat" cmpd="sng" algn="ctr">
                      <a:solidFill>
                        <a:srgbClr val="002060"/>
                      </a:solidFill>
                      <a:prstDash val="sysDashDot"/>
                      <a:round/>
                      <a:headEnd type="none" w="med" len="med"/>
                      <a:tailEnd type="none" w="med" len="med"/>
                    </a:lnL>
                    <a:lnR w="12700" cap="flat" cmpd="sng" algn="ctr">
                      <a:solidFill>
                        <a:srgbClr val="002060"/>
                      </a:solidFill>
                      <a:prstDash val="sysDashDot"/>
                      <a:round/>
                      <a:headEnd type="none" w="med" len="med"/>
                      <a:tailEnd type="none" w="med" len="med"/>
                    </a:lnR>
                    <a:lnT w="12700" cap="flat" cmpd="sng" algn="ctr">
                      <a:solidFill>
                        <a:srgbClr val="002060"/>
                      </a:solidFill>
                      <a:prstDash val="sysDashDot"/>
                      <a:round/>
                      <a:headEnd type="none" w="med" len="med"/>
                      <a:tailEnd type="none" w="med" len="med"/>
                    </a:lnT>
                    <a:lnB w="12700" cap="flat" cmpd="sng" algn="ctr">
                      <a:solidFill>
                        <a:srgbClr val="002060"/>
                      </a:solidFill>
                      <a:prstDash val="sysDashDot"/>
                      <a:round/>
                      <a:headEnd type="none" w="med" len="med"/>
                      <a:tailEnd type="none" w="med" len="med"/>
                    </a:lnB>
                  </a:tcPr>
                </a:tc>
                <a:extLst>
                  <a:ext uri="{0D108BD9-81ED-4DB2-BD59-A6C34878D82A}">
                    <a16:rowId xmlns:a16="http://schemas.microsoft.com/office/drawing/2014/main" val="3846277349"/>
                  </a:ext>
                </a:extLst>
              </a:tr>
              <a:tr h="1193764">
                <a:tc>
                  <a:txBody>
                    <a:bodyPr/>
                    <a:lstStyle/>
                    <a:p>
                      <a:r>
                        <a:rPr lang="en-GB" sz="2000" dirty="0">
                          <a:solidFill>
                            <a:srgbClr val="002060"/>
                          </a:solidFill>
                        </a:rPr>
                        <a:t>2.  Why do you go to bed early?</a:t>
                      </a:r>
                    </a:p>
                  </a:txBody>
                  <a:tcPr>
                    <a:lnL w="12700" cap="flat" cmpd="sng" algn="ctr">
                      <a:solidFill>
                        <a:srgbClr val="002060"/>
                      </a:solidFill>
                      <a:prstDash val="sysDashDot"/>
                      <a:round/>
                      <a:headEnd type="none" w="med" len="med"/>
                      <a:tailEnd type="none" w="med" len="med"/>
                    </a:lnL>
                    <a:lnR w="12700" cap="flat" cmpd="sng" algn="ctr">
                      <a:solidFill>
                        <a:srgbClr val="002060"/>
                      </a:solidFill>
                      <a:prstDash val="sysDashDot"/>
                      <a:round/>
                      <a:headEnd type="none" w="med" len="med"/>
                      <a:tailEnd type="none" w="med" len="med"/>
                    </a:lnR>
                    <a:lnT w="12700" cap="flat" cmpd="sng" algn="ctr">
                      <a:solidFill>
                        <a:srgbClr val="002060"/>
                      </a:solidFill>
                      <a:prstDash val="sysDashDot"/>
                      <a:round/>
                      <a:headEnd type="none" w="med" len="med"/>
                      <a:tailEnd type="none" w="med" len="med"/>
                    </a:lnT>
                    <a:lnB w="12700" cap="flat" cmpd="sng" algn="ctr">
                      <a:solidFill>
                        <a:srgbClr val="002060"/>
                      </a:solidFill>
                      <a:prstDash val="sysDashDot"/>
                      <a:round/>
                      <a:headEnd type="none" w="med" len="med"/>
                      <a:tailEnd type="none" w="med" len="med"/>
                    </a:lnB>
                  </a:tcPr>
                </a:tc>
                <a:extLst>
                  <a:ext uri="{0D108BD9-81ED-4DB2-BD59-A6C34878D82A}">
                    <a16:rowId xmlns:a16="http://schemas.microsoft.com/office/drawing/2014/main" val="4108427904"/>
                  </a:ext>
                </a:extLst>
              </a:tr>
              <a:tr h="1193764">
                <a:tc>
                  <a:txBody>
                    <a:bodyPr/>
                    <a:lstStyle/>
                    <a:p>
                      <a:r>
                        <a:rPr lang="en-GB" sz="2000" dirty="0">
                          <a:solidFill>
                            <a:srgbClr val="002060"/>
                          </a:solidFill>
                        </a:rPr>
                        <a:t>3.  What is the purpose of your project?</a:t>
                      </a:r>
                    </a:p>
                  </a:txBody>
                  <a:tcPr>
                    <a:lnL w="12700" cap="flat" cmpd="sng" algn="ctr">
                      <a:solidFill>
                        <a:srgbClr val="002060"/>
                      </a:solidFill>
                      <a:prstDash val="sysDashDot"/>
                      <a:round/>
                      <a:headEnd type="none" w="med" len="med"/>
                      <a:tailEnd type="none" w="med" len="med"/>
                    </a:lnL>
                    <a:lnR w="12700" cap="flat" cmpd="sng" algn="ctr">
                      <a:solidFill>
                        <a:srgbClr val="002060"/>
                      </a:solidFill>
                      <a:prstDash val="sysDashDot"/>
                      <a:round/>
                      <a:headEnd type="none" w="med" len="med"/>
                      <a:tailEnd type="none" w="med" len="med"/>
                    </a:lnR>
                    <a:lnT w="12700" cap="flat" cmpd="sng" algn="ctr">
                      <a:solidFill>
                        <a:srgbClr val="002060"/>
                      </a:solidFill>
                      <a:prstDash val="sysDashDot"/>
                      <a:round/>
                      <a:headEnd type="none" w="med" len="med"/>
                      <a:tailEnd type="none" w="med" len="med"/>
                    </a:lnT>
                    <a:lnB w="12700" cap="flat" cmpd="sng" algn="ctr">
                      <a:solidFill>
                        <a:srgbClr val="002060"/>
                      </a:solidFill>
                      <a:prstDash val="sysDashDot"/>
                      <a:round/>
                      <a:headEnd type="none" w="med" len="med"/>
                      <a:tailEnd type="none" w="med" len="med"/>
                    </a:lnB>
                  </a:tcPr>
                </a:tc>
                <a:extLst>
                  <a:ext uri="{0D108BD9-81ED-4DB2-BD59-A6C34878D82A}">
                    <a16:rowId xmlns:a16="http://schemas.microsoft.com/office/drawing/2014/main" val="1190237219"/>
                  </a:ext>
                </a:extLst>
              </a:tr>
              <a:tr h="1193764">
                <a:tc>
                  <a:txBody>
                    <a:bodyPr/>
                    <a:lstStyle/>
                    <a:p>
                      <a:r>
                        <a:rPr lang="en-GB" sz="2000" dirty="0">
                          <a:solidFill>
                            <a:srgbClr val="002060"/>
                          </a:solidFill>
                        </a:rPr>
                        <a:t>4.  Why are you choosing this bank?</a:t>
                      </a:r>
                    </a:p>
                  </a:txBody>
                  <a:tcPr>
                    <a:lnL w="12700" cap="flat" cmpd="sng" algn="ctr">
                      <a:solidFill>
                        <a:srgbClr val="002060"/>
                      </a:solidFill>
                      <a:prstDash val="sysDashDot"/>
                      <a:round/>
                      <a:headEnd type="none" w="med" len="med"/>
                      <a:tailEnd type="none" w="med" len="med"/>
                    </a:lnL>
                    <a:lnR w="12700" cap="flat" cmpd="sng" algn="ctr">
                      <a:solidFill>
                        <a:srgbClr val="002060"/>
                      </a:solidFill>
                      <a:prstDash val="sysDashDot"/>
                      <a:round/>
                      <a:headEnd type="none" w="med" len="med"/>
                      <a:tailEnd type="none" w="med" len="med"/>
                    </a:lnR>
                    <a:lnT w="12700" cap="flat" cmpd="sng" algn="ctr">
                      <a:solidFill>
                        <a:srgbClr val="002060"/>
                      </a:solidFill>
                      <a:prstDash val="sysDashDot"/>
                      <a:round/>
                      <a:headEnd type="none" w="med" len="med"/>
                      <a:tailEnd type="none" w="med" len="med"/>
                    </a:lnT>
                    <a:lnB w="12700" cap="flat" cmpd="sng" algn="ctr">
                      <a:solidFill>
                        <a:srgbClr val="002060"/>
                      </a:solidFill>
                      <a:prstDash val="sysDashDot"/>
                      <a:round/>
                      <a:headEnd type="none" w="med" len="med"/>
                      <a:tailEnd type="none" w="med" len="med"/>
                    </a:lnB>
                  </a:tcPr>
                </a:tc>
                <a:extLst>
                  <a:ext uri="{0D108BD9-81ED-4DB2-BD59-A6C34878D82A}">
                    <a16:rowId xmlns:a16="http://schemas.microsoft.com/office/drawing/2014/main" val="2457212316"/>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958666" cy="869950"/>
          </a:xfrm>
          <a:prstGeom prst="rect">
            <a:avLst/>
          </a:prstGeom>
        </p:spPr>
      </p:pic>
      <p:sp>
        <p:nvSpPr>
          <p:cNvPr id="4" name="Title 3"/>
          <p:cNvSpPr>
            <a:spLocks noGrp="1"/>
          </p:cNvSpPr>
          <p:nvPr>
            <p:ph type="title"/>
          </p:nvPr>
        </p:nvSpPr>
        <p:spPr>
          <a:xfrm>
            <a:off x="0" y="294041"/>
            <a:ext cx="5210827" cy="707849"/>
          </a:xfrm>
        </p:spPr>
        <p:txBody>
          <a:bodyPr>
            <a:normAutofit/>
          </a:bodyPr>
          <a:lstStyle/>
          <a:p>
            <a:r>
              <a:rPr lang="en-GB" sz="3600" b="1" dirty="0">
                <a:solidFill>
                  <a:schemeClr val="bg1"/>
                </a:solidFill>
              </a:rPr>
              <a:t>Was </a:t>
            </a:r>
            <a:r>
              <a:rPr lang="en-GB" sz="3600" b="1" dirty="0" err="1">
                <a:solidFill>
                  <a:schemeClr val="bg1"/>
                </a:solidFill>
              </a:rPr>
              <a:t>oder</a:t>
            </a:r>
            <a:r>
              <a:rPr lang="en-GB" sz="3600" b="1" dirty="0">
                <a:solidFill>
                  <a:schemeClr val="bg1"/>
                </a:solidFill>
              </a:rPr>
              <a:t> </a:t>
            </a:r>
            <a:r>
              <a:rPr lang="en-GB" sz="3600" b="1" dirty="0" err="1">
                <a:solidFill>
                  <a:schemeClr val="bg1"/>
                </a:solidFill>
              </a:rPr>
              <a:t>warum</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4748867" y="636546"/>
            <a:ext cx="7431119" cy="707886"/>
          </a:xfrm>
          <a:prstGeom prst="rect">
            <a:avLst/>
          </a:prstGeom>
          <a:noFill/>
        </p:spPr>
        <p:txBody>
          <a:bodyPr wrap="square" rtlCol="0">
            <a:spAutoFit/>
          </a:bodyPr>
          <a:lstStyle/>
          <a:p>
            <a:r>
              <a:rPr lang="en-US" sz="2000" dirty="0" err="1">
                <a:solidFill>
                  <a:schemeClr val="accent5">
                    <a:lumMod val="50000"/>
                  </a:schemeClr>
                </a:solidFill>
              </a:rPr>
              <a:t>Sprich</a:t>
            </a:r>
            <a:r>
              <a:rPr lang="en-US" sz="2000" dirty="0">
                <a:solidFill>
                  <a:schemeClr val="accent5">
                    <a:lumMod val="50000"/>
                  </a:schemeClr>
                </a:solidFill>
              </a:rPr>
              <a:t> auf Deutsch </a:t>
            </a:r>
            <a:r>
              <a:rPr lang="en-US" sz="2000" dirty="0" err="1">
                <a:solidFill>
                  <a:schemeClr val="accent5">
                    <a:lumMod val="50000"/>
                  </a:schemeClr>
                </a:solidFill>
              </a:rPr>
              <a:t>mit</a:t>
            </a:r>
            <a:r>
              <a:rPr lang="en-US" sz="2000" dirty="0">
                <a:solidFill>
                  <a:schemeClr val="accent5">
                    <a:lumMod val="50000"/>
                  </a:schemeClr>
                </a:solidFill>
              </a:rPr>
              <a:t> </a:t>
            </a:r>
            <a:r>
              <a:rPr lang="en-US" sz="2000" dirty="0" err="1">
                <a:solidFill>
                  <a:schemeClr val="accent5">
                    <a:lumMod val="50000"/>
                  </a:schemeClr>
                </a:solidFill>
              </a:rPr>
              <a:t>einem</a:t>
            </a:r>
            <a:r>
              <a:rPr lang="en-US" sz="2000" dirty="0">
                <a:solidFill>
                  <a:schemeClr val="accent5">
                    <a:lumMod val="50000"/>
                  </a:schemeClr>
                </a:solidFill>
              </a:rPr>
              <a:t> Partner / </a:t>
            </a:r>
            <a:r>
              <a:rPr lang="en-US" sz="2000" dirty="0" err="1">
                <a:solidFill>
                  <a:schemeClr val="accent5">
                    <a:lumMod val="50000"/>
                  </a:schemeClr>
                </a:solidFill>
              </a:rPr>
              <a:t>einer</a:t>
            </a:r>
            <a:r>
              <a:rPr lang="en-US" sz="2000" dirty="0">
                <a:solidFill>
                  <a:schemeClr val="accent5">
                    <a:lumMod val="50000"/>
                  </a:schemeClr>
                </a:solidFill>
              </a:rPr>
              <a:t> </a:t>
            </a:r>
            <a:r>
              <a:rPr lang="en-US" sz="2000" dirty="0" err="1">
                <a:solidFill>
                  <a:schemeClr val="accent5">
                    <a:lumMod val="50000"/>
                  </a:schemeClr>
                </a:solidFill>
              </a:rPr>
              <a:t>Partnerin</a:t>
            </a:r>
            <a:r>
              <a:rPr lang="en-US" sz="2000" dirty="0">
                <a:solidFill>
                  <a:schemeClr val="accent5">
                    <a:lumMod val="50000"/>
                  </a:schemeClr>
                </a:solidFill>
              </a:rPr>
              <a:t>. </a:t>
            </a:r>
            <a:br>
              <a:rPr lang="en-US" sz="2000" dirty="0">
                <a:solidFill>
                  <a:schemeClr val="accent5">
                    <a:lumMod val="50000"/>
                  </a:schemeClr>
                </a:solidFill>
              </a:rPr>
            </a:br>
            <a:r>
              <a:rPr lang="en-US" sz="2000" dirty="0" err="1">
                <a:solidFill>
                  <a:schemeClr val="accent5">
                    <a:lumMod val="50000"/>
                  </a:schemeClr>
                </a:solidFill>
              </a:rPr>
              <a:t>Schreib</a:t>
            </a:r>
            <a:r>
              <a:rPr lang="en-US" sz="2000" dirty="0">
                <a:solidFill>
                  <a:schemeClr val="accent5">
                    <a:lumMod val="50000"/>
                  </a:schemeClr>
                </a:solidFill>
              </a:rPr>
              <a:t> die </a:t>
            </a:r>
            <a:r>
              <a:rPr lang="en-US" sz="2000" dirty="0" err="1">
                <a:solidFill>
                  <a:schemeClr val="accent5">
                    <a:lumMod val="50000"/>
                  </a:schemeClr>
                </a:solidFill>
              </a:rPr>
              <a:t>Antwort</a:t>
            </a:r>
            <a:r>
              <a:rPr lang="en-US" sz="2000" dirty="0">
                <a:solidFill>
                  <a:schemeClr val="accent5">
                    <a:lumMod val="50000"/>
                  </a:schemeClr>
                </a:solidFill>
              </a:rPr>
              <a:t> auf </a:t>
            </a:r>
            <a:r>
              <a:rPr lang="en-US" sz="2000" dirty="0" err="1">
                <a:solidFill>
                  <a:schemeClr val="accent5">
                    <a:lumMod val="50000"/>
                  </a:schemeClr>
                </a:solidFill>
              </a:rPr>
              <a:t>Englisch</a:t>
            </a:r>
            <a:r>
              <a:rPr lang="en-US" sz="2000" dirty="0">
                <a:solidFill>
                  <a:schemeClr val="accent5">
                    <a:lumMod val="50000"/>
                  </a:schemeClr>
                </a:solidFill>
              </a:rPr>
              <a:t>. </a:t>
            </a:r>
          </a:p>
        </p:txBody>
      </p:sp>
      <p:sp>
        <p:nvSpPr>
          <p:cNvPr id="13" name="TextBox 12">
            <a:extLst>
              <a:ext uri="{FF2B5EF4-FFF2-40B4-BE49-F238E27FC236}">
                <a16:creationId xmlns:a16="http://schemas.microsoft.com/office/drawing/2014/main" id="{DDFDA742-D34A-4CCF-B849-9CC2A0885896}"/>
              </a:ext>
            </a:extLst>
          </p:cNvPr>
          <p:cNvSpPr txBox="1"/>
          <p:nvPr/>
        </p:nvSpPr>
        <p:spPr>
          <a:xfrm>
            <a:off x="4934828" y="157140"/>
            <a:ext cx="2576252" cy="461665"/>
          </a:xfrm>
          <a:prstGeom prst="rect">
            <a:avLst/>
          </a:prstGeom>
          <a:noFill/>
        </p:spPr>
        <p:txBody>
          <a:bodyPr wrap="square" rtlCol="0">
            <a:spAutoFit/>
          </a:bodyPr>
          <a:lstStyle/>
          <a:p>
            <a:r>
              <a:rPr lang="en-US" sz="2400" b="1" dirty="0">
                <a:solidFill>
                  <a:schemeClr val="accent5">
                    <a:lumMod val="50000"/>
                  </a:schemeClr>
                </a:solidFill>
              </a:rPr>
              <a:t>Person A</a:t>
            </a:r>
          </a:p>
        </p:txBody>
      </p:sp>
      <p:pic>
        <p:nvPicPr>
          <p:cNvPr id="16" name="Picture 6" descr="Draw, Drawing, Hand, Human, Line Art, Pen, Pencil">
            <a:extLst>
              <a:ext uri="{FF2B5EF4-FFF2-40B4-BE49-F238E27FC236}">
                <a16:creationId xmlns:a16="http://schemas.microsoft.com/office/drawing/2014/main" id="{3781ACA9-FCFE-473E-8739-632DA44A52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235" y="1994724"/>
            <a:ext cx="527442" cy="4893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A7E3E5C-DEB5-442C-90C6-DEFB2885F600}"/>
              </a:ext>
            </a:extLst>
          </p:cNvPr>
          <p:cNvSpPr txBox="1"/>
          <p:nvPr/>
        </p:nvSpPr>
        <p:spPr>
          <a:xfrm>
            <a:off x="1135068" y="1864000"/>
            <a:ext cx="4701003" cy="707886"/>
          </a:xfrm>
          <a:prstGeom prst="rect">
            <a:avLst/>
          </a:prstGeom>
          <a:noFill/>
        </p:spPr>
        <p:txBody>
          <a:bodyPr wrap="square" rtlCol="0">
            <a:spAutoFit/>
          </a:bodyPr>
          <a:lstStyle/>
          <a:p>
            <a:r>
              <a:rPr lang="en-US" sz="2000" dirty="0">
                <a:solidFill>
                  <a:schemeClr val="accent5">
                    <a:lumMod val="50000"/>
                  </a:schemeClr>
                </a:solidFill>
              </a:rPr>
              <a:t>Sells cakes ………………………………</a:t>
            </a:r>
          </a:p>
          <a:p>
            <a:r>
              <a:rPr lang="en-US" sz="2000" dirty="0">
                <a:solidFill>
                  <a:schemeClr val="accent5">
                    <a:lumMod val="50000"/>
                  </a:schemeClr>
                </a:solidFill>
              </a:rPr>
              <a:t>…………………………………………….</a:t>
            </a:r>
          </a:p>
        </p:txBody>
      </p:sp>
      <p:pic>
        <p:nvPicPr>
          <p:cNvPr id="21" name="Picture 6" descr="Draw, Drawing, Hand, Human, Line Art, Pen, Pencil">
            <a:extLst>
              <a:ext uri="{FF2B5EF4-FFF2-40B4-BE49-F238E27FC236}">
                <a16:creationId xmlns:a16="http://schemas.microsoft.com/office/drawing/2014/main" id="{4FDDE3DC-4A73-4241-94EF-48FFE29DD1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691" y="3299082"/>
            <a:ext cx="527442" cy="48937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47E135F-0C8F-4B00-93D0-60632E64F4CE}"/>
              </a:ext>
            </a:extLst>
          </p:cNvPr>
          <p:cNvSpPr txBox="1"/>
          <p:nvPr/>
        </p:nvSpPr>
        <p:spPr>
          <a:xfrm>
            <a:off x="979873" y="3166022"/>
            <a:ext cx="5838937" cy="707886"/>
          </a:xfrm>
          <a:prstGeom prst="rect">
            <a:avLst/>
          </a:prstGeom>
          <a:noFill/>
        </p:spPr>
        <p:txBody>
          <a:bodyPr wrap="square" rtlCol="0">
            <a:spAutoFit/>
          </a:bodyPr>
          <a:lstStyle/>
          <a:p>
            <a:r>
              <a:rPr lang="en-US" sz="2000" dirty="0">
                <a:solidFill>
                  <a:schemeClr val="accent5">
                    <a:lumMod val="50000"/>
                  </a:schemeClr>
                </a:solidFill>
              </a:rPr>
              <a:t>Goes to bed early …………………………</a:t>
            </a:r>
            <a:br>
              <a:rPr lang="en-US" sz="2000" dirty="0">
                <a:solidFill>
                  <a:schemeClr val="accent5">
                    <a:lumMod val="50000"/>
                  </a:schemeClr>
                </a:solidFill>
              </a:rPr>
            </a:br>
            <a:r>
              <a:rPr lang="en-US" sz="2000" dirty="0">
                <a:solidFill>
                  <a:schemeClr val="accent5">
                    <a:lumMod val="50000"/>
                  </a:schemeClr>
                </a:solidFill>
              </a:rPr>
              <a:t>…………………………………………………</a:t>
            </a:r>
          </a:p>
        </p:txBody>
      </p:sp>
      <p:pic>
        <p:nvPicPr>
          <p:cNvPr id="1026" name="Picture 2" descr="Social Media, People, Social Networks, Media, System">
            <a:extLst>
              <a:ext uri="{FF2B5EF4-FFF2-40B4-BE49-F238E27FC236}">
                <a16:creationId xmlns:a16="http://schemas.microsoft.com/office/drawing/2014/main" id="{31AFAFB0-8402-4432-AA64-C1D14027A2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76672" y="891123"/>
            <a:ext cx="1367310" cy="9115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5" name="Table 7">
            <a:extLst>
              <a:ext uri="{FF2B5EF4-FFF2-40B4-BE49-F238E27FC236}">
                <a16:creationId xmlns:a16="http://schemas.microsoft.com/office/drawing/2014/main" id="{C9067F6A-2556-40D3-BBFF-0924CEF57E2E}"/>
              </a:ext>
            </a:extLst>
          </p:cNvPr>
          <p:cNvGraphicFramePr>
            <a:graphicFrameLocks noGrp="1"/>
          </p:cNvGraphicFramePr>
          <p:nvPr>
            <p:extLst>
              <p:ext uri="{D42A27DB-BD31-4B8C-83A1-F6EECF244321}">
                <p14:modId xmlns:p14="http://schemas.microsoft.com/office/powerpoint/2010/main" val="1681716487"/>
              </p:ext>
            </p:extLst>
          </p:nvPr>
        </p:nvGraphicFramePr>
        <p:xfrm>
          <a:off x="6356346" y="1415046"/>
          <a:ext cx="5613933" cy="4891932"/>
        </p:xfrm>
        <a:graphic>
          <a:graphicData uri="http://schemas.openxmlformats.org/drawingml/2006/table">
            <a:tbl>
              <a:tblPr firstRow="1" bandRow="1">
                <a:tableStyleId>{5940675A-B579-460E-94D1-54222C63F5DA}</a:tableStyleId>
              </a:tblPr>
              <a:tblGrid>
                <a:gridCol w="5613933">
                  <a:extLst>
                    <a:ext uri="{9D8B030D-6E8A-4147-A177-3AD203B41FA5}">
                      <a16:colId xmlns:a16="http://schemas.microsoft.com/office/drawing/2014/main" val="2067328353"/>
                    </a:ext>
                  </a:extLst>
                </a:gridCol>
              </a:tblGrid>
              <a:tr h="1193764">
                <a:tc>
                  <a:txBody>
                    <a:bodyPr/>
                    <a:lstStyle/>
                    <a:p>
                      <a:pPr marL="457200" indent="-457200">
                        <a:buAutoNum type="arabicPeriod" startAt="5"/>
                      </a:pPr>
                      <a:r>
                        <a:rPr lang="en-GB" sz="2000" dirty="0">
                          <a:solidFill>
                            <a:srgbClr val="002060"/>
                          </a:solidFill>
                        </a:rPr>
                        <a:t> </a:t>
                      </a:r>
                    </a:p>
                    <a:p>
                      <a:pPr marL="0" indent="0">
                        <a:buNone/>
                      </a:pPr>
                      <a:r>
                        <a:rPr lang="en-US" sz="2000" dirty="0">
                          <a:solidFill>
                            <a:schemeClr val="accent5">
                              <a:lumMod val="50000"/>
                            </a:schemeClr>
                          </a:solidFill>
                        </a:rPr>
                        <a:t>a) den </a:t>
                      </a:r>
                      <a:r>
                        <a:rPr lang="en-US" sz="2000" dirty="0" err="1">
                          <a:solidFill>
                            <a:schemeClr val="accent5">
                              <a:lumMod val="50000"/>
                            </a:schemeClr>
                          </a:solidFill>
                        </a:rPr>
                        <a:t>Müll</a:t>
                      </a:r>
                      <a:r>
                        <a:rPr lang="en-US" sz="2000" dirty="0">
                          <a:solidFill>
                            <a:schemeClr val="accent5">
                              <a:lumMod val="50000"/>
                            </a:schemeClr>
                          </a:solidFill>
                        </a:rPr>
                        <a:t> </a:t>
                      </a:r>
                      <a:r>
                        <a:rPr lang="en-US" sz="2000" dirty="0" err="1">
                          <a:solidFill>
                            <a:schemeClr val="accent5">
                              <a:lumMod val="50000"/>
                            </a:schemeClr>
                          </a:solidFill>
                        </a:rPr>
                        <a:t>aufzuheben</a:t>
                      </a:r>
                      <a:r>
                        <a:rPr lang="en-US" sz="2000" dirty="0">
                          <a:solidFill>
                            <a:schemeClr val="accent5">
                              <a:lumMod val="50000"/>
                            </a:schemeClr>
                          </a:solidFill>
                        </a:rPr>
                        <a:t>. </a:t>
                      </a:r>
                    </a:p>
                    <a:p>
                      <a:pPr marL="0" indent="0">
                        <a:buNone/>
                      </a:pPr>
                      <a:r>
                        <a:rPr lang="en-US" sz="2000" dirty="0">
                          <a:solidFill>
                            <a:schemeClr val="accent5">
                              <a:lumMod val="50000"/>
                            </a:schemeClr>
                          </a:solidFill>
                        </a:rPr>
                        <a:t>b) um am </a:t>
                      </a:r>
                      <a:r>
                        <a:rPr lang="en-US" sz="2000" dirty="0" err="1">
                          <a:solidFill>
                            <a:schemeClr val="accent5">
                              <a:lumMod val="50000"/>
                            </a:schemeClr>
                          </a:solidFill>
                        </a:rPr>
                        <a:t>Lauf</a:t>
                      </a:r>
                      <a:r>
                        <a:rPr lang="en-US" sz="2000" dirty="0">
                          <a:solidFill>
                            <a:schemeClr val="accent5">
                              <a:lumMod val="50000"/>
                            </a:schemeClr>
                          </a:solidFill>
                        </a:rPr>
                        <a:t> </a:t>
                      </a:r>
                      <a:r>
                        <a:rPr lang="en-US" sz="2000" dirty="0" err="1">
                          <a:solidFill>
                            <a:schemeClr val="accent5">
                              <a:lumMod val="50000"/>
                            </a:schemeClr>
                          </a:solidFill>
                        </a:rPr>
                        <a:t>für</a:t>
                      </a:r>
                      <a:r>
                        <a:rPr lang="en-US" sz="2000" dirty="0">
                          <a:solidFill>
                            <a:schemeClr val="accent5">
                              <a:lumMod val="50000"/>
                            </a:schemeClr>
                          </a:solidFill>
                        </a:rPr>
                        <a:t> </a:t>
                      </a:r>
                      <a:r>
                        <a:rPr lang="en-US" sz="2000" dirty="0" err="1">
                          <a:solidFill>
                            <a:schemeClr val="accent5">
                              <a:lumMod val="50000"/>
                            </a:schemeClr>
                          </a:solidFill>
                        </a:rPr>
                        <a:t>einen</a:t>
                      </a:r>
                      <a:r>
                        <a:rPr lang="en-US" sz="2000" dirty="0">
                          <a:solidFill>
                            <a:schemeClr val="accent5">
                              <a:lumMod val="50000"/>
                            </a:schemeClr>
                          </a:solidFill>
                        </a:rPr>
                        <a:t> </a:t>
                      </a:r>
                      <a:r>
                        <a:rPr lang="en-US" sz="2000" dirty="0" err="1">
                          <a:solidFill>
                            <a:schemeClr val="accent5">
                              <a:lumMod val="50000"/>
                            </a:schemeClr>
                          </a:solidFill>
                        </a:rPr>
                        <a:t>guten</a:t>
                      </a:r>
                      <a:r>
                        <a:rPr lang="en-US" sz="2000" dirty="0">
                          <a:solidFill>
                            <a:schemeClr val="accent5">
                              <a:lumMod val="50000"/>
                            </a:schemeClr>
                          </a:solidFill>
                        </a:rPr>
                        <a:t> </a:t>
                      </a:r>
                      <a:r>
                        <a:rPr lang="en-US" sz="2000" dirty="0" err="1">
                          <a:solidFill>
                            <a:schemeClr val="accent5">
                              <a:lumMod val="50000"/>
                            </a:schemeClr>
                          </a:solidFill>
                        </a:rPr>
                        <a:t>Zweck</a:t>
                      </a:r>
                      <a:r>
                        <a:rPr lang="en-US" sz="2000" dirty="0">
                          <a:solidFill>
                            <a:schemeClr val="accent5">
                              <a:lumMod val="50000"/>
                            </a:schemeClr>
                          </a:solidFill>
                        </a:rPr>
                        <a:t> </a:t>
                      </a:r>
                      <a:r>
                        <a:rPr lang="en-US" sz="2000" dirty="0" err="1">
                          <a:solidFill>
                            <a:schemeClr val="accent5">
                              <a:lumMod val="50000"/>
                            </a:schemeClr>
                          </a:solidFill>
                        </a:rPr>
                        <a:t>teilzunehmen</a:t>
                      </a:r>
                      <a:endParaRPr lang="en-GB" sz="2000" dirty="0">
                        <a:solidFill>
                          <a:srgbClr val="002060"/>
                        </a:solidFill>
                      </a:endParaRPr>
                    </a:p>
                  </a:txBody>
                  <a:tcPr>
                    <a:lnL w="12700" cap="flat" cmpd="sng" algn="ctr">
                      <a:solidFill>
                        <a:srgbClr val="002060"/>
                      </a:solidFill>
                      <a:prstDash val="sysDashDot"/>
                      <a:round/>
                      <a:headEnd type="none" w="med" len="med"/>
                      <a:tailEnd type="none" w="med" len="med"/>
                    </a:lnL>
                    <a:lnR w="12700" cap="flat" cmpd="sng" algn="ctr">
                      <a:solidFill>
                        <a:srgbClr val="002060"/>
                      </a:solidFill>
                      <a:prstDash val="sysDashDot"/>
                      <a:round/>
                      <a:headEnd type="none" w="med" len="med"/>
                      <a:tailEnd type="none" w="med" len="med"/>
                    </a:lnR>
                    <a:lnT w="12700" cap="flat" cmpd="sng" algn="ctr">
                      <a:solidFill>
                        <a:srgbClr val="002060"/>
                      </a:solidFill>
                      <a:prstDash val="sysDashDot"/>
                      <a:round/>
                      <a:headEnd type="none" w="med" len="med"/>
                      <a:tailEnd type="none" w="med" len="med"/>
                    </a:lnT>
                    <a:lnB w="12700" cap="flat" cmpd="sng" algn="ctr">
                      <a:solidFill>
                        <a:srgbClr val="002060"/>
                      </a:solidFill>
                      <a:prstDash val="sysDashDot"/>
                      <a:round/>
                      <a:headEnd type="none" w="med" len="med"/>
                      <a:tailEnd type="none" w="med" len="med"/>
                    </a:lnB>
                  </a:tcPr>
                </a:tc>
                <a:extLst>
                  <a:ext uri="{0D108BD9-81ED-4DB2-BD59-A6C34878D82A}">
                    <a16:rowId xmlns:a16="http://schemas.microsoft.com/office/drawing/2014/main" val="3846277349"/>
                  </a:ext>
                </a:extLst>
              </a:tr>
              <a:tr h="1193764">
                <a:tc>
                  <a:txBody>
                    <a:bodyPr/>
                    <a:lstStyle/>
                    <a:p>
                      <a:r>
                        <a:rPr lang="en-GB" sz="2000" dirty="0">
                          <a:solidFill>
                            <a:srgbClr val="002060"/>
                          </a:solidFill>
                        </a:rPr>
                        <a:t>6. </a:t>
                      </a:r>
                      <a:br>
                        <a:rPr lang="en-GB" sz="2000" dirty="0">
                          <a:solidFill>
                            <a:srgbClr val="002060"/>
                          </a:solidFill>
                        </a:rPr>
                      </a:br>
                      <a:r>
                        <a:rPr lang="en-US" sz="2000" dirty="0">
                          <a:solidFill>
                            <a:schemeClr val="accent5">
                              <a:lumMod val="50000"/>
                            </a:schemeClr>
                          </a:solidFill>
                        </a:rPr>
                        <a:t>a) um die Umwelt </a:t>
                      </a:r>
                      <a:r>
                        <a:rPr lang="en-US" sz="2000" dirty="0" err="1">
                          <a:solidFill>
                            <a:schemeClr val="accent5">
                              <a:lumMod val="50000"/>
                            </a:schemeClr>
                          </a:solidFill>
                        </a:rPr>
                        <a:t>zu</a:t>
                      </a:r>
                      <a:r>
                        <a:rPr lang="en-US" sz="2000" dirty="0">
                          <a:solidFill>
                            <a:schemeClr val="accent5">
                              <a:lumMod val="50000"/>
                            </a:schemeClr>
                          </a:solidFill>
                        </a:rPr>
                        <a:t> </a:t>
                      </a:r>
                      <a:r>
                        <a:rPr lang="en-US" sz="2000" dirty="0" err="1">
                          <a:solidFill>
                            <a:schemeClr val="accent5">
                              <a:lumMod val="50000"/>
                            </a:schemeClr>
                          </a:solidFill>
                        </a:rPr>
                        <a:t>schützen</a:t>
                      </a:r>
                      <a:r>
                        <a:rPr lang="en-US" sz="2000" dirty="0">
                          <a:solidFill>
                            <a:schemeClr val="accent5">
                              <a:lumMod val="50000"/>
                            </a:schemeClr>
                          </a:solidFill>
                        </a:rPr>
                        <a:t> </a:t>
                      </a:r>
                      <a:br>
                        <a:rPr lang="en-US" sz="2000" dirty="0">
                          <a:solidFill>
                            <a:schemeClr val="accent5">
                              <a:lumMod val="50000"/>
                            </a:schemeClr>
                          </a:solidFill>
                        </a:rPr>
                      </a:br>
                      <a:r>
                        <a:rPr lang="en-US" sz="2000" dirty="0">
                          <a:solidFill>
                            <a:schemeClr val="accent5">
                              <a:lumMod val="50000"/>
                            </a:schemeClr>
                          </a:solidFill>
                        </a:rPr>
                        <a:t>b) </a:t>
                      </a:r>
                      <a:r>
                        <a:rPr lang="en-US" sz="2000" dirty="0" err="1">
                          <a:solidFill>
                            <a:schemeClr val="accent5">
                              <a:lumMod val="50000"/>
                            </a:schemeClr>
                          </a:solidFill>
                        </a:rPr>
                        <a:t>sauberen</a:t>
                      </a:r>
                      <a:r>
                        <a:rPr lang="en-US" sz="2000" dirty="0">
                          <a:solidFill>
                            <a:schemeClr val="accent5">
                              <a:lumMod val="50000"/>
                            </a:schemeClr>
                          </a:solidFill>
                        </a:rPr>
                        <a:t> Transport </a:t>
                      </a:r>
                      <a:r>
                        <a:rPr lang="en-US" sz="2000" dirty="0" err="1">
                          <a:solidFill>
                            <a:schemeClr val="accent5">
                              <a:lumMod val="50000"/>
                            </a:schemeClr>
                          </a:solidFill>
                        </a:rPr>
                        <a:t>zu</a:t>
                      </a:r>
                      <a:r>
                        <a:rPr lang="en-US" sz="2000" dirty="0">
                          <a:solidFill>
                            <a:schemeClr val="accent5">
                              <a:lumMod val="50000"/>
                            </a:schemeClr>
                          </a:solidFill>
                        </a:rPr>
                        <a:t> </a:t>
                      </a:r>
                      <a:r>
                        <a:rPr lang="en-US" sz="2000" dirty="0" err="1">
                          <a:solidFill>
                            <a:schemeClr val="accent5">
                              <a:lumMod val="50000"/>
                            </a:schemeClr>
                          </a:solidFill>
                        </a:rPr>
                        <a:t>probieren</a:t>
                      </a:r>
                      <a:r>
                        <a:rPr lang="en-US" sz="2000" dirty="0">
                          <a:solidFill>
                            <a:schemeClr val="accent5">
                              <a:lumMod val="50000"/>
                            </a:schemeClr>
                          </a:solidFill>
                        </a:rPr>
                        <a:t> </a:t>
                      </a:r>
                      <a:endParaRPr lang="en-GB" sz="2000" dirty="0">
                        <a:solidFill>
                          <a:srgbClr val="002060"/>
                        </a:solidFill>
                      </a:endParaRPr>
                    </a:p>
                  </a:txBody>
                  <a:tcPr>
                    <a:lnL w="12700" cap="flat" cmpd="sng" algn="ctr">
                      <a:solidFill>
                        <a:srgbClr val="002060"/>
                      </a:solidFill>
                      <a:prstDash val="sysDashDot"/>
                      <a:round/>
                      <a:headEnd type="none" w="med" len="med"/>
                      <a:tailEnd type="none" w="med" len="med"/>
                    </a:lnL>
                    <a:lnR w="12700" cap="flat" cmpd="sng" algn="ctr">
                      <a:solidFill>
                        <a:srgbClr val="002060"/>
                      </a:solidFill>
                      <a:prstDash val="sysDashDot"/>
                      <a:round/>
                      <a:headEnd type="none" w="med" len="med"/>
                      <a:tailEnd type="none" w="med" len="med"/>
                    </a:lnR>
                    <a:lnT w="12700" cap="flat" cmpd="sng" algn="ctr">
                      <a:solidFill>
                        <a:srgbClr val="002060"/>
                      </a:solidFill>
                      <a:prstDash val="sysDashDot"/>
                      <a:round/>
                      <a:headEnd type="none" w="med" len="med"/>
                      <a:tailEnd type="none" w="med" len="med"/>
                    </a:lnT>
                    <a:lnB w="12700" cap="flat" cmpd="sng" algn="ctr">
                      <a:solidFill>
                        <a:srgbClr val="002060"/>
                      </a:solidFill>
                      <a:prstDash val="sysDashDot"/>
                      <a:round/>
                      <a:headEnd type="none" w="med" len="med"/>
                      <a:tailEnd type="none" w="med" len="med"/>
                    </a:lnB>
                  </a:tcPr>
                </a:tc>
                <a:extLst>
                  <a:ext uri="{0D108BD9-81ED-4DB2-BD59-A6C34878D82A}">
                    <a16:rowId xmlns:a16="http://schemas.microsoft.com/office/drawing/2014/main" val="4108427904"/>
                  </a:ext>
                </a:extLst>
              </a:tr>
              <a:tr h="1193764">
                <a:tc>
                  <a:txBody>
                    <a:bodyPr/>
                    <a:lstStyle/>
                    <a:p>
                      <a:r>
                        <a:rPr lang="en-GB" sz="2000" dirty="0">
                          <a:solidFill>
                            <a:srgbClr val="002060"/>
                          </a:solidFill>
                        </a:rPr>
                        <a:t>7.  </a:t>
                      </a:r>
                      <a:br>
                        <a:rPr lang="en-GB" sz="2000" dirty="0">
                          <a:solidFill>
                            <a:srgbClr val="002060"/>
                          </a:solidFill>
                        </a:rPr>
                      </a:br>
                      <a:r>
                        <a:rPr lang="en-US" sz="2000" dirty="0">
                          <a:solidFill>
                            <a:schemeClr val="accent5">
                              <a:lumMod val="50000"/>
                            </a:schemeClr>
                          </a:solidFill>
                        </a:rPr>
                        <a:t>a) um die </a:t>
                      </a:r>
                      <a:r>
                        <a:rPr lang="en-US" sz="2000" dirty="0" err="1">
                          <a:solidFill>
                            <a:schemeClr val="accent5">
                              <a:lumMod val="50000"/>
                            </a:schemeClr>
                          </a:solidFill>
                        </a:rPr>
                        <a:t>Zähne</a:t>
                      </a:r>
                      <a:r>
                        <a:rPr lang="en-US" sz="2000" dirty="0">
                          <a:solidFill>
                            <a:schemeClr val="accent5">
                              <a:lumMod val="50000"/>
                            </a:schemeClr>
                          </a:solidFill>
                        </a:rPr>
                        <a:t> </a:t>
                      </a:r>
                      <a:r>
                        <a:rPr lang="en-US" sz="2000" dirty="0" err="1">
                          <a:solidFill>
                            <a:schemeClr val="accent5">
                              <a:lumMod val="50000"/>
                            </a:schemeClr>
                          </a:solidFill>
                        </a:rPr>
                        <a:t>sauber</a:t>
                      </a:r>
                      <a:r>
                        <a:rPr lang="en-US" sz="2000" dirty="0">
                          <a:solidFill>
                            <a:schemeClr val="accent5">
                              <a:lumMod val="50000"/>
                            </a:schemeClr>
                          </a:solidFill>
                        </a:rPr>
                        <a:t> </a:t>
                      </a:r>
                      <a:r>
                        <a:rPr lang="en-US" sz="2000" dirty="0" err="1">
                          <a:solidFill>
                            <a:schemeClr val="accent5">
                              <a:lumMod val="50000"/>
                            </a:schemeClr>
                          </a:solidFill>
                        </a:rPr>
                        <a:t>zu</a:t>
                      </a:r>
                      <a:r>
                        <a:rPr lang="en-US" sz="2000" dirty="0">
                          <a:solidFill>
                            <a:schemeClr val="accent5">
                              <a:lumMod val="50000"/>
                            </a:schemeClr>
                          </a:solidFill>
                        </a:rPr>
                        <a:t> </a:t>
                      </a:r>
                      <a:r>
                        <a:rPr lang="en-US" sz="2000" dirty="0" err="1">
                          <a:solidFill>
                            <a:schemeClr val="accent5">
                              <a:lumMod val="50000"/>
                            </a:schemeClr>
                          </a:solidFill>
                        </a:rPr>
                        <a:t>machen</a:t>
                      </a:r>
                      <a:r>
                        <a:rPr lang="en-US" sz="2000" dirty="0">
                          <a:solidFill>
                            <a:schemeClr val="accent5">
                              <a:lumMod val="50000"/>
                            </a:schemeClr>
                          </a:solidFill>
                        </a:rPr>
                        <a:t> </a:t>
                      </a:r>
                      <a:br>
                        <a:rPr lang="en-US" sz="2000" dirty="0">
                          <a:solidFill>
                            <a:schemeClr val="accent5">
                              <a:lumMod val="50000"/>
                            </a:schemeClr>
                          </a:solidFill>
                        </a:rPr>
                      </a:br>
                      <a:r>
                        <a:rPr lang="en-US" sz="2000" dirty="0">
                          <a:solidFill>
                            <a:schemeClr val="accent5">
                              <a:lumMod val="50000"/>
                            </a:schemeClr>
                          </a:solidFill>
                        </a:rPr>
                        <a:t>b) die </a:t>
                      </a:r>
                      <a:r>
                        <a:rPr lang="en-US" sz="2000" dirty="0" err="1">
                          <a:solidFill>
                            <a:schemeClr val="accent5">
                              <a:lumMod val="50000"/>
                            </a:schemeClr>
                          </a:solidFill>
                        </a:rPr>
                        <a:t>Zähne</a:t>
                      </a:r>
                      <a:r>
                        <a:rPr lang="en-US" sz="2000" dirty="0">
                          <a:solidFill>
                            <a:schemeClr val="accent5">
                              <a:lumMod val="50000"/>
                            </a:schemeClr>
                          </a:solidFill>
                        </a:rPr>
                        <a:t> </a:t>
                      </a:r>
                      <a:r>
                        <a:rPr lang="en-US" sz="2000" dirty="0" err="1">
                          <a:solidFill>
                            <a:schemeClr val="accent5">
                              <a:lumMod val="50000"/>
                            </a:schemeClr>
                          </a:solidFill>
                        </a:rPr>
                        <a:t>schön</a:t>
                      </a:r>
                      <a:r>
                        <a:rPr lang="en-US" sz="2000" dirty="0">
                          <a:solidFill>
                            <a:schemeClr val="accent5">
                              <a:lumMod val="50000"/>
                            </a:schemeClr>
                          </a:solidFill>
                        </a:rPr>
                        <a:t> </a:t>
                      </a:r>
                      <a:r>
                        <a:rPr lang="en-US" sz="2000" dirty="0" err="1">
                          <a:solidFill>
                            <a:schemeClr val="accent5">
                              <a:lumMod val="50000"/>
                            </a:schemeClr>
                          </a:solidFill>
                        </a:rPr>
                        <a:t>sauber</a:t>
                      </a:r>
                      <a:r>
                        <a:rPr lang="en-US" sz="2000" dirty="0">
                          <a:solidFill>
                            <a:schemeClr val="accent5">
                              <a:lumMod val="50000"/>
                            </a:schemeClr>
                          </a:solidFill>
                        </a:rPr>
                        <a:t> </a:t>
                      </a:r>
                      <a:r>
                        <a:rPr lang="en-US" sz="2000" dirty="0" err="1">
                          <a:solidFill>
                            <a:schemeClr val="accent5">
                              <a:lumMod val="50000"/>
                            </a:schemeClr>
                          </a:solidFill>
                        </a:rPr>
                        <a:t>zu</a:t>
                      </a:r>
                      <a:r>
                        <a:rPr lang="en-US" sz="2000" dirty="0">
                          <a:solidFill>
                            <a:schemeClr val="accent5">
                              <a:lumMod val="50000"/>
                            </a:schemeClr>
                          </a:solidFill>
                        </a:rPr>
                        <a:t> </a:t>
                      </a:r>
                      <a:r>
                        <a:rPr lang="en-US" sz="2000" dirty="0" err="1">
                          <a:solidFill>
                            <a:schemeClr val="accent5">
                              <a:lumMod val="50000"/>
                            </a:schemeClr>
                          </a:solidFill>
                        </a:rPr>
                        <a:t>putzen</a:t>
                      </a:r>
                      <a:r>
                        <a:rPr lang="en-US" sz="2000" dirty="0">
                          <a:solidFill>
                            <a:schemeClr val="accent5">
                              <a:lumMod val="50000"/>
                            </a:schemeClr>
                          </a:solidFill>
                        </a:rPr>
                        <a:t> </a:t>
                      </a:r>
                      <a:endParaRPr lang="en-GB" sz="2000" dirty="0">
                        <a:solidFill>
                          <a:srgbClr val="002060"/>
                        </a:solidFill>
                      </a:endParaRPr>
                    </a:p>
                  </a:txBody>
                  <a:tcPr>
                    <a:lnL w="12700" cap="flat" cmpd="sng" algn="ctr">
                      <a:solidFill>
                        <a:srgbClr val="002060"/>
                      </a:solidFill>
                      <a:prstDash val="sysDashDot"/>
                      <a:round/>
                      <a:headEnd type="none" w="med" len="med"/>
                      <a:tailEnd type="none" w="med" len="med"/>
                    </a:lnL>
                    <a:lnR w="12700" cap="flat" cmpd="sng" algn="ctr">
                      <a:solidFill>
                        <a:srgbClr val="002060"/>
                      </a:solidFill>
                      <a:prstDash val="sysDashDot"/>
                      <a:round/>
                      <a:headEnd type="none" w="med" len="med"/>
                      <a:tailEnd type="none" w="med" len="med"/>
                    </a:lnR>
                    <a:lnT w="12700" cap="flat" cmpd="sng" algn="ctr">
                      <a:solidFill>
                        <a:srgbClr val="002060"/>
                      </a:solidFill>
                      <a:prstDash val="sysDashDot"/>
                      <a:round/>
                      <a:headEnd type="none" w="med" len="med"/>
                      <a:tailEnd type="none" w="med" len="med"/>
                    </a:lnT>
                    <a:lnB w="12700" cap="flat" cmpd="sng" algn="ctr">
                      <a:solidFill>
                        <a:srgbClr val="002060"/>
                      </a:solidFill>
                      <a:prstDash val="sysDashDot"/>
                      <a:round/>
                      <a:headEnd type="none" w="med" len="med"/>
                      <a:tailEnd type="none" w="med" len="med"/>
                    </a:lnB>
                  </a:tcPr>
                </a:tc>
                <a:extLst>
                  <a:ext uri="{0D108BD9-81ED-4DB2-BD59-A6C34878D82A}">
                    <a16:rowId xmlns:a16="http://schemas.microsoft.com/office/drawing/2014/main" val="1190237219"/>
                  </a:ext>
                </a:extLst>
              </a:tr>
              <a:tr h="1193764">
                <a:tc>
                  <a:txBody>
                    <a:bodyPr/>
                    <a:lstStyle/>
                    <a:p>
                      <a:r>
                        <a:rPr lang="en-GB" sz="2000" dirty="0">
                          <a:solidFill>
                            <a:srgbClr val="002060"/>
                          </a:solidFill>
                        </a:rPr>
                        <a:t>8.  </a:t>
                      </a:r>
                      <a:br>
                        <a:rPr lang="en-GB" sz="2000" dirty="0">
                          <a:solidFill>
                            <a:srgbClr val="002060"/>
                          </a:solidFill>
                        </a:rPr>
                      </a:br>
                      <a:r>
                        <a:rPr lang="en-US" sz="2000" dirty="0">
                          <a:solidFill>
                            <a:schemeClr val="accent5">
                              <a:lumMod val="50000"/>
                            </a:schemeClr>
                          </a:solidFill>
                        </a:rPr>
                        <a:t>a) </a:t>
                      </a:r>
                      <a:r>
                        <a:rPr lang="en-US" sz="2000" dirty="0" err="1">
                          <a:solidFill>
                            <a:schemeClr val="accent5">
                              <a:lumMod val="50000"/>
                            </a:schemeClr>
                          </a:solidFill>
                        </a:rPr>
                        <a:t>traditionelle</a:t>
                      </a:r>
                      <a:r>
                        <a:rPr lang="en-US" sz="2000" dirty="0">
                          <a:solidFill>
                            <a:schemeClr val="accent5">
                              <a:lumMod val="50000"/>
                            </a:schemeClr>
                          </a:solidFill>
                        </a:rPr>
                        <a:t> Kuchen </a:t>
                      </a:r>
                      <a:r>
                        <a:rPr lang="en-US" sz="2000" dirty="0" err="1">
                          <a:solidFill>
                            <a:schemeClr val="accent5">
                              <a:lumMod val="50000"/>
                            </a:schemeClr>
                          </a:solidFill>
                        </a:rPr>
                        <a:t>zu</a:t>
                      </a:r>
                      <a:r>
                        <a:rPr lang="en-US" sz="2000" dirty="0">
                          <a:solidFill>
                            <a:schemeClr val="accent5">
                              <a:lumMod val="50000"/>
                            </a:schemeClr>
                          </a:solidFill>
                        </a:rPr>
                        <a:t> </a:t>
                      </a:r>
                      <a:r>
                        <a:rPr lang="en-US" sz="2000" dirty="0" err="1">
                          <a:solidFill>
                            <a:schemeClr val="accent5">
                              <a:lumMod val="50000"/>
                            </a:schemeClr>
                          </a:solidFill>
                        </a:rPr>
                        <a:t>probieren</a:t>
                      </a:r>
                      <a:r>
                        <a:rPr lang="en-US" sz="2000" dirty="0">
                          <a:solidFill>
                            <a:schemeClr val="accent5">
                              <a:lumMod val="50000"/>
                            </a:schemeClr>
                          </a:solidFill>
                        </a:rPr>
                        <a:t> </a:t>
                      </a:r>
                      <a:br>
                        <a:rPr lang="en-US" sz="2000" dirty="0">
                          <a:solidFill>
                            <a:schemeClr val="accent5">
                              <a:lumMod val="50000"/>
                            </a:schemeClr>
                          </a:solidFill>
                        </a:rPr>
                      </a:br>
                      <a:r>
                        <a:rPr lang="en-US" sz="2000" dirty="0">
                          <a:solidFill>
                            <a:schemeClr val="accent5">
                              <a:lumMod val="50000"/>
                            </a:schemeClr>
                          </a:solidFill>
                        </a:rPr>
                        <a:t>b) um </a:t>
                      </a:r>
                      <a:r>
                        <a:rPr lang="en-US" sz="2000" dirty="0" err="1">
                          <a:solidFill>
                            <a:schemeClr val="accent5">
                              <a:lumMod val="50000"/>
                            </a:schemeClr>
                          </a:solidFill>
                        </a:rPr>
                        <a:t>keine</a:t>
                      </a:r>
                      <a:r>
                        <a:rPr lang="en-US" sz="2000" dirty="0">
                          <a:solidFill>
                            <a:schemeClr val="accent5">
                              <a:lumMod val="50000"/>
                            </a:schemeClr>
                          </a:solidFill>
                        </a:rPr>
                        <a:t> </a:t>
                      </a:r>
                      <a:r>
                        <a:rPr lang="en-US" sz="2000" dirty="0" err="1">
                          <a:solidFill>
                            <a:schemeClr val="accent5">
                              <a:lumMod val="50000"/>
                            </a:schemeClr>
                          </a:solidFill>
                        </a:rPr>
                        <a:t>Jacke</a:t>
                      </a:r>
                      <a:r>
                        <a:rPr lang="en-US" sz="2000" dirty="0">
                          <a:solidFill>
                            <a:schemeClr val="accent5">
                              <a:lumMod val="50000"/>
                            </a:schemeClr>
                          </a:solidFill>
                        </a:rPr>
                        <a:t> </a:t>
                      </a:r>
                      <a:r>
                        <a:rPr lang="en-US" sz="2000" dirty="0" err="1">
                          <a:solidFill>
                            <a:schemeClr val="accent5">
                              <a:lumMod val="50000"/>
                            </a:schemeClr>
                          </a:solidFill>
                        </a:rPr>
                        <a:t>mitzunehmen</a:t>
                      </a:r>
                      <a:endParaRPr lang="en-GB" sz="2000" dirty="0">
                        <a:solidFill>
                          <a:srgbClr val="002060"/>
                        </a:solidFill>
                      </a:endParaRPr>
                    </a:p>
                  </a:txBody>
                  <a:tcPr>
                    <a:lnL w="12700" cap="flat" cmpd="sng" algn="ctr">
                      <a:solidFill>
                        <a:srgbClr val="002060"/>
                      </a:solidFill>
                      <a:prstDash val="sysDashDot"/>
                      <a:round/>
                      <a:headEnd type="none" w="med" len="med"/>
                      <a:tailEnd type="none" w="med" len="med"/>
                    </a:lnL>
                    <a:lnR w="12700" cap="flat" cmpd="sng" algn="ctr">
                      <a:solidFill>
                        <a:srgbClr val="002060"/>
                      </a:solidFill>
                      <a:prstDash val="sysDashDot"/>
                      <a:round/>
                      <a:headEnd type="none" w="med" len="med"/>
                      <a:tailEnd type="none" w="med" len="med"/>
                    </a:lnR>
                    <a:lnT w="12700" cap="flat" cmpd="sng" algn="ctr">
                      <a:solidFill>
                        <a:srgbClr val="002060"/>
                      </a:solidFill>
                      <a:prstDash val="sysDashDot"/>
                      <a:round/>
                      <a:headEnd type="none" w="med" len="med"/>
                      <a:tailEnd type="none" w="med" len="med"/>
                    </a:lnT>
                    <a:lnB w="12700" cap="flat" cmpd="sng" algn="ctr">
                      <a:solidFill>
                        <a:srgbClr val="002060"/>
                      </a:solidFill>
                      <a:prstDash val="sysDashDot"/>
                      <a:round/>
                      <a:headEnd type="none" w="med" len="med"/>
                      <a:tailEnd type="none" w="med" len="med"/>
                    </a:lnB>
                  </a:tcPr>
                </a:tc>
                <a:extLst>
                  <a:ext uri="{0D108BD9-81ED-4DB2-BD59-A6C34878D82A}">
                    <a16:rowId xmlns:a16="http://schemas.microsoft.com/office/drawing/2014/main" val="2457212316"/>
                  </a:ext>
                </a:extLst>
              </a:tr>
            </a:tbl>
          </a:graphicData>
        </a:graphic>
      </p:graphicFrame>
      <p:sp>
        <p:nvSpPr>
          <p:cNvPr id="28" name="TextBox 27">
            <a:extLst>
              <a:ext uri="{FF2B5EF4-FFF2-40B4-BE49-F238E27FC236}">
                <a16:creationId xmlns:a16="http://schemas.microsoft.com/office/drawing/2014/main" id="{347231BA-A04B-45F0-8B57-67C857A4BF98}"/>
              </a:ext>
            </a:extLst>
          </p:cNvPr>
          <p:cNvSpPr txBox="1"/>
          <p:nvPr/>
        </p:nvSpPr>
        <p:spPr>
          <a:xfrm>
            <a:off x="1108951" y="4228912"/>
            <a:ext cx="5247395" cy="707886"/>
          </a:xfrm>
          <a:prstGeom prst="rect">
            <a:avLst/>
          </a:prstGeom>
          <a:noFill/>
        </p:spPr>
        <p:txBody>
          <a:bodyPr wrap="square" rtlCol="0">
            <a:spAutoFit/>
          </a:bodyPr>
          <a:lstStyle/>
          <a:p>
            <a:r>
              <a:rPr lang="en-US" sz="2000" dirty="0">
                <a:solidFill>
                  <a:schemeClr val="accent5">
                    <a:lumMod val="50000"/>
                  </a:schemeClr>
                </a:solidFill>
              </a:rPr>
              <a:t>The project purpose is……………………..</a:t>
            </a:r>
            <a:br>
              <a:rPr lang="en-US" sz="2000" dirty="0">
                <a:solidFill>
                  <a:schemeClr val="accent5">
                    <a:lumMod val="50000"/>
                  </a:schemeClr>
                </a:solidFill>
              </a:rPr>
            </a:br>
            <a:r>
              <a:rPr lang="en-US" sz="2000" dirty="0">
                <a:solidFill>
                  <a:schemeClr val="accent5">
                    <a:lumMod val="50000"/>
                  </a:schemeClr>
                </a:solidFill>
              </a:rPr>
              <a:t>…………………………………………………</a:t>
            </a:r>
          </a:p>
        </p:txBody>
      </p:sp>
      <p:pic>
        <p:nvPicPr>
          <p:cNvPr id="29" name="Picture 6" descr="Draw, Drawing, Hand, Human, Line Art, Pen, Pencil">
            <a:extLst>
              <a:ext uri="{FF2B5EF4-FFF2-40B4-BE49-F238E27FC236}">
                <a16:creationId xmlns:a16="http://schemas.microsoft.com/office/drawing/2014/main" id="{2FF79EA2-B123-49ED-9224-EBFF9712C2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509" y="4476863"/>
            <a:ext cx="527442" cy="48937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Draw, Drawing, Hand, Human, Line Art, Pen, Pencil">
            <a:extLst>
              <a:ext uri="{FF2B5EF4-FFF2-40B4-BE49-F238E27FC236}">
                <a16:creationId xmlns:a16="http://schemas.microsoft.com/office/drawing/2014/main" id="{5412BFD7-B970-4121-BE45-C9CF90FA71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509" y="5709305"/>
            <a:ext cx="527442" cy="48937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0D2E0758-ED02-4C66-BC2C-540890888116}"/>
              </a:ext>
            </a:extLst>
          </p:cNvPr>
          <p:cNvSpPr txBox="1"/>
          <p:nvPr/>
        </p:nvSpPr>
        <p:spPr>
          <a:xfrm>
            <a:off x="1121982" y="5433642"/>
            <a:ext cx="5247395" cy="707886"/>
          </a:xfrm>
          <a:prstGeom prst="rect">
            <a:avLst/>
          </a:prstGeom>
          <a:noFill/>
        </p:spPr>
        <p:txBody>
          <a:bodyPr wrap="square" rtlCol="0">
            <a:spAutoFit/>
          </a:bodyPr>
          <a:lstStyle/>
          <a:p>
            <a:r>
              <a:rPr lang="en-US" sz="2000" dirty="0">
                <a:solidFill>
                  <a:schemeClr val="accent5">
                    <a:lumMod val="50000"/>
                  </a:schemeClr>
                </a:solidFill>
              </a:rPr>
              <a:t>Chooses this bank ………………………</a:t>
            </a:r>
            <a:br>
              <a:rPr lang="en-US" sz="2000" dirty="0">
                <a:solidFill>
                  <a:schemeClr val="accent5">
                    <a:lumMod val="50000"/>
                  </a:schemeClr>
                </a:solidFill>
              </a:rPr>
            </a:br>
            <a:r>
              <a:rPr lang="en-US" sz="2000" dirty="0">
                <a:solidFill>
                  <a:schemeClr val="accent5">
                    <a:lumMod val="50000"/>
                  </a:schemeClr>
                </a:solidFill>
              </a:rPr>
              <a:t>………………………………………………</a:t>
            </a:r>
          </a:p>
        </p:txBody>
      </p:sp>
      <p:sp>
        <p:nvSpPr>
          <p:cNvPr id="32" name="Speech Bubble: Rectangle with Corners Rounded 31">
            <a:extLst>
              <a:ext uri="{FF2B5EF4-FFF2-40B4-BE49-F238E27FC236}">
                <a16:creationId xmlns:a16="http://schemas.microsoft.com/office/drawing/2014/main" id="{1AD6F0B5-A2FC-4223-B6F3-F2775951BB91}"/>
              </a:ext>
            </a:extLst>
          </p:cNvPr>
          <p:cNvSpPr/>
          <p:nvPr/>
        </p:nvSpPr>
        <p:spPr>
          <a:xfrm>
            <a:off x="1331768" y="6446176"/>
            <a:ext cx="3301192" cy="323057"/>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Asylsuchende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refugees  </a:t>
            </a:r>
          </a:p>
        </p:txBody>
      </p:sp>
      <p:sp>
        <p:nvSpPr>
          <p:cNvPr id="33" name="Speech Bubble: Rectangle with Corners Rounded 32">
            <a:extLst>
              <a:ext uri="{FF2B5EF4-FFF2-40B4-BE49-F238E27FC236}">
                <a16:creationId xmlns:a16="http://schemas.microsoft.com/office/drawing/2014/main" id="{4208AF77-60D8-4A30-B3AB-5EAB3543C5B5}"/>
              </a:ext>
            </a:extLst>
          </p:cNvPr>
          <p:cNvSpPr/>
          <p:nvPr/>
        </p:nvSpPr>
        <p:spPr>
          <a:xfrm>
            <a:off x="4693920" y="6428473"/>
            <a:ext cx="2505719" cy="323057"/>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Kredit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credit </a:t>
            </a:r>
          </a:p>
        </p:txBody>
      </p:sp>
      <p:sp>
        <p:nvSpPr>
          <p:cNvPr id="34" name="Speech Bubble: Rectangle with Corners Rounded 33">
            <a:extLst>
              <a:ext uri="{FF2B5EF4-FFF2-40B4-BE49-F238E27FC236}">
                <a16:creationId xmlns:a16="http://schemas.microsoft.com/office/drawing/2014/main" id="{BBFF74E7-5A2E-4294-9F99-2F195D491707}"/>
              </a:ext>
            </a:extLst>
          </p:cNvPr>
          <p:cNvSpPr/>
          <p:nvPr/>
        </p:nvSpPr>
        <p:spPr>
          <a:xfrm>
            <a:off x="7245359" y="6428472"/>
            <a:ext cx="2384316" cy="323058"/>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das Gold – gold </a:t>
            </a:r>
          </a:p>
        </p:txBody>
      </p:sp>
    </p:spTree>
    <p:extLst>
      <p:ext uri="{BB962C8B-B14F-4D97-AF65-F5344CB8AC3E}">
        <p14:creationId xmlns:p14="http://schemas.microsoft.com/office/powerpoint/2010/main" val="90173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Table 7">
            <a:extLst>
              <a:ext uri="{FF2B5EF4-FFF2-40B4-BE49-F238E27FC236}">
                <a16:creationId xmlns:a16="http://schemas.microsoft.com/office/drawing/2014/main" id="{C3E9C9FB-BAAC-4340-85B1-740C3C547BC6}"/>
              </a:ext>
            </a:extLst>
          </p:cNvPr>
          <p:cNvGraphicFramePr>
            <a:graphicFrameLocks noGrp="1"/>
          </p:cNvGraphicFramePr>
          <p:nvPr>
            <p:extLst>
              <p:ext uri="{D42A27DB-BD31-4B8C-83A1-F6EECF244321}">
                <p14:modId xmlns:p14="http://schemas.microsoft.com/office/powerpoint/2010/main" val="1013779974"/>
              </p:ext>
            </p:extLst>
          </p:nvPr>
        </p:nvGraphicFramePr>
        <p:xfrm>
          <a:off x="6113044" y="1369504"/>
          <a:ext cx="5613933" cy="4851952"/>
        </p:xfrm>
        <a:graphic>
          <a:graphicData uri="http://schemas.openxmlformats.org/drawingml/2006/table">
            <a:tbl>
              <a:tblPr firstRow="1" bandRow="1">
                <a:tableStyleId>{5940675A-B579-460E-94D1-54222C63F5DA}</a:tableStyleId>
              </a:tblPr>
              <a:tblGrid>
                <a:gridCol w="5613933">
                  <a:extLst>
                    <a:ext uri="{9D8B030D-6E8A-4147-A177-3AD203B41FA5}">
                      <a16:colId xmlns:a16="http://schemas.microsoft.com/office/drawing/2014/main" val="2067328353"/>
                    </a:ext>
                  </a:extLst>
                </a:gridCol>
              </a:tblGrid>
              <a:tr h="1212988">
                <a:tc>
                  <a:txBody>
                    <a:bodyPr/>
                    <a:lstStyle/>
                    <a:p>
                      <a:r>
                        <a:rPr lang="en-GB" sz="2000" dirty="0">
                          <a:solidFill>
                            <a:srgbClr val="002060"/>
                          </a:solidFill>
                        </a:rPr>
                        <a:t>5. What do you never forget?</a:t>
                      </a:r>
                    </a:p>
                  </a:txBody>
                  <a:tcPr>
                    <a:lnL w="12700" cap="flat" cmpd="sng" algn="ctr">
                      <a:solidFill>
                        <a:srgbClr val="002060"/>
                      </a:solidFill>
                      <a:prstDash val="sysDashDot"/>
                      <a:round/>
                      <a:headEnd type="none" w="med" len="med"/>
                      <a:tailEnd type="none" w="med" len="med"/>
                    </a:lnL>
                    <a:lnR w="12700" cap="flat" cmpd="sng" algn="ctr">
                      <a:solidFill>
                        <a:srgbClr val="002060"/>
                      </a:solidFill>
                      <a:prstDash val="sysDashDot"/>
                      <a:round/>
                      <a:headEnd type="none" w="med" len="med"/>
                      <a:tailEnd type="none" w="med" len="med"/>
                    </a:lnR>
                    <a:lnT w="12700" cap="flat" cmpd="sng" algn="ctr">
                      <a:solidFill>
                        <a:srgbClr val="002060"/>
                      </a:solidFill>
                      <a:prstDash val="sysDashDot"/>
                      <a:round/>
                      <a:headEnd type="none" w="med" len="med"/>
                      <a:tailEnd type="none" w="med" len="med"/>
                    </a:lnT>
                    <a:lnB w="12700" cap="flat" cmpd="sng" algn="ctr">
                      <a:solidFill>
                        <a:srgbClr val="002060"/>
                      </a:solidFill>
                      <a:prstDash val="sysDashDot"/>
                      <a:round/>
                      <a:headEnd type="none" w="med" len="med"/>
                      <a:tailEnd type="none" w="med" len="med"/>
                    </a:lnB>
                  </a:tcPr>
                </a:tc>
                <a:extLst>
                  <a:ext uri="{0D108BD9-81ED-4DB2-BD59-A6C34878D82A}">
                    <a16:rowId xmlns:a16="http://schemas.microsoft.com/office/drawing/2014/main" val="3846277349"/>
                  </a:ext>
                </a:extLst>
              </a:tr>
              <a:tr h="1212988">
                <a:tc>
                  <a:txBody>
                    <a:bodyPr/>
                    <a:lstStyle/>
                    <a:p>
                      <a:r>
                        <a:rPr lang="en-GB" sz="2000" dirty="0">
                          <a:solidFill>
                            <a:srgbClr val="002060"/>
                          </a:solidFill>
                        </a:rPr>
                        <a:t>6. Why would you like to sell your car?</a:t>
                      </a:r>
                    </a:p>
                  </a:txBody>
                  <a:tcPr>
                    <a:lnL w="12700" cap="flat" cmpd="sng" algn="ctr">
                      <a:solidFill>
                        <a:srgbClr val="002060"/>
                      </a:solidFill>
                      <a:prstDash val="sysDashDot"/>
                      <a:round/>
                      <a:headEnd type="none" w="med" len="med"/>
                      <a:tailEnd type="none" w="med" len="med"/>
                    </a:lnL>
                    <a:lnR w="12700" cap="flat" cmpd="sng" algn="ctr">
                      <a:solidFill>
                        <a:srgbClr val="002060"/>
                      </a:solidFill>
                      <a:prstDash val="sysDashDot"/>
                      <a:round/>
                      <a:headEnd type="none" w="med" len="med"/>
                      <a:tailEnd type="none" w="med" len="med"/>
                    </a:lnR>
                    <a:lnT w="12700" cap="flat" cmpd="sng" algn="ctr">
                      <a:solidFill>
                        <a:srgbClr val="002060"/>
                      </a:solidFill>
                      <a:prstDash val="sysDashDot"/>
                      <a:round/>
                      <a:headEnd type="none" w="med" len="med"/>
                      <a:tailEnd type="none" w="med" len="med"/>
                    </a:lnT>
                    <a:lnB w="12700" cap="flat" cmpd="sng" algn="ctr">
                      <a:solidFill>
                        <a:srgbClr val="002060"/>
                      </a:solidFill>
                      <a:prstDash val="sysDashDot"/>
                      <a:round/>
                      <a:headEnd type="none" w="med" len="med"/>
                      <a:tailEnd type="none" w="med" len="med"/>
                    </a:lnB>
                  </a:tcPr>
                </a:tc>
                <a:extLst>
                  <a:ext uri="{0D108BD9-81ED-4DB2-BD59-A6C34878D82A}">
                    <a16:rowId xmlns:a16="http://schemas.microsoft.com/office/drawing/2014/main" val="4108427904"/>
                  </a:ext>
                </a:extLst>
              </a:tr>
              <a:tr h="1212988">
                <a:tc>
                  <a:txBody>
                    <a:bodyPr/>
                    <a:lstStyle/>
                    <a:p>
                      <a:r>
                        <a:rPr lang="en-GB" sz="2000" dirty="0">
                          <a:solidFill>
                            <a:srgbClr val="002060"/>
                          </a:solidFill>
                        </a:rPr>
                        <a:t>7. What do children learn at the dentist?</a:t>
                      </a:r>
                    </a:p>
                  </a:txBody>
                  <a:tcPr>
                    <a:lnL w="12700" cap="flat" cmpd="sng" algn="ctr">
                      <a:solidFill>
                        <a:srgbClr val="002060"/>
                      </a:solidFill>
                      <a:prstDash val="sysDashDot"/>
                      <a:round/>
                      <a:headEnd type="none" w="med" len="med"/>
                      <a:tailEnd type="none" w="med" len="med"/>
                    </a:lnL>
                    <a:lnR w="12700" cap="flat" cmpd="sng" algn="ctr">
                      <a:solidFill>
                        <a:srgbClr val="002060"/>
                      </a:solidFill>
                      <a:prstDash val="sysDashDot"/>
                      <a:round/>
                      <a:headEnd type="none" w="med" len="med"/>
                      <a:tailEnd type="none" w="med" len="med"/>
                    </a:lnR>
                    <a:lnT w="12700" cap="flat" cmpd="sng" algn="ctr">
                      <a:solidFill>
                        <a:srgbClr val="002060"/>
                      </a:solidFill>
                      <a:prstDash val="sysDashDot"/>
                      <a:round/>
                      <a:headEnd type="none" w="med" len="med"/>
                      <a:tailEnd type="none" w="med" len="med"/>
                    </a:lnT>
                    <a:lnB w="12700" cap="flat" cmpd="sng" algn="ctr">
                      <a:solidFill>
                        <a:srgbClr val="002060"/>
                      </a:solidFill>
                      <a:prstDash val="sysDashDot"/>
                      <a:round/>
                      <a:headEnd type="none" w="med" len="med"/>
                      <a:tailEnd type="none" w="med" len="med"/>
                    </a:lnB>
                  </a:tcPr>
                </a:tc>
                <a:extLst>
                  <a:ext uri="{0D108BD9-81ED-4DB2-BD59-A6C34878D82A}">
                    <a16:rowId xmlns:a16="http://schemas.microsoft.com/office/drawing/2014/main" val="1190237219"/>
                  </a:ext>
                </a:extLst>
              </a:tr>
              <a:tr h="1212988">
                <a:tc>
                  <a:txBody>
                    <a:bodyPr/>
                    <a:lstStyle/>
                    <a:p>
                      <a:r>
                        <a:rPr lang="en-GB" sz="2000" dirty="0">
                          <a:solidFill>
                            <a:srgbClr val="002060"/>
                          </a:solidFill>
                        </a:rPr>
                        <a:t>8. What do you enjoy in May?</a:t>
                      </a:r>
                    </a:p>
                  </a:txBody>
                  <a:tcPr>
                    <a:lnL w="12700" cap="flat" cmpd="sng" algn="ctr">
                      <a:solidFill>
                        <a:srgbClr val="002060"/>
                      </a:solidFill>
                      <a:prstDash val="sysDashDot"/>
                      <a:round/>
                      <a:headEnd type="none" w="med" len="med"/>
                      <a:tailEnd type="none" w="med" len="med"/>
                    </a:lnL>
                    <a:lnR w="12700" cap="flat" cmpd="sng" algn="ctr">
                      <a:solidFill>
                        <a:srgbClr val="002060"/>
                      </a:solidFill>
                      <a:prstDash val="sysDashDot"/>
                      <a:round/>
                      <a:headEnd type="none" w="med" len="med"/>
                      <a:tailEnd type="none" w="med" len="med"/>
                    </a:lnR>
                    <a:lnT w="12700" cap="flat" cmpd="sng" algn="ctr">
                      <a:solidFill>
                        <a:srgbClr val="002060"/>
                      </a:solidFill>
                      <a:prstDash val="sysDashDot"/>
                      <a:round/>
                      <a:headEnd type="none" w="med" len="med"/>
                      <a:tailEnd type="none" w="med" len="med"/>
                    </a:lnT>
                    <a:lnB w="12700" cap="flat" cmpd="sng" algn="ctr">
                      <a:solidFill>
                        <a:srgbClr val="002060"/>
                      </a:solidFill>
                      <a:prstDash val="sysDashDot"/>
                      <a:round/>
                      <a:headEnd type="none" w="med" len="med"/>
                      <a:tailEnd type="none" w="med" len="med"/>
                    </a:lnB>
                  </a:tcPr>
                </a:tc>
                <a:extLst>
                  <a:ext uri="{0D108BD9-81ED-4DB2-BD59-A6C34878D82A}">
                    <a16:rowId xmlns:a16="http://schemas.microsoft.com/office/drawing/2014/main" val="2457212316"/>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958666" cy="869950"/>
          </a:xfrm>
          <a:prstGeom prst="rect">
            <a:avLst/>
          </a:prstGeom>
        </p:spPr>
      </p:pic>
      <p:sp>
        <p:nvSpPr>
          <p:cNvPr id="4" name="Title 3"/>
          <p:cNvSpPr>
            <a:spLocks noGrp="1"/>
          </p:cNvSpPr>
          <p:nvPr>
            <p:ph type="title"/>
          </p:nvPr>
        </p:nvSpPr>
        <p:spPr>
          <a:xfrm>
            <a:off x="0" y="294041"/>
            <a:ext cx="5210827" cy="707849"/>
          </a:xfrm>
        </p:spPr>
        <p:txBody>
          <a:bodyPr>
            <a:normAutofit/>
          </a:bodyPr>
          <a:lstStyle/>
          <a:p>
            <a:r>
              <a:rPr lang="en-GB" sz="3600" b="1" dirty="0">
                <a:solidFill>
                  <a:schemeClr val="bg1"/>
                </a:solidFill>
              </a:rPr>
              <a:t>Was </a:t>
            </a:r>
            <a:r>
              <a:rPr lang="en-GB" sz="3600" b="1" dirty="0" err="1">
                <a:solidFill>
                  <a:schemeClr val="bg1"/>
                </a:solidFill>
              </a:rPr>
              <a:t>oder</a:t>
            </a:r>
            <a:r>
              <a:rPr lang="en-GB" sz="3600" b="1" dirty="0">
                <a:solidFill>
                  <a:schemeClr val="bg1"/>
                </a:solidFill>
              </a:rPr>
              <a:t> </a:t>
            </a:r>
            <a:r>
              <a:rPr lang="en-GB" sz="3600" b="1" dirty="0" err="1">
                <a:solidFill>
                  <a:schemeClr val="bg1"/>
                </a:solidFill>
              </a:rPr>
              <a:t>warum</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4748867" y="636546"/>
            <a:ext cx="7431119" cy="707886"/>
          </a:xfrm>
          <a:prstGeom prst="rect">
            <a:avLst/>
          </a:prstGeom>
          <a:noFill/>
        </p:spPr>
        <p:txBody>
          <a:bodyPr wrap="square" rtlCol="0">
            <a:spAutoFit/>
          </a:bodyPr>
          <a:lstStyle/>
          <a:p>
            <a:r>
              <a:rPr lang="en-US" sz="2000" dirty="0" err="1">
                <a:solidFill>
                  <a:schemeClr val="accent5">
                    <a:lumMod val="50000"/>
                  </a:schemeClr>
                </a:solidFill>
              </a:rPr>
              <a:t>Sprich</a:t>
            </a:r>
            <a:r>
              <a:rPr lang="en-US" sz="2000" dirty="0">
                <a:solidFill>
                  <a:schemeClr val="accent5">
                    <a:lumMod val="50000"/>
                  </a:schemeClr>
                </a:solidFill>
              </a:rPr>
              <a:t> auf Deutsch </a:t>
            </a:r>
            <a:r>
              <a:rPr lang="en-US" sz="2000" dirty="0" err="1">
                <a:solidFill>
                  <a:schemeClr val="accent5">
                    <a:lumMod val="50000"/>
                  </a:schemeClr>
                </a:solidFill>
              </a:rPr>
              <a:t>mit</a:t>
            </a:r>
            <a:r>
              <a:rPr lang="en-US" sz="2000" dirty="0">
                <a:solidFill>
                  <a:schemeClr val="accent5">
                    <a:lumMod val="50000"/>
                  </a:schemeClr>
                </a:solidFill>
              </a:rPr>
              <a:t> </a:t>
            </a:r>
            <a:r>
              <a:rPr lang="en-US" sz="2000" dirty="0" err="1">
                <a:solidFill>
                  <a:schemeClr val="accent5">
                    <a:lumMod val="50000"/>
                  </a:schemeClr>
                </a:solidFill>
              </a:rPr>
              <a:t>einem</a:t>
            </a:r>
            <a:r>
              <a:rPr lang="en-US" sz="2000" dirty="0">
                <a:solidFill>
                  <a:schemeClr val="accent5">
                    <a:lumMod val="50000"/>
                  </a:schemeClr>
                </a:solidFill>
              </a:rPr>
              <a:t> Partner / </a:t>
            </a:r>
            <a:r>
              <a:rPr lang="en-US" sz="2000" dirty="0" err="1">
                <a:solidFill>
                  <a:schemeClr val="accent5">
                    <a:lumMod val="50000"/>
                  </a:schemeClr>
                </a:solidFill>
              </a:rPr>
              <a:t>einer</a:t>
            </a:r>
            <a:r>
              <a:rPr lang="en-US" sz="2000" dirty="0">
                <a:solidFill>
                  <a:schemeClr val="accent5">
                    <a:lumMod val="50000"/>
                  </a:schemeClr>
                </a:solidFill>
              </a:rPr>
              <a:t> </a:t>
            </a:r>
            <a:r>
              <a:rPr lang="en-US" sz="2000" dirty="0" err="1">
                <a:solidFill>
                  <a:schemeClr val="accent5">
                    <a:lumMod val="50000"/>
                  </a:schemeClr>
                </a:solidFill>
              </a:rPr>
              <a:t>Partnerin</a:t>
            </a:r>
            <a:r>
              <a:rPr lang="en-US" sz="2000" dirty="0">
                <a:solidFill>
                  <a:schemeClr val="accent5">
                    <a:lumMod val="50000"/>
                  </a:schemeClr>
                </a:solidFill>
              </a:rPr>
              <a:t>. </a:t>
            </a:r>
            <a:br>
              <a:rPr lang="en-US" sz="2000" dirty="0">
                <a:solidFill>
                  <a:schemeClr val="accent5">
                    <a:lumMod val="50000"/>
                  </a:schemeClr>
                </a:solidFill>
              </a:rPr>
            </a:br>
            <a:r>
              <a:rPr lang="en-US" sz="2000" dirty="0" err="1">
                <a:solidFill>
                  <a:schemeClr val="accent5">
                    <a:lumMod val="50000"/>
                  </a:schemeClr>
                </a:solidFill>
              </a:rPr>
              <a:t>Schreib</a:t>
            </a:r>
            <a:r>
              <a:rPr lang="en-US" sz="2000" dirty="0">
                <a:solidFill>
                  <a:schemeClr val="accent5">
                    <a:lumMod val="50000"/>
                  </a:schemeClr>
                </a:solidFill>
              </a:rPr>
              <a:t> die </a:t>
            </a:r>
            <a:r>
              <a:rPr lang="en-US" sz="2000" dirty="0" err="1">
                <a:solidFill>
                  <a:schemeClr val="accent5">
                    <a:lumMod val="50000"/>
                  </a:schemeClr>
                </a:solidFill>
              </a:rPr>
              <a:t>Antwort</a:t>
            </a:r>
            <a:r>
              <a:rPr lang="en-US" sz="2000" dirty="0">
                <a:solidFill>
                  <a:schemeClr val="accent5">
                    <a:lumMod val="50000"/>
                  </a:schemeClr>
                </a:solidFill>
              </a:rPr>
              <a:t> auf </a:t>
            </a:r>
            <a:r>
              <a:rPr lang="en-US" sz="2000" dirty="0" err="1">
                <a:solidFill>
                  <a:schemeClr val="accent5">
                    <a:lumMod val="50000"/>
                  </a:schemeClr>
                </a:solidFill>
              </a:rPr>
              <a:t>Englisch</a:t>
            </a:r>
            <a:r>
              <a:rPr lang="en-US" sz="2000" dirty="0">
                <a:solidFill>
                  <a:schemeClr val="accent5">
                    <a:lumMod val="50000"/>
                  </a:schemeClr>
                </a:solidFill>
              </a:rPr>
              <a:t>. </a:t>
            </a:r>
          </a:p>
        </p:txBody>
      </p:sp>
      <p:sp>
        <p:nvSpPr>
          <p:cNvPr id="13" name="TextBox 12">
            <a:extLst>
              <a:ext uri="{FF2B5EF4-FFF2-40B4-BE49-F238E27FC236}">
                <a16:creationId xmlns:a16="http://schemas.microsoft.com/office/drawing/2014/main" id="{DDFDA742-D34A-4CCF-B849-9CC2A0885896}"/>
              </a:ext>
            </a:extLst>
          </p:cNvPr>
          <p:cNvSpPr txBox="1"/>
          <p:nvPr/>
        </p:nvSpPr>
        <p:spPr>
          <a:xfrm>
            <a:off x="4934828" y="157140"/>
            <a:ext cx="2576252" cy="461665"/>
          </a:xfrm>
          <a:prstGeom prst="rect">
            <a:avLst/>
          </a:prstGeom>
          <a:noFill/>
        </p:spPr>
        <p:txBody>
          <a:bodyPr wrap="square" rtlCol="0">
            <a:spAutoFit/>
          </a:bodyPr>
          <a:lstStyle/>
          <a:p>
            <a:r>
              <a:rPr lang="en-US" sz="2400" b="1" dirty="0">
                <a:solidFill>
                  <a:schemeClr val="accent5">
                    <a:lumMod val="50000"/>
                  </a:schemeClr>
                </a:solidFill>
              </a:rPr>
              <a:t>Person B</a:t>
            </a:r>
          </a:p>
        </p:txBody>
      </p:sp>
      <p:pic>
        <p:nvPicPr>
          <p:cNvPr id="16" name="Picture 6" descr="Draw, Drawing, Hand, Human, Line Art, Pen, Pencil">
            <a:extLst>
              <a:ext uri="{FF2B5EF4-FFF2-40B4-BE49-F238E27FC236}">
                <a16:creationId xmlns:a16="http://schemas.microsoft.com/office/drawing/2014/main" id="{3781ACA9-FCFE-473E-8739-632DA44A52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8749" y="1917833"/>
            <a:ext cx="527442" cy="4972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A7E3E5C-DEB5-442C-90C6-DEFB2885F600}"/>
              </a:ext>
            </a:extLst>
          </p:cNvPr>
          <p:cNvSpPr txBox="1"/>
          <p:nvPr/>
        </p:nvSpPr>
        <p:spPr>
          <a:xfrm>
            <a:off x="6740582" y="1787109"/>
            <a:ext cx="4701003" cy="707886"/>
          </a:xfrm>
          <a:prstGeom prst="rect">
            <a:avLst/>
          </a:prstGeom>
          <a:noFill/>
        </p:spPr>
        <p:txBody>
          <a:bodyPr wrap="square" rtlCol="0">
            <a:spAutoFit/>
          </a:bodyPr>
          <a:lstStyle/>
          <a:p>
            <a:r>
              <a:rPr lang="en-US" sz="2000" dirty="0">
                <a:solidFill>
                  <a:schemeClr val="accent5">
                    <a:lumMod val="50000"/>
                  </a:schemeClr>
                </a:solidFill>
              </a:rPr>
              <a:t>Never forgets……………………….. …………………………………………….</a:t>
            </a:r>
          </a:p>
        </p:txBody>
      </p:sp>
      <p:pic>
        <p:nvPicPr>
          <p:cNvPr id="21" name="Picture 6" descr="Draw, Drawing, Hand, Human, Line Art, Pen, Pencil">
            <a:extLst>
              <a:ext uri="{FF2B5EF4-FFF2-40B4-BE49-F238E27FC236}">
                <a16:creationId xmlns:a16="http://schemas.microsoft.com/office/drawing/2014/main" id="{4FDDE3DC-4A73-4241-94EF-48FFE29DD1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6205" y="3222191"/>
            <a:ext cx="527442" cy="49726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47E135F-0C8F-4B00-93D0-60632E64F4CE}"/>
              </a:ext>
            </a:extLst>
          </p:cNvPr>
          <p:cNvSpPr txBox="1"/>
          <p:nvPr/>
        </p:nvSpPr>
        <p:spPr>
          <a:xfrm>
            <a:off x="6740582" y="3025571"/>
            <a:ext cx="5838937" cy="707886"/>
          </a:xfrm>
          <a:prstGeom prst="rect">
            <a:avLst/>
          </a:prstGeom>
          <a:noFill/>
        </p:spPr>
        <p:txBody>
          <a:bodyPr wrap="square" rtlCol="0">
            <a:spAutoFit/>
          </a:bodyPr>
          <a:lstStyle/>
          <a:p>
            <a:r>
              <a:rPr lang="en-US" sz="2000" dirty="0">
                <a:solidFill>
                  <a:schemeClr val="accent5">
                    <a:lumMod val="50000"/>
                  </a:schemeClr>
                </a:solidFill>
              </a:rPr>
              <a:t>Would like to sell car …….………………</a:t>
            </a:r>
            <a:br>
              <a:rPr lang="en-US" sz="2000" dirty="0">
                <a:solidFill>
                  <a:schemeClr val="accent5">
                    <a:lumMod val="50000"/>
                  </a:schemeClr>
                </a:solidFill>
              </a:rPr>
            </a:br>
            <a:r>
              <a:rPr lang="en-US" sz="2000" dirty="0">
                <a:solidFill>
                  <a:schemeClr val="accent5">
                    <a:lumMod val="50000"/>
                  </a:schemeClr>
                </a:solidFill>
              </a:rPr>
              <a:t>……………………………………………….</a:t>
            </a:r>
          </a:p>
        </p:txBody>
      </p:sp>
      <p:pic>
        <p:nvPicPr>
          <p:cNvPr id="1026" name="Picture 2" descr="Social Media, People, Social Networks, Media, System">
            <a:extLst>
              <a:ext uri="{FF2B5EF4-FFF2-40B4-BE49-F238E27FC236}">
                <a16:creationId xmlns:a16="http://schemas.microsoft.com/office/drawing/2014/main" id="{31AFAFB0-8402-4432-AA64-C1D14027A2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76672" y="891123"/>
            <a:ext cx="1367310" cy="9115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5" name="Table 7">
            <a:extLst>
              <a:ext uri="{FF2B5EF4-FFF2-40B4-BE49-F238E27FC236}">
                <a16:creationId xmlns:a16="http://schemas.microsoft.com/office/drawing/2014/main" id="{C9067F6A-2556-40D3-BBFF-0924CEF57E2E}"/>
              </a:ext>
            </a:extLst>
          </p:cNvPr>
          <p:cNvGraphicFramePr>
            <a:graphicFrameLocks noGrp="1"/>
          </p:cNvGraphicFramePr>
          <p:nvPr>
            <p:extLst>
              <p:ext uri="{D42A27DB-BD31-4B8C-83A1-F6EECF244321}">
                <p14:modId xmlns:p14="http://schemas.microsoft.com/office/powerpoint/2010/main" val="3584123958"/>
              </p:ext>
            </p:extLst>
          </p:nvPr>
        </p:nvGraphicFramePr>
        <p:xfrm>
          <a:off x="243840" y="1369504"/>
          <a:ext cx="5613045" cy="4891932"/>
        </p:xfrm>
        <a:graphic>
          <a:graphicData uri="http://schemas.openxmlformats.org/drawingml/2006/table">
            <a:tbl>
              <a:tblPr firstRow="1" bandRow="1">
                <a:tableStyleId>{5940675A-B579-460E-94D1-54222C63F5DA}</a:tableStyleId>
              </a:tblPr>
              <a:tblGrid>
                <a:gridCol w="5613045">
                  <a:extLst>
                    <a:ext uri="{9D8B030D-6E8A-4147-A177-3AD203B41FA5}">
                      <a16:colId xmlns:a16="http://schemas.microsoft.com/office/drawing/2014/main" val="2067328353"/>
                    </a:ext>
                  </a:extLst>
                </a:gridCol>
              </a:tblGrid>
              <a:tr h="1193764">
                <a:tc>
                  <a:txBody>
                    <a:bodyPr/>
                    <a:lstStyle/>
                    <a:p>
                      <a:pPr marL="0" indent="0">
                        <a:buNone/>
                      </a:pPr>
                      <a:r>
                        <a:rPr lang="en-GB" sz="2000" dirty="0">
                          <a:solidFill>
                            <a:srgbClr val="002060"/>
                          </a:solidFill>
                        </a:rPr>
                        <a:t>1. </a:t>
                      </a:r>
                    </a:p>
                    <a:p>
                      <a:pPr marL="0" indent="0">
                        <a:buNone/>
                      </a:pPr>
                      <a:r>
                        <a:rPr lang="en-US" sz="2000" dirty="0">
                          <a:solidFill>
                            <a:schemeClr val="accent5">
                              <a:lumMod val="50000"/>
                            </a:schemeClr>
                          </a:solidFill>
                        </a:rPr>
                        <a:t>a) um Geld </a:t>
                      </a:r>
                      <a:r>
                        <a:rPr lang="en-US" sz="2000" dirty="0" err="1">
                          <a:solidFill>
                            <a:schemeClr val="accent5">
                              <a:lumMod val="50000"/>
                            </a:schemeClr>
                          </a:solidFill>
                        </a:rPr>
                        <a:t>für</a:t>
                      </a:r>
                      <a:r>
                        <a:rPr lang="en-US" sz="2000" dirty="0">
                          <a:solidFill>
                            <a:schemeClr val="accent5">
                              <a:lumMod val="50000"/>
                            </a:schemeClr>
                          </a:solidFill>
                        </a:rPr>
                        <a:t> </a:t>
                      </a:r>
                      <a:r>
                        <a:rPr lang="en-US" sz="2000" dirty="0" err="1">
                          <a:solidFill>
                            <a:schemeClr val="accent5">
                              <a:lumMod val="50000"/>
                            </a:schemeClr>
                          </a:solidFill>
                        </a:rPr>
                        <a:t>lokale</a:t>
                      </a:r>
                      <a:r>
                        <a:rPr lang="en-US" sz="2000" dirty="0">
                          <a:solidFill>
                            <a:schemeClr val="accent5">
                              <a:lumMod val="50000"/>
                            </a:schemeClr>
                          </a:solidFill>
                        </a:rPr>
                        <a:t> </a:t>
                      </a:r>
                      <a:r>
                        <a:rPr lang="en-US" sz="2000" dirty="0" err="1">
                          <a:solidFill>
                            <a:schemeClr val="accent5">
                              <a:lumMod val="50000"/>
                            </a:schemeClr>
                          </a:solidFill>
                        </a:rPr>
                        <a:t>Projekte</a:t>
                      </a:r>
                      <a:r>
                        <a:rPr lang="en-US" sz="2000" dirty="0">
                          <a:solidFill>
                            <a:schemeClr val="accent5">
                              <a:lumMod val="50000"/>
                            </a:schemeClr>
                          </a:solidFill>
                        </a:rPr>
                        <a:t> </a:t>
                      </a:r>
                      <a:r>
                        <a:rPr lang="en-US" sz="2000" dirty="0" err="1">
                          <a:solidFill>
                            <a:schemeClr val="accent5">
                              <a:lumMod val="50000"/>
                            </a:schemeClr>
                          </a:solidFill>
                        </a:rPr>
                        <a:t>zu</a:t>
                      </a:r>
                      <a:r>
                        <a:rPr lang="en-US" sz="2000" dirty="0">
                          <a:solidFill>
                            <a:schemeClr val="accent5">
                              <a:lumMod val="50000"/>
                            </a:schemeClr>
                          </a:solidFill>
                        </a:rPr>
                        <a:t> </a:t>
                      </a:r>
                      <a:r>
                        <a:rPr lang="en-US" sz="2000" dirty="0" err="1">
                          <a:solidFill>
                            <a:schemeClr val="accent5">
                              <a:lumMod val="50000"/>
                            </a:schemeClr>
                          </a:solidFill>
                        </a:rPr>
                        <a:t>sammeln</a:t>
                      </a:r>
                      <a:r>
                        <a:rPr lang="en-US" sz="2000" dirty="0">
                          <a:solidFill>
                            <a:schemeClr val="accent5">
                              <a:lumMod val="50000"/>
                            </a:schemeClr>
                          </a:solidFill>
                        </a:rPr>
                        <a:t> b) </a:t>
                      </a:r>
                      <a:r>
                        <a:rPr lang="en-US" sz="2000" dirty="0" err="1">
                          <a:solidFill>
                            <a:schemeClr val="accent5">
                              <a:lumMod val="50000"/>
                            </a:schemeClr>
                          </a:solidFill>
                        </a:rPr>
                        <a:t>lokale</a:t>
                      </a:r>
                      <a:r>
                        <a:rPr lang="en-US" sz="2000" dirty="0">
                          <a:solidFill>
                            <a:schemeClr val="accent5">
                              <a:lumMod val="50000"/>
                            </a:schemeClr>
                          </a:solidFill>
                        </a:rPr>
                        <a:t> </a:t>
                      </a:r>
                      <a:r>
                        <a:rPr lang="en-US" sz="2000" dirty="0" err="1">
                          <a:solidFill>
                            <a:schemeClr val="accent5">
                              <a:lumMod val="50000"/>
                            </a:schemeClr>
                          </a:solidFill>
                        </a:rPr>
                        <a:t>Läden</a:t>
                      </a:r>
                      <a:r>
                        <a:rPr lang="en-US" sz="2000" dirty="0">
                          <a:solidFill>
                            <a:schemeClr val="accent5">
                              <a:lumMod val="50000"/>
                            </a:schemeClr>
                          </a:solidFill>
                        </a:rPr>
                        <a:t> </a:t>
                      </a:r>
                      <a:r>
                        <a:rPr lang="en-US" sz="2000" dirty="0" err="1">
                          <a:solidFill>
                            <a:schemeClr val="accent5">
                              <a:lumMod val="50000"/>
                            </a:schemeClr>
                          </a:solidFill>
                        </a:rPr>
                        <a:t>zu</a:t>
                      </a:r>
                      <a:r>
                        <a:rPr lang="en-US" sz="2000" dirty="0">
                          <a:solidFill>
                            <a:schemeClr val="accent5">
                              <a:lumMod val="50000"/>
                            </a:schemeClr>
                          </a:solidFill>
                        </a:rPr>
                        <a:t> </a:t>
                      </a:r>
                      <a:r>
                        <a:rPr lang="en-US" sz="2000" dirty="0" err="1">
                          <a:solidFill>
                            <a:schemeClr val="accent5">
                              <a:lumMod val="50000"/>
                            </a:schemeClr>
                          </a:solidFill>
                        </a:rPr>
                        <a:t>unterstützen</a:t>
                      </a:r>
                      <a:endParaRPr lang="en-GB" sz="2000" dirty="0">
                        <a:solidFill>
                          <a:srgbClr val="002060"/>
                        </a:solidFill>
                      </a:endParaRPr>
                    </a:p>
                  </a:txBody>
                  <a:tcPr>
                    <a:lnL w="12700" cap="flat" cmpd="sng" algn="ctr">
                      <a:solidFill>
                        <a:srgbClr val="002060"/>
                      </a:solidFill>
                      <a:prstDash val="sysDashDot"/>
                      <a:round/>
                      <a:headEnd type="none" w="med" len="med"/>
                      <a:tailEnd type="none" w="med" len="med"/>
                    </a:lnL>
                    <a:lnR w="12700" cap="flat" cmpd="sng" algn="ctr">
                      <a:solidFill>
                        <a:srgbClr val="002060"/>
                      </a:solidFill>
                      <a:prstDash val="sysDashDot"/>
                      <a:round/>
                      <a:headEnd type="none" w="med" len="med"/>
                      <a:tailEnd type="none" w="med" len="med"/>
                    </a:lnR>
                    <a:lnT w="12700" cap="flat" cmpd="sng" algn="ctr">
                      <a:solidFill>
                        <a:srgbClr val="002060"/>
                      </a:solidFill>
                      <a:prstDash val="sysDashDot"/>
                      <a:round/>
                      <a:headEnd type="none" w="med" len="med"/>
                      <a:tailEnd type="none" w="med" len="med"/>
                    </a:lnT>
                    <a:lnB w="12700" cap="flat" cmpd="sng" algn="ctr">
                      <a:solidFill>
                        <a:srgbClr val="002060"/>
                      </a:solidFill>
                      <a:prstDash val="sysDashDot"/>
                      <a:round/>
                      <a:headEnd type="none" w="med" len="med"/>
                      <a:tailEnd type="none" w="med" len="med"/>
                    </a:lnB>
                  </a:tcPr>
                </a:tc>
                <a:extLst>
                  <a:ext uri="{0D108BD9-81ED-4DB2-BD59-A6C34878D82A}">
                    <a16:rowId xmlns:a16="http://schemas.microsoft.com/office/drawing/2014/main" val="3846277349"/>
                  </a:ext>
                </a:extLst>
              </a:tr>
              <a:tr h="1193764">
                <a:tc>
                  <a:txBody>
                    <a:bodyPr/>
                    <a:lstStyle/>
                    <a:p>
                      <a:r>
                        <a:rPr lang="en-GB" sz="2000" dirty="0">
                          <a:solidFill>
                            <a:srgbClr val="002060"/>
                          </a:solidFill>
                        </a:rPr>
                        <a:t>2. </a:t>
                      </a:r>
                      <a:br>
                        <a:rPr lang="en-GB" sz="2000" dirty="0">
                          <a:solidFill>
                            <a:srgbClr val="002060"/>
                          </a:solidFill>
                        </a:rPr>
                      </a:br>
                      <a:r>
                        <a:rPr lang="en-US" sz="2000" dirty="0">
                          <a:solidFill>
                            <a:schemeClr val="accent5">
                              <a:lumMod val="50000"/>
                            </a:schemeClr>
                          </a:solidFill>
                        </a:rPr>
                        <a:t>a) schnell </a:t>
                      </a:r>
                      <a:r>
                        <a:rPr lang="en-US" sz="2000" dirty="0" err="1">
                          <a:solidFill>
                            <a:schemeClr val="accent5">
                              <a:lumMod val="50000"/>
                            </a:schemeClr>
                          </a:solidFill>
                        </a:rPr>
                        <a:t>einzuschlafen</a:t>
                      </a:r>
                      <a:r>
                        <a:rPr lang="en-US" sz="2000" dirty="0">
                          <a:solidFill>
                            <a:schemeClr val="accent5">
                              <a:lumMod val="50000"/>
                            </a:schemeClr>
                          </a:solidFill>
                        </a:rPr>
                        <a:t> </a:t>
                      </a:r>
                      <a:br>
                        <a:rPr lang="en-US" sz="2000" dirty="0">
                          <a:solidFill>
                            <a:schemeClr val="accent5">
                              <a:lumMod val="50000"/>
                            </a:schemeClr>
                          </a:solidFill>
                        </a:rPr>
                      </a:br>
                      <a:r>
                        <a:rPr lang="en-US" sz="2000" dirty="0">
                          <a:solidFill>
                            <a:schemeClr val="accent5">
                              <a:lumMod val="50000"/>
                            </a:schemeClr>
                          </a:solidFill>
                        </a:rPr>
                        <a:t>b) um </a:t>
                      </a:r>
                      <a:r>
                        <a:rPr lang="en-US" sz="2000" dirty="0" err="1">
                          <a:solidFill>
                            <a:schemeClr val="accent5">
                              <a:lumMod val="50000"/>
                            </a:schemeClr>
                          </a:solidFill>
                        </a:rPr>
                        <a:t>nicht</a:t>
                      </a:r>
                      <a:r>
                        <a:rPr lang="en-US" sz="2000" dirty="0">
                          <a:solidFill>
                            <a:schemeClr val="accent5">
                              <a:lumMod val="50000"/>
                            </a:schemeClr>
                          </a:solidFill>
                        </a:rPr>
                        <a:t> </a:t>
                      </a:r>
                      <a:r>
                        <a:rPr lang="en-US" sz="2000" dirty="0" err="1">
                          <a:solidFill>
                            <a:schemeClr val="accent5">
                              <a:lumMod val="50000"/>
                            </a:schemeClr>
                          </a:solidFill>
                        </a:rPr>
                        <a:t>zu</a:t>
                      </a:r>
                      <a:r>
                        <a:rPr lang="en-US" sz="2000" dirty="0">
                          <a:solidFill>
                            <a:schemeClr val="accent5">
                              <a:lumMod val="50000"/>
                            </a:schemeClr>
                          </a:solidFill>
                        </a:rPr>
                        <a:t> </a:t>
                      </a:r>
                      <a:r>
                        <a:rPr lang="en-US" sz="2000" dirty="0" err="1">
                          <a:solidFill>
                            <a:schemeClr val="accent5">
                              <a:lumMod val="50000"/>
                            </a:schemeClr>
                          </a:solidFill>
                        </a:rPr>
                        <a:t>lange</a:t>
                      </a:r>
                      <a:r>
                        <a:rPr lang="en-US" sz="2000" dirty="0">
                          <a:solidFill>
                            <a:schemeClr val="accent5">
                              <a:lumMod val="50000"/>
                            </a:schemeClr>
                          </a:solidFill>
                        </a:rPr>
                        <a:t> </a:t>
                      </a:r>
                      <a:r>
                        <a:rPr lang="en-US" sz="2000" dirty="0" err="1">
                          <a:solidFill>
                            <a:schemeClr val="accent5">
                              <a:lumMod val="50000"/>
                            </a:schemeClr>
                          </a:solidFill>
                        </a:rPr>
                        <a:t>wach</a:t>
                      </a:r>
                      <a:r>
                        <a:rPr lang="en-US" sz="2000" dirty="0">
                          <a:solidFill>
                            <a:schemeClr val="accent5">
                              <a:lumMod val="50000"/>
                            </a:schemeClr>
                          </a:solidFill>
                        </a:rPr>
                        <a:t> </a:t>
                      </a:r>
                      <a:r>
                        <a:rPr lang="en-US" sz="2000" dirty="0" err="1">
                          <a:solidFill>
                            <a:schemeClr val="accent5">
                              <a:lumMod val="50000"/>
                            </a:schemeClr>
                          </a:solidFill>
                        </a:rPr>
                        <a:t>zu</a:t>
                      </a:r>
                      <a:r>
                        <a:rPr lang="en-US" sz="2000" dirty="0">
                          <a:solidFill>
                            <a:schemeClr val="accent5">
                              <a:lumMod val="50000"/>
                            </a:schemeClr>
                          </a:solidFill>
                        </a:rPr>
                        <a:t> </a:t>
                      </a:r>
                      <a:r>
                        <a:rPr lang="en-US" sz="2000" dirty="0" err="1">
                          <a:solidFill>
                            <a:schemeClr val="accent5">
                              <a:lumMod val="50000"/>
                            </a:schemeClr>
                          </a:solidFill>
                        </a:rPr>
                        <a:t>bleiben</a:t>
                      </a:r>
                      <a:r>
                        <a:rPr lang="en-US" sz="2000" dirty="0">
                          <a:solidFill>
                            <a:schemeClr val="accent5">
                              <a:lumMod val="50000"/>
                            </a:schemeClr>
                          </a:solidFill>
                        </a:rPr>
                        <a:t> </a:t>
                      </a:r>
                      <a:endParaRPr lang="en-GB" sz="2000" dirty="0">
                        <a:solidFill>
                          <a:srgbClr val="002060"/>
                        </a:solidFill>
                      </a:endParaRPr>
                    </a:p>
                  </a:txBody>
                  <a:tcPr>
                    <a:lnL w="12700" cap="flat" cmpd="sng" algn="ctr">
                      <a:solidFill>
                        <a:srgbClr val="002060"/>
                      </a:solidFill>
                      <a:prstDash val="sysDashDot"/>
                      <a:round/>
                      <a:headEnd type="none" w="med" len="med"/>
                      <a:tailEnd type="none" w="med" len="med"/>
                    </a:lnL>
                    <a:lnR w="12700" cap="flat" cmpd="sng" algn="ctr">
                      <a:solidFill>
                        <a:srgbClr val="002060"/>
                      </a:solidFill>
                      <a:prstDash val="sysDashDot"/>
                      <a:round/>
                      <a:headEnd type="none" w="med" len="med"/>
                      <a:tailEnd type="none" w="med" len="med"/>
                    </a:lnR>
                    <a:lnT w="12700" cap="flat" cmpd="sng" algn="ctr">
                      <a:solidFill>
                        <a:srgbClr val="002060"/>
                      </a:solidFill>
                      <a:prstDash val="sysDashDot"/>
                      <a:round/>
                      <a:headEnd type="none" w="med" len="med"/>
                      <a:tailEnd type="none" w="med" len="med"/>
                    </a:lnT>
                    <a:lnB w="12700" cap="flat" cmpd="sng" algn="ctr">
                      <a:solidFill>
                        <a:srgbClr val="002060"/>
                      </a:solidFill>
                      <a:prstDash val="sysDashDot"/>
                      <a:round/>
                      <a:headEnd type="none" w="med" len="med"/>
                      <a:tailEnd type="none" w="med" len="med"/>
                    </a:lnB>
                  </a:tcPr>
                </a:tc>
                <a:extLst>
                  <a:ext uri="{0D108BD9-81ED-4DB2-BD59-A6C34878D82A}">
                    <a16:rowId xmlns:a16="http://schemas.microsoft.com/office/drawing/2014/main" val="4108427904"/>
                  </a:ext>
                </a:extLst>
              </a:tr>
              <a:tr h="1193764">
                <a:tc>
                  <a:txBody>
                    <a:bodyPr/>
                    <a:lstStyle/>
                    <a:p>
                      <a:r>
                        <a:rPr lang="en-GB" sz="2000" dirty="0">
                          <a:solidFill>
                            <a:srgbClr val="002060"/>
                          </a:solidFill>
                        </a:rPr>
                        <a:t>3.</a:t>
                      </a:r>
                      <a:br>
                        <a:rPr lang="en-GB" sz="2000" dirty="0">
                          <a:solidFill>
                            <a:srgbClr val="002060"/>
                          </a:solidFill>
                        </a:rPr>
                      </a:br>
                      <a:r>
                        <a:rPr lang="en-US" sz="2000" dirty="0">
                          <a:solidFill>
                            <a:schemeClr val="accent5">
                              <a:lumMod val="50000"/>
                            </a:schemeClr>
                          </a:solidFill>
                        </a:rPr>
                        <a:t>a) </a:t>
                      </a:r>
                      <a:r>
                        <a:rPr lang="en-US" sz="2000" dirty="0" err="1">
                          <a:solidFill>
                            <a:schemeClr val="accent5">
                              <a:lumMod val="50000"/>
                            </a:schemeClr>
                          </a:solidFill>
                        </a:rPr>
                        <a:t>Asylsuchende</a:t>
                      </a:r>
                      <a:r>
                        <a:rPr lang="en-US" sz="2000" dirty="0">
                          <a:solidFill>
                            <a:schemeClr val="accent5">
                              <a:lumMod val="50000"/>
                            </a:schemeClr>
                          </a:solidFill>
                        </a:rPr>
                        <a:t> </a:t>
                      </a:r>
                      <a:r>
                        <a:rPr lang="en-US" sz="2000" dirty="0" err="1">
                          <a:solidFill>
                            <a:schemeClr val="accent5">
                              <a:lumMod val="50000"/>
                            </a:schemeClr>
                          </a:solidFill>
                        </a:rPr>
                        <a:t>freundlich</a:t>
                      </a:r>
                      <a:r>
                        <a:rPr lang="en-US" sz="2000" dirty="0">
                          <a:solidFill>
                            <a:schemeClr val="accent5">
                              <a:lumMod val="50000"/>
                            </a:schemeClr>
                          </a:solidFill>
                        </a:rPr>
                        <a:t> </a:t>
                      </a:r>
                      <a:r>
                        <a:rPr lang="en-US" sz="2000" dirty="0" err="1">
                          <a:solidFill>
                            <a:schemeClr val="accent5">
                              <a:lumMod val="50000"/>
                            </a:schemeClr>
                          </a:solidFill>
                        </a:rPr>
                        <a:t>zu</a:t>
                      </a:r>
                      <a:r>
                        <a:rPr lang="en-US" sz="2000" dirty="0">
                          <a:solidFill>
                            <a:schemeClr val="accent5">
                              <a:lumMod val="50000"/>
                            </a:schemeClr>
                          </a:solidFill>
                        </a:rPr>
                        <a:t> </a:t>
                      </a:r>
                      <a:r>
                        <a:rPr lang="en-US" sz="2000" dirty="0" err="1">
                          <a:solidFill>
                            <a:schemeClr val="accent5">
                              <a:lumMod val="50000"/>
                            </a:schemeClr>
                          </a:solidFill>
                        </a:rPr>
                        <a:t>begrüßen</a:t>
                      </a:r>
                      <a:r>
                        <a:rPr lang="en-US" sz="2000" dirty="0">
                          <a:solidFill>
                            <a:schemeClr val="accent5">
                              <a:lumMod val="50000"/>
                            </a:schemeClr>
                          </a:solidFill>
                        </a:rPr>
                        <a:t> </a:t>
                      </a:r>
                      <a:br>
                        <a:rPr lang="en-US" sz="2000" dirty="0">
                          <a:solidFill>
                            <a:schemeClr val="accent5">
                              <a:lumMod val="50000"/>
                            </a:schemeClr>
                          </a:solidFill>
                        </a:rPr>
                      </a:br>
                      <a:r>
                        <a:rPr lang="en-US" sz="2000" dirty="0">
                          <a:solidFill>
                            <a:schemeClr val="accent5">
                              <a:lumMod val="50000"/>
                            </a:schemeClr>
                          </a:solidFill>
                        </a:rPr>
                        <a:t>b) um </a:t>
                      </a:r>
                      <a:r>
                        <a:rPr lang="en-US" sz="2000" dirty="0" err="1">
                          <a:solidFill>
                            <a:schemeClr val="accent5">
                              <a:lumMod val="50000"/>
                            </a:schemeClr>
                          </a:solidFill>
                        </a:rPr>
                        <a:t>lokale</a:t>
                      </a:r>
                      <a:r>
                        <a:rPr lang="en-US" sz="2000" dirty="0">
                          <a:solidFill>
                            <a:schemeClr val="accent5">
                              <a:lumMod val="50000"/>
                            </a:schemeClr>
                          </a:solidFill>
                        </a:rPr>
                        <a:t> </a:t>
                      </a:r>
                      <a:r>
                        <a:rPr lang="en-US" sz="2000" dirty="0" err="1">
                          <a:solidFill>
                            <a:schemeClr val="accent5">
                              <a:lumMod val="50000"/>
                            </a:schemeClr>
                          </a:solidFill>
                        </a:rPr>
                        <a:t>Gerichte</a:t>
                      </a:r>
                      <a:r>
                        <a:rPr lang="en-US" sz="2000" dirty="0">
                          <a:solidFill>
                            <a:schemeClr val="accent5">
                              <a:lumMod val="50000"/>
                            </a:schemeClr>
                          </a:solidFill>
                        </a:rPr>
                        <a:t> </a:t>
                      </a:r>
                      <a:r>
                        <a:rPr lang="en-US" sz="2000" dirty="0" err="1">
                          <a:solidFill>
                            <a:schemeClr val="accent5">
                              <a:lumMod val="50000"/>
                            </a:schemeClr>
                          </a:solidFill>
                        </a:rPr>
                        <a:t>zu</a:t>
                      </a:r>
                      <a:r>
                        <a:rPr lang="en-US" sz="2000" dirty="0">
                          <a:solidFill>
                            <a:schemeClr val="accent5">
                              <a:lumMod val="50000"/>
                            </a:schemeClr>
                          </a:solidFill>
                        </a:rPr>
                        <a:t> </a:t>
                      </a:r>
                      <a:r>
                        <a:rPr lang="en-US" sz="2000" dirty="0" err="1">
                          <a:solidFill>
                            <a:schemeClr val="accent5">
                              <a:lumMod val="50000"/>
                            </a:schemeClr>
                          </a:solidFill>
                        </a:rPr>
                        <a:t>verkaufen</a:t>
                      </a:r>
                      <a:r>
                        <a:rPr lang="en-US" sz="2000" dirty="0">
                          <a:solidFill>
                            <a:schemeClr val="accent5">
                              <a:lumMod val="50000"/>
                            </a:schemeClr>
                          </a:solidFill>
                        </a:rPr>
                        <a:t>.</a:t>
                      </a:r>
                      <a:endParaRPr lang="en-GB" sz="2000" dirty="0">
                        <a:solidFill>
                          <a:srgbClr val="002060"/>
                        </a:solidFill>
                      </a:endParaRPr>
                    </a:p>
                  </a:txBody>
                  <a:tcPr>
                    <a:lnL w="12700" cap="flat" cmpd="sng" algn="ctr">
                      <a:solidFill>
                        <a:srgbClr val="002060"/>
                      </a:solidFill>
                      <a:prstDash val="sysDashDot"/>
                      <a:round/>
                      <a:headEnd type="none" w="med" len="med"/>
                      <a:tailEnd type="none" w="med" len="med"/>
                    </a:lnL>
                    <a:lnR w="12700" cap="flat" cmpd="sng" algn="ctr">
                      <a:solidFill>
                        <a:srgbClr val="002060"/>
                      </a:solidFill>
                      <a:prstDash val="sysDashDot"/>
                      <a:round/>
                      <a:headEnd type="none" w="med" len="med"/>
                      <a:tailEnd type="none" w="med" len="med"/>
                    </a:lnR>
                    <a:lnT w="12700" cap="flat" cmpd="sng" algn="ctr">
                      <a:solidFill>
                        <a:srgbClr val="002060"/>
                      </a:solidFill>
                      <a:prstDash val="sysDashDot"/>
                      <a:round/>
                      <a:headEnd type="none" w="med" len="med"/>
                      <a:tailEnd type="none" w="med" len="med"/>
                    </a:lnT>
                    <a:lnB w="12700" cap="flat" cmpd="sng" algn="ctr">
                      <a:solidFill>
                        <a:srgbClr val="002060"/>
                      </a:solidFill>
                      <a:prstDash val="sysDashDot"/>
                      <a:round/>
                      <a:headEnd type="none" w="med" len="med"/>
                      <a:tailEnd type="none" w="med" len="med"/>
                    </a:lnB>
                  </a:tcPr>
                </a:tc>
                <a:extLst>
                  <a:ext uri="{0D108BD9-81ED-4DB2-BD59-A6C34878D82A}">
                    <a16:rowId xmlns:a16="http://schemas.microsoft.com/office/drawing/2014/main" val="1190237219"/>
                  </a:ext>
                </a:extLst>
              </a:tr>
              <a:tr h="1193764">
                <a:tc>
                  <a:txBody>
                    <a:bodyPr/>
                    <a:lstStyle/>
                    <a:p>
                      <a:r>
                        <a:rPr lang="en-GB" sz="2000" dirty="0">
                          <a:solidFill>
                            <a:srgbClr val="002060"/>
                          </a:solidFill>
                        </a:rPr>
                        <a:t>4. </a:t>
                      </a:r>
                      <a:br>
                        <a:rPr lang="en-GB" sz="2000" dirty="0">
                          <a:solidFill>
                            <a:srgbClr val="002060"/>
                          </a:solidFill>
                        </a:rPr>
                      </a:br>
                      <a:r>
                        <a:rPr lang="en-US" sz="2000" dirty="0">
                          <a:solidFill>
                            <a:schemeClr val="accent5">
                              <a:lumMod val="50000"/>
                            </a:schemeClr>
                          </a:solidFill>
                        </a:rPr>
                        <a:t>a) um </a:t>
                      </a:r>
                      <a:r>
                        <a:rPr lang="en-US" sz="2000" dirty="0" err="1">
                          <a:solidFill>
                            <a:schemeClr val="accent5">
                              <a:lumMod val="50000"/>
                            </a:schemeClr>
                          </a:solidFill>
                        </a:rPr>
                        <a:t>günstig</a:t>
                      </a:r>
                      <a:r>
                        <a:rPr lang="en-US" sz="2000" dirty="0">
                          <a:solidFill>
                            <a:schemeClr val="accent5">
                              <a:lumMod val="50000"/>
                            </a:schemeClr>
                          </a:solidFill>
                        </a:rPr>
                        <a:t> </a:t>
                      </a:r>
                      <a:r>
                        <a:rPr lang="en-US" sz="2000" dirty="0" err="1">
                          <a:solidFill>
                            <a:schemeClr val="accent5">
                              <a:lumMod val="50000"/>
                            </a:schemeClr>
                          </a:solidFill>
                        </a:rPr>
                        <a:t>Kredit</a:t>
                      </a:r>
                      <a:r>
                        <a:rPr lang="en-US" sz="2000" dirty="0">
                          <a:solidFill>
                            <a:schemeClr val="accent5">
                              <a:lumMod val="50000"/>
                            </a:schemeClr>
                          </a:solidFill>
                        </a:rPr>
                        <a:t> </a:t>
                      </a:r>
                      <a:r>
                        <a:rPr lang="en-US" sz="2000" dirty="0" err="1">
                          <a:solidFill>
                            <a:schemeClr val="accent5">
                              <a:lumMod val="50000"/>
                            </a:schemeClr>
                          </a:solidFill>
                        </a:rPr>
                        <a:t>für</a:t>
                      </a:r>
                      <a:r>
                        <a:rPr lang="en-US" sz="2000" dirty="0">
                          <a:solidFill>
                            <a:schemeClr val="accent5">
                              <a:lumMod val="50000"/>
                            </a:schemeClr>
                          </a:solidFill>
                        </a:rPr>
                        <a:t> </a:t>
                      </a:r>
                      <a:r>
                        <a:rPr lang="en-US" sz="2000" dirty="0" err="1">
                          <a:solidFill>
                            <a:schemeClr val="accent5">
                              <a:lumMod val="50000"/>
                            </a:schemeClr>
                          </a:solidFill>
                        </a:rPr>
                        <a:t>einen</a:t>
                      </a:r>
                      <a:r>
                        <a:rPr lang="en-US" sz="2000" dirty="0">
                          <a:solidFill>
                            <a:schemeClr val="accent5">
                              <a:lumMod val="50000"/>
                            </a:schemeClr>
                          </a:solidFill>
                        </a:rPr>
                        <a:t> </a:t>
                      </a:r>
                      <a:r>
                        <a:rPr lang="en-US" sz="2000" dirty="0" err="1">
                          <a:solidFill>
                            <a:schemeClr val="accent5">
                              <a:lumMod val="50000"/>
                            </a:schemeClr>
                          </a:solidFill>
                        </a:rPr>
                        <a:t>guten</a:t>
                      </a:r>
                      <a:r>
                        <a:rPr lang="en-US" sz="2000" dirty="0">
                          <a:solidFill>
                            <a:schemeClr val="accent5">
                              <a:lumMod val="50000"/>
                            </a:schemeClr>
                          </a:solidFill>
                        </a:rPr>
                        <a:t> </a:t>
                      </a:r>
                      <a:r>
                        <a:rPr lang="en-US" sz="2000" dirty="0" err="1">
                          <a:solidFill>
                            <a:schemeClr val="accent5">
                              <a:lumMod val="50000"/>
                            </a:schemeClr>
                          </a:solidFill>
                        </a:rPr>
                        <a:t>Zweck</a:t>
                      </a:r>
                      <a:r>
                        <a:rPr lang="en-US" sz="2000" dirty="0">
                          <a:solidFill>
                            <a:schemeClr val="accent5">
                              <a:lumMod val="50000"/>
                            </a:schemeClr>
                          </a:solidFill>
                        </a:rPr>
                        <a:t> </a:t>
                      </a:r>
                      <a:r>
                        <a:rPr lang="en-US" sz="2000" dirty="0" err="1">
                          <a:solidFill>
                            <a:schemeClr val="accent5">
                              <a:lumMod val="50000"/>
                            </a:schemeClr>
                          </a:solidFill>
                        </a:rPr>
                        <a:t>zu</a:t>
                      </a:r>
                      <a:r>
                        <a:rPr lang="en-US" sz="2000" dirty="0">
                          <a:solidFill>
                            <a:schemeClr val="accent5">
                              <a:lumMod val="50000"/>
                            </a:schemeClr>
                          </a:solidFill>
                        </a:rPr>
                        <a:t> </a:t>
                      </a:r>
                      <a:r>
                        <a:rPr lang="en-US" sz="2000" dirty="0" err="1">
                          <a:solidFill>
                            <a:schemeClr val="accent5">
                              <a:lumMod val="50000"/>
                            </a:schemeClr>
                          </a:solidFill>
                        </a:rPr>
                        <a:t>bekommen</a:t>
                      </a:r>
                      <a:r>
                        <a:rPr lang="en-US" sz="2000" dirty="0">
                          <a:solidFill>
                            <a:schemeClr val="accent5">
                              <a:lumMod val="50000"/>
                            </a:schemeClr>
                          </a:solidFill>
                        </a:rPr>
                        <a:t> </a:t>
                      </a:r>
                      <a:br>
                        <a:rPr lang="en-US" sz="2000" dirty="0">
                          <a:solidFill>
                            <a:schemeClr val="accent5">
                              <a:lumMod val="50000"/>
                            </a:schemeClr>
                          </a:solidFill>
                        </a:rPr>
                      </a:br>
                      <a:r>
                        <a:rPr lang="en-US" sz="2000" dirty="0">
                          <a:solidFill>
                            <a:schemeClr val="accent5">
                              <a:lumMod val="50000"/>
                            </a:schemeClr>
                          </a:solidFill>
                        </a:rPr>
                        <a:t>b) </a:t>
                      </a:r>
                      <a:r>
                        <a:rPr lang="en-US" sz="2000" dirty="0" err="1">
                          <a:solidFill>
                            <a:schemeClr val="accent5">
                              <a:lumMod val="50000"/>
                            </a:schemeClr>
                          </a:solidFill>
                        </a:rPr>
                        <a:t>mein</a:t>
                      </a:r>
                      <a:r>
                        <a:rPr lang="en-US" sz="2000" dirty="0">
                          <a:solidFill>
                            <a:schemeClr val="accent5">
                              <a:lumMod val="50000"/>
                            </a:schemeClr>
                          </a:solidFill>
                        </a:rPr>
                        <a:t> Gold </a:t>
                      </a:r>
                      <a:r>
                        <a:rPr lang="en-US" sz="2000" dirty="0" err="1">
                          <a:solidFill>
                            <a:schemeClr val="accent5">
                              <a:lumMod val="50000"/>
                            </a:schemeClr>
                          </a:solidFill>
                        </a:rPr>
                        <a:t>zu</a:t>
                      </a:r>
                      <a:r>
                        <a:rPr lang="en-US" sz="2000" dirty="0">
                          <a:solidFill>
                            <a:schemeClr val="accent5">
                              <a:lumMod val="50000"/>
                            </a:schemeClr>
                          </a:solidFill>
                        </a:rPr>
                        <a:t> </a:t>
                      </a:r>
                      <a:r>
                        <a:rPr lang="en-US" sz="2000" dirty="0" err="1">
                          <a:solidFill>
                            <a:schemeClr val="accent5">
                              <a:lumMod val="50000"/>
                            </a:schemeClr>
                          </a:solidFill>
                        </a:rPr>
                        <a:t>verkaufen</a:t>
                      </a:r>
                      <a:r>
                        <a:rPr lang="en-US" sz="2000" dirty="0">
                          <a:solidFill>
                            <a:schemeClr val="accent5">
                              <a:lumMod val="50000"/>
                            </a:schemeClr>
                          </a:solidFill>
                        </a:rPr>
                        <a:t>.</a:t>
                      </a:r>
                      <a:endParaRPr lang="en-GB" sz="2000" dirty="0">
                        <a:solidFill>
                          <a:srgbClr val="002060"/>
                        </a:solidFill>
                      </a:endParaRPr>
                    </a:p>
                  </a:txBody>
                  <a:tcPr>
                    <a:lnL w="12700" cap="flat" cmpd="sng" algn="ctr">
                      <a:solidFill>
                        <a:srgbClr val="002060"/>
                      </a:solidFill>
                      <a:prstDash val="sysDashDot"/>
                      <a:round/>
                      <a:headEnd type="none" w="med" len="med"/>
                      <a:tailEnd type="none" w="med" len="med"/>
                    </a:lnL>
                    <a:lnR w="12700" cap="flat" cmpd="sng" algn="ctr">
                      <a:solidFill>
                        <a:srgbClr val="002060"/>
                      </a:solidFill>
                      <a:prstDash val="sysDashDot"/>
                      <a:round/>
                      <a:headEnd type="none" w="med" len="med"/>
                      <a:tailEnd type="none" w="med" len="med"/>
                    </a:lnR>
                    <a:lnT w="12700" cap="flat" cmpd="sng" algn="ctr">
                      <a:solidFill>
                        <a:srgbClr val="002060"/>
                      </a:solidFill>
                      <a:prstDash val="sysDashDot"/>
                      <a:round/>
                      <a:headEnd type="none" w="med" len="med"/>
                      <a:tailEnd type="none" w="med" len="med"/>
                    </a:lnT>
                    <a:lnB w="12700" cap="flat" cmpd="sng" algn="ctr">
                      <a:solidFill>
                        <a:srgbClr val="002060"/>
                      </a:solidFill>
                      <a:prstDash val="sysDashDot"/>
                      <a:round/>
                      <a:headEnd type="none" w="med" len="med"/>
                      <a:tailEnd type="none" w="med" len="med"/>
                    </a:lnB>
                  </a:tcPr>
                </a:tc>
                <a:extLst>
                  <a:ext uri="{0D108BD9-81ED-4DB2-BD59-A6C34878D82A}">
                    <a16:rowId xmlns:a16="http://schemas.microsoft.com/office/drawing/2014/main" val="2457212316"/>
                  </a:ext>
                </a:extLst>
              </a:tr>
            </a:tbl>
          </a:graphicData>
        </a:graphic>
      </p:graphicFrame>
      <p:sp>
        <p:nvSpPr>
          <p:cNvPr id="12" name="Speech Bubble: Rectangle with Corners Rounded 11">
            <a:extLst>
              <a:ext uri="{FF2B5EF4-FFF2-40B4-BE49-F238E27FC236}">
                <a16:creationId xmlns:a16="http://schemas.microsoft.com/office/drawing/2014/main" id="{735745EF-8C66-4458-A68A-C9CFB3BE2318}"/>
              </a:ext>
            </a:extLst>
          </p:cNvPr>
          <p:cNvSpPr/>
          <p:nvPr/>
        </p:nvSpPr>
        <p:spPr>
          <a:xfrm>
            <a:off x="5856885" y="6468955"/>
            <a:ext cx="3626898" cy="323057"/>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Umwelt – environment </a:t>
            </a:r>
          </a:p>
        </p:txBody>
      </p:sp>
      <p:sp>
        <p:nvSpPr>
          <p:cNvPr id="28" name="TextBox 27">
            <a:extLst>
              <a:ext uri="{FF2B5EF4-FFF2-40B4-BE49-F238E27FC236}">
                <a16:creationId xmlns:a16="http://schemas.microsoft.com/office/drawing/2014/main" id="{347231BA-A04B-45F0-8B57-67C857A4BF98}"/>
              </a:ext>
            </a:extLst>
          </p:cNvPr>
          <p:cNvSpPr txBox="1"/>
          <p:nvPr/>
        </p:nvSpPr>
        <p:spPr>
          <a:xfrm>
            <a:off x="6714465" y="4152021"/>
            <a:ext cx="5247395" cy="707886"/>
          </a:xfrm>
          <a:prstGeom prst="rect">
            <a:avLst/>
          </a:prstGeom>
          <a:noFill/>
        </p:spPr>
        <p:txBody>
          <a:bodyPr wrap="square" rtlCol="0">
            <a:spAutoFit/>
          </a:bodyPr>
          <a:lstStyle/>
          <a:p>
            <a:r>
              <a:rPr lang="en-US" sz="2000" dirty="0">
                <a:solidFill>
                  <a:schemeClr val="accent5">
                    <a:lumMod val="50000"/>
                  </a:schemeClr>
                </a:solidFill>
              </a:rPr>
              <a:t>Children learn……………………..</a:t>
            </a:r>
            <a:br>
              <a:rPr lang="en-US" sz="2000" dirty="0">
                <a:solidFill>
                  <a:schemeClr val="accent5">
                    <a:lumMod val="50000"/>
                  </a:schemeClr>
                </a:solidFill>
              </a:rPr>
            </a:br>
            <a:r>
              <a:rPr lang="en-US" sz="2000" dirty="0">
                <a:solidFill>
                  <a:schemeClr val="accent5">
                    <a:lumMod val="50000"/>
                  </a:schemeClr>
                </a:solidFill>
              </a:rPr>
              <a:t>…………………………………………………</a:t>
            </a:r>
          </a:p>
        </p:txBody>
      </p:sp>
      <p:pic>
        <p:nvPicPr>
          <p:cNvPr id="29" name="Picture 6" descr="Draw, Drawing, Hand, Human, Line Art, Pen, Pencil">
            <a:extLst>
              <a:ext uri="{FF2B5EF4-FFF2-40B4-BE49-F238E27FC236}">
                <a16:creationId xmlns:a16="http://schemas.microsoft.com/office/drawing/2014/main" id="{2FF79EA2-B123-49ED-9224-EBFF9712C2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7023" y="4399972"/>
            <a:ext cx="527442" cy="4972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Draw, Drawing, Hand, Human, Line Art, Pen, Pencil">
            <a:extLst>
              <a:ext uri="{FF2B5EF4-FFF2-40B4-BE49-F238E27FC236}">
                <a16:creationId xmlns:a16="http://schemas.microsoft.com/office/drawing/2014/main" id="{5412BFD7-B970-4121-BE45-C9CF90FA71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7023" y="5632414"/>
            <a:ext cx="527442" cy="49726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0D2E0758-ED02-4C66-BC2C-540890888116}"/>
              </a:ext>
            </a:extLst>
          </p:cNvPr>
          <p:cNvSpPr txBox="1"/>
          <p:nvPr/>
        </p:nvSpPr>
        <p:spPr>
          <a:xfrm>
            <a:off x="6727496" y="5356751"/>
            <a:ext cx="5247395" cy="707886"/>
          </a:xfrm>
          <a:prstGeom prst="rect">
            <a:avLst/>
          </a:prstGeom>
          <a:noFill/>
        </p:spPr>
        <p:txBody>
          <a:bodyPr wrap="square" rtlCol="0">
            <a:spAutoFit/>
          </a:bodyPr>
          <a:lstStyle/>
          <a:p>
            <a:r>
              <a:rPr lang="en-US" sz="2000" dirty="0">
                <a:solidFill>
                  <a:schemeClr val="accent5">
                    <a:lumMod val="50000"/>
                  </a:schemeClr>
                </a:solidFill>
              </a:rPr>
              <a:t>Enjoys ………………………</a:t>
            </a:r>
            <a:br>
              <a:rPr lang="en-US" sz="2000" dirty="0">
                <a:solidFill>
                  <a:schemeClr val="accent5">
                    <a:lumMod val="50000"/>
                  </a:schemeClr>
                </a:solidFill>
              </a:rPr>
            </a:br>
            <a:r>
              <a:rPr lang="en-US" sz="2000" dirty="0">
                <a:solidFill>
                  <a:schemeClr val="accent5">
                    <a:lumMod val="50000"/>
                  </a:schemeClr>
                </a:solidFill>
              </a:rPr>
              <a:t>………………………………………………</a:t>
            </a:r>
          </a:p>
        </p:txBody>
      </p:sp>
    </p:spTree>
    <p:extLst>
      <p:ext uri="{BB962C8B-B14F-4D97-AF65-F5344CB8AC3E}">
        <p14:creationId xmlns:p14="http://schemas.microsoft.com/office/powerpoint/2010/main" val="1293951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Table 7">
            <a:extLst>
              <a:ext uri="{FF2B5EF4-FFF2-40B4-BE49-F238E27FC236}">
                <a16:creationId xmlns:a16="http://schemas.microsoft.com/office/drawing/2014/main" id="{C3E9C9FB-BAAC-4340-85B1-740C3C547BC6}"/>
              </a:ext>
            </a:extLst>
          </p:cNvPr>
          <p:cNvGraphicFramePr>
            <a:graphicFrameLocks noGrp="1"/>
          </p:cNvGraphicFramePr>
          <p:nvPr/>
        </p:nvGraphicFramePr>
        <p:xfrm>
          <a:off x="478417" y="1446395"/>
          <a:ext cx="5613933" cy="4775056"/>
        </p:xfrm>
        <a:graphic>
          <a:graphicData uri="http://schemas.openxmlformats.org/drawingml/2006/table">
            <a:tbl>
              <a:tblPr firstRow="1" bandRow="1">
                <a:tableStyleId>{5940675A-B579-460E-94D1-54222C63F5DA}</a:tableStyleId>
              </a:tblPr>
              <a:tblGrid>
                <a:gridCol w="5613933">
                  <a:extLst>
                    <a:ext uri="{9D8B030D-6E8A-4147-A177-3AD203B41FA5}">
                      <a16:colId xmlns:a16="http://schemas.microsoft.com/office/drawing/2014/main" val="2067328353"/>
                    </a:ext>
                  </a:extLst>
                </a:gridCol>
              </a:tblGrid>
              <a:tr h="1193764">
                <a:tc>
                  <a:txBody>
                    <a:bodyPr/>
                    <a:lstStyle/>
                    <a:p>
                      <a:r>
                        <a:rPr lang="en-GB" sz="2000" dirty="0">
                          <a:solidFill>
                            <a:srgbClr val="002060"/>
                          </a:solidFill>
                        </a:rPr>
                        <a:t>1.  Why do you sell cakes?</a:t>
                      </a:r>
                    </a:p>
                  </a:txBody>
                  <a:tcPr>
                    <a:lnL w="12700" cap="flat" cmpd="sng" algn="ctr">
                      <a:solidFill>
                        <a:srgbClr val="002060"/>
                      </a:solidFill>
                      <a:prstDash val="sysDashDot"/>
                      <a:round/>
                      <a:headEnd type="none" w="med" len="med"/>
                      <a:tailEnd type="none" w="med" len="med"/>
                    </a:lnL>
                    <a:lnR w="12700" cap="flat" cmpd="sng" algn="ctr">
                      <a:solidFill>
                        <a:srgbClr val="002060"/>
                      </a:solidFill>
                      <a:prstDash val="sysDashDot"/>
                      <a:round/>
                      <a:headEnd type="none" w="med" len="med"/>
                      <a:tailEnd type="none" w="med" len="med"/>
                    </a:lnR>
                    <a:lnT w="12700" cap="flat" cmpd="sng" algn="ctr">
                      <a:solidFill>
                        <a:srgbClr val="002060"/>
                      </a:solidFill>
                      <a:prstDash val="sysDashDot"/>
                      <a:round/>
                      <a:headEnd type="none" w="med" len="med"/>
                      <a:tailEnd type="none" w="med" len="med"/>
                    </a:lnT>
                    <a:lnB w="12700" cap="flat" cmpd="sng" algn="ctr">
                      <a:solidFill>
                        <a:srgbClr val="002060"/>
                      </a:solidFill>
                      <a:prstDash val="sysDashDot"/>
                      <a:round/>
                      <a:headEnd type="none" w="med" len="med"/>
                      <a:tailEnd type="none" w="med" len="med"/>
                    </a:lnB>
                  </a:tcPr>
                </a:tc>
                <a:extLst>
                  <a:ext uri="{0D108BD9-81ED-4DB2-BD59-A6C34878D82A}">
                    <a16:rowId xmlns:a16="http://schemas.microsoft.com/office/drawing/2014/main" val="3846277349"/>
                  </a:ext>
                </a:extLst>
              </a:tr>
              <a:tr h="1193764">
                <a:tc>
                  <a:txBody>
                    <a:bodyPr/>
                    <a:lstStyle/>
                    <a:p>
                      <a:r>
                        <a:rPr lang="en-GB" sz="2000" dirty="0">
                          <a:solidFill>
                            <a:srgbClr val="002060"/>
                          </a:solidFill>
                        </a:rPr>
                        <a:t>2.  Why do you go to bed early?</a:t>
                      </a:r>
                    </a:p>
                  </a:txBody>
                  <a:tcPr>
                    <a:lnL w="12700" cap="flat" cmpd="sng" algn="ctr">
                      <a:solidFill>
                        <a:srgbClr val="002060"/>
                      </a:solidFill>
                      <a:prstDash val="sysDashDot"/>
                      <a:round/>
                      <a:headEnd type="none" w="med" len="med"/>
                      <a:tailEnd type="none" w="med" len="med"/>
                    </a:lnL>
                    <a:lnR w="12700" cap="flat" cmpd="sng" algn="ctr">
                      <a:solidFill>
                        <a:srgbClr val="002060"/>
                      </a:solidFill>
                      <a:prstDash val="sysDashDot"/>
                      <a:round/>
                      <a:headEnd type="none" w="med" len="med"/>
                      <a:tailEnd type="none" w="med" len="med"/>
                    </a:lnR>
                    <a:lnT w="12700" cap="flat" cmpd="sng" algn="ctr">
                      <a:solidFill>
                        <a:srgbClr val="002060"/>
                      </a:solidFill>
                      <a:prstDash val="sysDashDot"/>
                      <a:round/>
                      <a:headEnd type="none" w="med" len="med"/>
                      <a:tailEnd type="none" w="med" len="med"/>
                    </a:lnT>
                    <a:lnB w="12700" cap="flat" cmpd="sng" algn="ctr">
                      <a:solidFill>
                        <a:srgbClr val="002060"/>
                      </a:solidFill>
                      <a:prstDash val="sysDashDot"/>
                      <a:round/>
                      <a:headEnd type="none" w="med" len="med"/>
                      <a:tailEnd type="none" w="med" len="med"/>
                    </a:lnB>
                  </a:tcPr>
                </a:tc>
                <a:extLst>
                  <a:ext uri="{0D108BD9-81ED-4DB2-BD59-A6C34878D82A}">
                    <a16:rowId xmlns:a16="http://schemas.microsoft.com/office/drawing/2014/main" val="4108427904"/>
                  </a:ext>
                </a:extLst>
              </a:tr>
              <a:tr h="1193764">
                <a:tc>
                  <a:txBody>
                    <a:bodyPr/>
                    <a:lstStyle/>
                    <a:p>
                      <a:r>
                        <a:rPr lang="en-GB" sz="2000" dirty="0">
                          <a:solidFill>
                            <a:srgbClr val="002060"/>
                          </a:solidFill>
                        </a:rPr>
                        <a:t>3.  What is the purpose of your project?</a:t>
                      </a:r>
                    </a:p>
                  </a:txBody>
                  <a:tcPr>
                    <a:lnL w="12700" cap="flat" cmpd="sng" algn="ctr">
                      <a:solidFill>
                        <a:srgbClr val="002060"/>
                      </a:solidFill>
                      <a:prstDash val="sysDashDot"/>
                      <a:round/>
                      <a:headEnd type="none" w="med" len="med"/>
                      <a:tailEnd type="none" w="med" len="med"/>
                    </a:lnL>
                    <a:lnR w="12700" cap="flat" cmpd="sng" algn="ctr">
                      <a:solidFill>
                        <a:srgbClr val="002060"/>
                      </a:solidFill>
                      <a:prstDash val="sysDashDot"/>
                      <a:round/>
                      <a:headEnd type="none" w="med" len="med"/>
                      <a:tailEnd type="none" w="med" len="med"/>
                    </a:lnR>
                    <a:lnT w="12700" cap="flat" cmpd="sng" algn="ctr">
                      <a:solidFill>
                        <a:srgbClr val="002060"/>
                      </a:solidFill>
                      <a:prstDash val="sysDashDot"/>
                      <a:round/>
                      <a:headEnd type="none" w="med" len="med"/>
                      <a:tailEnd type="none" w="med" len="med"/>
                    </a:lnT>
                    <a:lnB w="12700" cap="flat" cmpd="sng" algn="ctr">
                      <a:solidFill>
                        <a:srgbClr val="002060"/>
                      </a:solidFill>
                      <a:prstDash val="sysDashDot"/>
                      <a:round/>
                      <a:headEnd type="none" w="med" len="med"/>
                      <a:tailEnd type="none" w="med" len="med"/>
                    </a:lnB>
                  </a:tcPr>
                </a:tc>
                <a:extLst>
                  <a:ext uri="{0D108BD9-81ED-4DB2-BD59-A6C34878D82A}">
                    <a16:rowId xmlns:a16="http://schemas.microsoft.com/office/drawing/2014/main" val="1190237219"/>
                  </a:ext>
                </a:extLst>
              </a:tr>
              <a:tr h="1193764">
                <a:tc>
                  <a:txBody>
                    <a:bodyPr/>
                    <a:lstStyle/>
                    <a:p>
                      <a:r>
                        <a:rPr lang="en-GB" sz="2000" dirty="0">
                          <a:solidFill>
                            <a:srgbClr val="002060"/>
                          </a:solidFill>
                        </a:rPr>
                        <a:t>4.  Why are you choosing this bank?</a:t>
                      </a:r>
                    </a:p>
                  </a:txBody>
                  <a:tcPr>
                    <a:lnL w="12700" cap="flat" cmpd="sng" algn="ctr">
                      <a:solidFill>
                        <a:srgbClr val="002060"/>
                      </a:solidFill>
                      <a:prstDash val="sysDashDot"/>
                      <a:round/>
                      <a:headEnd type="none" w="med" len="med"/>
                      <a:tailEnd type="none" w="med" len="med"/>
                    </a:lnL>
                    <a:lnR w="12700" cap="flat" cmpd="sng" algn="ctr">
                      <a:solidFill>
                        <a:srgbClr val="002060"/>
                      </a:solidFill>
                      <a:prstDash val="sysDashDot"/>
                      <a:round/>
                      <a:headEnd type="none" w="med" len="med"/>
                      <a:tailEnd type="none" w="med" len="med"/>
                    </a:lnR>
                    <a:lnT w="12700" cap="flat" cmpd="sng" algn="ctr">
                      <a:solidFill>
                        <a:srgbClr val="002060"/>
                      </a:solidFill>
                      <a:prstDash val="sysDashDot"/>
                      <a:round/>
                      <a:headEnd type="none" w="med" len="med"/>
                      <a:tailEnd type="none" w="med" len="med"/>
                    </a:lnT>
                    <a:lnB w="12700" cap="flat" cmpd="sng" algn="ctr">
                      <a:solidFill>
                        <a:srgbClr val="002060"/>
                      </a:solidFill>
                      <a:prstDash val="sysDashDot"/>
                      <a:round/>
                      <a:headEnd type="none" w="med" len="med"/>
                      <a:tailEnd type="none" w="med" len="med"/>
                    </a:lnB>
                  </a:tcPr>
                </a:tc>
                <a:extLst>
                  <a:ext uri="{0D108BD9-81ED-4DB2-BD59-A6C34878D82A}">
                    <a16:rowId xmlns:a16="http://schemas.microsoft.com/office/drawing/2014/main" val="2457212316"/>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39" y="174879"/>
            <a:ext cx="4958666" cy="869950"/>
          </a:xfrm>
          <a:prstGeom prst="rect">
            <a:avLst/>
          </a:prstGeom>
        </p:spPr>
      </p:pic>
      <p:sp>
        <p:nvSpPr>
          <p:cNvPr id="4" name="Title 3"/>
          <p:cNvSpPr>
            <a:spLocks noGrp="1"/>
          </p:cNvSpPr>
          <p:nvPr>
            <p:ph type="title"/>
          </p:nvPr>
        </p:nvSpPr>
        <p:spPr>
          <a:xfrm>
            <a:off x="21939" y="174879"/>
            <a:ext cx="5210827" cy="707849"/>
          </a:xfrm>
        </p:spPr>
        <p:txBody>
          <a:bodyPr>
            <a:normAutofit/>
          </a:bodyPr>
          <a:lstStyle/>
          <a:p>
            <a:r>
              <a:rPr lang="en-GB" sz="3600" b="1" dirty="0">
                <a:solidFill>
                  <a:schemeClr val="bg1"/>
                </a:solidFill>
              </a:rPr>
              <a:t>Was </a:t>
            </a:r>
            <a:r>
              <a:rPr lang="en-GB" sz="3600" b="1" dirty="0" err="1">
                <a:solidFill>
                  <a:schemeClr val="bg1"/>
                </a:solidFill>
              </a:rPr>
              <a:t>oder</a:t>
            </a:r>
            <a:r>
              <a:rPr lang="en-GB" sz="3600" b="1" dirty="0">
                <a:solidFill>
                  <a:schemeClr val="bg1"/>
                </a:solidFill>
              </a:rPr>
              <a:t> </a:t>
            </a:r>
            <a:r>
              <a:rPr lang="en-GB" sz="3600" b="1" dirty="0" err="1">
                <a:solidFill>
                  <a:schemeClr val="bg1"/>
                </a:solidFill>
              </a:rPr>
              <a:t>warum</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DDFDA742-D34A-4CCF-B849-9CC2A0885896}"/>
              </a:ext>
            </a:extLst>
          </p:cNvPr>
          <p:cNvSpPr txBox="1"/>
          <p:nvPr/>
        </p:nvSpPr>
        <p:spPr>
          <a:xfrm>
            <a:off x="366231" y="1025510"/>
            <a:ext cx="2576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pic>
        <p:nvPicPr>
          <p:cNvPr id="16" name="Picture 6" descr="Draw, Drawing, Hand, Human, Line Art, Pen, Pencil">
            <a:extLst>
              <a:ext uri="{FF2B5EF4-FFF2-40B4-BE49-F238E27FC236}">
                <a16:creationId xmlns:a16="http://schemas.microsoft.com/office/drawing/2014/main" id="{3781ACA9-FCFE-473E-8739-632DA44A52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235" y="1994724"/>
            <a:ext cx="527442" cy="4893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A7E3E5C-DEB5-442C-90C6-DEFB2885F600}"/>
              </a:ext>
            </a:extLst>
          </p:cNvPr>
          <p:cNvSpPr txBox="1"/>
          <p:nvPr/>
        </p:nvSpPr>
        <p:spPr>
          <a:xfrm>
            <a:off x="1135068" y="1864000"/>
            <a:ext cx="47010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Sells cakes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1" name="Picture 6" descr="Draw, Drawing, Hand, Human, Line Art, Pen, Pencil">
            <a:extLst>
              <a:ext uri="{FF2B5EF4-FFF2-40B4-BE49-F238E27FC236}">
                <a16:creationId xmlns:a16="http://schemas.microsoft.com/office/drawing/2014/main" id="{4FDDE3DC-4A73-4241-94EF-48FFE29DD1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691" y="3299082"/>
            <a:ext cx="527442" cy="48937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47E135F-0C8F-4B00-93D0-60632E64F4CE}"/>
              </a:ext>
            </a:extLst>
          </p:cNvPr>
          <p:cNvSpPr txBox="1"/>
          <p:nvPr/>
        </p:nvSpPr>
        <p:spPr>
          <a:xfrm>
            <a:off x="979873" y="3166022"/>
            <a:ext cx="58389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Goes to bed early …………………………</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026" name="Picture 2" descr="Social Media, People, Social Networks, Media, System">
            <a:extLst>
              <a:ext uri="{FF2B5EF4-FFF2-40B4-BE49-F238E27FC236}">
                <a16:creationId xmlns:a16="http://schemas.microsoft.com/office/drawing/2014/main" id="{31AFAFB0-8402-4432-AA64-C1D14027A2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33643" y="449314"/>
            <a:ext cx="1367310" cy="91154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47231BA-A04B-45F0-8B57-67C857A4BF98}"/>
              </a:ext>
            </a:extLst>
          </p:cNvPr>
          <p:cNvSpPr txBox="1"/>
          <p:nvPr/>
        </p:nvSpPr>
        <p:spPr>
          <a:xfrm>
            <a:off x="1108951" y="4228912"/>
            <a:ext cx="52473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project purpose is……………………..</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9" name="Picture 6" descr="Draw, Drawing, Hand, Human, Line Art, Pen, Pencil">
            <a:extLst>
              <a:ext uri="{FF2B5EF4-FFF2-40B4-BE49-F238E27FC236}">
                <a16:creationId xmlns:a16="http://schemas.microsoft.com/office/drawing/2014/main" id="{2FF79EA2-B123-49ED-9224-EBFF9712C2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509" y="4476863"/>
            <a:ext cx="527442" cy="48937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Draw, Drawing, Hand, Human, Line Art, Pen, Pencil">
            <a:extLst>
              <a:ext uri="{FF2B5EF4-FFF2-40B4-BE49-F238E27FC236}">
                <a16:creationId xmlns:a16="http://schemas.microsoft.com/office/drawing/2014/main" id="{5412BFD7-B970-4121-BE45-C9CF90FA71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509" y="5709305"/>
            <a:ext cx="527442" cy="48937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0D2E0758-ED02-4C66-BC2C-540890888116}"/>
              </a:ext>
            </a:extLst>
          </p:cNvPr>
          <p:cNvSpPr txBox="1"/>
          <p:nvPr/>
        </p:nvSpPr>
        <p:spPr>
          <a:xfrm>
            <a:off x="1121982" y="5433642"/>
            <a:ext cx="52473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Chooses this bank ………………………</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2" name="Speech Bubble: Rectangle with Corners Rounded 31">
            <a:extLst>
              <a:ext uri="{FF2B5EF4-FFF2-40B4-BE49-F238E27FC236}">
                <a16:creationId xmlns:a16="http://schemas.microsoft.com/office/drawing/2014/main" id="{1AD6F0B5-A2FC-4223-B6F3-F2775951BB91}"/>
              </a:ext>
            </a:extLst>
          </p:cNvPr>
          <p:cNvSpPr/>
          <p:nvPr/>
        </p:nvSpPr>
        <p:spPr>
          <a:xfrm>
            <a:off x="1331768" y="6446176"/>
            <a:ext cx="3301192" cy="323057"/>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Asylsuchende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refugees  </a:t>
            </a:r>
          </a:p>
        </p:txBody>
      </p:sp>
      <p:sp>
        <p:nvSpPr>
          <p:cNvPr id="33" name="Speech Bubble: Rectangle with Corners Rounded 32">
            <a:extLst>
              <a:ext uri="{FF2B5EF4-FFF2-40B4-BE49-F238E27FC236}">
                <a16:creationId xmlns:a16="http://schemas.microsoft.com/office/drawing/2014/main" id="{4208AF77-60D8-4A30-B3AB-5EAB3543C5B5}"/>
              </a:ext>
            </a:extLst>
          </p:cNvPr>
          <p:cNvSpPr/>
          <p:nvPr/>
        </p:nvSpPr>
        <p:spPr>
          <a:xfrm>
            <a:off x="4693920" y="6443713"/>
            <a:ext cx="2505719" cy="323057"/>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Kredit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credit </a:t>
            </a:r>
          </a:p>
        </p:txBody>
      </p:sp>
      <p:sp>
        <p:nvSpPr>
          <p:cNvPr id="34" name="Speech Bubble: Rectangle with Corners Rounded 33">
            <a:extLst>
              <a:ext uri="{FF2B5EF4-FFF2-40B4-BE49-F238E27FC236}">
                <a16:creationId xmlns:a16="http://schemas.microsoft.com/office/drawing/2014/main" id="{BBFF74E7-5A2E-4294-9F99-2F195D491707}"/>
              </a:ext>
            </a:extLst>
          </p:cNvPr>
          <p:cNvSpPr/>
          <p:nvPr/>
        </p:nvSpPr>
        <p:spPr>
          <a:xfrm>
            <a:off x="7245359" y="6428472"/>
            <a:ext cx="2384316" cy="323058"/>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das Gold – gold </a:t>
            </a:r>
          </a:p>
        </p:txBody>
      </p:sp>
      <p:sp>
        <p:nvSpPr>
          <p:cNvPr id="2" name="Rectangle: Rounded Corners 1">
            <a:extLst>
              <a:ext uri="{FF2B5EF4-FFF2-40B4-BE49-F238E27FC236}">
                <a16:creationId xmlns:a16="http://schemas.microsoft.com/office/drawing/2014/main" id="{912B6A3A-4450-417E-8E5A-E0B0B54723A5}"/>
              </a:ext>
            </a:extLst>
          </p:cNvPr>
          <p:cNvSpPr/>
          <p:nvPr/>
        </p:nvSpPr>
        <p:spPr>
          <a:xfrm>
            <a:off x="878789" y="1446395"/>
            <a:ext cx="4701003" cy="417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err="1">
                <a:solidFill>
                  <a:srgbClr val="FE6700"/>
                </a:solidFill>
              </a:rPr>
              <a:t>Warum</a:t>
            </a:r>
            <a:r>
              <a:rPr lang="en-GB" sz="2000" b="1" dirty="0">
                <a:solidFill>
                  <a:srgbClr val="FE6700"/>
                </a:solidFill>
              </a:rPr>
              <a:t> </a:t>
            </a:r>
            <a:r>
              <a:rPr lang="en-GB" sz="2000" b="1" dirty="0" err="1">
                <a:solidFill>
                  <a:srgbClr val="FE6700"/>
                </a:solidFill>
              </a:rPr>
              <a:t>verkaufst</a:t>
            </a:r>
            <a:r>
              <a:rPr lang="en-GB" sz="2000" b="1" dirty="0">
                <a:solidFill>
                  <a:srgbClr val="FE6700"/>
                </a:solidFill>
              </a:rPr>
              <a:t> du Kuchen?</a:t>
            </a:r>
          </a:p>
        </p:txBody>
      </p:sp>
      <p:sp>
        <p:nvSpPr>
          <p:cNvPr id="23" name="Rectangle: Rounded Corners 22">
            <a:extLst>
              <a:ext uri="{FF2B5EF4-FFF2-40B4-BE49-F238E27FC236}">
                <a16:creationId xmlns:a16="http://schemas.microsoft.com/office/drawing/2014/main" id="{F773A8BE-B127-4C12-AAE9-ECCB2E8EFC36}"/>
              </a:ext>
            </a:extLst>
          </p:cNvPr>
          <p:cNvSpPr/>
          <p:nvPr/>
        </p:nvSpPr>
        <p:spPr>
          <a:xfrm>
            <a:off x="2584326" y="1841276"/>
            <a:ext cx="3298317" cy="417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002060"/>
                </a:solidFill>
              </a:rPr>
              <a:t>(in order ) to collect </a:t>
            </a:r>
          </a:p>
        </p:txBody>
      </p:sp>
      <p:sp>
        <p:nvSpPr>
          <p:cNvPr id="24" name="Rectangle: Rounded Corners 23">
            <a:extLst>
              <a:ext uri="{FF2B5EF4-FFF2-40B4-BE49-F238E27FC236}">
                <a16:creationId xmlns:a16="http://schemas.microsoft.com/office/drawing/2014/main" id="{0C51479B-27F6-4D35-83DC-D3D0603F8F2B}"/>
              </a:ext>
            </a:extLst>
          </p:cNvPr>
          <p:cNvSpPr/>
          <p:nvPr/>
        </p:nvSpPr>
        <p:spPr>
          <a:xfrm>
            <a:off x="878789" y="2678979"/>
            <a:ext cx="4701003" cy="417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err="1">
                <a:solidFill>
                  <a:srgbClr val="FE6700"/>
                </a:solidFill>
              </a:rPr>
              <a:t>Warum</a:t>
            </a:r>
            <a:r>
              <a:rPr lang="en-GB" sz="2000" b="1" dirty="0">
                <a:solidFill>
                  <a:srgbClr val="FE6700"/>
                </a:solidFill>
              </a:rPr>
              <a:t> </a:t>
            </a:r>
            <a:r>
              <a:rPr lang="en-GB" sz="2000" b="1" dirty="0" err="1">
                <a:solidFill>
                  <a:srgbClr val="FE6700"/>
                </a:solidFill>
              </a:rPr>
              <a:t>gehst</a:t>
            </a:r>
            <a:r>
              <a:rPr lang="en-GB" sz="2000" b="1" dirty="0">
                <a:solidFill>
                  <a:srgbClr val="FE6700"/>
                </a:solidFill>
              </a:rPr>
              <a:t> du </a:t>
            </a:r>
            <a:r>
              <a:rPr lang="en-GB" sz="2000" b="1" dirty="0" err="1">
                <a:solidFill>
                  <a:srgbClr val="FE6700"/>
                </a:solidFill>
              </a:rPr>
              <a:t>früh</a:t>
            </a:r>
            <a:r>
              <a:rPr lang="en-GB" sz="2000" b="1" dirty="0">
                <a:solidFill>
                  <a:srgbClr val="FE6700"/>
                </a:solidFill>
              </a:rPr>
              <a:t> ins Bett?</a:t>
            </a:r>
          </a:p>
        </p:txBody>
      </p:sp>
      <p:sp>
        <p:nvSpPr>
          <p:cNvPr id="26" name="Rectangle: Rounded Corners 25">
            <a:extLst>
              <a:ext uri="{FF2B5EF4-FFF2-40B4-BE49-F238E27FC236}">
                <a16:creationId xmlns:a16="http://schemas.microsoft.com/office/drawing/2014/main" id="{F1E5025E-B790-466E-AF39-3DFEB3470648}"/>
              </a:ext>
            </a:extLst>
          </p:cNvPr>
          <p:cNvSpPr/>
          <p:nvPr/>
        </p:nvSpPr>
        <p:spPr>
          <a:xfrm>
            <a:off x="1087828" y="3230973"/>
            <a:ext cx="4942683" cy="417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002060"/>
                </a:solidFill>
              </a:rPr>
              <a:t>(in order) to not stay awake too long.</a:t>
            </a:r>
          </a:p>
        </p:txBody>
      </p:sp>
      <p:sp>
        <p:nvSpPr>
          <p:cNvPr id="27" name="Rectangle: Rounded Corners 26">
            <a:extLst>
              <a:ext uri="{FF2B5EF4-FFF2-40B4-BE49-F238E27FC236}">
                <a16:creationId xmlns:a16="http://schemas.microsoft.com/office/drawing/2014/main" id="{F3197728-B3AE-403C-B312-4F5E1A1B48D5}"/>
              </a:ext>
            </a:extLst>
          </p:cNvPr>
          <p:cNvSpPr/>
          <p:nvPr/>
        </p:nvSpPr>
        <p:spPr>
          <a:xfrm>
            <a:off x="1221200" y="2207364"/>
            <a:ext cx="4661443" cy="417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002060"/>
                </a:solidFill>
              </a:rPr>
              <a:t>money for local projects.</a:t>
            </a:r>
          </a:p>
        </p:txBody>
      </p:sp>
      <p:sp>
        <p:nvSpPr>
          <p:cNvPr id="35" name="Rectangle: Rounded Corners 34">
            <a:extLst>
              <a:ext uri="{FF2B5EF4-FFF2-40B4-BE49-F238E27FC236}">
                <a16:creationId xmlns:a16="http://schemas.microsoft.com/office/drawing/2014/main" id="{1218AD57-86B8-444B-AD54-77A81F13D91A}"/>
              </a:ext>
            </a:extLst>
          </p:cNvPr>
          <p:cNvSpPr/>
          <p:nvPr/>
        </p:nvSpPr>
        <p:spPr>
          <a:xfrm>
            <a:off x="3884101" y="4193086"/>
            <a:ext cx="2193009" cy="417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002060"/>
                </a:solidFill>
              </a:rPr>
              <a:t>to greet asylum</a:t>
            </a:r>
          </a:p>
        </p:txBody>
      </p:sp>
      <p:sp>
        <p:nvSpPr>
          <p:cNvPr id="36" name="Rectangle: Rounded Corners 35">
            <a:extLst>
              <a:ext uri="{FF2B5EF4-FFF2-40B4-BE49-F238E27FC236}">
                <a16:creationId xmlns:a16="http://schemas.microsoft.com/office/drawing/2014/main" id="{D5E3932E-9A8D-45A9-A36D-66EE21A449A7}"/>
              </a:ext>
            </a:extLst>
          </p:cNvPr>
          <p:cNvSpPr/>
          <p:nvPr/>
        </p:nvSpPr>
        <p:spPr>
          <a:xfrm>
            <a:off x="1217389" y="4579117"/>
            <a:ext cx="4859721" cy="417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002060"/>
                </a:solidFill>
              </a:rPr>
              <a:t>seekers in a friendly way.</a:t>
            </a:r>
          </a:p>
        </p:txBody>
      </p:sp>
      <p:sp>
        <p:nvSpPr>
          <p:cNvPr id="37" name="Rectangle: Rounded Corners 36">
            <a:extLst>
              <a:ext uri="{FF2B5EF4-FFF2-40B4-BE49-F238E27FC236}">
                <a16:creationId xmlns:a16="http://schemas.microsoft.com/office/drawing/2014/main" id="{7788CE66-F5B1-4115-9029-2FBB1C3AA469}"/>
              </a:ext>
            </a:extLst>
          </p:cNvPr>
          <p:cNvSpPr/>
          <p:nvPr/>
        </p:nvSpPr>
        <p:spPr>
          <a:xfrm>
            <a:off x="878789" y="3851695"/>
            <a:ext cx="5198321" cy="417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FE6700"/>
                </a:solidFill>
              </a:rPr>
              <a:t>Was </a:t>
            </a:r>
            <a:r>
              <a:rPr lang="en-GB" sz="2000" b="1" dirty="0" err="1">
                <a:solidFill>
                  <a:srgbClr val="FE6700"/>
                </a:solidFill>
              </a:rPr>
              <a:t>ist</a:t>
            </a:r>
            <a:r>
              <a:rPr lang="en-GB" sz="2000" b="1" dirty="0">
                <a:solidFill>
                  <a:srgbClr val="FE6700"/>
                </a:solidFill>
              </a:rPr>
              <a:t> der </a:t>
            </a:r>
            <a:r>
              <a:rPr lang="en-GB" sz="2000" b="1" dirty="0" err="1">
                <a:solidFill>
                  <a:srgbClr val="FE6700"/>
                </a:solidFill>
              </a:rPr>
              <a:t>Zweck</a:t>
            </a:r>
            <a:r>
              <a:rPr lang="en-GB" sz="2000" b="1" dirty="0">
                <a:solidFill>
                  <a:srgbClr val="FE6700"/>
                </a:solidFill>
              </a:rPr>
              <a:t> von </a:t>
            </a:r>
            <a:r>
              <a:rPr lang="en-GB" sz="2000" b="1" dirty="0" err="1">
                <a:solidFill>
                  <a:srgbClr val="FE6700"/>
                </a:solidFill>
              </a:rPr>
              <a:t>deinem</a:t>
            </a:r>
            <a:r>
              <a:rPr lang="en-GB" sz="2000" b="1" dirty="0">
                <a:solidFill>
                  <a:srgbClr val="FE6700"/>
                </a:solidFill>
              </a:rPr>
              <a:t> </a:t>
            </a:r>
            <a:r>
              <a:rPr lang="en-GB" sz="2000" b="1" dirty="0" err="1">
                <a:solidFill>
                  <a:srgbClr val="FE6700"/>
                </a:solidFill>
              </a:rPr>
              <a:t>Projekt</a:t>
            </a:r>
            <a:r>
              <a:rPr lang="en-GB" sz="2000" b="1" dirty="0">
                <a:solidFill>
                  <a:srgbClr val="FE6700"/>
                </a:solidFill>
              </a:rPr>
              <a:t>?</a:t>
            </a:r>
          </a:p>
        </p:txBody>
      </p:sp>
      <p:sp>
        <p:nvSpPr>
          <p:cNvPr id="38" name="Rectangle: Rounded Corners 37">
            <a:extLst>
              <a:ext uri="{FF2B5EF4-FFF2-40B4-BE49-F238E27FC236}">
                <a16:creationId xmlns:a16="http://schemas.microsoft.com/office/drawing/2014/main" id="{2CE3839F-EA43-4976-9613-77232B2BF90A}"/>
              </a:ext>
            </a:extLst>
          </p:cNvPr>
          <p:cNvSpPr/>
          <p:nvPr/>
        </p:nvSpPr>
        <p:spPr>
          <a:xfrm>
            <a:off x="878789" y="5038761"/>
            <a:ext cx="5198321" cy="417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err="1">
                <a:solidFill>
                  <a:srgbClr val="FE6700"/>
                </a:solidFill>
              </a:rPr>
              <a:t>Warum</a:t>
            </a:r>
            <a:r>
              <a:rPr lang="en-GB" sz="2000" b="1" dirty="0">
                <a:solidFill>
                  <a:srgbClr val="FE6700"/>
                </a:solidFill>
              </a:rPr>
              <a:t> </a:t>
            </a:r>
            <a:r>
              <a:rPr lang="en-GB" sz="2000" b="1" dirty="0" err="1">
                <a:solidFill>
                  <a:srgbClr val="FE6700"/>
                </a:solidFill>
              </a:rPr>
              <a:t>wählst</a:t>
            </a:r>
            <a:r>
              <a:rPr lang="en-GB" sz="2000" b="1" dirty="0">
                <a:solidFill>
                  <a:srgbClr val="FE6700"/>
                </a:solidFill>
              </a:rPr>
              <a:t> du </a:t>
            </a:r>
            <a:r>
              <a:rPr lang="en-GB" sz="2000" b="1" dirty="0" err="1">
                <a:solidFill>
                  <a:srgbClr val="FE6700"/>
                </a:solidFill>
              </a:rPr>
              <a:t>diese</a:t>
            </a:r>
            <a:r>
              <a:rPr lang="en-GB" sz="2000" b="1" dirty="0">
                <a:solidFill>
                  <a:srgbClr val="FE6700"/>
                </a:solidFill>
              </a:rPr>
              <a:t> Bank </a:t>
            </a:r>
            <a:r>
              <a:rPr lang="en-GB" sz="2000" b="1" dirty="0" err="1">
                <a:solidFill>
                  <a:srgbClr val="FE6700"/>
                </a:solidFill>
              </a:rPr>
              <a:t>aus</a:t>
            </a:r>
            <a:r>
              <a:rPr lang="en-GB" sz="2000" b="1" dirty="0">
                <a:solidFill>
                  <a:srgbClr val="FE6700"/>
                </a:solidFill>
              </a:rPr>
              <a:t>?</a:t>
            </a:r>
          </a:p>
        </p:txBody>
      </p:sp>
      <p:sp>
        <p:nvSpPr>
          <p:cNvPr id="39" name="Rectangle: Rounded Corners 38">
            <a:extLst>
              <a:ext uri="{FF2B5EF4-FFF2-40B4-BE49-F238E27FC236}">
                <a16:creationId xmlns:a16="http://schemas.microsoft.com/office/drawing/2014/main" id="{16239492-06FE-4B42-9C6E-032B02C7C781}"/>
              </a:ext>
            </a:extLst>
          </p:cNvPr>
          <p:cNvSpPr/>
          <p:nvPr/>
        </p:nvSpPr>
        <p:spPr>
          <a:xfrm>
            <a:off x="3485569" y="5431857"/>
            <a:ext cx="2544941" cy="417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002060"/>
                </a:solidFill>
              </a:rPr>
              <a:t>(in order) to get</a:t>
            </a:r>
          </a:p>
        </p:txBody>
      </p:sp>
      <p:sp>
        <p:nvSpPr>
          <p:cNvPr id="40" name="Rectangle: Rounded Corners 39">
            <a:extLst>
              <a:ext uri="{FF2B5EF4-FFF2-40B4-BE49-F238E27FC236}">
                <a16:creationId xmlns:a16="http://schemas.microsoft.com/office/drawing/2014/main" id="{74674765-6671-46E1-B29E-1B55C0ACA0B9}"/>
              </a:ext>
            </a:extLst>
          </p:cNvPr>
          <p:cNvSpPr/>
          <p:nvPr/>
        </p:nvSpPr>
        <p:spPr>
          <a:xfrm>
            <a:off x="1170790" y="5768913"/>
            <a:ext cx="4859721" cy="417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002060"/>
                </a:solidFill>
              </a:rPr>
              <a:t>cheap credit for a good cause.</a:t>
            </a:r>
          </a:p>
        </p:txBody>
      </p:sp>
      <p:sp>
        <p:nvSpPr>
          <p:cNvPr id="41" name="TextBox 40">
            <a:extLst>
              <a:ext uri="{FF2B5EF4-FFF2-40B4-BE49-F238E27FC236}">
                <a16:creationId xmlns:a16="http://schemas.microsoft.com/office/drawing/2014/main" id="{9D417554-21A0-4A6B-A525-A2550C5600EC}"/>
              </a:ext>
            </a:extLst>
          </p:cNvPr>
          <p:cNvSpPr txBox="1"/>
          <p:nvPr/>
        </p:nvSpPr>
        <p:spPr>
          <a:xfrm>
            <a:off x="6334234" y="1001890"/>
            <a:ext cx="2576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graphicFrame>
        <p:nvGraphicFramePr>
          <p:cNvPr id="42" name="Table 7">
            <a:extLst>
              <a:ext uri="{FF2B5EF4-FFF2-40B4-BE49-F238E27FC236}">
                <a16:creationId xmlns:a16="http://schemas.microsoft.com/office/drawing/2014/main" id="{C23CAAE1-FCF7-44D1-8E15-4E1EB6C5F2F5}"/>
              </a:ext>
            </a:extLst>
          </p:cNvPr>
          <p:cNvGraphicFramePr>
            <a:graphicFrameLocks noGrp="1"/>
          </p:cNvGraphicFramePr>
          <p:nvPr>
            <p:extLst>
              <p:ext uri="{D42A27DB-BD31-4B8C-83A1-F6EECF244321}">
                <p14:modId xmlns:p14="http://schemas.microsoft.com/office/powerpoint/2010/main" val="809997980"/>
              </p:ext>
            </p:extLst>
          </p:nvPr>
        </p:nvGraphicFramePr>
        <p:xfrm>
          <a:off x="6156596" y="1432560"/>
          <a:ext cx="5913484" cy="4772246"/>
        </p:xfrm>
        <a:graphic>
          <a:graphicData uri="http://schemas.openxmlformats.org/drawingml/2006/table">
            <a:tbl>
              <a:tblPr firstRow="1" bandRow="1">
                <a:tableStyleId>{5940675A-B579-460E-94D1-54222C63F5DA}</a:tableStyleId>
              </a:tblPr>
              <a:tblGrid>
                <a:gridCol w="5913484">
                  <a:extLst>
                    <a:ext uri="{9D8B030D-6E8A-4147-A177-3AD203B41FA5}">
                      <a16:colId xmlns:a16="http://schemas.microsoft.com/office/drawing/2014/main" val="2067328353"/>
                    </a:ext>
                  </a:extLst>
                </a:gridCol>
              </a:tblGrid>
              <a:tr h="1133282">
                <a:tc>
                  <a:txBody>
                    <a:bodyPr/>
                    <a:lstStyle/>
                    <a:p>
                      <a:r>
                        <a:rPr lang="en-GB" sz="2000" dirty="0">
                          <a:solidFill>
                            <a:srgbClr val="002060"/>
                          </a:solidFill>
                        </a:rPr>
                        <a:t>5. What do you never forget?</a:t>
                      </a:r>
                    </a:p>
                  </a:txBody>
                  <a:tcPr>
                    <a:lnL w="12700" cap="flat" cmpd="sng" algn="ctr">
                      <a:solidFill>
                        <a:srgbClr val="002060"/>
                      </a:solidFill>
                      <a:prstDash val="sysDashDot"/>
                      <a:round/>
                      <a:headEnd type="none" w="med" len="med"/>
                      <a:tailEnd type="none" w="med" len="med"/>
                    </a:lnL>
                    <a:lnR w="12700" cap="flat" cmpd="sng" algn="ctr">
                      <a:solidFill>
                        <a:srgbClr val="002060"/>
                      </a:solidFill>
                      <a:prstDash val="sysDashDot"/>
                      <a:round/>
                      <a:headEnd type="none" w="med" len="med"/>
                      <a:tailEnd type="none" w="med" len="med"/>
                    </a:lnR>
                    <a:lnT w="12700" cap="flat" cmpd="sng" algn="ctr">
                      <a:solidFill>
                        <a:srgbClr val="002060"/>
                      </a:solidFill>
                      <a:prstDash val="sysDashDot"/>
                      <a:round/>
                      <a:headEnd type="none" w="med" len="med"/>
                      <a:tailEnd type="none" w="med" len="med"/>
                    </a:lnT>
                    <a:lnB w="12700" cap="flat" cmpd="sng" algn="ctr">
                      <a:solidFill>
                        <a:srgbClr val="002060"/>
                      </a:solidFill>
                      <a:prstDash val="sysDashDot"/>
                      <a:round/>
                      <a:headEnd type="none" w="med" len="med"/>
                      <a:tailEnd type="none" w="med" len="med"/>
                    </a:lnB>
                  </a:tcPr>
                </a:tc>
                <a:extLst>
                  <a:ext uri="{0D108BD9-81ED-4DB2-BD59-A6C34878D82A}">
                    <a16:rowId xmlns:a16="http://schemas.microsoft.com/office/drawing/2014/main" val="3846277349"/>
                  </a:ext>
                </a:extLst>
              </a:tr>
              <a:tr h="1212988">
                <a:tc>
                  <a:txBody>
                    <a:bodyPr/>
                    <a:lstStyle/>
                    <a:p>
                      <a:r>
                        <a:rPr lang="en-GB" sz="2000" dirty="0">
                          <a:solidFill>
                            <a:srgbClr val="002060"/>
                          </a:solidFill>
                        </a:rPr>
                        <a:t>6. Why would you like to sell your car?</a:t>
                      </a:r>
                    </a:p>
                  </a:txBody>
                  <a:tcPr>
                    <a:lnL w="12700" cap="flat" cmpd="sng" algn="ctr">
                      <a:solidFill>
                        <a:srgbClr val="002060"/>
                      </a:solidFill>
                      <a:prstDash val="sysDashDot"/>
                      <a:round/>
                      <a:headEnd type="none" w="med" len="med"/>
                      <a:tailEnd type="none" w="med" len="med"/>
                    </a:lnL>
                    <a:lnR w="12700" cap="flat" cmpd="sng" algn="ctr">
                      <a:solidFill>
                        <a:srgbClr val="002060"/>
                      </a:solidFill>
                      <a:prstDash val="sysDashDot"/>
                      <a:round/>
                      <a:headEnd type="none" w="med" len="med"/>
                      <a:tailEnd type="none" w="med" len="med"/>
                    </a:lnR>
                    <a:lnT w="12700" cap="flat" cmpd="sng" algn="ctr">
                      <a:solidFill>
                        <a:srgbClr val="002060"/>
                      </a:solidFill>
                      <a:prstDash val="sysDashDot"/>
                      <a:round/>
                      <a:headEnd type="none" w="med" len="med"/>
                      <a:tailEnd type="none" w="med" len="med"/>
                    </a:lnT>
                    <a:lnB w="12700" cap="flat" cmpd="sng" algn="ctr">
                      <a:solidFill>
                        <a:srgbClr val="002060"/>
                      </a:solidFill>
                      <a:prstDash val="sysDashDot"/>
                      <a:round/>
                      <a:headEnd type="none" w="med" len="med"/>
                      <a:tailEnd type="none" w="med" len="med"/>
                    </a:lnB>
                  </a:tcPr>
                </a:tc>
                <a:extLst>
                  <a:ext uri="{0D108BD9-81ED-4DB2-BD59-A6C34878D82A}">
                    <a16:rowId xmlns:a16="http://schemas.microsoft.com/office/drawing/2014/main" val="4108427904"/>
                  </a:ext>
                </a:extLst>
              </a:tr>
              <a:tr h="1212988">
                <a:tc>
                  <a:txBody>
                    <a:bodyPr/>
                    <a:lstStyle/>
                    <a:p>
                      <a:r>
                        <a:rPr lang="en-GB" sz="2000" dirty="0">
                          <a:solidFill>
                            <a:srgbClr val="002060"/>
                          </a:solidFill>
                        </a:rPr>
                        <a:t>7. What do children learn at the dentist?</a:t>
                      </a:r>
                    </a:p>
                  </a:txBody>
                  <a:tcPr>
                    <a:lnL w="12700" cap="flat" cmpd="sng" algn="ctr">
                      <a:solidFill>
                        <a:srgbClr val="002060"/>
                      </a:solidFill>
                      <a:prstDash val="sysDashDot"/>
                      <a:round/>
                      <a:headEnd type="none" w="med" len="med"/>
                      <a:tailEnd type="none" w="med" len="med"/>
                    </a:lnL>
                    <a:lnR w="12700" cap="flat" cmpd="sng" algn="ctr">
                      <a:solidFill>
                        <a:srgbClr val="002060"/>
                      </a:solidFill>
                      <a:prstDash val="sysDashDot"/>
                      <a:round/>
                      <a:headEnd type="none" w="med" len="med"/>
                      <a:tailEnd type="none" w="med" len="med"/>
                    </a:lnR>
                    <a:lnT w="12700" cap="flat" cmpd="sng" algn="ctr">
                      <a:solidFill>
                        <a:srgbClr val="002060"/>
                      </a:solidFill>
                      <a:prstDash val="sysDashDot"/>
                      <a:round/>
                      <a:headEnd type="none" w="med" len="med"/>
                      <a:tailEnd type="none" w="med" len="med"/>
                    </a:lnT>
                    <a:lnB w="12700" cap="flat" cmpd="sng" algn="ctr">
                      <a:solidFill>
                        <a:srgbClr val="002060"/>
                      </a:solidFill>
                      <a:prstDash val="sysDashDot"/>
                      <a:round/>
                      <a:headEnd type="none" w="med" len="med"/>
                      <a:tailEnd type="none" w="med" len="med"/>
                    </a:lnB>
                  </a:tcPr>
                </a:tc>
                <a:extLst>
                  <a:ext uri="{0D108BD9-81ED-4DB2-BD59-A6C34878D82A}">
                    <a16:rowId xmlns:a16="http://schemas.microsoft.com/office/drawing/2014/main" val="1190237219"/>
                  </a:ext>
                </a:extLst>
              </a:tr>
              <a:tr h="1212988">
                <a:tc>
                  <a:txBody>
                    <a:bodyPr/>
                    <a:lstStyle/>
                    <a:p>
                      <a:r>
                        <a:rPr lang="en-GB" sz="2000" dirty="0">
                          <a:solidFill>
                            <a:srgbClr val="002060"/>
                          </a:solidFill>
                        </a:rPr>
                        <a:t>8. What do you enjoy in May?</a:t>
                      </a:r>
                    </a:p>
                  </a:txBody>
                  <a:tcPr>
                    <a:lnL w="12700" cap="flat" cmpd="sng" algn="ctr">
                      <a:solidFill>
                        <a:srgbClr val="002060"/>
                      </a:solidFill>
                      <a:prstDash val="sysDashDot"/>
                      <a:round/>
                      <a:headEnd type="none" w="med" len="med"/>
                      <a:tailEnd type="none" w="med" len="med"/>
                    </a:lnL>
                    <a:lnR w="12700" cap="flat" cmpd="sng" algn="ctr">
                      <a:solidFill>
                        <a:srgbClr val="002060"/>
                      </a:solidFill>
                      <a:prstDash val="sysDashDot"/>
                      <a:round/>
                      <a:headEnd type="none" w="med" len="med"/>
                      <a:tailEnd type="none" w="med" len="med"/>
                    </a:lnR>
                    <a:lnT w="12700" cap="flat" cmpd="sng" algn="ctr">
                      <a:solidFill>
                        <a:srgbClr val="002060"/>
                      </a:solidFill>
                      <a:prstDash val="sysDashDot"/>
                      <a:round/>
                      <a:headEnd type="none" w="med" len="med"/>
                      <a:tailEnd type="none" w="med" len="med"/>
                    </a:lnT>
                    <a:lnB w="12700" cap="flat" cmpd="sng" algn="ctr">
                      <a:solidFill>
                        <a:srgbClr val="002060"/>
                      </a:solidFill>
                      <a:prstDash val="sysDashDot"/>
                      <a:round/>
                      <a:headEnd type="none" w="med" len="med"/>
                      <a:tailEnd type="none" w="med" len="med"/>
                    </a:lnB>
                  </a:tcPr>
                </a:tc>
                <a:extLst>
                  <a:ext uri="{0D108BD9-81ED-4DB2-BD59-A6C34878D82A}">
                    <a16:rowId xmlns:a16="http://schemas.microsoft.com/office/drawing/2014/main" val="2457212316"/>
                  </a:ext>
                </a:extLst>
              </a:tr>
            </a:tbl>
          </a:graphicData>
        </a:graphic>
      </p:graphicFrame>
      <p:pic>
        <p:nvPicPr>
          <p:cNvPr id="43" name="Picture 6" descr="Draw, Drawing, Hand, Human, Line Art, Pen, Pencil">
            <a:extLst>
              <a:ext uri="{FF2B5EF4-FFF2-40B4-BE49-F238E27FC236}">
                <a16:creationId xmlns:a16="http://schemas.microsoft.com/office/drawing/2014/main" id="{FA2C8694-E530-4EE8-A3A6-6F52E5B0AB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2301" y="1901183"/>
            <a:ext cx="527442" cy="49726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4605AFB3-E9C1-402E-82BE-4C6334134D5D}"/>
              </a:ext>
            </a:extLst>
          </p:cNvPr>
          <p:cNvSpPr txBox="1"/>
          <p:nvPr/>
        </p:nvSpPr>
        <p:spPr>
          <a:xfrm>
            <a:off x="6784134" y="1861899"/>
            <a:ext cx="4701003" cy="707886"/>
          </a:xfrm>
          <a:prstGeom prst="rect">
            <a:avLst/>
          </a:prstGeom>
          <a:noFill/>
        </p:spPr>
        <p:txBody>
          <a:bodyPr wrap="square" rtlCol="0">
            <a:spAutoFit/>
          </a:bodyPr>
          <a:lstStyle/>
          <a:p>
            <a:r>
              <a:rPr lang="en-US" sz="2000" dirty="0">
                <a:solidFill>
                  <a:schemeClr val="accent5">
                    <a:lumMod val="50000"/>
                  </a:schemeClr>
                </a:solidFill>
              </a:rPr>
              <a:t>Never forgets ……………………….. …………………………………………….</a:t>
            </a:r>
          </a:p>
        </p:txBody>
      </p:sp>
      <p:pic>
        <p:nvPicPr>
          <p:cNvPr id="45" name="Picture 6" descr="Draw, Drawing, Hand, Human, Line Art, Pen, Pencil">
            <a:extLst>
              <a:ext uri="{FF2B5EF4-FFF2-40B4-BE49-F238E27FC236}">
                <a16:creationId xmlns:a16="http://schemas.microsoft.com/office/drawing/2014/main" id="{23701BD5-77A7-4514-9304-9D02CA3380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9757" y="3205541"/>
            <a:ext cx="527442" cy="49726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CE9DA399-4B5E-441E-A0CE-EDD7556C8B88}"/>
              </a:ext>
            </a:extLst>
          </p:cNvPr>
          <p:cNvSpPr txBox="1"/>
          <p:nvPr/>
        </p:nvSpPr>
        <p:spPr>
          <a:xfrm>
            <a:off x="6982254" y="3008921"/>
            <a:ext cx="5094665" cy="707886"/>
          </a:xfrm>
          <a:prstGeom prst="rect">
            <a:avLst/>
          </a:prstGeom>
          <a:noFill/>
        </p:spPr>
        <p:txBody>
          <a:bodyPr wrap="square" rtlCol="0">
            <a:spAutoFit/>
          </a:bodyPr>
          <a:lstStyle/>
          <a:p>
            <a:r>
              <a:rPr lang="en-US" sz="2000" dirty="0">
                <a:solidFill>
                  <a:schemeClr val="accent5">
                    <a:lumMod val="50000"/>
                  </a:schemeClr>
                </a:solidFill>
              </a:rPr>
              <a:t>Would like to sell car …….………………</a:t>
            </a:r>
            <a:br>
              <a:rPr lang="en-US" sz="2000" dirty="0">
                <a:solidFill>
                  <a:schemeClr val="accent5">
                    <a:lumMod val="50000"/>
                  </a:schemeClr>
                </a:solidFill>
              </a:rPr>
            </a:br>
            <a:r>
              <a:rPr lang="en-US" sz="2000" dirty="0">
                <a:solidFill>
                  <a:schemeClr val="accent5">
                    <a:lumMod val="50000"/>
                  </a:schemeClr>
                </a:solidFill>
              </a:rPr>
              <a:t>……………………………………………….</a:t>
            </a:r>
          </a:p>
        </p:txBody>
      </p:sp>
      <p:sp>
        <p:nvSpPr>
          <p:cNvPr id="47" name="TextBox 46">
            <a:extLst>
              <a:ext uri="{FF2B5EF4-FFF2-40B4-BE49-F238E27FC236}">
                <a16:creationId xmlns:a16="http://schemas.microsoft.com/office/drawing/2014/main" id="{29A5A817-15F0-4C92-8EA8-A84AD06D0168}"/>
              </a:ext>
            </a:extLst>
          </p:cNvPr>
          <p:cNvSpPr txBox="1"/>
          <p:nvPr/>
        </p:nvSpPr>
        <p:spPr>
          <a:xfrm>
            <a:off x="6758017" y="4227191"/>
            <a:ext cx="5247395" cy="707886"/>
          </a:xfrm>
          <a:prstGeom prst="rect">
            <a:avLst/>
          </a:prstGeom>
          <a:noFill/>
        </p:spPr>
        <p:txBody>
          <a:bodyPr wrap="square" rtlCol="0">
            <a:spAutoFit/>
          </a:bodyPr>
          <a:lstStyle/>
          <a:p>
            <a:r>
              <a:rPr lang="en-US" sz="2000" dirty="0">
                <a:solidFill>
                  <a:schemeClr val="accent5">
                    <a:lumMod val="50000"/>
                  </a:schemeClr>
                </a:solidFill>
              </a:rPr>
              <a:t>Children learn ……………………..</a:t>
            </a:r>
            <a:br>
              <a:rPr lang="en-US" sz="2000" dirty="0">
                <a:solidFill>
                  <a:schemeClr val="accent5">
                    <a:lumMod val="50000"/>
                  </a:schemeClr>
                </a:solidFill>
              </a:rPr>
            </a:br>
            <a:r>
              <a:rPr lang="en-US" sz="2000" dirty="0">
                <a:solidFill>
                  <a:schemeClr val="accent5">
                    <a:lumMod val="50000"/>
                  </a:schemeClr>
                </a:solidFill>
              </a:rPr>
              <a:t>…………………………………………………</a:t>
            </a:r>
          </a:p>
        </p:txBody>
      </p:sp>
      <p:pic>
        <p:nvPicPr>
          <p:cNvPr id="48" name="Picture 6" descr="Draw, Drawing, Hand, Human, Line Art, Pen, Pencil">
            <a:extLst>
              <a:ext uri="{FF2B5EF4-FFF2-40B4-BE49-F238E27FC236}">
                <a16:creationId xmlns:a16="http://schemas.microsoft.com/office/drawing/2014/main" id="{C71635F8-EA3E-4E39-9823-49B938E5BB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0575" y="4383322"/>
            <a:ext cx="527442" cy="49726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Draw, Drawing, Hand, Human, Line Art, Pen, Pencil">
            <a:extLst>
              <a:ext uri="{FF2B5EF4-FFF2-40B4-BE49-F238E27FC236}">
                <a16:creationId xmlns:a16="http://schemas.microsoft.com/office/drawing/2014/main" id="{5C0039E4-0691-4A6A-B79A-D3F81C5E73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0575" y="5615764"/>
            <a:ext cx="527442" cy="49726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0F2EA7EF-C5C9-4BC7-A9B9-613FC4987274}"/>
              </a:ext>
            </a:extLst>
          </p:cNvPr>
          <p:cNvSpPr txBox="1"/>
          <p:nvPr/>
        </p:nvSpPr>
        <p:spPr>
          <a:xfrm>
            <a:off x="6801958" y="5445461"/>
            <a:ext cx="5247395" cy="707886"/>
          </a:xfrm>
          <a:prstGeom prst="rect">
            <a:avLst/>
          </a:prstGeom>
          <a:noFill/>
        </p:spPr>
        <p:txBody>
          <a:bodyPr wrap="square" rtlCol="0">
            <a:spAutoFit/>
          </a:bodyPr>
          <a:lstStyle/>
          <a:p>
            <a:r>
              <a:rPr lang="en-US" sz="2000" dirty="0">
                <a:solidFill>
                  <a:schemeClr val="accent5">
                    <a:lumMod val="50000"/>
                  </a:schemeClr>
                </a:solidFill>
              </a:rPr>
              <a:t>Enjoys ………………………</a:t>
            </a:r>
            <a:br>
              <a:rPr lang="en-US" sz="2000" dirty="0">
                <a:solidFill>
                  <a:schemeClr val="accent5">
                    <a:lumMod val="50000"/>
                  </a:schemeClr>
                </a:solidFill>
              </a:rPr>
            </a:br>
            <a:r>
              <a:rPr lang="en-US" sz="2000" dirty="0">
                <a:solidFill>
                  <a:schemeClr val="accent5">
                    <a:lumMod val="50000"/>
                  </a:schemeClr>
                </a:solidFill>
              </a:rPr>
              <a:t>………………………………………………</a:t>
            </a:r>
          </a:p>
        </p:txBody>
      </p:sp>
      <p:sp>
        <p:nvSpPr>
          <p:cNvPr id="51" name="Rectangle: Rounded Corners 50">
            <a:extLst>
              <a:ext uri="{FF2B5EF4-FFF2-40B4-BE49-F238E27FC236}">
                <a16:creationId xmlns:a16="http://schemas.microsoft.com/office/drawing/2014/main" id="{76F5F512-F361-453D-A9CC-805B89251B2E}"/>
              </a:ext>
            </a:extLst>
          </p:cNvPr>
          <p:cNvSpPr/>
          <p:nvPr/>
        </p:nvSpPr>
        <p:spPr>
          <a:xfrm>
            <a:off x="6485822" y="1462047"/>
            <a:ext cx="4701003" cy="417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FE6700"/>
                </a:solidFill>
              </a:rPr>
              <a:t>Was </a:t>
            </a:r>
            <a:r>
              <a:rPr lang="en-GB" sz="2000" b="1" dirty="0" err="1">
                <a:solidFill>
                  <a:srgbClr val="FE6700"/>
                </a:solidFill>
              </a:rPr>
              <a:t>vergisst</a:t>
            </a:r>
            <a:r>
              <a:rPr lang="en-GB" sz="2000" b="1" dirty="0">
                <a:solidFill>
                  <a:srgbClr val="FE6700"/>
                </a:solidFill>
              </a:rPr>
              <a:t> du </a:t>
            </a:r>
            <a:r>
              <a:rPr lang="en-GB" sz="2000" b="1" dirty="0" err="1">
                <a:solidFill>
                  <a:srgbClr val="FE6700"/>
                </a:solidFill>
              </a:rPr>
              <a:t>nie</a:t>
            </a:r>
            <a:r>
              <a:rPr lang="en-GB" sz="2000" b="1" dirty="0">
                <a:solidFill>
                  <a:srgbClr val="FE6700"/>
                </a:solidFill>
              </a:rPr>
              <a:t>?</a:t>
            </a:r>
          </a:p>
        </p:txBody>
      </p:sp>
      <p:sp>
        <p:nvSpPr>
          <p:cNvPr id="52" name="Rectangle: Rounded Corners 51">
            <a:extLst>
              <a:ext uri="{FF2B5EF4-FFF2-40B4-BE49-F238E27FC236}">
                <a16:creationId xmlns:a16="http://schemas.microsoft.com/office/drawing/2014/main" id="{F1E15E3C-F409-476B-A600-E6458D866393}"/>
              </a:ext>
            </a:extLst>
          </p:cNvPr>
          <p:cNvSpPr/>
          <p:nvPr/>
        </p:nvSpPr>
        <p:spPr>
          <a:xfrm>
            <a:off x="8621368" y="1856108"/>
            <a:ext cx="3126135" cy="417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002060"/>
                </a:solidFill>
              </a:rPr>
              <a:t>to pick up rubbish.</a:t>
            </a:r>
          </a:p>
        </p:txBody>
      </p:sp>
      <p:sp>
        <p:nvSpPr>
          <p:cNvPr id="53" name="Rectangle: Rounded Corners 52">
            <a:extLst>
              <a:ext uri="{FF2B5EF4-FFF2-40B4-BE49-F238E27FC236}">
                <a16:creationId xmlns:a16="http://schemas.microsoft.com/office/drawing/2014/main" id="{A3F753D8-136E-42DE-8B3B-A649017B7643}"/>
              </a:ext>
            </a:extLst>
          </p:cNvPr>
          <p:cNvSpPr/>
          <p:nvPr/>
        </p:nvSpPr>
        <p:spPr>
          <a:xfrm>
            <a:off x="6413478" y="2606103"/>
            <a:ext cx="5483644" cy="417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err="1">
                <a:solidFill>
                  <a:srgbClr val="FE6700"/>
                </a:solidFill>
              </a:rPr>
              <a:t>Warum</a:t>
            </a:r>
            <a:r>
              <a:rPr lang="en-GB" sz="2000" b="1" dirty="0">
                <a:solidFill>
                  <a:srgbClr val="FE6700"/>
                </a:solidFill>
              </a:rPr>
              <a:t> </a:t>
            </a:r>
            <a:r>
              <a:rPr lang="en-GB" sz="2000" b="1" dirty="0" err="1">
                <a:solidFill>
                  <a:srgbClr val="FE6700"/>
                </a:solidFill>
              </a:rPr>
              <a:t>möchtest</a:t>
            </a:r>
            <a:r>
              <a:rPr lang="en-GB" sz="2000" b="1" dirty="0">
                <a:solidFill>
                  <a:srgbClr val="FE6700"/>
                </a:solidFill>
              </a:rPr>
              <a:t> du </a:t>
            </a:r>
            <a:r>
              <a:rPr lang="en-GB" sz="2000" b="1" dirty="0" err="1">
                <a:solidFill>
                  <a:srgbClr val="FE6700"/>
                </a:solidFill>
              </a:rPr>
              <a:t>dein</a:t>
            </a:r>
            <a:r>
              <a:rPr lang="en-GB" sz="2000" b="1" dirty="0">
                <a:solidFill>
                  <a:srgbClr val="FE6700"/>
                </a:solidFill>
              </a:rPr>
              <a:t> Auto </a:t>
            </a:r>
            <a:r>
              <a:rPr lang="en-GB" sz="2000" b="1" dirty="0" err="1">
                <a:solidFill>
                  <a:srgbClr val="FE6700"/>
                </a:solidFill>
              </a:rPr>
              <a:t>verkaufen</a:t>
            </a:r>
            <a:r>
              <a:rPr lang="en-GB" sz="2000" b="1" dirty="0">
                <a:solidFill>
                  <a:srgbClr val="FE6700"/>
                </a:solidFill>
              </a:rPr>
              <a:t>?</a:t>
            </a:r>
          </a:p>
        </p:txBody>
      </p:sp>
      <p:sp>
        <p:nvSpPr>
          <p:cNvPr id="54" name="Rectangle: Rounded Corners 53">
            <a:extLst>
              <a:ext uri="{FF2B5EF4-FFF2-40B4-BE49-F238E27FC236}">
                <a16:creationId xmlns:a16="http://schemas.microsoft.com/office/drawing/2014/main" id="{9DFC6D2A-CE7C-4F3A-AF7F-8379EF85688C}"/>
              </a:ext>
            </a:extLst>
          </p:cNvPr>
          <p:cNvSpPr/>
          <p:nvPr/>
        </p:nvSpPr>
        <p:spPr>
          <a:xfrm>
            <a:off x="9649059" y="2994187"/>
            <a:ext cx="2356353" cy="417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002060"/>
                </a:solidFill>
              </a:rPr>
              <a:t>(in order) to</a:t>
            </a:r>
          </a:p>
        </p:txBody>
      </p:sp>
      <p:sp>
        <p:nvSpPr>
          <p:cNvPr id="55" name="Rectangle: Rounded Corners 54">
            <a:extLst>
              <a:ext uri="{FF2B5EF4-FFF2-40B4-BE49-F238E27FC236}">
                <a16:creationId xmlns:a16="http://schemas.microsoft.com/office/drawing/2014/main" id="{E980E6D8-A6C4-42A7-B1AC-006564A06345}"/>
              </a:ext>
            </a:extLst>
          </p:cNvPr>
          <p:cNvSpPr/>
          <p:nvPr/>
        </p:nvSpPr>
        <p:spPr>
          <a:xfrm>
            <a:off x="6982254" y="3325136"/>
            <a:ext cx="4765249" cy="417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002060"/>
                </a:solidFill>
              </a:rPr>
              <a:t>protect the environment.</a:t>
            </a:r>
          </a:p>
        </p:txBody>
      </p:sp>
      <p:sp>
        <p:nvSpPr>
          <p:cNvPr id="56" name="Rectangle: Rounded Corners 55">
            <a:extLst>
              <a:ext uri="{FF2B5EF4-FFF2-40B4-BE49-F238E27FC236}">
                <a16:creationId xmlns:a16="http://schemas.microsoft.com/office/drawing/2014/main" id="{BE88EE97-2684-4ECC-B8D6-756AE184719F}"/>
              </a:ext>
            </a:extLst>
          </p:cNvPr>
          <p:cNvSpPr/>
          <p:nvPr/>
        </p:nvSpPr>
        <p:spPr>
          <a:xfrm>
            <a:off x="6492722" y="3808429"/>
            <a:ext cx="5483644" cy="417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FE6700"/>
                </a:solidFill>
              </a:rPr>
              <a:t>Was </a:t>
            </a:r>
            <a:r>
              <a:rPr lang="en-GB" sz="2000" b="1" dirty="0" err="1">
                <a:solidFill>
                  <a:srgbClr val="FE6700"/>
                </a:solidFill>
              </a:rPr>
              <a:t>lernen</a:t>
            </a:r>
            <a:r>
              <a:rPr lang="en-GB" sz="2000" b="1" dirty="0">
                <a:solidFill>
                  <a:srgbClr val="FE6700"/>
                </a:solidFill>
              </a:rPr>
              <a:t> Kinder </a:t>
            </a:r>
            <a:r>
              <a:rPr lang="en-GB" sz="2000" b="1" dirty="0" err="1">
                <a:solidFill>
                  <a:srgbClr val="FE6700"/>
                </a:solidFill>
              </a:rPr>
              <a:t>beim</a:t>
            </a:r>
            <a:r>
              <a:rPr lang="en-GB" sz="2000" b="1" dirty="0">
                <a:solidFill>
                  <a:srgbClr val="FE6700"/>
                </a:solidFill>
              </a:rPr>
              <a:t> </a:t>
            </a:r>
            <a:r>
              <a:rPr lang="en-GB" sz="2000" b="1" dirty="0" err="1">
                <a:solidFill>
                  <a:srgbClr val="FE6700"/>
                </a:solidFill>
              </a:rPr>
              <a:t>Zahnarzt</a:t>
            </a:r>
            <a:r>
              <a:rPr lang="en-GB" sz="2000" b="1" dirty="0">
                <a:solidFill>
                  <a:srgbClr val="FE6700"/>
                </a:solidFill>
              </a:rPr>
              <a:t>?</a:t>
            </a:r>
          </a:p>
        </p:txBody>
      </p:sp>
      <p:sp>
        <p:nvSpPr>
          <p:cNvPr id="57" name="Rectangle: Rounded Corners 56">
            <a:extLst>
              <a:ext uri="{FF2B5EF4-FFF2-40B4-BE49-F238E27FC236}">
                <a16:creationId xmlns:a16="http://schemas.microsoft.com/office/drawing/2014/main" id="{B958D265-B0FC-4E25-8471-3A5598660506}"/>
              </a:ext>
            </a:extLst>
          </p:cNvPr>
          <p:cNvSpPr/>
          <p:nvPr/>
        </p:nvSpPr>
        <p:spPr>
          <a:xfrm>
            <a:off x="8621368" y="4183192"/>
            <a:ext cx="2989123" cy="417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002060"/>
                </a:solidFill>
              </a:rPr>
              <a:t>to clean their teeth.</a:t>
            </a:r>
          </a:p>
        </p:txBody>
      </p:sp>
      <p:sp>
        <p:nvSpPr>
          <p:cNvPr id="58" name="Rectangle: Rounded Corners 57">
            <a:extLst>
              <a:ext uri="{FF2B5EF4-FFF2-40B4-BE49-F238E27FC236}">
                <a16:creationId xmlns:a16="http://schemas.microsoft.com/office/drawing/2014/main" id="{685705C4-DC35-4AE8-AF70-9F55E2186846}"/>
              </a:ext>
            </a:extLst>
          </p:cNvPr>
          <p:cNvSpPr/>
          <p:nvPr/>
        </p:nvSpPr>
        <p:spPr>
          <a:xfrm>
            <a:off x="6524009" y="5011238"/>
            <a:ext cx="5483644" cy="417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FE6700"/>
                </a:solidFill>
              </a:rPr>
              <a:t>Was </a:t>
            </a:r>
            <a:r>
              <a:rPr lang="en-GB" sz="2000" b="1" dirty="0" err="1">
                <a:solidFill>
                  <a:srgbClr val="FE6700"/>
                </a:solidFill>
              </a:rPr>
              <a:t>genießt</a:t>
            </a:r>
            <a:r>
              <a:rPr lang="en-GB" sz="2000" b="1" dirty="0">
                <a:solidFill>
                  <a:srgbClr val="FE6700"/>
                </a:solidFill>
              </a:rPr>
              <a:t> du </a:t>
            </a:r>
            <a:r>
              <a:rPr lang="en-GB" sz="2000" b="1" dirty="0" err="1">
                <a:solidFill>
                  <a:srgbClr val="FE6700"/>
                </a:solidFill>
              </a:rPr>
              <a:t>im</a:t>
            </a:r>
            <a:r>
              <a:rPr lang="en-GB" sz="2000" b="1" dirty="0">
                <a:solidFill>
                  <a:srgbClr val="FE6700"/>
                </a:solidFill>
              </a:rPr>
              <a:t> Mai?</a:t>
            </a:r>
          </a:p>
        </p:txBody>
      </p:sp>
      <p:sp>
        <p:nvSpPr>
          <p:cNvPr id="59" name="Rectangle: Rounded Corners 58">
            <a:extLst>
              <a:ext uri="{FF2B5EF4-FFF2-40B4-BE49-F238E27FC236}">
                <a16:creationId xmlns:a16="http://schemas.microsoft.com/office/drawing/2014/main" id="{D5F9771A-519D-4418-A2CD-36FDC591E390}"/>
              </a:ext>
            </a:extLst>
          </p:cNvPr>
          <p:cNvSpPr/>
          <p:nvPr/>
        </p:nvSpPr>
        <p:spPr>
          <a:xfrm>
            <a:off x="7617386" y="5428843"/>
            <a:ext cx="3824399" cy="417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002060"/>
                </a:solidFill>
              </a:rPr>
              <a:t>trying traditional cakes.</a:t>
            </a:r>
          </a:p>
        </p:txBody>
      </p:sp>
    </p:spTree>
    <p:extLst>
      <p:ext uri="{BB962C8B-B14F-4D97-AF65-F5344CB8AC3E}">
        <p14:creationId xmlns:p14="http://schemas.microsoft.com/office/powerpoint/2010/main" val="406580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24" grpId="0" animBg="1"/>
      <p:bldP spid="26" grpId="0" animBg="1"/>
      <p:bldP spid="27" grpId="0" animBg="1"/>
      <p:bldP spid="35" grpId="0" animBg="1"/>
      <p:bldP spid="36" grpId="0" animBg="1"/>
      <p:bldP spid="37" grpId="0" animBg="1"/>
      <p:bldP spid="38" grpId="0" animBg="1"/>
      <p:bldP spid="39" grpId="0" animBg="1"/>
      <p:bldP spid="40" grpId="0" animBg="1"/>
      <p:bldP spid="51" grpId="0" animBg="1"/>
      <p:bldP spid="52" grpId="0" animBg="1"/>
      <p:bldP spid="53" grpId="0" animBg="1"/>
      <p:bldP spid="54" grpId="0" animBg="1"/>
      <p:bldP spid="55" grpId="0" animBg="1"/>
      <p:bldP spid="56" grpId="0" animBg="1"/>
      <p:bldP spid="57" grpId="0" animBg="1"/>
      <p:bldP spid="58" grpId="0" animBg="1"/>
      <p:bldP spid="5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628529" cy="869950"/>
          </a:xfrm>
          <a:prstGeom prst="rect">
            <a:avLst/>
          </a:prstGeom>
        </p:spPr>
      </p:pic>
      <p:sp>
        <p:nvSpPr>
          <p:cNvPr id="4" name="Title 3"/>
          <p:cNvSpPr>
            <a:spLocks noGrp="1"/>
          </p:cNvSpPr>
          <p:nvPr>
            <p:ph type="title"/>
          </p:nvPr>
        </p:nvSpPr>
        <p:spPr>
          <a:xfrm>
            <a:off x="0" y="294041"/>
            <a:ext cx="3565089" cy="707849"/>
          </a:xfrm>
        </p:spPr>
        <p:txBody>
          <a:bodyPr>
            <a:normAutofit/>
          </a:bodyPr>
          <a:lstStyle/>
          <a:p>
            <a:r>
              <a:rPr lang="en-GB" sz="3600" b="1" dirty="0">
                <a:solidFill>
                  <a:schemeClr val="bg1"/>
                </a:solidFill>
              </a:rPr>
              <a:t>Und du?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2645520" y="260414"/>
            <a:ext cx="6926894" cy="830997"/>
          </a:xfrm>
          <a:prstGeom prst="rect">
            <a:avLst/>
          </a:prstGeom>
          <a:noFill/>
        </p:spPr>
        <p:txBody>
          <a:bodyPr wrap="square" rtlCol="0">
            <a:spAutoFit/>
          </a:bodyPr>
          <a:lstStyle/>
          <a:p>
            <a:r>
              <a:rPr lang="en-US" sz="2400" dirty="0">
                <a:solidFill>
                  <a:schemeClr val="accent5">
                    <a:lumMod val="50000"/>
                  </a:schemeClr>
                </a:solidFill>
              </a:rPr>
              <a:t>Was </a:t>
            </a:r>
            <a:r>
              <a:rPr lang="en-US" sz="2400" dirty="0" err="1">
                <a:solidFill>
                  <a:schemeClr val="accent5">
                    <a:lumMod val="50000"/>
                  </a:schemeClr>
                </a:solidFill>
              </a:rPr>
              <a:t>kannst</a:t>
            </a:r>
            <a:r>
              <a:rPr lang="en-US" sz="2400" dirty="0">
                <a:solidFill>
                  <a:schemeClr val="accent5">
                    <a:lumMod val="50000"/>
                  </a:schemeClr>
                </a:solidFill>
              </a:rPr>
              <a:t> du </a:t>
            </a:r>
            <a:r>
              <a:rPr lang="en-US" sz="2400" dirty="0" err="1">
                <a:solidFill>
                  <a:schemeClr val="accent5">
                    <a:lumMod val="50000"/>
                  </a:schemeClr>
                </a:solidFill>
              </a:rPr>
              <a:t>machen</a:t>
            </a:r>
            <a:r>
              <a:rPr lang="en-US" sz="2400" dirty="0">
                <a:solidFill>
                  <a:schemeClr val="accent5">
                    <a:lumMod val="50000"/>
                  </a:schemeClr>
                </a:solidFill>
              </a:rPr>
              <a:t>, um </a:t>
            </a:r>
            <a:r>
              <a:rPr lang="en-US" sz="2400" dirty="0" err="1">
                <a:solidFill>
                  <a:schemeClr val="accent5">
                    <a:lumMod val="50000"/>
                  </a:schemeClr>
                </a:solidFill>
              </a:rPr>
              <a:t>nett</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sein? </a:t>
            </a:r>
            <a:r>
              <a:rPr lang="en-US" sz="2400" dirty="0" err="1">
                <a:solidFill>
                  <a:schemeClr val="accent5">
                    <a:lumMod val="50000"/>
                  </a:schemeClr>
                </a:solidFill>
              </a:rPr>
              <a:t>Schreibe</a:t>
            </a:r>
            <a:r>
              <a:rPr lang="en-US" sz="2400" dirty="0">
                <a:solidFill>
                  <a:schemeClr val="accent5">
                    <a:lumMod val="50000"/>
                  </a:schemeClr>
                </a:solidFill>
              </a:rPr>
              <a:t> </a:t>
            </a:r>
            <a:r>
              <a:rPr lang="en-US" sz="2400" dirty="0" err="1">
                <a:solidFill>
                  <a:schemeClr val="accent5">
                    <a:lumMod val="50000"/>
                  </a:schemeClr>
                </a:solidFill>
              </a:rPr>
              <a:t>Antworten</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1-6.</a:t>
            </a:r>
          </a:p>
        </p:txBody>
      </p:sp>
      <p:pic>
        <p:nvPicPr>
          <p:cNvPr id="3074" name="Picture 2" descr="Post-It, Sticky Note, Note, Memo, Office, Paper">
            <a:extLst>
              <a:ext uri="{FF2B5EF4-FFF2-40B4-BE49-F238E27FC236}">
                <a16:creationId xmlns:a16="http://schemas.microsoft.com/office/drawing/2014/main" id="{8598DF58-DCF8-415B-8E79-4360E964CC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576" y="1300924"/>
            <a:ext cx="2858648" cy="28311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5797A77-5DD4-4EB0-BD32-595B3551A3A5}"/>
              </a:ext>
            </a:extLst>
          </p:cNvPr>
          <p:cNvSpPr txBox="1"/>
          <p:nvPr/>
        </p:nvSpPr>
        <p:spPr>
          <a:xfrm>
            <a:off x="405557" y="1824894"/>
            <a:ext cx="2203573" cy="707886"/>
          </a:xfrm>
          <a:prstGeom prst="rect">
            <a:avLst/>
          </a:prstGeom>
          <a:noFill/>
        </p:spPr>
        <p:txBody>
          <a:bodyPr wrap="square" rtlCol="0">
            <a:spAutoFit/>
          </a:bodyPr>
          <a:lstStyle/>
          <a:p>
            <a:pPr algn="l"/>
            <a:r>
              <a:rPr lang="en-US" sz="2000" dirty="0">
                <a:solidFill>
                  <a:schemeClr val="accent5">
                    <a:lumMod val="50000"/>
                  </a:schemeClr>
                </a:solidFill>
              </a:rPr>
              <a:t>1. </a:t>
            </a:r>
            <a:r>
              <a:rPr lang="en-US" sz="2000" b="1" dirty="0">
                <a:solidFill>
                  <a:schemeClr val="accent5">
                    <a:lumMod val="50000"/>
                  </a:schemeClr>
                </a:solidFill>
              </a:rPr>
              <a:t>Was</a:t>
            </a:r>
            <a:r>
              <a:rPr lang="en-US" sz="2000" dirty="0">
                <a:solidFill>
                  <a:schemeClr val="accent5">
                    <a:lumMod val="50000"/>
                  </a:schemeClr>
                </a:solidFill>
              </a:rPr>
              <a:t> </a:t>
            </a:r>
            <a:r>
              <a:rPr lang="en-US" sz="2000" dirty="0" err="1">
                <a:solidFill>
                  <a:schemeClr val="accent5">
                    <a:lumMod val="50000"/>
                  </a:schemeClr>
                </a:solidFill>
              </a:rPr>
              <a:t>vergisst</a:t>
            </a:r>
            <a:r>
              <a:rPr lang="en-US" sz="2000" dirty="0">
                <a:solidFill>
                  <a:schemeClr val="accent5">
                    <a:lumMod val="50000"/>
                  </a:schemeClr>
                </a:solidFill>
              </a:rPr>
              <a:t> du </a:t>
            </a:r>
            <a:r>
              <a:rPr lang="en-US" sz="2000" dirty="0" err="1">
                <a:solidFill>
                  <a:schemeClr val="accent5">
                    <a:lumMod val="50000"/>
                  </a:schemeClr>
                </a:solidFill>
              </a:rPr>
              <a:t>nie</a:t>
            </a:r>
            <a:r>
              <a:rPr lang="en-US" sz="2000" dirty="0">
                <a:solidFill>
                  <a:schemeClr val="accent5">
                    <a:lumMod val="50000"/>
                  </a:schemeClr>
                </a:solidFill>
              </a:rPr>
              <a:t>?</a:t>
            </a:r>
          </a:p>
        </p:txBody>
      </p:sp>
      <p:sp>
        <p:nvSpPr>
          <p:cNvPr id="10" name="TextBox 9">
            <a:extLst>
              <a:ext uri="{FF2B5EF4-FFF2-40B4-BE49-F238E27FC236}">
                <a16:creationId xmlns:a16="http://schemas.microsoft.com/office/drawing/2014/main" id="{9A23BBFF-E4D3-42D6-8330-AF22A1C390C2}"/>
              </a:ext>
            </a:extLst>
          </p:cNvPr>
          <p:cNvSpPr txBox="1"/>
          <p:nvPr/>
        </p:nvSpPr>
        <p:spPr>
          <a:xfrm>
            <a:off x="516162" y="2878040"/>
            <a:ext cx="1887050" cy="707886"/>
          </a:xfrm>
          <a:prstGeom prst="rect">
            <a:avLst/>
          </a:prstGeom>
          <a:noFill/>
        </p:spPr>
        <p:txBody>
          <a:bodyPr wrap="square" rtlCol="0">
            <a:spAutoFit/>
          </a:bodyPr>
          <a:lstStyle/>
          <a:p>
            <a:pPr algn="l"/>
            <a:r>
              <a:rPr lang="en-US" sz="2000" b="1" dirty="0">
                <a:solidFill>
                  <a:schemeClr val="accent5">
                    <a:lumMod val="50000"/>
                  </a:schemeClr>
                </a:solidFill>
                <a:latin typeface="Ink Free" panose="03080402000500000000" pitchFamily="66" charset="0"/>
              </a:rPr>
              <a:t>Ich </a:t>
            </a:r>
            <a:r>
              <a:rPr lang="en-US" sz="2000" b="1" dirty="0" err="1">
                <a:solidFill>
                  <a:schemeClr val="accent5">
                    <a:lumMod val="50000"/>
                  </a:schemeClr>
                </a:solidFill>
                <a:latin typeface="Ink Free" panose="03080402000500000000" pitchFamily="66" charset="0"/>
              </a:rPr>
              <a:t>vergesse</a:t>
            </a:r>
            <a:r>
              <a:rPr lang="en-US" sz="2000" b="1" dirty="0">
                <a:solidFill>
                  <a:schemeClr val="accent5">
                    <a:lumMod val="50000"/>
                  </a:schemeClr>
                </a:solidFill>
                <a:latin typeface="Ink Free" panose="03080402000500000000" pitchFamily="66" charset="0"/>
              </a:rPr>
              <a:t> </a:t>
            </a:r>
            <a:r>
              <a:rPr lang="en-US" sz="2000" b="1" dirty="0" err="1">
                <a:solidFill>
                  <a:schemeClr val="accent5">
                    <a:lumMod val="50000"/>
                  </a:schemeClr>
                </a:solidFill>
                <a:latin typeface="Ink Free" panose="03080402000500000000" pitchFamily="66" charset="0"/>
              </a:rPr>
              <a:t>nie</a:t>
            </a:r>
            <a:r>
              <a:rPr lang="en-US" sz="2000" b="1" dirty="0">
                <a:solidFill>
                  <a:schemeClr val="accent5">
                    <a:lumMod val="50000"/>
                  </a:schemeClr>
                </a:solidFill>
                <a:latin typeface="Ink Free" panose="03080402000500000000" pitchFamily="66" charset="0"/>
              </a:rPr>
              <a:t> …</a:t>
            </a:r>
          </a:p>
        </p:txBody>
      </p:sp>
      <p:pic>
        <p:nvPicPr>
          <p:cNvPr id="3078" name="Picture 6" descr="Draw, Drawing, Hand, Human, Line Art, Pen, Pencil">
            <a:extLst>
              <a:ext uri="{FF2B5EF4-FFF2-40B4-BE49-F238E27FC236}">
                <a16:creationId xmlns:a16="http://schemas.microsoft.com/office/drawing/2014/main" id="{667F4003-57ED-4D44-9192-83117693B5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3625" y="3163079"/>
            <a:ext cx="911469" cy="8456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ost-It, Sticky Note, Note, Memo, Office, Paper">
            <a:extLst>
              <a:ext uri="{FF2B5EF4-FFF2-40B4-BE49-F238E27FC236}">
                <a16:creationId xmlns:a16="http://schemas.microsoft.com/office/drawing/2014/main" id="{968C2386-F146-4EFC-AF6E-355FFE9E91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0886" y="1311724"/>
            <a:ext cx="2858648" cy="28311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ost-It, Sticky Note, Note, Memo, Office, Paper">
            <a:extLst>
              <a:ext uri="{FF2B5EF4-FFF2-40B4-BE49-F238E27FC236}">
                <a16:creationId xmlns:a16="http://schemas.microsoft.com/office/drawing/2014/main" id="{9B4294FC-ECD1-4719-AB34-24FD15AD4E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9709" y="1298494"/>
            <a:ext cx="2858648" cy="28311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Post-It, Sticky Note, Note, Memo, Office, Paper">
            <a:extLst>
              <a:ext uri="{FF2B5EF4-FFF2-40B4-BE49-F238E27FC236}">
                <a16:creationId xmlns:a16="http://schemas.microsoft.com/office/drawing/2014/main" id="{731279C7-FDCE-4394-BEBC-2F0E8C5ACC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1282" y="3796020"/>
            <a:ext cx="2858648" cy="28311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ost-It, Sticky Note, Note, Memo, Office, Paper">
            <a:extLst>
              <a:ext uri="{FF2B5EF4-FFF2-40B4-BE49-F238E27FC236}">
                <a16:creationId xmlns:a16="http://schemas.microsoft.com/office/drawing/2014/main" id="{56DE8616-57DF-419D-9D53-D0080B413F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7351" y="3796960"/>
            <a:ext cx="2858648" cy="283112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E957F0E-C14C-4AEC-BF54-F69AFCED8D59}"/>
              </a:ext>
            </a:extLst>
          </p:cNvPr>
          <p:cNvSpPr txBox="1"/>
          <p:nvPr/>
        </p:nvSpPr>
        <p:spPr>
          <a:xfrm>
            <a:off x="3138898" y="1821179"/>
            <a:ext cx="2203573" cy="1015663"/>
          </a:xfrm>
          <a:prstGeom prst="rect">
            <a:avLst/>
          </a:prstGeom>
          <a:noFill/>
        </p:spPr>
        <p:txBody>
          <a:bodyPr wrap="square" rtlCol="0">
            <a:spAutoFit/>
          </a:bodyPr>
          <a:lstStyle/>
          <a:p>
            <a:pPr algn="l"/>
            <a:r>
              <a:rPr lang="en-US" sz="2000" dirty="0">
                <a:solidFill>
                  <a:schemeClr val="accent5">
                    <a:lumMod val="50000"/>
                  </a:schemeClr>
                </a:solidFill>
              </a:rPr>
              <a:t>2. </a:t>
            </a:r>
            <a:r>
              <a:rPr lang="en-US" sz="2000" b="1" dirty="0" err="1">
                <a:solidFill>
                  <a:schemeClr val="accent5">
                    <a:lumMod val="50000"/>
                  </a:schemeClr>
                </a:solidFill>
              </a:rPr>
              <a:t>Warum</a:t>
            </a:r>
            <a:r>
              <a:rPr lang="en-US" sz="2000" dirty="0">
                <a:solidFill>
                  <a:schemeClr val="accent5">
                    <a:lumMod val="50000"/>
                  </a:schemeClr>
                </a:solidFill>
              </a:rPr>
              <a:t> </a:t>
            </a:r>
            <a:r>
              <a:rPr lang="en-US" sz="2000" dirty="0" err="1">
                <a:solidFill>
                  <a:schemeClr val="accent5">
                    <a:lumMod val="50000"/>
                  </a:schemeClr>
                </a:solidFill>
              </a:rPr>
              <a:t>sammelst</a:t>
            </a:r>
            <a:r>
              <a:rPr lang="en-US" sz="2000" dirty="0">
                <a:solidFill>
                  <a:schemeClr val="accent5">
                    <a:lumMod val="50000"/>
                  </a:schemeClr>
                </a:solidFill>
              </a:rPr>
              <a:t> du </a:t>
            </a:r>
            <a:r>
              <a:rPr lang="en-US" sz="2000" dirty="0" err="1">
                <a:solidFill>
                  <a:schemeClr val="accent5">
                    <a:lumMod val="50000"/>
                  </a:schemeClr>
                </a:solidFill>
              </a:rPr>
              <a:t>Müll</a:t>
            </a:r>
            <a:r>
              <a:rPr lang="en-US" sz="2000" dirty="0">
                <a:solidFill>
                  <a:schemeClr val="accent5">
                    <a:lumMod val="50000"/>
                  </a:schemeClr>
                </a:solidFill>
              </a:rPr>
              <a:t> auf?</a:t>
            </a:r>
          </a:p>
        </p:txBody>
      </p:sp>
      <p:sp>
        <p:nvSpPr>
          <p:cNvPr id="18" name="TextBox 17">
            <a:extLst>
              <a:ext uri="{FF2B5EF4-FFF2-40B4-BE49-F238E27FC236}">
                <a16:creationId xmlns:a16="http://schemas.microsoft.com/office/drawing/2014/main" id="{FA67B8CA-BD0F-4CAD-8BBD-82C606C0A276}"/>
              </a:ext>
            </a:extLst>
          </p:cNvPr>
          <p:cNvSpPr txBox="1"/>
          <p:nvPr/>
        </p:nvSpPr>
        <p:spPr>
          <a:xfrm>
            <a:off x="5949553" y="1663859"/>
            <a:ext cx="2203573" cy="1323439"/>
          </a:xfrm>
          <a:prstGeom prst="rect">
            <a:avLst/>
          </a:prstGeom>
          <a:noFill/>
        </p:spPr>
        <p:txBody>
          <a:bodyPr wrap="square" rtlCol="0">
            <a:spAutoFit/>
          </a:bodyPr>
          <a:lstStyle/>
          <a:p>
            <a:pPr algn="l"/>
            <a:r>
              <a:rPr lang="en-US" sz="2000" dirty="0">
                <a:solidFill>
                  <a:schemeClr val="accent5">
                    <a:lumMod val="50000"/>
                  </a:schemeClr>
                </a:solidFill>
              </a:rPr>
              <a:t>3. </a:t>
            </a:r>
            <a:r>
              <a:rPr lang="en-US" sz="2000" b="1" dirty="0">
                <a:solidFill>
                  <a:schemeClr val="accent5">
                    <a:lumMod val="50000"/>
                  </a:schemeClr>
                </a:solidFill>
              </a:rPr>
              <a:t>Was</a:t>
            </a:r>
            <a:r>
              <a:rPr lang="en-US" sz="2000" dirty="0">
                <a:solidFill>
                  <a:schemeClr val="accent5">
                    <a:lumMod val="50000"/>
                  </a:schemeClr>
                </a:solidFill>
              </a:rPr>
              <a:t> </a:t>
            </a:r>
            <a:r>
              <a:rPr lang="en-US" sz="2000" dirty="0" err="1">
                <a:solidFill>
                  <a:schemeClr val="accent5">
                    <a:lumMod val="50000"/>
                  </a:schemeClr>
                </a:solidFill>
              </a:rPr>
              <a:t>versuchst</a:t>
            </a:r>
            <a:r>
              <a:rPr lang="en-US" sz="2000" dirty="0">
                <a:solidFill>
                  <a:schemeClr val="accent5">
                    <a:lumMod val="50000"/>
                  </a:schemeClr>
                </a:solidFill>
              </a:rPr>
              <a:t> du </a:t>
            </a:r>
            <a:r>
              <a:rPr lang="en-US" sz="2000" dirty="0" err="1">
                <a:solidFill>
                  <a:schemeClr val="accent5">
                    <a:lumMod val="50000"/>
                  </a:schemeClr>
                </a:solidFill>
              </a:rPr>
              <a:t>für</a:t>
            </a:r>
            <a:r>
              <a:rPr lang="en-US" sz="2000" dirty="0">
                <a:solidFill>
                  <a:schemeClr val="accent5">
                    <a:lumMod val="50000"/>
                  </a:schemeClr>
                </a:solidFill>
              </a:rPr>
              <a:t> </a:t>
            </a:r>
            <a:r>
              <a:rPr lang="en-US" sz="2000" dirty="0" err="1">
                <a:solidFill>
                  <a:schemeClr val="accent5">
                    <a:lumMod val="50000"/>
                  </a:schemeClr>
                </a:solidFill>
              </a:rPr>
              <a:t>deine</a:t>
            </a:r>
            <a:r>
              <a:rPr lang="en-US" sz="2000" dirty="0">
                <a:solidFill>
                  <a:schemeClr val="accent5">
                    <a:lumMod val="50000"/>
                  </a:schemeClr>
                </a:solidFill>
              </a:rPr>
              <a:t> Freunde </a:t>
            </a:r>
            <a:r>
              <a:rPr lang="en-US" sz="2000" dirty="0" err="1">
                <a:solidFill>
                  <a:schemeClr val="accent5">
                    <a:lumMod val="50000"/>
                  </a:schemeClr>
                </a:solidFill>
              </a:rPr>
              <a:t>zu</a:t>
            </a:r>
            <a:r>
              <a:rPr lang="en-US" sz="2000" dirty="0">
                <a:solidFill>
                  <a:schemeClr val="accent5">
                    <a:lumMod val="50000"/>
                  </a:schemeClr>
                </a:solidFill>
              </a:rPr>
              <a:t> </a:t>
            </a:r>
            <a:r>
              <a:rPr lang="en-US" sz="2000" dirty="0" err="1">
                <a:solidFill>
                  <a:schemeClr val="accent5">
                    <a:lumMod val="50000"/>
                  </a:schemeClr>
                </a:solidFill>
              </a:rPr>
              <a:t>machen</a:t>
            </a:r>
            <a:r>
              <a:rPr lang="en-US" sz="2000" dirty="0">
                <a:solidFill>
                  <a:schemeClr val="accent5">
                    <a:lumMod val="50000"/>
                  </a:schemeClr>
                </a:solidFill>
              </a:rPr>
              <a:t>?</a:t>
            </a:r>
          </a:p>
        </p:txBody>
      </p:sp>
      <p:sp>
        <p:nvSpPr>
          <p:cNvPr id="19" name="TextBox 18">
            <a:extLst>
              <a:ext uri="{FF2B5EF4-FFF2-40B4-BE49-F238E27FC236}">
                <a16:creationId xmlns:a16="http://schemas.microsoft.com/office/drawing/2014/main" id="{8AC499EA-56C7-4E67-A608-FD6FE385E908}"/>
              </a:ext>
            </a:extLst>
          </p:cNvPr>
          <p:cNvSpPr txBox="1"/>
          <p:nvPr/>
        </p:nvSpPr>
        <p:spPr>
          <a:xfrm>
            <a:off x="2628529" y="4296605"/>
            <a:ext cx="2203573" cy="1015663"/>
          </a:xfrm>
          <a:prstGeom prst="rect">
            <a:avLst/>
          </a:prstGeom>
          <a:noFill/>
        </p:spPr>
        <p:txBody>
          <a:bodyPr wrap="square" rtlCol="0">
            <a:spAutoFit/>
          </a:bodyPr>
          <a:lstStyle/>
          <a:p>
            <a:pPr algn="l"/>
            <a:r>
              <a:rPr lang="en-US" sz="2000" dirty="0">
                <a:solidFill>
                  <a:schemeClr val="accent5">
                    <a:lumMod val="50000"/>
                  </a:schemeClr>
                </a:solidFill>
              </a:rPr>
              <a:t>4. </a:t>
            </a:r>
            <a:r>
              <a:rPr lang="en-US" sz="2000" b="1" dirty="0" err="1">
                <a:solidFill>
                  <a:schemeClr val="accent5">
                    <a:lumMod val="50000"/>
                  </a:schemeClr>
                </a:solidFill>
              </a:rPr>
              <a:t>Warum</a:t>
            </a:r>
            <a:r>
              <a:rPr lang="en-US" sz="2000" dirty="0">
                <a:solidFill>
                  <a:schemeClr val="accent5">
                    <a:lumMod val="50000"/>
                  </a:schemeClr>
                </a:solidFill>
              </a:rPr>
              <a:t> </a:t>
            </a:r>
            <a:r>
              <a:rPr lang="en-US" sz="2000" dirty="0" err="1">
                <a:solidFill>
                  <a:schemeClr val="accent5">
                    <a:lumMod val="50000"/>
                  </a:schemeClr>
                </a:solidFill>
              </a:rPr>
              <a:t>nimmst</a:t>
            </a:r>
            <a:r>
              <a:rPr lang="en-US" sz="2000" dirty="0">
                <a:solidFill>
                  <a:schemeClr val="accent5">
                    <a:lumMod val="50000"/>
                  </a:schemeClr>
                </a:solidFill>
              </a:rPr>
              <a:t> du an </a:t>
            </a:r>
            <a:r>
              <a:rPr lang="en-US" sz="2000" dirty="0" err="1">
                <a:solidFill>
                  <a:schemeClr val="accent5">
                    <a:lumMod val="50000"/>
                  </a:schemeClr>
                </a:solidFill>
              </a:rPr>
              <a:t>einem</a:t>
            </a:r>
            <a:r>
              <a:rPr lang="en-US" sz="2000" dirty="0">
                <a:solidFill>
                  <a:schemeClr val="accent5">
                    <a:lumMod val="50000"/>
                  </a:schemeClr>
                </a:solidFill>
              </a:rPr>
              <a:t> </a:t>
            </a:r>
            <a:r>
              <a:rPr lang="en-US" sz="2000" dirty="0" err="1">
                <a:solidFill>
                  <a:schemeClr val="accent5">
                    <a:lumMod val="50000"/>
                  </a:schemeClr>
                </a:solidFill>
              </a:rPr>
              <a:t>Lauf</a:t>
            </a:r>
            <a:r>
              <a:rPr lang="en-US" sz="2000" dirty="0">
                <a:solidFill>
                  <a:schemeClr val="accent5">
                    <a:lumMod val="50000"/>
                  </a:schemeClr>
                </a:solidFill>
              </a:rPr>
              <a:t> teil? </a:t>
            </a:r>
          </a:p>
        </p:txBody>
      </p:sp>
      <p:sp>
        <p:nvSpPr>
          <p:cNvPr id="20" name="TextBox 19">
            <a:extLst>
              <a:ext uri="{FF2B5EF4-FFF2-40B4-BE49-F238E27FC236}">
                <a16:creationId xmlns:a16="http://schemas.microsoft.com/office/drawing/2014/main" id="{A2345101-A2C1-420D-9BAD-DF1F07E530D8}"/>
              </a:ext>
            </a:extLst>
          </p:cNvPr>
          <p:cNvSpPr txBox="1"/>
          <p:nvPr/>
        </p:nvSpPr>
        <p:spPr>
          <a:xfrm>
            <a:off x="5352762" y="4278718"/>
            <a:ext cx="2203573" cy="707886"/>
          </a:xfrm>
          <a:prstGeom prst="rect">
            <a:avLst/>
          </a:prstGeom>
          <a:noFill/>
        </p:spPr>
        <p:txBody>
          <a:bodyPr wrap="square" rtlCol="0">
            <a:spAutoFit/>
          </a:bodyPr>
          <a:lstStyle/>
          <a:p>
            <a:pPr algn="l"/>
            <a:r>
              <a:rPr lang="en-US" sz="2000" dirty="0">
                <a:solidFill>
                  <a:schemeClr val="accent5">
                    <a:lumMod val="50000"/>
                  </a:schemeClr>
                </a:solidFill>
              </a:rPr>
              <a:t>5. </a:t>
            </a:r>
            <a:r>
              <a:rPr lang="en-US" sz="2000" b="1" dirty="0">
                <a:solidFill>
                  <a:schemeClr val="accent5">
                    <a:lumMod val="50000"/>
                  </a:schemeClr>
                </a:solidFill>
              </a:rPr>
              <a:t>Was</a:t>
            </a:r>
            <a:r>
              <a:rPr lang="en-US" sz="2000" dirty="0">
                <a:solidFill>
                  <a:schemeClr val="accent5">
                    <a:lumMod val="50000"/>
                  </a:schemeClr>
                </a:solidFill>
              </a:rPr>
              <a:t> hast du </a:t>
            </a:r>
            <a:r>
              <a:rPr lang="en-US" sz="2000" dirty="0" err="1">
                <a:solidFill>
                  <a:schemeClr val="accent5">
                    <a:lumMod val="50000"/>
                  </a:schemeClr>
                </a:solidFill>
              </a:rPr>
              <a:t>vor</a:t>
            </a:r>
            <a:r>
              <a:rPr lang="en-US" sz="2000" dirty="0">
                <a:solidFill>
                  <a:schemeClr val="accent5">
                    <a:lumMod val="50000"/>
                  </a:schemeClr>
                </a:solidFill>
              </a:rPr>
              <a:t>, </a:t>
            </a:r>
            <a:r>
              <a:rPr lang="en-US" sz="2000" dirty="0" err="1">
                <a:solidFill>
                  <a:schemeClr val="accent5">
                    <a:lumMod val="50000"/>
                  </a:schemeClr>
                </a:solidFill>
              </a:rPr>
              <a:t>zu</a:t>
            </a:r>
            <a:r>
              <a:rPr lang="en-US" sz="2000" dirty="0">
                <a:solidFill>
                  <a:schemeClr val="accent5">
                    <a:lumMod val="50000"/>
                  </a:schemeClr>
                </a:solidFill>
              </a:rPr>
              <a:t> </a:t>
            </a:r>
            <a:r>
              <a:rPr lang="en-US" sz="2000" dirty="0" err="1">
                <a:solidFill>
                  <a:schemeClr val="accent5">
                    <a:lumMod val="50000"/>
                  </a:schemeClr>
                </a:solidFill>
              </a:rPr>
              <a:t>lernen</a:t>
            </a:r>
            <a:r>
              <a:rPr lang="en-US" sz="2000" dirty="0">
                <a:solidFill>
                  <a:schemeClr val="accent5">
                    <a:lumMod val="50000"/>
                  </a:schemeClr>
                </a:solidFill>
              </a:rPr>
              <a:t>?</a:t>
            </a:r>
          </a:p>
        </p:txBody>
      </p:sp>
      <p:sp>
        <p:nvSpPr>
          <p:cNvPr id="21" name="TextBox 20">
            <a:extLst>
              <a:ext uri="{FF2B5EF4-FFF2-40B4-BE49-F238E27FC236}">
                <a16:creationId xmlns:a16="http://schemas.microsoft.com/office/drawing/2014/main" id="{9939D12B-41CA-4B77-8FD8-275DA291AE91}"/>
              </a:ext>
            </a:extLst>
          </p:cNvPr>
          <p:cNvSpPr txBox="1"/>
          <p:nvPr/>
        </p:nvSpPr>
        <p:spPr>
          <a:xfrm>
            <a:off x="3258650" y="2921602"/>
            <a:ext cx="1887050" cy="707886"/>
          </a:xfrm>
          <a:prstGeom prst="rect">
            <a:avLst/>
          </a:prstGeom>
          <a:noFill/>
        </p:spPr>
        <p:txBody>
          <a:bodyPr wrap="square" rtlCol="0">
            <a:spAutoFit/>
          </a:bodyPr>
          <a:lstStyle/>
          <a:p>
            <a:pPr algn="l"/>
            <a:r>
              <a:rPr lang="en-US" sz="2000" b="1" dirty="0">
                <a:solidFill>
                  <a:schemeClr val="accent5">
                    <a:lumMod val="50000"/>
                  </a:schemeClr>
                </a:solidFill>
                <a:latin typeface="Ink Free" panose="03080402000500000000" pitchFamily="66" charset="0"/>
              </a:rPr>
              <a:t>Ich </a:t>
            </a:r>
            <a:r>
              <a:rPr lang="en-US" sz="2000" b="1" dirty="0" err="1">
                <a:solidFill>
                  <a:schemeClr val="accent5">
                    <a:lumMod val="50000"/>
                  </a:schemeClr>
                </a:solidFill>
                <a:latin typeface="Ink Free" panose="03080402000500000000" pitchFamily="66" charset="0"/>
              </a:rPr>
              <a:t>sammle</a:t>
            </a:r>
            <a:r>
              <a:rPr lang="en-US" sz="2000" b="1" dirty="0">
                <a:solidFill>
                  <a:schemeClr val="accent5">
                    <a:lumMod val="50000"/>
                  </a:schemeClr>
                </a:solidFill>
                <a:latin typeface="Ink Free" panose="03080402000500000000" pitchFamily="66" charset="0"/>
              </a:rPr>
              <a:t> </a:t>
            </a:r>
            <a:r>
              <a:rPr lang="en-US" sz="2000" b="1" dirty="0" err="1">
                <a:solidFill>
                  <a:schemeClr val="accent5">
                    <a:lumMod val="50000"/>
                  </a:schemeClr>
                </a:solidFill>
                <a:latin typeface="Ink Free" panose="03080402000500000000" pitchFamily="66" charset="0"/>
              </a:rPr>
              <a:t>Müll</a:t>
            </a:r>
            <a:r>
              <a:rPr lang="en-US" sz="2000" b="1" dirty="0">
                <a:solidFill>
                  <a:schemeClr val="accent5">
                    <a:lumMod val="50000"/>
                  </a:schemeClr>
                </a:solidFill>
                <a:latin typeface="Ink Free" panose="03080402000500000000" pitchFamily="66" charset="0"/>
              </a:rPr>
              <a:t> auf, …</a:t>
            </a:r>
          </a:p>
        </p:txBody>
      </p:sp>
      <p:sp>
        <p:nvSpPr>
          <p:cNvPr id="22" name="TextBox 21">
            <a:extLst>
              <a:ext uri="{FF2B5EF4-FFF2-40B4-BE49-F238E27FC236}">
                <a16:creationId xmlns:a16="http://schemas.microsoft.com/office/drawing/2014/main" id="{C400B7B5-9CFE-4207-ACEB-7D7A2798C5C5}"/>
              </a:ext>
            </a:extLst>
          </p:cNvPr>
          <p:cNvSpPr txBox="1"/>
          <p:nvPr/>
        </p:nvSpPr>
        <p:spPr>
          <a:xfrm>
            <a:off x="5997713" y="3044337"/>
            <a:ext cx="2402458" cy="707886"/>
          </a:xfrm>
          <a:prstGeom prst="rect">
            <a:avLst/>
          </a:prstGeom>
          <a:noFill/>
        </p:spPr>
        <p:txBody>
          <a:bodyPr wrap="square" rtlCol="0">
            <a:spAutoFit/>
          </a:bodyPr>
          <a:lstStyle/>
          <a:p>
            <a:pPr algn="l"/>
            <a:r>
              <a:rPr lang="en-US" sz="2000" b="1" dirty="0">
                <a:solidFill>
                  <a:schemeClr val="accent5">
                    <a:lumMod val="50000"/>
                  </a:schemeClr>
                </a:solidFill>
                <a:latin typeface="Ink Free" panose="03080402000500000000" pitchFamily="66" charset="0"/>
              </a:rPr>
              <a:t>Ich </a:t>
            </a:r>
            <a:r>
              <a:rPr lang="en-US" sz="2000" b="1" dirty="0" err="1">
                <a:solidFill>
                  <a:schemeClr val="accent5">
                    <a:lumMod val="50000"/>
                  </a:schemeClr>
                </a:solidFill>
                <a:latin typeface="Ink Free" panose="03080402000500000000" pitchFamily="66" charset="0"/>
              </a:rPr>
              <a:t>versuche</a:t>
            </a:r>
            <a:r>
              <a:rPr lang="en-US" sz="2000" b="1" dirty="0">
                <a:solidFill>
                  <a:schemeClr val="accent5">
                    <a:lumMod val="50000"/>
                  </a:schemeClr>
                </a:solidFill>
                <a:latin typeface="Ink Free" panose="03080402000500000000" pitchFamily="66" charset="0"/>
              </a:rPr>
              <a:t> </a:t>
            </a:r>
            <a:r>
              <a:rPr lang="en-US" sz="2000" b="1" dirty="0" err="1">
                <a:solidFill>
                  <a:schemeClr val="accent5">
                    <a:lumMod val="50000"/>
                  </a:schemeClr>
                </a:solidFill>
                <a:latin typeface="Ink Free" panose="03080402000500000000" pitchFamily="66" charset="0"/>
              </a:rPr>
              <a:t>für</a:t>
            </a:r>
            <a:r>
              <a:rPr lang="en-US" sz="2000" b="1" dirty="0">
                <a:solidFill>
                  <a:schemeClr val="accent5">
                    <a:lumMod val="50000"/>
                  </a:schemeClr>
                </a:solidFill>
                <a:latin typeface="Ink Free" panose="03080402000500000000" pitchFamily="66" charset="0"/>
              </a:rPr>
              <a:t> </a:t>
            </a:r>
            <a:r>
              <a:rPr lang="en-US" sz="2000" b="1" dirty="0" err="1">
                <a:solidFill>
                  <a:schemeClr val="accent5">
                    <a:lumMod val="50000"/>
                  </a:schemeClr>
                </a:solidFill>
                <a:latin typeface="Ink Free" panose="03080402000500000000" pitchFamily="66" charset="0"/>
              </a:rPr>
              <a:t>meine</a:t>
            </a:r>
            <a:r>
              <a:rPr lang="en-US" sz="2000" b="1" dirty="0">
                <a:solidFill>
                  <a:schemeClr val="accent5">
                    <a:lumMod val="50000"/>
                  </a:schemeClr>
                </a:solidFill>
                <a:latin typeface="Ink Free" panose="03080402000500000000" pitchFamily="66" charset="0"/>
              </a:rPr>
              <a:t> Freunde …</a:t>
            </a:r>
          </a:p>
        </p:txBody>
      </p:sp>
      <p:sp>
        <p:nvSpPr>
          <p:cNvPr id="23" name="TextBox 22">
            <a:extLst>
              <a:ext uri="{FF2B5EF4-FFF2-40B4-BE49-F238E27FC236}">
                <a16:creationId xmlns:a16="http://schemas.microsoft.com/office/drawing/2014/main" id="{FFE123FB-F435-477F-9267-0DB0749C54FA}"/>
              </a:ext>
            </a:extLst>
          </p:cNvPr>
          <p:cNvSpPr txBox="1"/>
          <p:nvPr/>
        </p:nvSpPr>
        <p:spPr>
          <a:xfrm>
            <a:off x="2517224" y="5247948"/>
            <a:ext cx="1887050" cy="1015663"/>
          </a:xfrm>
          <a:prstGeom prst="rect">
            <a:avLst/>
          </a:prstGeom>
          <a:noFill/>
        </p:spPr>
        <p:txBody>
          <a:bodyPr wrap="square" rtlCol="0">
            <a:spAutoFit/>
          </a:bodyPr>
          <a:lstStyle/>
          <a:p>
            <a:pPr algn="l"/>
            <a:r>
              <a:rPr lang="en-US" sz="2000" b="1" dirty="0">
                <a:solidFill>
                  <a:schemeClr val="accent5">
                    <a:lumMod val="50000"/>
                  </a:schemeClr>
                </a:solidFill>
                <a:latin typeface="Ink Free" panose="03080402000500000000" pitchFamily="66" charset="0"/>
              </a:rPr>
              <a:t>Ich </a:t>
            </a:r>
            <a:r>
              <a:rPr lang="en-US" sz="2000" b="1" dirty="0" err="1">
                <a:solidFill>
                  <a:schemeClr val="accent5">
                    <a:lumMod val="50000"/>
                  </a:schemeClr>
                </a:solidFill>
                <a:latin typeface="Ink Free" panose="03080402000500000000" pitchFamily="66" charset="0"/>
              </a:rPr>
              <a:t>nehme</a:t>
            </a:r>
            <a:r>
              <a:rPr lang="en-US" sz="2000" b="1" dirty="0">
                <a:solidFill>
                  <a:schemeClr val="accent5">
                    <a:lumMod val="50000"/>
                  </a:schemeClr>
                </a:solidFill>
                <a:latin typeface="Ink Free" panose="03080402000500000000" pitchFamily="66" charset="0"/>
              </a:rPr>
              <a:t> an </a:t>
            </a:r>
            <a:r>
              <a:rPr lang="en-US" sz="2000" b="1" dirty="0" err="1">
                <a:solidFill>
                  <a:schemeClr val="accent5">
                    <a:lumMod val="50000"/>
                  </a:schemeClr>
                </a:solidFill>
                <a:latin typeface="Ink Free" panose="03080402000500000000" pitchFamily="66" charset="0"/>
              </a:rPr>
              <a:t>einem</a:t>
            </a:r>
            <a:r>
              <a:rPr lang="en-US" sz="2000" b="1" dirty="0">
                <a:solidFill>
                  <a:schemeClr val="accent5">
                    <a:lumMod val="50000"/>
                  </a:schemeClr>
                </a:solidFill>
                <a:latin typeface="Ink Free" panose="03080402000500000000" pitchFamily="66" charset="0"/>
              </a:rPr>
              <a:t> </a:t>
            </a:r>
            <a:r>
              <a:rPr lang="en-US" sz="2000" b="1" dirty="0" err="1">
                <a:solidFill>
                  <a:schemeClr val="accent5">
                    <a:lumMod val="50000"/>
                  </a:schemeClr>
                </a:solidFill>
                <a:latin typeface="Ink Free" panose="03080402000500000000" pitchFamily="66" charset="0"/>
              </a:rPr>
              <a:t>Lauf</a:t>
            </a:r>
            <a:r>
              <a:rPr lang="en-US" sz="2000" b="1" dirty="0">
                <a:solidFill>
                  <a:schemeClr val="accent5">
                    <a:lumMod val="50000"/>
                  </a:schemeClr>
                </a:solidFill>
                <a:latin typeface="Ink Free" panose="03080402000500000000" pitchFamily="66" charset="0"/>
              </a:rPr>
              <a:t> teil, …</a:t>
            </a:r>
          </a:p>
        </p:txBody>
      </p:sp>
      <p:sp>
        <p:nvSpPr>
          <p:cNvPr id="24" name="TextBox 23">
            <a:extLst>
              <a:ext uri="{FF2B5EF4-FFF2-40B4-BE49-F238E27FC236}">
                <a16:creationId xmlns:a16="http://schemas.microsoft.com/office/drawing/2014/main" id="{F5B31B1A-17BE-4E4B-8EBA-D9EA7D3FE8A8}"/>
              </a:ext>
            </a:extLst>
          </p:cNvPr>
          <p:cNvSpPr txBox="1"/>
          <p:nvPr/>
        </p:nvSpPr>
        <p:spPr>
          <a:xfrm>
            <a:off x="5400012" y="5084244"/>
            <a:ext cx="2203572" cy="400110"/>
          </a:xfrm>
          <a:prstGeom prst="rect">
            <a:avLst/>
          </a:prstGeom>
          <a:noFill/>
        </p:spPr>
        <p:txBody>
          <a:bodyPr wrap="square" rtlCol="0">
            <a:spAutoFit/>
          </a:bodyPr>
          <a:lstStyle/>
          <a:p>
            <a:pPr algn="l"/>
            <a:r>
              <a:rPr lang="en-US" sz="2000" b="1" dirty="0">
                <a:solidFill>
                  <a:schemeClr val="accent5">
                    <a:lumMod val="50000"/>
                  </a:schemeClr>
                </a:solidFill>
                <a:latin typeface="Ink Free" panose="03080402000500000000" pitchFamily="66" charset="0"/>
              </a:rPr>
              <a:t>Ich </a:t>
            </a:r>
            <a:r>
              <a:rPr lang="en-US" sz="2000" b="1" dirty="0" err="1">
                <a:solidFill>
                  <a:schemeClr val="accent5">
                    <a:lumMod val="50000"/>
                  </a:schemeClr>
                </a:solidFill>
                <a:latin typeface="Ink Free" panose="03080402000500000000" pitchFamily="66" charset="0"/>
              </a:rPr>
              <a:t>habe</a:t>
            </a:r>
            <a:r>
              <a:rPr lang="en-US" sz="2000" b="1" dirty="0">
                <a:solidFill>
                  <a:schemeClr val="accent5">
                    <a:lumMod val="50000"/>
                  </a:schemeClr>
                </a:solidFill>
                <a:latin typeface="Ink Free" panose="03080402000500000000" pitchFamily="66" charset="0"/>
              </a:rPr>
              <a:t> </a:t>
            </a:r>
            <a:r>
              <a:rPr lang="en-US" sz="2000" b="1" dirty="0" err="1">
                <a:solidFill>
                  <a:schemeClr val="accent5">
                    <a:lumMod val="50000"/>
                  </a:schemeClr>
                </a:solidFill>
                <a:latin typeface="Ink Free" panose="03080402000500000000" pitchFamily="66" charset="0"/>
              </a:rPr>
              <a:t>vor</a:t>
            </a:r>
            <a:r>
              <a:rPr lang="en-US" sz="2000" b="1" dirty="0">
                <a:solidFill>
                  <a:schemeClr val="accent5">
                    <a:lumMod val="50000"/>
                  </a:schemeClr>
                </a:solidFill>
                <a:latin typeface="Ink Free" panose="03080402000500000000" pitchFamily="66" charset="0"/>
              </a:rPr>
              <a:t>, …</a:t>
            </a:r>
          </a:p>
        </p:txBody>
      </p:sp>
      <p:pic>
        <p:nvPicPr>
          <p:cNvPr id="25" name="Picture 6" descr="Draw, Drawing, Hand, Human, Line Art, Pen, Pencil">
            <a:extLst>
              <a:ext uri="{FF2B5EF4-FFF2-40B4-BE49-F238E27FC236}">
                <a16:creationId xmlns:a16="http://schemas.microsoft.com/office/drawing/2014/main" id="{3CE0C030-23A6-4BF3-A131-2AEADF9E23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0217" y="3019536"/>
            <a:ext cx="911469" cy="8456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Draw, Drawing, Hand, Human, Line Art, Pen, Pencil">
            <a:extLst>
              <a:ext uri="{FF2B5EF4-FFF2-40B4-BE49-F238E27FC236}">
                <a16:creationId xmlns:a16="http://schemas.microsoft.com/office/drawing/2014/main" id="{2CB4D6A4-B0A3-4D73-B56A-FBA30F73A6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4185" y="2718434"/>
            <a:ext cx="911469" cy="84569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Draw, Drawing, Hand, Human, Line Art, Pen, Pencil">
            <a:extLst>
              <a:ext uri="{FF2B5EF4-FFF2-40B4-BE49-F238E27FC236}">
                <a16:creationId xmlns:a16="http://schemas.microsoft.com/office/drawing/2014/main" id="{153FF9A2-E23E-4AF6-8BFE-2E33222D7E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3240" y="5452613"/>
            <a:ext cx="911469" cy="84569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Draw, Drawing, Hand, Human, Line Art, Pen, Pencil">
            <a:extLst>
              <a:ext uri="{FF2B5EF4-FFF2-40B4-BE49-F238E27FC236}">
                <a16:creationId xmlns:a16="http://schemas.microsoft.com/office/drawing/2014/main" id="{21ED5DF4-4FE8-42A0-A591-3D1927AAC8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3848" y="5452613"/>
            <a:ext cx="911469" cy="84569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Post-It, Sticky Note, Note, Memo, Office, Paper">
            <a:extLst>
              <a:ext uri="{FF2B5EF4-FFF2-40B4-BE49-F238E27FC236}">
                <a16:creationId xmlns:a16="http://schemas.microsoft.com/office/drawing/2014/main" id="{0A498C10-0692-4E63-9587-C7E95F19EE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4413" y="3784008"/>
            <a:ext cx="2858648" cy="283112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CE72D02-412A-4298-AB6C-6B3D97C52230}"/>
              </a:ext>
            </a:extLst>
          </p:cNvPr>
          <p:cNvSpPr txBox="1"/>
          <p:nvPr/>
        </p:nvSpPr>
        <p:spPr>
          <a:xfrm>
            <a:off x="8393333" y="4242623"/>
            <a:ext cx="2203573" cy="707886"/>
          </a:xfrm>
          <a:prstGeom prst="rect">
            <a:avLst/>
          </a:prstGeom>
          <a:noFill/>
        </p:spPr>
        <p:txBody>
          <a:bodyPr wrap="square" rtlCol="0">
            <a:spAutoFit/>
          </a:bodyPr>
          <a:lstStyle/>
          <a:p>
            <a:pPr algn="l"/>
            <a:r>
              <a:rPr lang="en-US" sz="2000" dirty="0">
                <a:solidFill>
                  <a:schemeClr val="accent5">
                    <a:lumMod val="50000"/>
                  </a:schemeClr>
                </a:solidFill>
              </a:rPr>
              <a:t>6. </a:t>
            </a:r>
            <a:r>
              <a:rPr lang="en-US" sz="2000" b="1" dirty="0" err="1">
                <a:solidFill>
                  <a:schemeClr val="accent5">
                    <a:lumMod val="50000"/>
                  </a:schemeClr>
                </a:solidFill>
              </a:rPr>
              <a:t>Warum</a:t>
            </a:r>
            <a:r>
              <a:rPr lang="en-US" sz="2000" dirty="0">
                <a:solidFill>
                  <a:schemeClr val="accent5">
                    <a:lumMod val="50000"/>
                  </a:schemeClr>
                </a:solidFill>
              </a:rPr>
              <a:t> </a:t>
            </a:r>
            <a:r>
              <a:rPr lang="en-US" sz="2000" dirty="0" err="1">
                <a:solidFill>
                  <a:schemeClr val="accent5">
                    <a:lumMod val="50000"/>
                  </a:schemeClr>
                </a:solidFill>
              </a:rPr>
              <a:t>gehst</a:t>
            </a:r>
            <a:r>
              <a:rPr lang="en-US" sz="2000" dirty="0">
                <a:solidFill>
                  <a:schemeClr val="accent5">
                    <a:lumMod val="50000"/>
                  </a:schemeClr>
                </a:solidFill>
              </a:rPr>
              <a:t> du </a:t>
            </a:r>
            <a:r>
              <a:rPr lang="en-US" sz="2000" dirty="0" err="1">
                <a:solidFill>
                  <a:schemeClr val="accent5">
                    <a:lumMod val="50000"/>
                  </a:schemeClr>
                </a:solidFill>
              </a:rPr>
              <a:t>früh</a:t>
            </a:r>
            <a:r>
              <a:rPr lang="en-US" sz="2000" dirty="0">
                <a:solidFill>
                  <a:schemeClr val="accent5">
                    <a:lumMod val="50000"/>
                  </a:schemeClr>
                </a:solidFill>
              </a:rPr>
              <a:t> ins Bett?</a:t>
            </a:r>
          </a:p>
        </p:txBody>
      </p:sp>
      <p:sp>
        <p:nvSpPr>
          <p:cNvPr id="31" name="TextBox 30">
            <a:extLst>
              <a:ext uri="{FF2B5EF4-FFF2-40B4-BE49-F238E27FC236}">
                <a16:creationId xmlns:a16="http://schemas.microsoft.com/office/drawing/2014/main" id="{38FB3426-0EA4-4D02-BB47-A1B04991F1E6}"/>
              </a:ext>
            </a:extLst>
          </p:cNvPr>
          <p:cNvSpPr txBox="1"/>
          <p:nvPr/>
        </p:nvSpPr>
        <p:spPr>
          <a:xfrm>
            <a:off x="8324495" y="5110369"/>
            <a:ext cx="2203572" cy="707886"/>
          </a:xfrm>
          <a:prstGeom prst="rect">
            <a:avLst/>
          </a:prstGeom>
          <a:noFill/>
        </p:spPr>
        <p:txBody>
          <a:bodyPr wrap="square" rtlCol="0">
            <a:spAutoFit/>
          </a:bodyPr>
          <a:lstStyle/>
          <a:p>
            <a:pPr algn="l"/>
            <a:r>
              <a:rPr lang="en-US" sz="2000" b="1" dirty="0">
                <a:solidFill>
                  <a:schemeClr val="accent5">
                    <a:lumMod val="50000"/>
                  </a:schemeClr>
                </a:solidFill>
                <a:latin typeface="Ink Free" panose="03080402000500000000" pitchFamily="66" charset="0"/>
              </a:rPr>
              <a:t>Ich </a:t>
            </a:r>
            <a:r>
              <a:rPr lang="en-US" sz="2000" b="1" dirty="0" err="1">
                <a:solidFill>
                  <a:schemeClr val="accent5">
                    <a:lumMod val="50000"/>
                  </a:schemeClr>
                </a:solidFill>
                <a:latin typeface="Ink Free" panose="03080402000500000000" pitchFamily="66" charset="0"/>
              </a:rPr>
              <a:t>gehe</a:t>
            </a:r>
            <a:r>
              <a:rPr lang="en-US" sz="2000" b="1" dirty="0">
                <a:solidFill>
                  <a:schemeClr val="accent5">
                    <a:lumMod val="50000"/>
                  </a:schemeClr>
                </a:solidFill>
                <a:latin typeface="Ink Free" panose="03080402000500000000" pitchFamily="66" charset="0"/>
              </a:rPr>
              <a:t> </a:t>
            </a:r>
            <a:r>
              <a:rPr lang="en-US" sz="2000" b="1" dirty="0" err="1">
                <a:solidFill>
                  <a:schemeClr val="accent5">
                    <a:lumMod val="50000"/>
                  </a:schemeClr>
                </a:solidFill>
                <a:latin typeface="Ink Free" panose="03080402000500000000" pitchFamily="66" charset="0"/>
              </a:rPr>
              <a:t>früh</a:t>
            </a:r>
            <a:r>
              <a:rPr lang="en-US" sz="2000" b="1" dirty="0">
                <a:solidFill>
                  <a:schemeClr val="accent5">
                    <a:lumMod val="50000"/>
                  </a:schemeClr>
                </a:solidFill>
                <a:latin typeface="Ink Free" panose="03080402000500000000" pitchFamily="66" charset="0"/>
              </a:rPr>
              <a:t> ins Bett, …</a:t>
            </a:r>
          </a:p>
        </p:txBody>
      </p:sp>
      <p:pic>
        <p:nvPicPr>
          <p:cNvPr id="32" name="Picture 6" descr="Draw, Drawing, Hand, Human, Line Art, Pen, Pencil">
            <a:extLst>
              <a:ext uri="{FF2B5EF4-FFF2-40B4-BE49-F238E27FC236}">
                <a16:creationId xmlns:a16="http://schemas.microsoft.com/office/drawing/2014/main" id="{EAF68937-EA9E-4DE1-A31B-C31BDCBC7C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31592" y="5480204"/>
            <a:ext cx="911469" cy="8456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35B5CE1-3741-420C-A1B4-863375BC8C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72990" y="950566"/>
            <a:ext cx="3529972" cy="1764986"/>
          </a:xfrm>
          <a:prstGeom prst="rect">
            <a:avLst/>
          </a:prstGeom>
        </p:spPr>
      </p:pic>
    </p:spTree>
    <p:extLst>
      <p:ext uri="{BB962C8B-B14F-4D97-AF65-F5344CB8AC3E}">
        <p14:creationId xmlns:p14="http://schemas.microsoft.com/office/powerpoint/2010/main" val="232598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Answering the question </a:t>
            </a:r>
            <a:r>
              <a:rPr lang="en-GB" sz="4000" b="1" i="1" dirty="0">
                <a:solidFill>
                  <a:prstClr val="white"/>
                </a:solidFill>
              </a:rPr>
              <a:t>why?</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2"/>
            <a:ext cx="7382608" cy="908243"/>
          </a:xfrm>
        </p:spPr>
        <p:txBody>
          <a:bodyPr>
            <a:normAutofit lnSpcReduction="10000"/>
          </a:bodyPr>
          <a:lstStyle/>
          <a:p>
            <a:pPr algn="l"/>
            <a:r>
              <a:rPr lang="en-GB" sz="3000" dirty="0">
                <a:solidFill>
                  <a:prstClr val="white"/>
                </a:solidFill>
              </a:rPr>
              <a:t>2-verb structures with </a:t>
            </a:r>
            <a:r>
              <a:rPr lang="en-GB" sz="3000" b="1" i="1" dirty="0">
                <a:solidFill>
                  <a:prstClr val="white"/>
                </a:solidFill>
              </a:rPr>
              <a:t>um…</a:t>
            </a:r>
            <a:r>
              <a:rPr lang="en-GB" sz="3000" b="1" i="1" dirty="0" err="1">
                <a:solidFill>
                  <a:prstClr val="white"/>
                </a:solidFill>
              </a:rPr>
              <a:t>zu</a:t>
            </a:r>
            <a:br>
              <a:rPr lang="en-GB" sz="3000" b="1" i="1" dirty="0">
                <a:solidFill>
                  <a:prstClr val="white"/>
                </a:solidFill>
              </a:rPr>
            </a:br>
            <a:r>
              <a:rPr lang="en-GB" sz="3000" dirty="0">
                <a:solidFill>
                  <a:prstClr val="white"/>
                </a:solidFill>
              </a:rPr>
              <a:t>Imperfect modals </a:t>
            </a:r>
            <a:r>
              <a:rPr lang="en-GB" sz="3000" b="1" i="1" dirty="0" err="1">
                <a:solidFill>
                  <a:prstClr val="white"/>
                </a:solidFill>
              </a:rPr>
              <a:t>durfte</a:t>
            </a:r>
            <a:r>
              <a:rPr lang="en-GB" sz="3000" b="1" i="1" dirty="0">
                <a:solidFill>
                  <a:prstClr val="white"/>
                </a:solidFill>
              </a:rPr>
              <a:t>, </a:t>
            </a:r>
            <a:r>
              <a:rPr lang="en-GB" sz="3000" b="1" i="1" dirty="0" err="1">
                <a:solidFill>
                  <a:prstClr val="white"/>
                </a:solidFill>
              </a:rPr>
              <a:t>sollte</a:t>
            </a:r>
            <a:endParaRPr lang="en-GB" sz="3000" b="1" i="1" dirty="0">
              <a:solidFill>
                <a:prstClr val="white"/>
              </a:solidFill>
            </a:endParaRP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1666" y="4103566"/>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SSC [w] and [v]</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1 -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48</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73268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a:t>
            </a:r>
            <a:r>
              <a:rPr lang="en-GB" sz="1400" dirty="0">
                <a:solidFill>
                  <a:prstClr val="white"/>
                </a:solidFill>
                <a:latin typeface="Century Gothic" panose="020B0502020202020204" pitchFamily="34" charset="0"/>
              </a:rPr>
              <a:t>Krüsemann / Charlotte Moss / Rachel Hawkes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400" dirty="0">
                <a:solidFill>
                  <a:prstClr val="white"/>
                </a:solidFill>
                <a:latin typeface="Century Gothic" panose="020B0502020202020204" pitchFamily="34" charset="0"/>
              </a:rPr>
              <a:t>Date updated 04/10/21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64448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7551517" cy="869950"/>
          </a:xfrm>
          <a:prstGeom prst="rect">
            <a:avLst/>
          </a:prstGeom>
        </p:spPr>
      </p:pic>
      <p:sp>
        <p:nvSpPr>
          <p:cNvPr id="4" name="Title 3"/>
          <p:cNvSpPr>
            <a:spLocks noGrp="1"/>
          </p:cNvSpPr>
          <p:nvPr>
            <p:ph type="title"/>
          </p:nvPr>
        </p:nvSpPr>
        <p:spPr>
          <a:xfrm>
            <a:off x="0" y="294041"/>
            <a:ext cx="6929120" cy="707849"/>
          </a:xfrm>
        </p:spPr>
        <p:txBody>
          <a:bodyPr>
            <a:normAutofit/>
          </a:bodyPr>
          <a:lstStyle/>
          <a:p>
            <a:pPr lvl="0">
              <a:lnSpc>
                <a:spcPct val="100000"/>
              </a:lnSpc>
              <a:spcBef>
                <a:spcPts val="0"/>
              </a:spcBef>
              <a:defRPr/>
            </a:pPr>
            <a:r>
              <a:rPr lang="en-US" sz="3600" b="1" dirty="0">
                <a:solidFill>
                  <a:schemeClr val="bg1"/>
                </a:solidFill>
                <a:latin typeface="Century Gothic" panose="020F0302020204030204"/>
              </a:rPr>
              <a:t>Was </a:t>
            </a:r>
            <a:r>
              <a:rPr lang="en-US" sz="3600" b="1" dirty="0" err="1">
                <a:solidFill>
                  <a:schemeClr val="bg1"/>
                </a:solidFill>
                <a:latin typeface="Century Gothic" panose="020F0302020204030204"/>
              </a:rPr>
              <a:t>feiert</a:t>
            </a:r>
            <a:r>
              <a:rPr lang="en-US" sz="3600" b="1" dirty="0">
                <a:solidFill>
                  <a:schemeClr val="bg1"/>
                </a:solidFill>
                <a:latin typeface="Century Gothic" panose="020F0302020204030204"/>
              </a:rPr>
              <a:t> man am…?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3" y="247046"/>
            <a:ext cx="3510414" cy="38795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1" name="Table 31">
            <a:extLst>
              <a:ext uri="{FF2B5EF4-FFF2-40B4-BE49-F238E27FC236}">
                <a16:creationId xmlns:a16="http://schemas.microsoft.com/office/drawing/2014/main" id="{BBECC008-E0AA-4DD5-9E71-B520A64853A6}"/>
              </a:ext>
            </a:extLst>
          </p:cNvPr>
          <p:cNvGraphicFramePr>
            <a:graphicFrameLocks noGrp="1"/>
          </p:cNvGraphicFramePr>
          <p:nvPr/>
        </p:nvGraphicFramePr>
        <p:xfrm>
          <a:off x="767545" y="1628000"/>
          <a:ext cx="10656910" cy="4450080"/>
        </p:xfrm>
        <a:graphic>
          <a:graphicData uri="http://schemas.openxmlformats.org/drawingml/2006/table">
            <a:tbl>
              <a:tblPr firstRow="1" bandRow="1">
                <a:tableStyleId>{2D5ABB26-0587-4C30-8999-92F81FD0307C}</a:tableStyleId>
              </a:tblPr>
              <a:tblGrid>
                <a:gridCol w="5328455">
                  <a:extLst>
                    <a:ext uri="{9D8B030D-6E8A-4147-A177-3AD203B41FA5}">
                      <a16:colId xmlns:a16="http://schemas.microsoft.com/office/drawing/2014/main" val="959568365"/>
                    </a:ext>
                  </a:extLst>
                </a:gridCol>
                <a:gridCol w="5328455">
                  <a:extLst>
                    <a:ext uri="{9D8B030D-6E8A-4147-A177-3AD203B41FA5}">
                      <a16:colId xmlns:a16="http://schemas.microsoft.com/office/drawing/2014/main" val="3599662606"/>
                    </a:ext>
                  </a:extLst>
                </a:gridCol>
              </a:tblGrid>
              <a:tr h="2105730">
                <a:tc>
                  <a:txBody>
                    <a:bodyPr/>
                    <a:lstStyle/>
                    <a:p>
                      <a:pPr marL="342900" indent="-342900">
                        <a:buAutoNum type="arabicPeriod"/>
                      </a:pPr>
                      <a:r>
                        <a:rPr lang="en-GB" sz="2000" dirty="0">
                          <a:solidFill>
                            <a:srgbClr val="115076"/>
                          </a:solidFill>
                        </a:rPr>
                        <a:t>August</a:t>
                      </a: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0" indent="0">
                        <a:buNone/>
                      </a:pPr>
                      <a:r>
                        <a:rPr lang="en-GB" sz="2000" dirty="0">
                          <a:solidFill>
                            <a:srgbClr val="115076"/>
                          </a:solidFill>
                        </a:rPr>
                        <a:t>Schweizer </a:t>
                      </a:r>
                      <a:r>
                        <a:rPr lang="en-GB" sz="2000" dirty="0" err="1">
                          <a:solidFill>
                            <a:srgbClr val="115076"/>
                          </a:solidFill>
                        </a:rPr>
                        <a:t>Nationalfeiertag</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a:solidFill>
                            <a:srgbClr val="115076"/>
                          </a:solidFill>
                        </a:rPr>
                        <a:t>30. April</a:t>
                      </a: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r>
                        <a:rPr lang="en-GB" sz="2000" dirty="0">
                          <a:solidFill>
                            <a:srgbClr val="115076"/>
                          </a:solidFill>
                        </a:rPr>
                        <a:t>Walpurgisnacht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5493802"/>
                  </a:ext>
                </a:extLst>
              </a:tr>
              <a:tr h="2105730">
                <a:tc>
                  <a:txBody>
                    <a:bodyPr/>
                    <a:lstStyle/>
                    <a:p>
                      <a:r>
                        <a:rPr lang="en-GB" sz="2000" dirty="0">
                          <a:solidFill>
                            <a:srgbClr val="115076"/>
                          </a:solidFill>
                        </a:rPr>
                        <a:t>22. Mai</a:t>
                      </a: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r>
                        <a:rPr lang="de-DE" sz="2000" dirty="0">
                          <a:solidFill>
                            <a:srgbClr val="115076"/>
                          </a:solidFill>
                        </a:rPr>
                        <a:t>Internationaler Tag der biologischen Vielfalt</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a:solidFill>
                            <a:srgbClr val="115076"/>
                          </a:solidFill>
                        </a:rPr>
                        <a:t> 18. </a:t>
                      </a:r>
                      <a:r>
                        <a:rPr lang="en-GB" sz="2000" dirty="0" err="1">
                          <a:solidFill>
                            <a:srgbClr val="115076"/>
                          </a:solidFill>
                        </a:rPr>
                        <a:t>Juni</a:t>
                      </a:r>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r>
                        <a:rPr lang="en-GB" sz="2000" dirty="0">
                          <a:solidFill>
                            <a:srgbClr val="115076"/>
                          </a:solidFill>
                        </a:rPr>
                        <a:t>Tag der </a:t>
                      </a:r>
                      <a:r>
                        <a:rPr lang="en-GB" sz="2000" dirty="0" err="1">
                          <a:solidFill>
                            <a:srgbClr val="115076"/>
                          </a:solidFill>
                        </a:rPr>
                        <a:t>Verkehrssicherheit</a:t>
                      </a:r>
                      <a:r>
                        <a:rPr lang="en-GB" sz="2000" dirty="0">
                          <a:solidFill>
                            <a:srgbClr val="115076"/>
                          </a:solidFill>
                        </a:rPr>
                        <a:t> in Deutschland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5067262"/>
                  </a:ext>
                </a:extLst>
              </a:tr>
            </a:tbl>
          </a:graphicData>
        </a:graphic>
      </p:graphicFrame>
      <p:pic>
        <p:nvPicPr>
          <p:cNvPr id="1026" name="Picture 2" descr="National Holiday, Switzerland, To Celebrate, Souvenirs">
            <a:extLst>
              <a:ext uri="{FF2B5EF4-FFF2-40B4-BE49-F238E27FC236}">
                <a16:creationId xmlns:a16="http://schemas.microsoft.com/office/drawing/2014/main" id="{F119D0D6-D000-41C8-8CCB-655B1E76B1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7768" y="2000634"/>
            <a:ext cx="3754244" cy="1282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itch, Walpurgis, Walpurgisnacht, Party, Tradition">
            <a:extLst>
              <a:ext uri="{FF2B5EF4-FFF2-40B4-BE49-F238E27FC236}">
                <a16:creationId xmlns:a16="http://schemas.microsoft.com/office/drawing/2014/main" id="{961509B6-ACF3-498B-9398-A9873077095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066"/>
          <a:stretch/>
        </p:blipFill>
        <p:spPr bwMode="auto">
          <a:xfrm>
            <a:off x="8166527" y="1759398"/>
            <a:ext cx="3113861" cy="18111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utterfly, Background, Insect, Flying, Flower, Blossoms">
            <a:extLst>
              <a:ext uri="{FF2B5EF4-FFF2-40B4-BE49-F238E27FC236}">
                <a16:creationId xmlns:a16="http://schemas.microsoft.com/office/drawing/2014/main" id="{9F3A6BCF-62E1-46C9-807F-AF4720889F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1818" y="4005440"/>
            <a:ext cx="3780194" cy="13900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istance, Cyclist, Security, Traffic, Traffic Safety">
            <a:extLst>
              <a:ext uri="{FF2B5EF4-FFF2-40B4-BE49-F238E27FC236}">
                <a16:creationId xmlns:a16="http://schemas.microsoft.com/office/drawing/2014/main" id="{AE99D8E0-F8DD-4937-9D84-479C9B33480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5763" b="9375"/>
          <a:stretch/>
        </p:blipFill>
        <p:spPr bwMode="auto">
          <a:xfrm>
            <a:off x="7296285" y="3971852"/>
            <a:ext cx="3984103" cy="1457184"/>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1165E687-5395-445D-A611-F45BFC8B312B}"/>
              </a:ext>
            </a:extLst>
          </p:cNvPr>
          <p:cNvSpPr/>
          <p:nvPr/>
        </p:nvSpPr>
        <p:spPr>
          <a:xfrm>
            <a:off x="872434" y="3428960"/>
            <a:ext cx="3547102" cy="375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E51DAADC-AD53-46C6-B8BA-0D78856CF0E5}"/>
              </a:ext>
            </a:extLst>
          </p:cNvPr>
          <p:cNvSpPr/>
          <p:nvPr/>
        </p:nvSpPr>
        <p:spPr>
          <a:xfrm>
            <a:off x="6123059" y="3507842"/>
            <a:ext cx="2043468" cy="304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7C82D5A9-DC17-4B4E-B002-182ECDE439AA}"/>
              </a:ext>
            </a:extLst>
          </p:cNvPr>
          <p:cNvSpPr/>
          <p:nvPr/>
        </p:nvSpPr>
        <p:spPr>
          <a:xfrm>
            <a:off x="815045" y="5476412"/>
            <a:ext cx="4825733" cy="561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16E14CC5-318A-46C6-9241-D85227DAA70A}"/>
              </a:ext>
            </a:extLst>
          </p:cNvPr>
          <p:cNvSpPr/>
          <p:nvPr/>
        </p:nvSpPr>
        <p:spPr>
          <a:xfrm>
            <a:off x="6188737" y="5549247"/>
            <a:ext cx="5091652" cy="474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ction Button: Custom 16">
            <a:hlinkClick r:id="" action="ppaction://noaction" highlightClick="1">
              <a:snd r:embed="rId8" name="9.3.1.1 Slide 18 1.wav"/>
            </a:hlinkClick>
            <a:extLst>
              <a:ext uri="{FF2B5EF4-FFF2-40B4-BE49-F238E27FC236}">
                <a16:creationId xmlns:a16="http://schemas.microsoft.com/office/drawing/2014/main" id="{D9AA232D-E3DE-4488-8FFB-DB52CD200AFD}"/>
              </a:ext>
            </a:extLst>
          </p:cNvPr>
          <p:cNvSpPr/>
          <p:nvPr/>
        </p:nvSpPr>
        <p:spPr>
          <a:xfrm>
            <a:off x="230893" y="16280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6">
            <a:hlinkClick r:id="" action="ppaction://noaction" highlightClick="1">
              <a:snd r:embed="rId9" name="9.3.1.1 Slide 18 3.wav"/>
            </a:hlinkClick>
            <a:extLst>
              <a:ext uri="{FF2B5EF4-FFF2-40B4-BE49-F238E27FC236}">
                <a16:creationId xmlns:a16="http://schemas.microsoft.com/office/drawing/2014/main" id="{9C37A940-141C-4155-A421-41A1A457DCF3}"/>
              </a:ext>
            </a:extLst>
          </p:cNvPr>
          <p:cNvSpPr/>
          <p:nvPr/>
        </p:nvSpPr>
        <p:spPr>
          <a:xfrm>
            <a:off x="229556" y="38530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7" name="Action Button: Custom 16">
            <a:hlinkClick r:id="" action="ppaction://noaction" highlightClick="1">
              <a:snd r:embed="rId10" name="9.3.1.1 Slide 18 2.wav"/>
            </a:hlinkClick>
            <a:extLst>
              <a:ext uri="{FF2B5EF4-FFF2-40B4-BE49-F238E27FC236}">
                <a16:creationId xmlns:a16="http://schemas.microsoft.com/office/drawing/2014/main" id="{CCE37601-9CBD-46B6-89AD-F63D9AE80B21}"/>
              </a:ext>
            </a:extLst>
          </p:cNvPr>
          <p:cNvSpPr/>
          <p:nvPr/>
        </p:nvSpPr>
        <p:spPr>
          <a:xfrm>
            <a:off x="11479758" y="162799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8" name="Action Button: Custom 16">
            <a:hlinkClick r:id="" action="ppaction://noaction" highlightClick="1">
              <a:snd r:embed="rId11" name="9.3.1.1 Slide 18 4.wav"/>
            </a:hlinkClick>
            <a:extLst>
              <a:ext uri="{FF2B5EF4-FFF2-40B4-BE49-F238E27FC236}">
                <a16:creationId xmlns:a16="http://schemas.microsoft.com/office/drawing/2014/main" id="{8CCFFB50-DA64-4E04-AAC2-D015770638E7}"/>
              </a:ext>
            </a:extLst>
          </p:cNvPr>
          <p:cNvSpPr/>
          <p:nvPr/>
        </p:nvSpPr>
        <p:spPr>
          <a:xfrm>
            <a:off x="11479758" y="38530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9" name="Speech Bubble: Rectangle with Corners Rounded 18">
            <a:extLst>
              <a:ext uri="{FF2B5EF4-FFF2-40B4-BE49-F238E27FC236}">
                <a16:creationId xmlns:a16="http://schemas.microsoft.com/office/drawing/2014/main" id="{78660569-AF8D-4E81-9D55-574FD977DBC2}"/>
              </a:ext>
            </a:extLst>
          </p:cNvPr>
          <p:cNvSpPr/>
          <p:nvPr/>
        </p:nvSpPr>
        <p:spPr>
          <a:xfrm>
            <a:off x="5106049" y="5918408"/>
            <a:ext cx="2890349" cy="638126"/>
          </a:xfrm>
          <a:prstGeom prst="wedgeRoundRectCallout">
            <a:avLst>
              <a:gd name="adj1" fmla="val -6069"/>
              <a:gd name="adj2" fmla="val -23471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exact date varies each year.</a:t>
            </a:r>
          </a:p>
        </p:txBody>
      </p:sp>
    </p:spTree>
    <p:extLst>
      <p:ext uri="{BB962C8B-B14F-4D97-AF65-F5344CB8AC3E}">
        <p14:creationId xmlns:p14="http://schemas.microsoft.com/office/powerpoint/2010/main" val="124224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4"/>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8" grpId="0" animBg="1"/>
      <p:bldP spid="39" grpId="0" animBg="1"/>
      <p:bldP spid="40" grpId="0" animBg="1"/>
      <p:bldP spid="15" grpId="0" animBg="1"/>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254240" cy="869950"/>
          </a:xfrm>
          <a:prstGeom prst="rect">
            <a:avLst/>
          </a:prstGeom>
        </p:spPr>
      </p:pic>
      <p:sp>
        <p:nvSpPr>
          <p:cNvPr id="4" name="Title 3"/>
          <p:cNvSpPr>
            <a:spLocks noGrp="1"/>
          </p:cNvSpPr>
          <p:nvPr>
            <p:ph type="title"/>
          </p:nvPr>
        </p:nvSpPr>
        <p:spPr>
          <a:xfrm>
            <a:off x="0" y="294041"/>
            <a:ext cx="6339840" cy="707849"/>
          </a:xfrm>
        </p:spPr>
        <p:txBody>
          <a:bodyPr>
            <a:normAutofit/>
          </a:bodyPr>
          <a:lstStyle/>
          <a:p>
            <a:r>
              <a:rPr lang="en-US" sz="3600" b="1" dirty="0">
                <a:solidFill>
                  <a:schemeClr val="bg1"/>
                </a:solidFill>
                <a:latin typeface="Century Gothic" panose="020F0302020204030204"/>
              </a:rPr>
              <a:t>Was </a:t>
            </a:r>
            <a:r>
              <a:rPr lang="en-US" sz="3600" b="1" dirty="0" err="1">
                <a:solidFill>
                  <a:schemeClr val="bg1"/>
                </a:solidFill>
                <a:latin typeface="Century Gothic" panose="020F0302020204030204"/>
              </a:rPr>
              <a:t>feiert</a:t>
            </a:r>
            <a:r>
              <a:rPr lang="en-US" sz="3600" b="1" dirty="0">
                <a:solidFill>
                  <a:schemeClr val="bg1"/>
                </a:solidFill>
                <a:latin typeface="Century Gothic" panose="020F0302020204030204"/>
              </a:rPr>
              <a:t> man am…? [2/2]</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3" y="247046"/>
            <a:ext cx="3510414" cy="38795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1" name="Table 31">
            <a:extLst>
              <a:ext uri="{FF2B5EF4-FFF2-40B4-BE49-F238E27FC236}">
                <a16:creationId xmlns:a16="http://schemas.microsoft.com/office/drawing/2014/main" id="{BBECC008-E0AA-4DD5-9E71-B520A64853A6}"/>
              </a:ext>
            </a:extLst>
          </p:cNvPr>
          <p:cNvGraphicFramePr>
            <a:graphicFrameLocks noGrp="1"/>
          </p:cNvGraphicFramePr>
          <p:nvPr>
            <p:extLst>
              <p:ext uri="{D42A27DB-BD31-4B8C-83A1-F6EECF244321}">
                <p14:modId xmlns:p14="http://schemas.microsoft.com/office/powerpoint/2010/main" val="775577933"/>
              </p:ext>
            </p:extLst>
          </p:nvPr>
        </p:nvGraphicFramePr>
        <p:xfrm>
          <a:off x="649487" y="1343253"/>
          <a:ext cx="10762700" cy="4450080"/>
        </p:xfrm>
        <a:graphic>
          <a:graphicData uri="http://schemas.openxmlformats.org/drawingml/2006/table">
            <a:tbl>
              <a:tblPr firstRow="1" bandRow="1">
                <a:tableStyleId>{2D5ABB26-0587-4C30-8999-92F81FD0307C}</a:tableStyleId>
              </a:tblPr>
              <a:tblGrid>
                <a:gridCol w="5177979">
                  <a:extLst>
                    <a:ext uri="{9D8B030D-6E8A-4147-A177-3AD203B41FA5}">
                      <a16:colId xmlns:a16="http://schemas.microsoft.com/office/drawing/2014/main" val="959568365"/>
                    </a:ext>
                  </a:extLst>
                </a:gridCol>
                <a:gridCol w="5584721">
                  <a:extLst>
                    <a:ext uri="{9D8B030D-6E8A-4147-A177-3AD203B41FA5}">
                      <a16:colId xmlns:a16="http://schemas.microsoft.com/office/drawing/2014/main" val="3599662606"/>
                    </a:ext>
                  </a:extLst>
                </a:gridCol>
              </a:tblGrid>
              <a:tr h="2105730">
                <a:tc>
                  <a:txBody>
                    <a:bodyPr/>
                    <a:lstStyle/>
                    <a:p>
                      <a:pPr marL="0" indent="0">
                        <a:buNone/>
                      </a:pPr>
                      <a:r>
                        <a:rPr lang="en-GB" sz="2000" dirty="0">
                          <a:solidFill>
                            <a:srgbClr val="115076"/>
                          </a:solidFill>
                        </a:rPr>
                        <a:t>5. Mai</a:t>
                      </a: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342900" indent="-342900">
                        <a:buAutoNum type="arabicPeriod"/>
                      </a:pPr>
                      <a:endParaRPr lang="en-GB" sz="2000" dirty="0">
                        <a:solidFill>
                          <a:srgbClr val="115076"/>
                        </a:solidFill>
                      </a:endParaRPr>
                    </a:p>
                    <a:p>
                      <a:pPr marL="0" indent="0">
                        <a:buNone/>
                      </a:pPr>
                      <a:r>
                        <a:rPr lang="en-GB" sz="2000" dirty="0">
                          <a:solidFill>
                            <a:srgbClr val="115076"/>
                          </a:solidFill>
                        </a:rPr>
                        <a:t>Tag </a:t>
                      </a:r>
                      <a:r>
                        <a:rPr lang="en-GB" sz="2000" dirty="0" err="1">
                          <a:solidFill>
                            <a:srgbClr val="115076"/>
                          </a:solidFill>
                        </a:rPr>
                        <a:t>gegen</a:t>
                      </a:r>
                      <a:r>
                        <a:rPr lang="en-GB" sz="2000" dirty="0">
                          <a:solidFill>
                            <a:srgbClr val="115076"/>
                          </a:solidFill>
                        </a:rPr>
                        <a:t> </a:t>
                      </a:r>
                      <a:r>
                        <a:rPr lang="en-GB" sz="2000" dirty="0" err="1">
                          <a:solidFill>
                            <a:srgbClr val="115076"/>
                          </a:solidFill>
                        </a:rPr>
                        <a:t>Gewalt</a:t>
                      </a:r>
                      <a:r>
                        <a:rPr lang="en-GB" sz="2000" dirty="0">
                          <a:solidFill>
                            <a:srgbClr val="115076"/>
                          </a:solidFill>
                        </a:rPr>
                        <a:t> und </a:t>
                      </a:r>
                      <a:r>
                        <a:rPr lang="en-GB" sz="2000" dirty="0" err="1">
                          <a:solidFill>
                            <a:srgbClr val="115076"/>
                          </a:solidFill>
                        </a:rPr>
                        <a:t>Rassismus</a:t>
                      </a:r>
                      <a:r>
                        <a:rPr lang="en-GB" sz="2000" dirty="0">
                          <a:solidFill>
                            <a:srgbClr val="115076"/>
                          </a:solidFill>
                        </a:rPr>
                        <a:t> in </a:t>
                      </a:r>
                      <a:r>
                        <a:rPr lang="en-GB" sz="2000" dirty="0" err="1">
                          <a:solidFill>
                            <a:srgbClr val="115076"/>
                          </a:solidFill>
                        </a:rPr>
                        <a:t>Österreich</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a:solidFill>
                            <a:srgbClr val="115076"/>
                          </a:solidFill>
                        </a:rPr>
                        <a:t>21. </a:t>
                      </a:r>
                      <a:r>
                        <a:rPr lang="en-GB" sz="2000" dirty="0" err="1">
                          <a:solidFill>
                            <a:srgbClr val="115076"/>
                          </a:solidFill>
                        </a:rPr>
                        <a:t>März</a:t>
                      </a:r>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endParaRPr lang="en-GB" sz="2000" dirty="0">
                        <a:solidFill>
                          <a:srgbClr val="115076"/>
                        </a:solidFill>
                      </a:endParaRPr>
                    </a:p>
                    <a:p>
                      <a:r>
                        <a:rPr lang="en-GB" sz="2000" dirty="0" err="1">
                          <a:solidFill>
                            <a:srgbClr val="115076"/>
                          </a:solidFill>
                        </a:rPr>
                        <a:t>Internationaler</a:t>
                      </a:r>
                      <a:r>
                        <a:rPr lang="en-GB" sz="2000" dirty="0">
                          <a:solidFill>
                            <a:srgbClr val="115076"/>
                          </a:solidFill>
                        </a:rPr>
                        <a:t> Tag des </a:t>
                      </a:r>
                      <a:r>
                        <a:rPr lang="en-GB" sz="2000" dirty="0" err="1">
                          <a:solidFill>
                            <a:srgbClr val="115076"/>
                          </a:solidFill>
                        </a:rPr>
                        <a:t>Waldes</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5493802"/>
                  </a:ext>
                </a:extLst>
              </a:tr>
              <a:tr h="2105730">
                <a:tc>
                  <a:txBody>
                    <a:bodyPr/>
                    <a:lstStyle/>
                    <a:p>
                      <a:r>
                        <a:rPr lang="de-DE" sz="2000" dirty="0">
                          <a:solidFill>
                            <a:srgbClr val="115076"/>
                          </a:solidFill>
                        </a:rPr>
                        <a:t>13. November</a:t>
                      </a:r>
                    </a:p>
                    <a:p>
                      <a:endParaRPr lang="de-DE" sz="2000" dirty="0">
                        <a:solidFill>
                          <a:srgbClr val="115076"/>
                        </a:solidFill>
                      </a:endParaRPr>
                    </a:p>
                    <a:p>
                      <a:endParaRPr lang="de-DE" sz="2000" dirty="0">
                        <a:solidFill>
                          <a:srgbClr val="115076"/>
                        </a:solidFill>
                      </a:endParaRPr>
                    </a:p>
                    <a:p>
                      <a:endParaRPr lang="de-DE" sz="2000" dirty="0">
                        <a:solidFill>
                          <a:srgbClr val="115076"/>
                        </a:solidFill>
                      </a:endParaRPr>
                    </a:p>
                    <a:p>
                      <a:endParaRPr lang="de-DE" sz="2000" dirty="0">
                        <a:solidFill>
                          <a:srgbClr val="115076"/>
                        </a:solidFill>
                      </a:endParaRPr>
                    </a:p>
                    <a:p>
                      <a:endParaRPr lang="de-DE" sz="2000" dirty="0">
                        <a:solidFill>
                          <a:srgbClr val="115076"/>
                        </a:solidFill>
                      </a:endParaRPr>
                    </a:p>
                    <a:p>
                      <a:r>
                        <a:rPr lang="en-GB" sz="2000" dirty="0" err="1">
                          <a:solidFill>
                            <a:srgbClr val="115076"/>
                          </a:solidFill>
                        </a:rPr>
                        <a:t>Volkstrauertag</a:t>
                      </a:r>
                      <a:r>
                        <a:rPr lang="en-GB" sz="2000" dirty="0">
                          <a:solidFill>
                            <a:srgbClr val="115076"/>
                          </a:solidFill>
                        </a:rPr>
                        <a:t> in Deutschland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24. </a:t>
                      </a:r>
                      <a:r>
                        <a:rPr lang="en-GB" sz="2000" dirty="0" err="1">
                          <a:solidFill>
                            <a:srgbClr val="115076"/>
                          </a:solidFill>
                        </a:rPr>
                        <a:t>Oktober</a:t>
                      </a:r>
                      <a:r>
                        <a:rPr lang="en-GB" sz="2000" dirty="0">
                          <a:solidFill>
                            <a:srgbClr val="115076"/>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Tag der </a:t>
                      </a:r>
                      <a:r>
                        <a:rPr lang="en-GB" sz="2000" dirty="0" err="1">
                          <a:solidFill>
                            <a:srgbClr val="115076"/>
                          </a:solidFill>
                        </a:rPr>
                        <a:t>Vereinten</a:t>
                      </a:r>
                      <a:r>
                        <a:rPr lang="en-GB" sz="2000" dirty="0">
                          <a:solidFill>
                            <a:srgbClr val="115076"/>
                          </a:solidFill>
                        </a:rPr>
                        <a:t> </a:t>
                      </a:r>
                      <a:r>
                        <a:rPr lang="en-GB" sz="2000" dirty="0" err="1">
                          <a:solidFill>
                            <a:srgbClr val="115076"/>
                          </a:solidFill>
                        </a:rPr>
                        <a:t>Nationen</a:t>
                      </a: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5067262"/>
                  </a:ext>
                </a:extLst>
              </a:tr>
            </a:tbl>
          </a:graphicData>
        </a:graphic>
      </p:graphicFrame>
      <p:pic>
        <p:nvPicPr>
          <p:cNvPr id="2050" name="Picture 2" descr="Memorial, Berlin, Holocaust, The Shade, Concrete">
            <a:extLst>
              <a:ext uri="{FF2B5EF4-FFF2-40B4-BE49-F238E27FC236}">
                <a16:creationId xmlns:a16="http://schemas.microsoft.com/office/drawing/2014/main" id="{9E2BCD7A-CE02-4D63-BA73-7949B50A5F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3849" y="1558061"/>
            <a:ext cx="1992251" cy="13281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ees, Wald, Forest, Grass, Trail, Pathway, Leaves">
            <a:extLst>
              <a:ext uri="{FF2B5EF4-FFF2-40B4-BE49-F238E27FC236}">
                <a16:creationId xmlns:a16="http://schemas.microsoft.com/office/drawing/2014/main" id="{CB03A3FB-19A9-4D84-99EC-0CEC9A48A1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462" y="1469853"/>
            <a:ext cx="2619022" cy="17460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ilitary Cemetery, War Graves, France, Graveyard">
            <a:extLst>
              <a:ext uri="{FF2B5EF4-FFF2-40B4-BE49-F238E27FC236}">
                <a16:creationId xmlns:a16="http://schemas.microsoft.com/office/drawing/2014/main" id="{2B5CBE82-7273-4232-BCD8-F39BAD648A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6300" y="3826739"/>
            <a:ext cx="2209800" cy="14732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Un, United Nations, Organization Of The United Nations">
            <a:extLst>
              <a:ext uri="{FF2B5EF4-FFF2-40B4-BE49-F238E27FC236}">
                <a16:creationId xmlns:a16="http://schemas.microsoft.com/office/drawing/2014/main" id="{7A37E8DB-949D-47C2-BCD2-67A4B0EB063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1475" y="3720692"/>
            <a:ext cx="2988009" cy="168075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B0EF95B-D46B-48E3-8900-5D589FCD5B72}"/>
              </a:ext>
            </a:extLst>
          </p:cNvPr>
          <p:cNvSpPr/>
          <p:nvPr/>
        </p:nvSpPr>
        <p:spPr>
          <a:xfrm>
            <a:off x="681998" y="2916807"/>
            <a:ext cx="4606539" cy="568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0CEA23E2-202C-4256-B0F6-30CD703AE72C}"/>
              </a:ext>
            </a:extLst>
          </p:cNvPr>
          <p:cNvSpPr/>
          <p:nvPr/>
        </p:nvSpPr>
        <p:spPr>
          <a:xfrm>
            <a:off x="5877898" y="3213770"/>
            <a:ext cx="4544970" cy="305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42179451-91EC-40FF-BE14-049D6CA30CE4}"/>
              </a:ext>
            </a:extLst>
          </p:cNvPr>
          <p:cNvSpPr/>
          <p:nvPr/>
        </p:nvSpPr>
        <p:spPr>
          <a:xfrm>
            <a:off x="681998" y="5377743"/>
            <a:ext cx="4901173" cy="368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FE628B99-1FA5-4B7D-A3D2-D2225513D98F}"/>
              </a:ext>
            </a:extLst>
          </p:cNvPr>
          <p:cNvSpPr/>
          <p:nvPr/>
        </p:nvSpPr>
        <p:spPr>
          <a:xfrm>
            <a:off x="5923355" y="5432823"/>
            <a:ext cx="4499513" cy="305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Action Button: Custom 16">
            <a:hlinkClick r:id="" action="ppaction://noaction" highlightClick="1">
              <a:snd r:embed="rId8" name="9.3.1.1 Slide 19 1.wav"/>
            </a:hlinkClick>
            <a:extLst>
              <a:ext uri="{FF2B5EF4-FFF2-40B4-BE49-F238E27FC236}">
                <a16:creationId xmlns:a16="http://schemas.microsoft.com/office/drawing/2014/main" id="{5C01C51D-4D51-4F90-8527-69DEC1BEA2D6}"/>
              </a:ext>
            </a:extLst>
          </p:cNvPr>
          <p:cNvSpPr/>
          <p:nvPr/>
        </p:nvSpPr>
        <p:spPr>
          <a:xfrm>
            <a:off x="169066" y="134325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7" name="Action Button: Custom 16">
            <a:hlinkClick r:id="" action="ppaction://noaction" highlightClick="1">
              <a:snd r:embed="rId9" name="9.3.1.1 Slide 19 3.wav"/>
            </a:hlinkClick>
            <a:extLst>
              <a:ext uri="{FF2B5EF4-FFF2-40B4-BE49-F238E27FC236}">
                <a16:creationId xmlns:a16="http://schemas.microsoft.com/office/drawing/2014/main" id="{25F9BCA0-7619-4262-9F00-3FCBF1EF33D1}"/>
              </a:ext>
            </a:extLst>
          </p:cNvPr>
          <p:cNvSpPr/>
          <p:nvPr/>
        </p:nvSpPr>
        <p:spPr>
          <a:xfrm>
            <a:off x="169066" y="358402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8" name="Action Button: Custom 16">
            <a:hlinkClick r:id="" action="ppaction://noaction" highlightClick="1">
              <a:snd r:embed="rId10" name="9.3.1.1 Slide 19 2.wav"/>
            </a:hlinkClick>
            <a:extLst>
              <a:ext uri="{FF2B5EF4-FFF2-40B4-BE49-F238E27FC236}">
                <a16:creationId xmlns:a16="http://schemas.microsoft.com/office/drawing/2014/main" id="{139A35F3-71D1-43D7-8571-73E8EFD68027}"/>
              </a:ext>
            </a:extLst>
          </p:cNvPr>
          <p:cNvSpPr/>
          <p:nvPr/>
        </p:nvSpPr>
        <p:spPr>
          <a:xfrm>
            <a:off x="11498686" y="134325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 name="Action Button: Custom 16">
            <a:hlinkClick r:id="" action="ppaction://noaction" highlightClick="1">
              <a:snd r:embed="rId11" name="9.3.1.1 Slide 19 4.wav"/>
            </a:hlinkClick>
            <a:extLst>
              <a:ext uri="{FF2B5EF4-FFF2-40B4-BE49-F238E27FC236}">
                <a16:creationId xmlns:a16="http://schemas.microsoft.com/office/drawing/2014/main" id="{18354BCC-AE10-4713-85A9-2EDA84128978}"/>
              </a:ext>
            </a:extLst>
          </p:cNvPr>
          <p:cNvSpPr/>
          <p:nvPr/>
        </p:nvSpPr>
        <p:spPr>
          <a:xfrm>
            <a:off x="11498499" y="360366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0" name="Speech Bubble: Rectangle with Corners Rounded 19">
            <a:extLst>
              <a:ext uri="{FF2B5EF4-FFF2-40B4-BE49-F238E27FC236}">
                <a16:creationId xmlns:a16="http://schemas.microsoft.com/office/drawing/2014/main" id="{A9E6EA3A-87E8-482E-B5F1-562FB828ABD7}"/>
              </a:ext>
            </a:extLst>
          </p:cNvPr>
          <p:cNvSpPr/>
          <p:nvPr/>
        </p:nvSpPr>
        <p:spPr>
          <a:xfrm>
            <a:off x="366027" y="5155207"/>
            <a:ext cx="2485661" cy="638126"/>
          </a:xfrm>
          <a:prstGeom prst="wedgeRoundRectCallout">
            <a:avLst>
              <a:gd name="adj1" fmla="val -6069"/>
              <a:gd name="adj2" fmla="val -23471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exact date varies each year.</a:t>
            </a:r>
          </a:p>
        </p:txBody>
      </p:sp>
    </p:spTree>
    <p:extLst>
      <p:ext uri="{BB962C8B-B14F-4D97-AF65-F5344CB8AC3E}">
        <p14:creationId xmlns:p14="http://schemas.microsoft.com/office/powerpoint/2010/main" val="256949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130800" cy="869950"/>
          </a:xfrm>
          <a:prstGeom prst="rect">
            <a:avLst/>
          </a:prstGeom>
        </p:spPr>
      </p:pic>
      <p:sp>
        <p:nvSpPr>
          <p:cNvPr id="4" name="Title 3"/>
          <p:cNvSpPr>
            <a:spLocks noGrp="1"/>
          </p:cNvSpPr>
          <p:nvPr>
            <p:ph type="title"/>
          </p:nvPr>
        </p:nvSpPr>
        <p:spPr>
          <a:xfrm>
            <a:off x="0" y="294041"/>
            <a:ext cx="4683087" cy="707849"/>
          </a:xfrm>
        </p:spPr>
        <p:txBody>
          <a:bodyPr>
            <a:normAutofit fontScale="90000"/>
          </a:bodyPr>
          <a:lstStyle/>
          <a:p>
            <a:r>
              <a:rPr lang="en-GB" sz="3600" b="1" dirty="0">
                <a:solidFill>
                  <a:schemeClr val="bg1"/>
                </a:solidFill>
              </a:rPr>
              <a:t>Mia </a:t>
            </a:r>
            <a:r>
              <a:rPr lang="en-GB" sz="3600" b="1" dirty="0" err="1">
                <a:solidFill>
                  <a:schemeClr val="bg1"/>
                </a:solidFill>
              </a:rPr>
              <a:t>hilft</a:t>
            </a:r>
            <a:r>
              <a:rPr lang="en-GB" sz="3600" b="1" dirty="0">
                <a:solidFill>
                  <a:schemeClr val="bg1"/>
                </a:solidFill>
              </a:rPr>
              <a:t> Alastair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11779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hilft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Alastair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seinen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Hausaufgaben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Pandemie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Deutschland. </a:t>
            </a:r>
          </a:p>
        </p:txBody>
      </p:sp>
      <p:sp>
        <p:nvSpPr>
          <p:cNvPr id="11" name="TextBox 10">
            <a:extLst>
              <a:ext uri="{FF2B5EF4-FFF2-40B4-BE49-F238E27FC236}">
                <a16:creationId xmlns:a16="http://schemas.microsoft.com/office/drawing/2014/main" id="{1E313379-EDE7-4B3E-8831-3988E219E090}"/>
              </a:ext>
            </a:extLst>
          </p:cNvPr>
          <p:cNvSpPr txBox="1"/>
          <p:nvPr/>
        </p:nvSpPr>
        <p:spPr>
          <a:xfrm>
            <a:off x="180000" y="2151365"/>
            <a:ext cx="1183200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Hallo Alastair! 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möchte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deinen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Hausaufgaben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helfen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April 2020 gab 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Lockdown.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Ohne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Zweck</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durfte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ausgehen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konnten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um Essen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kaufen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Zahnschmerzen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konnte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Zahnarzt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 Mai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besser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Tag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gemacht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September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einschlafen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schwierig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schlechter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November gab 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Lockdown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Weihnachten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war gar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traditionell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zusätzlichen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Familienmitglieder</a:t>
            </a:r>
            <a:r>
              <a:rPr lang="en-US" sz="2400" dirty="0">
                <a:solidFill>
                  <a:srgbClr val="4472C4">
                    <a:lumMod val="50000"/>
                  </a:srgbClr>
                </a:solidFill>
                <a:latin typeface="Century Gothic" panose="020F0302020204030204"/>
              </a:rPr>
              <a:t>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treffen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TextBox 1">
            <a:extLst>
              <a:ext uri="{FF2B5EF4-FFF2-40B4-BE49-F238E27FC236}">
                <a16:creationId xmlns:a16="http://schemas.microsoft.com/office/drawing/2014/main" id="{10A40186-5EB8-451A-8FBB-47BA8809D449}"/>
              </a:ext>
            </a:extLst>
          </p:cNvPr>
          <p:cNvSpPr txBox="1"/>
          <p:nvPr/>
        </p:nvSpPr>
        <p:spPr>
          <a:xfrm>
            <a:off x="2946400" y="2151365"/>
            <a:ext cx="2184400"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6700"/>
                </a:solidFill>
                <a:effectLst/>
                <a:uLnTx/>
                <a:uFillTx/>
                <a:latin typeface="Century Gothic" panose="020F0302020204030204"/>
                <a:ea typeface="+mn-ea"/>
                <a:cs typeface="+mn-cs"/>
              </a:rPr>
              <a:t>would like to</a:t>
            </a:r>
          </a:p>
        </p:txBody>
      </p:sp>
      <p:sp>
        <p:nvSpPr>
          <p:cNvPr id="12" name="TextBox 11">
            <a:extLst>
              <a:ext uri="{FF2B5EF4-FFF2-40B4-BE49-F238E27FC236}">
                <a16:creationId xmlns:a16="http://schemas.microsoft.com/office/drawing/2014/main" id="{B92572D6-2B29-495E-B064-CA1EA97864BD}"/>
              </a:ext>
            </a:extLst>
          </p:cNvPr>
          <p:cNvSpPr txBox="1"/>
          <p:nvPr/>
        </p:nvSpPr>
        <p:spPr>
          <a:xfrm>
            <a:off x="6653800" y="2511430"/>
            <a:ext cx="1461500"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6700"/>
                </a:solidFill>
                <a:effectLst/>
                <a:uLnTx/>
                <a:uFillTx/>
                <a:latin typeface="Century Gothic" panose="020F0302020204030204"/>
                <a:ea typeface="+mn-ea"/>
                <a:cs typeface="+mn-cs"/>
              </a:rPr>
              <a:t>purpose</a:t>
            </a:r>
          </a:p>
        </p:txBody>
      </p:sp>
      <p:sp>
        <p:nvSpPr>
          <p:cNvPr id="13" name="TextBox 12">
            <a:extLst>
              <a:ext uri="{FF2B5EF4-FFF2-40B4-BE49-F238E27FC236}">
                <a16:creationId xmlns:a16="http://schemas.microsoft.com/office/drawing/2014/main" id="{F64E5907-2F9F-4092-B55B-610019391C20}"/>
              </a:ext>
            </a:extLst>
          </p:cNvPr>
          <p:cNvSpPr txBox="1"/>
          <p:nvPr/>
        </p:nvSpPr>
        <p:spPr>
          <a:xfrm>
            <a:off x="180000" y="2888300"/>
            <a:ext cx="1598000"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6700"/>
                </a:solidFill>
                <a:effectLst/>
                <a:uLnTx/>
                <a:uFillTx/>
                <a:latin typeface="Century Gothic" panose="020F0302020204030204"/>
                <a:ea typeface="+mn-ea"/>
                <a:cs typeface="+mn-cs"/>
              </a:rPr>
              <a:t>go out</a:t>
            </a:r>
          </a:p>
        </p:txBody>
      </p:sp>
      <p:sp>
        <p:nvSpPr>
          <p:cNvPr id="14" name="TextBox 13">
            <a:extLst>
              <a:ext uri="{FF2B5EF4-FFF2-40B4-BE49-F238E27FC236}">
                <a16:creationId xmlns:a16="http://schemas.microsoft.com/office/drawing/2014/main" id="{76E8ECFC-9940-4B88-B12E-5A8D313AD96D}"/>
              </a:ext>
            </a:extLst>
          </p:cNvPr>
          <p:cNvSpPr txBox="1"/>
          <p:nvPr/>
        </p:nvSpPr>
        <p:spPr>
          <a:xfrm>
            <a:off x="5738300" y="2893726"/>
            <a:ext cx="1068900"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6700"/>
                </a:solidFill>
                <a:effectLst/>
                <a:uLnTx/>
                <a:uFillTx/>
                <a:latin typeface="Century Gothic" panose="020F0302020204030204"/>
                <a:ea typeface="+mn-ea"/>
                <a:cs typeface="+mn-cs"/>
              </a:rPr>
              <a:t>shop</a:t>
            </a:r>
          </a:p>
        </p:txBody>
      </p:sp>
      <p:sp>
        <p:nvSpPr>
          <p:cNvPr id="15" name="TextBox 14">
            <a:extLst>
              <a:ext uri="{FF2B5EF4-FFF2-40B4-BE49-F238E27FC236}">
                <a16:creationId xmlns:a16="http://schemas.microsoft.com/office/drawing/2014/main" id="{1C5869D0-2522-4D4F-82C9-9159D028BC45}"/>
              </a:ext>
            </a:extLst>
          </p:cNvPr>
          <p:cNvSpPr txBox="1"/>
          <p:nvPr/>
        </p:nvSpPr>
        <p:spPr>
          <a:xfrm>
            <a:off x="1243550" y="3256600"/>
            <a:ext cx="1068900"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6700"/>
                </a:solidFill>
                <a:effectLst/>
                <a:uLnTx/>
                <a:uFillTx/>
                <a:latin typeface="Century Gothic" panose="020F0302020204030204"/>
                <a:ea typeface="+mn-ea"/>
                <a:cs typeface="+mn-cs"/>
              </a:rPr>
              <a:t>tooth</a:t>
            </a:r>
          </a:p>
        </p:txBody>
      </p:sp>
      <p:sp>
        <p:nvSpPr>
          <p:cNvPr id="16" name="TextBox 15">
            <a:extLst>
              <a:ext uri="{FF2B5EF4-FFF2-40B4-BE49-F238E27FC236}">
                <a16:creationId xmlns:a16="http://schemas.microsoft.com/office/drawing/2014/main" id="{445DFF3B-90CA-48BE-9BE1-6B7C6CC55378}"/>
              </a:ext>
            </a:extLst>
          </p:cNvPr>
          <p:cNvSpPr txBox="1"/>
          <p:nvPr/>
        </p:nvSpPr>
        <p:spPr>
          <a:xfrm>
            <a:off x="3419802" y="5476361"/>
            <a:ext cx="2819400"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6700"/>
                </a:solidFill>
                <a:effectLst/>
                <a:uLnTx/>
                <a:uFillTx/>
                <a:latin typeface="Century Gothic" panose="020F0302020204030204"/>
                <a:ea typeface="+mn-ea"/>
                <a:cs typeface="+mn-cs"/>
              </a:rPr>
              <a:t>was supposed to</a:t>
            </a:r>
          </a:p>
        </p:txBody>
      </p:sp>
      <p:sp>
        <p:nvSpPr>
          <p:cNvPr id="17" name="TextBox 16">
            <a:extLst>
              <a:ext uri="{FF2B5EF4-FFF2-40B4-BE49-F238E27FC236}">
                <a16:creationId xmlns:a16="http://schemas.microsoft.com/office/drawing/2014/main" id="{A749717B-A523-4969-B062-AC9E589420C4}"/>
              </a:ext>
            </a:extLst>
          </p:cNvPr>
          <p:cNvSpPr txBox="1"/>
          <p:nvPr/>
        </p:nvSpPr>
        <p:spPr>
          <a:xfrm>
            <a:off x="180000" y="3998024"/>
            <a:ext cx="1703950"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6700"/>
                </a:solidFill>
                <a:effectLst/>
                <a:uLnTx/>
                <a:uFillTx/>
                <a:latin typeface="Century Gothic" panose="020F0302020204030204"/>
                <a:ea typeface="+mn-ea"/>
                <a:cs typeface="+mn-cs"/>
              </a:rPr>
              <a:t>From May</a:t>
            </a:r>
          </a:p>
        </p:txBody>
      </p:sp>
      <p:sp>
        <p:nvSpPr>
          <p:cNvPr id="18" name="TextBox 17">
            <a:extLst>
              <a:ext uri="{FF2B5EF4-FFF2-40B4-BE49-F238E27FC236}">
                <a16:creationId xmlns:a16="http://schemas.microsoft.com/office/drawing/2014/main" id="{D7CBB3CF-0332-43E1-BE36-26E165B5EEBE}"/>
              </a:ext>
            </a:extLst>
          </p:cNvPr>
          <p:cNvSpPr txBox="1"/>
          <p:nvPr/>
        </p:nvSpPr>
        <p:spPr>
          <a:xfrm>
            <a:off x="8266650" y="3978000"/>
            <a:ext cx="724950"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6700"/>
                </a:solidFill>
                <a:effectLst/>
                <a:uLnTx/>
                <a:uFillTx/>
                <a:latin typeface="Century Gothic" panose="020F0302020204030204"/>
                <a:ea typeface="+mn-ea"/>
                <a:cs typeface="+mn-cs"/>
              </a:rPr>
              <a:t>run</a:t>
            </a:r>
          </a:p>
        </p:txBody>
      </p:sp>
      <p:sp>
        <p:nvSpPr>
          <p:cNvPr id="19" name="TextBox 18">
            <a:extLst>
              <a:ext uri="{FF2B5EF4-FFF2-40B4-BE49-F238E27FC236}">
                <a16:creationId xmlns:a16="http://schemas.microsoft.com/office/drawing/2014/main" id="{CDC3F8ED-4CCE-4CF7-87B8-2CA29AD253D9}"/>
              </a:ext>
            </a:extLst>
          </p:cNvPr>
          <p:cNvSpPr txBox="1"/>
          <p:nvPr/>
        </p:nvSpPr>
        <p:spPr>
          <a:xfrm>
            <a:off x="3124200" y="4715772"/>
            <a:ext cx="2184400"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6700"/>
                </a:solidFill>
                <a:effectLst/>
                <a:uLnTx/>
                <a:uFillTx/>
                <a:latin typeface="Century Gothic" panose="020F0302020204030204"/>
                <a:ea typeface="+mn-ea"/>
                <a:cs typeface="+mn-cs"/>
              </a:rPr>
              <a:t>falling asleep</a:t>
            </a:r>
          </a:p>
        </p:txBody>
      </p:sp>
      <p:sp>
        <p:nvSpPr>
          <p:cNvPr id="20" name="TextBox 19">
            <a:extLst>
              <a:ext uri="{FF2B5EF4-FFF2-40B4-BE49-F238E27FC236}">
                <a16:creationId xmlns:a16="http://schemas.microsoft.com/office/drawing/2014/main" id="{ECA0141E-1173-48F0-93C3-FB2D374CFCE0}"/>
              </a:ext>
            </a:extLst>
          </p:cNvPr>
          <p:cNvSpPr txBox="1"/>
          <p:nvPr/>
        </p:nvSpPr>
        <p:spPr>
          <a:xfrm>
            <a:off x="7362499" y="5100335"/>
            <a:ext cx="1964359"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6700"/>
                </a:solidFill>
                <a:effectLst/>
                <a:uLnTx/>
                <a:uFillTx/>
                <a:latin typeface="Century Gothic" panose="020F0302020204030204"/>
                <a:ea typeface="+mn-ea"/>
                <a:cs typeface="+mn-cs"/>
              </a:rPr>
              <a:t>Christmas</a:t>
            </a:r>
          </a:p>
        </p:txBody>
      </p:sp>
      <p:pic>
        <p:nvPicPr>
          <p:cNvPr id="10" name="Picture 9">
            <a:extLst>
              <a:ext uri="{FF2B5EF4-FFF2-40B4-BE49-F238E27FC236}">
                <a16:creationId xmlns:a16="http://schemas.microsoft.com/office/drawing/2014/main" id="{0D30C24B-9B18-46FC-B226-D62B6CB4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8578" y="22496"/>
            <a:ext cx="846876" cy="1226604"/>
          </a:xfrm>
          <a:prstGeom prst="rect">
            <a:avLst/>
          </a:prstGeom>
        </p:spPr>
      </p:pic>
      <p:sp>
        <p:nvSpPr>
          <p:cNvPr id="7" name="Speech Bubble: Rectangle with Corners Rounded 6">
            <a:extLst>
              <a:ext uri="{FF2B5EF4-FFF2-40B4-BE49-F238E27FC236}">
                <a16:creationId xmlns:a16="http://schemas.microsoft.com/office/drawing/2014/main" id="{42493CBF-A4E9-42CC-8CB6-204906A6DA52}"/>
              </a:ext>
            </a:extLst>
          </p:cNvPr>
          <p:cNvSpPr/>
          <p:nvPr/>
        </p:nvSpPr>
        <p:spPr>
          <a:xfrm>
            <a:off x="6653801" y="216453"/>
            <a:ext cx="3989508" cy="809086"/>
          </a:xfrm>
          <a:prstGeom prst="wedgeRoundRectCallout">
            <a:avLst>
              <a:gd name="adj1" fmla="val -14631"/>
              <a:gd name="adj2" fmla="val 1250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zusätzlich</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 additional</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Mitglied</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 member </a:t>
            </a:r>
          </a:p>
        </p:txBody>
      </p:sp>
      <p:pic>
        <p:nvPicPr>
          <p:cNvPr id="8" name="Picture 7" descr="A picture containing text, vector graphics&#10;&#10;Description automatically generated">
            <a:extLst>
              <a:ext uri="{FF2B5EF4-FFF2-40B4-BE49-F238E27FC236}">
                <a16:creationId xmlns:a16="http://schemas.microsoft.com/office/drawing/2014/main" id="{DD4F03E2-083C-4673-964C-6B584CA470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82294" y="114811"/>
            <a:ext cx="1113815" cy="1134289"/>
          </a:xfrm>
          <a:prstGeom prst="rect">
            <a:avLst/>
          </a:prstGeom>
        </p:spPr>
      </p:pic>
    </p:spTree>
    <p:extLst>
      <p:ext uri="{BB962C8B-B14F-4D97-AF65-F5344CB8AC3E}">
        <p14:creationId xmlns:p14="http://schemas.microsoft.com/office/powerpoint/2010/main" val="1542804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307802" cy="869950"/>
          </a:xfrm>
          <a:prstGeom prst="rect">
            <a:avLst/>
          </a:prstGeom>
        </p:spPr>
      </p:pic>
      <p:sp>
        <p:nvSpPr>
          <p:cNvPr id="4" name="Title 3"/>
          <p:cNvSpPr>
            <a:spLocks noGrp="1"/>
          </p:cNvSpPr>
          <p:nvPr>
            <p:ph type="title"/>
          </p:nvPr>
        </p:nvSpPr>
        <p:spPr>
          <a:xfrm>
            <a:off x="0" y="294041"/>
            <a:ext cx="4460926" cy="707849"/>
          </a:xfrm>
        </p:spPr>
        <p:txBody>
          <a:bodyPr>
            <a:normAutofit fontScale="90000"/>
          </a:bodyPr>
          <a:lstStyle/>
          <a:p>
            <a:r>
              <a:rPr lang="en-GB" sz="3600" b="1" dirty="0">
                <a:solidFill>
                  <a:schemeClr val="bg1"/>
                </a:solidFill>
              </a:rPr>
              <a:t>Mia </a:t>
            </a:r>
            <a:r>
              <a:rPr lang="en-GB" sz="3600" b="1" dirty="0" err="1">
                <a:solidFill>
                  <a:schemeClr val="bg1"/>
                </a:solidFill>
              </a:rPr>
              <a:t>hilft</a:t>
            </a:r>
            <a:r>
              <a:rPr lang="en-GB" sz="3600" b="1" dirty="0">
                <a:solidFill>
                  <a:schemeClr val="bg1"/>
                </a:solidFill>
              </a:rPr>
              <a:t> Alastair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717967" y="247046"/>
            <a:ext cx="1241234" cy="4616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11779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Alastairs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Handysignal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schlecht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deshalb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einige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 </a:t>
            </a:r>
          </a:p>
        </p:txBody>
      </p:sp>
      <p:pic>
        <p:nvPicPr>
          <p:cNvPr id="8" name="Picture 7" descr="A picture containing text, vector graphics&#10;&#10;Description automatically generated">
            <a:extLst>
              <a:ext uri="{FF2B5EF4-FFF2-40B4-BE49-F238E27FC236}">
                <a16:creationId xmlns:a16="http://schemas.microsoft.com/office/drawing/2014/main" id="{DD4F03E2-083C-4673-964C-6B584CA470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3098" y="161711"/>
            <a:ext cx="1113815" cy="1134289"/>
          </a:xfrm>
          <a:prstGeom prst="rect">
            <a:avLst/>
          </a:prstGeom>
        </p:spPr>
      </p:pic>
      <p:pic>
        <p:nvPicPr>
          <p:cNvPr id="10" name="Picture 9">
            <a:extLst>
              <a:ext uri="{FF2B5EF4-FFF2-40B4-BE49-F238E27FC236}">
                <a16:creationId xmlns:a16="http://schemas.microsoft.com/office/drawing/2014/main" id="{0D30C24B-9B18-46FC-B226-D62B6CB4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302" y="34663"/>
            <a:ext cx="846876" cy="1226604"/>
          </a:xfrm>
          <a:prstGeom prst="rect">
            <a:avLst/>
          </a:prstGeom>
        </p:spPr>
      </p:pic>
      <p:sp>
        <p:nvSpPr>
          <p:cNvPr id="9" name="Speech Bubble: Rectangle with Corners Rounded 8">
            <a:extLst>
              <a:ext uri="{FF2B5EF4-FFF2-40B4-BE49-F238E27FC236}">
                <a16:creationId xmlns:a16="http://schemas.microsoft.com/office/drawing/2014/main" id="{8265A3E1-165B-4540-BA95-9275BE6EDC92}"/>
              </a:ext>
            </a:extLst>
          </p:cNvPr>
          <p:cNvSpPr/>
          <p:nvPr/>
        </p:nvSpPr>
        <p:spPr>
          <a:xfrm>
            <a:off x="1872544" y="3697186"/>
            <a:ext cx="1576396" cy="768246"/>
          </a:xfrm>
          <a:prstGeom prst="wedgeRoundRectCallout">
            <a:avLst>
              <a:gd name="adj1" fmla="val -10421"/>
              <a:gd name="adj2" fmla="val 15093"/>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zwei</a:t>
            </a:r>
            <a:endPar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2" name="Speech Bubble: Rectangle with Corners Rounded 21">
            <a:extLst>
              <a:ext uri="{FF2B5EF4-FFF2-40B4-BE49-F238E27FC236}">
                <a16:creationId xmlns:a16="http://schemas.microsoft.com/office/drawing/2014/main" id="{D45D04AF-EB51-4563-BF40-FC8687919881}"/>
              </a:ext>
            </a:extLst>
          </p:cNvPr>
          <p:cNvSpPr/>
          <p:nvPr/>
        </p:nvSpPr>
        <p:spPr>
          <a:xfrm>
            <a:off x="5307802" y="4948466"/>
            <a:ext cx="1576396" cy="768246"/>
          </a:xfrm>
          <a:prstGeom prst="wedgeRoundRectCallout">
            <a:avLst>
              <a:gd name="adj1" fmla="val -10421"/>
              <a:gd name="adj2" fmla="val 15093"/>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im</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Mai</a:t>
            </a:r>
            <a:endPar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3" name="Speech Bubble: Rectangle with Corners Rounded 22">
            <a:extLst>
              <a:ext uri="{FF2B5EF4-FFF2-40B4-BE49-F238E27FC236}">
                <a16:creationId xmlns:a16="http://schemas.microsoft.com/office/drawing/2014/main" id="{C2EB3A12-2B70-4F48-8BCA-EB3A86ACD34E}"/>
              </a:ext>
            </a:extLst>
          </p:cNvPr>
          <p:cNvSpPr/>
          <p:nvPr/>
        </p:nvSpPr>
        <p:spPr>
          <a:xfrm>
            <a:off x="4861058" y="3629496"/>
            <a:ext cx="2417083" cy="903626"/>
          </a:xfrm>
          <a:prstGeom prst="wedgeRoundRectCallout">
            <a:avLst>
              <a:gd name="adj1" fmla="val -10421"/>
              <a:gd name="adj2" fmla="val 15093"/>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im</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September</a:t>
            </a:r>
            <a:endPar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Speech Bubble: Rectangle with Corners Rounded 23">
            <a:extLst>
              <a:ext uri="{FF2B5EF4-FFF2-40B4-BE49-F238E27FC236}">
                <a16:creationId xmlns:a16="http://schemas.microsoft.com/office/drawing/2014/main" id="{B908F6CC-0C00-46D2-8EB2-CC4030749F5A}"/>
              </a:ext>
            </a:extLst>
          </p:cNvPr>
          <p:cNvSpPr/>
          <p:nvPr/>
        </p:nvSpPr>
        <p:spPr>
          <a:xfrm>
            <a:off x="8123084" y="4880776"/>
            <a:ext cx="2417083" cy="903626"/>
          </a:xfrm>
          <a:prstGeom prst="wedgeRoundRectCallout">
            <a:avLst>
              <a:gd name="adj1" fmla="val -10421"/>
              <a:gd name="adj2" fmla="val 15093"/>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gar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nicht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traditionell</a:t>
            </a:r>
            <a:endPar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5" name="Speech Bubble: Rectangle with Corners Rounded 24">
            <a:extLst>
              <a:ext uri="{FF2B5EF4-FFF2-40B4-BE49-F238E27FC236}">
                <a16:creationId xmlns:a16="http://schemas.microsoft.com/office/drawing/2014/main" id="{EF0C5551-66A3-4405-AA36-D92CA61D3D38}"/>
              </a:ext>
            </a:extLst>
          </p:cNvPr>
          <p:cNvSpPr/>
          <p:nvPr/>
        </p:nvSpPr>
        <p:spPr>
          <a:xfrm>
            <a:off x="686644" y="4880776"/>
            <a:ext cx="3526634" cy="903626"/>
          </a:xfrm>
          <a:prstGeom prst="wedgeRoundRectCallout">
            <a:avLst>
              <a:gd name="adj1" fmla="val -10421"/>
              <a:gd name="adj2" fmla="val 15093"/>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Essen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kaufen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und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Zahnarzt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gehen</a:t>
            </a:r>
            <a:endPar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6" name="Speech Bubble: Rectangle with Corners Rounded 25">
            <a:extLst>
              <a:ext uri="{FF2B5EF4-FFF2-40B4-BE49-F238E27FC236}">
                <a16:creationId xmlns:a16="http://schemas.microsoft.com/office/drawing/2014/main" id="{2C193955-37C4-401D-B7E8-64865D2A8EA8}"/>
              </a:ext>
            </a:extLst>
          </p:cNvPr>
          <p:cNvSpPr/>
          <p:nvPr/>
        </p:nvSpPr>
        <p:spPr>
          <a:xfrm>
            <a:off x="8390430" y="3697186"/>
            <a:ext cx="1576396" cy="768246"/>
          </a:xfrm>
          <a:prstGeom prst="wedgeRoundRectCallout">
            <a:avLst>
              <a:gd name="adj1" fmla="val -10421"/>
              <a:gd name="adj2" fmla="val 15093"/>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vier</a:t>
            </a:r>
            <a:endPar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7" name="Speech Bubble: Rectangle with Corners Rounded 26">
            <a:extLst>
              <a:ext uri="{FF2B5EF4-FFF2-40B4-BE49-F238E27FC236}">
                <a16:creationId xmlns:a16="http://schemas.microsoft.com/office/drawing/2014/main" id="{17EB7A2B-BFDA-4F11-A26A-C4286BA6E014}"/>
              </a:ext>
            </a:extLst>
          </p:cNvPr>
          <p:cNvSpPr/>
          <p:nvPr/>
        </p:nvSpPr>
        <p:spPr>
          <a:xfrm>
            <a:off x="719351" y="1971513"/>
            <a:ext cx="10765912" cy="823599"/>
          </a:xfrm>
          <a:prstGeom prst="wedgeRoundRectCallout">
            <a:avLst>
              <a:gd name="adj1" fmla="val -10421"/>
              <a:gd name="adj2" fmla="val 15093"/>
              <a:gd name="adj3" fmla="val 16667"/>
            </a:avLst>
          </a:prstGeom>
          <a:solidFill>
            <a:srgbClr val="D1DF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6.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Wie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zusätzliche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Familienmitglieder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hast du an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Weihnachten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gesehen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CCE2B59C-DD8E-461E-B37B-CABE7C4A0DE3}"/>
              </a:ext>
            </a:extLst>
          </p:cNvPr>
          <p:cNvSpPr/>
          <p:nvPr/>
        </p:nvSpPr>
        <p:spPr>
          <a:xfrm>
            <a:off x="719351" y="1966732"/>
            <a:ext cx="10765912" cy="823599"/>
          </a:xfrm>
          <a:prstGeom prst="wedgeRoundRectCallout">
            <a:avLst>
              <a:gd name="adj1" fmla="val -10421"/>
              <a:gd name="adj2" fmla="val 15093"/>
              <a:gd name="adj3" fmla="val 16667"/>
            </a:avLst>
          </a:prstGeom>
          <a:solidFill>
            <a:srgbClr val="D1DF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5.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Weihnachten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9" name="Speech Bubble: Rectangle with Corners Rounded 28">
            <a:extLst>
              <a:ext uri="{FF2B5EF4-FFF2-40B4-BE49-F238E27FC236}">
                <a16:creationId xmlns:a16="http://schemas.microsoft.com/office/drawing/2014/main" id="{8BD58849-5C99-45F8-8270-B64B50268BC4}"/>
              </a:ext>
            </a:extLst>
          </p:cNvPr>
          <p:cNvSpPr/>
          <p:nvPr/>
        </p:nvSpPr>
        <p:spPr>
          <a:xfrm>
            <a:off x="710160" y="1971513"/>
            <a:ext cx="10765912" cy="823599"/>
          </a:xfrm>
          <a:prstGeom prst="wedgeRoundRectCallout">
            <a:avLst>
              <a:gd name="adj1" fmla="val -10421"/>
              <a:gd name="adj2" fmla="val 15093"/>
              <a:gd name="adj3" fmla="val 16667"/>
            </a:avLst>
          </a:prstGeom>
          <a:solidFill>
            <a:srgbClr val="D1DF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4.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Monat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geblieben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0" name="Speech Bubble: Rectangle with Corners Rounded 29">
            <a:extLst>
              <a:ext uri="{FF2B5EF4-FFF2-40B4-BE49-F238E27FC236}">
                <a16:creationId xmlns:a16="http://schemas.microsoft.com/office/drawing/2014/main" id="{18A99782-D53F-4AE9-8881-D1A1A2EE9041}"/>
              </a:ext>
            </a:extLst>
          </p:cNvPr>
          <p:cNvSpPr/>
          <p:nvPr/>
        </p:nvSpPr>
        <p:spPr>
          <a:xfrm>
            <a:off x="713044" y="1970358"/>
            <a:ext cx="10765912" cy="823599"/>
          </a:xfrm>
          <a:prstGeom prst="wedgeRoundRectCallout">
            <a:avLst>
              <a:gd name="adj1" fmla="val -10421"/>
              <a:gd name="adj2" fmla="val 15093"/>
              <a:gd name="adj3" fmla="val 16667"/>
            </a:avLst>
          </a:prstGeom>
          <a:solidFill>
            <a:srgbClr val="D1DF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3.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Monat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durftest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ausgehen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1" name="Speech Bubble: Rectangle with Corners Rounded 30">
            <a:extLst>
              <a:ext uri="{FF2B5EF4-FFF2-40B4-BE49-F238E27FC236}">
                <a16:creationId xmlns:a16="http://schemas.microsoft.com/office/drawing/2014/main" id="{3BA5E565-9B33-4B94-B78C-DDA4628E9155}"/>
              </a:ext>
            </a:extLst>
          </p:cNvPr>
          <p:cNvSpPr/>
          <p:nvPr/>
        </p:nvSpPr>
        <p:spPr>
          <a:xfrm>
            <a:off x="716467" y="1969451"/>
            <a:ext cx="10765912" cy="823599"/>
          </a:xfrm>
          <a:prstGeom prst="wedgeRoundRectCallout">
            <a:avLst>
              <a:gd name="adj1" fmla="val -10421"/>
              <a:gd name="adj2" fmla="val 15093"/>
              <a:gd name="adj3" fmla="val 16667"/>
            </a:avLst>
          </a:prstGeom>
          <a:solidFill>
            <a:srgbClr val="D1DF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2.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durftest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April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2" name="Speech Bubble: Rectangle with Corners Rounded 31">
            <a:extLst>
              <a:ext uri="{FF2B5EF4-FFF2-40B4-BE49-F238E27FC236}">
                <a16:creationId xmlns:a16="http://schemas.microsoft.com/office/drawing/2014/main" id="{28B92998-F6DC-4068-89FC-82FA0E37B1E9}"/>
              </a:ext>
            </a:extLst>
          </p:cNvPr>
          <p:cNvSpPr/>
          <p:nvPr/>
        </p:nvSpPr>
        <p:spPr>
          <a:xfrm>
            <a:off x="713044" y="1961726"/>
            <a:ext cx="10765912" cy="823599"/>
          </a:xfrm>
          <a:prstGeom prst="wedgeRoundRectCallout">
            <a:avLst>
              <a:gd name="adj1" fmla="val -10421"/>
              <a:gd name="adj2" fmla="val 15093"/>
              <a:gd name="adj3" fmla="val 16667"/>
            </a:avLst>
          </a:prstGeom>
          <a:solidFill>
            <a:srgbClr val="D1DF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1.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Lockdowns gab es?</a:t>
            </a:r>
          </a:p>
        </p:txBody>
      </p:sp>
      <p:sp>
        <p:nvSpPr>
          <p:cNvPr id="20" name="Speech Bubble: Rectangle with Corners Rounded 19">
            <a:extLst>
              <a:ext uri="{FF2B5EF4-FFF2-40B4-BE49-F238E27FC236}">
                <a16:creationId xmlns:a16="http://schemas.microsoft.com/office/drawing/2014/main" id="{A9562A8B-D0F1-4300-9A53-589A2E94676C}"/>
              </a:ext>
            </a:extLst>
          </p:cNvPr>
          <p:cNvSpPr/>
          <p:nvPr/>
        </p:nvSpPr>
        <p:spPr>
          <a:xfrm>
            <a:off x="6652940" y="243422"/>
            <a:ext cx="3989508" cy="809086"/>
          </a:xfrm>
          <a:prstGeom prst="wedgeRoundRectCallout">
            <a:avLst>
              <a:gd name="adj1" fmla="val -14631"/>
              <a:gd name="adj2" fmla="val 1250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zusätzlich</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 additional</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Mitglied</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 member </a:t>
            </a:r>
          </a:p>
        </p:txBody>
      </p:sp>
    </p:spTree>
    <p:extLst>
      <p:ext uri="{BB962C8B-B14F-4D97-AF65-F5344CB8AC3E}">
        <p14:creationId xmlns:p14="http://schemas.microsoft.com/office/powerpoint/2010/main" val="131765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1656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717967" y="247046"/>
            <a:ext cx="1241234" cy="4616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8" name="Picture 7" descr="A picture containing text, vector graphics&#10;&#10;Description automatically generated">
            <a:extLst>
              <a:ext uri="{FF2B5EF4-FFF2-40B4-BE49-F238E27FC236}">
                <a16:creationId xmlns:a16="http://schemas.microsoft.com/office/drawing/2014/main" id="{DD4F03E2-083C-4673-964C-6B584CA470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6898" y="161871"/>
            <a:ext cx="1113815" cy="1134289"/>
          </a:xfrm>
          <a:prstGeom prst="rect">
            <a:avLst/>
          </a:prstGeom>
        </p:spPr>
      </p:pic>
      <p:pic>
        <p:nvPicPr>
          <p:cNvPr id="10" name="Picture 9">
            <a:extLst>
              <a:ext uri="{FF2B5EF4-FFF2-40B4-BE49-F238E27FC236}">
                <a16:creationId xmlns:a16="http://schemas.microsoft.com/office/drawing/2014/main" id="{0D30C24B-9B18-46FC-B226-D62B6CB4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6166" y="48623"/>
            <a:ext cx="846876" cy="1226604"/>
          </a:xfrm>
          <a:prstGeom prst="rect">
            <a:avLst/>
          </a:prstGeom>
        </p:spPr>
      </p:pic>
      <p:sp>
        <p:nvSpPr>
          <p:cNvPr id="9" name="Speech Bubble: Rectangle with Corners Rounded 8">
            <a:extLst>
              <a:ext uri="{FF2B5EF4-FFF2-40B4-BE49-F238E27FC236}">
                <a16:creationId xmlns:a16="http://schemas.microsoft.com/office/drawing/2014/main" id="{8265A3E1-165B-4540-BA95-9275BE6EDC92}"/>
              </a:ext>
            </a:extLst>
          </p:cNvPr>
          <p:cNvSpPr/>
          <p:nvPr/>
        </p:nvSpPr>
        <p:spPr>
          <a:xfrm>
            <a:off x="8543427" y="3697186"/>
            <a:ext cx="1576396" cy="768246"/>
          </a:xfrm>
          <a:prstGeom prst="wedgeRoundRectCallout">
            <a:avLst>
              <a:gd name="adj1" fmla="val -10421"/>
              <a:gd name="adj2" fmla="val 15093"/>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zwei</a:t>
            </a:r>
            <a:endParaRPr kumimoji="0" lang="en-GB" sz="1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2" name="Speech Bubble: Rectangle with Corners Rounded 21">
            <a:extLst>
              <a:ext uri="{FF2B5EF4-FFF2-40B4-BE49-F238E27FC236}">
                <a16:creationId xmlns:a16="http://schemas.microsoft.com/office/drawing/2014/main" id="{D45D04AF-EB51-4563-BF40-FC8687919881}"/>
              </a:ext>
            </a:extLst>
          </p:cNvPr>
          <p:cNvSpPr/>
          <p:nvPr/>
        </p:nvSpPr>
        <p:spPr>
          <a:xfrm>
            <a:off x="5307802" y="4948466"/>
            <a:ext cx="1576396" cy="768246"/>
          </a:xfrm>
          <a:prstGeom prst="wedgeRoundRectCallout">
            <a:avLst>
              <a:gd name="adj1" fmla="val -10421"/>
              <a:gd name="adj2" fmla="val 15093"/>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im</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Mai</a:t>
            </a:r>
            <a:endParaRPr kumimoji="0" lang="en-GB" sz="1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3" name="Speech Bubble: Rectangle with Corners Rounded 22">
            <a:extLst>
              <a:ext uri="{FF2B5EF4-FFF2-40B4-BE49-F238E27FC236}">
                <a16:creationId xmlns:a16="http://schemas.microsoft.com/office/drawing/2014/main" id="{C2EB3A12-2B70-4F48-8BCA-EB3A86ACD34E}"/>
              </a:ext>
            </a:extLst>
          </p:cNvPr>
          <p:cNvSpPr/>
          <p:nvPr/>
        </p:nvSpPr>
        <p:spPr>
          <a:xfrm>
            <a:off x="4861058" y="3629496"/>
            <a:ext cx="2417083" cy="903626"/>
          </a:xfrm>
          <a:prstGeom prst="wedgeRoundRectCallout">
            <a:avLst>
              <a:gd name="adj1" fmla="val -10421"/>
              <a:gd name="adj2" fmla="val 15093"/>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im</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September</a:t>
            </a:r>
            <a:endParaRPr kumimoji="0" lang="en-GB" sz="1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Speech Bubble: Rectangle with Corners Rounded 23">
            <a:extLst>
              <a:ext uri="{FF2B5EF4-FFF2-40B4-BE49-F238E27FC236}">
                <a16:creationId xmlns:a16="http://schemas.microsoft.com/office/drawing/2014/main" id="{B908F6CC-0C00-46D2-8EB2-CC4030749F5A}"/>
              </a:ext>
            </a:extLst>
          </p:cNvPr>
          <p:cNvSpPr/>
          <p:nvPr/>
        </p:nvSpPr>
        <p:spPr>
          <a:xfrm>
            <a:off x="8123084" y="4880776"/>
            <a:ext cx="2417083" cy="903626"/>
          </a:xfrm>
          <a:prstGeom prst="wedgeRoundRectCallout">
            <a:avLst>
              <a:gd name="adj1" fmla="val -10421"/>
              <a:gd name="adj2" fmla="val 15093"/>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gar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nicht</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traditionell</a:t>
            </a:r>
            <a:endParaRPr kumimoji="0" lang="en-GB" sz="1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5" name="Speech Bubble: Rectangle with Corners Rounded 24">
            <a:extLst>
              <a:ext uri="{FF2B5EF4-FFF2-40B4-BE49-F238E27FC236}">
                <a16:creationId xmlns:a16="http://schemas.microsoft.com/office/drawing/2014/main" id="{EF0C5551-66A3-4405-AA36-D92CA61D3D38}"/>
              </a:ext>
            </a:extLst>
          </p:cNvPr>
          <p:cNvSpPr/>
          <p:nvPr/>
        </p:nvSpPr>
        <p:spPr>
          <a:xfrm>
            <a:off x="686644" y="4880776"/>
            <a:ext cx="3526634" cy="903626"/>
          </a:xfrm>
          <a:prstGeom prst="wedgeRoundRectCallout">
            <a:avLst>
              <a:gd name="adj1" fmla="val -10421"/>
              <a:gd name="adj2" fmla="val 15093"/>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Essen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kaufen</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und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zum</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Zahnarzt</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gehen</a:t>
            </a:r>
            <a:endParaRPr kumimoji="0" lang="en-GB" sz="1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6" name="Speech Bubble: Rectangle with Corners Rounded 25">
            <a:extLst>
              <a:ext uri="{FF2B5EF4-FFF2-40B4-BE49-F238E27FC236}">
                <a16:creationId xmlns:a16="http://schemas.microsoft.com/office/drawing/2014/main" id="{2C193955-37C4-401D-B7E8-64865D2A8EA8}"/>
              </a:ext>
            </a:extLst>
          </p:cNvPr>
          <p:cNvSpPr/>
          <p:nvPr/>
        </p:nvSpPr>
        <p:spPr>
          <a:xfrm>
            <a:off x="1872544" y="3697186"/>
            <a:ext cx="1576396" cy="768246"/>
          </a:xfrm>
          <a:prstGeom prst="wedgeRoundRectCallout">
            <a:avLst>
              <a:gd name="adj1" fmla="val -10421"/>
              <a:gd name="adj2" fmla="val 15093"/>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vier</a:t>
            </a:r>
            <a:endParaRPr kumimoji="0" lang="en-GB" sz="1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7" name="Speech Bubble: Rectangle with Corners Rounded 26">
            <a:extLst>
              <a:ext uri="{FF2B5EF4-FFF2-40B4-BE49-F238E27FC236}">
                <a16:creationId xmlns:a16="http://schemas.microsoft.com/office/drawing/2014/main" id="{17EB7A2B-BFDA-4F11-A26A-C4286BA6E014}"/>
              </a:ext>
            </a:extLst>
          </p:cNvPr>
          <p:cNvSpPr/>
          <p:nvPr/>
        </p:nvSpPr>
        <p:spPr>
          <a:xfrm>
            <a:off x="712768" y="1906735"/>
            <a:ext cx="10765912" cy="823599"/>
          </a:xfrm>
          <a:prstGeom prst="wedgeRoundRectCallout">
            <a:avLst>
              <a:gd name="adj1" fmla="val -10421"/>
              <a:gd name="adj2" fmla="val 15093"/>
              <a:gd name="adj3" fmla="val 16667"/>
            </a:avLst>
          </a:prstGeom>
          <a:solidFill>
            <a:srgbClr val="D1DF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6.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Wie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zusätzliche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Familienmitglieder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hast du an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Weihnachten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gesehen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CCE2B59C-DD8E-461E-B37B-CABE7C4A0DE3}"/>
              </a:ext>
            </a:extLst>
          </p:cNvPr>
          <p:cNvSpPr/>
          <p:nvPr/>
        </p:nvSpPr>
        <p:spPr>
          <a:xfrm>
            <a:off x="712768" y="1915406"/>
            <a:ext cx="10765912" cy="823599"/>
          </a:xfrm>
          <a:prstGeom prst="wedgeRoundRectCallout">
            <a:avLst>
              <a:gd name="adj1" fmla="val -10421"/>
              <a:gd name="adj2" fmla="val 15093"/>
              <a:gd name="adj3" fmla="val 16667"/>
            </a:avLst>
          </a:prstGeom>
          <a:solidFill>
            <a:srgbClr val="D1DF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5.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Weihnachten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9" name="Speech Bubble: Rectangle with Corners Rounded 28">
            <a:extLst>
              <a:ext uri="{FF2B5EF4-FFF2-40B4-BE49-F238E27FC236}">
                <a16:creationId xmlns:a16="http://schemas.microsoft.com/office/drawing/2014/main" id="{8BD58849-5C99-45F8-8270-B64B50268BC4}"/>
              </a:ext>
            </a:extLst>
          </p:cNvPr>
          <p:cNvSpPr/>
          <p:nvPr/>
        </p:nvSpPr>
        <p:spPr>
          <a:xfrm>
            <a:off x="712768" y="1915961"/>
            <a:ext cx="10765912" cy="823599"/>
          </a:xfrm>
          <a:prstGeom prst="wedgeRoundRectCallout">
            <a:avLst>
              <a:gd name="adj1" fmla="val -10421"/>
              <a:gd name="adj2" fmla="val 15093"/>
              <a:gd name="adj3" fmla="val 16667"/>
            </a:avLst>
          </a:prstGeom>
          <a:solidFill>
            <a:srgbClr val="D1DF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4.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Monat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geblieben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0" name="Speech Bubble: Rectangle with Corners Rounded 29">
            <a:extLst>
              <a:ext uri="{FF2B5EF4-FFF2-40B4-BE49-F238E27FC236}">
                <a16:creationId xmlns:a16="http://schemas.microsoft.com/office/drawing/2014/main" id="{18A99782-D53F-4AE9-8881-D1A1A2EE9041}"/>
              </a:ext>
            </a:extLst>
          </p:cNvPr>
          <p:cNvSpPr/>
          <p:nvPr/>
        </p:nvSpPr>
        <p:spPr>
          <a:xfrm>
            <a:off x="712768" y="1916582"/>
            <a:ext cx="10765912" cy="823599"/>
          </a:xfrm>
          <a:prstGeom prst="wedgeRoundRectCallout">
            <a:avLst>
              <a:gd name="adj1" fmla="val -10421"/>
              <a:gd name="adj2" fmla="val 15093"/>
              <a:gd name="adj3" fmla="val 16667"/>
            </a:avLst>
          </a:prstGeom>
          <a:solidFill>
            <a:srgbClr val="D1DF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3.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Monat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durftest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ausgehen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1" name="Speech Bubble: Rectangle with Corners Rounded 30">
            <a:extLst>
              <a:ext uri="{FF2B5EF4-FFF2-40B4-BE49-F238E27FC236}">
                <a16:creationId xmlns:a16="http://schemas.microsoft.com/office/drawing/2014/main" id="{3BA5E565-9B33-4B94-B78C-DDA4628E9155}"/>
              </a:ext>
            </a:extLst>
          </p:cNvPr>
          <p:cNvSpPr/>
          <p:nvPr/>
        </p:nvSpPr>
        <p:spPr>
          <a:xfrm>
            <a:off x="713044" y="1915406"/>
            <a:ext cx="10765912" cy="823599"/>
          </a:xfrm>
          <a:prstGeom prst="wedgeRoundRectCallout">
            <a:avLst>
              <a:gd name="adj1" fmla="val -10421"/>
              <a:gd name="adj2" fmla="val 15093"/>
              <a:gd name="adj3" fmla="val 16667"/>
            </a:avLst>
          </a:prstGeom>
          <a:solidFill>
            <a:srgbClr val="D1DF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2.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durftest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April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2" name="Speech Bubble: Rectangle with Corners Rounded 31">
            <a:extLst>
              <a:ext uri="{FF2B5EF4-FFF2-40B4-BE49-F238E27FC236}">
                <a16:creationId xmlns:a16="http://schemas.microsoft.com/office/drawing/2014/main" id="{28B92998-F6DC-4068-89FC-82FA0E37B1E9}"/>
              </a:ext>
            </a:extLst>
          </p:cNvPr>
          <p:cNvSpPr/>
          <p:nvPr/>
        </p:nvSpPr>
        <p:spPr>
          <a:xfrm>
            <a:off x="713044" y="1914230"/>
            <a:ext cx="10765912" cy="823599"/>
          </a:xfrm>
          <a:prstGeom prst="wedgeRoundRectCallout">
            <a:avLst>
              <a:gd name="adj1" fmla="val -10421"/>
              <a:gd name="adj2" fmla="val 15093"/>
              <a:gd name="adj3" fmla="val 16667"/>
            </a:avLst>
          </a:prstGeom>
          <a:solidFill>
            <a:srgbClr val="D1DFEF"/>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1.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Lockdowns gab es?</a:t>
            </a:r>
          </a:p>
        </p:txBody>
      </p:sp>
    </p:spTree>
    <p:extLst>
      <p:ext uri="{BB962C8B-B14F-4D97-AF65-F5344CB8AC3E}">
        <p14:creationId xmlns:p14="http://schemas.microsoft.com/office/powerpoint/2010/main" val="223683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9"/>
                                        </p:tgtEl>
                                        <p:attrNameLst>
                                          <p:attrName>fillcolor</p:attrName>
                                        </p:attrNameLst>
                                      </p:cBhvr>
                                      <p:to>
                                        <a:schemeClr val="accent2"/>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grpId="0" nodeType="clickEffect">
                                  <p:stCondLst>
                                    <p:cond delay="0"/>
                                  </p:stCondLst>
                                  <p:childTnLst>
                                    <p:animClr clrSpc="rgb" dir="cw">
                                      <p:cBhvr>
                                        <p:cTn id="16" dur="2000" fill="hold"/>
                                        <p:tgtEl>
                                          <p:spTgt spid="25"/>
                                        </p:tgtEl>
                                        <p:attrNameLst>
                                          <p:attrName>fillcolor</p:attrName>
                                        </p:attrNameLst>
                                      </p:cBhvr>
                                      <p:to>
                                        <a:schemeClr val="accent2"/>
                                      </p:to>
                                    </p:animClr>
                                    <p:set>
                                      <p:cBhvr>
                                        <p:cTn id="17" dur="2000" fill="hold"/>
                                        <p:tgtEl>
                                          <p:spTgt spid="25"/>
                                        </p:tgtEl>
                                        <p:attrNameLst>
                                          <p:attrName>fill.type</p:attrName>
                                        </p:attrNameLst>
                                      </p:cBhvr>
                                      <p:to>
                                        <p:strVal val="solid"/>
                                      </p:to>
                                    </p:set>
                                    <p:set>
                                      <p:cBhvr>
                                        <p:cTn id="18" dur="2000" fill="hold"/>
                                        <p:tgtEl>
                                          <p:spTgt spid="25"/>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grpId="0" nodeType="clickEffect">
                                  <p:stCondLst>
                                    <p:cond delay="0"/>
                                  </p:stCondLst>
                                  <p:childTnLst>
                                    <p:animClr clrSpc="rgb" dir="cw">
                                      <p:cBhvr>
                                        <p:cTn id="26" dur="2000" fill="hold"/>
                                        <p:tgtEl>
                                          <p:spTgt spid="22"/>
                                        </p:tgtEl>
                                        <p:attrNameLst>
                                          <p:attrName>fillcolor</p:attrName>
                                        </p:attrNameLst>
                                      </p:cBhvr>
                                      <p:to>
                                        <a:schemeClr val="accent2"/>
                                      </p:to>
                                    </p:animClr>
                                    <p:set>
                                      <p:cBhvr>
                                        <p:cTn id="27" dur="2000" fill="hold"/>
                                        <p:tgtEl>
                                          <p:spTgt spid="22"/>
                                        </p:tgtEl>
                                        <p:attrNameLst>
                                          <p:attrName>fill.type</p:attrName>
                                        </p:attrNameLst>
                                      </p:cBhvr>
                                      <p:to>
                                        <p:strVal val="solid"/>
                                      </p:to>
                                    </p:set>
                                    <p:set>
                                      <p:cBhvr>
                                        <p:cTn id="28" dur="2000" fill="hold"/>
                                        <p:tgtEl>
                                          <p:spTgt spid="22"/>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grpId="0" nodeType="clickEffect">
                                  <p:stCondLst>
                                    <p:cond delay="0"/>
                                  </p:stCondLst>
                                  <p:childTnLst>
                                    <p:animClr clrSpc="rgb" dir="cw">
                                      <p:cBhvr>
                                        <p:cTn id="36" dur="2000" fill="hold"/>
                                        <p:tgtEl>
                                          <p:spTgt spid="23"/>
                                        </p:tgtEl>
                                        <p:attrNameLst>
                                          <p:attrName>fillcolor</p:attrName>
                                        </p:attrNameLst>
                                      </p:cBhvr>
                                      <p:to>
                                        <a:schemeClr val="accent2"/>
                                      </p:to>
                                    </p:animClr>
                                    <p:set>
                                      <p:cBhvr>
                                        <p:cTn id="37" dur="2000" fill="hold"/>
                                        <p:tgtEl>
                                          <p:spTgt spid="23"/>
                                        </p:tgtEl>
                                        <p:attrNameLst>
                                          <p:attrName>fill.type</p:attrName>
                                        </p:attrNameLst>
                                      </p:cBhvr>
                                      <p:to>
                                        <p:strVal val="solid"/>
                                      </p:to>
                                    </p:set>
                                    <p:set>
                                      <p:cBhvr>
                                        <p:cTn id="38" dur="2000" fill="hold"/>
                                        <p:tgtEl>
                                          <p:spTgt spid="23"/>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grpId="0" nodeType="clickEffect">
                                  <p:stCondLst>
                                    <p:cond delay="0"/>
                                  </p:stCondLst>
                                  <p:childTnLst>
                                    <p:animClr clrSpc="rgb" dir="cw">
                                      <p:cBhvr>
                                        <p:cTn id="46" dur="2000" fill="hold"/>
                                        <p:tgtEl>
                                          <p:spTgt spid="24"/>
                                        </p:tgtEl>
                                        <p:attrNameLst>
                                          <p:attrName>fillcolor</p:attrName>
                                        </p:attrNameLst>
                                      </p:cBhvr>
                                      <p:to>
                                        <a:schemeClr val="accent2"/>
                                      </p:to>
                                    </p:animClr>
                                    <p:set>
                                      <p:cBhvr>
                                        <p:cTn id="47" dur="2000" fill="hold"/>
                                        <p:tgtEl>
                                          <p:spTgt spid="24"/>
                                        </p:tgtEl>
                                        <p:attrNameLst>
                                          <p:attrName>fill.type</p:attrName>
                                        </p:attrNameLst>
                                      </p:cBhvr>
                                      <p:to>
                                        <p:strVal val="solid"/>
                                      </p:to>
                                    </p:set>
                                    <p:set>
                                      <p:cBhvr>
                                        <p:cTn id="48" dur="2000" fill="hold"/>
                                        <p:tgtEl>
                                          <p:spTgt spid="24"/>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mph" presetSubtype="2" fill="hold" grpId="0" nodeType="clickEffect">
                                  <p:stCondLst>
                                    <p:cond delay="0"/>
                                  </p:stCondLst>
                                  <p:childTnLst>
                                    <p:animClr clrSpc="rgb" dir="cw">
                                      <p:cBhvr>
                                        <p:cTn id="56" dur="2000" fill="hold"/>
                                        <p:tgtEl>
                                          <p:spTgt spid="26"/>
                                        </p:tgtEl>
                                        <p:attrNameLst>
                                          <p:attrName>fillcolor</p:attrName>
                                        </p:attrNameLst>
                                      </p:cBhvr>
                                      <p:to>
                                        <a:schemeClr val="accent2"/>
                                      </p:to>
                                    </p:animClr>
                                    <p:set>
                                      <p:cBhvr>
                                        <p:cTn id="57" dur="2000" fill="hold"/>
                                        <p:tgtEl>
                                          <p:spTgt spid="26"/>
                                        </p:tgtEl>
                                        <p:attrNameLst>
                                          <p:attrName>fill.type</p:attrName>
                                        </p:attrNameLst>
                                      </p:cBhvr>
                                      <p:to>
                                        <p:strVal val="solid"/>
                                      </p:to>
                                    </p:set>
                                    <p:set>
                                      <p:cBhvr>
                                        <p:cTn id="58" dur="2000" fill="hold"/>
                                        <p:tgtEl>
                                          <p:spTgt spid="26"/>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7051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A46E87A5-B965-4178-9C13-55ACD3373334}"/>
              </a:ext>
            </a:extLst>
          </p:cNvPr>
          <p:cNvGraphicFramePr>
            <a:graphicFrameLocks noGrp="1"/>
          </p:cNvGraphicFramePr>
          <p:nvPr>
            <p:extLst>
              <p:ext uri="{D42A27DB-BD31-4B8C-83A1-F6EECF244321}">
                <p14:modId xmlns:p14="http://schemas.microsoft.com/office/powerpoint/2010/main" val="2192377845"/>
              </p:ext>
            </p:extLst>
          </p:nvPr>
        </p:nvGraphicFramePr>
        <p:xfrm>
          <a:off x="234675" y="1812026"/>
          <a:ext cx="11722653" cy="4473603"/>
        </p:xfrm>
        <a:graphic>
          <a:graphicData uri="http://schemas.openxmlformats.org/drawingml/2006/table">
            <a:tbl>
              <a:tblPr firstRow="1" bandRow="1">
                <a:tableStyleId>{00A15C55-8517-42AA-B614-E9B94910E393}</a:tableStyleId>
              </a:tblPr>
              <a:tblGrid>
                <a:gridCol w="693580">
                  <a:extLst>
                    <a:ext uri="{9D8B030D-6E8A-4147-A177-3AD203B41FA5}">
                      <a16:colId xmlns:a16="http://schemas.microsoft.com/office/drawing/2014/main" val="2607353726"/>
                    </a:ext>
                  </a:extLst>
                </a:gridCol>
                <a:gridCol w="9033163">
                  <a:extLst>
                    <a:ext uri="{9D8B030D-6E8A-4147-A177-3AD203B41FA5}">
                      <a16:colId xmlns:a16="http://schemas.microsoft.com/office/drawing/2014/main" val="1600817978"/>
                    </a:ext>
                  </a:extLst>
                </a:gridCol>
                <a:gridCol w="997527">
                  <a:extLst>
                    <a:ext uri="{9D8B030D-6E8A-4147-A177-3AD203B41FA5}">
                      <a16:colId xmlns:a16="http://schemas.microsoft.com/office/drawing/2014/main" val="4128092149"/>
                    </a:ext>
                  </a:extLst>
                </a:gridCol>
                <a:gridCol w="998383">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effectLst/>
                          <a:uLnTx/>
                          <a:uFillTx/>
                        </a:rPr>
                        <a:t>w</a:t>
                      </a:r>
                      <a:endParaRPr lang="en-GB" sz="24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v</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Der </a:t>
                      </a:r>
                      <a:r>
                        <a:rPr lang="en-GB" sz="2000" dirty="0" err="1">
                          <a:solidFill>
                            <a:srgbClr val="115076"/>
                          </a:solidFill>
                        </a:rPr>
                        <a:t>internationale</a:t>
                      </a:r>
                      <a:r>
                        <a:rPr lang="en-GB" sz="2000" dirty="0">
                          <a:solidFill>
                            <a:srgbClr val="115076"/>
                          </a:solidFill>
                        </a:rPr>
                        <a:t>   </a:t>
                      </a:r>
                      <a:r>
                        <a:rPr lang="en-GB" sz="2000" b="1" dirty="0" err="1">
                          <a:solidFill>
                            <a:srgbClr val="115076"/>
                          </a:solidFill>
                        </a:rPr>
                        <a:t>W</a:t>
                      </a:r>
                      <a:r>
                        <a:rPr lang="en-GB" sz="2000" dirty="0" err="1">
                          <a:solidFill>
                            <a:srgbClr val="115076"/>
                          </a:solidFill>
                        </a:rPr>
                        <a:t>eltfrauentag</a:t>
                      </a:r>
                      <a:r>
                        <a:rPr lang="en-GB" sz="2000" dirty="0">
                          <a:solidFill>
                            <a:srgbClr val="115076"/>
                          </a:solidFill>
                        </a:rPr>
                        <a:t> </a:t>
                      </a:r>
                      <a:r>
                        <a:rPr lang="en-GB" sz="2000" dirty="0" err="1">
                          <a:solidFill>
                            <a:srgbClr val="115076"/>
                          </a:solidFill>
                        </a:rPr>
                        <a:t>ist</a:t>
                      </a:r>
                      <a:r>
                        <a:rPr lang="en-GB" sz="2000" dirty="0">
                          <a:solidFill>
                            <a:srgbClr val="115076"/>
                          </a:solidFill>
                        </a:rPr>
                        <a:t> am 8. </a:t>
                      </a:r>
                      <a:r>
                        <a:rPr lang="en-GB" sz="2000" dirty="0" err="1">
                          <a:solidFill>
                            <a:srgbClr val="115076"/>
                          </a:solidFill>
                        </a:rPr>
                        <a:t>März</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In Armenien ist der Tag des   </a:t>
                      </a:r>
                      <a:r>
                        <a:rPr lang="de-DE" sz="2000" b="1" dirty="0">
                          <a:solidFill>
                            <a:srgbClr val="115076"/>
                          </a:solidFill>
                        </a:rPr>
                        <a:t>W</a:t>
                      </a:r>
                      <a:r>
                        <a:rPr lang="de-DE" sz="2000" dirty="0">
                          <a:solidFill>
                            <a:srgbClr val="115076"/>
                          </a:solidFill>
                        </a:rPr>
                        <a:t>issens und der Literatur am 1. September.</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Bots</a:t>
                      </a:r>
                      <a:r>
                        <a:rPr lang="en-GB" sz="2000" b="1" dirty="0">
                          <a:solidFill>
                            <a:srgbClr val="115076"/>
                          </a:solidFill>
                        </a:rPr>
                        <a:t>w</a:t>
                      </a:r>
                      <a:r>
                        <a:rPr lang="en-GB" sz="2000" dirty="0">
                          <a:solidFill>
                            <a:srgbClr val="115076"/>
                          </a:solidFill>
                        </a:rPr>
                        <a:t>ana Tag </a:t>
                      </a:r>
                      <a:r>
                        <a:rPr lang="en-GB" sz="2000" dirty="0" err="1">
                          <a:solidFill>
                            <a:srgbClr val="115076"/>
                          </a:solidFill>
                        </a:rPr>
                        <a:t>ist</a:t>
                      </a:r>
                      <a:r>
                        <a:rPr lang="en-GB" sz="2000" dirty="0">
                          <a:solidFill>
                            <a:srgbClr val="115076"/>
                          </a:solidFill>
                        </a:rPr>
                        <a:t> am 30. September.</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In Deutschland findet der   </a:t>
                      </a:r>
                      <a:r>
                        <a:rPr lang="de-DE" sz="2000" b="1" dirty="0">
                          <a:solidFill>
                            <a:srgbClr val="115076"/>
                          </a:solidFill>
                        </a:rPr>
                        <a:t>V</a:t>
                      </a:r>
                      <a:r>
                        <a:rPr lang="de-DE" sz="2000" dirty="0">
                          <a:solidFill>
                            <a:srgbClr val="115076"/>
                          </a:solidFill>
                        </a:rPr>
                        <a:t>atertag   normalerweise im Mai statt.</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Der  </a:t>
                      </a:r>
                      <a:r>
                        <a:rPr lang="de-DE" sz="2000" b="1" dirty="0">
                          <a:solidFill>
                            <a:srgbClr val="115076"/>
                          </a:solidFill>
                        </a:rPr>
                        <a:t>V</a:t>
                      </a:r>
                      <a:r>
                        <a:rPr lang="de-DE" sz="2000" dirty="0">
                          <a:solidFill>
                            <a:srgbClr val="115076"/>
                          </a:solidFill>
                        </a:rPr>
                        <a:t>orabend  von Rosch ha-Schana ist ein jüdisches Fest.</a:t>
                      </a:r>
                      <a:endParaRPr lang="en-GB" sz="2000" dirty="0">
                        <a:solidFill>
                          <a:srgbClr val="115076"/>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Im</a:t>
                      </a:r>
                      <a:r>
                        <a:rPr lang="en-GB" sz="2000" dirty="0">
                          <a:solidFill>
                            <a:srgbClr val="115076"/>
                          </a:solidFill>
                        </a:rPr>
                        <a:t> </a:t>
                      </a:r>
                      <a:r>
                        <a:rPr lang="en-GB" sz="2000" dirty="0" err="1">
                          <a:solidFill>
                            <a:srgbClr val="115076"/>
                          </a:solidFill>
                        </a:rPr>
                        <a:t>Dezember</a:t>
                      </a:r>
                      <a:r>
                        <a:rPr lang="en-GB" sz="2000" dirty="0">
                          <a:solidFill>
                            <a:srgbClr val="115076"/>
                          </a:solidFill>
                        </a:rPr>
                        <a:t> </a:t>
                      </a:r>
                      <a:r>
                        <a:rPr lang="en-GB" sz="2000" dirty="0" err="1">
                          <a:solidFill>
                            <a:srgbClr val="115076"/>
                          </a:solidFill>
                        </a:rPr>
                        <a:t>feiere</a:t>
                      </a:r>
                      <a:r>
                        <a:rPr lang="en-GB" sz="2000" dirty="0">
                          <a:solidFill>
                            <a:srgbClr val="115076"/>
                          </a:solidFill>
                        </a:rPr>
                        <a:t> ich </a:t>
                      </a:r>
                      <a:r>
                        <a:rPr lang="en-GB" sz="2000" dirty="0" err="1">
                          <a:solidFill>
                            <a:srgbClr val="115076"/>
                          </a:solidFill>
                        </a:rPr>
                        <a:t>gern</a:t>
                      </a:r>
                      <a:r>
                        <a:rPr lang="en-GB" sz="2000" dirty="0">
                          <a:solidFill>
                            <a:srgbClr val="115076"/>
                          </a:solidFill>
                        </a:rPr>
                        <a:t> </a:t>
                      </a:r>
                      <a:r>
                        <a:rPr lang="en-GB" sz="2000" b="1" dirty="0" err="1">
                          <a:solidFill>
                            <a:srgbClr val="115076"/>
                          </a:solidFill>
                        </a:rPr>
                        <a:t>W</a:t>
                      </a:r>
                      <a:r>
                        <a:rPr lang="en-GB" sz="2000" dirty="0" err="1">
                          <a:solidFill>
                            <a:srgbClr val="115076"/>
                          </a:solidFill>
                        </a:rPr>
                        <a:t>eihnachten</a:t>
                      </a:r>
                      <a:r>
                        <a:rPr lang="en-GB" sz="2000" dirty="0">
                          <a:solidFill>
                            <a:srgbClr val="115076"/>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Der Tag der spanischen   </a:t>
                      </a:r>
                      <a:r>
                        <a:rPr lang="de-DE" sz="2000" b="1" dirty="0">
                          <a:solidFill>
                            <a:srgbClr val="115076"/>
                          </a:solidFill>
                        </a:rPr>
                        <a:t>V</a:t>
                      </a:r>
                      <a:r>
                        <a:rPr lang="de-DE" sz="2000" dirty="0">
                          <a:solidFill>
                            <a:srgbClr val="115076"/>
                          </a:solidFill>
                        </a:rPr>
                        <a:t>erfassung  ist am 6. Dezember.</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In Deutschland </a:t>
                      </a:r>
                      <a:r>
                        <a:rPr lang="en-GB" sz="2000" dirty="0" err="1">
                          <a:solidFill>
                            <a:srgbClr val="115076"/>
                          </a:solidFill>
                        </a:rPr>
                        <a:t>feiert</a:t>
                      </a:r>
                      <a:r>
                        <a:rPr lang="en-GB" sz="2000" dirty="0">
                          <a:solidFill>
                            <a:srgbClr val="115076"/>
                          </a:solidFill>
                        </a:rPr>
                        <a:t> man   Sil</a:t>
                      </a:r>
                      <a:r>
                        <a:rPr lang="en-GB" sz="2000" b="1" dirty="0">
                          <a:solidFill>
                            <a:srgbClr val="115076"/>
                          </a:solidFill>
                        </a:rPr>
                        <a:t>v</a:t>
                      </a:r>
                      <a:r>
                        <a:rPr lang="en-GB" sz="2000" dirty="0">
                          <a:solidFill>
                            <a:srgbClr val="115076"/>
                          </a:solidFill>
                        </a:rPr>
                        <a:t>ester  am 31. </a:t>
                      </a:r>
                      <a:r>
                        <a:rPr lang="en-GB" sz="2000" dirty="0" err="1">
                          <a:solidFill>
                            <a:srgbClr val="115076"/>
                          </a:solidFill>
                        </a:rPr>
                        <a:t>Dezember</a:t>
                      </a:r>
                      <a:r>
                        <a:rPr lang="en-GB" sz="2000" dirty="0">
                          <a:solidFill>
                            <a:srgbClr val="115076"/>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2" name="TextBox 1">
            <a:extLst>
              <a:ext uri="{FF2B5EF4-FFF2-40B4-BE49-F238E27FC236}">
                <a16:creationId xmlns:a16="http://schemas.microsoft.com/office/drawing/2014/main" id="{E050899D-8A70-334E-8FB4-7B4C2291EFCB}"/>
              </a:ext>
            </a:extLst>
          </p:cNvPr>
          <p:cNvSpPr txBox="1"/>
          <p:nvPr/>
        </p:nvSpPr>
        <p:spPr>
          <a:xfrm>
            <a:off x="190669" y="1761993"/>
            <a:ext cx="43178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Action Button: Custom 16">
            <a:hlinkClick r:id="" action="ppaction://noaction" highlightClick="1">
              <a:snd r:embed="rId5" name="Slide 2 1 wav.wav"/>
            </a:hlinkClick>
            <a:extLst>
              <a:ext uri="{FF2B5EF4-FFF2-40B4-BE49-F238E27FC236}">
                <a16:creationId xmlns:a16="http://schemas.microsoft.com/office/drawing/2014/main" id="{D44DAFCD-FF81-4535-A517-C09C9CFF6CD5}"/>
              </a:ext>
            </a:extLst>
          </p:cNvPr>
          <p:cNvSpPr/>
          <p:nvPr/>
        </p:nvSpPr>
        <p:spPr>
          <a:xfrm>
            <a:off x="360733" y="239371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6" name="Slide 2 2.wav"/>
            </a:hlinkClick>
            <a:extLst>
              <a:ext uri="{FF2B5EF4-FFF2-40B4-BE49-F238E27FC236}">
                <a16:creationId xmlns:a16="http://schemas.microsoft.com/office/drawing/2014/main" id="{A17D407A-CBD1-43A0-8F61-47412A090ABC}"/>
              </a:ext>
            </a:extLst>
          </p:cNvPr>
          <p:cNvSpPr/>
          <p:nvPr/>
        </p:nvSpPr>
        <p:spPr>
          <a:xfrm>
            <a:off x="360733" y="287695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7" name="Slide 2 3.wav"/>
            </a:hlinkClick>
            <a:extLst>
              <a:ext uri="{FF2B5EF4-FFF2-40B4-BE49-F238E27FC236}">
                <a16:creationId xmlns:a16="http://schemas.microsoft.com/office/drawing/2014/main" id="{34E15F44-80F9-4C32-BAD6-60137ACC12CD}"/>
              </a:ext>
            </a:extLst>
          </p:cNvPr>
          <p:cNvSpPr/>
          <p:nvPr/>
        </p:nvSpPr>
        <p:spPr>
          <a:xfrm>
            <a:off x="360733" y="338743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16">
            <a:hlinkClick r:id="" action="ppaction://noaction" highlightClick="1">
              <a:snd r:embed="rId8" name="Slide 2 4.wav"/>
            </a:hlinkClick>
            <a:extLst>
              <a:ext uri="{FF2B5EF4-FFF2-40B4-BE49-F238E27FC236}">
                <a16:creationId xmlns:a16="http://schemas.microsoft.com/office/drawing/2014/main" id="{0255DFE2-5266-4C5B-B418-01A6A974DC42}"/>
              </a:ext>
            </a:extLst>
          </p:cNvPr>
          <p:cNvSpPr/>
          <p:nvPr/>
        </p:nvSpPr>
        <p:spPr>
          <a:xfrm>
            <a:off x="360733" y="38922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Action Button: Custom 16">
            <a:hlinkClick r:id="" action="ppaction://noaction" highlightClick="1">
              <a:snd r:embed="rId9" name="Slide 2 5.wav"/>
            </a:hlinkClick>
            <a:extLst>
              <a:ext uri="{FF2B5EF4-FFF2-40B4-BE49-F238E27FC236}">
                <a16:creationId xmlns:a16="http://schemas.microsoft.com/office/drawing/2014/main" id="{AB7EFECB-89B1-42EE-AC0F-63D40E9977F3}"/>
              </a:ext>
            </a:extLst>
          </p:cNvPr>
          <p:cNvSpPr/>
          <p:nvPr/>
        </p:nvSpPr>
        <p:spPr>
          <a:xfrm>
            <a:off x="360733" y="439708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Action Button: Custom 16">
            <a:hlinkClick r:id="" action="ppaction://noaction" highlightClick="1">
              <a:snd r:embed="rId10" name="Slide 2 6.wav"/>
            </a:hlinkClick>
            <a:extLst>
              <a:ext uri="{FF2B5EF4-FFF2-40B4-BE49-F238E27FC236}">
                <a16:creationId xmlns:a16="http://schemas.microsoft.com/office/drawing/2014/main" id="{266A0285-02A6-4449-ADCB-8EE316E4E304}"/>
              </a:ext>
            </a:extLst>
          </p:cNvPr>
          <p:cNvSpPr/>
          <p:nvPr/>
        </p:nvSpPr>
        <p:spPr>
          <a:xfrm>
            <a:off x="360733" y="487486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3" name="Action Button: Custom 16">
            <a:hlinkClick r:id="" action="ppaction://noaction" highlightClick="1">
              <a:snd r:embed="rId11" name="Slide 2 7.wav"/>
            </a:hlinkClick>
            <a:extLst>
              <a:ext uri="{FF2B5EF4-FFF2-40B4-BE49-F238E27FC236}">
                <a16:creationId xmlns:a16="http://schemas.microsoft.com/office/drawing/2014/main" id="{654C4874-E6CC-40EF-BEC3-176A5AD4C556}"/>
              </a:ext>
            </a:extLst>
          </p:cNvPr>
          <p:cNvSpPr/>
          <p:nvPr/>
        </p:nvSpPr>
        <p:spPr>
          <a:xfrm>
            <a:off x="360733" y="535810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4" name="Action Button: Custom 16">
            <a:hlinkClick r:id="" action="ppaction://noaction" highlightClick="1">
              <a:snd r:embed="rId12" name="Slide 2 8.wav"/>
            </a:hlinkClick>
            <a:extLst>
              <a:ext uri="{FF2B5EF4-FFF2-40B4-BE49-F238E27FC236}">
                <a16:creationId xmlns:a16="http://schemas.microsoft.com/office/drawing/2014/main" id="{DDA08587-C3E2-4A46-975A-30C13BE34153}"/>
              </a:ext>
            </a:extLst>
          </p:cNvPr>
          <p:cNvSpPr/>
          <p:nvPr/>
        </p:nvSpPr>
        <p:spPr>
          <a:xfrm>
            <a:off x="360733" y="585748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6" name="Picture 15" descr="green checkmark">
            <a:extLst>
              <a:ext uri="{FF2B5EF4-FFF2-40B4-BE49-F238E27FC236}">
                <a16:creationId xmlns:a16="http://schemas.microsoft.com/office/drawing/2014/main" id="{E39B8A7A-AD8B-4DAC-A97E-94E06A500CA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57887" y="2371126"/>
            <a:ext cx="282522" cy="294294"/>
          </a:xfrm>
          <a:prstGeom prst="rect">
            <a:avLst/>
          </a:prstGeom>
        </p:spPr>
      </p:pic>
      <p:pic>
        <p:nvPicPr>
          <p:cNvPr id="17" name="Picture 16" descr="green checkmark">
            <a:extLst>
              <a:ext uri="{FF2B5EF4-FFF2-40B4-BE49-F238E27FC236}">
                <a16:creationId xmlns:a16="http://schemas.microsoft.com/office/drawing/2014/main" id="{C19D577D-4863-4455-AFDE-09408F66DA3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57887" y="2875567"/>
            <a:ext cx="282522" cy="294294"/>
          </a:xfrm>
          <a:prstGeom prst="rect">
            <a:avLst/>
          </a:prstGeom>
        </p:spPr>
      </p:pic>
      <p:pic>
        <p:nvPicPr>
          <p:cNvPr id="18" name="Picture 17" descr="green checkmark">
            <a:extLst>
              <a:ext uri="{FF2B5EF4-FFF2-40B4-BE49-F238E27FC236}">
                <a16:creationId xmlns:a16="http://schemas.microsoft.com/office/drawing/2014/main" id="{ACAEB802-E638-430E-AA2E-16634B2DB5A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57887" y="3374400"/>
            <a:ext cx="282522" cy="294294"/>
          </a:xfrm>
          <a:prstGeom prst="rect">
            <a:avLst/>
          </a:prstGeom>
        </p:spPr>
      </p:pic>
      <p:pic>
        <p:nvPicPr>
          <p:cNvPr id="19" name="Picture 18" descr="green checkmark">
            <a:extLst>
              <a:ext uri="{FF2B5EF4-FFF2-40B4-BE49-F238E27FC236}">
                <a16:creationId xmlns:a16="http://schemas.microsoft.com/office/drawing/2014/main" id="{9430E025-1CCF-4CC3-BC6B-081604E9144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299997" y="3882803"/>
            <a:ext cx="282522" cy="294294"/>
          </a:xfrm>
          <a:prstGeom prst="rect">
            <a:avLst/>
          </a:prstGeom>
        </p:spPr>
      </p:pic>
      <p:pic>
        <p:nvPicPr>
          <p:cNvPr id="20" name="Picture 19" descr="green checkmark">
            <a:extLst>
              <a:ext uri="{FF2B5EF4-FFF2-40B4-BE49-F238E27FC236}">
                <a16:creationId xmlns:a16="http://schemas.microsoft.com/office/drawing/2014/main" id="{D836DB87-CF2A-41F9-8AAA-0432A289030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286261" y="4416001"/>
            <a:ext cx="282522" cy="294294"/>
          </a:xfrm>
          <a:prstGeom prst="rect">
            <a:avLst/>
          </a:prstGeom>
        </p:spPr>
      </p:pic>
      <p:pic>
        <p:nvPicPr>
          <p:cNvPr id="21" name="Picture 20" descr="green checkmark">
            <a:extLst>
              <a:ext uri="{FF2B5EF4-FFF2-40B4-BE49-F238E27FC236}">
                <a16:creationId xmlns:a16="http://schemas.microsoft.com/office/drawing/2014/main" id="{D90BC3CC-D69F-40A6-8B25-8860367C073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57887" y="4831007"/>
            <a:ext cx="282522" cy="294294"/>
          </a:xfrm>
          <a:prstGeom prst="rect">
            <a:avLst/>
          </a:prstGeom>
        </p:spPr>
      </p:pic>
      <p:pic>
        <p:nvPicPr>
          <p:cNvPr id="22" name="Picture 21" descr="green checkmark">
            <a:extLst>
              <a:ext uri="{FF2B5EF4-FFF2-40B4-BE49-F238E27FC236}">
                <a16:creationId xmlns:a16="http://schemas.microsoft.com/office/drawing/2014/main" id="{C6B8C0FA-7B3B-452E-8FDD-5E71AE9B2F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286261" y="5366798"/>
            <a:ext cx="282522" cy="294294"/>
          </a:xfrm>
          <a:prstGeom prst="rect">
            <a:avLst/>
          </a:prstGeom>
        </p:spPr>
      </p:pic>
      <p:sp>
        <p:nvSpPr>
          <p:cNvPr id="23" name="TextBox 22">
            <a:extLst>
              <a:ext uri="{FF2B5EF4-FFF2-40B4-BE49-F238E27FC236}">
                <a16:creationId xmlns:a16="http://schemas.microsoft.com/office/drawing/2014/main" id="{F2FB6DB8-70ED-4A8F-974B-4991A471D5E8}"/>
              </a:ext>
            </a:extLst>
          </p:cNvPr>
          <p:cNvSpPr txBox="1"/>
          <p:nvPr/>
        </p:nvSpPr>
        <p:spPr>
          <a:xfrm>
            <a:off x="4233221" y="5817939"/>
            <a:ext cx="1191491"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Sil</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60C3BF32-5AC6-4764-9BC2-E18D721B1D37}"/>
              </a:ext>
            </a:extLst>
          </p:cNvPr>
          <p:cNvSpPr txBox="1"/>
          <p:nvPr/>
        </p:nvSpPr>
        <p:spPr>
          <a:xfrm>
            <a:off x="4369497" y="2807869"/>
            <a:ext cx="1066801"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issens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B63BA0C9-868F-48AF-A5EF-6B304052F312}"/>
              </a:ext>
            </a:extLst>
          </p:cNvPr>
          <p:cNvSpPr txBox="1"/>
          <p:nvPr/>
        </p:nvSpPr>
        <p:spPr>
          <a:xfrm>
            <a:off x="4261858" y="3809738"/>
            <a:ext cx="1306564"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atertag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065E724C-8514-401D-B764-1A4D32FA4DE5}"/>
              </a:ext>
            </a:extLst>
          </p:cNvPr>
          <p:cNvSpPr txBox="1"/>
          <p:nvPr/>
        </p:nvSpPr>
        <p:spPr>
          <a:xfrm>
            <a:off x="4581297" y="4806688"/>
            <a:ext cx="2099516"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eihnachten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TextBox 26">
            <a:extLst>
              <a:ext uri="{FF2B5EF4-FFF2-40B4-BE49-F238E27FC236}">
                <a16:creationId xmlns:a16="http://schemas.microsoft.com/office/drawing/2014/main" id="{E0EF4E48-CC54-4842-917E-0006DA6FFB03}"/>
              </a:ext>
            </a:extLst>
          </p:cNvPr>
          <p:cNvSpPr txBox="1"/>
          <p:nvPr/>
        </p:nvSpPr>
        <p:spPr>
          <a:xfrm>
            <a:off x="3342924" y="2328776"/>
            <a:ext cx="1934918" cy="461665"/>
          </a:xfrm>
          <a:prstGeom prst="rect">
            <a:avLst/>
          </a:prstGeom>
          <a:solidFill>
            <a:srgbClr val="FFE8C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eltfrauentag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8B166EE6-DECD-4481-8C97-29DE098B96EF}"/>
              </a:ext>
            </a:extLst>
          </p:cNvPr>
          <p:cNvSpPr txBox="1"/>
          <p:nvPr/>
        </p:nvSpPr>
        <p:spPr>
          <a:xfrm>
            <a:off x="928552" y="3349205"/>
            <a:ext cx="1334259" cy="400110"/>
          </a:xfrm>
          <a:prstGeom prst="rect">
            <a:avLst/>
          </a:prstGeom>
          <a:solidFill>
            <a:srgbClr val="FFE8C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Bots_ana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70F3939B-6E30-4252-B778-11E543DC5E2E}"/>
              </a:ext>
            </a:extLst>
          </p:cNvPr>
          <p:cNvSpPr txBox="1"/>
          <p:nvPr/>
        </p:nvSpPr>
        <p:spPr>
          <a:xfrm>
            <a:off x="1547190" y="4295825"/>
            <a:ext cx="1431241" cy="461665"/>
          </a:xfrm>
          <a:prstGeom prst="rect">
            <a:avLst/>
          </a:prstGeom>
          <a:solidFill>
            <a:srgbClr val="FFE8C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orabend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F8C25010-9D97-456B-A0AB-17F56E9D87AA}"/>
              </a:ext>
            </a:extLst>
          </p:cNvPr>
          <p:cNvSpPr txBox="1"/>
          <p:nvPr/>
        </p:nvSpPr>
        <p:spPr>
          <a:xfrm>
            <a:off x="3945321" y="5306241"/>
            <a:ext cx="1623101" cy="461665"/>
          </a:xfrm>
          <a:prstGeom prst="rect">
            <a:avLst/>
          </a:prstGeom>
          <a:solidFill>
            <a:srgbClr val="FFE8C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erfassung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3" name="Picture 32" descr="Logo&#10;&#10;Description automatically generated">
            <a:extLst>
              <a:ext uri="{FF2B5EF4-FFF2-40B4-BE49-F238E27FC236}">
                <a16:creationId xmlns:a16="http://schemas.microsoft.com/office/drawing/2014/main" id="{5D49A0C9-33A6-49E0-A1EB-2421400568D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45387"/>
          <a:stretch/>
        </p:blipFill>
        <p:spPr>
          <a:xfrm>
            <a:off x="8378556" y="491278"/>
            <a:ext cx="1761274" cy="1812026"/>
          </a:xfrm>
          <a:prstGeom prst="rect">
            <a:avLst/>
          </a:prstGeom>
        </p:spPr>
      </p:pic>
      <p:sp>
        <p:nvSpPr>
          <p:cNvPr id="34" name="Rectangle 33">
            <a:extLst>
              <a:ext uri="{FF2B5EF4-FFF2-40B4-BE49-F238E27FC236}">
                <a16:creationId xmlns:a16="http://schemas.microsoft.com/office/drawing/2014/main" id="{06CE5201-EFC7-4973-B928-42C8A8E4F1F8}"/>
              </a:ext>
            </a:extLst>
          </p:cNvPr>
          <p:cNvSpPr/>
          <p:nvPr/>
        </p:nvSpPr>
        <p:spPr>
          <a:xfrm>
            <a:off x="2705100" y="320655"/>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recherchiert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internationale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Ferien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Hausaufgaben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35" name="Picture 34" descr="green checkmark">
            <a:extLst>
              <a:ext uri="{FF2B5EF4-FFF2-40B4-BE49-F238E27FC236}">
                <a16:creationId xmlns:a16="http://schemas.microsoft.com/office/drawing/2014/main" id="{A920C53F-F0DC-4A0E-9DC7-7C5821FFCC9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286261" y="5857483"/>
            <a:ext cx="282522" cy="294294"/>
          </a:xfrm>
          <a:prstGeom prst="rect">
            <a:avLst/>
          </a:prstGeom>
        </p:spPr>
      </p:pic>
      <p:sp>
        <p:nvSpPr>
          <p:cNvPr id="32" name="Speech Bubble: Rectangle with Corners Rounded 31">
            <a:extLst>
              <a:ext uri="{FF2B5EF4-FFF2-40B4-BE49-F238E27FC236}">
                <a16:creationId xmlns:a16="http://schemas.microsoft.com/office/drawing/2014/main" id="{1EF54388-89A2-4389-8037-BE8AC473F1E1}"/>
              </a:ext>
            </a:extLst>
          </p:cNvPr>
          <p:cNvSpPr/>
          <p:nvPr/>
        </p:nvSpPr>
        <p:spPr>
          <a:xfrm>
            <a:off x="3519482" y="4220004"/>
            <a:ext cx="4876800" cy="1385734"/>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Sil</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v</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ester (New Year’s Eve) is an exception, as it sounds like a ‘v’ rather than an ‘f’. Silvester is named after the 4</a:t>
            </a:r>
            <a:r>
              <a:rPr kumimoji="0" lang="en-GB" sz="2000" b="0" i="0" u="none" strike="noStrike" kern="1200" cap="none" spc="0" normalizeH="0" baseline="30000" noProof="0" dirty="0">
                <a:ln>
                  <a:noFill/>
                </a:ln>
                <a:solidFill>
                  <a:prstClr val="white"/>
                </a:solidFill>
                <a:effectLst/>
                <a:uLnTx/>
                <a:uFillTx/>
                <a:latin typeface="Century Gothic" panose="020F0302020204030204"/>
                <a:ea typeface="+mn-ea"/>
                <a:cs typeface="+mn-cs"/>
              </a:rPr>
              <a:t>th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century Pope Sylvester.</a:t>
            </a:r>
          </a:p>
        </p:txBody>
      </p:sp>
    </p:spTree>
    <p:extLst>
      <p:ext uri="{BB962C8B-B14F-4D97-AF65-F5344CB8AC3E}">
        <p14:creationId xmlns:p14="http://schemas.microsoft.com/office/powerpoint/2010/main" val="102947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Answering the question ‘why’</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180000" y="1296000"/>
            <a:ext cx="10328974" cy="461665"/>
          </a:xfrm>
          <a:prstGeom prst="rect">
            <a:avLst/>
          </a:prstGeom>
          <a:noFill/>
        </p:spPr>
        <p:txBody>
          <a:bodyPr wrap="square" rtlCol="0">
            <a:spAutoFit/>
          </a:bodyPr>
          <a:lstStyle/>
          <a:p>
            <a:r>
              <a:rPr lang="en-US" sz="2400" dirty="0">
                <a:solidFill>
                  <a:schemeClr val="accent5">
                    <a:lumMod val="50000"/>
                  </a:schemeClr>
                </a:solidFill>
              </a:rPr>
              <a:t>You already knew two ways to answer the question why:</a:t>
            </a:r>
          </a:p>
        </p:txBody>
      </p:sp>
      <p:sp>
        <p:nvSpPr>
          <p:cNvPr id="6" name="TextBox 5">
            <a:extLst>
              <a:ext uri="{FF2B5EF4-FFF2-40B4-BE49-F238E27FC236}">
                <a16:creationId xmlns:a16="http://schemas.microsoft.com/office/drawing/2014/main" id="{E1ED4513-F71D-4E66-994B-B88A40FC457D}"/>
              </a:ext>
            </a:extLst>
          </p:cNvPr>
          <p:cNvSpPr txBox="1"/>
          <p:nvPr/>
        </p:nvSpPr>
        <p:spPr>
          <a:xfrm>
            <a:off x="904176" y="1889674"/>
            <a:ext cx="10328974"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arbeite</a:t>
            </a:r>
            <a:r>
              <a:rPr lang="en-US" sz="2400" dirty="0">
                <a:solidFill>
                  <a:schemeClr val="accent5">
                    <a:lumMod val="50000"/>
                  </a:schemeClr>
                </a:solidFill>
              </a:rPr>
              <a:t> </a:t>
            </a:r>
            <a:r>
              <a:rPr lang="en-US" sz="2400" dirty="0" err="1">
                <a:solidFill>
                  <a:schemeClr val="accent5">
                    <a:lumMod val="50000"/>
                  </a:schemeClr>
                </a:solidFill>
              </a:rPr>
              <a:t>freiwillig</a:t>
            </a:r>
            <a:r>
              <a:rPr lang="en-US" sz="2400" dirty="0">
                <a:solidFill>
                  <a:schemeClr val="accent5">
                    <a:lumMod val="50000"/>
                  </a:schemeClr>
                </a:solidFill>
              </a:rPr>
              <a:t>, </a:t>
            </a:r>
            <a:r>
              <a:rPr lang="en-US" sz="2400" b="1" dirty="0" err="1">
                <a:solidFill>
                  <a:schemeClr val="accent5">
                    <a:lumMod val="50000"/>
                  </a:schemeClr>
                </a:solidFill>
              </a:rPr>
              <a:t>weil</a:t>
            </a:r>
            <a:r>
              <a:rPr lang="en-US" sz="2400" dirty="0">
                <a:solidFill>
                  <a:schemeClr val="accent5">
                    <a:lumMod val="50000"/>
                  </a:schemeClr>
                </a:solidFill>
              </a:rPr>
              <a:t> ich </a:t>
            </a:r>
            <a:r>
              <a:rPr lang="en-US" sz="2400" dirty="0" err="1">
                <a:solidFill>
                  <a:schemeClr val="accent5">
                    <a:lumMod val="50000"/>
                  </a:schemeClr>
                </a:solidFill>
              </a:rPr>
              <a:t>Anderen</a:t>
            </a:r>
            <a:r>
              <a:rPr lang="en-US" sz="2400" dirty="0">
                <a:solidFill>
                  <a:schemeClr val="accent5">
                    <a:lumMod val="50000"/>
                  </a:schemeClr>
                </a:solidFill>
              </a:rPr>
              <a:t> </a:t>
            </a:r>
            <a:r>
              <a:rPr lang="en-US" sz="2400" dirty="0" err="1">
                <a:solidFill>
                  <a:schemeClr val="accent5">
                    <a:lumMod val="50000"/>
                  </a:schemeClr>
                </a:solidFill>
              </a:rPr>
              <a:t>helfen</a:t>
            </a:r>
            <a:r>
              <a:rPr lang="en-US" sz="2400" dirty="0">
                <a:solidFill>
                  <a:schemeClr val="accent5">
                    <a:lumMod val="50000"/>
                  </a:schemeClr>
                </a:solidFill>
              </a:rPr>
              <a:t> will.</a:t>
            </a:r>
          </a:p>
        </p:txBody>
      </p:sp>
      <p:sp>
        <p:nvSpPr>
          <p:cNvPr id="8" name="TextBox 7">
            <a:extLst>
              <a:ext uri="{FF2B5EF4-FFF2-40B4-BE49-F238E27FC236}">
                <a16:creationId xmlns:a16="http://schemas.microsoft.com/office/drawing/2014/main" id="{24288368-C992-45DF-BE50-D8D8B1CF3E46}"/>
              </a:ext>
            </a:extLst>
          </p:cNvPr>
          <p:cNvSpPr txBox="1"/>
          <p:nvPr/>
        </p:nvSpPr>
        <p:spPr>
          <a:xfrm>
            <a:off x="904176" y="2351339"/>
            <a:ext cx="10328974" cy="461665"/>
          </a:xfrm>
          <a:prstGeom prst="rect">
            <a:avLst/>
          </a:prstGeom>
          <a:noFill/>
        </p:spPr>
        <p:txBody>
          <a:bodyPr wrap="square" rtlCol="0">
            <a:spAutoFit/>
          </a:bodyPr>
          <a:lstStyle/>
          <a:p>
            <a:r>
              <a:rPr lang="en-US" sz="2400" i="1" dirty="0">
                <a:solidFill>
                  <a:schemeClr val="accent5">
                    <a:lumMod val="50000"/>
                  </a:schemeClr>
                </a:solidFill>
              </a:rPr>
              <a:t>I work voluntarily because I want to help others.</a:t>
            </a:r>
          </a:p>
        </p:txBody>
      </p:sp>
      <p:sp>
        <p:nvSpPr>
          <p:cNvPr id="9" name="Action Button: Custom 16">
            <a:hlinkClick r:id="" action="ppaction://noaction" highlightClick="1">
              <a:snd r:embed="rId5" name="9.3.1.1 Slide 23 1.wav"/>
            </a:hlinkClick>
            <a:extLst>
              <a:ext uri="{FF2B5EF4-FFF2-40B4-BE49-F238E27FC236}">
                <a16:creationId xmlns:a16="http://schemas.microsoft.com/office/drawing/2014/main" id="{4F194063-DA20-4B28-8EF3-D40E645E06C0}"/>
              </a:ext>
            </a:extLst>
          </p:cNvPr>
          <p:cNvSpPr/>
          <p:nvPr/>
        </p:nvSpPr>
        <p:spPr>
          <a:xfrm>
            <a:off x="375480" y="194153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6" name="9.3.1.1 Slide 23 2.wav"/>
            </a:hlinkClick>
            <a:extLst>
              <a:ext uri="{FF2B5EF4-FFF2-40B4-BE49-F238E27FC236}">
                <a16:creationId xmlns:a16="http://schemas.microsoft.com/office/drawing/2014/main" id="{A3724974-24AB-4655-8201-D5E5F48DA1CD}"/>
              </a:ext>
            </a:extLst>
          </p:cNvPr>
          <p:cNvSpPr/>
          <p:nvPr/>
        </p:nvSpPr>
        <p:spPr>
          <a:xfrm>
            <a:off x="375480" y="307106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TextBox 10">
            <a:extLst>
              <a:ext uri="{FF2B5EF4-FFF2-40B4-BE49-F238E27FC236}">
                <a16:creationId xmlns:a16="http://schemas.microsoft.com/office/drawing/2014/main" id="{39B80BBC-722F-4CFC-B914-A7A53FB84233}"/>
              </a:ext>
            </a:extLst>
          </p:cNvPr>
          <p:cNvSpPr txBox="1"/>
          <p:nvPr/>
        </p:nvSpPr>
        <p:spPr>
          <a:xfrm>
            <a:off x="931513" y="2999374"/>
            <a:ext cx="10328974"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arbeite</a:t>
            </a:r>
            <a:r>
              <a:rPr lang="en-US" sz="2400" dirty="0">
                <a:solidFill>
                  <a:schemeClr val="accent5">
                    <a:lumMod val="50000"/>
                  </a:schemeClr>
                </a:solidFill>
              </a:rPr>
              <a:t> </a:t>
            </a:r>
            <a:r>
              <a:rPr lang="en-US" sz="2400" dirty="0" err="1">
                <a:solidFill>
                  <a:schemeClr val="accent5">
                    <a:lumMod val="50000"/>
                  </a:schemeClr>
                </a:solidFill>
              </a:rPr>
              <a:t>freiwillig</a:t>
            </a:r>
            <a:r>
              <a:rPr lang="en-US" sz="2400" dirty="0">
                <a:solidFill>
                  <a:schemeClr val="accent5">
                    <a:lumMod val="50000"/>
                  </a:schemeClr>
                </a:solidFill>
              </a:rPr>
              <a:t>, </a:t>
            </a:r>
            <a:r>
              <a:rPr lang="en-US" sz="2400" b="1" dirty="0" err="1">
                <a:solidFill>
                  <a:schemeClr val="accent5">
                    <a:lumMod val="50000"/>
                  </a:schemeClr>
                </a:solidFill>
              </a:rPr>
              <a:t>denn</a:t>
            </a:r>
            <a:r>
              <a:rPr lang="en-US" sz="2400" dirty="0">
                <a:solidFill>
                  <a:schemeClr val="accent5">
                    <a:lumMod val="50000"/>
                  </a:schemeClr>
                </a:solidFill>
              </a:rPr>
              <a:t> ich will </a:t>
            </a:r>
            <a:r>
              <a:rPr lang="en-US" sz="2400" dirty="0" err="1">
                <a:solidFill>
                  <a:schemeClr val="accent5">
                    <a:lumMod val="50000"/>
                  </a:schemeClr>
                </a:solidFill>
              </a:rPr>
              <a:t>Anderen</a:t>
            </a:r>
            <a:r>
              <a:rPr lang="en-US" sz="2400" dirty="0">
                <a:solidFill>
                  <a:schemeClr val="accent5">
                    <a:lumMod val="50000"/>
                  </a:schemeClr>
                </a:solidFill>
              </a:rPr>
              <a:t> </a:t>
            </a:r>
            <a:r>
              <a:rPr lang="en-US" sz="2400" dirty="0" err="1">
                <a:solidFill>
                  <a:schemeClr val="accent5">
                    <a:lumMod val="50000"/>
                  </a:schemeClr>
                </a:solidFill>
              </a:rPr>
              <a:t>helfen</a:t>
            </a:r>
            <a:r>
              <a:rPr lang="en-US" sz="2400" dirty="0">
                <a:solidFill>
                  <a:schemeClr val="accent5">
                    <a:lumMod val="50000"/>
                  </a:schemeClr>
                </a:solidFill>
              </a:rPr>
              <a:t>.</a:t>
            </a:r>
          </a:p>
        </p:txBody>
      </p:sp>
      <p:sp>
        <p:nvSpPr>
          <p:cNvPr id="12" name="TextBox 11">
            <a:extLst>
              <a:ext uri="{FF2B5EF4-FFF2-40B4-BE49-F238E27FC236}">
                <a16:creationId xmlns:a16="http://schemas.microsoft.com/office/drawing/2014/main" id="{7A16C02E-C764-44AD-A7CB-FECB3F605A3D}"/>
              </a:ext>
            </a:extLst>
          </p:cNvPr>
          <p:cNvSpPr txBox="1"/>
          <p:nvPr/>
        </p:nvSpPr>
        <p:spPr>
          <a:xfrm>
            <a:off x="931513" y="3461039"/>
            <a:ext cx="10328974" cy="461665"/>
          </a:xfrm>
          <a:prstGeom prst="rect">
            <a:avLst/>
          </a:prstGeom>
          <a:noFill/>
        </p:spPr>
        <p:txBody>
          <a:bodyPr wrap="square" rtlCol="0">
            <a:spAutoFit/>
          </a:bodyPr>
          <a:lstStyle/>
          <a:p>
            <a:r>
              <a:rPr lang="en-US" sz="2400" i="1" dirty="0">
                <a:solidFill>
                  <a:schemeClr val="accent5">
                    <a:lumMod val="50000"/>
                  </a:schemeClr>
                </a:solidFill>
              </a:rPr>
              <a:t>I work voluntarily because/as I want to help others.</a:t>
            </a:r>
          </a:p>
        </p:txBody>
      </p:sp>
      <p:sp>
        <p:nvSpPr>
          <p:cNvPr id="13" name="Action Button: Custom 16">
            <a:hlinkClick r:id="" action="ppaction://noaction" highlightClick="1">
              <a:snd r:embed="rId7" name="9.3.1.1 Slide 23 3.wav"/>
            </a:hlinkClick>
            <a:extLst>
              <a:ext uri="{FF2B5EF4-FFF2-40B4-BE49-F238E27FC236}">
                <a16:creationId xmlns:a16="http://schemas.microsoft.com/office/drawing/2014/main" id="{B05F7927-25E2-4701-B011-2AE8B9C2E681}"/>
              </a:ext>
            </a:extLst>
          </p:cNvPr>
          <p:cNvSpPr/>
          <p:nvPr/>
        </p:nvSpPr>
        <p:spPr>
          <a:xfrm>
            <a:off x="374173" y="483019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4" name="TextBox 13">
            <a:extLst>
              <a:ext uri="{FF2B5EF4-FFF2-40B4-BE49-F238E27FC236}">
                <a16:creationId xmlns:a16="http://schemas.microsoft.com/office/drawing/2014/main" id="{A0D21E60-588D-4884-8FDC-D1D2E34566E4}"/>
              </a:ext>
            </a:extLst>
          </p:cNvPr>
          <p:cNvSpPr txBox="1"/>
          <p:nvPr/>
        </p:nvSpPr>
        <p:spPr>
          <a:xfrm>
            <a:off x="931513" y="4732554"/>
            <a:ext cx="10328974"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arbeite</a:t>
            </a:r>
            <a:r>
              <a:rPr lang="en-US" sz="2400" dirty="0">
                <a:solidFill>
                  <a:schemeClr val="accent5">
                    <a:lumMod val="50000"/>
                  </a:schemeClr>
                </a:solidFill>
              </a:rPr>
              <a:t> </a:t>
            </a:r>
            <a:r>
              <a:rPr lang="en-US" sz="2400" dirty="0" err="1">
                <a:solidFill>
                  <a:schemeClr val="accent5">
                    <a:lumMod val="50000"/>
                  </a:schemeClr>
                </a:solidFill>
              </a:rPr>
              <a:t>freiwillig</a:t>
            </a:r>
            <a:r>
              <a:rPr lang="en-US" sz="2400" dirty="0">
                <a:solidFill>
                  <a:schemeClr val="accent5">
                    <a:lumMod val="50000"/>
                  </a:schemeClr>
                </a:solidFill>
              </a:rPr>
              <a:t>, </a:t>
            </a:r>
            <a:r>
              <a:rPr lang="en-US" sz="2400" b="1" dirty="0">
                <a:solidFill>
                  <a:schemeClr val="accent5">
                    <a:lumMod val="50000"/>
                  </a:schemeClr>
                </a:solidFill>
              </a:rPr>
              <a:t>um</a:t>
            </a:r>
            <a:r>
              <a:rPr lang="en-US" sz="2400" dirty="0">
                <a:solidFill>
                  <a:schemeClr val="accent5">
                    <a:lumMod val="50000"/>
                  </a:schemeClr>
                </a:solidFill>
              </a:rPr>
              <a:t> </a:t>
            </a:r>
            <a:r>
              <a:rPr lang="en-US" sz="2400" dirty="0" err="1">
                <a:solidFill>
                  <a:schemeClr val="accent5">
                    <a:lumMod val="50000"/>
                  </a:schemeClr>
                </a:solidFill>
              </a:rPr>
              <a:t>Anderen</a:t>
            </a:r>
            <a:r>
              <a:rPr lang="en-US" sz="2400" dirty="0">
                <a:solidFill>
                  <a:schemeClr val="accent5">
                    <a:lumMod val="50000"/>
                  </a:schemeClr>
                </a:solidFill>
              </a:rPr>
              <a:t> </a:t>
            </a:r>
            <a:r>
              <a:rPr lang="en-US" sz="2400" b="1"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helfen</a:t>
            </a:r>
            <a:r>
              <a:rPr lang="en-US" sz="2400" dirty="0">
                <a:solidFill>
                  <a:schemeClr val="accent5">
                    <a:lumMod val="50000"/>
                  </a:schemeClr>
                </a:solidFill>
              </a:rPr>
              <a:t>.</a:t>
            </a:r>
          </a:p>
        </p:txBody>
      </p:sp>
      <p:sp>
        <p:nvSpPr>
          <p:cNvPr id="15" name="TextBox 14">
            <a:extLst>
              <a:ext uri="{FF2B5EF4-FFF2-40B4-BE49-F238E27FC236}">
                <a16:creationId xmlns:a16="http://schemas.microsoft.com/office/drawing/2014/main" id="{2014654B-70FC-4009-8C51-B324FFB38F85}"/>
              </a:ext>
            </a:extLst>
          </p:cNvPr>
          <p:cNvSpPr txBox="1"/>
          <p:nvPr/>
        </p:nvSpPr>
        <p:spPr>
          <a:xfrm>
            <a:off x="931513" y="5194219"/>
            <a:ext cx="10328974" cy="461665"/>
          </a:xfrm>
          <a:prstGeom prst="rect">
            <a:avLst/>
          </a:prstGeom>
          <a:noFill/>
        </p:spPr>
        <p:txBody>
          <a:bodyPr wrap="square" rtlCol="0">
            <a:spAutoFit/>
          </a:bodyPr>
          <a:lstStyle/>
          <a:p>
            <a:r>
              <a:rPr lang="en-US" sz="2400" i="1" dirty="0">
                <a:solidFill>
                  <a:schemeClr val="accent5">
                    <a:lumMod val="50000"/>
                  </a:schemeClr>
                </a:solidFill>
              </a:rPr>
              <a:t>I work voluntarily (</a:t>
            </a:r>
            <a:r>
              <a:rPr lang="en-US" sz="2400" b="1" i="1" dirty="0">
                <a:solidFill>
                  <a:schemeClr val="accent5">
                    <a:lumMod val="50000"/>
                  </a:schemeClr>
                </a:solidFill>
              </a:rPr>
              <a:t>in order</a:t>
            </a:r>
            <a:r>
              <a:rPr lang="en-US" sz="2400" i="1" dirty="0">
                <a:solidFill>
                  <a:schemeClr val="accent5">
                    <a:lumMod val="50000"/>
                  </a:schemeClr>
                </a:solidFill>
              </a:rPr>
              <a:t>)</a:t>
            </a:r>
            <a:r>
              <a:rPr lang="en-US" sz="2400" b="1" i="1" dirty="0">
                <a:solidFill>
                  <a:schemeClr val="accent5">
                    <a:lumMod val="50000"/>
                  </a:schemeClr>
                </a:solidFill>
              </a:rPr>
              <a:t> to </a:t>
            </a:r>
            <a:r>
              <a:rPr lang="en-US" sz="2400" i="1" dirty="0">
                <a:solidFill>
                  <a:schemeClr val="accent5">
                    <a:lumMod val="50000"/>
                  </a:schemeClr>
                </a:solidFill>
              </a:rPr>
              <a:t>help others.</a:t>
            </a:r>
          </a:p>
        </p:txBody>
      </p:sp>
      <p:sp>
        <p:nvSpPr>
          <p:cNvPr id="16" name="TextBox 15">
            <a:extLst>
              <a:ext uri="{FF2B5EF4-FFF2-40B4-BE49-F238E27FC236}">
                <a16:creationId xmlns:a16="http://schemas.microsoft.com/office/drawing/2014/main" id="{206D080C-5276-4EDE-B10C-374E67F8D6B9}"/>
              </a:ext>
            </a:extLst>
          </p:cNvPr>
          <p:cNvSpPr txBox="1"/>
          <p:nvPr/>
        </p:nvSpPr>
        <p:spPr>
          <a:xfrm>
            <a:off x="180000" y="4153536"/>
            <a:ext cx="10328974" cy="461665"/>
          </a:xfrm>
          <a:prstGeom prst="rect">
            <a:avLst/>
          </a:prstGeom>
          <a:noFill/>
        </p:spPr>
        <p:txBody>
          <a:bodyPr wrap="square" rtlCol="0">
            <a:spAutoFit/>
          </a:bodyPr>
          <a:lstStyle/>
          <a:p>
            <a:r>
              <a:rPr lang="en-US" sz="2400" dirty="0">
                <a:solidFill>
                  <a:schemeClr val="accent5">
                    <a:lumMod val="50000"/>
                  </a:schemeClr>
                </a:solidFill>
              </a:rPr>
              <a:t>You now also know:</a:t>
            </a:r>
          </a:p>
        </p:txBody>
      </p:sp>
      <p:sp>
        <p:nvSpPr>
          <p:cNvPr id="17" name="Speech Bubble: Rectangle with Corners Rounded 16">
            <a:extLst>
              <a:ext uri="{FF2B5EF4-FFF2-40B4-BE49-F238E27FC236}">
                <a16:creationId xmlns:a16="http://schemas.microsoft.com/office/drawing/2014/main" id="{CADC5B60-DADB-4807-8EA0-EE36C7B588BC}"/>
              </a:ext>
            </a:extLst>
          </p:cNvPr>
          <p:cNvSpPr/>
          <p:nvPr/>
        </p:nvSpPr>
        <p:spPr>
          <a:xfrm>
            <a:off x="4715692" y="4040057"/>
            <a:ext cx="6917486" cy="714099"/>
          </a:xfrm>
          <a:prstGeom prst="wedgeRoundRectCallout">
            <a:avLst>
              <a:gd name="adj1" fmla="val -53867"/>
              <a:gd name="adj2" fmla="val 5216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You don’t repeat the subject (ich) in an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um…</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zu</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clause as it is always the same as in the main clause.</a:t>
            </a:r>
          </a:p>
        </p:txBody>
      </p:sp>
      <p:sp>
        <p:nvSpPr>
          <p:cNvPr id="18" name="Speech Bubble: Rectangle with Corners Rounded 17">
            <a:extLst>
              <a:ext uri="{FF2B5EF4-FFF2-40B4-BE49-F238E27FC236}">
                <a16:creationId xmlns:a16="http://schemas.microsoft.com/office/drawing/2014/main" id="{5767F5EE-7575-47FA-888C-0A1835C1A27C}"/>
              </a:ext>
            </a:extLst>
          </p:cNvPr>
          <p:cNvSpPr/>
          <p:nvPr/>
        </p:nvSpPr>
        <p:spPr>
          <a:xfrm>
            <a:off x="8581286" y="1774495"/>
            <a:ext cx="3317965" cy="1351333"/>
          </a:xfrm>
          <a:prstGeom prst="wedgeRoundRectCallout">
            <a:avLst>
              <a:gd name="adj1" fmla="val -62528"/>
              <a:gd name="adj2" fmla="val -2226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After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weil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denn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you need a subject</a:t>
            </a:r>
            <a:r>
              <a:rPr lang="en-GB" sz="2000" dirty="0">
                <a:solidFill>
                  <a:prstClr val="white"/>
                </a:solidFill>
                <a:latin typeface="Century Gothic" panose="020F0302020204030204"/>
              </a:rPr>
              <a:t>, even if it is the same as in the main clause.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Oval 18">
            <a:extLst>
              <a:ext uri="{FF2B5EF4-FFF2-40B4-BE49-F238E27FC236}">
                <a16:creationId xmlns:a16="http://schemas.microsoft.com/office/drawing/2014/main" id="{A81D2854-C46F-4B01-8F48-27FB3222AE94}"/>
              </a:ext>
            </a:extLst>
          </p:cNvPr>
          <p:cNvSpPr/>
          <p:nvPr/>
        </p:nvSpPr>
        <p:spPr>
          <a:xfrm>
            <a:off x="4614548" y="1978744"/>
            <a:ext cx="532218" cy="357939"/>
          </a:xfrm>
          <a:prstGeom prst="ellipse">
            <a:avLst/>
          </a:prstGeom>
          <a:noFill/>
          <a:ln w="57150">
            <a:solidFill>
              <a:srgbClr val="FE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F7FDA5B9-2143-4AA0-8747-6B723D313AC1}"/>
              </a:ext>
            </a:extLst>
          </p:cNvPr>
          <p:cNvSpPr/>
          <p:nvPr/>
        </p:nvSpPr>
        <p:spPr>
          <a:xfrm>
            <a:off x="4812269" y="3061219"/>
            <a:ext cx="532218" cy="357939"/>
          </a:xfrm>
          <a:prstGeom prst="ellipse">
            <a:avLst/>
          </a:prstGeom>
          <a:noFill/>
          <a:ln w="57150">
            <a:solidFill>
              <a:srgbClr val="FE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95B87C2-A4B5-4989-8972-9CC0CDABC802}"/>
              </a:ext>
            </a:extLst>
          </p:cNvPr>
          <p:cNvSpPr/>
          <p:nvPr/>
        </p:nvSpPr>
        <p:spPr>
          <a:xfrm>
            <a:off x="940291" y="1957377"/>
            <a:ext cx="532218" cy="357939"/>
          </a:xfrm>
          <a:prstGeom prst="ellipse">
            <a:avLst/>
          </a:prstGeom>
          <a:noFill/>
          <a:ln w="57150">
            <a:solidFill>
              <a:srgbClr val="FE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897E4F00-7414-4A46-9E9E-4A01AE4F4BE0}"/>
              </a:ext>
            </a:extLst>
          </p:cNvPr>
          <p:cNvSpPr/>
          <p:nvPr/>
        </p:nvSpPr>
        <p:spPr>
          <a:xfrm>
            <a:off x="953354" y="3071980"/>
            <a:ext cx="532218" cy="357939"/>
          </a:xfrm>
          <a:prstGeom prst="ellipse">
            <a:avLst/>
          </a:prstGeom>
          <a:noFill/>
          <a:ln w="57150">
            <a:solidFill>
              <a:srgbClr val="FE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4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9" grpId="0" animBg="1"/>
      <p:bldP spid="10" grpId="0" animBg="1"/>
      <p:bldP spid="11" grpId="0"/>
      <p:bldP spid="12" grpId="0"/>
      <p:bldP spid="13" grpId="0" animBg="1"/>
      <p:bldP spid="14" grpId="0"/>
      <p:bldP spid="15" grpId="0"/>
      <p:bldP spid="16" grpId="0"/>
      <p:bldP spid="17" grpId="0" animBg="1"/>
      <p:bldP spid="18" grpId="0" animBg="1"/>
      <p:bldP spid="19" grpId="0" animBg="1"/>
      <p:bldP spid="20"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3" name="Picture 2" descr="Paper, Write, Texture, Lines, Pattern, Writing Paper">
            <a:extLst>
              <a:ext uri="{FF2B5EF4-FFF2-40B4-BE49-F238E27FC236}">
                <a16:creationId xmlns:a16="http://schemas.microsoft.com/office/drawing/2014/main" id="{B18D7D73-1927-4AE8-89DA-A34FBAC721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08" r="705" b="71614"/>
          <a:stretch/>
        </p:blipFill>
        <p:spPr bwMode="auto">
          <a:xfrm>
            <a:off x="67429" y="1826192"/>
            <a:ext cx="4308836" cy="560482"/>
          </a:xfrm>
          <a:custGeom>
            <a:avLst/>
            <a:gdLst>
              <a:gd name="connsiteX0" fmla="*/ 0 w 4308836"/>
              <a:gd name="connsiteY0" fmla="*/ 0 h 560482"/>
              <a:gd name="connsiteX1" fmla="*/ 409339 w 4308836"/>
              <a:gd name="connsiteY1" fmla="*/ 0 h 560482"/>
              <a:gd name="connsiteX2" fmla="*/ 947944 w 4308836"/>
              <a:gd name="connsiteY2" fmla="*/ 0 h 560482"/>
              <a:gd name="connsiteX3" fmla="*/ 1357283 w 4308836"/>
              <a:gd name="connsiteY3" fmla="*/ 0 h 560482"/>
              <a:gd name="connsiteX4" fmla="*/ 1982065 w 4308836"/>
              <a:gd name="connsiteY4" fmla="*/ 0 h 560482"/>
              <a:gd name="connsiteX5" fmla="*/ 2563757 w 4308836"/>
              <a:gd name="connsiteY5" fmla="*/ 0 h 560482"/>
              <a:gd name="connsiteX6" fmla="*/ 3102362 w 4308836"/>
              <a:gd name="connsiteY6" fmla="*/ 0 h 560482"/>
              <a:gd name="connsiteX7" fmla="*/ 3597878 w 4308836"/>
              <a:gd name="connsiteY7" fmla="*/ 0 h 560482"/>
              <a:gd name="connsiteX8" fmla="*/ 4308836 w 4308836"/>
              <a:gd name="connsiteY8" fmla="*/ 0 h 560482"/>
              <a:gd name="connsiteX9" fmla="*/ 4308836 w 4308836"/>
              <a:gd name="connsiteY9" fmla="*/ 560482 h 560482"/>
              <a:gd name="connsiteX10" fmla="*/ 3899497 w 4308836"/>
              <a:gd name="connsiteY10" fmla="*/ 560482 h 560482"/>
              <a:gd name="connsiteX11" fmla="*/ 3274715 w 4308836"/>
              <a:gd name="connsiteY11" fmla="*/ 560482 h 560482"/>
              <a:gd name="connsiteX12" fmla="*/ 2822288 w 4308836"/>
              <a:gd name="connsiteY12" fmla="*/ 560482 h 560482"/>
              <a:gd name="connsiteX13" fmla="*/ 2197506 w 4308836"/>
              <a:gd name="connsiteY13" fmla="*/ 560482 h 560482"/>
              <a:gd name="connsiteX14" fmla="*/ 1572725 w 4308836"/>
              <a:gd name="connsiteY14" fmla="*/ 560482 h 560482"/>
              <a:gd name="connsiteX15" fmla="*/ 1120297 w 4308836"/>
              <a:gd name="connsiteY15" fmla="*/ 560482 h 560482"/>
              <a:gd name="connsiteX16" fmla="*/ 710958 w 4308836"/>
              <a:gd name="connsiteY16" fmla="*/ 560482 h 560482"/>
              <a:gd name="connsiteX17" fmla="*/ 0 w 4308836"/>
              <a:gd name="connsiteY17" fmla="*/ 560482 h 560482"/>
              <a:gd name="connsiteX18" fmla="*/ 0 w 4308836"/>
              <a:gd name="connsiteY18" fmla="*/ 0 h 56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08836" h="560482" extrusionOk="0">
                <a:moveTo>
                  <a:pt x="0" y="0"/>
                </a:moveTo>
                <a:cubicBezTo>
                  <a:pt x="196294" y="-41447"/>
                  <a:pt x="223097" y="7396"/>
                  <a:pt x="409339" y="0"/>
                </a:cubicBezTo>
                <a:cubicBezTo>
                  <a:pt x="595581" y="-7396"/>
                  <a:pt x="730963" y="49053"/>
                  <a:pt x="947944" y="0"/>
                </a:cubicBezTo>
                <a:cubicBezTo>
                  <a:pt x="1164925" y="-49053"/>
                  <a:pt x="1183624" y="5023"/>
                  <a:pt x="1357283" y="0"/>
                </a:cubicBezTo>
                <a:cubicBezTo>
                  <a:pt x="1530942" y="-5023"/>
                  <a:pt x="1855951" y="19138"/>
                  <a:pt x="1982065" y="0"/>
                </a:cubicBezTo>
                <a:cubicBezTo>
                  <a:pt x="2108179" y="-19138"/>
                  <a:pt x="2371184" y="43159"/>
                  <a:pt x="2563757" y="0"/>
                </a:cubicBezTo>
                <a:cubicBezTo>
                  <a:pt x="2756330" y="-43159"/>
                  <a:pt x="2834344" y="22059"/>
                  <a:pt x="3102362" y="0"/>
                </a:cubicBezTo>
                <a:cubicBezTo>
                  <a:pt x="3370381" y="-22059"/>
                  <a:pt x="3398644" y="26819"/>
                  <a:pt x="3597878" y="0"/>
                </a:cubicBezTo>
                <a:cubicBezTo>
                  <a:pt x="3797112" y="-26819"/>
                  <a:pt x="4142305" y="82569"/>
                  <a:pt x="4308836" y="0"/>
                </a:cubicBezTo>
                <a:cubicBezTo>
                  <a:pt x="4357973" y="115853"/>
                  <a:pt x="4269651" y="389086"/>
                  <a:pt x="4308836" y="560482"/>
                </a:cubicBezTo>
                <a:cubicBezTo>
                  <a:pt x="4169453" y="578641"/>
                  <a:pt x="4052696" y="553323"/>
                  <a:pt x="3899497" y="560482"/>
                </a:cubicBezTo>
                <a:cubicBezTo>
                  <a:pt x="3746298" y="567641"/>
                  <a:pt x="3528555" y="497136"/>
                  <a:pt x="3274715" y="560482"/>
                </a:cubicBezTo>
                <a:cubicBezTo>
                  <a:pt x="3020875" y="623828"/>
                  <a:pt x="3020671" y="514250"/>
                  <a:pt x="2822288" y="560482"/>
                </a:cubicBezTo>
                <a:cubicBezTo>
                  <a:pt x="2623905" y="606714"/>
                  <a:pt x="2414009" y="526365"/>
                  <a:pt x="2197506" y="560482"/>
                </a:cubicBezTo>
                <a:cubicBezTo>
                  <a:pt x="1981003" y="594599"/>
                  <a:pt x="1812940" y="533732"/>
                  <a:pt x="1572725" y="560482"/>
                </a:cubicBezTo>
                <a:cubicBezTo>
                  <a:pt x="1332510" y="587232"/>
                  <a:pt x="1241752" y="548483"/>
                  <a:pt x="1120297" y="560482"/>
                </a:cubicBezTo>
                <a:cubicBezTo>
                  <a:pt x="998842" y="572481"/>
                  <a:pt x="798983" y="527070"/>
                  <a:pt x="710958" y="560482"/>
                </a:cubicBezTo>
                <a:cubicBezTo>
                  <a:pt x="622933" y="593894"/>
                  <a:pt x="200479" y="533582"/>
                  <a:pt x="0" y="560482"/>
                </a:cubicBezTo>
                <a:cubicBezTo>
                  <a:pt x="-6691" y="308495"/>
                  <a:pt x="25170" y="173688"/>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64" name="Picture 2" descr="Paper, Write, Texture, Lines, Pattern, Writing Paper">
            <a:extLst>
              <a:ext uri="{FF2B5EF4-FFF2-40B4-BE49-F238E27FC236}">
                <a16:creationId xmlns:a16="http://schemas.microsoft.com/office/drawing/2014/main" id="{86186DD4-4BC1-4D6B-9DAC-ED39308841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08" r="705" b="71614"/>
          <a:stretch/>
        </p:blipFill>
        <p:spPr bwMode="auto">
          <a:xfrm>
            <a:off x="118628" y="2448547"/>
            <a:ext cx="3846691" cy="560482"/>
          </a:xfrm>
          <a:custGeom>
            <a:avLst/>
            <a:gdLst>
              <a:gd name="connsiteX0" fmla="*/ 0 w 3846691"/>
              <a:gd name="connsiteY0" fmla="*/ 0 h 560482"/>
              <a:gd name="connsiteX1" fmla="*/ 434127 w 3846691"/>
              <a:gd name="connsiteY1" fmla="*/ 0 h 560482"/>
              <a:gd name="connsiteX2" fmla="*/ 983654 w 3846691"/>
              <a:gd name="connsiteY2" fmla="*/ 0 h 560482"/>
              <a:gd name="connsiteX3" fmla="*/ 1417780 w 3846691"/>
              <a:gd name="connsiteY3" fmla="*/ 0 h 560482"/>
              <a:gd name="connsiteX4" fmla="*/ 2044242 w 3846691"/>
              <a:gd name="connsiteY4" fmla="*/ 0 h 560482"/>
              <a:gd name="connsiteX5" fmla="*/ 2632236 w 3846691"/>
              <a:gd name="connsiteY5" fmla="*/ 0 h 560482"/>
              <a:gd name="connsiteX6" fmla="*/ 3181763 w 3846691"/>
              <a:gd name="connsiteY6" fmla="*/ 0 h 560482"/>
              <a:gd name="connsiteX7" fmla="*/ 3846691 w 3846691"/>
              <a:gd name="connsiteY7" fmla="*/ 0 h 560482"/>
              <a:gd name="connsiteX8" fmla="*/ 3846691 w 3846691"/>
              <a:gd name="connsiteY8" fmla="*/ 560482 h 560482"/>
              <a:gd name="connsiteX9" fmla="*/ 3412564 w 3846691"/>
              <a:gd name="connsiteY9" fmla="*/ 560482 h 560482"/>
              <a:gd name="connsiteX10" fmla="*/ 2901504 w 3846691"/>
              <a:gd name="connsiteY10" fmla="*/ 560482 h 560482"/>
              <a:gd name="connsiteX11" fmla="*/ 2275043 w 3846691"/>
              <a:gd name="connsiteY11" fmla="*/ 560482 h 560482"/>
              <a:gd name="connsiteX12" fmla="*/ 1802449 w 3846691"/>
              <a:gd name="connsiteY12" fmla="*/ 560482 h 560482"/>
              <a:gd name="connsiteX13" fmla="*/ 1175988 w 3846691"/>
              <a:gd name="connsiteY13" fmla="*/ 560482 h 560482"/>
              <a:gd name="connsiteX14" fmla="*/ 549527 w 3846691"/>
              <a:gd name="connsiteY14" fmla="*/ 560482 h 560482"/>
              <a:gd name="connsiteX15" fmla="*/ 0 w 3846691"/>
              <a:gd name="connsiteY15" fmla="*/ 560482 h 560482"/>
              <a:gd name="connsiteX16" fmla="*/ 0 w 3846691"/>
              <a:gd name="connsiteY16" fmla="*/ 0 h 56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46691" h="560482" extrusionOk="0">
                <a:moveTo>
                  <a:pt x="0" y="0"/>
                </a:moveTo>
                <a:cubicBezTo>
                  <a:pt x="197804" y="-23706"/>
                  <a:pt x="241362" y="19744"/>
                  <a:pt x="434127" y="0"/>
                </a:cubicBezTo>
                <a:cubicBezTo>
                  <a:pt x="626892" y="-19744"/>
                  <a:pt x="849381" y="16930"/>
                  <a:pt x="983654" y="0"/>
                </a:cubicBezTo>
                <a:cubicBezTo>
                  <a:pt x="1117927" y="-16930"/>
                  <a:pt x="1316202" y="24134"/>
                  <a:pt x="1417780" y="0"/>
                </a:cubicBezTo>
                <a:cubicBezTo>
                  <a:pt x="1519358" y="-24134"/>
                  <a:pt x="1733425" y="23306"/>
                  <a:pt x="2044242" y="0"/>
                </a:cubicBezTo>
                <a:cubicBezTo>
                  <a:pt x="2355059" y="-23306"/>
                  <a:pt x="2431636" y="34094"/>
                  <a:pt x="2632236" y="0"/>
                </a:cubicBezTo>
                <a:cubicBezTo>
                  <a:pt x="2832836" y="-34094"/>
                  <a:pt x="2934933" y="12861"/>
                  <a:pt x="3181763" y="0"/>
                </a:cubicBezTo>
                <a:cubicBezTo>
                  <a:pt x="3428593" y="-12861"/>
                  <a:pt x="3668295" y="25067"/>
                  <a:pt x="3846691" y="0"/>
                </a:cubicBezTo>
                <a:cubicBezTo>
                  <a:pt x="3860479" y="212004"/>
                  <a:pt x="3799280" y="434574"/>
                  <a:pt x="3846691" y="560482"/>
                </a:cubicBezTo>
                <a:cubicBezTo>
                  <a:pt x="3751783" y="593081"/>
                  <a:pt x="3577716" y="533297"/>
                  <a:pt x="3412564" y="560482"/>
                </a:cubicBezTo>
                <a:cubicBezTo>
                  <a:pt x="3247412" y="587667"/>
                  <a:pt x="3112389" y="527169"/>
                  <a:pt x="2901504" y="560482"/>
                </a:cubicBezTo>
                <a:cubicBezTo>
                  <a:pt x="2690619" y="593795"/>
                  <a:pt x="2573605" y="532152"/>
                  <a:pt x="2275043" y="560482"/>
                </a:cubicBezTo>
                <a:cubicBezTo>
                  <a:pt x="1976481" y="588812"/>
                  <a:pt x="1920135" y="515287"/>
                  <a:pt x="1802449" y="560482"/>
                </a:cubicBezTo>
                <a:cubicBezTo>
                  <a:pt x="1684763" y="605677"/>
                  <a:pt x="1470605" y="559965"/>
                  <a:pt x="1175988" y="560482"/>
                </a:cubicBezTo>
                <a:cubicBezTo>
                  <a:pt x="881371" y="560999"/>
                  <a:pt x="860292" y="511949"/>
                  <a:pt x="549527" y="560482"/>
                </a:cubicBezTo>
                <a:cubicBezTo>
                  <a:pt x="238762" y="609015"/>
                  <a:pt x="112452" y="549719"/>
                  <a:pt x="0" y="560482"/>
                </a:cubicBezTo>
                <a:cubicBezTo>
                  <a:pt x="-11384" y="433875"/>
                  <a:pt x="61047" y="167047"/>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65" name="Picture 2" descr="Paper, Write, Texture, Lines, Pattern, Writing Paper">
            <a:extLst>
              <a:ext uri="{FF2B5EF4-FFF2-40B4-BE49-F238E27FC236}">
                <a16:creationId xmlns:a16="http://schemas.microsoft.com/office/drawing/2014/main" id="{3D612DFD-068E-4A07-8BE7-501132C4DD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08" r="705" b="71614"/>
          <a:stretch/>
        </p:blipFill>
        <p:spPr bwMode="auto">
          <a:xfrm>
            <a:off x="91939" y="3104753"/>
            <a:ext cx="3565860" cy="560482"/>
          </a:xfrm>
          <a:custGeom>
            <a:avLst/>
            <a:gdLst>
              <a:gd name="connsiteX0" fmla="*/ 0 w 3565860"/>
              <a:gd name="connsiteY0" fmla="*/ 0 h 560482"/>
              <a:gd name="connsiteX1" fmla="*/ 487334 w 3565860"/>
              <a:gd name="connsiteY1" fmla="*/ 0 h 560482"/>
              <a:gd name="connsiteX2" fmla="*/ 1081644 w 3565860"/>
              <a:gd name="connsiteY2" fmla="*/ 0 h 560482"/>
              <a:gd name="connsiteX3" fmla="*/ 1568978 w 3565860"/>
              <a:gd name="connsiteY3" fmla="*/ 0 h 560482"/>
              <a:gd name="connsiteX4" fmla="*/ 2234606 w 3565860"/>
              <a:gd name="connsiteY4" fmla="*/ 0 h 560482"/>
              <a:gd name="connsiteX5" fmla="*/ 2864574 w 3565860"/>
              <a:gd name="connsiteY5" fmla="*/ 0 h 560482"/>
              <a:gd name="connsiteX6" fmla="*/ 3565860 w 3565860"/>
              <a:gd name="connsiteY6" fmla="*/ 0 h 560482"/>
              <a:gd name="connsiteX7" fmla="*/ 3565860 w 3565860"/>
              <a:gd name="connsiteY7" fmla="*/ 560482 h 560482"/>
              <a:gd name="connsiteX8" fmla="*/ 3078526 w 3565860"/>
              <a:gd name="connsiteY8" fmla="*/ 560482 h 560482"/>
              <a:gd name="connsiteX9" fmla="*/ 2448557 w 3565860"/>
              <a:gd name="connsiteY9" fmla="*/ 560482 h 560482"/>
              <a:gd name="connsiteX10" fmla="*/ 1889906 w 3565860"/>
              <a:gd name="connsiteY10" fmla="*/ 560482 h 560482"/>
              <a:gd name="connsiteX11" fmla="*/ 1224279 w 3565860"/>
              <a:gd name="connsiteY11" fmla="*/ 560482 h 560482"/>
              <a:gd name="connsiteX12" fmla="*/ 701286 w 3565860"/>
              <a:gd name="connsiteY12" fmla="*/ 560482 h 560482"/>
              <a:gd name="connsiteX13" fmla="*/ 0 w 3565860"/>
              <a:gd name="connsiteY13" fmla="*/ 560482 h 560482"/>
              <a:gd name="connsiteX14" fmla="*/ 0 w 3565860"/>
              <a:gd name="connsiteY14" fmla="*/ 0 h 56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5860" h="560482" extrusionOk="0">
                <a:moveTo>
                  <a:pt x="0" y="0"/>
                </a:moveTo>
                <a:cubicBezTo>
                  <a:pt x="207156" y="-13604"/>
                  <a:pt x="336873" y="45633"/>
                  <a:pt x="487334" y="0"/>
                </a:cubicBezTo>
                <a:cubicBezTo>
                  <a:pt x="637795" y="-45633"/>
                  <a:pt x="918167" y="68312"/>
                  <a:pt x="1081644" y="0"/>
                </a:cubicBezTo>
                <a:cubicBezTo>
                  <a:pt x="1245121" y="-68312"/>
                  <a:pt x="1325884" y="26782"/>
                  <a:pt x="1568978" y="0"/>
                </a:cubicBezTo>
                <a:cubicBezTo>
                  <a:pt x="1812072" y="-26782"/>
                  <a:pt x="2045390" y="67791"/>
                  <a:pt x="2234606" y="0"/>
                </a:cubicBezTo>
                <a:cubicBezTo>
                  <a:pt x="2423822" y="-67791"/>
                  <a:pt x="2637895" y="63644"/>
                  <a:pt x="2864574" y="0"/>
                </a:cubicBezTo>
                <a:cubicBezTo>
                  <a:pt x="3091253" y="-63644"/>
                  <a:pt x="3356683" y="10929"/>
                  <a:pt x="3565860" y="0"/>
                </a:cubicBezTo>
                <a:cubicBezTo>
                  <a:pt x="3615180" y="147304"/>
                  <a:pt x="3517163" y="316990"/>
                  <a:pt x="3565860" y="560482"/>
                </a:cubicBezTo>
                <a:cubicBezTo>
                  <a:pt x="3417128" y="585391"/>
                  <a:pt x="3237692" y="507542"/>
                  <a:pt x="3078526" y="560482"/>
                </a:cubicBezTo>
                <a:cubicBezTo>
                  <a:pt x="2919360" y="613422"/>
                  <a:pt x="2752941" y="525684"/>
                  <a:pt x="2448557" y="560482"/>
                </a:cubicBezTo>
                <a:cubicBezTo>
                  <a:pt x="2144173" y="595280"/>
                  <a:pt x="2090840" y="497386"/>
                  <a:pt x="1889906" y="560482"/>
                </a:cubicBezTo>
                <a:cubicBezTo>
                  <a:pt x="1688972" y="623578"/>
                  <a:pt x="1433646" y="517074"/>
                  <a:pt x="1224279" y="560482"/>
                </a:cubicBezTo>
                <a:cubicBezTo>
                  <a:pt x="1014912" y="603890"/>
                  <a:pt x="946569" y="529990"/>
                  <a:pt x="701286" y="560482"/>
                </a:cubicBezTo>
                <a:cubicBezTo>
                  <a:pt x="456003" y="590974"/>
                  <a:pt x="308132" y="517277"/>
                  <a:pt x="0" y="560482"/>
                </a:cubicBezTo>
                <a:cubicBezTo>
                  <a:pt x="-39638" y="342023"/>
                  <a:pt x="4289" y="244925"/>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66" name="Picture 2" descr="Paper, Write, Texture, Lines, Pattern, Writing Paper">
            <a:extLst>
              <a:ext uri="{FF2B5EF4-FFF2-40B4-BE49-F238E27FC236}">
                <a16:creationId xmlns:a16="http://schemas.microsoft.com/office/drawing/2014/main" id="{954EA984-1CDE-4DC3-8AE8-A0C7E4EB41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08" r="705" b="71614"/>
          <a:stretch/>
        </p:blipFill>
        <p:spPr bwMode="auto">
          <a:xfrm>
            <a:off x="67429" y="3759951"/>
            <a:ext cx="5569665" cy="560482"/>
          </a:xfrm>
          <a:custGeom>
            <a:avLst/>
            <a:gdLst>
              <a:gd name="connsiteX0" fmla="*/ 0 w 5569665"/>
              <a:gd name="connsiteY0" fmla="*/ 0 h 560482"/>
              <a:gd name="connsiteX1" fmla="*/ 389877 w 5569665"/>
              <a:gd name="connsiteY1" fmla="*/ 0 h 560482"/>
              <a:gd name="connsiteX2" fmla="*/ 946843 w 5569665"/>
              <a:gd name="connsiteY2" fmla="*/ 0 h 560482"/>
              <a:gd name="connsiteX3" fmla="*/ 1336720 w 5569665"/>
              <a:gd name="connsiteY3" fmla="*/ 0 h 560482"/>
              <a:gd name="connsiteX4" fmla="*/ 2005079 w 5569665"/>
              <a:gd name="connsiteY4" fmla="*/ 0 h 560482"/>
              <a:gd name="connsiteX5" fmla="*/ 2617743 w 5569665"/>
              <a:gd name="connsiteY5" fmla="*/ 0 h 560482"/>
              <a:gd name="connsiteX6" fmla="*/ 3174709 w 5569665"/>
              <a:gd name="connsiteY6" fmla="*/ 0 h 560482"/>
              <a:gd name="connsiteX7" fmla="*/ 3675979 w 5569665"/>
              <a:gd name="connsiteY7" fmla="*/ 0 h 560482"/>
              <a:gd name="connsiteX8" fmla="*/ 4121552 w 5569665"/>
              <a:gd name="connsiteY8" fmla="*/ 0 h 560482"/>
              <a:gd name="connsiteX9" fmla="*/ 4567125 w 5569665"/>
              <a:gd name="connsiteY9" fmla="*/ 0 h 560482"/>
              <a:gd name="connsiteX10" fmla="*/ 5569665 w 5569665"/>
              <a:gd name="connsiteY10" fmla="*/ 0 h 560482"/>
              <a:gd name="connsiteX11" fmla="*/ 5569665 w 5569665"/>
              <a:gd name="connsiteY11" fmla="*/ 560482 h 560482"/>
              <a:gd name="connsiteX12" fmla="*/ 4957002 w 5569665"/>
              <a:gd name="connsiteY12" fmla="*/ 560482 h 560482"/>
              <a:gd name="connsiteX13" fmla="*/ 4288642 w 5569665"/>
              <a:gd name="connsiteY13" fmla="*/ 560482 h 560482"/>
              <a:gd name="connsiteX14" fmla="*/ 3620282 w 5569665"/>
              <a:gd name="connsiteY14" fmla="*/ 560482 h 560482"/>
              <a:gd name="connsiteX15" fmla="*/ 3174709 w 5569665"/>
              <a:gd name="connsiteY15" fmla="*/ 560482 h 560482"/>
              <a:gd name="connsiteX16" fmla="*/ 2784833 w 5569665"/>
              <a:gd name="connsiteY16" fmla="*/ 560482 h 560482"/>
              <a:gd name="connsiteX17" fmla="*/ 2116473 w 5569665"/>
              <a:gd name="connsiteY17" fmla="*/ 560482 h 560482"/>
              <a:gd name="connsiteX18" fmla="*/ 1670900 w 5569665"/>
              <a:gd name="connsiteY18" fmla="*/ 560482 h 560482"/>
              <a:gd name="connsiteX19" fmla="*/ 1113933 w 5569665"/>
              <a:gd name="connsiteY19" fmla="*/ 560482 h 560482"/>
              <a:gd name="connsiteX20" fmla="*/ 724056 w 5569665"/>
              <a:gd name="connsiteY20" fmla="*/ 560482 h 560482"/>
              <a:gd name="connsiteX21" fmla="*/ 0 w 5569665"/>
              <a:gd name="connsiteY21" fmla="*/ 560482 h 560482"/>
              <a:gd name="connsiteX22" fmla="*/ 0 w 5569665"/>
              <a:gd name="connsiteY22" fmla="*/ 0 h 56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69665" h="560482" extrusionOk="0">
                <a:moveTo>
                  <a:pt x="0" y="0"/>
                </a:moveTo>
                <a:cubicBezTo>
                  <a:pt x="86973" y="-45022"/>
                  <a:pt x="242972" y="3014"/>
                  <a:pt x="389877" y="0"/>
                </a:cubicBezTo>
                <a:cubicBezTo>
                  <a:pt x="536782" y="-3014"/>
                  <a:pt x="712486" y="27643"/>
                  <a:pt x="946843" y="0"/>
                </a:cubicBezTo>
                <a:cubicBezTo>
                  <a:pt x="1181200" y="-27643"/>
                  <a:pt x="1145603" y="44878"/>
                  <a:pt x="1336720" y="0"/>
                </a:cubicBezTo>
                <a:cubicBezTo>
                  <a:pt x="1527837" y="-44878"/>
                  <a:pt x="1811440" y="5627"/>
                  <a:pt x="2005079" y="0"/>
                </a:cubicBezTo>
                <a:cubicBezTo>
                  <a:pt x="2198718" y="-5627"/>
                  <a:pt x="2392153" y="977"/>
                  <a:pt x="2617743" y="0"/>
                </a:cubicBezTo>
                <a:cubicBezTo>
                  <a:pt x="2843333" y="-977"/>
                  <a:pt x="3002595" y="3073"/>
                  <a:pt x="3174709" y="0"/>
                </a:cubicBezTo>
                <a:cubicBezTo>
                  <a:pt x="3346823" y="-3073"/>
                  <a:pt x="3531009" y="35070"/>
                  <a:pt x="3675979" y="0"/>
                </a:cubicBezTo>
                <a:cubicBezTo>
                  <a:pt x="3820949" y="-35070"/>
                  <a:pt x="3944429" y="51734"/>
                  <a:pt x="4121552" y="0"/>
                </a:cubicBezTo>
                <a:cubicBezTo>
                  <a:pt x="4298675" y="-51734"/>
                  <a:pt x="4392467" y="39243"/>
                  <a:pt x="4567125" y="0"/>
                </a:cubicBezTo>
                <a:cubicBezTo>
                  <a:pt x="4741783" y="-39243"/>
                  <a:pt x="5140062" y="109838"/>
                  <a:pt x="5569665" y="0"/>
                </a:cubicBezTo>
                <a:cubicBezTo>
                  <a:pt x="5633847" y="198569"/>
                  <a:pt x="5543967" y="317194"/>
                  <a:pt x="5569665" y="560482"/>
                </a:cubicBezTo>
                <a:cubicBezTo>
                  <a:pt x="5397855" y="573795"/>
                  <a:pt x="5219113" y="491920"/>
                  <a:pt x="4957002" y="560482"/>
                </a:cubicBezTo>
                <a:cubicBezTo>
                  <a:pt x="4694891" y="629044"/>
                  <a:pt x="4454941" y="530177"/>
                  <a:pt x="4288642" y="560482"/>
                </a:cubicBezTo>
                <a:cubicBezTo>
                  <a:pt x="4122343" y="590787"/>
                  <a:pt x="3874189" y="558438"/>
                  <a:pt x="3620282" y="560482"/>
                </a:cubicBezTo>
                <a:cubicBezTo>
                  <a:pt x="3366375" y="562526"/>
                  <a:pt x="3344241" y="530339"/>
                  <a:pt x="3174709" y="560482"/>
                </a:cubicBezTo>
                <a:cubicBezTo>
                  <a:pt x="3005177" y="590625"/>
                  <a:pt x="2906884" y="554031"/>
                  <a:pt x="2784833" y="560482"/>
                </a:cubicBezTo>
                <a:cubicBezTo>
                  <a:pt x="2662782" y="566933"/>
                  <a:pt x="2439303" y="505652"/>
                  <a:pt x="2116473" y="560482"/>
                </a:cubicBezTo>
                <a:cubicBezTo>
                  <a:pt x="1793643" y="615312"/>
                  <a:pt x="1814736" y="515204"/>
                  <a:pt x="1670900" y="560482"/>
                </a:cubicBezTo>
                <a:cubicBezTo>
                  <a:pt x="1527064" y="605760"/>
                  <a:pt x="1326079" y="536920"/>
                  <a:pt x="1113933" y="560482"/>
                </a:cubicBezTo>
                <a:cubicBezTo>
                  <a:pt x="901787" y="584044"/>
                  <a:pt x="834020" y="520625"/>
                  <a:pt x="724056" y="560482"/>
                </a:cubicBezTo>
                <a:cubicBezTo>
                  <a:pt x="614092" y="600339"/>
                  <a:pt x="309503" y="491352"/>
                  <a:pt x="0" y="560482"/>
                </a:cubicBezTo>
                <a:cubicBezTo>
                  <a:pt x="-65050" y="325595"/>
                  <a:pt x="53823" y="188420"/>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67" name="Picture 2" descr="Paper, Write, Texture, Lines, Pattern, Writing Paper">
            <a:extLst>
              <a:ext uri="{FF2B5EF4-FFF2-40B4-BE49-F238E27FC236}">
                <a16:creationId xmlns:a16="http://schemas.microsoft.com/office/drawing/2014/main" id="{0473D37B-1B39-4769-82D2-F5C2A115FF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08" r="705" b="71614"/>
          <a:stretch/>
        </p:blipFill>
        <p:spPr bwMode="auto">
          <a:xfrm>
            <a:off x="67430" y="4367696"/>
            <a:ext cx="5355164" cy="560482"/>
          </a:xfrm>
          <a:custGeom>
            <a:avLst/>
            <a:gdLst>
              <a:gd name="connsiteX0" fmla="*/ 0 w 5355164"/>
              <a:gd name="connsiteY0" fmla="*/ 0 h 560482"/>
              <a:gd name="connsiteX1" fmla="*/ 434363 w 5355164"/>
              <a:gd name="connsiteY1" fmla="*/ 0 h 560482"/>
              <a:gd name="connsiteX2" fmla="*/ 1029382 w 5355164"/>
              <a:gd name="connsiteY2" fmla="*/ 0 h 560482"/>
              <a:gd name="connsiteX3" fmla="*/ 1463745 w 5355164"/>
              <a:gd name="connsiteY3" fmla="*/ 0 h 560482"/>
              <a:gd name="connsiteX4" fmla="*/ 2165866 w 5355164"/>
              <a:gd name="connsiteY4" fmla="*/ 0 h 560482"/>
              <a:gd name="connsiteX5" fmla="*/ 2814436 w 5355164"/>
              <a:gd name="connsiteY5" fmla="*/ 0 h 560482"/>
              <a:gd name="connsiteX6" fmla="*/ 3409454 w 5355164"/>
              <a:gd name="connsiteY6" fmla="*/ 0 h 560482"/>
              <a:gd name="connsiteX7" fmla="*/ 3950921 w 5355164"/>
              <a:gd name="connsiteY7" fmla="*/ 0 h 560482"/>
              <a:gd name="connsiteX8" fmla="*/ 4438836 w 5355164"/>
              <a:gd name="connsiteY8" fmla="*/ 0 h 560482"/>
              <a:gd name="connsiteX9" fmla="*/ 5355164 w 5355164"/>
              <a:gd name="connsiteY9" fmla="*/ 0 h 560482"/>
              <a:gd name="connsiteX10" fmla="*/ 5355164 w 5355164"/>
              <a:gd name="connsiteY10" fmla="*/ 560482 h 560482"/>
              <a:gd name="connsiteX11" fmla="*/ 4920801 w 5355164"/>
              <a:gd name="connsiteY11" fmla="*/ 560482 h 560482"/>
              <a:gd name="connsiteX12" fmla="*/ 4432886 w 5355164"/>
              <a:gd name="connsiteY12" fmla="*/ 560482 h 560482"/>
              <a:gd name="connsiteX13" fmla="*/ 3730764 w 5355164"/>
              <a:gd name="connsiteY13" fmla="*/ 560482 h 560482"/>
              <a:gd name="connsiteX14" fmla="*/ 3028643 w 5355164"/>
              <a:gd name="connsiteY14" fmla="*/ 560482 h 560482"/>
              <a:gd name="connsiteX15" fmla="*/ 2540728 w 5355164"/>
              <a:gd name="connsiteY15" fmla="*/ 560482 h 560482"/>
              <a:gd name="connsiteX16" fmla="*/ 2106365 w 5355164"/>
              <a:gd name="connsiteY16" fmla="*/ 560482 h 560482"/>
              <a:gd name="connsiteX17" fmla="*/ 1404243 w 5355164"/>
              <a:gd name="connsiteY17" fmla="*/ 560482 h 560482"/>
              <a:gd name="connsiteX18" fmla="*/ 916328 w 5355164"/>
              <a:gd name="connsiteY18" fmla="*/ 560482 h 560482"/>
              <a:gd name="connsiteX19" fmla="*/ 0 w 5355164"/>
              <a:gd name="connsiteY19" fmla="*/ 560482 h 560482"/>
              <a:gd name="connsiteX20" fmla="*/ 0 w 5355164"/>
              <a:gd name="connsiteY20" fmla="*/ 0 h 56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55164" h="560482" extrusionOk="0">
                <a:moveTo>
                  <a:pt x="0" y="0"/>
                </a:moveTo>
                <a:cubicBezTo>
                  <a:pt x="125013" y="-10226"/>
                  <a:pt x="309774" y="43929"/>
                  <a:pt x="434363" y="0"/>
                </a:cubicBezTo>
                <a:cubicBezTo>
                  <a:pt x="558952" y="-43929"/>
                  <a:pt x="827023" y="21130"/>
                  <a:pt x="1029382" y="0"/>
                </a:cubicBezTo>
                <a:cubicBezTo>
                  <a:pt x="1231741" y="-21130"/>
                  <a:pt x="1265003" y="26553"/>
                  <a:pt x="1463745" y="0"/>
                </a:cubicBezTo>
                <a:cubicBezTo>
                  <a:pt x="1662487" y="-26553"/>
                  <a:pt x="1960004" y="80099"/>
                  <a:pt x="2165866" y="0"/>
                </a:cubicBezTo>
                <a:cubicBezTo>
                  <a:pt x="2371728" y="-80099"/>
                  <a:pt x="2535986" y="27909"/>
                  <a:pt x="2814436" y="0"/>
                </a:cubicBezTo>
                <a:cubicBezTo>
                  <a:pt x="3092886" y="-27909"/>
                  <a:pt x="3133280" y="49040"/>
                  <a:pt x="3409454" y="0"/>
                </a:cubicBezTo>
                <a:cubicBezTo>
                  <a:pt x="3685628" y="-49040"/>
                  <a:pt x="3833423" y="7394"/>
                  <a:pt x="3950921" y="0"/>
                </a:cubicBezTo>
                <a:cubicBezTo>
                  <a:pt x="4068419" y="-7394"/>
                  <a:pt x="4263032" y="34762"/>
                  <a:pt x="4438836" y="0"/>
                </a:cubicBezTo>
                <a:cubicBezTo>
                  <a:pt x="4614640" y="-34762"/>
                  <a:pt x="5152176" y="72536"/>
                  <a:pt x="5355164" y="0"/>
                </a:cubicBezTo>
                <a:cubicBezTo>
                  <a:pt x="5394797" y="143864"/>
                  <a:pt x="5296200" y="432376"/>
                  <a:pt x="5355164" y="560482"/>
                </a:cubicBezTo>
                <a:cubicBezTo>
                  <a:pt x="5201803" y="570052"/>
                  <a:pt x="5041851" y="518836"/>
                  <a:pt x="4920801" y="560482"/>
                </a:cubicBezTo>
                <a:cubicBezTo>
                  <a:pt x="4799751" y="602128"/>
                  <a:pt x="4639594" y="529978"/>
                  <a:pt x="4432886" y="560482"/>
                </a:cubicBezTo>
                <a:cubicBezTo>
                  <a:pt x="4226178" y="590986"/>
                  <a:pt x="4069228" y="539102"/>
                  <a:pt x="3730764" y="560482"/>
                </a:cubicBezTo>
                <a:cubicBezTo>
                  <a:pt x="3392300" y="581862"/>
                  <a:pt x="3193857" y="482610"/>
                  <a:pt x="3028643" y="560482"/>
                </a:cubicBezTo>
                <a:cubicBezTo>
                  <a:pt x="2863429" y="638354"/>
                  <a:pt x="2715671" y="533830"/>
                  <a:pt x="2540728" y="560482"/>
                </a:cubicBezTo>
                <a:cubicBezTo>
                  <a:pt x="2365786" y="587134"/>
                  <a:pt x="2278318" y="509318"/>
                  <a:pt x="2106365" y="560482"/>
                </a:cubicBezTo>
                <a:cubicBezTo>
                  <a:pt x="1934412" y="611646"/>
                  <a:pt x="1746536" y="484721"/>
                  <a:pt x="1404243" y="560482"/>
                </a:cubicBezTo>
                <a:cubicBezTo>
                  <a:pt x="1061950" y="636243"/>
                  <a:pt x="1073129" y="549822"/>
                  <a:pt x="916328" y="560482"/>
                </a:cubicBezTo>
                <a:cubicBezTo>
                  <a:pt x="759527" y="571142"/>
                  <a:pt x="296871" y="555967"/>
                  <a:pt x="0" y="560482"/>
                </a:cubicBezTo>
                <a:cubicBezTo>
                  <a:pt x="-13306" y="426750"/>
                  <a:pt x="27467" y="170383"/>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68" name="Picture 2" descr="Paper, Write, Texture, Lines, Pattern, Writing Paper">
            <a:extLst>
              <a:ext uri="{FF2B5EF4-FFF2-40B4-BE49-F238E27FC236}">
                <a16:creationId xmlns:a16="http://schemas.microsoft.com/office/drawing/2014/main" id="{703EADF4-A8FC-4D84-B9EE-086D3BF14C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08" r="705" b="71614"/>
          <a:stretch/>
        </p:blipFill>
        <p:spPr bwMode="auto">
          <a:xfrm>
            <a:off x="67429" y="4994638"/>
            <a:ext cx="4277241" cy="560482"/>
          </a:xfrm>
          <a:custGeom>
            <a:avLst/>
            <a:gdLst>
              <a:gd name="connsiteX0" fmla="*/ 0 w 4277241"/>
              <a:gd name="connsiteY0" fmla="*/ 0 h 560482"/>
              <a:gd name="connsiteX1" fmla="*/ 406338 w 4277241"/>
              <a:gd name="connsiteY1" fmla="*/ 0 h 560482"/>
              <a:gd name="connsiteX2" fmla="*/ 940993 w 4277241"/>
              <a:gd name="connsiteY2" fmla="*/ 0 h 560482"/>
              <a:gd name="connsiteX3" fmla="*/ 1347331 w 4277241"/>
              <a:gd name="connsiteY3" fmla="*/ 0 h 560482"/>
              <a:gd name="connsiteX4" fmla="*/ 1967531 w 4277241"/>
              <a:gd name="connsiteY4" fmla="*/ 0 h 560482"/>
              <a:gd name="connsiteX5" fmla="*/ 2544958 w 4277241"/>
              <a:gd name="connsiteY5" fmla="*/ 0 h 560482"/>
              <a:gd name="connsiteX6" fmla="*/ 3079614 w 4277241"/>
              <a:gd name="connsiteY6" fmla="*/ 0 h 560482"/>
              <a:gd name="connsiteX7" fmla="*/ 3571496 w 4277241"/>
              <a:gd name="connsiteY7" fmla="*/ 0 h 560482"/>
              <a:gd name="connsiteX8" fmla="*/ 4277241 w 4277241"/>
              <a:gd name="connsiteY8" fmla="*/ 0 h 560482"/>
              <a:gd name="connsiteX9" fmla="*/ 4277241 w 4277241"/>
              <a:gd name="connsiteY9" fmla="*/ 560482 h 560482"/>
              <a:gd name="connsiteX10" fmla="*/ 3870903 w 4277241"/>
              <a:gd name="connsiteY10" fmla="*/ 560482 h 560482"/>
              <a:gd name="connsiteX11" fmla="*/ 3250703 w 4277241"/>
              <a:gd name="connsiteY11" fmla="*/ 560482 h 560482"/>
              <a:gd name="connsiteX12" fmla="*/ 2801593 w 4277241"/>
              <a:gd name="connsiteY12" fmla="*/ 560482 h 560482"/>
              <a:gd name="connsiteX13" fmla="*/ 2181393 w 4277241"/>
              <a:gd name="connsiteY13" fmla="*/ 560482 h 560482"/>
              <a:gd name="connsiteX14" fmla="*/ 1561193 w 4277241"/>
              <a:gd name="connsiteY14" fmla="*/ 560482 h 560482"/>
              <a:gd name="connsiteX15" fmla="*/ 1112083 w 4277241"/>
              <a:gd name="connsiteY15" fmla="*/ 560482 h 560482"/>
              <a:gd name="connsiteX16" fmla="*/ 705745 w 4277241"/>
              <a:gd name="connsiteY16" fmla="*/ 560482 h 560482"/>
              <a:gd name="connsiteX17" fmla="*/ 0 w 4277241"/>
              <a:gd name="connsiteY17" fmla="*/ 560482 h 560482"/>
              <a:gd name="connsiteX18" fmla="*/ 0 w 4277241"/>
              <a:gd name="connsiteY18" fmla="*/ 0 h 56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77241" h="560482" extrusionOk="0">
                <a:moveTo>
                  <a:pt x="0" y="0"/>
                </a:moveTo>
                <a:cubicBezTo>
                  <a:pt x="141506" y="-63"/>
                  <a:pt x="306163" y="1893"/>
                  <a:pt x="406338" y="0"/>
                </a:cubicBezTo>
                <a:cubicBezTo>
                  <a:pt x="506513" y="-1893"/>
                  <a:pt x="717010" y="41174"/>
                  <a:pt x="940993" y="0"/>
                </a:cubicBezTo>
                <a:cubicBezTo>
                  <a:pt x="1164977" y="-41174"/>
                  <a:pt x="1265111" y="34356"/>
                  <a:pt x="1347331" y="0"/>
                </a:cubicBezTo>
                <a:cubicBezTo>
                  <a:pt x="1429551" y="-34356"/>
                  <a:pt x="1672152" y="39983"/>
                  <a:pt x="1967531" y="0"/>
                </a:cubicBezTo>
                <a:cubicBezTo>
                  <a:pt x="2262910" y="-39983"/>
                  <a:pt x="2344786" y="38690"/>
                  <a:pt x="2544958" y="0"/>
                </a:cubicBezTo>
                <a:cubicBezTo>
                  <a:pt x="2745130" y="-38690"/>
                  <a:pt x="2919888" y="25816"/>
                  <a:pt x="3079614" y="0"/>
                </a:cubicBezTo>
                <a:cubicBezTo>
                  <a:pt x="3239340" y="-25816"/>
                  <a:pt x="3420307" y="44195"/>
                  <a:pt x="3571496" y="0"/>
                </a:cubicBezTo>
                <a:cubicBezTo>
                  <a:pt x="3722685" y="-44195"/>
                  <a:pt x="3996112" y="56467"/>
                  <a:pt x="4277241" y="0"/>
                </a:cubicBezTo>
                <a:cubicBezTo>
                  <a:pt x="4326378" y="115853"/>
                  <a:pt x="4238056" y="389086"/>
                  <a:pt x="4277241" y="560482"/>
                </a:cubicBezTo>
                <a:cubicBezTo>
                  <a:pt x="4132422" y="590214"/>
                  <a:pt x="4061792" y="558037"/>
                  <a:pt x="3870903" y="560482"/>
                </a:cubicBezTo>
                <a:cubicBezTo>
                  <a:pt x="3680014" y="562927"/>
                  <a:pt x="3549045" y="497180"/>
                  <a:pt x="3250703" y="560482"/>
                </a:cubicBezTo>
                <a:cubicBezTo>
                  <a:pt x="2952361" y="623784"/>
                  <a:pt x="3021014" y="516123"/>
                  <a:pt x="2801593" y="560482"/>
                </a:cubicBezTo>
                <a:cubicBezTo>
                  <a:pt x="2582172" y="604841"/>
                  <a:pt x="2411203" y="495435"/>
                  <a:pt x="2181393" y="560482"/>
                </a:cubicBezTo>
                <a:cubicBezTo>
                  <a:pt x="1951583" y="625529"/>
                  <a:pt x="1746171" y="491742"/>
                  <a:pt x="1561193" y="560482"/>
                </a:cubicBezTo>
                <a:cubicBezTo>
                  <a:pt x="1376215" y="629222"/>
                  <a:pt x="1266307" y="530993"/>
                  <a:pt x="1112083" y="560482"/>
                </a:cubicBezTo>
                <a:cubicBezTo>
                  <a:pt x="957859" y="589971"/>
                  <a:pt x="875744" y="554859"/>
                  <a:pt x="705745" y="560482"/>
                </a:cubicBezTo>
                <a:cubicBezTo>
                  <a:pt x="535746" y="566105"/>
                  <a:pt x="326210" y="532686"/>
                  <a:pt x="0" y="560482"/>
                </a:cubicBezTo>
                <a:cubicBezTo>
                  <a:pt x="-6691" y="308495"/>
                  <a:pt x="25170" y="173688"/>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69" name="Picture 2" descr="Paper, Write, Texture, Lines, Pattern, Writing Paper">
            <a:extLst>
              <a:ext uri="{FF2B5EF4-FFF2-40B4-BE49-F238E27FC236}">
                <a16:creationId xmlns:a16="http://schemas.microsoft.com/office/drawing/2014/main" id="{49CAF5D2-E127-4D78-BCC7-F97FCF7C9F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08" r="705" b="71614"/>
          <a:stretch/>
        </p:blipFill>
        <p:spPr bwMode="auto">
          <a:xfrm>
            <a:off x="67430" y="5647582"/>
            <a:ext cx="3994298" cy="615900"/>
          </a:xfrm>
          <a:custGeom>
            <a:avLst/>
            <a:gdLst>
              <a:gd name="connsiteX0" fmla="*/ 0 w 3994298"/>
              <a:gd name="connsiteY0" fmla="*/ 0 h 615900"/>
              <a:gd name="connsiteX1" fmla="*/ 450785 w 3994298"/>
              <a:gd name="connsiteY1" fmla="*/ 0 h 615900"/>
              <a:gd name="connsiteX2" fmla="*/ 1021399 w 3994298"/>
              <a:gd name="connsiteY2" fmla="*/ 0 h 615900"/>
              <a:gd name="connsiteX3" fmla="*/ 1472184 w 3994298"/>
              <a:gd name="connsiteY3" fmla="*/ 0 h 615900"/>
              <a:gd name="connsiteX4" fmla="*/ 2122684 w 3994298"/>
              <a:gd name="connsiteY4" fmla="*/ 0 h 615900"/>
              <a:gd name="connsiteX5" fmla="*/ 2733241 w 3994298"/>
              <a:gd name="connsiteY5" fmla="*/ 0 h 615900"/>
              <a:gd name="connsiteX6" fmla="*/ 3303855 w 3994298"/>
              <a:gd name="connsiteY6" fmla="*/ 0 h 615900"/>
              <a:gd name="connsiteX7" fmla="*/ 3994298 w 3994298"/>
              <a:gd name="connsiteY7" fmla="*/ 0 h 615900"/>
              <a:gd name="connsiteX8" fmla="*/ 3994298 w 3994298"/>
              <a:gd name="connsiteY8" fmla="*/ 295632 h 615900"/>
              <a:gd name="connsiteX9" fmla="*/ 3994298 w 3994298"/>
              <a:gd name="connsiteY9" fmla="*/ 615900 h 615900"/>
              <a:gd name="connsiteX10" fmla="*/ 3543513 w 3994298"/>
              <a:gd name="connsiteY10" fmla="*/ 615900 h 615900"/>
              <a:gd name="connsiteX11" fmla="*/ 2893013 w 3994298"/>
              <a:gd name="connsiteY11" fmla="*/ 615900 h 615900"/>
              <a:gd name="connsiteX12" fmla="*/ 2402285 w 3994298"/>
              <a:gd name="connsiteY12" fmla="*/ 615900 h 615900"/>
              <a:gd name="connsiteX13" fmla="*/ 1751785 w 3994298"/>
              <a:gd name="connsiteY13" fmla="*/ 615900 h 615900"/>
              <a:gd name="connsiteX14" fmla="*/ 1101285 w 3994298"/>
              <a:gd name="connsiteY14" fmla="*/ 615900 h 615900"/>
              <a:gd name="connsiteX15" fmla="*/ 610557 w 3994298"/>
              <a:gd name="connsiteY15" fmla="*/ 615900 h 615900"/>
              <a:gd name="connsiteX16" fmla="*/ 0 w 3994298"/>
              <a:gd name="connsiteY16" fmla="*/ 615900 h 615900"/>
              <a:gd name="connsiteX17" fmla="*/ 0 w 3994298"/>
              <a:gd name="connsiteY17" fmla="*/ 295632 h 615900"/>
              <a:gd name="connsiteX18" fmla="*/ 0 w 3994298"/>
              <a:gd name="connsiteY18" fmla="*/ 0 h 6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94298" h="615900" extrusionOk="0">
                <a:moveTo>
                  <a:pt x="0" y="0"/>
                </a:moveTo>
                <a:cubicBezTo>
                  <a:pt x="188002" y="-8449"/>
                  <a:pt x="331508" y="33290"/>
                  <a:pt x="450785" y="0"/>
                </a:cubicBezTo>
                <a:cubicBezTo>
                  <a:pt x="570063" y="-33290"/>
                  <a:pt x="893791" y="41302"/>
                  <a:pt x="1021399" y="0"/>
                </a:cubicBezTo>
                <a:cubicBezTo>
                  <a:pt x="1149007" y="-41302"/>
                  <a:pt x="1381351" y="44591"/>
                  <a:pt x="1472184" y="0"/>
                </a:cubicBezTo>
                <a:cubicBezTo>
                  <a:pt x="1563018" y="-44591"/>
                  <a:pt x="1891155" y="55427"/>
                  <a:pt x="2122684" y="0"/>
                </a:cubicBezTo>
                <a:cubicBezTo>
                  <a:pt x="2354213" y="-55427"/>
                  <a:pt x="2501079" y="42195"/>
                  <a:pt x="2733241" y="0"/>
                </a:cubicBezTo>
                <a:cubicBezTo>
                  <a:pt x="2965403" y="-42195"/>
                  <a:pt x="3096661" y="9924"/>
                  <a:pt x="3303855" y="0"/>
                </a:cubicBezTo>
                <a:cubicBezTo>
                  <a:pt x="3511049" y="-9924"/>
                  <a:pt x="3836516" y="44985"/>
                  <a:pt x="3994298" y="0"/>
                </a:cubicBezTo>
                <a:cubicBezTo>
                  <a:pt x="4012754" y="59427"/>
                  <a:pt x="3965439" y="200205"/>
                  <a:pt x="3994298" y="295632"/>
                </a:cubicBezTo>
                <a:cubicBezTo>
                  <a:pt x="4023157" y="391059"/>
                  <a:pt x="3974223" y="471954"/>
                  <a:pt x="3994298" y="615900"/>
                </a:cubicBezTo>
                <a:cubicBezTo>
                  <a:pt x="3869502" y="668742"/>
                  <a:pt x="3667761" y="614728"/>
                  <a:pt x="3543513" y="615900"/>
                </a:cubicBezTo>
                <a:cubicBezTo>
                  <a:pt x="3419265" y="617072"/>
                  <a:pt x="3055650" y="569770"/>
                  <a:pt x="2893013" y="615900"/>
                </a:cubicBezTo>
                <a:cubicBezTo>
                  <a:pt x="2730376" y="662030"/>
                  <a:pt x="2588992" y="558604"/>
                  <a:pt x="2402285" y="615900"/>
                </a:cubicBezTo>
                <a:cubicBezTo>
                  <a:pt x="2215578" y="673196"/>
                  <a:pt x="1946460" y="553085"/>
                  <a:pt x="1751785" y="615900"/>
                </a:cubicBezTo>
                <a:cubicBezTo>
                  <a:pt x="1557110" y="678715"/>
                  <a:pt x="1295444" y="601340"/>
                  <a:pt x="1101285" y="615900"/>
                </a:cubicBezTo>
                <a:cubicBezTo>
                  <a:pt x="907126" y="630460"/>
                  <a:pt x="739564" y="597636"/>
                  <a:pt x="610557" y="615900"/>
                </a:cubicBezTo>
                <a:cubicBezTo>
                  <a:pt x="481550" y="634164"/>
                  <a:pt x="155785" y="582748"/>
                  <a:pt x="0" y="615900"/>
                </a:cubicBezTo>
                <a:cubicBezTo>
                  <a:pt x="-37879" y="457070"/>
                  <a:pt x="31935" y="389583"/>
                  <a:pt x="0" y="295632"/>
                </a:cubicBezTo>
                <a:cubicBezTo>
                  <a:pt x="-31935" y="201681"/>
                  <a:pt x="7060" y="82864"/>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71" name="Picture 2" descr="Paper, Write, Texture, Lines, Pattern, Writing Paper">
            <a:extLst>
              <a:ext uri="{FF2B5EF4-FFF2-40B4-BE49-F238E27FC236}">
                <a16:creationId xmlns:a16="http://schemas.microsoft.com/office/drawing/2014/main" id="{12B076C0-E8D9-4B64-B5C2-0D6355A846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08" r="705" b="71614"/>
          <a:stretch/>
        </p:blipFill>
        <p:spPr bwMode="auto">
          <a:xfrm>
            <a:off x="5925743" y="1675775"/>
            <a:ext cx="5951495" cy="566021"/>
          </a:xfrm>
          <a:custGeom>
            <a:avLst/>
            <a:gdLst>
              <a:gd name="connsiteX0" fmla="*/ 0 w 5951495"/>
              <a:gd name="connsiteY0" fmla="*/ 0 h 566021"/>
              <a:gd name="connsiteX1" fmla="*/ 416605 w 5951495"/>
              <a:gd name="connsiteY1" fmla="*/ 0 h 566021"/>
              <a:gd name="connsiteX2" fmla="*/ 1011754 w 5951495"/>
              <a:gd name="connsiteY2" fmla="*/ 0 h 566021"/>
              <a:gd name="connsiteX3" fmla="*/ 1428359 w 5951495"/>
              <a:gd name="connsiteY3" fmla="*/ 0 h 566021"/>
              <a:gd name="connsiteX4" fmla="*/ 2142538 w 5951495"/>
              <a:gd name="connsiteY4" fmla="*/ 0 h 566021"/>
              <a:gd name="connsiteX5" fmla="*/ 2797203 w 5951495"/>
              <a:gd name="connsiteY5" fmla="*/ 0 h 566021"/>
              <a:gd name="connsiteX6" fmla="*/ 3392352 w 5951495"/>
              <a:gd name="connsiteY6" fmla="*/ 0 h 566021"/>
              <a:gd name="connsiteX7" fmla="*/ 3927987 w 5951495"/>
              <a:gd name="connsiteY7" fmla="*/ 0 h 566021"/>
              <a:gd name="connsiteX8" fmla="*/ 4404106 w 5951495"/>
              <a:gd name="connsiteY8" fmla="*/ 0 h 566021"/>
              <a:gd name="connsiteX9" fmla="*/ 4880226 w 5951495"/>
              <a:gd name="connsiteY9" fmla="*/ 0 h 566021"/>
              <a:gd name="connsiteX10" fmla="*/ 5951495 w 5951495"/>
              <a:gd name="connsiteY10" fmla="*/ 0 h 566021"/>
              <a:gd name="connsiteX11" fmla="*/ 5951495 w 5951495"/>
              <a:gd name="connsiteY11" fmla="*/ 566021 h 566021"/>
              <a:gd name="connsiteX12" fmla="*/ 5296831 w 5951495"/>
              <a:gd name="connsiteY12" fmla="*/ 566021 h 566021"/>
              <a:gd name="connsiteX13" fmla="*/ 4582651 w 5951495"/>
              <a:gd name="connsiteY13" fmla="*/ 566021 h 566021"/>
              <a:gd name="connsiteX14" fmla="*/ 3868472 w 5951495"/>
              <a:gd name="connsiteY14" fmla="*/ 566021 h 566021"/>
              <a:gd name="connsiteX15" fmla="*/ 3392352 w 5951495"/>
              <a:gd name="connsiteY15" fmla="*/ 566021 h 566021"/>
              <a:gd name="connsiteX16" fmla="*/ 2975748 w 5951495"/>
              <a:gd name="connsiteY16" fmla="*/ 566021 h 566021"/>
              <a:gd name="connsiteX17" fmla="*/ 2261568 w 5951495"/>
              <a:gd name="connsiteY17" fmla="*/ 566021 h 566021"/>
              <a:gd name="connsiteX18" fmla="*/ 1785449 w 5951495"/>
              <a:gd name="connsiteY18" fmla="*/ 566021 h 566021"/>
              <a:gd name="connsiteX19" fmla="*/ 1190299 w 5951495"/>
              <a:gd name="connsiteY19" fmla="*/ 566021 h 566021"/>
              <a:gd name="connsiteX20" fmla="*/ 773694 w 5951495"/>
              <a:gd name="connsiteY20" fmla="*/ 566021 h 566021"/>
              <a:gd name="connsiteX21" fmla="*/ 0 w 5951495"/>
              <a:gd name="connsiteY21" fmla="*/ 566021 h 566021"/>
              <a:gd name="connsiteX22" fmla="*/ 0 w 5951495"/>
              <a:gd name="connsiteY22" fmla="*/ 0 h 5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51495" h="566021" extrusionOk="0">
                <a:moveTo>
                  <a:pt x="0" y="0"/>
                </a:moveTo>
                <a:cubicBezTo>
                  <a:pt x="160865" y="-2583"/>
                  <a:pt x="315270" y="45952"/>
                  <a:pt x="416605" y="0"/>
                </a:cubicBezTo>
                <a:cubicBezTo>
                  <a:pt x="517941" y="-45952"/>
                  <a:pt x="814840" y="68809"/>
                  <a:pt x="1011754" y="0"/>
                </a:cubicBezTo>
                <a:cubicBezTo>
                  <a:pt x="1208668" y="-68809"/>
                  <a:pt x="1304871" y="42958"/>
                  <a:pt x="1428359" y="0"/>
                </a:cubicBezTo>
                <a:cubicBezTo>
                  <a:pt x="1551848" y="-42958"/>
                  <a:pt x="1984694" y="21487"/>
                  <a:pt x="2142538" y="0"/>
                </a:cubicBezTo>
                <a:cubicBezTo>
                  <a:pt x="2300382" y="-21487"/>
                  <a:pt x="2585615" y="28390"/>
                  <a:pt x="2797203" y="0"/>
                </a:cubicBezTo>
                <a:cubicBezTo>
                  <a:pt x="3008792" y="-28390"/>
                  <a:pt x="3214408" y="23888"/>
                  <a:pt x="3392352" y="0"/>
                </a:cubicBezTo>
                <a:cubicBezTo>
                  <a:pt x="3570296" y="-23888"/>
                  <a:pt x="3763922" y="6905"/>
                  <a:pt x="3927987" y="0"/>
                </a:cubicBezTo>
                <a:cubicBezTo>
                  <a:pt x="4092053" y="-6905"/>
                  <a:pt x="4195606" y="17157"/>
                  <a:pt x="4404106" y="0"/>
                </a:cubicBezTo>
                <a:cubicBezTo>
                  <a:pt x="4612606" y="-17157"/>
                  <a:pt x="4686126" y="55579"/>
                  <a:pt x="4880226" y="0"/>
                </a:cubicBezTo>
                <a:cubicBezTo>
                  <a:pt x="5074326" y="-55579"/>
                  <a:pt x="5469311" y="74763"/>
                  <a:pt x="5951495" y="0"/>
                </a:cubicBezTo>
                <a:cubicBezTo>
                  <a:pt x="6009735" y="216849"/>
                  <a:pt x="5915293" y="420906"/>
                  <a:pt x="5951495" y="566021"/>
                </a:cubicBezTo>
                <a:cubicBezTo>
                  <a:pt x="5737408" y="598669"/>
                  <a:pt x="5583291" y="509026"/>
                  <a:pt x="5296831" y="566021"/>
                </a:cubicBezTo>
                <a:cubicBezTo>
                  <a:pt x="5010371" y="623016"/>
                  <a:pt x="4785707" y="498922"/>
                  <a:pt x="4582651" y="566021"/>
                </a:cubicBezTo>
                <a:cubicBezTo>
                  <a:pt x="4379595" y="633120"/>
                  <a:pt x="4013129" y="484915"/>
                  <a:pt x="3868472" y="566021"/>
                </a:cubicBezTo>
                <a:cubicBezTo>
                  <a:pt x="3723815" y="647127"/>
                  <a:pt x="3512175" y="529765"/>
                  <a:pt x="3392352" y="566021"/>
                </a:cubicBezTo>
                <a:cubicBezTo>
                  <a:pt x="3272529" y="602277"/>
                  <a:pt x="3134541" y="546769"/>
                  <a:pt x="2975748" y="566021"/>
                </a:cubicBezTo>
                <a:cubicBezTo>
                  <a:pt x="2816955" y="585273"/>
                  <a:pt x="2588079" y="548790"/>
                  <a:pt x="2261568" y="566021"/>
                </a:cubicBezTo>
                <a:cubicBezTo>
                  <a:pt x="1935057" y="583252"/>
                  <a:pt x="1938786" y="553063"/>
                  <a:pt x="1785449" y="566021"/>
                </a:cubicBezTo>
                <a:cubicBezTo>
                  <a:pt x="1632112" y="578979"/>
                  <a:pt x="1413663" y="529551"/>
                  <a:pt x="1190299" y="566021"/>
                </a:cubicBezTo>
                <a:cubicBezTo>
                  <a:pt x="966935" y="602491"/>
                  <a:pt x="925353" y="525038"/>
                  <a:pt x="773694" y="566021"/>
                </a:cubicBezTo>
                <a:cubicBezTo>
                  <a:pt x="622035" y="607004"/>
                  <a:pt x="184417" y="537849"/>
                  <a:pt x="0" y="566021"/>
                </a:cubicBezTo>
                <a:cubicBezTo>
                  <a:pt x="-19276" y="307329"/>
                  <a:pt x="36656" y="28018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72" name="Picture 2" descr="Paper, Write, Texture, Lines, Pattern, Writing Paper">
            <a:extLst>
              <a:ext uri="{FF2B5EF4-FFF2-40B4-BE49-F238E27FC236}">
                <a16:creationId xmlns:a16="http://schemas.microsoft.com/office/drawing/2014/main" id="{7C5CC04B-4731-46F8-A4B2-BEA2C68B65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08" r="705" b="71614"/>
          <a:stretch/>
        </p:blipFill>
        <p:spPr bwMode="auto">
          <a:xfrm>
            <a:off x="5976704" y="2304504"/>
            <a:ext cx="5820445" cy="566021"/>
          </a:xfrm>
          <a:custGeom>
            <a:avLst/>
            <a:gdLst>
              <a:gd name="connsiteX0" fmla="*/ 0 w 5820445"/>
              <a:gd name="connsiteY0" fmla="*/ 0 h 566021"/>
              <a:gd name="connsiteX1" fmla="*/ 407431 w 5820445"/>
              <a:gd name="connsiteY1" fmla="*/ 0 h 566021"/>
              <a:gd name="connsiteX2" fmla="*/ 989476 w 5820445"/>
              <a:gd name="connsiteY2" fmla="*/ 0 h 566021"/>
              <a:gd name="connsiteX3" fmla="*/ 1396907 w 5820445"/>
              <a:gd name="connsiteY3" fmla="*/ 0 h 566021"/>
              <a:gd name="connsiteX4" fmla="*/ 2095360 w 5820445"/>
              <a:gd name="connsiteY4" fmla="*/ 0 h 566021"/>
              <a:gd name="connsiteX5" fmla="*/ 2735609 w 5820445"/>
              <a:gd name="connsiteY5" fmla="*/ 0 h 566021"/>
              <a:gd name="connsiteX6" fmla="*/ 3317654 w 5820445"/>
              <a:gd name="connsiteY6" fmla="*/ 0 h 566021"/>
              <a:gd name="connsiteX7" fmla="*/ 3841494 w 5820445"/>
              <a:gd name="connsiteY7" fmla="*/ 0 h 566021"/>
              <a:gd name="connsiteX8" fmla="*/ 4307129 w 5820445"/>
              <a:gd name="connsiteY8" fmla="*/ 0 h 566021"/>
              <a:gd name="connsiteX9" fmla="*/ 4772765 w 5820445"/>
              <a:gd name="connsiteY9" fmla="*/ 0 h 566021"/>
              <a:gd name="connsiteX10" fmla="*/ 5820445 w 5820445"/>
              <a:gd name="connsiteY10" fmla="*/ 0 h 566021"/>
              <a:gd name="connsiteX11" fmla="*/ 5820445 w 5820445"/>
              <a:gd name="connsiteY11" fmla="*/ 566021 h 566021"/>
              <a:gd name="connsiteX12" fmla="*/ 5180196 w 5820445"/>
              <a:gd name="connsiteY12" fmla="*/ 566021 h 566021"/>
              <a:gd name="connsiteX13" fmla="*/ 4481743 w 5820445"/>
              <a:gd name="connsiteY13" fmla="*/ 566021 h 566021"/>
              <a:gd name="connsiteX14" fmla="*/ 3783289 w 5820445"/>
              <a:gd name="connsiteY14" fmla="*/ 566021 h 566021"/>
              <a:gd name="connsiteX15" fmla="*/ 3317654 w 5820445"/>
              <a:gd name="connsiteY15" fmla="*/ 566021 h 566021"/>
              <a:gd name="connsiteX16" fmla="*/ 2910223 w 5820445"/>
              <a:gd name="connsiteY16" fmla="*/ 566021 h 566021"/>
              <a:gd name="connsiteX17" fmla="*/ 2211769 w 5820445"/>
              <a:gd name="connsiteY17" fmla="*/ 566021 h 566021"/>
              <a:gd name="connsiteX18" fmla="*/ 1746134 w 5820445"/>
              <a:gd name="connsiteY18" fmla="*/ 566021 h 566021"/>
              <a:gd name="connsiteX19" fmla="*/ 1164089 w 5820445"/>
              <a:gd name="connsiteY19" fmla="*/ 566021 h 566021"/>
              <a:gd name="connsiteX20" fmla="*/ 756658 w 5820445"/>
              <a:gd name="connsiteY20" fmla="*/ 566021 h 566021"/>
              <a:gd name="connsiteX21" fmla="*/ 0 w 5820445"/>
              <a:gd name="connsiteY21" fmla="*/ 566021 h 566021"/>
              <a:gd name="connsiteX22" fmla="*/ 0 w 5820445"/>
              <a:gd name="connsiteY22" fmla="*/ 0 h 5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20445" h="566021" extrusionOk="0">
                <a:moveTo>
                  <a:pt x="0" y="0"/>
                </a:moveTo>
                <a:cubicBezTo>
                  <a:pt x="190531" y="-47161"/>
                  <a:pt x="299486" y="7652"/>
                  <a:pt x="407431" y="0"/>
                </a:cubicBezTo>
                <a:cubicBezTo>
                  <a:pt x="515376" y="-7652"/>
                  <a:pt x="792086" y="28622"/>
                  <a:pt x="989476" y="0"/>
                </a:cubicBezTo>
                <a:cubicBezTo>
                  <a:pt x="1186867" y="-28622"/>
                  <a:pt x="1288345" y="44603"/>
                  <a:pt x="1396907" y="0"/>
                </a:cubicBezTo>
                <a:cubicBezTo>
                  <a:pt x="1505469" y="-44603"/>
                  <a:pt x="1840138" y="16996"/>
                  <a:pt x="2095360" y="0"/>
                </a:cubicBezTo>
                <a:cubicBezTo>
                  <a:pt x="2350582" y="-16996"/>
                  <a:pt x="2501986" y="26239"/>
                  <a:pt x="2735609" y="0"/>
                </a:cubicBezTo>
                <a:cubicBezTo>
                  <a:pt x="2969232" y="-26239"/>
                  <a:pt x="3137574" y="25422"/>
                  <a:pt x="3317654" y="0"/>
                </a:cubicBezTo>
                <a:cubicBezTo>
                  <a:pt x="3497734" y="-25422"/>
                  <a:pt x="3711937" y="8896"/>
                  <a:pt x="3841494" y="0"/>
                </a:cubicBezTo>
                <a:cubicBezTo>
                  <a:pt x="3971051" y="-8896"/>
                  <a:pt x="4154102" y="8673"/>
                  <a:pt x="4307129" y="0"/>
                </a:cubicBezTo>
                <a:cubicBezTo>
                  <a:pt x="4460156" y="-8673"/>
                  <a:pt x="4542393" y="18645"/>
                  <a:pt x="4772765" y="0"/>
                </a:cubicBezTo>
                <a:cubicBezTo>
                  <a:pt x="5003137" y="-18645"/>
                  <a:pt x="5470193" y="114422"/>
                  <a:pt x="5820445" y="0"/>
                </a:cubicBezTo>
                <a:cubicBezTo>
                  <a:pt x="5878685" y="216849"/>
                  <a:pt x="5784243" y="420906"/>
                  <a:pt x="5820445" y="566021"/>
                </a:cubicBezTo>
                <a:cubicBezTo>
                  <a:pt x="5575491" y="591589"/>
                  <a:pt x="5335185" y="531023"/>
                  <a:pt x="5180196" y="566021"/>
                </a:cubicBezTo>
                <a:cubicBezTo>
                  <a:pt x="5025207" y="601019"/>
                  <a:pt x="4726247" y="493100"/>
                  <a:pt x="4481743" y="566021"/>
                </a:cubicBezTo>
                <a:cubicBezTo>
                  <a:pt x="4237239" y="638942"/>
                  <a:pt x="3973981" y="502512"/>
                  <a:pt x="3783289" y="566021"/>
                </a:cubicBezTo>
                <a:cubicBezTo>
                  <a:pt x="3592597" y="629530"/>
                  <a:pt x="3468704" y="514165"/>
                  <a:pt x="3317654" y="566021"/>
                </a:cubicBezTo>
                <a:cubicBezTo>
                  <a:pt x="3166604" y="617877"/>
                  <a:pt x="3039698" y="527021"/>
                  <a:pt x="2910223" y="566021"/>
                </a:cubicBezTo>
                <a:cubicBezTo>
                  <a:pt x="2780748" y="605021"/>
                  <a:pt x="2502896" y="538031"/>
                  <a:pt x="2211769" y="566021"/>
                </a:cubicBezTo>
                <a:cubicBezTo>
                  <a:pt x="1920642" y="594011"/>
                  <a:pt x="1968576" y="515826"/>
                  <a:pt x="1746134" y="566021"/>
                </a:cubicBezTo>
                <a:cubicBezTo>
                  <a:pt x="1523693" y="616216"/>
                  <a:pt x="1393818" y="545629"/>
                  <a:pt x="1164089" y="566021"/>
                </a:cubicBezTo>
                <a:cubicBezTo>
                  <a:pt x="934361" y="586413"/>
                  <a:pt x="939159" y="535713"/>
                  <a:pt x="756658" y="566021"/>
                </a:cubicBezTo>
                <a:cubicBezTo>
                  <a:pt x="574157" y="596329"/>
                  <a:pt x="285976" y="519723"/>
                  <a:pt x="0" y="566021"/>
                </a:cubicBezTo>
                <a:cubicBezTo>
                  <a:pt x="-19276" y="307329"/>
                  <a:pt x="36656" y="28018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73" name="Picture 2" descr="Paper, Write, Texture, Lines, Pattern, Writing Paper">
            <a:extLst>
              <a:ext uri="{FF2B5EF4-FFF2-40B4-BE49-F238E27FC236}">
                <a16:creationId xmlns:a16="http://schemas.microsoft.com/office/drawing/2014/main" id="{70A3429D-DEDA-44D7-8FFC-A75A155F37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08" r="705" b="71614"/>
          <a:stretch/>
        </p:blipFill>
        <p:spPr bwMode="auto">
          <a:xfrm>
            <a:off x="6008234" y="2943471"/>
            <a:ext cx="4954328" cy="566021"/>
          </a:xfrm>
          <a:custGeom>
            <a:avLst/>
            <a:gdLst>
              <a:gd name="connsiteX0" fmla="*/ 0 w 4954328"/>
              <a:gd name="connsiteY0" fmla="*/ 0 h 566021"/>
              <a:gd name="connsiteX1" fmla="*/ 401851 w 4954328"/>
              <a:gd name="connsiteY1" fmla="*/ 0 h 566021"/>
              <a:gd name="connsiteX2" fmla="*/ 952332 w 4954328"/>
              <a:gd name="connsiteY2" fmla="*/ 0 h 566021"/>
              <a:gd name="connsiteX3" fmla="*/ 1354183 w 4954328"/>
              <a:gd name="connsiteY3" fmla="*/ 0 h 566021"/>
              <a:gd name="connsiteX4" fmla="*/ 2003750 w 4954328"/>
              <a:gd name="connsiteY4" fmla="*/ 0 h 566021"/>
              <a:gd name="connsiteX5" fmla="*/ 2603775 w 4954328"/>
              <a:gd name="connsiteY5" fmla="*/ 0 h 566021"/>
              <a:gd name="connsiteX6" fmla="*/ 3154255 w 4954328"/>
              <a:gd name="connsiteY6" fmla="*/ 0 h 566021"/>
              <a:gd name="connsiteX7" fmla="*/ 3655193 w 4954328"/>
              <a:gd name="connsiteY7" fmla="*/ 0 h 566021"/>
              <a:gd name="connsiteX8" fmla="*/ 4106587 w 4954328"/>
              <a:gd name="connsiteY8" fmla="*/ 0 h 566021"/>
              <a:gd name="connsiteX9" fmla="*/ 4954328 w 4954328"/>
              <a:gd name="connsiteY9" fmla="*/ 0 h 566021"/>
              <a:gd name="connsiteX10" fmla="*/ 4954328 w 4954328"/>
              <a:gd name="connsiteY10" fmla="*/ 566021 h 566021"/>
              <a:gd name="connsiteX11" fmla="*/ 4552477 w 4954328"/>
              <a:gd name="connsiteY11" fmla="*/ 566021 h 566021"/>
              <a:gd name="connsiteX12" fmla="*/ 4101083 w 4954328"/>
              <a:gd name="connsiteY12" fmla="*/ 566021 h 566021"/>
              <a:gd name="connsiteX13" fmla="*/ 3451515 w 4954328"/>
              <a:gd name="connsiteY13" fmla="*/ 566021 h 566021"/>
              <a:gd name="connsiteX14" fmla="*/ 2801948 w 4954328"/>
              <a:gd name="connsiteY14" fmla="*/ 566021 h 566021"/>
              <a:gd name="connsiteX15" fmla="*/ 2350553 w 4954328"/>
              <a:gd name="connsiteY15" fmla="*/ 566021 h 566021"/>
              <a:gd name="connsiteX16" fmla="*/ 1948702 w 4954328"/>
              <a:gd name="connsiteY16" fmla="*/ 566021 h 566021"/>
              <a:gd name="connsiteX17" fmla="*/ 1299135 w 4954328"/>
              <a:gd name="connsiteY17" fmla="*/ 566021 h 566021"/>
              <a:gd name="connsiteX18" fmla="*/ 847741 w 4954328"/>
              <a:gd name="connsiteY18" fmla="*/ 566021 h 566021"/>
              <a:gd name="connsiteX19" fmla="*/ 0 w 4954328"/>
              <a:gd name="connsiteY19" fmla="*/ 566021 h 566021"/>
              <a:gd name="connsiteX20" fmla="*/ 0 w 4954328"/>
              <a:gd name="connsiteY20" fmla="*/ 0 h 5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4328" h="566021" extrusionOk="0">
                <a:moveTo>
                  <a:pt x="0" y="0"/>
                </a:moveTo>
                <a:cubicBezTo>
                  <a:pt x="142500" y="-33163"/>
                  <a:pt x="226138" y="41134"/>
                  <a:pt x="401851" y="0"/>
                </a:cubicBezTo>
                <a:cubicBezTo>
                  <a:pt x="577564" y="-41134"/>
                  <a:pt x="733923" y="2493"/>
                  <a:pt x="952332" y="0"/>
                </a:cubicBezTo>
                <a:cubicBezTo>
                  <a:pt x="1170741" y="-2493"/>
                  <a:pt x="1269952" y="2887"/>
                  <a:pt x="1354183" y="0"/>
                </a:cubicBezTo>
                <a:cubicBezTo>
                  <a:pt x="1438414" y="-2887"/>
                  <a:pt x="1849370" y="74169"/>
                  <a:pt x="2003750" y="0"/>
                </a:cubicBezTo>
                <a:cubicBezTo>
                  <a:pt x="2158130" y="-74169"/>
                  <a:pt x="2331384" y="46850"/>
                  <a:pt x="2603775" y="0"/>
                </a:cubicBezTo>
                <a:cubicBezTo>
                  <a:pt x="2876167" y="-46850"/>
                  <a:pt x="2935404" y="12848"/>
                  <a:pt x="3154255" y="0"/>
                </a:cubicBezTo>
                <a:cubicBezTo>
                  <a:pt x="3373106" y="-12848"/>
                  <a:pt x="3525838" y="52960"/>
                  <a:pt x="3655193" y="0"/>
                </a:cubicBezTo>
                <a:cubicBezTo>
                  <a:pt x="3784548" y="-52960"/>
                  <a:pt x="3882988" y="36784"/>
                  <a:pt x="4106587" y="0"/>
                </a:cubicBezTo>
                <a:cubicBezTo>
                  <a:pt x="4330186" y="-36784"/>
                  <a:pt x="4539022" y="54439"/>
                  <a:pt x="4954328" y="0"/>
                </a:cubicBezTo>
                <a:cubicBezTo>
                  <a:pt x="4979879" y="214414"/>
                  <a:pt x="4946506" y="351545"/>
                  <a:pt x="4954328" y="566021"/>
                </a:cubicBezTo>
                <a:cubicBezTo>
                  <a:pt x="4788131" y="588524"/>
                  <a:pt x="4676100" y="517882"/>
                  <a:pt x="4552477" y="566021"/>
                </a:cubicBezTo>
                <a:cubicBezTo>
                  <a:pt x="4428854" y="614160"/>
                  <a:pt x="4273684" y="548068"/>
                  <a:pt x="4101083" y="566021"/>
                </a:cubicBezTo>
                <a:cubicBezTo>
                  <a:pt x="3928482" y="583974"/>
                  <a:pt x="3688194" y="532331"/>
                  <a:pt x="3451515" y="566021"/>
                </a:cubicBezTo>
                <a:cubicBezTo>
                  <a:pt x="3214836" y="599711"/>
                  <a:pt x="3047543" y="546554"/>
                  <a:pt x="2801948" y="566021"/>
                </a:cubicBezTo>
                <a:cubicBezTo>
                  <a:pt x="2556353" y="585488"/>
                  <a:pt x="2565773" y="559013"/>
                  <a:pt x="2350553" y="566021"/>
                </a:cubicBezTo>
                <a:cubicBezTo>
                  <a:pt x="2135333" y="573029"/>
                  <a:pt x="2095680" y="535617"/>
                  <a:pt x="1948702" y="566021"/>
                </a:cubicBezTo>
                <a:cubicBezTo>
                  <a:pt x="1801724" y="596425"/>
                  <a:pt x="1522342" y="550561"/>
                  <a:pt x="1299135" y="566021"/>
                </a:cubicBezTo>
                <a:cubicBezTo>
                  <a:pt x="1075928" y="581481"/>
                  <a:pt x="948779" y="542736"/>
                  <a:pt x="847741" y="566021"/>
                </a:cubicBezTo>
                <a:cubicBezTo>
                  <a:pt x="746703" y="589306"/>
                  <a:pt x="340175" y="531997"/>
                  <a:pt x="0" y="566021"/>
                </a:cubicBezTo>
                <a:cubicBezTo>
                  <a:pt x="-41329" y="393992"/>
                  <a:pt x="41836" y="245878"/>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74" name="Picture 2" descr="Paper, Write, Texture, Lines, Pattern, Writing Paper">
            <a:extLst>
              <a:ext uri="{FF2B5EF4-FFF2-40B4-BE49-F238E27FC236}">
                <a16:creationId xmlns:a16="http://schemas.microsoft.com/office/drawing/2014/main" id="{23E4932C-6E7D-4FFA-A254-331B29752A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08" r="705" b="71614"/>
          <a:stretch/>
        </p:blipFill>
        <p:spPr bwMode="auto">
          <a:xfrm>
            <a:off x="5937225" y="3616935"/>
            <a:ext cx="6138056" cy="699997"/>
          </a:xfrm>
          <a:custGeom>
            <a:avLst/>
            <a:gdLst>
              <a:gd name="connsiteX0" fmla="*/ 0 w 6138056"/>
              <a:gd name="connsiteY0" fmla="*/ 0 h 699997"/>
              <a:gd name="connsiteX1" fmla="*/ 373863 w 6138056"/>
              <a:gd name="connsiteY1" fmla="*/ 0 h 699997"/>
              <a:gd name="connsiteX2" fmla="*/ 931869 w 6138056"/>
              <a:gd name="connsiteY2" fmla="*/ 0 h 699997"/>
              <a:gd name="connsiteX3" fmla="*/ 1305732 w 6138056"/>
              <a:gd name="connsiteY3" fmla="*/ 0 h 699997"/>
              <a:gd name="connsiteX4" fmla="*/ 1986498 w 6138056"/>
              <a:gd name="connsiteY4" fmla="*/ 0 h 699997"/>
              <a:gd name="connsiteX5" fmla="*/ 2605884 w 6138056"/>
              <a:gd name="connsiteY5" fmla="*/ 0 h 699997"/>
              <a:gd name="connsiteX6" fmla="*/ 3163889 w 6138056"/>
              <a:gd name="connsiteY6" fmla="*/ 0 h 699997"/>
              <a:gd name="connsiteX7" fmla="*/ 3660513 w 6138056"/>
              <a:gd name="connsiteY7" fmla="*/ 0 h 699997"/>
              <a:gd name="connsiteX8" fmla="*/ 4095757 w 6138056"/>
              <a:gd name="connsiteY8" fmla="*/ 0 h 699997"/>
              <a:gd name="connsiteX9" fmla="*/ 4531001 w 6138056"/>
              <a:gd name="connsiteY9" fmla="*/ 0 h 699997"/>
              <a:gd name="connsiteX10" fmla="*/ 5150387 w 6138056"/>
              <a:gd name="connsiteY10" fmla="*/ 0 h 699997"/>
              <a:gd name="connsiteX11" fmla="*/ 6138056 w 6138056"/>
              <a:gd name="connsiteY11" fmla="*/ 0 h 699997"/>
              <a:gd name="connsiteX12" fmla="*/ 6138056 w 6138056"/>
              <a:gd name="connsiteY12" fmla="*/ 349999 h 699997"/>
              <a:gd name="connsiteX13" fmla="*/ 6138056 w 6138056"/>
              <a:gd name="connsiteY13" fmla="*/ 699997 h 699997"/>
              <a:gd name="connsiteX14" fmla="*/ 5518670 w 6138056"/>
              <a:gd name="connsiteY14" fmla="*/ 699997 h 699997"/>
              <a:gd name="connsiteX15" fmla="*/ 5083426 w 6138056"/>
              <a:gd name="connsiteY15" fmla="*/ 699997 h 699997"/>
              <a:gd name="connsiteX16" fmla="*/ 4709563 w 6138056"/>
              <a:gd name="connsiteY16" fmla="*/ 699997 h 699997"/>
              <a:gd name="connsiteX17" fmla="*/ 4028797 w 6138056"/>
              <a:gd name="connsiteY17" fmla="*/ 699997 h 699997"/>
              <a:gd name="connsiteX18" fmla="*/ 3593553 w 6138056"/>
              <a:gd name="connsiteY18" fmla="*/ 699997 h 699997"/>
              <a:gd name="connsiteX19" fmla="*/ 3035548 w 6138056"/>
              <a:gd name="connsiteY19" fmla="*/ 699997 h 699997"/>
              <a:gd name="connsiteX20" fmla="*/ 2661684 w 6138056"/>
              <a:gd name="connsiteY20" fmla="*/ 699997 h 699997"/>
              <a:gd name="connsiteX21" fmla="*/ 2042299 w 6138056"/>
              <a:gd name="connsiteY21" fmla="*/ 699997 h 699997"/>
              <a:gd name="connsiteX22" fmla="*/ 1607055 w 6138056"/>
              <a:gd name="connsiteY22" fmla="*/ 699997 h 699997"/>
              <a:gd name="connsiteX23" fmla="*/ 1110430 w 6138056"/>
              <a:gd name="connsiteY23" fmla="*/ 699997 h 699997"/>
              <a:gd name="connsiteX24" fmla="*/ 552425 w 6138056"/>
              <a:gd name="connsiteY24" fmla="*/ 699997 h 699997"/>
              <a:gd name="connsiteX25" fmla="*/ 0 w 6138056"/>
              <a:gd name="connsiteY25" fmla="*/ 699997 h 699997"/>
              <a:gd name="connsiteX26" fmla="*/ 0 w 6138056"/>
              <a:gd name="connsiteY26" fmla="*/ 363998 h 699997"/>
              <a:gd name="connsiteX27" fmla="*/ 0 w 6138056"/>
              <a:gd name="connsiteY27" fmla="*/ 0 h 69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8056" h="699997" extrusionOk="0">
                <a:moveTo>
                  <a:pt x="0" y="0"/>
                </a:moveTo>
                <a:cubicBezTo>
                  <a:pt x="174688" y="-28948"/>
                  <a:pt x="272778" y="17605"/>
                  <a:pt x="373863" y="0"/>
                </a:cubicBezTo>
                <a:cubicBezTo>
                  <a:pt x="474948" y="-17605"/>
                  <a:pt x="686004" y="61685"/>
                  <a:pt x="931869" y="0"/>
                </a:cubicBezTo>
                <a:cubicBezTo>
                  <a:pt x="1177734" y="-61685"/>
                  <a:pt x="1141916" y="39920"/>
                  <a:pt x="1305732" y="0"/>
                </a:cubicBezTo>
                <a:cubicBezTo>
                  <a:pt x="1469548" y="-39920"/>
                  <a:pt x="1838097" y="29531"/>
                  <a:pt x="1986498" y="0"/>
                </a:cubicBezTo>
                <a:cubicBezTo>
                  <a:pt x="2134899" y="-29531"/>
                  <a:pt x="2456188" y="48209"/>
                  <a:pt x="2605884" y="0"/>
                </a:cubicBezTo>
                <a:cubicBezTo>
                  <a:pt x="2755580" y="-48209"/>
                  <a:pt x="2981048" y="57712"/>
                  <a:pt x="3163889" y="0"/>
                </a:cubicBezTo>
                <a:cubicBezTo>
                  <a:pt x="3346730" y="-57712"/>
                  <a:pt x="3545294" y="35650"/>
                  <a:pt x="3660513" y="0"/>
                </a:cubicBezTo>
                <a:cubicBezTo>
                  <a:pt x="3775732" y="-35650"/>
                  <a:pt x="3932214" y="40586"/>
                  <a:pt x="4095757" y="0"/>
                </a:cubicBezTo>
                <a:cubicBezTo>
                  <a:pt x="4259300" y="-40586"/>
                  <a:pt x="4394428" y="20765"/>
                  <a:pt x="4531001" y="0"/>
                </a:cubicBezTo>
                <a:cubicBezTo>
                  <a:pt x="4667574" y="-20765"/>
                  <a:pt x="4974160" y="12262"/>
                  <a:pt x="5150387" y="0"/>
                </a:cubicBezTo>
                <a:cubicBezTo>
                  <a:pt x="5326614" y="-12262"/>
                  <a:pt x="5894107" y="90022"/>
                  <a:pt x="6138056" y="0"/>
                </a:cubicBezTo>
                <a:cubicBezTo>
                  <a:pt x="6164832" y="115766"/>
                  <a:pt x="6111255" y="202462"/>
                  <a:pt x="6138056" y="349999"/>
                </a:cubicBezTo>
                <a:cubicBezTo>
                  <a:pt x="6164857" y="497536"/>
                  <a:pt x="6106906" y="597573"/>
                  <a:pt x="6138056" y="699997"/>
                </a:cubicBezTo>
                <a:cubicBezTo>
                  <a:pt x="5875261" y="718098"/>
                  <a:pt x="5765717" y="681415"/>
                  <a:pt x="5518670" y="699997"/>
                </a:cubicBezTo>
                <a:cubicBezTo>
                  <a:pt x="5271623" y="718579"/>
                  <a:pt x="5219767" y="649984"/>
                  <a:pt x="5083426" y="699997"/>
                </a:cubicBezTo>
                <a:cubicBezTo>
                  <a:pt x="4947085" y="750010"/>
                  <a:pt x="4805985" y="673619"/>
                  <a:pt x="4709563" y="699997"/>
                </a:cubicBezTo>
                <a:cubicBezTo>
                  <a:pt x="4613141" y="726375"/>
                  <a:pt x="4221710" y="689078"/>
                  <a:pt x="4028797" y="699997"/>
                </a:cubicBezTo>
                <a:cubicBezTo>
                  <a:pt x="3835884" y="710916"/>
                  <a:pt x="3698146" y="684215"/>
                  <a:pt x="3593553" y="699997"/>
                </a:cubicBezTo>
                <a:cubicBezTo>
                  <a:pt x="3488960" y="715779"/>
                  <a:pt x="3211141" y="662214"/>
                  <a:pt x="3035548" y="699997"/>
                </a:cubicBezTo>
                <a:cubicBezTo>
                  <a:pt x="2859955" y="737780"/>
                  <a:pt x="2791565" y="687528"/>
                  <a:pt x="2661684" y="699997"/>
                </a:cubicBezTo>
                <a:cubicBezTo>
                  <a:pt x="2531803" y="712466"/>
                  <a:pt x="2210312" y="699854"/>
                  <a:pt x="2042299" y="699997"/>
                </a:cubicBezTo>
                <a:cubicBezTo>
                  <a:pt x="1874287" y="700140"/>
                  <a:pt x="1726296" y="652590"/>
                  <a:pt x="1607055" y="699997"/>
                </a:cubicBezTo>
                <a:cubicBezTo>
                  <a:pt x="1487814" y="747404"/>
                  <a:pt x="1305657" y="694062"/>
                  <a:pt x="1110430" y="699997"/>
                </a:cubicBezTo>
                <a:cubicBezTo>
                  <a:pt x="915204" y="705932"/>
                  <a:pt x="810166" y="672781"/>
                  <a:pt x="552425" y="699997"/>
                </a:cubicBezTo>
                <a:cubicBezTo>
                  <a:pt x="294685" y="727213"/>
                  <a:pt x="114581" y="639874"/>
                  <a:pt x="0" y="699997"/>
                </a:cubicBezTo>
                <a:cubicBezTo>
                  <a:pt x="-34471" y="533841"/>
                  <a:pt x="7495" y="517808"/>
                  <a:pt x="0" y="363998"/>
                </a:cubicBezTo>
                <a:cubicBezTo>
                  <a:pt x="-7495" y="210188"/>
                  <a:pt x="3653" y="100527"/>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75" name="Picture 2" descr="Paper, Write, Texture, Lines, Pattern, Writing Paper">
            <a:extLst>
              <a:ext uri="{FF2B5EF4-FFF2-40B4-BE49-F238E27FC236}">
                <a16:creationId xmlns:a16="http://schemas.microsoft.com/office/drawing/2014/main" id="{3C5EB702-BD77-495F-BA8D-A40CDB2875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08" r="705" b="71614"/>
          <a:stretch/>
        </p:blipFill>
        <p:spPr bwMode="auto">
          <a:xfrm>
            <a:off x="5966847" y="4408908"/>
            <a:ext cx="5839470" cy="566021"/>
          </a:xfrm>
          <a:custGeom>
            <a:avLst/>
            <a:gdLst>
              <a:gd name="connsiteX0" fmla="*/ 0 w 5839470"/>
              <a:gd name="connsiteY0" fmla="*/ 0 h 566021"/>
              <a:gd name="connsiteX1" fmla="*/ 408763 w 5839470"/>
              <a:gd name="connsiteY1" fmla="*/ 0 h 566021"/>
              <a:gd name="connsiteX2" fmla="*/ 992710 w 5839470"/>
              <a:gd name="connsiteY2" fmla="*/ 0 h 566021"/>
              <a:gd name="connsiteX3" fmla="*/ 1401473 w 5839470"/>
              <a:gd name="connsiteY3" fmla="*/ 0 h 566021"/>
              <a:gd name="connsiteX4" fmla="*/ 2102209 w 5839470"/>
              <a:gd name="connsiteY4" fmla="*/ 0 h 566021"/>
              <a:gd name="connsiteX5" fmla="*/ 2744551 w 5839470"/>
              <a:gd name="connsiteY5" fmla="*/ 0 h 566021"/>
              <a:gd name="connsiteX6" fmla="*/ 3328498 w 5839470"/>
              <a:gd name="connsiteY6" fmla="*/ 0 h 566021"/>
              <a:gd name="connsiteX7" fmla="*/ 3854050 w 5839470"/>
              <a:gd name="connsiteY7" fmla="*/ 0 h 566021"/>
              <a:gd name="connsiteX8" fmla="*/ 4321208 w 5839470"/>
              <a:gd name="connsiteY8" fmla="*/ 0 h 566021"/>
              <a:gd name="connsiteX9" fmla="*/ 4788365 w 5839470"/>
              <a:gd name="connsiteY9" fmla="*/ 0 h 566021"/>
              <a:gd name="connsiteX10" fmla="*/ 5839470 w 5839470"/>
              <a:gd name="connsiteY10" fmla="*/ 0 h 566021"/>
              <a:gd name="connsiteX11" fmla="*/ 5839470 w 5839470"/>
              <a:gd name="connsiteY11" fmla="*/ 566021 h 566021"/>
              <a:gd name="connsiteX12" fmla="*/ 5197128 w 5839470"/>
              <a:gd name="connsiteY12" fmla="*/ 566021 h 566021"/>
              <a:gd name="connsiteX13" fmla="*/ 4496392 w 5839470"/>
              <a:gd name="connsiteY13" fmla="*/ 566021 h 566021"/>
              <a:gd name="connsiteX14" fmla="*/ 3795655 w 5839470"/>
              <a:gd name="connsiteY14" fmla="*/ 566021 h 566021"/>
              <a:gd name="connsiteX15" fmla="*/ 3328498 w 5839470"/>
              <a:gd name="connsiteY15" fmla="*/ 566021 h 566021"/>
              <a:gd name="connsiteX16" fmla="*/ 2919735 w 5839470"/>
              <a:gd name="connsiteY16" fmla="*/ 566021 h 566021"/>
              <a:gd name="connsiteX17" fmla="*/ 2218999 w 5839470"/>
              <a:gd name="connsiteY17" fmla="*/ 566021 h 566021"/>
              <a:gd name="connsiteX18" fmla="*/ 1751841 w 5839470"/>
              <a:gd name="connsiteY18" fmla="*/ 566021 h 566021"/>
              <a:gd name="connsiteX19" fmla="*/ 1167894 w 5839470"/>
              <a:gd name="connsiteY19" fmla="*/ 566021 h 566021"/>
              <a:gd name="connsiteX20" fmla="*/ 759131 w 5839470"/>
              <a:gd name="connsiteY20" fmla="*/ 566021 h 566021"/>
              <a:gd name="connsiteX21" fmla="*/ 0 w 5839470"/>
              <a:gd name="connsiteY21" fmla="*/ 566021 h 566021"/>
              <a:gd name="connsiteX22" fmla="*/ 0 w 5839470"/>
              <a:gd name="connsiteY22" fmla="*/ 0 h 5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39470" h="566021" extrusionOk="0">
                <a:moveTo>
                  <a:pt x="0" y="0"/>
                </a:moveTo>
                <a:cubicBezTo>
                  <a:pt x="201199" y="-14338"/>
                  <a:pt x="322172" y="6788"/>
                  <a:pt x="408763" y="0"/>
                </a:cubicBezTo>
                <a:cubicBezTo>
                  <a:pt x="495354" y="-6788"/>
                  <a:pt x="748640" y="25688"/>
                  <a:pt x="992710" y="0"/>
                </a:cubicBezTo>
                <a:cubicBezTo>
                  <a:pt x="1236780" y="-25688"/>
                  <a:pt x="1302085" y="41376"/>
                  <a:pt x="1401473" y="0"/>
                </a:cubicBezTo>
                <a:cubicBezTo>
                  <a:pt x="1500861" y="-41376"/>
                  <a:pt x="1760328" y="52859"/>
                  <a:pt x="2102209" y="0"/>
                </a:cubicBezTo>
                <a:cubicBezTo>
                  <a:pt x="2444090" y="-52859"/>
                  <a:pt x="2606581" y="68137"/>
                  <a:pt x="2744551" y="0"/>
                </a:cubicBezTo>
                <a:cubicBezTo>
                  <a:pt x="2882521" y="-68137"/>
                  <a:pt x="3182921" y="2389"/>
                  <a:pt x="3328498" y="0"/>
                </a:cubicBezTo>
                <a:cubicBezTo>
                  <a:pt x="3474075" y="-2389"/>
                  <a:pt x="3718404" y="51494"/>
                  <a:pt x="3854050" y="0"/>
                </a:cubicBezTo>
                <a:cubicBezTo>
                  <a:pt x="3989696" y="-51494"/>
                  <a:pt x="4170831" y="47093"/>
                  <a:pt x="4321208" y="0"/>
                </a:cubicBezTo>
                <a:cubicBezTo>
                  <a:pt x="4471585" y="-47093"/>
                  <a:pt x="4656985" y="15584"/>
                  <a:pt x="4788365" y="0"/>
                </a:cubicBezTo>
                <a:cubicBezTo>
                  <a:pt x="4919745" y="-15584"/>
                  <a:pt x="5509708" y="42532"/>
                  <a:pt x="5839470" y="0"/>
                </a:cubicBezTo>
                <a:cubicBezTo>
                  <a:pt x="5897710" y="216849"/>
                  <a:pt x="5803268" y="420906"/>
                  <a:pt x="5839470" y="566021"/>
                </a:cubicBezTo>
                <a:cubicBezTo>
                  <a:pt x="5577358" y="568054"/>
                  <a:pt x="5416117" y="560605"/>
                  <a:pt x="5197128" y="566021"/>
                </a:cubicBezTo>
                <a:cubicBezTo>
                  <a:pt x="4978139" y="571437"/>
                  <a:pt x="4717636" y="487338"/>
                  <a:pt x="4496392" y="566021"/>
                </a:cubicBezTo>
                <a:cubicBezTo>
                  <a:pt x="4275148" y="644704"/>
                  <a:pt x="4126650" y="499975"/>
                  <a:pt x="3795655" y="566021"/>
                </a:cubicBezTo>
                <a:cubicBezTo>
                  <a:pt x="3464660" y="632067"/>
                  <a:pt x="3543727" y="513352"/>
                  <a:pt x="3328498" y="566021"/>
                </a:cubicBezTo>
                <a:cubicBezTo>
                  <a:pt x="3113269" y="618690"/>
                  <a:pt x="3058030" y="525607"/>
                  <a:pt x="2919735" y="566021"/>
                </a:cubicBezTo>
                <a:cubicBezTo>
                  <a:pt x="2781440" y="606435"/>
                  <a:pt x="2375231" y="490744"/>
                  <a:pt x="2218999" y="566021"/>
                </a:cubicBezTo>
                <a:cubicBezTo>
                  <a:pt x="2062767" y="641298"/>
                  <a:pt x="1874935" y="523570"/>
                  <a:pt x="1751841" y="566021"/>
                </a:cubicBezTo>
                <a:cubicBezTo>
                  <a:pt x="1628747" y="608472"/>
                  <a:pt x="1450953" y="523643"/>
                  <a:pt x="1167894" y="566021"/>
                </a:cubicBezTo>
                <a:cubicBezTo>
                  <a:pt x="884835" y="608399"/>
                  <a:pt x="852764" y="555925"/>
                  <a:pt x="759131" y="566021"/>
                </a:cubicBezTo>
                <a:cubicBezTo>
                  <a:pt x="665498" y="576117"/>
                  <a:pt x="366889" y="557462"/>
                  <a:pt x="0" y="566021"/>
                </a:cubicBezTo>
                <a:cubicBezTo>
                  <a:pt x="-19276" y="307329"/>
                  <a:pt x="36656" y="28018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76" name="Picture 2" descr="Paper, Write, Texture, Lines, Pattern, Writing Paper">
            <a:extLst>
              <a:ext uri="{FF2B5EF4-FFF2-40B4-BE49-F238E27FC236}">
                <a16:creationId xmlns:a16="http://schemas.microsoft.com/office/drawing/2014/main" id="{76320CEA-8396-4276-8C00-32BA1A97E4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08" r="705" b="71614"/>
          <a:stretch/>
        </p:blipFill>
        <p:spPr bwMode="auto">
          <a:xfrm>
            <a:off x="6016898" y="5080402"/>
            <a:ext cx="5956662" cy="566021"/>
          </a:xfrm>
          <a:custGeom>
            <a:avLst/>
            <a:gdLst>
              <a:gd name="connsiteX0" fmla="*/ 0 w 5956662"/>
              <a:gd name="connsiteY0" fmla="*/ 0 h 566021"/>
              <a:gd name="connsiteX1" fmla="*/ 416966 w 5956662"/>
              <a:gd name="connsiteY1" fmla="*/ 0 h 566021"/>
              <a:gd name="connsiteX2" fmla="*/ 1012633 w 5956662"/>
              <a:gd name="connsiteY2" fmla="*/ 0 h 566021"/>
              <a:gd name="connsiteX3" fmla="*/ 1429599 w 5956662"/>
              <a:gd name="connsiteY3" fmla="*/ 0 h 566021"/>
              <a:gd name="connsiteX4" fmla="*/ 2144398 w 5956662"/>
              <a:gd name="connsiteY4" fmla="*/ 0 h 566021"/>
              <a:gd name="connsiteX5" fmla="*/ 2799631 w 5956662"/>
              <a:gd name="connsiteY5" fmla="*/ 0 h 566021"/>
              <a:gd name="connsiteX6" fmla="*/ 3395297 w 5956662"/>
              <a:gd name="connsiteY6" fmla="*/ 0 h 566021"/>
              <a:gd name="connsiteX7" fmla="*/ 3931397 w 5956662"/>
              <a:gd name="connsiteY7" fmla="*/ 0 h 566021"/>
              <a:gd name="connsiteX8" fmla="*/ 4407930 w 5956662"/>
              <a:gd name="connsiteY8" fmla="*/ 0 h 566021"/>
              <a:gd name="connsiteX9" fmla="*/ 4884463 w 5956662"/>
              <a:gd name="connsiteY9" fmla="*/ 0 h 566021"/>
              <a:gd name="connsiteX10" fmla="*/ 5956662 w 5956662"/>
              <a:gd name="connsiteY10" fmla="*/ 0 h 566021"/>
              <a:gd name="connsiteX11" fmla="*/ 5956662 w 5956662"/>
              <a:gd name="connsiteY11" fmla="*/ 566021 h 566021"/>
              <a:gd name="connsiteX12" fmla="*/ 5301429 w 5956662"/>
              <a:gd name="connsiteY12" fmla="*/ 566021 h 566021"/>
              <a:gd name="connsiteX13" fmla="*/ 4586630 w 5956662"/>
              <a:gd name="connsiteY13" fmla="*/ 566021 h 566021"/>
              <a:gd name="connsiteX14" fmla="*/ 3871830 w 5956662"/>
              <a:gd name="connsiteY14" fmla="*/ 566021 h 566021"/>
              <a:gd name="connsiteX15" fmla="*/ 3395297 w 5956662"/>
              <a:gd name="connsiteY15" fmla="*/ 566021 h 566021"/>
              <a:gd name="connsiteX16" fmla="*/ 2978331 w 5956662"/>
              <a:gd name="connsiteY16" fmla="*/ 566021 h 566021"/>
              <a:gd name="connsiteX17" fmla="*/ 2263532 w 5956662"/>
              <a:gd name="connsiteY17" fmla="*/ 566021 h 566021"/>
              <a:gd name="connsiteX18" fmla="*/ 1786999 w 5956662"/>
              <a:gd name="connsiteY18" fmla="*/ 566021 h 566021"/>
              <a:gd name="connsiteX19" fmla="*/ 1191332 w 5956662"/>
              <a:gd name="connsiteY19" fmla="*/ 566021 h 566021"/>
              <a:gd name="connsiteX20" fmla="*/ 774366 w 5956662"/>
              <a:gd name="connsiteY20" fmla="*/ 566021 h 566021"/>
              <a:gd name="connsiteX21" fmla="*/ 0 w 5956662"/>
              <a:gd name="connsiteY21" fmla="*/ 566021 h 566021"/>
              <a:gd name="connsiteX22" fmla="*/ 0 w 5956662"/>
              <a:gd name="connsiteY22" fmla="*/ 0 h 5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56662" h="566021" extrusionOk="0">
                <a:moveTo>
                  <a:pt x="0" y="0"/>
                </a:moveTo>
                <a:cubicBezTo>
                  <a:pt x="174522" y="-40699"/>
                  <a:pt x="301605" y="24904"/>
                  <a:pt x="416966" y="0"/>
                </a:cubicBezTo>
                <a:cubicBezTo>
                  <a:pt x="532327" y="-24904"/>
                  <a:pt x="847988" y="51400"/>
                  <a:pt x="1012633" y="0"/>
                </a:cubicBezTo>
                <a:cubicBezTo>
                  <a:pt x="1177278" y="-51400"/>
                  <a:pt x="1263276" y="4688"/>
                  <a:pt x="1429599" y="0"/>
                </a:cubicBezTo>
                <a:cubicBezTo>
                  <a:pt x="1595922" y="-4688"/>
                  <a:pt x="1789707" y="31423"/>
                  <a:pt x="2144398" y="0"/>
                </a:cubicBezTo>
                <a:cubicBezTo>
                  <a:pt x="2499089" y="-31423"/>
                  <a:pt x="2638770" y="43756"/>
                  <a:pt x="2799631" y="0"/>
                </a:cubicBezTo>
                <a:cubicBezTo>
                  <a:pt x="2960492" y="-43756"/>
                  <a:pt x="3257937" y="67584"/>
                  <a:pt x="3395297" y="0"/>
                </a:cubicBezTo>
                <a:cubicBezTo>
                  <a:pt x="3532657" y="-67584"/>
                  <a:pt x="3687080" y="10874"/>
                  <a:pt x="3931397" y="0"/>
                </a:cubicBezTo>
                <a:cubicBezTo>
                  <a:pt x="4175714" y="-10874"/>
                  <a:pt x="4283172" y="22426"/>
                  <a:pt x="4407930" y="0"/>
                </a:cubicBezTo>
                <a:cubicBezTo>
                  <a:pt x="4532688" y="-22426"/>
                  <a:pt x="4657622" y="28362"/>
                  <a:pt x="4884463" y="0"/>
                </a:cubicBezTo>
                <a:cubicBezTo>
                  <a:pt x="5111304" y="-28362"/>
                  <a:pt x="5677857" y="51920"/>
                  <a:pt x="5956662" y="0"/>
                </a:cubicBezTo>
                <a:cubicBezTo>
                  <a:pt x="6014902" y="216849"/>
                  <a:pt x="5920460" y="420906"/>
                  <a:pt x="5956662" y="566021"/>
                </a:cubicBezTo>
                <a:cubicBezTo>
                  <a:pt x="5710878" y="577794"/>
                  <a:pt x="5603990" y="562082"/>
                  <a:pt x="5301429" y="566021"/>
                </a:cubicBezTo>
                <a:cubicBezTo>
                  <a:pt x="4998868" y="569960"/>
                  <a:pt x="4903501" y="502405"/>
                  <a:pt x="4586630" y="566021"/>
                </a:cubicBezTo>
                <a:cubicBezTo>
                  <a:pt x="4269759" y="629637"/>
                  <a:pt x="4221541" y="546985"/>
                  <a:pt x="3871830" y="566021"/>
                </a:cubicBezTo>
                <a:cubicBezTo>
                  <a:pt x="3522119" y="585057"/>
                  <a:pt x="3564627" y="552794"/>
                  <a:pt x="3395297" y="566021"/>
                </a:cubicBezTo>
                <a:cubicBezTo>
                  <a:pt x="3225967" y="579248"/>
                  <a:pt x="3076909" y="540754"/>
                  <a:pt x="2978331" y="566021"/>
                </a:cubicBezTo>
                <a:cubicBezTo>
                  <a:pt x="2879753" y="591288"/>
                  <a:pt x="2533699" y="519520"/>
                  <a:pt x="2263532" y="566021"/>
                </a:cubicBezTo>
                <a:cubicBezTo>
                  <a:pt x="1993365" y="612522"/>
                  <a:pt x="2023140" y="551060"/>
                  <a:pt x="1786999" y="566021"/>
                </a:cubicBezTo>
                <a:cubicBezTo>
                  <a:pt x="1550858" y="580982"/>
                  <a:pt x="1324866" y="518035"/>
                  <a:pt x="1191332" y="566021"/>
                </a:cubicBezTo>
                <a:cubicBezTo>
                  <a:pt x="1057798" y="614007"/>
                  <a:pt x="880733" y="550834"/>
                  <a:pt x="774366" y="566021"/>
                </a:cubicBezTo>
                <a:cubicBezTo>
                  <a:pt x="667999" y="581208"/>
                  <a:pt x="373916" y="504335"/>
                  <a:pt x="0" y="566021"/>
                </a:cubicBezTo>
                <a:cubicBezTo>
                  <a:pt x="-19276" y="307329"/>
                  <a:pt x="36656" y="28018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77" name="Picture 2" descr="Paper, Write, Texture, Lines, Pattern, Writing Paper">
            <a:extLst>
              <a:ext uri="{FF2B5EF4-FFF2-40B4-BE49-F238E27FC236}">
                <a16:creationId xmlns:a16="http://schemas.microsoft.com/office/drawing/2014/main" id="{8CD94A5A-D2FC-4E8C-9F1C-4C044095FD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08" r="705" b="71614"/>
          <a:stretch/>
        </p:blipFill>
        <p:spPr bwMode="auto">
          <a:xfrm>
            <a:off x="5969802" y="5753872"/>
            <a:ext cx="4954328" cy="566021"/>
          </a:xfrm>
          <a:custGeom>
            <a:avLst/>
            <a:gdLst>
              <a:gd name="connsiteX0" fmla="*/ 0 w 4954328"/>
              <a:gd name="connsiteY0" fmla="*/ 0 h 566021"/>
              <a:gd name="connsiteX1" fmla="*/ 401851 w 4954328"/>
              <a:gd name="connsiteY1" fmla="*/ 0 h 566021"/>
              <a:gd name="connsiteX2" fmla="*/ 952332 w 4954328"/>
              <a:gd name="connsiteY2" fmla="*/ 0 h 566021"/>
              <a:gd name="connsiteX3" fmla="*/ 1354183 w 4954328"/>
              <a:gd name="connsiteY3" fmla="*/ 0 h 566021"/>
              <a:gd name="connsiteX4" fmla="*/ 2003750 w 4954328"/>
              <a:gd name="connsiteY4" fmla="*/ 0 h 566021"/>
              <a:gd name="connsiteX5" fmla="*/ 2603775 w 4954328"/>
              <a:gd name="connsiteY5" fmla="*/ 0 h 566021"/>
              <a:gd name="connsiteX6" fmla="*/ 3154255 w 4954328"/>
              <a:gd name="connsiteY6" fmla="*/ 0 h 566021"/>
              <a:gd name="connsiteX7" fmla="*/ 3655193 w 4954328"/>
              <a:gd name="connsiteY7" fmla="*/ 0 h 566021"/>
              <a:gd name="connsiteX8" fmla="*/ 4106587 w 4954328"/>
              <a:gd name="connsiteY8" fmla="*/ 0 h 566021"/>
              <a:gd name="connsiteX9" fmla="*/ 4954328 w 4954328"/>
              <a:gd name="connsiteY9" fmla="*/ 0 h 566021"/>
              <a:gd name="connsiteX10" fmla="*/ 4954328 w 4954328"/>
              <a:gd name="connsiteY10" fmla="*/ 566021 h 566021"/>
              <a:gd name="connsiteX11" fmla="*/ 4552477 w 4954328"/>
              <a:gd name="connsiteY11" fmla="*/ 566021 h 566021"/>
              <a:gd name="connsiteX12" fmla="*/ 4101083 w 4954328"/>
              <a:gd name="connsiteY12" fmla="*/ 566021 h 566021"/>
              <a:gd name="connsiteX13" fmla="*/ 3451515 w 4954328"/>
              <a:gd name="connsiteY13" fmla="*/ 566021 h 566021"/>
              <a:gd name="connsiteX14" fmla="*/ 2801948 w 4954328"/>
              <a:gd name="connsiteY14" fmla="*/ 566021 h 566021"/>
              <a:gd name="connsiteX15" fmla="*/ 2350553 w 4954328"/>
              <a:gd name="connsiteY15" fmla="*/ 566021 h 566021"/>
              <a:gd name="connsiteX16" fmla="*/ 1948702 w 4954328"/>
              <a:gd name="connsiteY16" fmla="*/ 566021 h 566021"/>
              <a:gd name="connsiteX17" fmla="*/ 1299135 w 4954328"/>
              <a:gd name="connsiteY17" fmla="*/ 566021 h 566021"/>
              <a:gd name="connsiteX18" fmla="*/ 847741 w 4954328"/>
              <a:gd name="connsiteY18" fmla="*/ 566021 h 566021"/>
              <a:gd name="connsiteX19" fmla="*/ 0 w 4954328"/>
              <a:gd name="connsiteY19" fmla="*/ 566021 h 566021"/>
              <a:gd name="connsiteX20" fmla="*/ 0 w 4954328"/>
              <a:gd name="connsiteY20" fmla="*/ 0 h 5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4328" h="566021" extrusionOk="0">
                <a:moveTo>
                  <a:pt x="0" y="0"/>
                </a:moveTo>
                <a:cubicBezTo>
                  <a:pt x="142500" y="-33163"/>
                  <a:pt x="226138" y="41134"/>
                  <a:pt x="401851" y="0"/>
                </a:cubicBezTo>
                <a:cubicBezTo>
                  <a:pt x="577564" y="-41134"/>
                  <a:pt x="733923" y="2493"/>
                  <a:pt x="952332" y="0"/>
                </a:cubicBezTo>
                <a:cubicBezTo>
                  <a:pt x="1170741" y="-2493"/>
                  <a:pt x="1269952" y="2887"/>
                  <a:pt x="1354183" y="0"/>
                </a:cubicBezTo>
                <a:cubicBezTo>
                  <a:pt x="1438414" y="-2887"/>
                  <a:pt x="1849370" y="74169"/>
                  <a:pt x="2003750" y="0"/>
                </a:cubicBezTo>
                <a:cubicBezTo>
                  <a:pt x="2158130" y="-74169"/>
                  <a:pt x="2331384" y="46850"/>
                  <a:pt x="2603775" y="0"/>
                </a:cubicBezTo>
                <a:cubicBezTo>
                  <a:pt x="2876167" y="-46850"/>
                  <a:pt x="2935404" y="12848"/>
                  <a:pt x="3154255" y="0"/>
                </a:cubicBezTo>
                <a:cubicBezTo>
                  <a:pt x="3373106" y="-12848"/>
                  <a:pt x="3525838" y="52960"/>
                  <a:pt x="3655193" y="0"/>
                </a:cubicBezTo>
                <a:cubicBezTo>
                  <a:pt x="3784548" y="-52960"/>
                  <a:pt x="3882988" y="36784"/>
                  <a:pt x="4106587" y="0"/>
                </a:cubicBezTo>
                <a:cubicBezTo>
                  <a:pt x="4330186" y="-36784"/>
                  <a:pt x="4539022" y="54439"/>
                  <a:pt x="4954328" y="0"/>
                </a:cubicBezTo>
                <a:cubicBezTo>
                  <a:pt x="4979879" y="214414"/>
                  <a:pt x="4946506" y="351545"/>
                  <a:pt x="4954328" y="566021"/>
                </a:cubicBezTo>
                <a:cubicBezTo>
                  <a:pt x="4788131" y="588524"/>
                  <a:pt x="4676100" y="517882"/>
                  <a:pt x="4552477" y="566021"/>
                </a:cubicBezTo>
                <a:cubicBezTo>
                  <a:pt x="4428854" y="614160"/>
                  <a:pt x="4273684" y="548068"/>
                  <a:pt x="4101083" y="566021"/>
                </a:cubicBezTo>
                <a:cubicBezTo>
                  <a:pt x="3928482" y="583974"/>
                  <a:pt x="3688194" y="532331"/>
                  <a:pt x="3451515" y="566021"/>
                </a:cubicBezTo>
                <a:cubicBezTo>
                  <a:pt x="3214836" y="599711"/>
                  <a:pt x="3047543" y="546554"/>
                  <a:pt x="2801948" y="566021"/>
                </a:cubicBezTo>
                <a:cubicBezTo>
                  <a:pt x="2556353" y="585488"/>
                  <a:pt x="2565773" y="559013"/>
                  <a:pt x="2350553" y="566021"/>
                </a:cubicBezTo>
                <a:cubicBezTo>
                  <a:pt x="2135333" y="573029"/>
                  <a:pt x="2095680" y="535617"/>
                  <a:pt x="1948702" y="566021"/>
                </a:cubicBezTo>
                <a:cubicBezTo>
                  <a:pt x="1801724" y="596425"/>
                  <a:pt x="1522342" y="550561"/>
                  <a:pt x="1299135" y="566021"/>
                </a:cubicBezTo>
                <a:cubicBezTo>
                  <a:pt x="1075928" y="581481"/>
                  <a:pt x="948779" y="542736"/>
                  <a:pt x="847741" y="566021"/>
                </a:cubicBezTo>
                <a:cubicBezTo>
                  <a:pt x="746703" y="589306"/>
                  <a:pt x="340175" y="531997"/>
                  <a:pt x="0" y="566021"/>
                </a:cubicBezTo>
                <a:cubicBezTo>
                  <a:pt x="-41329" y="393992"/>
                  <a:pt x="41836" y="245878"/>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70" name="Picture 2" descr="Paper, Write, Texture, Lines, Pattern, Writing Paper">
            <a:extLst>
              <a:ext uri="{FF2B5EF4-FFF2-40B4-BE49-F238E27FC236}">
                <a16:creationId xmlns:a16="http://schemas.microsoft.com/office/drawing/2014/main" id="{9739A760-07B7-484C-B00D-C2654480CC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08" r="705" b="71614"/>
          <a:stretch/>
        </p:blipFill>
        <p:spPr bwMode="auto">
          <a:xfrm>
            <a:off x="5969802" y="1041505"/>
            <a:ext cx="4954328" cy="566021"/>
          </a:xfrm>
          <a:custGeom>
            <a:avLst/>
            <a:gdLst>
              <a:gd name="connsiteX0" fmla="*/ 0 w 4954328"/>
              <a:gd name="connsiteY0" fmla="*/ 0 h 566021"/>
              <a:gd name="connsiteX1" fmla="*/ 401851 w 4954328"/>
              <a:gd name="connsiteY1" fmla="*/ 0 h 566021"/>
              <a:gd name="connsiteX2" fmla="*/ 952332 w 4954328"/>
              <a:gd name="connsiteY2" fmla="*/ 0 h 566021"/>
              <a:gd name="connsiteX3" fmla="*/ 1354183 w 4954328"/>
              <a:gd name="connsiteY3" fmla="*/ 0 h 566021"/>
              <a:gd name="connsiteX4" fmla="*/ 2003750 w 4954328"/>
              <a:gd name="connsiteY4" fmla="*/ 0 h 566021"/>
              <a:gd name="connsiteX5" fmla="*/ 2603775 w 4954328"/>
              <a:gd name="connsiteY5" fmla="*/ 0 h 566021"/>
              <a:gd name="connsiteX6" fmla="*/ 3154255 w 4954328"/>
              <a:gd name="connsiteY6" fmla="*/ 0 h 566021"/>
              <a:gd name="connsiteX7" fmla="*/ 3655193 w 4954328"/>
              <a:gd name="connsiteY7" fmla="*/ 0 h 566021"/>
              <a:gd name="connsiteX8" fmla="*/ 4106587 w 4954328"/>
              <a:gd name="connsiteY8" fmla="*/ 0 h 566021"/>
              <a:gd name="connsiteX9" fmla="*/ 4954328 w 4954328"/>
              <a:gd name="connsiteY9" fmla="*/ 0 h 566021"/>
              <a:gd name="connsiteX10" fmla="*/ 4954328 w 4954328"/>
              <a:gd name="connsiteY10" fmla="*/ 566021 h 566021"/>
              <a:gd name="connsiteX11" fmla="*/ 4552477 w 4954328"/>
              <a:gd name="connsiteY11" fmla="*/ 566021 h 566021"/>
              <a:gd name="connsiteX12" fmla="*/ 4101083 w 4954328"/>
              <a:gd name="connsiteY12" fmla="*/ 566021 h 566021"/>
              <a:gd name="connsiteX13" fmla="*/ 3451515 w 4954328"/>
              <a:gd name="connsiteY13" fmla="*/ 566021 h 566021"/>
              <a:gd name="connsiteX14" fmla="*/ 2801948 w 4954328"/>
              <a:gd name="connsiteY14" fmla="*/ 566021 h 566021"/>
              <a:gd name="connsiteX15" fmla="*/ 2350553 w 4954328"/>
              <a:gd name="connsiteY15" fmla="*/ 566021 h 566021"/>
              <a:gd name="connsiteX16" fmla="*/ 1948702 w 4954328"/>
              <a:gd name="connsiteY16" fmla="*/ 566021 h 566021"/>
              <a:gd name="connsiteX17" fmla="*/ 1299135 w 4954328"/>
              <a:gd name="connsiteY17" fmla="*/ 566021 h 566021"/>
              <a:gd name="connsiteX18" fmla="*/ 847741 w 4954328"/>
              <a:gd name="connsiteY18" fmla="*/ 566021 h 566021"/>
              <a:gd name="connsiteX19" fmla="*/ 0 w 4954328"/>
              <a:gd name="connsiteY19" fmla="*/ 566021 h 566021"/>
              <a:gd name="connsiteX20" fmla="*/ 0 w 4954328"/>
              <a:gd name="connsiteY20" fmla="*/ 0 h 5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4328" h="566021" extrusionOk="0">
                <a:moveTo>
                  <a:pt x="0" y="0"/>
                </a:moveTo>
                <a:cubicBezTo>
                  <a:pt x="142500" y="-33163"/>
                  <a:pt x="226138" y="41134"/>
                  <a:pt x="401851" y="0"/>
                </a:cubicBezTo>
                <a:cubicBezTo>
                  <a:pt x="577564" y="-41134"/>
                  <a:pt x="733923" y="2493"/>
                  <a:pt x="952332" y="0"/>
                </a:cubicBezTo>
                <a:cubicBezTo>
                  <a:pt x="1170741" y="-2493"/>
                  <a:pt x="1269952" y="2887"/>
                  <a:pt x="1354183" y="0"/>
                </a:cubicBezTo>
                <a:cubicBezTo>
                  <a:pt x="1438414" y="-2887"/>
                  <a:pt x="1849370" y="74169"/>
                  <a:pt x="2003750" y="0"/>
                </a:cubicBezTo>
                <a:cubicBezTo>
                  <a:pt x="2158130" y="-74169"/>
                  <a:pt x="2331384" y="46850"/>
                  <a:pt x="2603775" y="0"/>
                </a:cubicBezTo>
                <a:cubicBezTo>
                  <a:pt x="2876167" y="-46850"/>
                  <a:pt x="2935404" y="12848"/>
                  <a:pt x="3154255" y="0"/>
                </a:cubicBezTo>
                <a:cubicBezTo>
                  <a:pt x="3373106" y="-12848"/>
                  <a:pt x="3525838" y="52960"/>
                  <a:pt x="3655193" y="0"/>
                </a:cubicBezTo>
                <a:cubicBezTo>
                  <a:pt x="3784548" y="-52960"/>
                  <a:pt x="3882988" y="36784"/>
                  <a:pt x="4106587" y="0"/>
                </a:cubicBezTo>
                <a:cubicBezTo>
                  <a:pt x="4330186" y="-36784"/>
                  <a:pt x="4539022" y="54439"/>
                  <a:pt x="4954328" y="0"/>
                </a:cubicBezTo>
                <a:cubicBezTo>
                  <a:pt x="4979879" y="214414"/>
                  <a:pt x="4946506" y="351545"/>
                  <a:pt x="4954328" y="566021"/>
                </a:cubicBezTo>
                <a:cubicBezTo>
                  <a:pt x="4788131" y="588524"/>
                  <a:pt x="4676100" y="517882"/>
                  <a:pt x="4552477" y="566021"/>
                </a:cubicBezTo>
                <a:cubicBezTo>
                  <a:pt x="4428854" y="614160"/>
                  <a:pt x="4273684" y="548068"/>
                  <a:pt x="4101083" y="566021"/>
                </a:cubicBezTo>
                <a:cubicBezTo>
                  <a:pt x="3928482" y="583974"/>
                  <a:pt x="3688194" y="532331"/>
                  <a:pt x="3451515" y="566021"/>
                </a:cubicBezTo>
                <a:cubicBezTo>
                  <a:pt x="3214836" y="599711"/>
                  <a:pt x="3047543" y="546554"/>
                  <a:pt x="2801948" y="566021"/>
                </a:cubicBezTo>
                <a:cubicBezTo>
                  <a:pt x="2556353" y="585488"/>
                  <a:pt x="2565773" y="559013"/>
                  <a:pt x="2350553" y="566021"/>
                </a:cubicBezTo>
                <a:cubicBezTo>
                  <a:pt x="2135333" y="573029"/>
                  <a:pt x="2095680" y="535617"/>
                  <a:pt x="1948702" y="566021"/>
                </a:cubicBezTo>
                <a:cubicBezTo>
                  <a:pt x="1801724" y="596425"/>
                  <a:pt x="1522342" y="550561"/>
                  <a:pt x="1299135" y="566021"/>
                </a:cubicBezTo>
                <a:cubicBezTo>
                  <a:pt x="1075928" y="581481"/>
                  <a:pt x="948779" y="542736"/>
                  <a:pt x="847741" y="566021"/>
                </a:cubicBezTo>
                <a:cubicBezTo>
                  <a:pt x="746703" y="589306"/>
                  <a:pt x="340175" y="531997"/>
                  <a:pt x="0" y="566021"/>
                </a:cubicBezTo>
                <a:cubicBezTo>
                  <a:pt x="-41329" y="393992"/>
                  <a:pt x="41836" y="245878"/>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97" y="274908"/>
            <a:ext cx="5903550" cy="869950"/>
          </a:xfrm>
          <a:prstGeom prst="rect">
            <a:avLst/>
          </a:prstGeom>
        </p:spPr>
      </p:pic>
      <p:sp>
        <p:nvSpPr>
          <p:cNvPr id="4" name="Title 3"/>
          <p:cNvSpPr>
            <a:spLocks noGrp="1"/>
          </p:cNvSpPr>
          <p:nvPr>
            <p:ph type="title"/>
          </p:nvPr>
        </p:nvSpPr>
        <p:spPr>
          <a:xfrm>
            <a:off x="0" y="294041"/>
            <a:ext cx="5656881" cy="707849"/>
          </a:xfrm>
        </p:spPr>
        <p:txBody>
          <a:bodyPr>
            <a:normAutofit/>
          </a:bodyPr>
          <a:lstStyle/>
          <a:p>
            <a:r>
              <a:rPr lang="en-GB" sz="3600" b="1" dirty="0">
                <a:solidFill>
                  <a:schemeClr val="bg1"/>
                </a:solidFill>
              </a:rPr>
              <a:t>Was </a:t>
            </a:r>
            <a:r>
              <a:rPr lang="en-GB" sz="3600" b="1" dirty="0" err="1">
                <a:solidFill>
                  <a:schemeClr val="bg1"/>
                </a:solidFill>
              </a:rPr>
              <a:t>passt</a:t>
            </a:r>
            <a:r>
              <a:rPr lang="en-GB" sz="3600" b="1" dirty="0">
                <a:solidFill>
                  <a:schemeClr val="bg1"/>
                </a:solidFill>
              </a:rPr>
              <a:t> </a:t>
            </a:r>
            <a:r>
              <a:rPr lang="en-GB" sz="3600" b="1" dirty="0" err="1">
                <a:solidFill>
                  <a:schemeClr val="bg1"/>
                </a:solidFill>
              </a:rPr>
              <a:t>zusammen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52C1B38F-B8CB-426B-8492-B2E8C33072E6}"/>
              </a:ext>
            </a:extLst>
          </p:cNvPr>
          <p:cNvSpPr txBox="1"/>
          <p:nvPr/>
        </p:nvSpPr>
        <p:spPr>
          <a:xfrm>
            <a:off x="6096000" y="3639646"/>
            <a:ext cx="5861327" cy="707886"/>
          </a:xfrm>
          <a:prstGeom prst="rect">
            <a:avLst/>
          </a:prstGeom>
          <a:noFill/>
        </p:spPr>
        <p:txBody>
          <a:bodyPr wrap="square" rtlCol="0">
            <a:spAutoFit/>
          </a:bodyPr>
          <a:lstStyle/>
          <a:p>
            <a:r>
              <a:rPr lang="en-US" sz="2000" dirty="0">
                <a:solidFill>
                  <a:srgbClr val="115076"/>
                </a:solidFill>
              </a:rPr>
              <a:t>e) </a:t>
            </a:r>
            <a:r>
              <a:rPr lang="en-US" sz="2000" b="1" dirty="0" err="1">
                <a:solidFill>
                  <a:srgbClr val="115076"/>
                </a:solidFill>
              </a:rPr>
              <a:t>denn</a:t>
            </a:r>
            <a:r>
              <a:rPr lang="en-US" sz="2000" dirty="0" err="1">
                <a:solidFill>
                  <a:srgbClr val="115076"/>
                </a:solidFill>
              </a:rPr>
              <a:t>|</a:t>
            </a:r>
            <a:r>
              <a:rPr lang="en-US" sz="2000" b="1" dirty="0" err="1">
                <a:solidFill>
                  <a:srgbClr val="115076"/>
                </a:solidFill>
              </a:rPr>
              <a:t>um</a:t>
            </a:r>
            <a:r>
              <a:rPr lang="en-US" sz="2000" dirty="0">
                <a:solidFill>
                  <a:srgbClr val="115076"/>
                </a:solidFill>
              </a:rPr>
              <a:t> ich </a:t>
            </a:r>
            <a:r>
              <a:rPr lang="en-US" sz="2000" dirty="0" err="1">
                <a:solidFill>
                  <a:srgbClr val="115076"/>
                </a:solidFill>
              </a:rPr>
              <a:t>sammle</a:t>
            </a:r>
            <a:r>
              <a:rPr lang="en-US" sz="2000" dirty="0">
                <a:solidFill>
                  <a:srgbClr val="115076"/>
                </a:solidFill>
              </a:rPr>
              <a:t> Geld </a:t>
            </a:r>
            <a:r>
              <a:rPr lang="en-US" sz="2000" dirty="0" err="1">
                <a:solidFill>
                  <a:srgbClr val="115076"/>
                </a:solidFill>
              </a:rPr>
              <a:t>für</a:t>
            </a:r>
            <a:r>
              <a:rPr lang="en-US" sz="2000" dirty="0">
                <a:solidFill>
                  <a:srgbClr val="115076"/>
                </a:solidFill>
              </a:rPr>
              <a:t> </a:t>
            </a:r>
            <a:r>
              <a:rPr lang="en-US" sz="2000" dirty="0" err="1">
                <a:solidFill>
                  <a:srgbClr val="115076"/>
                </a:solidFill>
              </a:rPr>
              <a:t>einen</a:t>
            </a:r>
            <a:r>
              <a:rPr lang="en-US" sz="2000" dirty="0">
                <a:solidFill>
                  <a:srgbClr val="115076"/>
                </a:solidFill>
              </a:rPr>
              <a:t> </a:t>
            </a:r>
            <a:r>
              <a:rPr lang="en-US" sz="2000" dirty="0" err="1">
                <a:solidFill>
                  <a:srgbClr val="115076"/>
                </a:solidFill>
              </a:rPr>
              <a:t>guten</a:t>
            </a:r>
            <a:r>
              <a:rPr lang="en-US" sz="2000" dirty="0">
                <a:solidFill>
                  <a:srgbClr val="115076"/>
                </a:solidFill>
              </a:rPr>
              <a:t> </a:t>
            </a:r>
            <a:r>
              <a:rPr lang="en-US" sz="2000" dirty="0" err="1">
                <a:solidFill>
                  <a:srgbClr val="115076"/>
                </a:solidFill>
              </a:rPr>
              <a:t>Zweck</a:t>
            </a:r>
            <a:r>
              <a:rPr lang="en-US" sz="2000" dirty="0">
                <a:solidFill>
                  <a:srgbClr val="115076"/>
                </a:solidFill>
              </a:rPr>
              <a:t>.</a:t>
            </a:r>
          </a:p>
        </p:txBody>
      </p:sp>
      <p:sp>
        <p:nvSpPr>
          <p:cNvPr id="31" name="TextBox 30">
            <a:extLst>
              <a:ext uri="{FF2B5EF4-FFF2-40B4-BE49-F238E27FC236}">
                <a16:creationId xmlns:a16="http://schemas.microsoft.com/office/drawing/2014/main" id="{7E8B9AC6-F5D3-417B-8FCF-387EE22DB97E}"/>
              </a:ext>
            </a:extLst>
          </p:cNvPr>
          <p:cNvSpPr txBox="1"/>
          <p:nvPr/>
        </p:nvSpPr>
        <p:spPr>
          <a:xfrm>
            <a:off x="144579" y="1919370"/>
            <a:ext cx="4200091" cy="400110"/>
          </a:xfrm>
          <a:prstGeom prst="rect">
            <a:avLst/>
          </a:prstGeom>
          <a:noFill/>
        </p:spPr>
        <p:txBody>
          <a:bodyPr wrap="square" rtlCol="0">
            <a:spAutoFit/>
          </a:bodyPr>
          <a:lstStyle/>
          <a:p>
            <a:r>
              <a:rPr lang="en-US" sz="2000" dirty="0">
                <a:solidFill>
                  <a:schemeClr val="accent5">
                    <a:lumMod val="50000"/>
                  </a:schemeClr>
                </a:solidFill>
              </a:rPr>
              <a:t>2. Ich </a:t>
            </a:r>
            <a:r>
              <a:rPr lang="en-US" sz="2000" dirty="0" err="1">
                <a:solidFill>
                  <a:schemeClr val="accent5">
                    <a:lumMod val="50000"/>
                  </a:schemeClr>
                </a:solidFill>
              </a:rPr>
              <a:t>besuche</a:t>
            </a:r>
            <a:r>
              <a:rPr lang="en-US" sz="2000" dirty="0">
                <a:solidFill>
                  <a:schemeClr val="accent5">
                    <a:lumMod val="50000"/>
                  </a:schemeClr>
                </a:solidFill>
              </a:rPr>
              <a:t> Oma und </a:t>
            </a:r>
            <a:r>
              <a:rPr lang="en-US" sz="2000" dirty="0" err="1">
                <a:solidFill>
                  <a:schemeClr val="accent5">
                    <a:lumMod val="50000"/>
                  </a:schemeClr>
                </a:solidFill>
              </a:rPr>
              <a:t>Opa</a:t>
            </a:r>
            <a:r>
              <a:rPr lang="en-US" sz="2000" dirty="0">
                <a:solidFill>
                  <a:schemeClr val="accent5">
                    <a:lumMod val="50000"/>
                  </a:schemeClr>
                </a:solidFill>
              </a:rPr>
              <a:t>, </a:t>
            </a:r>
          </a:p>
        </p:txBody>
      </p:sp>
      <p:sp>
        <p:nvSpPr>
          <p:cNvPr id="32" name="TextBox 31">
            <a:extLst>
              <a:ext uri="{FF2B5EF4-FFF2-40B4-BE49-F238E27FC236}">
                <a16:creationId xmlns:a16="http://schemas.microsoft.com/office/drawing/2014/main" id="{51BFA800-FF9D-4CA2-80A8-5F01D137DBC4}"/>
              </a:ext>
            </a:extLst>
          </p:cNvPr>
          <p:cNvSpPr txBox="1"/>
          <p:nvPr/>
        </p:nvSpPr>
        <p:spPr>
          <a:xfrm>
            <a:off x="6174776" y="5086729"/>
            <a:ext cx="6130676" cy="400110"/>
          </a:xfrm>
          <a:prstGeom prst="rect">
            <a:avLst/>
          </a:prstGeom>
          <a:noFill/>
        </p:spPr>
        <p:txBody>
          <a:bodyPr wrap="square" rtlCol="0">
            <a:spAutoFit/>
          </a:bodyPr>
          <a:lstStyle/>
          <a:p>
            <a:r>
              <a:rPr lang="en-US" sz="2000" dirty="0">
                <a:solidFill>
                  <a:srgbClr val="115076"/>
                </a:solidFill>
              </a:rPr>
              <a:t>g) </a:t>
            </a:r>
            <a:r>
              <a:rPr lang="en-US" sz="2000" b="1" dirty="0" err="1">
                <a:solidFill>
                  <a:srgbClr val="115076"/>
                </a:solidFill>
              </a:rPr>
              <a:t>denn</a:t>
            </a:r>
            <a:r>
              <a:rPr lang="en-US" sz="2000" dirty="0" err="1">
                <a:solidFill>
                  <a:srgbClr val="115076"/>
                </a:solidFill>
              </a:rPr>
              <a:t>|</a:t>
            </a:r>
            <a:r>
              <a:rPr lang="en-US" sz="2000" b="1" dirty="0" err="1">
                <a:solidFill>
                  <a:srgbClr val="115076"/>
                </a:solidFill>
              </a:rPr>
              <a:t>um</a:t>
            </a:r>
            <a:r>
              <a:rPr lang="en-US" sz="2000" dirty="0">
                <a:solidFill>
                  <a:srgbClr val="115076"/>
                </a:solidFill>
              </a:rPr>
              <a:t> Oma </a:t>
            </a:r>
            <a:r>
              <a:rPr lang="en-US" sz="2000" dirty="0" err="1">
                <a:solidFill>
                  <a:srgbClr val="115076"/>
                </a:solidFill>
              </a:rPr>
              <a:t>ein</a:t>
            </a:r>
            <a:r>
              <a:rPr lang="en-US" sz="2000" dirty="0">
                <a:solidFill>
                  <a:srgbClr val="115076"/>
                </a:solidFill>
              </a:rPr>
              <a:t> </a:t>
            </a:r>
            <a:r>
              <a:rPr lang="en-US" sz="2000" dirty="0" err="1">
                <a:solidFill>
                  <a:srgbClr val="115076"/>
                </a:solidFill>
              </a:rPr>
              <a:t>Fotoalbum</a:t>
            </a:r>
            <a:r>
              <a:rPr lang="en-US" sz="2000" dirty="0">
                <a:solidFill>
                  <a:srgbClr val="115076"/>
                </a:solidFill>
              </a:rPr>
              <a:t> </a:t>
            </a:r>
            <a:r>
              <a:rPr lang="en-US" sz="2000" dirty="0" err="1">
                <a:solidFill>
                  <a:srgbClr val="115076"/>
                </a:solidFill>
              </a:rPr>
              <a:t>zu</a:t>
            </a:r>
            <a:r>
              <a:rPr lang="en-US" sz="2000" dirty="0">
                <a:solidFill>
                  <a:srgbClr val="115076"/>
                </a:solidFill>
              </a:rPr>
              <a:t> </a:t>
            </a:r>
            <a:r>
              <a:rPr lang="en-US" sz="2000" dirty="0" err="1">
                <a:solidFill>
                  <a:srgbClr val="115076"/>
                </a:solidFill>
              </a:rPr>
              <a:t>machen</a:t>
            </a:r>
            <a:r>
              <a:rPr lang="en-US" sz="2000" dirty="0">
                <a:solidFill>
                  <a:srgbClr val="115076"/>
                </a:solidFill>
              </a:rPr>
              <a:t>.</a:t>
            </a:r>
          </a:p>
        </p:txBody>
      </p:sp>
      <p:sp>
        <p:nvSpPr>
          <p:cNvPr id="33" name="TextBox 32">
            <a:extLst>
              <a:ext uri="{FF2B5EF4-FFF2-40B4-BE49-F238E27FC236}">
                <a16:creationId xmlns:a16="http://schemas.microsoft.com/office/drawing/2014/main" id="{724F8972-64B1-4BEF-BF3E-DEB6C2820AC0}"/>
              </a:ext>
            </a:extLst>
          </p:cNvPr>
          <p:cNvSpPr txBox="1"/>
          <p:nvPr/>
        </p:nvSpPr>
        <p:spPr>
          <a:xfrm>
            <a:off x="176175" y="2549026"/>
            <a:ext cx="3457116" cy="400110"/>
          </a:xfrm>
          <a:prstGeom prst="rect">
            <a:avLst/>
          </a:prstGeom>
          <a:noFill/>
        </p:spPr>
        <p:txBody>
          <a:bodyPr wrap="square" rtlCol="0">
            <a:spAutoFit/>
          </a:bodyPr>
          <a:lstStyle/>
          <a:p>
            <a:r>
              <a:rPr lang="en-US" sz="2000" dirty="0">
                <a:solidFill>
                  <a:schemeClr val="accent5">
                    <a:lumMod val="50000"/>
                  </a:schemeClr>
                </a:solidFill>
              </a:rPr>
              <a:t>3. Ich </a:t>
            </a:r>
            <a:r>
              <a:rPr lang="en-US" sz="2000" dirty="0" err="1">
                <a:solidFill>
                  <a:schemeClr val="accent5">
                    <a:lumMod val="50000"/>
                  </a:schemeClr>
                </a:solidFill>
              </a:rPr>
              <a:t>putze</a:t>
            </a:r>
            <a:r>
              <a:rPr lang="en-US" sz="2000" dirty="0">
                <a:solidFill>
                  <a:schemeClr val="accent5">
                    <a:lumMod val="50000"/>
                  </a:schemeClr>
                </a:solidFill>
              </a:rPr>
              <a:t> mir die </a:t>
            </a:r>
            <a:r>
              <a:rPr lang="en-US" sz="2000" dirty="0" err="1">
                <a:solidFill>
                  <a:schemeClr val="accent5">
                    <a:lumMod val="50000"/>
                  </a:schemeClr>
                </a:solidFill>
              </a:rPr>
              <a:t>Zähne</a:t>
            </a:r>
            <a:r>
              <a:rPr lang="en-US" sz="2000" dirty="0">
                <a:solidFill>
                  <a:schemeClr val="accent5">
                    <a:lumMod val="50000"/>
                  </a:schemeClr>
                </a:solidFill>
              </a:rPr>
              <a:t>, </a:t>
            </a:r>
          </a:p>
        </p:txBody>
      </p:sp>
      <p:sp>
        <p:nvSpPr>
          <p:cNvPr id="34" name="TextBox 33">
            <a:extLst>
              <a:ext uri="{FF2B5EF4-FFF2-40B4-BE49-F238E27FC236}">
                <a16:creationId xmlns:a16="http://schemas.microsoft.com/office/drawing/2014/main" id="{E34EBB13-7667-4C98-B531-C86C85284752}"/>
              </a:ext>
            </a:extLst>
          </p:cNvPr>
          <p:cNvSpPr txBox="1"/>
          <p:nvPr/>
        </p:nvSpPr>
        <p:spPr>
          <a:xfrm>
            <a:off x="245997" y="3165896"/>
            <a:ext cx="3311125" cy="400110"/>
          </a:xfrm>
          <a:prstGeom prst="rect">
            <a:avLst/>
          </a:prstGeom>
          <a:noFill/>
        </p:spPr>
        <p:txBody>
          <a:bodyPr wrap="square" rtlCol="0">
            <a:spAutoFit/>
          </a:bodyPr>
          <a:lstStyle/>
          <a:p>
            <a:r>
              <a:rPr lang="en-US" sz="2000" dirty="0">
                <a:solidFill>
                  <a:schemeClr val="accent5">
                    <a:lumMod val="50000"/>
                  </a:schemeClr>
                </a:solidFill>
              </a:rPr>
              <a:t>4. Ich </a:t>
            </a:r>
            <a:r>
              <a:rPr lang="en-US" sz="2000" dirty="0" err="1">
                <a:solidFill>
                  <a:schemeClr val="accent5">
                    <a:lumMod val="50000"/>
                  </a:schemeClr>
                </a:solidFill>
              </a:rPr>
              <a:t>verkaufe</a:t>
            </a:r>
            <a:r>
              <a:rPr lang="en-US" sz="2000" dirty="0">
                <a:solidFill>
                  <a:schemeClr val="accent5">
                    <a:lumMod val="50000"/>
                  </a:schemeClr>
                </a:solidFill>
              </a:rPr>
              <a:t> Kuchen, </a:t>
            </a:r>
          </a:p>
        </p:txBody>
      </p:sp>
      <p:sp>
        <p:nvSpPr>
          <p:cNvPr id="35" name="TextBox 34">
            <a:extLst>
              <a:ext uri="{FF2B5EF4-FFF2-40B4-BE49-F238E27FC236}">
                <a16:creationId xmlns:a16="http://schemas.microsoft.com/office/drawing/2014/main" id="{6067E2D6-F827-4B1B-ADE4-AE73F7EEF5A9}"/>
              </a:ext>
            </a:extLst>
          </p:cNvPr>
          <p:cNvSpPr txBox="1"/>
          <p:nvPr/>
        </p:nvSpPr>
        <p:spPr>
          <a:xfrm>
            <a:off x="144579" y="3821697"/>
            <a:ext cx="5108273" cy="400110"/>
          </a:xfrm>
          <a:prstGeom prst="rect">
            <a:avLst/>
          </a:prstGeom>
          <a:noFill/>
        </p:spPr>
        <p:txBody>
          <a:bodyPr wrap="square" rtlCol="0">
            <a:spAutoFit/>
          </a:bodyPr>
          <a:lstStyle/>
          <a:p>
            <a:r>
              <a:rPr lang="en-US" sz="2000" dirty="0">
                <a:solidFill>
                  <a:schemeClr val="accent5">
                    <a:lumMod val="50000"/>
                  </a:schemeClr>
                </a:solidFill>
              </a:rPr>
              <a:t>5. Ich </a:t>
            </a:r>
            <a:r>
              <a:rPr lang="en-US" sz="2000" dirty="0" err="1">
                <a:solidFill>
                  <a:schemeClr val="accent5">
                    <a:lumMod val="50000"/>
                  </a:schemeClr>
                </a:solidFill>
              </a:rPr>
              <a:t>nehme</a:t>
            </a:r>
            <a:r>
              <a:rPr lang="en-US" sz="2000" dirty="0">
                <a:solidFill>
                  <a:schemeClr val="accent5">
                    <a:lumMod val="50000"/>
                  </a:schemeClr>
                </a:solidFill>
              </a:rPr>
              <a:t> den Hund </a:t>
            </a:r>
            <a:r>
              <a:rPr lang="en-US" sz="2000" dirty="0" err="1">
                <a:solidFill>
                  <a:schemeClr val="accent5">
                    <a:lumMod val="50000"/>
                  </a:schemeClr>
                </a:solidFill>
              </a:rPr>
              <a:t>mit</a:t>
            </a:r>
            <a:r>
              <a:rPr lang="en-US" sz="2000" dirty="0">
                <a:solidFill>
                  <a:schemeClr val="accent5">
                    <a:lumMod val="50000"/>
                  </a:schemeClr>
                </a:solidFill>
              </a:rPr>
              <a:t> in den Park, </a:t>
            </a:r>
          </a:p>
        </p:txBody>
      </p:sp>
      <p:sp>
        <p:nvSpPr>
          <p:cNvPr id="36" name="TextBox 35">
            <a:extLst>
              <a:ext uri="{FF2B5EF4-FFF2-40B4-BE49-F238E27FC236}">
                <a16:creationId xmlns:a16="http://schemas.microsoft.com/office/drawing/2014/main" id="{6BE77193-2203-4FD8-9D40-0169C4F7152D}"/>
              </a:ext>
            </a:extLst>
          </p:cNvPr>
          <p:cNvSpPr txBox="1"/>
          <p:nvPr/>
        </p:nvSpPr>
        <p:spPr>
          <a:xfrm>
            <a:off x="188867" y="4391670"/>
            <a:ext cx="4943727" cy="400110"/>
          </a:xfrm>
          <a:prstGeom prst="rect">
            <a:avLst/>
          </a:prstGeom>
          <a:noFill/>
        </p:spPr>
        <p:txBody>
          <a:bodyPr wrap="square" rtlCol="0">
            <a:spAutoFit/>
          </a:bodyPr>
          <a:lstStyle/>
          <a:p>
            <a:r>
              <a:rPr lang="en-US" sz="2000" dirty="0">
                <a:solidFill>
                  <a:schemeClr val="accent5">
                    <a:lumMod val="50000"/>
                  </a:schemeClr>
                </a:solidFill>
              </a:rPr>
              <a:t>6. Ich </a:t>
            </a:r>
            <a:r>
              <a:rPr lang="en-US" sz="2000" dirty="0" err="1">
                <a:solidFill>
                  <a:schemeClr val="accent5">
                    <a:lumMod val="50000"/>
                  </a:schemeClr>
                </a:solidFill>
              </a:rPr>
              <a:t>kaufe</a:t>
            </a:r>
            <a:r>
              <a:rPr lang="en-US" sz="2000" dirty="0">
                <a:solidFill>
                  <a:schemeClr val="accent5">
                    <a:lumMod val="50000"/>
                  </a:schemeClr>
                </a:solidFill>
              </a:rPr>
              <a:t> </a:t>
            </a:r>
            <a:r>
              <a:rPr lang="en-US" sz="2000" dirty="0" err="1">
                <a:solidFill>
                  <a:schemeClr val="accent5">
                    <a:lumMod val="50000"/>
                  </a:schemeClr>
                </a:solidFill>
              </a:rPr>
              <a:t>für</a:t>
            </a:r>
            <a:r>
              <a:rPr lang="en-US" sz="2000" dirty="0">
                <a:solidFill>
                  <a:schemeClr val="accent5">
                    <a:lumMod val="50000"/>
                  </a:schemeClr>
                </a:solidFill>
              </a:rPr>
              <a:t> </a:t>
            </a:r>
            <a:r>
              <a:rPr lang="en-US" sz="2000" dirty="0" err="1">
                <a:solidFill>
                  <a:schemeClr val="accent5">
                    <a:lumMod val="50000"/>
                  </a:schemeClr>
                </a:solidFill>
              </a:rPr>
              <a:t>meine</a:t>
            </a:r>
            <a:r>
              <a:rPr lang="en-US" sz="2000" dirty="0">
                <a:solidFill>
                  <a:schemeClr val="accent5">
                    <a:lumMod val="50000"/>
                  </a:schemeClr>
                </a:solidFill>
              </a:rPr>
              <a:t> </a:t>
            </a:r>
            <a:r>
              <a:rPr lang="en-US" sz="2000" dirty="0" err="1">
                <a:solidFill>
                  <a:schemeClr val="accent5">
                    <a:lumMod val="50000"/>
                  </a:schemeClr>
                </a:solidFill>
              </a:rPr>
              <a:t>Nachbarin</a:t>
            </a:r>
            <a:r>
              <a:rPr lang="en-US" sz="2000" dirty="0">
                <a:solidFill>
                  <a:schemeClr val="accent5">
                    <a:lumMod val="50000"/>
                  </a:schemeClr>
                </a:solidFill>
              </a:rPr>
              <a:t> </a:t>
            </a:r>
            <a:r>
              <a:rPr lang="en-US" sz="2000" dirty="0" err="1">
                <a:solidFill>
                  <a:schemeClr val="accent5">
                    <a:lumMod val="50000"/>
                  </a:schemeClr>
                </a:solidFill>
              </a:rPr>
              <a:t>ein</a:t>
            </a:r>
            <a:r>
              <a:rPr lang="en-US" sz="2000" dirty="0">
                <a:solidFill>
                  <a:schemeClr val="accent5">
                    <a:lumMod val="50000"/>
                  </a:schemeClr>
                </a:solidFill>
              </a:rPr>
              <a:t>, </a:t>
            </a:r>
          </a:p>
        </p:txBody>
      </p:sp>
      <p:sp>
        <p:nvSpPr>
          <p:cNvPr id="37" name="TextBox 36">
            <a:extLst>
              <a:ext uri="{FF2B5EF4-FFF2-40B4-BE49-F238E27FC236}">
                <a16:creationId xmlns:a16="http://schemas.microsoft.com/office/drawing/2014/main" id="{2E6E5CD9-CCCF-4E9E-BDCC-F6F0C18157AA}"/>
              </a:ext>
            </a:extLst>
          </p:cNvPr>
          <p:cNvSpPr txBox="1"/>
          <p:nvPr/>
        </p:nvSpPr>
        <p:spPr>
          <a:xfrm>
            <a:off x="257263" y="4903705"/>
            <a:ext cx="3804465" cy="707886"/>
          </a:xfrm>
          <a:prstGeom prst="rect">
            <a:avLst/>
          </a:prstGeom>
          <a:noFill/>
        </p:spPr>
        <p:txBody>
          <a:bodyPr wrap="square" rtlCol="0">
            <a:spAutoFit/>
          </a:bodyPr>
          <a:lstStyle/>
          <a:p>
            <a:r>
              <a:rPr lang="en-US" sz="2000" dirty="0">
                <a:solidFill>
                  <a:schemeClr val="accent5">
                    <a:lumMod val="50000"/>
                  </a:schemeClr>
                </a:solidFill>
              </a:rPr>
              <a:t>7. Ich </a:t>
            </a:r>
            <a:r>
              <a:rPr lang="en-US" sz="2000" dirty="0" err="1">
                <a:solidFill>
                  <a:schemeClr val="accent5">
                    <a:lumMod val="50000"/>
                  </a:schemeClr>
                </a:solidFill>
              </a:rPr>
              <a:t>arbeite</a:t>
            </a:r>
            <a:r>
              <a:rPr lang="en-US" sz="2000" dirty="0">
                <a:solidFill>
                  <a:schemeClr val="accent5">
                    <a:lumMod val="50000"/>
                  </a:schemeClr>
                </a:solidFill>
              </a:rPr>
              <a:t> in </a:t>
            </a:r>
            <a:r>
              <a:rPr lang="en-US" sz="2000" dirty="0" err="1">
                <a:solidFill>
                  <a:schemeClr val="accent5">
                    <a:lumMod val="50000"/>
                  </a:schemeClr>
                </a:solidFill>
              </a:rPr>
              <a:t>einem</a:t>
            </a:r>
            <a:r>
              <a:rPr lang="en-US" sz="2000" dirty="0">
                <a:solidFill>
                  <a:schemeClr val="accent5">
                    <a:lumMod val="50000"/>
                  </a:schemeClr>
                </a:solidFill>
              </a:rPr>
              <a:t> Laden in </a:t>
            </a:r>
            <a:r>
              <a:rPr lang="en-US" sz="2000" dirty="0" err="1">
                <a:solidFill>
                  <a:schemeClr val="accent5">
                    <a:lumMod val="50000"/>
                  </a:schemeClr>
                </a:solidFill>
              </a:rPr>
              <a:t>meiner</a:t>
            </a:r>
            <a:r>
              <a:rPr lang="en-US" sz="2000" dirty="0">
                <a:solidFill>
                  <a:schemeClr val="accent5">
                    <a:lumMod val="50000"/>
                  </a:schemeClr>
                </a:solidFill>
              </a:rPr>
              <a:t> Stadt, </a:t>
            </a:r>
          </a:p>
        </p:txBody>
      </p:sp>
      <p:sp>
        <p:nvSpPr>
          <p:cNvPr id="38" name="TextBox 37">
            <a:extLst>
              <a:ext uri="{FF2B5EF4-FFF2-40B4-BE49-F238E27FC236}">
                <a16:creationId xmlns:a16="http://schemas.microsoft.com/office/drawing/2014/main" id="{AB5C5F0B-FD08-4573-BB21-AA93D9CC6405}"/>
              </a:ext>
            </a:extLst>
          </p:cNvPr>
          <p:cNvSpPr txBox="1"/>
          <p:nvPr/>
        </p:nvSpPr>
        <p:spPr>
          <a:xfrm>
            <a:off x="178903" y="5601589"/>
            <a:ext cx="3638754" cy="707886"/>
          </a:xfrm>
          <a:prstGeom prst="rect">
            <a:avLst/>
          </a:prstGeom>
          <a:noFill/>
        </p:spPr>
        <p:txBody>
          <a:bodyPr wrap="square" rtlCol="0">
            <a:spAutoFit/>
          </a:bodyPr>
          <a:lstStyle/>
          <a:p>
            <a:r>
              <a:rPr lang="en-US" sz="2000" dirty="0">
                <a:solidFill>
                  <a:schemeClr val="accent5">
                    <a:lumMod val="50000"/>
                  </a:schemeClr>
                </a:solidFill>
              </a:rPr>
              <a:t>8. Ich </a:t>
            </a:r>
            <a:r>
              <a:rPr lang="en-US" sz="2000" dirty="0" err="1">
                <a:solidFill>
                  <a:schemeClr val="accent5">
                    <a:lumMod val="50000"/>
                  </a:schemeClr>
                </a:solidFill>
              </a:rPr>
              <a:t>nehme</a:t>
            </a:r>
            <a:r>
              <a:rPr lang="en-US" sz="2000" dirty="0">
                <a:solidFill>
                  <a:schemeClr val="accent5">
                    <a:lumMod val="50000"/>
                  </a:schemeClr>
                </a:solidFill>
              </a:rPr>
              <a:t> </a:t>
            </a:r>
            <a:r>
              <a:rPr lang="en-US" sz="2000" dirty="0" err="1">
                <a:solidFill>
                  <a:schemeClr val="accent5">
                    <a:lumMod val="50000"/>
                  </a:schemeClr>
                </a:solidFill>
              </a:rPr>
              <a:t>jeden</a:t>
            </a:r>
            <a:r>
              <a:rPr lang="en-US" sz="2000" dirty="0">
                <a:solidFill>
                  <a:schemeClr val="accent5">
                    <a:lumMod val="50000"/>
                  </a:schemeClr>
                </a:solidFill>
              </a:rPr>
              <a:t> Sonntag an </a:t>
            </a:r>
            <a:r>
              <a:rPr lang="en-US" sz="2000" dirty="0" err="1">
                <a:solidFill>
                  <a:schemeClr val="accent5">
                    <a:lumMod val="50000"/>
                  </a:schemeClr>
                </a:solidFill>
              </a:rPr>
              <a:t>einem</a:t>
            </a:r>
            <a:r>
              <a:rPr lang="en-US" sz="2000" dirty="0">
                <a:solidFill>
                  <a:schemeClr val="accent5">
                    <a:lumMod val="50000"/>
                  </a:schemeClr>
                </a:solidFill>
              </a:rPr>
              <a:t> </a:t>
            </a:r>
            <a:r>
              <a:rPr lang="en-US" sz="2000" dirty="0" err="1">
                <a:solidFill>
                  <a:schemeClr val="accent5">
                    <a:lumMod val="50000"/>
                  </a:schemeClr>
                </a:solidFill>
              </a:rPr>
              <a:t>Lauf</a:t>
            </a:r>
            <a:r>
              <a:rPr lang="en-US" sz="2000" dirty="0">
                <a:solidFill>
                  <a:schemeClr val="accent5">
                    <a:lumMod val="50000"/>
                  </a:schemeClr>
                </a:solidFill>
              </a:rPr>
              <a:t> teil, </a:t>
            </a:r>
          </a:p>
        </p:txBody>
      </p:sp>
      <p:sp>
        <p:nvSpPr>
          <p:cNvPr id="39" name="TextBox 38">
            <a:extLst>
              <a:ext uri="{FF2B5EF4-FFF2-40B4-BE49-F238E27FC236}">
                <a16:creationId xmlns:a16="http://schemas.microsoft.com/office/drawing/2014/main" id="{6EFBB114-2978-4DEE-A08B-37C07C3FC2BA}"/>
              </a:ext>
            </a:extLst>
          </p:cNvPr>
          <p:cNvSpPr txBox="1"/>
          <p:nvPr/>
        </p:nvSpPr>
        <p:spPr>
          <a:xfrm>
            <a:off x="6116331" y="1758547"/>
            <a:ext cx="5760908" cy="400110"/>
          </a:xfrm>
          <a:prstGeom prst="rect">
            <a:avLst/>
          </a:prstGeom>
          <a:noFill/>
        </p:spPr>
        <p:txBody>
          <a:bodyPr wrap="square" rtlCol="0">
            <a:spAutoFit/>
          </a:bodyPr>
          <a:lstStyle/>
          <a:p>
            <a:r>
              <a:rPr lang="en-US" sz="2000" dirty="0">
                <a:solidFill>
                  <a:srgbClr val="115076"/>
                </a:solidFill>
              </a:rPr>
              <a:t>b) </a:t>
            </a:r>
            <a:r>
              <a:rPr lang="en-US" sz="2000" b="1" dirty="0" err="1">
                <a:solidFill>
                  <a:srgbClr val="115076"/>
                </a:solidFill>
              </a:rPr>
              <a:t>denn</a:t>
            </a:r>
            <a:r>
              <a:rPr lang="en-US" sz="2000" dirty="0" err="1">
                <a:solidFill>
                  <a:srgbClr val="115076"/>
                </a:solidFill>
              </a:rPr>
              <a:t>|</a:t>
            </a:r>
            <a:r>
              <a:rPr lang="en-US" sz="2000" b="1" dirty="0" err="1">
                <a:solidFill>
                  <a:srgbClr val="115076"/>
                </a:solidFill>
              </a:rPr>
              <a:t>um</a:t>
            </a:r>
            <a:r>
              <a:rPr lang="en-US" sz="2000" dirty="0">
                <a:solidFill>
                  <a:srgbClr val="115076"/>
                </a:solidFill>
              </a:rPr>
              <a:t> die </a:t>
            </a:r>
            <a:r>
              <a:rPr lang="en-US" sz="2000" dirty="0" err="1">
                <a:solidFill>
                  <a:srgbClr val="115076"/>
                </a:solidFill>
              </a:rPr>
              <a:t>Zähne</a:t>
            </a:r>
            <a:r>
              <a:rPr lang="en-US" sz="2000" dirty="0">
                <a:solidFill>
                  <a:srgbClr val="115076"/>
                </a:solidFill>
              </a:rPr>
              <a:t> </a:t>
            </a:r>
            <a:r>
              <a:rPr lang="en-US" sz="2000" dirty="0" err="1">
                <a:solidFill>
                  <a:srgbClr val="115076"/>
                </a:solidFill>
              </a:rPr>
              <a:t>sauber</a:t>
            </a:r>
            <a:r>
              <a:rPr lang="en-US" sz="2000" dirty="0">
                <a:solidFill>
                  <a:srgbClr val="115076"/>
                </a:solidFill>
              </a:rPr>
              <a:t> </a:t>
            </a:r>
            <a:r>
              <a:rPr lang="en-US" sz="2000" dirty="0" err="1">
                <a:solidFill>
                  <a:srgbClr val="115076"/>
                </a:solidFill>
              </a:rPr>
              <a:t>zu</a:t>
            </a:r>
            <a:r>
              <a:rPr lang="en-US" sz="2000" dirty="0">
                <a:solidFill>
                  <a:srgbClr val="115076"/>
                </a:solidFill>
              </a:rPr>
              <a:t> </a:t>
            </a:r>
            <a:r>
              <a:rPr lang="en-US" sz="2000" dirty="0" err="1">
                <a:solidFill>
                  <a:srgbClr val="115076"/>
                </a:solidFill>
              </a:rPr>
              <a:t>machen</a:t>
            </a:r>
            <a:r>
              <a:rPr lang="en-US" sz="2000" dirty="0">
                <a:solidFill>
                  <a:srgbClr val="115076"/>
                </a:solidFill>
              </a:rPr>
              <a:t>.</a:t>
            </a:r>
          </a:p>
        </p:txBody>
      </p:sp>
      <p:sp>
        <p:nvSpPr>
          <p:cNvPr id="40" name="TextBox 39">
            <a:extLst>
              <a:ext uri="{FF2B5EF4-FFF2-40B4-BE49-F238E27FC236}">
                <a16:creationId xmlns:a16="http://schemas.microsoft.com/office/drawing/2014/main" id="{27AAC389-9701-4E87-BB6B-05BF75893E6E}"/>
              </a:ext>
            </a:extLst>
          </p:cNvPr>
          <p:cNvSpPr txBox="1"/>
          <p:nvPr/>
        </p:nvSpPr>
        <p:spPr>
          <a:xfrm>
            <a:off x="6174776" y="4472219"/>
            <a:ext cx="5998627" cy="400110"/>
          </a:xfrm>
          <a:prstGeom prst="rect">
            <a:avLst/>
          </a:prstGeom>
          <a:noFill/>
        </p:spPr>
        <p:txBody>
          <a:bodyPr wrap="square" rtlCol="0">
            <a:spAutoFit/>
          </a:bodyPr>
          <a:lstStyle/>
          <a:p>
            <a:r>
              <a:rPr lang="en-US" sz="2000" dirty="0">
                <a:solidFill>
                  <a:srgbClr val="115076"/>
                </a:solidFill>
              </a:rPr>
              <a:t>f) </a:t>
            </a:r>
            <a:r>
              <a:rPr lang="en-US" sz="2000" b="1" dirty="0" err="1">
                <a:solidFill>
                  <a:srgbClr val="115076"/>
                </a:solidFill>
              </a:rPr>
              <a:t>denn</a:t>
            </a:r>
            <a:r>
              <a:rPr lang="en-US" sz="2000" dirty="0" err="1">
                <a:solidFill>
                  <a:srgbClr val="115076"/>
                </a:solidFill>
              </a:rPr>
              <a:t>|</a:t>
            </a:r>
            <a:r>
              <a:rPr lang="en-US" sz="2000" b="1" dirty="0" err="1">
                <a:solidFill>
                  <a:srgbClr val="115076"/>
                </a:solidFill>
              </a:rPr>
              <a:t>um</a:t>
            </a:r>
            <a:r>
              <a:rPr lang="en-US" sz="2000" dirty="0">
                <a:solidFill>
                  <a:srgbClr val="115076"/>
                </a:solidFill>
              </a:rPr>
              <a:t> ich </a:t>
            </a:r>
            <a:r>
              <a:rPr lang="en-US" sz="2000" dirty="0" err="1">
                <a:solidFill>
                  <a:srgbClr val="115076"/>
                </a:solidFill>
              </a:rPr>
              <a:t>habe</a:t>
            </a:r>
            <a:r>
              <a:rPr lang="en-US" sz="2000" dirty="0">
                <a:solidFill>
                  <a:srgbClr val="115076"/>
                </a:solidFill>
              </a:rPr>
              <a:t> Geld </a:t>
            </a:r>
            <a:r>
              <a:rPr lang="en-US" sz="2000" dirty="0" err="1">
                <a:solidFill>
                  <a:srgbClr val="115076"/>
                </a:solidFill>
              </a:rPr>
              <a:t>für</a:t>
            </a:r>
            <a:r>
              <a:rPr lang="en-US" sz="2000" dirty="0">
                <a:solidFill>
                  <a:srgbClr val="115076"/>
                </a:solidFill>
              </a:rPr>
              <a:t> </a:t>
            </a:r>
            <a:r>
              <a:rPr lang="en-US" sz="2000" dirty="0" err="1">
                <a:solidFill>
                  <a:srgbClr val="115076"/>
                </a:solidFill>
              </a:rPr>
              <a:t>mein</a:t>
            </a:r>
            <a:r>
              <a:rPr lang="en-US" sz="2000" dirty="0">
                <a:solidFill>
                  <a:srgbClr val="115076"/>
                </a:solidFill>
              </a:rPr>
              <a:t> </a:t>
            </a:r>
            <a:r>
              <a:rPr lang="en-US" sz="2000" dirty="0" err="1">
                <a:solidFill>
                  <a:srgbClr val="115076"/>
                </a:solidFill>
              </a:rPr>
              <a:t>Konto</a:t>
            </a:r>
            <a:r>
              <a:rPr lang="en-US" sz="2000" dirty="0">
                <a:solidFill>
                  <a:srgbClr val="115076"/>
                </a:solidFill>
              </a:rPr>
              <a:t>*.</a:t>
            </a:r>
          </a:p>
        </p:txBody>
      </p:sp>
      <p:sp>
        <p:nvSpPr>
          <p:cNvPr id="41" name="TextBox 40">
            <a:extLst>
              <a:ext uri="{FF2B5EF4-FFF2-40B4-BE49-F238E27FC236}">
                <a16:creationId xmlns:a16="http://schemas.microsoft.com/office/drawing/2014/main" id="{114748D9-9573-41CA-8162-6021D1B37533}"/>
              </a:ext>
            </a:extLst>
          </p:cNvPr>
          <p:cNvSpPr txBox="1"/>
          <p:nvPr/>
        </p:nvSpPr>
        <p:spPr>
          <a:xfrm>
            <a:off x="6192821" y="1136170"/>
            <a:ext cx="4731309" cy="400110"/>
          </a:xfrm>
          <a:prstGeom prst="rect">
            <a:avLst/>
          </a:prstGeom>
          <a:noFill/>
        </p:spPr>
        <p:txBody>
          <a:bodyPr wrap="square" rtlCol="0">
            <a:spAutoFit/>
          </a:bodyPr>
          <a:lstStyle/>
          <a:p>
            <a:r>
              <a:rPr lang="en-US" sz="2000" dirty="0">
                <a:solidFill>
                  <a:srgbClr val="115076"/>
                </a:solidFill>
              </a:rPr>
              <a:t>a) </a:t>
            </a:r>
            <a:r>
              <a:rPr lang="en-US" sz="2000" b="1" dirty="0" err="1">
                <a:solidFill>
                  <a:srgbClr val="115076"/>
                </a:solidFill>
              </a:rPr>
              <a:t>denn</a:t>
            </a:r>
            <a:r>
              <a:rPr lang="en-US" sz="2000" dirty="0" err="1">
                <a:solidFill>
                  <a:srgbClr val="115076"/>
                </a:solidFill>
              </a:rPr>
              <a:t>|</a:t>
            </a:r>
            <a:r>
              <a:rPr lang="en-US" sz="2000" b="1" dirty="0" err="1">
                <a:solidFill>
                  <a:srgbClr val="115076"/>
                </a:solidFill>
              </a:rPr>
              <a:t>um</a:t>
            </a:r>
            <a:r>
              <a:rPr lang="en-US" sz="2000" dirty="0">
                <a:solidFill>
                  <a:srgbClr val="115076"/>
                </a:solidFill>
              </a:rPr>
              <a:t> ich </a:t>
            </a:r>
            <a:r>
              <a:rPr lang="en-US" sz="2000" dirty="0" err="1">
                <a:solidFill>
                  <a:srgbClr val="115076"/>
                </a:solidFill>
              </a:rPr>
              <a:t>mache</a:t>
            </a:r>
            <a:r>
              <a:rPr lang="en-US" sz="2000" dirty="0">
                <a:solidFill>
                  <a:srgbClr val="115076"/>
                </a:solidFill>
              </a:rPr>
              <a:t> </a:t>
            </a:r>
            <a:r>
              <a:rPr lang="en-US" sz="2000" dirty="0" err="1">
                <a:solidFill>
                  <a:srgbClr val="115076"/>
                </a:solidFill>
              </a:rPr>
              <a:t>einen</a:t>
            </a:r>
            <a:r>
              <a:rPr lang="en-US" sz="2000" dirty="0">
                <a:solidFill>
                  <a:srgbClr val="115076"/>
                </a:solidFill>
              </a:rPr>
              <a:t> </a:t>
            </a:r>
            <a:r>
              <a:rPr lang="en-US" sz="2000" dirty="0" err="1">
                <a:solidFill>
                  <a:srgbClr val="115076"/>
                </a:solidFill>
              </a:rPr>
              <a:t>Lauf</a:t>
            </a:r>
            <a:r>
              <a:rPr lang="en-US" sz="2000" dirty="0">
                <a:solidFill>
                  <a:srgbClr val="115076"/>
                </a:solidFill>
              </a:rPr>
              <a:t>.</a:t>
            </a:r>
          </a:p>
        </p:txBody>
      </p:sp>
      <p:sp>
        <p:nvSpPr>
          <p:cNvPr id="43" name="TextBox 42">
            <a:extLst>
              <a:ext uri="{FF2B5EF4-FFF2-40B4-BE49-F238E27FC236}">
                <a16:creationId xmlns:a16="http://schemas.microsoft.com/office/drawing/2014/main" id="{38EDDFA6-E514-49D6-AC71-F09AA387350C}"/>
              </a:ext>
            </a:extLst>
          </p:cNvPr>
          <p:cNvSpPr txBox="1"/>
          <p:nvPr/>
        </p:nvSpPr>
        <p:spPr>
          <a:xfrm>
            <a:off x="6187722" y="5836827"/>
            <a:ext cx="4083057" cy="400110"/>
          </a:xfrm>
          <a:prstGeom prst="rect">
            <a:avLst/>
          </a:prstGeom>
          <a:noFill/>
        </p:spPr>
        <p:txBody>
          <a:bodyPr wrap="square" rtlCol="0">
            <a:spAutoFit/>
          </a:bodyPr>
          <a:lstStyle/>
          <a:p>
            <a:r>
              <a:rPr lang="en-US" sz="2000" dirty="0">
                <a:solidFill>
                  <a:srgbClr val="115076"/>
                </a:solidFill>
              </a:rPr>
              <a:t>h) </a:t>
            </a:r>
            <a:r>
              <a:rPr lang="en-US" sz="2000" b="1" dirty="0" err="1">
                <a:solidFill>
                  <a:srgbClr val="115076"/>
                </a:solidFill>
              </a:rPr>
              <a:t>denn</a:t>
            </a:r>
            <a:r>
              <a:rPr lang="en-US" sz="2000" dirty="0" err="1">
                <a:solidFill>
                  <a:srgbClr val="115076"/>
                </a:solidFill>
              </a:rPr>
              <a:t>|</a:t>
            </a:r>
            <a:r>
              <a:rPr lang="en-US" sz="2000" b="1" dirty="0" err="1">
                <a:solidFill>
                  <a:srgbClr val="115076"/>
                </a:solidFill>
              </a:rPr>
              <a:t>um</a:t>
            </a:r>
            <a:r>
              <a:rPr lang="en-US" sz="2000" dirty="0">
                <a:solidFill>
                  <a:srgbClr val="115076"/>
                </a:solidFill>
              </a:rPr>
              <a:t> ich will </a:t>
            </a:r>
            <a:r>
              <a:rPr lang="en-US" sz="2000" dirty="0" err="1">
                <a:solidFill>
                  <a:srgbClr val="115076"/>
                </a:solidFill>
              </a:rPr>
              <a:t>ihr</a:t>
            </a:r>
            <a:r>
              <a:rPr lang="en-US" sz="2000" dirty="0">
                <a:solidFill>
                  <a:srgbClr val="115076"/>
                </a:solidFill>
              </a:rPr>
              <a:t> </a:t>
            </a:r>
            <a:r>
              <a:rPr lang="en-US" sz="2000" dirty="0" err="1">
                <a:solidFill>
                  <a:srgbClr val="115076"/>
                </a:solidFill>
              </a:rPr>
              <a:t>helfen</a:t>
            </a:r>
            <a:r>
              <a:rPr lang="en-US" sz="2000" dirty="0">
                <a:solidFill>
                  <a:srgbClr val="115076"/>
                </a:solidFill>
              </a:rPr>
              <a:t>.</a:t>
            </a:r>
          </a:p>
        </p:txBody>
      </p:sp>
      <p:sp>
        <p:nvSpPr>
          <p:cNvPr id="44" name="TextBox 43">
            <a:extLst>
              <a:ext uri="{FF2B5EF4-FFF2-40B4-BE49-F238E27FC236}">
                <a16:creationId xmlns:a16="http://schemas.microsoft.com/office/drawing/2014/main" id="{5C5BB274-CC8A-4784-A004-EFC566DD7B7C}"/>
              </a:ext>
            </a:extLst>
          </p:cNvPr>
          <p:cNvSpPr txBox="1"/>
          <p:nvPr/>
        </p:nvSpPr>
        <p:spPr>
          <a:xfrm>
            <a:off x="6116331" y="2366510"/>
            <a:ext cx="5613248" cy="400110"/>
          </a:xfrm>
          <a:prstGeom prst="rect">
            <a:avLst/>
          </a:prstGeom>
          <a:noFill/>
        </p:spPr>
        <p:txBody>
          <a:bodyPr wrap="square" rtlCol="0">
            <a:spAutoFit/>
          </a:bodyPr>
          <a:lstStyle/>
          <a:p>
            <a:r>
              <a:rPr lang="en-US" sz="2000" dirty="0">
                <a:solidFill>
                  <a:srgbClr val="115076"/>
                </a:solidFill>
              </a:rPr>
              <a:t>c) </a:t>
            </a:r>
            <a:r>
              <a:rPr lang="en-US" sz="2000" b="1" dirty="0" err="1">
                <a:solidFill>
                  <a:srgbClr val="115076"/>
                </a:solidFill>
              </a:rPr>
              <a:t>denn</a:t>
            </a:r>
            <a:r>
              <a:rPr lang="en-US" sz="2000" dirty="0" err="1">
                <a:solidFill>
                  <a:srgbClr val="115076"/>
                </a:solidFill>
              </a:rPr>
              <a:t>|</a:t>
            </a:r>
            <a:r>
              <a:rPr lang="en-US" sz="2000" b="1" dirty="0" err="1">
                <a:solidFill>
                  <a:srgbClr val="115076"/>
                </a:solidFill>
              </a:rPr>
              <a:t>um</a:t>
            </a:r>
            <a:r>
              <a:rPr lang="en-US" sz="2000" b="1" dirty="0">
                <a:solidFill>
                  <a:srgbClr val="115076"/>
                </a:solidFill>
              </a:rPr>
              <a:t> </a:t>
            </a:r>
            <a:r>
              <a:rPr lang="en-US" sz="2000" dirty="0" err="1">
                <a:solidFill>
                  <a:srgbClr val="115076"/>
                </a:solidFill>
              </a:rPr>
              <a:t>lokalen</a:t>
            </a:r>
            <a:r>
              <a:rPr lang="en-US" sz="2000" dirty="0">
                <a:solidFill>
                  <a:srgbClr val="115076"/>
                </a:solidFill>
              </a:rPr>
              <a:t> </a:t>
            </a:r>
            <a:r>
              <a:rPr lang="en-US" sz="2000" dirty="0" err="1">
                <a:solidFill>
                  <a:srgbClr val="115076"/>
                </a:solidFill>
              </a:rPr>
              <a:t>Betrieben</a:t>
            </a:r>
            <a:r>
              <a:rPr lang="en-US" sz="2000" dirty="0">
                <a:solidFill>
                  <a:srgbClr val="115076"/>
                </a:solidFill>
              </a:rPr>
              <a:t> </a:t>
            </a:r>
            <a:r>
              <a:rPr lang="en-US" sz="2000" dirty="0" err="1">
                <a:solidFill>
                  <a:srgbClr val="115076"/>
                </a:solidFill>
              </a:rPr>
              <a:t>zu</a:t>
            </a:r>
            <a:r>
              <a:rPr lang="en-US" sz="2000" dirty="0">
                <a:solidFill>
                  <a:srgbClr val="115076"/>
                </a:solidFill>
              </a:rPr>
              <a:t> </a:t>
            </a:r>
            <a:r>
              <a:rPr lang="en-US" sz="2000" dirty="0" err="1">
                <a:solidFill>
                  <a:srgbClr val="115076"/>
                </a:solidFill>
              </a:rPr>
              <a:t>helfen</a:t>
            </a:r>
            <a:r>
              <a:rPr lang="en-US" sz="2000" dirty="0">
                <a:solidFill>
                  <a:srgbClr val="115076"/>
                </a:solidFill>
              </a:rPr>
              <a:t>.</a:t>
            </a:r>
          </a:p>
        </p:txBody>
      </p:sp>
      <p:sp>
        <p:nvSpPr>
          <p:cNvPr id="45" name="TextBox 44">
            <a:extLst>
              <a:ext uri="{FF2B5EF4-FFF2-40B4-BE49-F238E27FC236}">
                <a16:creationId xmlns:a16="http://schemas.microsoft.com/office/drawing/2014/main" id="{BBC8ED8D-2C2A-4283-8998-B21C7A5D383C}"/>
              </a:ext>
            </a:extLst>
          </p:cNvPr>
          <p:cNvSpPr txBox="1"/>
          <p:nvPr/>
        </p:nvSpPr>
        <p:spPr>
          <a:xfrm>
            <a:off x="6113621" y="3025136"/>
            <a:ext cx="5613248" cy="400110"/>
          </a:xfrm>
          <a:prstGeom prst="rect">
            <a:avLst/>
          </a:prstGeom>
          <a:noFill/>
        </p:spPr>
        <p:txBody>
          <a:bodyPr wrap="square" rtlCol="0">
            <a:spAutoFit/>
          </a:bodyPr>
          <a:lstStyle/>
          <a:p>
            <a:r>
              <a:rPr lang="en-US" sz="2000" dirty="0">
                <a:solidFill>
                  <a:srgbClr val="115076"/>
                </a:solidFill>
              </a:rPr>
              <a:t>d) </a:t>
            </a:r>
            <a:r>
              <a:rPr lang="en-US" sz="2000" b="1" dirty="0" err="1">
                <a:solidFill>
                  <a:srgbClr val="115076"/>
                </a:solidFill>
              </a:rPr>
              <a:t>denn</a:t>
            </a:r>
            <a:r>
              <a:rPr lang="en-US" sz="2000" dirty="0" err="1">
                <a:solidFill>
                  <a:srgbClr val="115076"/>
                </a:solidFill>
              </a:rPr>
              <a:t>|</a:t>
            </a:r>
            <a:r>
              <a:rPr lang="en-US" sz="2000" b="1" dirty="0" err="1">
                <a:solidFill>
                  <a:srgbClr val="115076"/>
                </a:solidFill>
              </a:rPr>
              <a:t>um</a:t>
            </a:r>
            <a:r>
              <a:rPr lang="en-US" sz="2000" dirty="0">
                <a:solidFill>
                  <a:srgbClr val="115076"/>
                </a:solidFill>
              </a:rPr>
              <a:t> fit </a:t>
            </a:r>
            <a:r>
              <a:rPr lang="en-US" sz="2000" dirty="0" err="1">
                <a:solidFill>
                  <a:srgbClr val="115076"/>
                </a:solidFill>
              </a:rPr>
              <a:t>zu</a:t>
            </a:r>
            <a:r>
              <a:rPr lang="en-US" sz="2000" dirty="0">
                <a:solidFill>
                  <a:srgbClr val="115076"/>
                </a:solidFill>
              </a:rPr>
              <a:t> </a:t>
            </a:r>
            <a:r>
              <a:rPr lang="en-US" sz="2000" dirty="0" err="1">
                <a:solidFill>
                  <a:srgbClr val="115076"/>
                </a:solidFill>
              </a:rPr>
              <a:t>bleiben</a:t>
            </a:r>
            <a:r>
              <a:rPr lang="en-US" sz="2000" dirty="0">
                <a:solidFill>
                  <a:srgbClr val="115076"/>
                </a:solidFill>
              </a:rPr>
              <a:t>.</a:t>
            </a:r>
          </a:p>
        </p:txBody>
      </p:sp>
      <p:sp>
        <p:nvSpPr>
          <p:cNvPr id="48" name="TextBox 47">
            <a:extLst>
              <a:ext uri="{FF2B5EF4-FFF2-40B4-BE49-F238E27FC236}">
                <a16:creationId xmlns:a16="http://schemas.microsoft.com/office/drawing/2014/main" id="{8002A0A1-1C23-4034-846A-5A042E2D3B61}"/>
              </a:ext>
            </a:extLst>
          </p:cNvPr>
          <p:cNvSpPr txBox="1"/>
          <p:nvPr/>
        </p:nvSpPr>
        <p:spPr>
          <a:xfrm>
            <a:off x="5764595" y="5027616"/>
            <a:ext cx="504605" cy="461665"/>
          </a:xfrm>
          <a:prstGeom prst="rect">
            <a:avLst/>
          </a:prstGeom>
          <a:noFill/>
        </p:spPr>
        <p:txBody>
          <a:bodyPr wrap="square" rtlCol="0">
            <a:spAutoFit/>
          </a:bodyPr>
          <a:lstStyle/>
          <a:p>
            <a:pPr algn="l"/>
            <a:r>
              <a:rPr lang="en-US" sz="2400" b="1" dirty="0">
                <a:solidFill>
                  <a:srgbClr val="FE6700"/>
                </a:solidFill>
              </a:rPr>
              <a:t>2</a:t>
            </a:r>
            <a:endParaRPr lang="en-GB" sz="2400" b="1" dirty="0">
              <a:solidFill>
                <a:srgbClr val="FE6700"/>
              </a:solidFill>
            </a:endParaRPr>
          </a:p>
        </p:txBody>
      </p:sp>
      <p:sp>
        <p:nvSpPr>
          <p:cNvPr id="50" name="TextBox 49">
            <a:extLst>
              <a:ext uri="{FF2B5EF4-FFF2-40B4-BE49-F238E27FC236}">
                <a16:creationId xmlns:a16="http://schemas.microsoft.com/office/drawing/2014/main" id="{8ADDB8A6-07A3-4206-8708-09714C3A8A5C}"/>
              </a:ext>
            </a:extLst>
          </p:cNvPr>
          <p:cNvSpPr txBox="1"/>
          <p:nvPr/>
        </p:nvSpPr>
        <p:spPr>
          <a:xfrm>
            <a:off x="5797586" y="1697171"/>
            <a:ext cx="523732" cy="461665"/>
          </a:xfrm>
          <a:prstGeom prst="rect">
            <a:avLst/>
          </a:prstGeom>
          <a:noFill/>
        </p:spPr>
        <p:txBody>
          <a:bodyPr wrap="square" rtlCol="0">
            <a:spAutoFit/>
          </a:bodyPr>
          <a:lstStyle/>
          <a:p>
            <a:pPr algn="l"/>
            <a:r>
              <a:rPr lang="en-US" sz="2400" b="1" dirty="0">
                <a:solidFill>
                  <a:srgbClr val="FE6700"/>
                </a:solidFill>
              </a:rPr>
              <a:t>3</a:t>
            </a:r>
            <a:endParaRPr lang="en-GB" sz="2400" b="1" dirty="0">
              <a:solidFill>
                <a:srgbClr val="FE6700"/>
              </a:solidFill>
            </a:endParaRPr>
          </a:p>
        </p:txBody>
      </p:sp>
      <p:sp>
        <p:nvSpPr>
          <p:cNvPr id="52" name="TextBox 51">
            <a:extLst>
              <a:ext uri="{FF2B5EF4-FFF2-40B4-BE49-F238E27FC236}">
                <a16:creationId xmlns:a16="http://schemas.microsoft.com/office/drawing/2014/main" id="{64960634-2C6C-496F-BB62-251D65668020}"/>
              </a:ext>
            </a:extLst>
          </p:cNvPr>
          <p:cNvSpPr txBox="1"/>
          <p:nvPr/>
        </p:nvSpPr>
        <p:spPr>
          <a:xfrm>
            <a:off x="5764595" y="3685082"/>
            <a:ext cx="504605" cy="461665"/>
          </a:xfrm>
          <a:prstGeom prst="rect">
            <a:avLst/>
          </a:prstGeom>
          <a:noFill/>
        </p:spPr>
        <p:txBody>
          <a:bodyPr wrap="square" rtlCol="0">
            <a:spAutoFit/>
          </a:bodyPr>
          <a:lstStyle/>
          <a:p>
            <a:pPr algn="l"/>
            <a:r>
              <a:rPr lang="en-US" sz="2400" b="1" dirty="0">
                <a:solidFill>
                  <a:srgbClr val="FE6700"/>
                </a:solidFill>
              </a:rPr>
              <a:t>4</a:t>
            </a:r>
            <a:endParaRPr lang="en-GB" sz="2400" b="1" dirty="0">
              <a:solidFill>
                <a:srgbClr val="FE6700"/>
              </a:solidFill>
            </a:endParaRPr>
          </a:p>
        </p:txBody>
      </p:sp>
      <p:sp>
        <p:nvSpPr>
          <p:cNvPr id="54" name="TextBox 53">
            <a:extLst>
              <a:ext uri="{FF2B5EF4-FFF2-40B4-BE49-F238E27FC236}">
                <a16:creationId xmlns:a16="http://schemas.microsoft.com/office/drawing/2014/main" id="{7C9D2E46-D61C-4A17-958C-A0E782B8ED60}"/>
              </a:ext>
            </a:extLst>
          </p:cNvPr>
          <p:cNvSpPr txBox="1"/>
          <p:nvPr/>
        </p:nvSpPr>
        <p:spPr>
          <a:xfrm>
            <a:off x="5811149" y="2970895"/>
            <a:ext cx="504605" cy="461665"/>
          </a:xfrm>
          <a:prstGeom prst="rect">
            <a:avLst/>
          </a:prstGeom>
          <a:noFill/>
        </p:spPr>
        <p:txBody>
          <a:bodyPr wrap="square" rtlCol="0">
            <a:spAutoFit/>
          </a:bodyPr>
          <a:lstStyle/>
          <a:p>
            <a:pPr algn="l"/>
            <a:r>
              <a:rPr lang="en-US" sz="2400" b="1" dirty="0">
                <a:solidFill>
                  <a:srgbClr val="FE6700"/>
                </a:solidFill>
              </a:rPr>
              <a:t>8</a:t>
            </a:r>
            <a:endParaRPr lang="en-GB" sz="2400" b="1" dirty="0">
              <a:solidFill>
                <a:srgbClr val="FE6700"/>
              </a:solidFill>
            </a:endParaRPr>
          </a:p>
        </p:txBody>
      </p:sp>
      <p:sp>
        <p:nvSpPr>
          <p:cNvPr id="56" name="TextBox 55">
            <a:extLst>
              <a:ext uri="{FF2B5EF4-FFF2-40B4-BE49-F238E27FC236}">
                <a16:creationId xmlns:a16="http://schemas.microsoft.com/office/drawing/2014/main" id="{526B2F8F-6D8D-4328-9805-D3E3A812D588}"/>
              </a:ext>
            </a:extLst>
          </p:cNvPr>
          <p:cNvSpPr txBox="1"/>
          <p:nvPr/>
        </p:nvSpPr>
        <p:spPr>
          <a:xfrm>
            <a:off x="5755931" y="4391068"/>
            <a:ext cx="504605" cy="461665"/>
          </a:xfrm>
          <a:prstGeom prst="rect">
            <a:avLst/>
          </a:prstGeom>
          <a:noFill/>
        </p:spPr>
        <p:txBody>
          <a:bodyPr wrap="square" rtlCol="0">
            <a:spAutoFit/>
          </a:bodyPr>
          <a:lstStyle/>
          <a:p>
            <a:pPr algn="l"/>
            <a:r>
              <a:rPr lang="en-US" sz="2400" b="1" dirty="0">
                <a:solidFill>
                  <a:srgbClr val="FE6700"/>
                </a:solidFill>
              </a:rPr>
              <a:t>1</a:t>
            </a:r>
            <a:endParaRPr lang="en-GB" sz="2400" b="1" dirty="0">
              <a:solidFill>
                <a:srgbClr val="FE6700"/>
              </a:solidFill>
            </a:endParaRPr>
          </a:p>
        </p:txBody>
      </p:sp>
      <p:sp>
        <p:nvSpPr>
          <p:cNvPr id="58" name="TextBox 57">
            <a:extLst>
              <a:ext uri="{FF2B5EF4-FFF2-40B4-BE49-F238E27FC236}">
                <a16:creationId xmlns:a16="http://schemas.microsoft.com/office/drawing/2014/main" id="{C570ACC9-BA6E-4B92-9E5D-C7810069F0E0}"/>
              </a:ext>
            </a:extLst>
          </p:cNvPr>
          <p:cNvSpPr txBox="1"/>
          <p:nvPr/>
        </p:nvSpPr>
        <p:spPr>
          <a:xfrm>
            <a:off x="5794215" y="2278310"/>
            <a:ext cx="504605" cy="461665"/>
          </a:xfrm>
          <a:prstGeom prst="rect">
            <a:avLst/>
          </a:prstGeom>
          <a:noFill/>
        </p:spPr>
        <p:txBody>
          <a:bodyPr wrap="square" rtlCol="0">
            <a:spAutoFit/>
          </a:bodyPr>
          <a:lstStyle/>
          <a:p>
            <a:pPr algn="l"/>
            <a:r>
              <a:rPr lang="en-US" sz="2400" b="1" dirty="0">
                <a:solidFill>
                  <a:srgbClr val="FE6700"/>
                </a:solidFill>
              </a:rPr>
              <a:t>7</a:t>
            </a:r>
            <a:endParaRPr lang="en-GB" sz="2400" b="1" dirty="0">
              <a:solidFill>
                <a:srgbClr val="FE6700"/>
              </a:solidFill>
            </a:endParaRPr>
          </a:p>
        </p:txBody>
      </p:sp>
      <p:sp>
        <p:nvSpPr>
          <p:cNvPr id="60" name="TextBox 59">
            <a:extLst>
              <a:ext uri="{FF2B5EF4-FFF2-40B4-BE49-F238E27FC236}">
                <a16:creationId xmlns:a16="http://schemas.microsoft.com/office/drawing/2014/main" id="{3A821D78-82D9-48F9-84C5-7F2D7638FA74}"/>
              </a:ext>
            </a:extLst>
          </p:cNvPr>
          <p:cNvSpPr txBox="1"/>
          <p:nvPr/>
        </p:nvSpPr>
        <p:spPr>
          <a:xfrm>
            <a:off x="5700076" y="5766670"/>
            <a:ext cx="504605" cy="461665"/>
          </a:xfrm>
          <a:prstGeom prst="rect">
            <a:avLst/>
          </a:prstGeom>
          <a:noFill/>
        </p:spPr>
        <p:txBody>
          <a:bodyPr wrap="square" rtlCol="0">
            <a:spAutoFit/>
          </a:bodyPr>
          <a:lstStyle/>
          <a:p>
            <a:pPr algn="l"/>
            <a:r>
              <a:rPr lang="en-US" sz="2400" b="1" dirty="0">
                <a:solidFill>
                  <a:srgbClr val="FE6700"/>
                </a:solidFill>
              </a:rPr>
              <a:t>6</a:t>
            </a:r>
            <a:endParaRPr lang="en-GB" sz="2400" b="1" dirty="0">
              <a:solidFill>
                <a:srgbClr val="FE6700"/>
              </a:solidFill>
            </a:endParaRPr>
          </a:p>
        </p:txBody>
      </p:sp>
      <p:pic>
        <p:nvPicPr>
          <p:cNvPr id="62" name="Picture 2" descr="Paper, Write, Texture, Lines, Pattern, Writing Paper">
            <a:extLst>
              <a:ext uri="{FF2B5EF4-FFF2-40B4-BE49-F238E27FC236}">
                <a16:creationId xmlns:a16="http://schemas.microsoft.com/office/drawing/2014/main" id="{FA851113-82A2-4CF1-8045-66DBC2C380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08" r="705" b="71614"/>
          <a:stretch/>
        </p:blipFill>
        <p:spPr bwMode="auto">
          <a:xfrm>
            <a:off x="67430" y="1200873"/>
            <a:ext cx="3565860" cy="560482"/>
          </a:xfrm>
          <a:custGeom>
            <a:avLst/>
            <a:gdLst>
              <a:gd name="connsiteX0" fmla="*/ 0 w 3565860"/>
              <a:gd name="connsiteY0" fmla="*/ 0 h 560482"/>
              <a:gd name="connsiteX1" fmla="*/ 487334 w 3565860"/>
              <a:gd name="connsiteY1" fmla="*/ 0 h 560482"/>
              <a:gd name="connsiteX2" fmla="*/ 1081644 w 3565860"/>
              <a:gd name="connsiteY2" fmla="*/ 0 h 560482"/>
              <a:gd name="connsiteX3" fmla="*/ 1568978 w 3565860"/>
              <a:gd name="connsiteY3" fmla="*/ 0 h 560482"/>
              <a:gd name="connsiteX4" fmla="*/ 2234606 w 3565860"/>
              <a:gd name="connsiteY4" fmla="*/ 0 h 560482"/>
              <a:gd name="connsiteX5" fmla="*/ 2864574 w 3565860"/>
              <a:gd name="connsiteY5" fmla="*/ 0 h 560482"/>
              <a:gd name="connsiteX6" fmla="*/ 3565860 w 3565860"/>
              <a:gd name="connsiteY6" fmla="*/ 0 h 560482"/>
              <a:gd name="connsiteX7" fmla="*/ 3565860 w 3565860"/>
              <a:gd name="connsiteY7" fmla="*/ 560482 h 560482"/>
              <a:gd name="connsiteX8" fmla="*/ 3078526 w 3565860"/>
              <a:gd name="connsiteY8" fmla="*/ 560482 h 560482"/>
              <a:gd name="connsiteX9" fmla="*/ 2448557 w 3565860"/>
              <a:gd name="connsiteY9" fmla="*/ 560482 h 560482"/>
              <a:gd name="connsiteX10" fmla="*/ 1889906 w 3565860"/>
              <a:gd name="connsiteY10" fmla="*/ 560482 h 560482"/>
              <a:gd name="connsiteX11" fmla="*/ 1224279 w 3565860"/>
              <a:gd name="connsiteY11" fmla="*/ 560482 h 560482"/>
              <a:gd name="connsiteX12" fmla="*/ 701286 w 3565860"/>
              <a:gd name="connsiteY12" fmla="*/ 560482 h 560482"/>
              <a:gd name="connsiteX13" fmla="*/ 0 w 3565860"/>
              <a:gd name="connsiteY13" fmla="*/ 560482 h 560482"/>
              <a:gd name="connsiteX14" fmla="*/ 0 w 3565860"/>
              <a:gd name="connsiteY14" fmla="*/ 0 h 56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5860" h="560482" extrusionOk="0">
                <a:moveTo>
                  <a:pt x="0" y="0"/>
                </a:moveTo>
                <a:cubicBezTo>
                  <a:pt x="207156" y="-13604"/>
                  <a:pt x="336873" y="45633"/>
                  <a:pt x="487334" y="0"/>
                </a:cubicBezTo>
                <a:cubicBezTo>
                  <a:pt x="637795" y="-45633"/>
                  <a:pt x="918167" y="68312"/>
                  <a:pt x="1081644" y="0"/>
                </a:cubicBezTo>
                <a:cubicBezTo>
                  <a:pt x="1245121" y="-68312"/>
                  <a:pt x="1325884" y="26782"/>
                  <a:pt x="1568978" y="0"/>
                </a:cubicBezTo>
                <a:cubicBezTo>
                  <a:pt x="1812072" y="-26782"/>
                  <a:pt x="2045390" y="67791"/>
                  <a:pt x="2234606" y="0"/>
                </a:cubicBezTo>
                <a:cubicBezTo>
                  <a:pt x="2423822" y="-67791"/>
                  <a:pt x="2637895" y="63644"/>
                  <a:pt x="2864574" y="0"/>
                </a:cubicBezTo>
                <a:cubicBezTo>
                  <a:pt x="3091253" y="-63644"/>
                  <a:pt x="3356683" y="10929"/>
                  <a:pt x="3565860" y="0"/>
                </a:cubicBezTo>
                <a:cubicBezTo>
                  <a:pt x="3615180" y="147304"/>
                  <a:pt x="3517163" y="316990"/>
                  <a:pt x="3565860" y="560482"/>
                </a:cubicBezTo>
                <a:cubicBezTo>
                  <a:pt x="3417128" y="585391"/>
                  <a:pt x="3237692" y="507542"/>
                  <a:pt x="3078526" y="560482"/>
                </a:cubicBezTo>
                <a:cubicBezTo>
                  <a:pt x="2919360" y="613422"/>
                  <a:pt x="2752941" y="525684"/>
                  <a:pt x="2448557" y="560482"/>
                </a:cubicBezTo>
                <a:cubicBezTo>
                  <a:pt x="2144173" y="595280"/>
                  <a:pt x="2090840" y="497386"/>
                  <a:pt x="1889906" y="560482"/>
                </a:cubicBezTo>
                <a:cubicBezTo>
                  <a:pt x="1688972" y="623578"/>
                  <a:pt x="1433646" y="517074"/>
                  <a:pt x="1224279" y="560482"/>
                </a:cubicBezTo>
                <a:cubicBezTo>
                  <a:pt x="1014912" y="603890"/>
                  <a:pt x="946569" y="529990"/>
                  <a:pt x="701286" y="560482"/>
                </a:cubicBezTo>
                <a:cubicBezTo>
                  <a:pt x="456003" y="590974"/>
                  <a:pt x="308132" y="517277"/>
                  <a:pt x="0" y="560482"/>
                </a:cubicBezTo>
                <a:cubicBezTo>
                  <a:pt x="-39638" y="342023"/>
                  <a:pt x="4289" y="244925"/>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F45552-F64E-5344-BB61-2B43714A9308}"/>
              </a:ext>
            </a:extLst>
          </p:cNvPr>
          <p:cNvSpPr txBox="1"/>
          <p:nvPr/>
        </p:nvSpPr>
        <p:spPr>
          <a:xfrm>
            <a:off x="213315" y="1297981"/>
            <a:ext cx="3596110" cy="400110"/>
          </a:xfrm>
          <a:prstGeom prst="rect">
            <a:avLst/>
          </a:prstGeom>
          <a:noFill/>
        </p:spPr>
        <p:txBody>
          <a:bodyPr wrap="square" rtlCol="0">
            <a:spAutoFit/>
          </a:bodyPr>
          <a:lstStyle/>
          <a:p>
            <a:r>
              <a:rPr lang="en-US" sz="2000" dirty="0">
                <a:solidFill>
                  <a:schemeClr val="accent5">
                    <a:lumMod val="50000"/>
                  </a:schemeClr>
                </a:solidFill>
              </a:rPr>
              <a:t>1. Ich </a:t>
            </a:r>
            <a:r>
              <a:rPr lang="en-US" sz="2000" dirty="0" err="1">
                <a:solidFill>
                  <a:schemeClr val="accent5">
                    <a:lumMod val="50000"/>
                  </a:schemeClr>
                </a:solidFill>
              </a:rPr>
              <a:t>gehe</a:t>
            </a:r>
            <a:r>
              <a:rPr lang="en-US" sz="2000" dirty="0">
                <a:solidFill>
                  <a:schemeClr val="accent5">
                    <a:lumMod val="50000"/>
                  </a:schemeClr>
                </a:solidFill>
              </a:rPr>
              <a:t> </a:t>
            </a:r>
            <a:r>
              <a:rPr lang="en-US" sz="2000" dirty="0" err="1">
                <a:solidFill>
                  <a:schemeClr val="accent5">
                    <a:lumMod val="50000"/>
                  </a:schemeClr>
                </a:solidFill>
              </a:rPr>
              <a:t>zur</a:t>
            </a:r>
            <a:r>
              <a:rPr lang="en-US" sz="2000" dirty="0">
                <a:solidFill>
                  <a:schemeClr val="accent5">
                    <a:lumMod val="50000"/>
                  </a:schemeClr>
                </a:solidFill>
              </a:rPr>
              <a:t> Bank, </a:t>
            </a:r>
          </a:p>
        </p:txBody>
      </p:sp>
      <p:pic>
        <p:nvPicPr>
          <p:cNvPr id="11" name="Picture 10" descr="A picture containing text&#10;&#10;Description automatically generated">
            <a:extLst>
              <a:ext uri="{FF2B5EF4-FFF2-40B4-BE49-F238E27FC236}">
                <a16:creationId xmlns:a16="http://schemas.microsoft.com/office/drawing/2014/main" id="{1C00B15D-F358-45F3-8E12-14595A7AC0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99"/>
          <a:stretch/>
        </p:blipFill>
        <p:spPr>
          <a:xfrm>
            <a:off x="4778902" y="-51000"/>
            <a:ext cx="1045169" cy="1571907"/>
          </a:xfrm>
          <a:prstGeom prst="rect">
            <a:avLst/>
          </a:prstGeom>
        </p:spPr>
      </p:pic>
      <p:sp>
        <p:nvSpPr>
          <p:cNvPr id="78" name="Rectangle 77">
            <a:extLst>
              <a:ext uri="{FF2B5EF4-FFF2-40B4-BE49-F238E27FC236}">
                <a16:creationId xmlns:a16="http://schemas.microsoft.com/office/drawing/2014/main" id="{693884F4-B935-4301-A4BC-ECF4E2942A09}"/>
              </a:ext>
            </a:extLst>
          </p:cNvPr>
          <p:cNvSpPr/>
          <p:nvPr/>
        </p:nvSpPr>
        <p:spPr>
          <a:xfrm>
            <a:off x="5915416" y="90795"/>
            <a:ext cx="6096000" cy="4001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Einstein hat </a:t>
            </a:r>
            <a:r>
              <a:rPr lang="en-US" sz="2000" dirty="0" err="1">
                <a:solidFill>
                  <a:srgbClr val="4472C4">
                    <a:lumMod val="50000"/>
                  </a:srgbClr>
                </a:solidFill>
                <a:latin typeface="Century Gothic" panose="020F0302020204030204"/>
              </a:rPr>
              <a:t>Mias</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Liste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gefressen</a:t>
            </a:r>
            <a:r>
              <a:rPr lang="en-US" sz="2000" dirty="0">
                <a:solidFill>
                  <a:srgbClr val="4472C4">
                    <a:lumMod val="50000"/>
                  </a:srgbClr>
                </a:solidFill>
                <a:latin typeface="Century Gothic" panose="020F0302020204030204"/>
              </a:rPr>
              <a:t>!</a:t>
            </a:r>
            <a:endParaRPr kumimoji="0" lang="en-GB" sz="16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9" name="Rectangle 78">
            <a:extLst>
              <a:ext uri="{FF2B5EF4-FFF2-40B4-BE49-F238E27FC236}">
                <a16:creationId xmlns:a16="http://schemas.microsoft.com/office/drawing/2014/main" id="{DADD1C09-1864-45A6-BAB9-90CAABCA02DE}"/>
              </a:ext>
            </a:extLst>
          </p:cNvPr>
          <p:cNvSpPr/>
          <p:nvPr/>
        </p:nvSpPr>
        <p:spPr>
          <a:xfrm>
            <a:off x="5902985" y="395432"/>
            <a:ext cx="6096000" cy="70788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denn</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um</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Dann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Nummer</a:t>
            </a:r>
            <a:r>
              <a:rPr lang="en-US" sz="2000" dirty="0">
                <a:solidFill>
                  <a:srgbClr val="4472C4">
                    <a:lumMod val="50000"/>
                  </a:srgbClr>
                </a:solidFill>
                <a:latin typeface="Century Gothic" panose="020F0302020204030204"/>
              </a:rPr>
              <a:t> </a:t>
            </a:r>
            <a:r>
              <a:rPr lang="en-US" sz="2000" b="1" dirty="0">
                <a:solidFill>
                  <a:srgbClr val="4472C4">
                    <a:lumMod val="50000"/>
                  </a:srgbClr>
                </a:solidFill>
                <a:latin typeface="Century Gothic" panose="020F0302020204030204"/>
              </a:rPr>
              <a:t>1</a:t>
            </a:r>
            <a:r>
              <a:rPr lang="en-US" sz="2000" dirty="0">
                <a:solidFill>
                  <a:srgbClr val="4472C4">
                    <a:lumMod val="50000"/>
                  </a:srgbClr>
                </a:solidFill>
                <a:latin typeface="Century Gothic" panose="020F0302020204030204"/>
              </a:rPr>
              <a:t> – </a:t>
            </a:r>
            <a:r>
              <a:rPr lang="en-US" sz="2000" b="1" dirty="0">
                <a:solidFill>
                  <a:srgbClr val="4472C4">
                    <a:lumMod val="50000"/>
                  </a:srgbClr>
                </a:solidFill>
                <a:latin typeface="Century Gothic" panose="020F0302020204030204"/>
              </a:rPr>
              <a:t>8</a:t>
            </a:r>
            <a:r>
              <a:rPr lang="en-US" sz="2000" dirty="0">
                <a:solidFill>
                  <a:srgbClr val="4472C4">
                    <a:lumMod val="50000"/>
                  </a:srgbClr>
                </a:solidFill>
                <a:latin typeface="Century Gothic" panose="020F0302020204030204"/>
              </a:rPr>
              <a:t>.</a:t>
            </a:r>
            <a:endParaRPr kumimoji="0" lang="en-GB" sz="16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5465051E-8B18-48B3-84DE-38F3BDCFC7F2}"/>
              </a:ext>
            </a:extLst>
          </p:cNvPr>
          <p:cNvSpPr txBox="1"/>
          <p:nvPr/>
        </p:nvSpPr>
        <p:spPr>
          <a:xfrm>
            <a:off x="5802612" y="1120722"/>
            <a:ext cx="504605" cy="461665"/>
          </a:xfrm>
          <a:prstGeom prst="rect">
            <a:avLst/>
          </a:prstGeom>
          <a:noFill/>
        </p:spPr>
        <p:txBody>
          <a:bodyPr wrap="square" rtlCol="0">
            <a:spAutoFit/>
          </a:bodyPr>
          <a:lstStyle/>
          <a:p>
            <a:pPr algn="l"/>
            <a:r>
              <a:rPr lang="en-US" sz="2400" b="1" dirty="0">
                <a:solidFill>
                  <a:srgbClr val="FE6700"/>
                </a:solidFill>
              </a:rPr>
              <a:t>5</a:t>
            </a:r>
            <a:endParaRPr lang="en-GB" sz="2400" b="1" dirty="0">
              <a:solidFill>
                <a:srgbClr val="FE6700"/>
              </a:solidFill>
            </a:endParaRPr>
          </a:p>
        </p:txBody>
      </p:sp>
      <p:sp>
        <p:nvSpPr>
          <p:cNvPr id="20" name="Rectangle: Rounded Corners 19">
            <a:extLst>
              <a:ext uri="{FF2B5EF4-FFF2-40B4-BE49-F238E27FC236}">
                <a16:creationId xmlns:a16="http://schemas.microsoft.com/office/drawing/2014/main" id="{8DB5E7ED-3A06-4FC4-A39C-2693C907511B}"/>
              </a:ext>
            </a:extLst>
          </p:cNvPr>
          <p:cNvSpPr/>
          <p:nvPr/>
        </p:nvSpPr>
        <p:spPr>
          <a:xfrm>
            <a:off x="7254059" y="1206523"/>
            <a:ext cx="618218" cy="284406"/>
          </a:xfrm>
          <a:prstGeom prst="roundRect">
            <a:avLst/>
          </a:prstGeom>
          <a:solidFill>
            <a:srgbClr val="E0E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Rounded Corners 79">
            <a:extLst>
              <a:ext uri="{FF2B5EF4-FFF2-40B4-BE49-F238E27FC236}">
                <a16:creationId xmlns:a16="http://schemas.microsoft.com/office/drawing/2014/main" id="{FD813CAE-54C2-41DA-B0C7-ED9E20A64B3A}"/>
              </a:ext>
            </a:extLst>
          </p:cNvPr>
          <p:cNvSpPr/>
          <p:nvPr/>
        </p:nvSpPr>
        <p:spPr>
          <a:xfrm>
            <a:off x="6510080" y="1816399"/>
            <a:ext cx="820359" cy="292338"/>
          </a:xfrm>
          <a:prstGeom prst="roundRect">
            <a:avLst/>
          </a:prstGeom>
          <a:solidFill>
            <a:srgbClr val="E0E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Rounded Corners 80">
            <a:extLst>
              <a:ext uri="{FF2B5EF4-FFF2-40B4-BE49-F238E27FC236}">
                <a16:creationId xmlns:a16="http://schemas.microsoft.com/office/drawing/2014/main" id="{AB719D20-A72F-484D-9C95-9879F7119D4C}"/>
              </a:ext>
            </a:extLst>
          </p:cNvPr>
          <p:cNvSpPr/>
          <p:nvPr/>
        </p:nvSpPr>
        <p:spPr>
          <a:xfrm>
            <a:off x="6510079" y="2409671"/>
            <a:ext cx="820359" cy="319400"/>
          </a:xfrm>
          <a:prstGeom prst="roundRect">
            <a:avLst/>
          </a:prstGeom>
          <a:solidFill>
            <a:srgbClr val="E0E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Rounded Corners 81">
            <a:extLst>
              <a:ext uri="{FF2B5EF4-FFF2-40B4-BE49-F238E27FC236}">
                <a16:creationId xmlns:a16="http://schemas.microsoft.com/office/drawing/2014/main" id="{E2F0E1AB-46C0-471F-BCC9-A0D82629418A}"/>
              </a:ext>
            </a:extLst>
          </p:cNvPr>
          <p:cNvSpPr/>
          <p:nvPr/>
        </p:nvSpPr>
        <p:spPr>
          <a:xfrm>
            <a:off x="6525138" y="3064383"/>
            <a:ext cx="820359" cy="292338"/>
          </a:xfrm>
          <a:prstGeom prst="roundRect">
            <a:avLst/>
          </a:prstGeom>
          <a:solidFill>
            <a:srgbClr val="E0E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Rounded Corners 82">
            <a:extLst>
              <a:ext uri="{FF2B5EF4-FFF2-40B4-BE49-F238E27FC236}">
                <a16:creationId xmlns:a16="http://schemas.microsoft.com/office/drawing/2014/main" id="{47B559BA-70E5-484B-B83D-39473FF1179E}"/>
              </a:ext>
            </a:extLst>
          </p:cNvPr>
          <p:cNvSpPr/>
          <p:nvPr/>
        </p:nvSpPr>
        <p:spPr>
          <a:xfrm>
            <a:off x="7169588" y="3721788"/>
            <a:ext cx="618218" cy="284406"/>
          </a:xfrm>
          <a:prstGeom prst="roundRect">
            <a:avLst/>
          </a:prstGeom>
          <a:solidFill>
            <a:srgbClr val="E0E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Rounded Corners 83">
            <a:extLst>
              <a:ext uri="{FF2B5EF4-FFF2-40B4-BE49-F238E27FC236}">
                <a16:creationId xmlns:a16="http://schemas.microsoft.com/office/drawing/2014/main" id="{42C8BCAD-76B9-45DD-AC31-6AE037F7EC95}"/>
              </a:ext>
            </a:extLst>
          </p:cNvPr>
          <p:cNvSpPr/>
          <p:nvPr/>
        </p:nvSpPr>
        <p:spPr>
          <a:xfrm>
            <a:off x="7169588" y="4530071"/>
            <a:ext cx="618218" cy="284406"/>
          </a:xfrm>
          <a:prstGeom prst="roundRect">
            <a:avLst/>
          </a:prstGeom>
          <a:solidFill>
            <a:srgbClr val="E0E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Rounded Corners 84">
            <a:extLst>
              <a:ext uri="{FF2B5EF4-FFF2-40B4-BE49-F238E27FC236}">
                <a16:creationId xmlns:a16="http://schemas.microsoft.com/office/drawing/2014/main" id="{81A02413-DB52-49C0-8707-81FA6D890376}"/>
              </a:ext>
            </a:extLst>
          </p:cNvPr>
          <p:cNvSpPr/>
          <p:nvPr/>
        </p:nvSpPr>
        <p:spPr>
          <a:xfrm>
            <a:off x="6542436" y="5183070"/>
            <a:ext cx="820359" cy="292338"/>
          </a:xfrm>
          <a:prstGeom prst="roundRect">
            <a:avLst/>
          </a:prstGeom>
          <a:solidFill>
            <a:srgbClr val="E0E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Rounded Corners 85">
            <a:extLst>
              <a:ext uri="{FF2B5EF4-FFF2-40B4-BE49-F238E27FC236}">
                <a16:creationId xmlns:a16="http://schemas.microsoft.com/office/drawing/2014/main" id="{91A3EF1F-3195-48D6-97DD-6CEFD2A826FD}"/>
              </a:ext>
            </a:extLst>
          </p:cNvPr>
          <p:cNvSpPr/>
          <p:nvPr/>
        </p:nvSpPr>
        <p:spPr>
          <a:xfrm>
            <a:off x="7223745" y="5880906"/>
            <a:ext cx="618218" cy="284406"/>
          </a:xfrm>
          <a:prstGeom prst="roundRect">
            <a:avLst/>
          </a:prstGeom>
          <a:solidFill>
            <a:srgbClr val="E0E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Speech Bubble: Rectangle with Corners Rounded 86">
            <a:extLst>
              <a:ext uri="{FF2B5EF4-FFF2-40B4-BE49-F238E27FC236}">
                <a16:creationId xmlns:a16="http://schemas.microsoft.com/office/drawing/2014/main" id="{74544E28-0D8A-4E14-9BD9-E05AC349C93E}"/>
              </a:ext>
            </a:extLst>
          </p:cNvPr>
          <p:cNvSpPr/>
          <p:nvPr/>
        </p:nvSpPr>
        <p:spPr>
          <a:xfrm>
            <a:off x="6315754" y="6476458"/>
            <a:ext cx="3178357" cy="318127"/>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Konto</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account</a:t>
            </a:r>
          </a:p>
        </p:txBody>
      </p:sp>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0" grpId="0"/>
      <p:bldP spid="52" grpId="0"/>
      <p:bldP spid="54" grpId="0"/>
      <p:bldP spid="56" grpId="0"/>
      <p:bldP spid="58" grpId="0"/>
      <p:bldP spid="60" grpId="0"/>
      <p:bldP spid="2" grpId="0"/>
      <p:bldP spid="20" grpId="0" animBg="1"/>
      <p:bldP spid="80" grpId="0" animBg="1"/>
      <p:bldP spid="81" grpId="0" animBg="1"/>
      <p:bldP spid="82" grpId="0" animBg="1"/>
      <p:bldP spid="83" grpId="0" animBg="1"/>
      <p:bldP spid="84" grpId="0" animBg="1"/>
      <p:bldP spid="85" grpId="0" animBg="1"/>
      <p:bldP spid="8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7641771" cy="869950"/>
          </a:xfrm>
          <a:prstGeom prst="rect">
            <a:avLst/>
          </a:prstGeom>
        </p:spPr>
      </p:pic>
      <p:sp>
        <p:nvSpPr>
          <p:cNvPr id="4" name="Title 3"/>
          <p:cNvSpPr>
            <a:spLocks noGrp="1"/>
          </p:cNvSpPr>
          <p:nvPr>
            <p:ph type="title"/>
          </p:nvPr>
        </p:nvSpPr>
        <p:spPr>
          <a:xfrm>
            <a:off x="0" y="294041"/>
            <a:ext cx="7053943" cy="707849"/>
          </a:xfrm>
        </p:spPr>
        <p:txBody>
          <a:bodyPr>
            <a:normAutofit fontScale="90000"/>
          </a:bodyPr>
          <a:lstStyle/>
          <a:p>
            <a:r>
              <a:rPr lang="en-GB" sz="3600" b="1" dirty="0">
                <a:solidFill>
                  <a:schemeClr val="bg1"/>
                </a:solidFill>
              </a:rPr>
              <a:t>Using um…</a:t>
            </a:r>
            <a:r>
              <a:rPr lang="en-GB" sz="3600" b="1" dirty="0" err="1">
                <a:solidFill>
                  <a:schemeClr val="bg1"/>
                </a:solidFill>
              </a:rPr>
              <a:t>zu</a:t>
            </a:r>
            <a:r>
              <a:rPr lang="en-GB" sz="3600" b="1" dirty="0">
                <a:solidFill>
                  <a:schemeClr val="bg1"/>
                </a:solidFill>
              </a:rPr>
              <a:t> with different tenses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23244" y="1190340"/>
            <a:ext cx="10328974" cy="461665"/>
          </a:xfrm>
          <a:prstGeom prst="rect">
            <a:avLst/>
          </a:prstGeom>
          <a:noFill/>
        </p:spPr>
        <p:txBody>
          <a:bodyPr wrap="square" rtlCol="0">
            <a:spAutoFit/>
          </a:bodyPr>
          <a:lstStyle/>
          <a:p>
            <a:r>
              <a:rPr lang="en-US" sz="2400" dirty="0">
                <a:solidFill>
                  <a:schemeClr val="accent5">
                    <a:lumMod val="50000"/>
                  </a:schemeClr>
                </a:solidFill>
              </a:rPr>
              <a:t>Compare:</a:t>
            </a:r>
          </a:p>
        </p:txBody>
      </p:sp>
      <p:sp>
        <p:nvSpPr>
          <p:cNvPr id="6" name="TextBox 5">
            <a:extLst>
              <a:ext uri="{FF2B5EF4-FFF2-40B4-BE49-F238E27FC236}">
                <a16:creationId xmlns:a16="http://schemas.microsoft.com/office/drawing/2014/main" id="{4D9B7A26-92BA-420E-AF46-71581FEFBE75}"/>
              </a:ext>
            </a:extLst>
          </p:cNvPr>
          <p:cNvSpPr txBox="1"/>
          <p:nvPr/>
        </p:nvSpPr>
        <p:spPr>
          <a:xfrm>
            <a:off x="1316468" y="1643733"/>
            <a:ext cx="10328974"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lerne</a:t>
            </a:r>
            <a:r>
              <a:rPr lang="en-US" sz="2400" dirty="0">
                <a:solidFill>
                  <a:schemeClr val="accent5">
                    <a:lumMod val="50000"/>
                  </a:schemeClr>
                </a:solidFill>
              </a:rPr>
              <a:t> </a:t>
            </a:r>
            <a:r>
              <a:rPr lang="en-US" sz="2400" dirty="0" err="1">
                <a:solidFill>
                  <a:schemeClr val="accent5">
                    <a:lumMod val="50000"/>
                  </a:schemeClr>
                </a:solidFill>
              </a:rPr>
              <a:t>viel</a:t>
            </a:r>
            <a:r>
              <a:rPr lang="en-US" sz="2400" dirty="0">
                <a:solidFill>
                  <a:schemeClr val="accent5">
                    <a:lumMod val="50000"/>
                  </a:schemeClr>
                </a:solidFill>
              </a:rPr>
              <a:t> Deutsch, </a:t>
            </a:r>
            <a:r>
              <a:rPr lang="en-US" sz="2400" dirty="0" err="1">
                <a:solidFill>
                  <a:schemeClr val="accent5">
                    <a:lumMod val="50000"/>
                  </a:schemeClr>
                </a:solidFill>
              </a:rPr>
              <a:t>denn</a:t>
            </a:r>
            <a:r>
              <a:rPr lang="en-US" sz="2400" dirty="0">
                <a:solidFill>
                  <a:schemeClr val="accent5">
                    <a:lumMod val="50000"/>
                  </a:schemeClr>
                </a:solidFill>
              </a:rPr>
              <a:t> ich </a:t>
            </a:r>
            <a:r>
              <a:rPr lang="en-US" sz="2400" b="1" dirty="0" err="1">
                <a:solidFill>
                  <a:schemeClr val="accent5">
                    <a:lumMod val="50000"/>
                  </a:schemeClr>
                </a:solidFill>
              </a:rPr>
              <a:t>darf</a:t>
            </a:r>
            <a:r>
              <a:rPr lang="en-US" sz="2400" b="1" dirty="0">
                <a:solidFill>
                  <a:schemeClr val="accent5">
                    <a:lumMod val="50000"/>
                  </a:schemeClr>
                </a:solidFill>
              </a:rPr>
              <a:t> </a:t>
            </a:r>
            <a:r>
              <a:rPr lang="en-US" sz="2400" dirty="0" err="1">
                <a:solidFill>
                  <a:schemeClr val="accent5">
                    <a:lumMod val="50000"/>
                  </a:schemeClr>
                </a:solidFill>
              </a:rPr>
              <a:t>einen</a:t>
            </a:r>
            <a:r>
              <a:rPr lang="en-US" sz="2400" dirty="0">
                <a:solidFill>
                  <a:schemeClr val="accent5">
                    <a:lumMod val="50000"/>
                  </a:schemeClr>
                </a:solidFill>
              </a:rPr>
              <a:t> </a:t>
            </a:r>
            <a:r>
              <a:rPr lang="en-US" sz="2400" dirty="0" err="1">
                <a:solidFill>
                  <a:schemeClr val="accent5">
                    <a:lumMod val="50000"/>
                  </a:schemeClr>
                </a:solidFill>
              </a:rPr>
              <a:t>Austausch</a:t>
            </a:r>
            <a:r>
              <a:rPr lang="en-US" sz="2400" dirty="0">
                <a:solidFill>
                  <a:schemeClr val="accent5">
                    <a:lumMod val="50000"/>
                  </a:schemeClr>
                </a:solidFill>
              </a:rPr>
              <a:t> </a:t>
            </a:r>
            <a:r>
              <a:rPr lang="en-US" sz="2400" dirty="0" err="1">
                <a:solidFill>
                  <a:schemeClr val="accent5">
                    <a:lumMod val="50000"/>
                  </a:schemeClr>
                </a:solidFill>
              </a:rPr>
              <a:t>machen</a:t>
            </a:r>
            <a:r>
              <a:rPr lang="en-US" sz="2400" dirty="0">
                <a:solidFill>
                  <a:schemeClr val="accent5">
                    <a:lumMod val="50000"/>
                  </a:schemeClr>
                </a:solidFill>
              </a:rPr>
              <a:t>.</a:t>
            </a:r>
          </a:p>
        </p:txBody>
      </p:sp>
      <p:sp>
        <p:nvSpPr>
          <p:cNvPr id="8" name="TextBox 7">
            <a:extLst>
              <a:ext uri="{FF2B5EF4-FFF2-40B4-BE49-F238E27FC236}">
                <a16:creationId xmlns:a16="http://schemas.microsoft.com/office/drawing/2014/main" id="{D239A47C-E4E5-4349-B893-D4EF6F209A31}"/>
              </a:ext>
            </a:extLst>
          </p:cNvPr>
          <p:cNvSpPr txBox="1"/>
          <p:nvPr/>
        </p:nvSpPr>
        <p:spPr>
          <a:xfrm>
            <a:off x="1316468" y="2547815"/>
            <a:ext cx="12012000"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habe</a:t>
            </a:r>
            <a:r>
              <a:rPr lang="en-US" sz="2400" dirty="0">
                <a:solidFill>
                  <a:schemeClr val="accent5">
                    <a:lumMod val="50000"/>
                  </a:schemeClr>
                </a:solidFill>
              </a:rPr>
              <a:t> </a:t>
            </a:r>
            <a:r>
              <a:rPr lang="en-US" sz="2400" dirty="0" err="1">
                <a:solidFill>
                  <a:schemeClr val="accent5">
                    <a:lumMod val="50000"/>
                  </a:schemeClr>
                </a:solidFill>
              </a:rPr>
              <a:t>viel</a:t>
            </a:r>
            <a:r>
              <a:rPr lang="en-US" sz="2400" dirty="0">
                <a:solidFill>
                  <a:schemeClr val="accent5">
                    <a:lumMod val="50000"/>
                  </a:schemeClr>
                </a:solidFill>
              </a:rPr>
              <a:t> Deutsch </a:t>
            </a:r>
            <a:r>
              <a:rPr lang="en-US" sz="2400" dirty="0" err="1">
                <a:solidFill>
                  <a:schemeClr val="accent5">
                    <a:lumMod val="50000"/>
                  </a:schemeClr>
                </a:solidFill>
              </a:rPr>
              <a:t>gelernt</a:t>
            </a:r>
            <a:r>
              <a:rPr lang="en-US" sz="2400" dirty="0">
                <a:solidFill>
                  <a:schemeClr val="accent5">
                    <a:lumMod val="50000"/>
                  </a:schemeClr>
                </a:solidFill>
              </a:rPr>
              <a:t>, </a:t>
            </a:r>
            <a:r>
              <a:rPr lang="en-US" sz="2400" dirty="0" err="1">
                <a:solidFill>
                  <a:schemeClr val="accent5">
                    <a:lumMod val="50000"/>
                  </a:schemeClr>
                </a:solidFill>
              </a:rPr>
              <a:t>denn</a:t>
            </a:r>
            <a:r>
              <a:rPr lang="en-US" sz="2400" dirty="0">
                <a:solidFill>
                  <a:schemeClr val="accent5">
                    <a:lumMod val="50000"/>
                  </a:schemeClr>
                </a:solidFill>
              </a:rPr>
              <a:t> ich </a:t>
            </a:r>
            <a:r>
              <a:rPr lang="en-US" sz="2400" b="1" dirty="0" err="1">
                <a:solidFill>
                  <a:schemeClr val="accent5">
                    <a:lumMod val="50000"/>
                  </a:schemeClr>
                </a:solidFill>
              </a:rPr>
              <a:t>durfte</a:t>
            </a:r>
            <a:r>
              <a:rPr lang="en-US" sz="2400" b="1" dirty="0">
                <a:solidFill>
                  <a:schemeClr val="accent5">
                    <a:lumMod val="50000"/>
                  </a:schemeClr>
                </a:solidFill>
              </a:rPr>
              <a:t> </a:t>
            </a:r>
            <a:r>
              <a:rPr lang="en-US" sz="2400" dirty="0" err="1">
                <a:solidFill>
                  <a:schemeClr val="accent5">
                    <a:lumMod val="50000"/>
                  </a:schemeClr>
                </a:solidFill>
              </a:rPr>
              <a:t>einen</a:t>
            </a:r>
            <a:r>
              <a:rPr lang="en-US" sz="2400" dirty="0">
                <a:solidFill>
                  <a:schemeClr val="accent5">
                    <a:lumMod val="50000"/>
                  </a:schemeClr>
                </a:solidFill>
              </a:rPr>
              <a:t> </a:t>
            </a:r>
            <a:r>
              <a:rPr lang="en-US" sz="2400" dirty="0" err="1">
                <a:solidFill>
                  <a:schemeClr val="accent5">
                    <a:lumMod val="50000"/>
                  </a:schemeClr>
                </a:solidFill>
              </a:rPr>
              <a:t>Austausch</a:t>
            </a:r>
            <a:r>
              <a:rPr lang="en-US" sz="2400" dirty="0">
                <a:solidFill>
                  <a:schemeClr val="accent5">
                    <a:lumMod val="50000"/>
                  </a:schemeClr>
                </a:solidFill>
              </a:rPr>
              <a:t> </a:t>
            </a:r>
            <a:r>
              <a:rPr lang="en-US" sz="2400" dirty="0" err="1">
                <a:solidFill>
                  <a:schemeClr val="accent5">
                    <a:lumMod val="50000"/>
                  </a:schemeClr>
                </a:solidFill>
              </a:rPr>
              <a:t>machen</a:t>
            </a:r>
            <a:r>
              <a:rPr lang="en-US" sz="2400" dirty="0">
                <a:solidFill>
                  <a:schemeClr val="accent5">
                    <a:lumMod val="50000"/>
                  </a:schemeClr>
                </a:solidFill>
              </a:rPr>
              <a:t>.</a:t>
            </a:r>
          </a:p>
        </p:txBody>
      </p:sp>
      <p:sp>
        <p:nvSpPr>
          <p:cNvPr id="9" name="TextBox 8">
            <a:extLst>
              <a:ext uri="{FF2B5EF4-FFF2-40B4-BE49-F238E27FC236}">
                <a16:creationId xmlns:a16="http://schemas.microsoft.com/office/drawing/2014/main" id="{14E1139F-A085-410A-BD78-EFF3CF176427}"/>
              </a:ext>
            </a:extLst>
          </p:cNvPr>
          <p:cNvSpPr txBox="1"/>
          <p:nvPr/>
        </p:nvSpPr>
        <p:spPr>
          <a:xfrm>
            <a:off x="23244" y="3671314"/>
            <a:ext cx="10328974" cy="461665"/>
          </a:xfrm>
          <a:prstGeom prst="rect">
            <a:avLst/>
          </a:prstGeom>
          <a:noFill/>
        </p:spPr>
        <p:txBody>
          <a:bodyPr wrap="square" rtlCol="0">
            <a:spAutoFit/>
          </a:bodyPr>
          <a:lstStyle/>
          <a:p>
            <a:r>
              <a:rPr lang="en-US" sz="2400" b="1" dirty="0">
                <a:solidFill>
                  <a:schemeClr val="accent5">
                    <a:lumMod val="50000"/>
                  </a:schemeClr>
                </a:solidFill>
              </a:rPr>
              <a:t>But…</a:t>
            </a:r>
          </a:p>
        </p:txBody>
      </p:sp>
      <p:sp>
        <p:nvSpPr>
          <p:cNvPr id="10" name="TextBox 9">
            <a:extLst>
              <a:ext uri="{FF2B5EF4-FFF2-40B4-BE49-F238E27FC236}">
                <a16:creationId xmlns:a16="http://schemas.microsoft.com/office/drawing/2014/main" id="{D930B115-D92F-425E-B1B9-D5FD9D2F1C28}"/>
              </a:ext>
            </a:extLst>
          </p:cNvPr>
          <p:cNvSpPr txBox="1"/>
          <p:nvPr/>
        </p:nvSpPr>
        <p:spPr>
          <a:xfrm>
            <a:off x="1316468" y="4177082"/>
            <a:ext cx="10328974"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lerne</a:t>
            </a:r>
            <a:r>
              <a:rPr lang="en-US" sz="2400" dirty="0">
                <a:solidFill>
                  <a:schemeClr val="accent5">
                    <a:lumMod val="50000"/>
                  </a:schemeClr>
                </a:solidFill>
              </a:rPr>
              <a:t> </a:t>
            </a:r>
            <a:r>
              <a:rPr lang="en-US" sz="2400" dirty="0" err="1">
                <a:solidFill>
                  <a:schemeClr val="accent5">
                    <a:lumMod val="50000"/>
                  </a:schemeClr>
                </a:solidFill>
              </a:rPr>
              <a:t>viel</a:t>
            </a:r>
            <a:r>
              <a:rPr lang="en-US" sz="2400" dirty="0">
                <a:solidFill>
                  <a:schemeClr val="accent5">
                    <a:lumMod val="50000"/>
                  </a:schemeClr>
                </a:solidFill>
              </a:rPr>
              <a:t> Deutsch, </a:t>
            </a:r>
            <a:r>
              <a:rPr lang="en-US" sz="2400" b="1" dirty="0">
                <a:solidFill>
                  <a:schemeClr val="accent5">
                    <a:lumMod val="50000"/>
                  </a:schemeClr>
                </a:solidFill>
              </a:rPr>
              <a:t>um</a:t>
            </a:r>
            <a:r>
              <a:rPr lang="en-US" sz="2400" dirty="0">
                <a:solidFill>
                  <a:schemeClr val="accent5">
                    <a:lumMod val="50000"/>
                  </a:schemeClr>
                </a:solidFill>
              </a:rPr>
              <a:t> </a:t>
            </a:r>
            <a:r>
              <a:rPr lang="en-US" sz="2400" dirty="0" err="1">
                <a:solidFill>
                  <a:schemeClr val="accent5">
                    <a:lumMod val="50000"/>
                  </a:schemeClr>
                </a:solidFill>
              </a:rPr>
              <a:t>einen</a:t>
            </a:r>
            <a:r>
              <a:rPr lang="en-US" sz="2400" dirty="0">
                <a:solidFill>
                  <a:schemeClr val="accent5">
                    <a:lumMod val="50000"/>
                  </a:schemeClr>
                </a:solidFill>
              </a:rPr>
              <a:t> </a:t>
            </a:r>
            <a:r>
              <a:rPr lang="en-US" sz="2400" dirty="0" err="1">
                <a:solidFill>
                  <a:schemeClr val="accent5">
                    <a:lumMod val="50000"/>
                  </a:schemeClr>
                </a:solidFill>
              </a:rPr>
              <a:t>Austausch</a:t>
            </a:r>
            <a:r>
              <a:rPr lang="en-US" sz="2400" dirty="0">
                <a:solidFill>
                  <a:schemeClr val="accent5">
                    <a:lumMod val="50000"/>
                  </a:schemeClr>
                </a:solidFill>
              </a:rPr>
              <a:t> </a:t>
            </a:r>
            <a:r>
              <a:rPr lang="en-US" sz="2400" b="1"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machen</a:t>
            </a:r>
            <a:r>
              <a:rPr lang="en-US" sz="2400" dirty="0">
                <a:solidFill>
                  <a:schemeClr val="accent5">
                    <a:lumMod val="50000"/>
                  </a:schemeClr>
                </a:solidFill>
              </a:rPr>
              <a:t>.</a:t>
            </a:r>
          </a:p>
        </p:txBody>
      </p:sp>
      <p:sp>
        <p:nvSpPr>
          <p:cNvPr id="11" name="TextBox 10">
            <a:extLst>
              <a:ext uri="{FF2B5EF4-FFF2-40B4-BE49-F238E27FC236}">
                <a16:creationId xmlns:a16="http://schemas.microsoft.com/office/drawing/2014/main" id="{639772CB-5422-4B52-8E3C-6EF9F1B9121A}"/>
              </a:ext>
            </a:extLst>
          </p:cNvPr>
          <p:cNvSpPr txBox="1"/>
          <p:nvPr/>
        </p:nvSpPr>
        <p:spPr>
          <a:xfrm>
            <a:off x="1316468" y="5026359"/>
            <a:ext cx="10328974"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habe</a:t>
            </a:r>
            <a:r>
              <a:rPr lang="en-US" sz="2400" dirty="0">
                <a:solidFill>
                  <a:schemeClr val="accent5">
                    <a:lumMod val="50000"/>
                  </a:schemeClr>
                </a:solidFill>
              </a:rPr>
              <a:t> </a:t>
            </a:r>
            <a:r>
              <a:rPr lang="en-US" sz="2400" dirty="0" err="1">
                <a:solidFill>
                  <a:schemeClr val="accent5">
                    <a:lumMod val="50000"/>
                  </a:schemeClr>
                </a:solidFill>
              </a:rPr>
              <a:t>viel</a:t>
            </a:r>
            <a:r>
              <a:rPr lang="en-US" sz="2400" dirty="0">
                <a:solidFill>
                  <a:schemeClr val="accent5">
                    <a:lumMod val="50000"/>
                  </a:schemeClr>
                </a:solidFill>
              </a:rPr>
              <a:t> Deutsch </a:t>
            </a:r>
            <a:r>
              <a:rPr lang="en-US" sz="2400" dirty="0" err="1">
                <a:solidFill>
                  <a:schemeClr val="accent5">
                    <a:lumMod val="50000"/>
                  </a:schemeClr>
                </a:solidFill>
              </a:rPr>
              <a:t>gelernt</a:t>
            </a:r>
            <a:r>
              <a:rPr lang="en-US" sz="2400" dirty="0">
                <a:solidFill>
                  <a:schemeClr val="accent5">
                    <a:lumMod val="50000"/>
                  </a:schemeClr>
                </a:solidFill>
              </a:rPr>
              <a:t>, </a:t>
            </a:r>
            <a:r>
              <a:rPr lang="en-US" sz="2400" b="1" dirty="0">
                <a:solidFill>
                  <a:schemeClr val="accent5">
                    <a:lumMod val="50000"/>
                  </a:schemeClr>
                </a:solidFill>
              </a:rPr>
              <a:t>um</a:t>
            </a:r>
            <a:r>
              <a:rPr lang="en-US" sz="2400" dirty="0">
                <a:solidFill>
                  <a:schemeClr val="accent5">
                    <a:lumMod val="50000"/>
                  </a:schemeClr>
                </a:solidFill>
              </a:rPr>
              <a:t> </a:t>
            </a:r>
            <a:r>
              <a:rPr lang="en-US" sz="2400" dirty="0" err="1">
                <a:solidFill>
                  <a:schemeClr val="accent5">
                    <a:lumMod val="50000"/>
                  </a:schemeClr>
                </a:solidFill>
              </a:rPr>
              <a:t>einen</a:t>
            </a:r>
            <a:r>
              <a:rPr lang="en-US" sz="2400" dirty="0">
                <a:solidFill>
                  <a:schemeClr val="accent5">
                    <a:lumMod val="50000"/>
                  </a:schemeClr>
                </a:solidFill>
              </a:rPr>
              <a:t> </a:t>
            </a:r>
            <a:r>
              <a:rPr lang="en-US" sz="2400" dirty="0" err="1">
                <a:solidFill>
                  <a:schemeClr val="accent5">
                    <a:lumMod val="50000"/>
                  </a:schemeClr>
                </a:solidFill>
              </a:rPr>
              <a:t>Austausch</a:t>
            </a:r>
            <a:r>
              <a:rPr lang="en-US" sz="2400" dirty="0">
                <a:solidFill>
                  <a:schemeClr val="accent5">
                    <a:lumMod val="50000"/>
                  </a:schemeClr>
                </a:solidFill>
              </a:rPr>
              <a:t> </a:t>
            </a:r>
            <a:r>
              <a:rPr lang="en-US" sz="2400" b="1"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machen</a:t>
            </a:r>
            <a:r>
              <a:rPr lang="en-US" sz="2400" dirty="0">
                <a:solidFill>
                  <a:schemeClr val="accent5">
                    <a:lumMod val="50000"/>
                  </a:schemeClr>
                </a:solidFill>
              </a:rPr>
              <a:t>.</a:t>
            </a:r>
          </a:p>
        </p:txBody>
      </p:sp>
      <p:sp>
        <p:nvSpPr>
          <p:cNvPr id="12" name="Speech Bubble: Rectangle with Corners Rounded 11">
            <a:extLst>
              <a:ext uri="{FF2B5EF4-FFF2-40B4-BE49-F238E27FC236}">
                <a16:creationId xmlns:a16="http://schemas.microsoft.com/office/drawing/2014/main" id="{1D5656FF-18EB-464B-B0BE-BCC936CA12C0}"/>
              </a:ext>
            </a:extLst>
          </p:cNvPr>
          <p:cNvSpPr/>
          <p:nvPr/>
        </p:nvSpPr>
        <p:spPr>
          <a:xfrm>
            <a:off x="8157721" y="5552463"/>
            <a:ext cx="3317965" cy="757360"/>
          </a:xfrm>
          <a:prstGeom prst="wedgeRoundRectCallout">
            <a:avLst>
              <a:gd name="adj1" fmla="val -18827"/>
              <a:gd name="adj2" fmla="val -6307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Um…</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zu</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clauses stay the same in all tenses.</a:t>
            </a:r>
          </a:p>
        </p:txBody>
      </p:sp>
      <p:sp>
        <p:nvSpPr>
          <p:cNvPr id="2" name="Rectangle 1">
            <a:extLst>
              <a:ext uri="{FF2B5EF4-FFF2-40B4-BE49-F238E27FC236}">
                <a16:creationId xmlns:a16="http://schemas.microsoft.com/office/drawing/2014/main" id="{3AB78ACB-889D-4055-ABDD-B5E76E471EB9}"/>
              </a:ext>
            </a:extLst>
          </p:cNvPr>
          <p:cNvSpPr/>
          <p:nvPr/>
        </p:nvSpPr>
        <p:spPr>
          <a:xfrm>
            <a:off x="23244" y="1727325"/>
            <a:ext cx="1316468" cy="353925"/>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PRESENT</a:t>
            </a:r>
          </a:p>
        </p:txBody>
      </p:sp>
      <p:sp>
        <p:nvSpPr>
          <p:cNvPr id="13" name="Rectangle 12">
            <a:extLst>
              <a:ext uri="{FF2B5EF4-FFF2-40B4-BE49-F238E27FC236}">
                <a16:creationId xmlns:a16="http://schemas.microsoft.com/office/drawing/2014/main" id="{8B2D9D81-11B2-43F1-982E-63C6C24A5550}"/>
              </a:ext>
            </a:extLst>
          </p:cNvPr>
          <p:cNvSpPr/>
          <p:nvPr/>
        </p:nvSpPr>
        <p:spPr>
          <a:xfrm>
            <a:off x="26126" y="2601684"/>
            <a:ext cx="1316468" cy="353925"/>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PAST</a:t>
            </a:r>
          </a:p>
        </p:txBody>
      </p:sp>
      <p:sp>
        <p:nvSpPr>
          <p:cNvPr id="14" name="Rectangle 13">
            <a:extLst>
              <a:ext uri="{FF2B5EF4-FFF2-40B4-BE49-F238E27FC236}">
                <a16:creationId xmlns:a16="http://schemas.microsoft.com/office/drawing/2014/main" id="{3F819CC3-4110-439A-A9A6-814F9CDC08E1}"/>
              </a:ext>
            </a:extLst>
          </p:cNvPr>
          <p:cNvSpPr/>
          <p:nvPr/>
        </p:nvSpPr>
        <p:spPr>
          <a:xfrm>
            <a:off x="23244" y="4228727"/>
            <a:ext cx="1316468" cy="353925"/>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PRESENT</a:t>
            </a:r>
          </a:p>
        </p:txBody>
      </p:sp>
      <p:sp>
        <p:nvSpPr>
          <p:cNvPr id="15" name="Rectangle 14">
            <a:extLst>
              <a:ext uri="{FF2B5EF4-FFF2-40B4-BE49-F238E27FC236}">
                <a16:creationId xmlns:a16="http://schemas.microsoft.com/office/drawing/2014/main" id="{2B152411-9C0E-4FBA-8619-24B2386C4806}"/>
              </a:ext>
            </a:extLst>
          </p:cNvPr>
          <p:cNvSpPr/>
          <p:nvPr/>
        </p:nvSpPr>
        <p:spPr>
          <a:xfrm>
            <a:off x="23244" y="5045376"/>
            <a:ext cx="1316468" cy="353925"/>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PAST</a:t>
            </a:r>
          </a:p>
        </p:txBody>
      </p:sp>
      <p:sp>
        <p:nvSpPr>
          <p:cNvPr id="16" name="Speech Bubble: Rectangle with Corners Rounded 15">
            <a:extLst>
              <a:ext uri="{FF2B5EF4-FFF2-40B4-BE49-F238E27FC236}">
                <a16:creationId xmlns:a16="http://schemas.microsoft.com/office/drawing/2014/main" id="{6FE14AA4-D7CE-41BB-9553-2FDEA0ED8EB6}"/>
              </a:ext>
            </a:extLst>
          </p:cNvPr>
          <p:cNvSpPr/>
          <p:nvPr/>
        </p:nvSpPr>
        <p:spPr>
          <a:xfrm>
            <a:off x="6374519" y="3403384"/>
            <a:ext cx="3977699" cy="729595"/>
          </a:xfrm>
          <a:prstGeom prst="wedgeRoundRectCallout">
            <a:avLst>
              <a:gd name="adj1" fmla="val -18827"/>
              <a:gd name="adj2" fmla="val -6307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In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denn</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weil</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clauses, the tense of the verb changes.</a:t>
            </a:r>
          </a:p>
        </p:txBody>
      </p:sp>
      <p:sp>
        <p:nvSpPr>
          <p:cNvPr id="17" name="TextBox 16">
            <a:extLst>
              <a:ext uri="{FF2B5EF4-FFF2-40B4-BE49-F238E27FC236}">
                <a16:creationId xmlns:a16="http://schemas.microsoft.com/office/drawing/2014/main" id="{7F4FFDDE-9ADA-4F6B-A5BA-212751DC820C}"/>
              </a:ext>
            </a:extLst>
          </p:cNvPr>
          <p:cNvSpPr txBox="1"/>
          <p:nvPr/>
        </p:nvSpPr>
        <p:spPr>
          <a:xfrm>
            <a:off x="1339712" y="2075001"/>
            <a:ext cx="10328974" cy="400110"/>
          </a:xfrm>
          <a:prstGeom prst="rect">
            <a:avLst/>
          </a:prstGeom>
          <a:noFill/>
        </p:spPr>
        <p:txBody>
          <a:bodyPr wrap="square" rtlCol="0">
            <a:spAutoFit/>
          </a:bodyPr>
          <a:lstStyle/>
          <a:p>
            <a:r>
              <a:rPr lang="en-US" sz="2000" i="1" dirty="0">
                <a:solidFill>
                  <a:schemeClr val="accent5">
                    <a:lumMod val="50000"/>
                  </a:schemeClr>
                </a:solidFill>
              </a:rPr>
              <a:t>I am learning a lot of German because I’m allowed to do an exchange.</a:t>
            </a:r>
          </a:p>
        </p:txBody>
      </p:sp>
      <p:sp>
        <p:nvSpPr>
          <p:cNvPr id="18" name="TextBox 17">
            <a:extLst>
              <a:ext uri="{FF2B5EF4-FFF2-40B4-BE49-F238E27FC236}">
                <a16:creationId xmlns:a16="http://schemas.microsoft.com/office/drawing/2014/main" id="{B048967F-3C9C-4AE2-B4F5-DF2475E643F1}"/>
              </a:ext>
            </a:extLst>
          </p:cNvPr>
          <p:cNvSpPr txBox="1"/>
          <p:nvPr/>
        </p:nvSpPr>
        <p:spPr>
          <a:xfrm>
            <a:off x="1341120" y="2972186"/>
            <a:ext cx="10328974" cy="400110"/>
          </a:xfrm>
          <a:prstGeom prst="rect">
            <a:avLst/>
          </a:prstGeom>
          <a:noFill/>
        </p:spPr>
        <p:txBody>
          <a:bodyPr wrap="square" rtlCol="0">
            <a:spAutoFit/>
          </a:bodyPr>
          <a:lstStyle/>
          <a:p>
            <a:r>
              <a:rPr lang="en-US" sz="2000" i="1" dirty="0">
                <a:solidFill>
                  <a:schemeClr val="accent5">
                    <a:lumMod val="50000"/>
                  </a:schemeClr>
                </a:solidFill>
              </a:rPr>
              <a:t>I learnt a lot of German because I was allowed to do an exchange.</a:t>
            </a:r>
          </a:p>
        </p:txBody>
      </p:sp>
      <p:sp>
        <p:nvSpPr>
          <p:cNvPr id="19" name="TextBox 18">
            <a:extLst>
              <a:ext uri="{FF2B5EF4-FFF2-40B4-BE49-F238E27FC236}">
                <a16:creationId xmlns:a16="http://schemas.microsoft.com/office/drawing/2014/main" id="{FA70017B-E92C-4E4A-931C-B8439D617C21}"/>
              </a:ext>
            </a:extLst>
          </p:cNvPr>
          <p:cNvSpPr txBox="1"/>
          <p:nvPr/>
        </p:nvSpPr>
        <p:spPr>
          <a:xfrm>
            <a:off x="1316468" y="4575682"/>
            <a:ext cx="10328974" cy="400110"/>
          </a:xfrm>
          <a:prstGeom prst="rect">
            <a:avLst/>
          </a:prstGeom>
          <a:noFill/>
        </p:spPr>
        <p:txBody>
          <a:bodyPr wrap="square" rtlCol="0">
            <a:spAutoFit/>
          </a:bodyPr>
          <a:lstStyle/>
          <a:p>
            <a:r>
              <a:rPr lang="en-US" sz="2000" i="1" dirty="0">
                <a:solidFill>
                  <a:schemeClr val="accent5">
                    <a:lumMod val="50000"/>
                  </a:schemeClr>
                </a:solidFill>
              </a:rPr>
              <a:t>I am learning a lot of German (in order) to do an exchange.</a:t>
            </a:r>
          </a:p>
        </p:txBody>
      </p:sp>
      <p:sp>
        <p:nvSpPr>
          <p:cNvPr id="20" name="TextBox 19">
            <a:extLst>
              <a:ext uri="{FF2B5EF4-FFF2-40B4-BE49-F238E27FC236}">
                <a16:creationId xmlns:a16="http://schemas.microsoft.com/office/drawing/2014/main" id="{F4C908D9-BACB-4E68-A939-F20DB476CEE9}"/>
              </a:ext>
            </a:extLst>
          </p:cNvPr>
          <p:cNvSpPr txBox="1"/>
          <p:nvPr/>
        </p:nvSpPr>
        <p:spPr>
          <a:xfrm>
            <a:off x="1339712" y="5468885"/>
            <a:ext cx="10328974" cy="400110"/>
          </a:xfrm>
          <a:prstGeom prst="rect">
            <a:avLst/>
          </a:prstGeom>
          <a:noFill/>
        </p:spPr>
        <p:txBody>
          <a:bodyPr wrap="square" rtlCol="0">
            <a:spAutoFit/>
          </a:bodyPr>
          <a:lstStyle/>
          <a:p>
            <a:r>
              <a:rPr lang="en-US" sz="2000" i="1" dirty="0">
                <a:solidFill>
                  <a:schemeClr val="accent5">
                    <a:lumMod val="50000"/>
                  </a:schemeClr>
                </a:solidFill>
              </a:rPr>
              <a:t>I learnt a lot of German (in order) to do an exchange.</a:t>
            </a:r>
          </a:p>
        </p:txBody>
      </p:sp>
    </p:spTree>
    <p:extLst>
      <p:ext uri="{BB962C8B-B14F-4D97-AF65-F5344CB8AC3E}">
        <p14:creationId xmlns:p14="http://schemas.microsoft.com/office/powerpoint/2010/main" val="17598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animBg="1"/>
      <p:bldP spid="2" grpId="0" animBg="1"/>
      <p:bldP spid="13" grpId="0" animBg="1"/>
      <p:bldP spid="14" grpId="0" animBg="1"/>
      <p:bldP spid="15" grpId="0" animBg="1"/>
      <p:bldP spid="16" grpId="0" animBg="1"/>
      <p:bldP spid="17" grpId="0"/>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6"/>
        <p:cNvGrpSpPr/>
        <p:nvPr/>
      </p:nvGrpSpPr>
      <p:grpSpPr>
        <a:xfrm>
          <a:off x="0" y="0"/>
          <a:ext cx="0" cy="0"/>
          <a:chOff x="0" y="0"/>
          <a:chExt cx="0" cy="0"/>
        </a:xfrm>
      </p:grpSpPr>
      <p:pic>
        <p:nvPicPr>
          <p:cNvPr id="337" name="Google Shape;337;p10" descr="background rectangle"/>
          <p:cNvPicPr preferRelativeResize="0"/>
          <p:nvPr/>
        </p:nvPicPr>
        <p:blipFill rotWithShape="1">
          <a:blip r:embed="rId4">
            <a:alphaModFix/>
          </a:blip>
          <a:srcRect/>
          <a:stretch/>
        </p:blipFill>
        <p:spPr>
          <a:xfrm>
            <a:off x="-1" y="294041"/>
            <a:ext cx="9222378" cy="869950"/>
          </a:xfrm>
          <a:prstGeom prst="rect">
            <a:avLst/>
          </a:prstGeom>
          <a:noFill/>
          <a:ln>
            <a:noFill/>
          </a:ln>
        </p:spPr>
      </p:pic>
      <p:sp>
        <p:nvSpPr>
          <p:cNvPr id="338" name="Google Shape;338;p10"/>
          <p:cNvSpPr txBox="1">
            <a:spLocks noGrp="1"/>
          </p:cNvSpPr>
          <p:nvPr>
            <p:ph type="title"/>
          </p:nvPr>
        </p:nvSpPr>
        <p:spPr>
          <a:xfrm>
            <a:off x="-1" y="294041"/>
            <a:ext cx="8268789" cy="707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entury Gothic"/>
              <a:buNone/>
            </a:pPr>
            <a:r>
              <a:rPr lang="en-GB" sz="3600" b="1" dirty="0">
                <a:solidFill>
                  <a:schemeClr val="lt1"/>
                </a:solidFill>
              </a:rPr>
              <a:t>Imperfect modal verbs: </a:t>
            </a:r>
            <a:r>
              <a:rPr lang="en-GB" sz="3600" b="1" dirty="0" err="1">
                <a:solidFill>
                  <a:schemeClr val="lt1"/>
                </a:solidFill>
              </a:rPr>
              <a:t>durfte</a:t>
            </a:r>
            <a:r>
              <a:rPr lang="en-GB" sz="3600" b="1" dirty="0">
                <a:solidFill>
                  <a:schemeClr val="lt1"/>
                </a:solidFill>
              </a:rPr>
              <a:t> and </a:t>
            </a:r>
            <a:r>
              <a:rPr lang="en-GB" sz="3600" b="1" dirty="0" err="1">
                <a:solidFill>
                  <a:schemeClr val="lt1"/>
                </a:solidFill>
              </a:rPr>
              <a:t>sollte</a:t>
            </a:r>
            <a:endParaRPr dirty="0"/>
          </a:p>
        </p:txBody>
      </p:sp>
      <p:sp>
        <p:nvSpPr>
          <p:cNvPr id="339" name="Google Shape;339;p10"/>
          <p:cNvSpPr/>
          <p:nvPr/>
        </p:nvSpPr>
        <p:spPr>
          <a:xfrm>
            <a:off x="10310192" y="247046"/>
            <a:ext cx="1647136"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Grammatik</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0"/>
          <p:cNvSpPr txBox="1"/>
          <p:nvPr/>
        </p:nvSpPr>
        <p:spPr>
          <a:xfrm>
            <a:off x="96855" y="1137142"/>
            <a:ext cx="1220835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You already know these imperfect forms of modals </a:t>
            </a:r>
            <a:r>
              <a:rPr kumimoji="0" lang="en-GB" sz="24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können</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wollen</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and </a:t>
            </a:r>
            <a:r>
              <a:rPr kumimoji="0" lang="en-GB" sz="24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müssen</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344" name="Google Shape;344;p10"/>
          <p:cNvSpPr txBox="1"/>
          <p:nvPr/>
        </p:nvSpPr>
        <p:spPr>
          <a:xfrm>
            <a:off x="180000" y="4314888"/>
            <a:ext cx="808878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To form the imperfect (simple past) of modal verbs: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345" name="Google Shape;345;p10"/>
          <p:cNvGraphicFramePr/>
          <p:nvPr>
            <p:extLst>
              <p:ext uri="{D42A27DB-BD31-4B8C-83A1-F6EECF244321}">
                <p14:modId xmlns:p14="http://schemas.microsoft.com/office/powerpoint/2010/main" val="91829108"/>
              </p:ext>
            </p:extLst>
          </p:nvPr>
        </p:nvGraphicFramePr>
        <p:xfrm>
          <a:off x="1413238" y="1741756"/>
          <a:ext cx="9481186" cy="2407600"/>
        </p:xfrm>
        <a:graphic>
          <a:graphicData uri="http://schemas.openxmlformats.org/drawingml/2006/table">
            <a:tbl>
              <a:tblPr firstRow="1" bandRow="1">
                <a:noFill/>
              </a:tblPr>
              <a:tblGrid>
                <a:gridCol w="1602109">
                  <a:extLst>
                    <a:ext uri="{9D8B030D-6E8A-4147-A177-3AD203B41FA5}">
                      <a16:colId xmlns:a16="http://schemas.microsoft.com/office/drawing/2014/main" val="20000"/>
                    </a:ext>
                  </a:extLst>
                </a:gridCol>
                <a:gridCol w="1774870">
                  <a:extLst>
                    <a:ext uri="{9D8B030D-6E8A-4147-A177-3AD203B41FA5}">
                      <a16:colId xmlns:a16="http://schemas.microsoft.com/office/drawing/2014/main" val="20001"/>
                    </a:ext>
                  </a:extLst>
                </a:gridCol>
                <a:gridCol w="1513043">
                  <a:extLst>
                    <a:ext uri="{9D8B030D-6E8A-4147-A177-3AD203B41FA5}">
                      <a16:colId xmlns:a16="http://schemas.microsoft.com/office/drawing/2014/main" val="20002"/>
                    </a:ext>
                  </a:extLst>
                </a:gridCol>
                <a:gridCol w="1530388">
                  <a:extLst>
                    <a:ext uri="{9D8B030D-6E8A-4147-A177-3AD203B41FA5}">
                      <a16:colId xmlns:a16="http://schemas.microsoft.com/office/drawing/2014/main" val="20003"/>
                    </a:ext>
                  </a:extLst>
                </a:gridCol>
                <a:gridCol w="1530388">
                  <a:extLst>
                    <a:ext uri="{9D8B030D-6E8A-4147-A177-3AD203B41FA5}">
                      <a16:colId xmlns:a16="http://schemas.microsoft.com/office/drawing/2014/main" val="1126006429"/>
                    </a:ext>
                  </a:extLst>
                </a:gridCol>
                <a:gridCol w="1530388">
                  <a:extLst>
                    <a:ext uri="{9D8B030D-6E8A-4147-A177-3AD203B41FA5}">
                      <a16:colId xmlns:a16="http://schemas.microsoft.com/office/drawing/2014/main" val="3461530762"/>
                    </a:ext>
                  </a:extLst>
                </a:gridCol>
              </a:tblGrid>
              <a:tr h="601900">
                <a:tc>
                  <a:txBody>
                    <a:bodyPr/>
                    <a:lstStyle/>
                    <a:p>
                      <a:pPr marL="0" marR="0" lvl="0" indent="0" algn="ctr" rtl="0">
                        <a:spcBef>
                          <a:spcPts val="0"/>
                        </a:spcBef>
                        <a:spcAft>
                          <a:spcPts val="0"/>
                        </a:spcAft>
                        <a:buNone/>
                      </a:pPr>
                      <a:endParaRPr sz="2400">
                        <a:solidFill>
                          <a:srgbClr val="115076"/>
                        </a:solidFill>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a:solidFill>
                            <a:srgbClr val="115076"/>
                          </a:solidFill>
                          <a:latin typeface="Century Gothic"/>
                          <a:ea typeface="Century Gothic"/>
                          <a:cs typeface="Century Gothic"/>
                          <a:sym typeface="Century Gothic"/>
                        </a:rPr>
                        <a:t>können</a:t>
                      </a:r>
                      <a:endParaRPr sz="2400" b="1">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dirty="0" err="1">
                          <a:solidFill>
                            <a:srgbClr val="115076"/>
                          </a:solidFill>
                          <a:latin typeface="Century Gothic"/>
                          <a:ea typeface="Century Gothic"/>
                          <a:cs typeface="Century Gothic"/>
                          <a:sym typeface="Century Gothic"/>
                        </a:rPr>
                        <a:t>wollen</a:t>
                      </a:r>
                      <a:endParaRPr sz="2400" b="1" dirty="0">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dirty="0" err="1">
                          <a:solidFill>
                            <a:srgbClr val="115076"/>
                          </a:solidFill>
                          <a:latin typeface="Century Gothic"/>
                          <a:ea typeface="Century Gothic"/>
                          <a:cs typeface="Century Gothic"/>
                          <a:sym typeface="Century Gothic"/>
                        </a:rPr>
                        <a:t>müssen</a:t>
                      </a:r>
                      <a:endParaRPr sz="2400" b="1" dirty="0">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lgn="ctr">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dirty="0" err="1">
                          <a:solidFill>
                            <a:srgbClr val="115076"/>
                          </a:solidFill>
                          <a:latin typeface="Century Gothic"/>
                          <a:ea typeface="Century Gothic"/>
                          <a:cs typeface="Century Gothic"/>
                          <a:sym typeface="Century Gothic"/>
                        </a:rPr>
                        <a:t>dürfen</a:t>
                      </a:r>
                      <a:endParaRPr sz="2400" b="1" dirty="0">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lgn="ctr">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lgn="ctr">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dirty="0" err="1">
                          <a:solidFill>
                            <a:srgbClr val="115076"/>
                          </a:solidFill>
                          <a:latin typeface="Century Gothic"/>
                          <a:ea typeface="Century Gothic"/>
                          <a:cs typeface="Century Gothic"/>
                          <a:sym typeface="Century Gothic"/>
                        </a:rPr>
                        <a:t>sollen</a:t>
                      </a:r>
                      <a:endParaRPr sz="2400" b="1" dirty="0">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lgn="ctr">
                      <a:solidFill>
                        <a:srgbClr val="002060"/>
                      </a:solidFill>
                      <a:prstDash val="dot"/>
                      <a:round/>
                      <a:headEnd type="none" w="sm" len="sm"/>
                      <a:tailEnd type="none" w="sm" len="sm"/>
                    </a:lnB>
                    <a:solidFill>
                      <a:srgbClr val="EBEFF7"/>
                    </a:solidFill>
                  </a:tcPr>
                </a:tc>
                <a:extLst>
                  <a:ext uri="{0D108BD9-81ED-4DB2-BD59-A6C34878D82A}">
                    <a16:rowId xmlns:a16="http://schemas.microsoft.com/office/drawing/2014/main" val="10000"/>
                  </a:ext>
                </a:extLst>
              </a:tr>
              <a:tr h="601900">
                <a:tc>
                  <a:txBody>
                    <a:bodyPr/>
                    <a:lstStyle/>
                    <a:p>
                      <a:pPr marL="0" marR="0" lvl="0" indent="0" algn="ctr" rtl="0">
                        <a:spcBef>
                          <a:spcPts val="0"/>
                        </a:spcBef>
                        <a:spcAft>
                          <a:spcPts val="0"/>
                        </a:spcAft>
                        <a:buNone/>
                      </a:pPr>
                      <a:r>
                        <a:rPr lang="en-GB" sz="2400">
                          <a:solidFill>
                            <a:srgbClr val="115076"/>
                          </a:solidFill>
                        </a:rPr>
                        <a:t>ich</a:t>
                      </a:r>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a:solidFill>
                            <a:srgbClr val="115076"/>
                          </a:solidFill>
                          <a:latin typeface="Century Gothic"/>
                          <a:ea typeface="Century Gothic"/>
                          <a:cs typeface="Century Gothic"/>
                          <a:sym typeface="Century Gothic"/>
                        </a:rPr>
                        <a:t>konnte</a:t>
                      </a:r>
                      <a:endParaRPr sz="2400" b="1">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a:solidFill>
                            <a:srgbClr val="115076"/>
                          </a:solidFill>
                          <a:latin typeface="Century Gothic"/>
                          <a:ea typeface="Century Gothic"/>
                          <a:cs typeface="Century Gothic"/>
                          <a:sym typeface="Century Gothic"/>
                        </a:rPr>
                        <a:t>wollte</a:t>
                      </a:r>
                      <a:endParaRPr sz="2400" b="1">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dirty="0" err="1">
                          <a:solidFill>
                            <a:srgbClr val="115076"/>
                          </a:solidFill>
                          <a:latin typeface="Century Gothic"/>
                          <a:ea typeface="Century Gothic"/>
                          <a:cs typeface="Century Gothic"/>
                          <a:sym typeface="Century Gothic"/>
                        </a:rPr>
                        <a:t>musste</a:t>
                      </a:r>
                      <a:endParaRPr sz="2400" b="1" dirty="0">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lgn="ctr">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dirty="0" err="1">
                          <a:solidFill>
                            <a:srgbClr val="115076"/>
                          </a:solidFill>
                          <a:latin typeface="Century Gothic"/>
                          <a:ea typeface="Century Gothic"/>
                          <a:cs typeface="Century Gothic"/>
                          <a:sym typeface="Century Gothic"/>
                        </a:rPr>
                        <a:t>durfte</a:t>
                      </a:r>
                      <a:endParaRPr sz="2400" b="1" dirty="0">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lgn="ctr">
                      <a:solidFill>
                        <a:srgbClr val="002060"/>
                      </a:solidFill>
                      <a:prstDash val="dot"/>
                      <a:round/>
                      <a:headEnd type="none" w="sm" len="sm"/>
                      <a:tailEnd type="none" w="sm" len="sm"/>
                    </a:lnR>
                    <a:lnT w="12700" cap="flat" cmpd="sng" algn="ctr">
                      <a:solidFill>
                        <a:srgbClr val="002060"/>
                      </a:solidFill>
                      <a:prstDash val="dot"/>
                      <a:round/>
                      <a:headEnd type="none" w="sm" len="sm"/>
                      <a:tailEnd type="none" w="sm" len="sm"/>
                    </a:lnT>
                    <a:lnB w="12700" cap="flat" cmpd="sng" algn="ctr">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dirty="0" err="1">
                          <a:solidFill>
                            <a:srgbClr val="115076"/>
                          </a:solidFill>
                          <a:latin typeface="Century Gothic"/>
                          <a:ea typeface="Century Gothic"/>
                          <a:cs typeface="Century Gothic"/>
                          <a:sym typeface="Century Gothic"/>
                        </a:rPr>
                        <a:t>sollte</a:t>
                      </a:r>
                      <a:endParaRPr sz="2400" b="1" dirty="0">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lgn="ctr">
                      <a:solidFill>
                        <a:srgbClr val="002060"/>
                      </a:solidFill>
                      <a:prstDash val="dot"/>
                      <a:round/>
                      <a:headEnd type="none" w="sm" len="sm"/>
                      <a:tailEnd type="none" w="sm" len="sm"/>
                    </a:lnT>
                    <a:lnB w="12700" cap="flat" cmpd="sng" algn="ctr">
                      <a:solidFill>
                        <a:srgbClr val="002060"/>
                      </a:solidFill>
                      <a:prstDash val="dot"/>
                      <a:round/>
                      <a:headEnd type="none" w="sm" len="sm"/>
                      <a:tailEnd type="none" w="sm" len="sm"/>
                    </a:lnB>
                    <a:solidFill>
                      <a:srgbClr val="EBEFF7"/>
                    </a:solidFill>
                  </a:tcPr>
                </a:tc>
                <a:extLst>
                  <a:ext uri="{0D108BD9-81ED-4DB2-BD59-A6C34878D82A}">
                    <a16:rowId xmlns:a16="http://schemas.microsoft.com/office/drawing/2014/main" val="10001"/>
                  </a:ext>
                </a:extLst>
              </a:tr>
              <a:tr h="601900">
                <a:tc>
                  <a:txBody>
                    <a:bodyPr/>
                    <a:lstStyle/>
                    <a:p>
                      <a:pPr marL="0" marR="0" lvl="0" indent="0" algn="ctr" rtl="0">
                        <a:spcBef>
                          <a:spcPts val="0"/>
                        </a:spcBef>
                        <a:spcAft>
                          <a:spcPts val="0"/>
                        </a:spcAft>
                        <a:buNone/>
                      </a:pPr>
                      <a:r>
                        <a:rPr lang="en-GB" sz="2400" b="0">
                          <a:solidFill>
                            <a:srgbClr val="115076"/>
                          </a:solidFill>
                          <a:latin typeface="Century Gothic"/>
                          <a:ea typeface="Century Gothic"/>
                          <a:cs typeface="Century Gothic"/>
                          <a:sym typeface="Century Gothic"/>
                        </a:rPr>
                        <a:t>du</a:t>
                      </a:r>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a:solidFill>
                            <a:srgbClr val="115076"/>
                          </a:solidFill>
                          <a:latin typeface="Century Gothic"/>
                          <a:ea typeface="Century Gothic"/>
                          <a:cs typeface="Century Gothic"/>
                          <a:sym typeface="Century Gothic"/>
                        </a:rPr>
                        <a:t>konntest</a:t>
                      </a:r>
                      <a:endParaRPr sz="2400" b="1">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a:solidFill>
                            <a:srgbClr val="115076"/>
                          </a:solidFill>
                          <a:latin typeface="Century Gothic"/>
                          <a:ea typeface="Century Gothic"/>
                          <a:cs typeface="Century Gothic"/>
                          <a:sym typeface="Century Gothic"/>
                        </a:rPr>
                        <a:t>wolltest</a:t>
                      </a:r>
                      <a:endParaRPr sz="2400" b="1">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dirty="0" err="1">
                          <a:solidFill>
                            <a:srgbClr val="115076"/>
                          </a:solidFill>
                          <a:latin typeface="Century Gothic"/>
                          <a:ea typeface="Century Gothic"/>
                          <a:cs typeface="Century Gothic"/>
                          <a:sym typeface="Century Gothic"/>
                        </a:rPr>
                        <a:t>musstest</a:t>
                      </a:r>
                      <a:endParaRPr sz="2400" b="1" dirty="0">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lgn="ctr">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dirty="0" err="1">
                          <a:solidFill>
                            <a:srgbClr val="115076"/>
                          </a:solidFill>
                          <a:latin typeface="Century Gothic"/>
                          <a:ea typeface="Century Gothic"/>
                          <a:cs typeface="Century Gothic"/>
                          <a:sym typeface="Century Gothic"/>
                        </a:rPr>
                        <a:t>durftest</a:t>
                      </a:r>
                      <a:endParaRPr sz="2400" b="1" dirty="0">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lgn="ctr">
                      <a:solidFill>
                        <a:srgbClr val="002060"/>
                      </a:solidFill>
                      <a:prstDash val="dot"/>
                      <a:round/>
                      <a:headEnd type="none" w="sm" len="sm"/>
                      <a:tailEnd type="none" w="sm" len="sm"/>
                    </a:lnR>
                    <a:lnT w="12700" cap="flat" cmpd="sng" algn="ctr">
                      <a:solidFill>
                        <a:srgbClr val="002060"/>
                      </a:solidFill>
                      <a:prstDash val="dot"/>
                      <a:round/>
                      <a:headEnd type="none" w="sm" len="sm"/>
                      <a:tailEnd type="none" w="sm" len="sm"/>
                    </a:lnT>
                    <a:lnB w="12700" cap="flat" cmpd="sng" algn="ctr">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dirty="0" err="1">
                          <a:solidFill>
                            <a:srgbClr val="115076"/>
                          </a:solidFill>
                          <a:latin typeface="Century Gothic"/>
                          <a:ea typeface="Century Gothic"/>
                          <a:cs typeface="Century Gothic"/>
                          <a:sym typeface="Century Gothic"/>
                        </a:rPr>
                        <a:t>solltest</a:t>
                      </a:r>
                      <a:endParaRPr sz="2400" b="1" dirty="0">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lgn="ctr">
                      <a:solidFill>
                        <a:srgbClr val="002060"/>
                      </a:solidFill>
                      <a:prstDash val="dot"/>
                      <a:round/>
                      <a:headEnd type="none" w="sm" len="sm"/>
                      <a:tailEnd type="none" w="sm" len="sm"/>
                    </a:lnT>
                    <a:lnB w="12700" cap="flat" cmpd="sng" algn="ctr">
                      <a:solidFill>
                        <a:srgbClr val="002060"/>
                      </a:solidFill>
                      <a:prstDash val="dot"/>
                      <a:round/>
                      <a:headEnd type="none" w="sm" len="sm"/>
                      <a:tailEnd type="none" w="sm" len="sm"/>
                    </a:lnB>
                    <a:solidFill>
                      <a:srgbClr val="EBEFF7"/>
                    </a:solidFill>
                  </a:tcPr>
                </a:tc>
                <a:extLst>
                  <a:ext uri="{0D108BD9-81ED-4DB2-BD59-A6C34878D82A}">
                    <a16:rowId xmlns:a16="http://schemas.microsoft.com/office/drawing/2014/main" val="10002"/>
                  </a:ext>
                </a:extLst>
              </a:tr>
              <a:tr h="601900">
                <a:tc>
                  <a:txBody>
                    <a:bodyPr/>
                    <a:lstStyle/>
                    <a:p>
                      <a:pPr marL="0" marR="0" lvl="0" indent="0" algn="ctr" rtl="0">
                        <a:spcBef>
                          <a:spcPts val="0"/>
                        </a:spcBef>
                        <a:spcAft>
                          <a:spcPts val="0"/>
                        </a:spcAft>
                        <a:buNone/>
                      </a:pPr>
                      <a:r>
                        <a:rPr lang="en-GB" sz="2400" b="0">
                          <a:solidFill>
                            <a:srgbClr val="115076"/>
                          </a:solidFill>
                          <a:latin typeface="Century Gothic"/>
                          <a:ea typeface="Century Gothic"/>
                          <a:cs typeface="Century Gothic"/>
                          <a:sym typeface="Century Gothic"/>
                        </a:rPr>
                        <a:t>er/sie/es</a:t>
                      </a:r>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a:solidFill>
                            <a:srgbClr val="115076"/>
                          </a:solidFill>
                          <a:latin typeface="Century Gothic"/>
                          <a:ea typeface="Century Gothic"/>
                          <a:cs typeface="Century Gothic"/>
                          <a:sym typeface="Century Gothic"/>
                        </a:rPr>
                        <a:t>konnte</a:t>
                      </a:r>
                      <a:endParaRPr sz="2400" b="1">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a:solidFill>
                            <a:srgbClr val="115076"/>
                          </a:solidFill>
                          <a:latin typeface="Century Gothic"/>
                          <a:ea typeface="Century Gothic"/>
                          <a:cs typeface="Century Gothic"/>
                          <a:sym typeface="Century Gothic"/>
                        </a:rPr>
                        <a:t>wollte</a:t>
                      </a:r>
                      <a:endParaRPr sz="2400" b="1">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dirty="0" err="1">
                          <a:solidFill>
                            <a:srgbClr val="115076"/>
                          </a:solidFill>
                          <a:latin typeface="Century Gothic"/>
                          <a:ea typeface="Century Gothic"/>
                          <a:cs typeface="Century Gothic"/>
                          <a:sym typeface="Century Gothic"/>
                        </a:rPr>
                        <a:t>musste</a:t>
                      </a:r>
                      <a:endParaRPr sz="2400" b="1" dirty="0">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lgn="ctr">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dirty="0" err="1">
                          <a:solidFill>
                            <a:srgbClr val="115076"/>
                          </a:solidFill>
                          <a:latin typeface="Century Gothic"/>
                          <a:ea typeface="Century Gothic"/>
                          <a:cs typeface="Century Gothic"/>
                          <a:sym typeface="Century Gothic"/>
                        </a:rPr>
                        <a:t>durfte</a:t>
                      </a:r>
                      <a:endParaRPr sz="2400" b="1" dirty="0">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lgn="ctr">
                      <a:solidFill>
                        <a:srgbClr val="002060"/>
                      </a:solidFill>
                      <a:prstDash val="dot"/>
                      <a:round/>
                      <a:headEnd type="none" w="sm" len="sm"/>
                      <a:tailEnd type="none" w="sm" len="sm"/>
                    </a:lnR>
                    <a:lnT w="12700" cap="flat" cmpd="sng" algn="ctr">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dirty="0" err="1">
                          <a:solidFill>
                            <a:srgbClr val="115076"/>
                          </a:solidFill>
                          <a:latin typeface="Century Gothic"/>
                          <a:ea typeface="Century Gothic"/>
                          <a:cs typeface="Century Gothic"/>
                          <a:sym typeface="Century Gothic"/>
                        </a:rPr>
                        <a:t>solltest</a:t>
                      </a:r>
                      <a:endParaRPr sz="2400" b="1" dirty="0">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lgn="ctr">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extLst>
                  <a:ext uri="{0D108BD9-81ED-4DB2-BD59-A6C34878D82A}">
                    <a16:rowId xmlns:a16="http://schemas.microsoft.com/office/drawing/2014/main" val="10003"/>
                  </a:ext>
                </a:extLst>
              </a:tr>
            </a:tbl>
          </a:graphicData>
        </a:graphic>
      </p:graphicFrame>
      <p:sp>
        <p:nvSpPr>
          <p:cNvPr id="346" name="Google Shape;346;p10"/>
          <p:cNvSpPr/>
          <p:nvPr/>
        </p:nvSpPr>
        <p:spPr>
          <a:xfrm>
            <a:off x="180000" y="4853083"/>
            <a:ext cx="609600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1. remove -</a:t>
            </a:r>
            <a:r>
              <a:rPr kumimoji="0" lang="en-GB" sz="24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and any </a:t>
            </a:r>
            <a:r>
              <a:rPr kumimoji="0" lang="en-GB" sz="24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umlauts</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347" name="Google Shape;347;p10"/>
          <p:cNvSpPr/>
          <p:nvPr/>
        </p:nvSpPr>
        <p:spPr>
          <a:xfrm>
            <a:off x="180000" y="5314748"/>
            <a:ext cx="609600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2. add </a:t>
            </a:r>
            <a:r>
              <a:rPr kumimoji="0" lang="en-GB" sz="24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-te</a:t>
            </a:r>
            <a:endParaRPr kumimoji="0" sz="2400" b="1"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348" name="Google Shape;348;p10"/>
          <p:cNvSpPr/>
          <p:nvPr/>
        </p:nvSpPr>
        <p:spPr>
          <a:xfrm>
            <a:off x="180000" y="5776413"/>
            <a:ext cx="455102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3. also add </a:t>
            </a:r>
            <a:r>
              <a:rPr kumimoji="0" lang="en-GB" sz="24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st</a:t>
            </a:r>
            <a:r>
              <a:rPr kumimoji="0" lang="en-GB" sz="24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to the </a:t>
            </a:r>
            <a:r>
              <a:rPr kumimoji="0" lang="en-GB" sz="24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du</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form</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49" name="Google Shape;349;p10"/>
          <p:cNvSpPr/>
          <p:nvPr/>
        </p:nvSpPr>
        <p:spPr>
          <a:xfrm>
            <a:off x="3070919" y="2399028"/>
            <a:ext cx="1697004" cy="415499"/>
          </a:xfrm>
          <a:prstGeom prst="roundRect">
            <a:avLst>
              <a:gd name="adj" fmla="val 16667"/>
            </a:avLst>
          </a:prstGeom>
          <a:solidFill>
            <a:srgbClr val="EBEFF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50" name="Google Shape;350;p10"/>
          <p:cNvSpPr/>
          <p:nvPr/>
        </p:nvSpPr>
        <p:spPr>
          <a:xfrm>
            <a:off x="3076485" y="3075291"/>
            <a:ext cx="1697004" cy="415499"/>
          </a:xfrm>
          <a:prstGeom prst="roundRect">
            <a:avLst>
              <a:gd name="adj" fmla="val 16667"/>
            </a:avLst>
          </a:prstGeom>
          <a:solidFill>
            <a:srgbClr val="EBEFF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51" name="Google Shape;351;p10"/>
          <p:cNvSpPr/>
          <p:nvPr/>
        </p:nvSpPr>
        <p:spPr>
          <a:xfrm>
            <a:off x="3036981" y="3663940"/>
            <a:ext cx="1697004" cy="415499"/>
          </a:xfrm>
          <a:prstGeom prst="roundRect">
            <a:avLst>
              <a:gd name="adj" fmla="val 16667"/>
            </a:avLst>
          </a:prstGeom>
          <a:solidFill>
            <a:srgbClr val="EBEFF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52" name="Google Shape;352;p10"/>
          <p:cNvSpPr/>
          <p:nvPr/>
        </p:nvSpPr>
        <p:spPr>
          <a:xfrm>
            <a:off x="4866683" y="2416458"/>
            <a:ext cx="1287148" cy="415499"/>
          </a:xfrm>
          <a:prstGeom prst="roundRect">
            <a:avLst>
              <a:gd name="adj" fmla="val 16667"/>
            </a:avLst>
          </a:prstGeom>
          <a:solidFill>
            <a:srgbClr val="EBEFF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53" name="Google Shape;353;p10"/>
          <p:cNvSpPr/>
          <p:nvPr/>
        </p:nvSpPr>
        <p:spPr>
          <a:xfrm>
            <a:off x="4841190" y="3077664"/>
            <a:ext cx="1287148" cy="415499"/>
          </a:xfrm>
          <a:prstGeom prst="roundRect">
            <a:avLst>
              <a:gd name="adj" fmla="val 16667"/>
            </a:avLst>
          </a:prstGeom>
          <a:solidFill>
            <a:srgbClr val="EBEFF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54" name="Google Shape;354;p10"/>
          <p:cNvSpPr/>
          <p:nvPr/>
        </p:nvSpPr>
        <p:spPr>
          <a:xfrm>
            <a:off x="4865243" y="3672945"/>
            <a:ext cx="1287148" cy="415499"/>
          </a:xfrm>
          <a:prstGeom prst="roundRect">
            <a:avLst>
              <a:gd name="adj" fmla="val 16667"/>
            </a:avLst>
          </a:prstGeom>
          <a:solidFill>
            <a:srgbClr val="EBEFF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55" name="Google Shape;355;p10"/>
          <p:cNvSpPr/>
          <p:nvPr/>
        </p:nvSpPr>
        <p:spPr>
          <a:xfrm>
            <a:off x="6373798" y="2399028"/>
            <a:ext cx="1449511" cy="415499"/>
          </a:xfrm>
          <a:prstGeom prst="roundRect">
            <a:avLst>
              <a:gd name="adj" fmla="val 16667"/>
            </a:avLst>
          </a:prstGeom>
          <a:solidFill>
            <a:srgbClr val="EBEFF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56" name="Google Shape;356;p10"/>
          <p:cNvSpPr/>
          <p:nvPr/>
        </p:nvSpPr>
        <p:spPr>
          <a:xfrm>
            <a:off x="6349861" y="3075290"/>
            <a:ext cx="1449511" cy="415499"/>
          </a:xfrm>
          <a:prstGeom prst="roundRect">
            <a:avLst>
              <a:gd name="adj" fmla="val 16667"/>
            </a:avLst>
          </a:prstGeom>
          <a:solidFill>
            <a:srgbClr val="EBEFF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57" name="Google Shape;357;p10"/>
          <p:cNvSpPr/>
          <p:nvPr/>
        </p:nvSpPr>
        <p:spPr>
          <a:xfrm>
            <a:off x="6373798" y="3636550"/>
            <a:ext cx="1449511" cy="415499"/>
          </a:xfrm>
          <a:prstGeom prst="roundRect">
            <a:avLst>
              <a:gd name="adj" fmla="val 16667"/>
            </a:avLst>
          </a:prstGeom>
          <a:solidFill>
            <a:srgbClr val="EBEFF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3" name="Google Shape;355;p10">
            <a:extLst>
              <a:ext uri="{FF2B5EF4-FFF2-40B4-BE49-F238E27FC236}">
                <a16:creationId xmlns:a16="http://schemas.microsoft.com/office/drawing/2014/main" id="{9F7087BE-D2DE-42E2-9C8E-A65F189B44B9}"/>
              </a:ext>
            </a:extLst>
          </p:cNvPr>
          <p:cNvSpPr/>
          <p:nvPr/>
        </p:nvSpPr>
        <p:spPr>
          <a:xfrm>
            <a:off x="7851481" y="2416457"/>
            <a:ext cx="1449511" cy="415499"/>
          </a:xfrm>
          <a:prstGeom prst="roundRect">
            <a:avLst>
              <a:gd name="adj" fmla="val 16667"/>
            </a:avLst>
          </a:prstGeom>
          <a:solidFill>
            <a:srgbClr val="EBEFF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4" name="Google Shape;356;p10">
            <a:extLst>
              <a:ext uri="{FF2B5EF4-FFF2-40B4-BE49-F238E27FC236}">
                <a16:creationId xmlns:a16="http://schemas.microsoft.com/office/drawing/2014/main" id="{A394032B-62F4-4FE9-9EEA-12D0C0CC9F87}"/>
              </a:ext>
            </a:extLst>
          </p:cNvPr>
          <p:cNvSpPr/>
          <p:nvPr/>
        </p:nvSpPr>
        <p:spPr>
          <a:xfrm>
            <a:off x="7897386" y="3032441"/>
            <a:ext cx="1449511" cy="415499"/>
          </a:xfrm>
          <a:prstGeom prst="roundRect">
            <a:avLst>
              <a:gd name="adj" fmla="val 16667"/>
            </a:avLst>
          </a:prstGeom>
          <a:solidFill>
            <a:srgbClr val="EBEFF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5" name="Google Shape;357;p10">
            <a:extLst>
              <a:ext uri="{FF2B5EF4-FFF2-40B4-BE49-F238E27FC236}">
                <a16:creationId xmlns:a16="http://schemas.microsoft.com/office/drawing/2014/main" id="{151E47FF-4241-4843-A2A0-339E0A0E2CC5}"/>
              </a:ext>
            </a:extLst>
          </p:cNvPr>
          <p:cNvSpPr/>
          <p:nvPr/>
        </p:nvSpPr>
        <p:spPr>
          <a:xfrm>
            <a:off x="7909355" y="3636550"/>
            <a:ext cx="1449511" cy="415499"/>
          </a:xfrm>
          <a:prstGeom prst="roundRect">
            <a:avLst>
              <a:gd name="adj" fmla="val 16667"/>
            </a:avLst>
          </a:prstGeom>
          <a:solidFill>
            <a:srgbClr val="EBEFF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6" name="Google Shape;355;p10">
            <a:extLst>
              <a:ext uri="{FF2B5EF4-FFF2-40B4-BE49-F238E27FC236}">
                <a16:creationId xmlns:a16="http://schemas.microsoft.com/office/drawing/2014/main" id="{C588796E-B6A8-49D1-A3AF-D5325D1D198C}"/>
              </a:ext>
            </a:extLst>
          </p:cNvPr>
          <p:cNvSpPr/>
          <p:nvPr/>
        </p:nvSpPr>
        <p:spPr>
          <a:xfrm>
            <a:off x="9399752" y="2459802"/>
            <a:ext cx="1449511" cy="415499"/>
          </a:xfrm>
          <a:prstGeom prst="roundRect">
            <a:avLst>
              <a:gd name="adj" fmla="val 16667"/>
            </a:avLst>
          </a:prstGeom>
          <a:solidFill>
            <a:srgbClr val="EBEFF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7" name="Google Shape;356;p10">
            <a:extLst>
              <a:ext uri="{FF2B5EF4-FFF2-40B4-BE49-F238E27FC236}">
                <a16:creationId xmlns:a16="http://schemas.microsoft.com/office/drawing/2014/main" id="{B1E49ECD-9CEE-4074-B8B4-E42438DC99E1}"/>
              </a:ext>
            </a:extLst>
          </p:cNvPr>
          <p:cNvSpPr/>
          <p:nvPr/>
        </p:nvSpPr>
        <p:spPr>
          <a:xfrm>
            <a:off x="9399752" y="3075290"/>
            <a:ext cx="1449511" cy="415499"/>
          </a:xfrm>
          <a:prstGeom prst="roundRect">
            <a:avLst>
              <a:gd name="adj" fmla="val 16667"/>
            </a:avLst>
          </a:prstGeom>
          <a:solidFill>
            <a:srgbClr val="EBEFF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8" name="Google Shape;357;p10">
            <a:extLst>
              <a:ext uri="{FF2B5EF4-FFF2-40B4-BE49-F238E27FC236}">
                <a16:creationId xmlns:a16="http://schemas.microsoft.com/office/drawing/2014/main" id="{ABC4A50F-70E1-427D-B44A-06D096473CD9}"/>
              </a:ext>
            </a:extLst>
          </p:cNvPr>
          <p:cNvSpPr/>
          <p:nvPr/>
        </p:nvSpPr>
        <p:spPr>
          <a:xfrm>
            <a:off x="9423932" y="3655957"/>
            <a:ext cx="1449511" cy="415499"/>
          </a:xfrm>
          <a:prstGeom prst="roundRect">
            <a:avLst>
              <a:gd name="adj" fmla="val 16667"/>
            </a:avLst>
          </a:prstGeom>
          <a:solidFill>
            <a:srgbClr val="EBEFF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0" name="Rectangle: Rounded Corners 29">
            <a:extLst>
              <a:ext uri="{FF2B5EF4-FFF2-40B4-BE49-F238E27FC236}">
                <a16:creationId xmlns:a16="http://schemas.microsoft.com/office/drawing/2014/main" id="{6C22A3D3-C0A1-4200-BABA-4863C67835AF}"/>
              </a:ext>
            </a:extLst>
          </p:cNvPr>
          <p:cNvSpPr/>
          <p:nvPr/>
        </p:nvSpPr>
        <p:spPr>
          <a:xfrm>
            <a:off x="3647417" y="4862093"/>
            <a:ext cx="1351303" cy="4616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a:t>
            </a:r>
          </a:p>
        </p:txBody>
      </p:sp>
      <p:sp>
        <p:nvSpPr>
          <p:cNvPr id="31" name="Rectangle: Rounded Corners 30">
            <a:extLst>
              <a:ext uri="{FF2B5EF4-FFF2-40B4-BE49-F238E27FC236}">
                <a16:creationId xmlns:a16="http://schemas.microsoft.com/office/drawing/2014/main" id="{B7A69465-E527-4C30-B0D2-51BEB09E50B9}"/>
              </a:ext>
            </a:extLst>
          </p:cNvPr>
          <p:cNvSpPr/>
          <p:nvPr/>
        </p:nvSpPr>
        <p:spPr>
          <a:xfrm>
            <a:off x="1808434" y="4844073"/>
            <a:ext cx="561703" cy="4616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32" name="Rectangle: Rounded Corners 31">
            <a:extLst>
              <a:ext uri="{FF2B5EF4-FFF2-40B4-BE49-F238E27FC236}">
                <a16:creationId xmlns:a16="http://schemas.microsoft.com/office/drawing/2014/main" id="{564F47C4-397A-4A39-B311-BB4D924358F8}"/>
              </a:ext>
            </a:extLst>
          </p:cNvPr>
          <p:cNvSpPr/>
          <p:nvPr/>
        </p:nvSpPr>
        <p:spPr>
          <a:xfrm>
            <a:off x="1317171" y="5305738"/>
            <a:ext cx="561703" cy="4616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33" name="Rectangle: Rounded Corners 32">
            <a:extLst>
              <a:ext uri="{FF2B5EF4-FFF2-40B4-BE49-F238E27FC236}">
                <a16:creationId xmlns:a16="http://schemas.microsoft.com/office/drawing/2014/main" id="{9A1C7754-A055-4B9A-9FE8-8E81CB17B889}"/>
              </a:ext>
            </a:extLst>
          </p:cNvPr>
          <p:cNvSpPr/>
          <p:nvPr/>
        </p:nvSpPr>
        <p:spPr>
          <a:xfrm>
            <a:off x="1893810" y="5767362"/>
            <a:ext cx="561703" cy="4616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34" name="Rectangle: Rounded Corners 33">
            <a:extLst>
              <a:ext uri="{FF2B5EF4-FFF2-40B4-BE49-F238E27FC236}">
                <a16:creationId xmlns:a16="http://schemas.microsoft.com/office/drawing/2014/main" id="{6AF44E19-61BD-4EE0-B870-FBF632AA0E67}"/>
              </a:ext>
            </a:extLst>
          </p:cNvPr>
          <p:cNvSpPr/>
          <p:nvPr/>
        </p:nvSpPr>
        <p:spPr>
          <a:xfrm>
            <a:off x="3299355" y="5767362"/>
            <a:ext cx="561703" cy="4616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1"/>
                                          </p:stCondLst>
                                        </p:cTn>
                                        <p:tgtEl>
                                          <p:spTgt spid="34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1"/>
                                          </p:stCondLst>
                                        </p:cTn>
                                        <p:tgtEl>
                                          <p:spTgt spid="35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1"/>
                                          </p:stCondLst>
                                        </p:cTn>
                                        <p:tgtEl>
                                          <p:spTgt spid="35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1"/>
                                          </p:stCondLst>
                                        </p:cTn>
                                        <p:tgtEl>
                                          <p:spTgt spid="35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1"/>
                                          </p:stCondLst>
                                        </p:cTn>
                                        <p:tgtEl>
                                          <p:spTgt spid="35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1"/>
                                          </p:stCondLst>
                                        </p:cTn>
                                        <p:tgtEl>
                                          <p:spTgt spid="35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1"/>
                                          </p:stCondLst>
                                        </p:cTn>
                                        <p:tgtEl>
                                          <p:spTgt spid="35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1"/>
                                          </p:stCondLst>
                                        </p:cTn>
                                        <p:tgtEl>
                                          <p:spTgt spid="35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1"/>
                                          </p:stCondLst>
                                        </p:cTn>
                                        <p:tgtEl>
                                          <p:spTgt spid="35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4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4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31"/>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3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4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3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4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33"/>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4"/>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1"/>
                                          </p:stCondLst>
                                        </p:cTn>
                                        <p:tgtEl>
                                          <p:spTgt spid="2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1"/>
                                          </p:stCondLst>
                                        </p:cTn>
                                        <p:tgtEl>
                                          <p:spTgt spid="24"/>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nodeType="clickEffect">
                                  <p:stCondLst>
                                    <p:cond delay="0"/>
                                  </p:stCondLst>
                                  <p:childTnLst>
                                    <p:set>
                                      <p:cBhvr>
                                        <p:cTn id="130" dur="1" fill="hold">
                                          <p:stCondLst>
                                            <p:cond delay="1"/>
                                          </p:stCondLst>
                                        </p:cTn>
                                        <p:tgtEl>
                                          <p:spTgt spid="25"/>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nodeType="clickEffect">
                                  <p:stCondLst>
                                    <p:cond delay="0"/>
                                  </p:stCondLst>
                                  <p:childTnLst>
                                    <p:set>
                                      <p:cBhvr>
                                        <p:cTn id="134" dur="1" fill="hold">
                                          <p:stCondLst>
                                            <p:cond delay="1"/>
                                          </p:stCondLst>
                                        </p:cTn>
                                        <p:tgtEl>
                                          <p:spTgt spid="26"/>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nodeType="clickEffect">
                                  <p:stCondLst>
                                    <p:cond delay="0"/>
                                  </p:stCondLst>
                                  <p:childTnLst>
                                    <p:set>
                                      <p:cBhvr>
                                        <p:cTn id="138" dur="1" fill="hold">
                                          <p:stCondLst>
                                            <p:cond delay="1"/>
                                          </p:stCondLst>
                                        </p:cTn>
                                        <p:tgtEl>
                                          <p:spTgt spid="27"/>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nodeType="clickEffect">
                                  <p:stCondLst>
                                    <p:cond delay="0"/>
                                  </p:stCondLst>
                                  <p:childTnLst>
                                    <p:set>
                                      <p:cBhvr>
                                        <p:cTn id="142" dur="1" fill="hold">
                                          <p:stCondLst>
                                            <p:cond delay="1"/>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8"/>
        <p:cNvGrpSpPr/>
        <p:nvPr/>
      </p:nvGrpSpPr>
      <p:grpSpPr>
        <a:xfrm>
          <a:off x="0" y="0"/>
          <a:ext cx="0" cy="0"/>
          <a:chOff x="0" y="0"/>
          <a:chExt cx="0" cy="0"/>
        </a:xfrm>
      </p:grpSpPr>
      <p:pic>
        <p:nvPicPr>
          <p:cNvPr id="739" name="Google Shape;739;p24" descr="background rectangle"/>
          <p:cNvPicPr preferRelativeResize="0"/>
          <p:nvPr/>
        </p:nvPicPr>
        <p:blipFill rotWithShape="1">
          <a:blip r:embed="rId4">
            <a:alphaModFix/>
          </a:blip>
          <a:srcRect/>
          <a:stretch/>
        </p:blipFill>
        <p:spPr>
          <a:xfrm>
            <a:off x="0" y="294041"/>
            <a:ext cx="5645251" cy="869950"/>
          </a:xfrm>
          <a:prstGeom prst="rect">
            <a:avLst/>
          </a:prstGeom>
          <a:noFill/>
          <a:ln>
            <a:noFill/>
          </a:ln>
        </p:spPr>
      </p:pic>
      <p:pic>
        <p:nvPicPr>
          <p:cNvPr id="740" name="Google Shape;740;p24" descr="A picture containing text, toy, doll&#10;&#10;Description automatically generated"/>
          <p:cNvPicPr preferRelativeResize="0"/>
          <p:nvPr/>
        </p:nvPicPr>
        <p:blipFill rotWithShape="1">
          <a:blip r:embed="rId5">
            <a:alphaModFix/>
          </a:blip>
          <a:srcRect b="19040"/>
          <a:stretch/>
        </p:blipFill>
        <p:spPr>
          <a:xfrm>
            <a:off x="4263876" y="837902"/>
            <a:ext cx="927090" cy="1141441"/>
          </a:xfrm>
          <a:prstGeom prst="rect">
            <a:avLst/>
          </a:prstGeom>
          <a:noFill/>
          <a:ln>
            <a:noFill/>
          </a:ln>
        </p:spPr>
      </p:pic>
      <p:sp>
        <p:nvSpPr>
          <p:cNvPr id="741" name="Google Shape;741;p24"/>
          <p:cNvSpPr txBox="1">
            <a:spLocks noGrp="1"/>
          </p:cNvSpPr>
          <p:nvPr>
            <p:ph type="title"/>
          </p:nvPr>
        </p:nvSpPr>
        <p:spPr>
          <a:xfrm>
            <a:off x="0" y="294041"/>
            <a:ext cx="5743891"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US" sz="3600" b="1">
                <a:solidFill>
                  <a:schemeClr val="lt1"/>
                </a:solidFill>
              </a:rPr>
              <a:t>Wie kann man helfen? </a:t>
            </a:r>
            <a:endParaRPr/>
          </a:p>
        </p:txBody>
      </p:sp>
      <p:sp>
        <p:nvSpPr>
          <p:cNvPr id="742" name="Google Shape;742;p24"/>
          <p:cNvSpPr/>
          <p:nvPr/>
        </p:nvSpPr>
        <p:spPr>
          <a:xfrm>
            <a:off x="10635399" y="143775"/>
            <a:ext cx="1529166"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schreiben</a:t>
            </a:r>
            <a:endParaRPr kumimoji="0"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43" name="Google Shape;743;p24"/>
          <p:cNvSpPr txBox="1"/>
          <p:nvPr/>
        </p:nvSpPr>
        <p:spPr>
          <a:xfrm>
            <a:off x="5555456" y="162354"/>
            <a:ext cx="5169739" cy="132343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Andrea macht Notizen, wie man </a:t>
            </a:r>
            <a:br>
              <a:rPr kumimoji="0" lang="en-US"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br>
            <a:r>
              <a:rPr kumimoji="0" lang="en-US" sz="20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letztes Jahr </a:t>
            </a:r>
            <a:r>
              <a:rPr kumimoji="0" lang="en-US"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geholfen hat und wie man </a:t>
            </a:r>
            <a:r>
              <a:rPr kumimoji="0" lang="en-US" sz="20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dieses Jahr</a:t>
            </a:r>
            <a:r>
              <a:rPr kumimoji="0" lang="en-US"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 helfen kann. </a:t>
            </a:r>
            <a:br>
              <a:rPr kumimoji="0" lang="en-US"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br>
            <a:r>
              <a:rPr kumimoji="0" lang="en-US"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Schreib auf Deutsch.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744" name="Google Shape;744;p24"/>
          <p:cNvGraphicFramePr/>
          <p:nvPr>
            <p:extLst>
              <p:ext uri="{D42A27DB-BD31-4B8C-83A1-F6EECF244321}">
                <p14:modId xmlns:p14="http://schemas.microsoft.com/office/powerpoint/2010/main" val="1246231629"/>
              </p:ext>
            </p:extLst>
          </p:nvPr>
        </p:nvGraphicFramePr>
        <p:xfrm>
          <a:off x="23728" y="1750244"/>
          <a:ext cx="5872650" cy="309372"/>
        </p:xfrm>
        <a:graphic>
          <a:graphicData uri="http://schemas.openxmlformats.org/drawingml/2006/table">
            <a:tbl>
              <a:tblPr>
                <a:noFill/>
              </a:tblPr>
              <a:tblGrid>
                <a:gridCol w="5872650">
                  <a:extLst>
                    <a:ext uri="{9D8B030D-6E8A-4147-A177-3AD203B41FA5}">
                      <a16:colId xmlns:a16="http://schemas.microsoft.com/office/drawing/2014/main" val="20000"/>
                    </a:ext>
                  </a:extLst>
                </a:gridCol>
              </a:tblGrid>
              <a:tr h="267024">
                <a:tc>
                  <a:txBody>
                    <a:bodyPr/>
                    <a:lstStyle/>
                    <a:p>
                      <a:pPr marL="0" marR="0" lvl="0" indent="0" algn="l" rtl="0">
                        <a:lnSpc>
                          <a:spcPct val="107000"/>
                        </a:lnSpc>
                        <a:spcBef>
                          <a:spcPts val="0"/>
                        </a:spcBef>
                        <a:spcAft>
                          <a:spcPts val="0"/>
                        </a:spcAft>
                        <a:buNone/>
                      </a:pPr>
                      <a:r>
                        <a:rPr lang="en-US" sz="2000" dirty="0">
                          <a:solidFill>
                            <a:srgbClr val="1F4E79"/>
                          </a:solidFill>
                          <a:latin typeface="Century Gothic"/>
                          <a:ea typeface="Century Gothic"/>
                          <a:cs typeface="Century Gothic"/>
                          <a:sym typeface="Century Gothic"/>
                        </a:rPr>
                        <a:t>1. pick up rubbish </a:t>
                      </a:r>
                      <a:r>
                        <a:rPr lang="en-US" sz="2000" dirty="0">
                          <a:solidFill>
                            <a:srgbClr val="1F4E79"/>
                          </a:solidFill>
                          <a:latin typeface="Century Gothic"/>
                          <a:ea typeface="Century Gothic"/>
                          <a:cs typeface="Century Gothic"/>
                          <a:sym typeface="Wingdings" panose="05000000000000000000" pitchFamily="2" charset="2"/>
                        </a:rPr>
                        <a:t></a:t>
                      </a:r>
                      <a:r>
                        <a:rPr lang="en-US" sz="2000" dirty="0">
                          <a:solidFill>
                            <a:srgbClr val="1F4E79"/>
                          </a:solidFill>
                          <a:latin typeface="Century Gothic"/>
                          <a:ea typeface="Century Gothic"/>
                          <a:cs typeface="Century Gothic"/>
                          <a:sym typeface="Century Gothic"/>
                        </a:rPr>
                        <a:t> make streets clean</a:t>
                      </a:r>
                      <a:endParaRPr sz="2000" dirty="0">
                        <a:latin typeface="Calibri"/>
                        <a:ea typeface="Calibri"/>
                        <a:cs typeface="Calibri"/>
                        <a:sym typeface="Calibri"/>
                      </a:endParaRPr>
                    </a:p>
                  </a:txBody>
                  <a:tcPr marL="114300" marR="114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AFD"/>
                    </a:solidFill>
                  </a:tcPr>
                </a:tc>
                <a:extLst>
                  <a:ext uri="{0D108BD9-81ED-4DB2-BD59-A6C34878D82A}">
                    <a16:rowId xmlns:a16="http://schemas.microsoft.com/office/drawing/2014/main" val="10000"/>
                  </a:ext>
                </a:extLst>
              </a:tr>
            </a:tbl>
          </a:graphicData>
        </a:graphic>
      </p:graphicFrame>
      <p:graphicFrame>
        <p:nvGraphicFramePr>
          <p:cNvPr id="745" name="Google Shape;745;p24"/>
          <p:cNvGraphicFramePr/>
          <p:nvPr>
            <p:extLst>
              <p:ext uri="{D42A27DB-BD31-4B8C-83A1-F6EECF244321}">
                <p14:modId xmlns:p14="http://schemas.microsoft.com/office/powerpoint/2010/main" val="2038231251"/>
              </p:ext>
            </p:extLst>
          </p:nvPr>
        </p:nvGraphicFramePr>
        <p:xfrm>
          <a:off x="5916966" y="1750244"/>
          <a:ext cx="6275025" cy="309372"/>
        </p:xfrm>
        <a:graphic>
          <a:graphicData uri="http://schemas.openxmlformats.org/drawingml/2006/table">
            <a:tbl>
              <a:tblPr>
                <a:noFill/>
              </a:tblPr>
              <a:tblGrid>
                <a:gridCol w="6275025">
                  <a:extLst>
                    <a:ext uri="{9D8B030D-6E8A-4147-A177-3AD203B41FA5}">
                      <a16:colId xmlns:a16="http://schemas.microsoft.com/office/drawing/2014/main" val="20000"/>
                    </a:ext>
                  </a:extLst>
                </a:gridCol>
              </a:tblGrid>
              <a:tr h="32975">
                <a:tc>
                  <a:txBody>
                    <a:bodyPr/>
                    <a:lstStyle/>
                    <a:p>
                      <a:pPr marL="0" marR="0" lvl="0" indent="0" algn="l" rtl="0">
                        <a:lnSpc>
                          <a:spcPct val="107000"/>
                        </a:lnSpc>
                        <a:spcBef>
                          <a:spcPts val="0"/>
                        </a:spcBef>
                        <a:spcAft>
                          <a:spcPts val="0"/>
                        </a:spcAft>
                        <a:buNone/>
                      </a:pPr>
                      <a:r>
                        <a:rPr lang="en-US" sz="2000" dirty="0">
                          <a:solidFill>
                            <a:srgbClr val="1F4E79"/>
                          </a:solidFill>
                          <a:latin typeface="Century Gothic"/>
                          <a:ea typeface="Century Gothic"/>
                          <a:cs typeface="Century Gothic"/>
                          <a:sym typeface="Century Gothic"/>
                        </a:rPr>
                        <a:t>2. cake sale </a:t>
                      </a:r>
                      <a:r>
                        <a:rPr lang="en-US" sz="2000" dirty="0">
                          <a:solidFill>
                            <a:srgbClr val="1F4E79"/>
                          </a:solidFill>
                          <a:latin typeface="Century Gothic"/>
                          <a:ea typeface="Century Gothic"/>
                          <a:cs typeface="Century Gothic"/>
                          <a:sym typeface="Wingdings" panose="05000000000000000000" pitchFamily="2" charset="2"/>
                        </a:rPr>
                        <a:t></a:t>
                      </a:r>
                      <a:r>
                        <a:rPr lang="en-US" sz="2000" dirty="0">
                          <a:solidFill>
                            <a:srgbClr val="1F4E79"/>
                          </a:solidFill>
                          <a:latin typeface="Century Gothic"/>
                          <a:ea typeface="Century Gothic"/>
                          <a:cs typeface="Century Gothic"/>
                          <a:sym typeface="Century Gothic"/>
                        </a:rPr>
                        <a:t> collect money for UNICEF </a:t>
                      </a:r>
                      <a:endParaRPr sz="2000" dirty="0">
                        <a:latin typeface="Calibri"/>
                        <a:ea typeface="Calibri"/>
                        <a:cs typeface="Calibri"/>
                        <a:sym typeface="Calibri"/>
                      </a:endParaRPr>
                    </a:p>
                  </a:txBody>
                  <a:tcPr marL="114300" marR="114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E8CB"/>
                    </a:solidFill>
                  </a:tcPr>
                </a:tc>
                <a:extLst>
                  <a:ext uri="{0D108BD9-81ED-4DB2-BD59-A6C34878D82A}">
                    <a16:rowId xmlns:a16="http://schemas.microsoft.com/office/drawing/2014/main" val="10000"/>
                  </a:ext>
                </a:extLst>
              </a:tr>
            </a:tbl>
          </a:graphicData>
        </a:graphic>
      </p:graphicFrame>
      <p:sp>
        <p:nvSpPr>
          <p:cNvPr id="746" name="Google Shape;746;p24"/>
          <p:cNvSpPr/>
          <p:nvPr/>
        </p:nvSpPr>
        <p:spPr>
          <a:xfrm>
            <a:off x="49318" y="1227426"/>
            <a:ext cx="2402403" cy="427260"/>
          </a:xfrm>
          <a:prstGeom prst="roundRect">
            <a:avLst>
              <a:gd name="adj" fmla="val 16667"/>
            </a:avLst>
          </a:prstGeom>
          <a:solidFill>
            <a:srgbClr val="E3EAFD"/>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Letztes Jahr</a:t>
            </a:r>
            <a:endParaRPr kumimoji="0"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endParaRPr>
          </a:p>
        </p:txBody>
      </p:sp>
      <p:sp>
        <p:nvSpPr>
          <p:cNvPr id="747" name="Google Shape;747;p24"/>
          <p:cNvSpPr/>
          <p:nvPr/>
        </p:nvSpPr>
        <p:spPr>
          <a:xfrm>
            <a:off x="9676953" y="1242035"/>
            <a:ext cx="2402403" cy="427260"/>
          </a:xfrm>
          <a:prstGeom prst="roundRect">
            <a:avLst>
              <a:gd name="adj" fmla="val 16667"/>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Dieses Jahr</a:t>
            </a:r>
            <a:endParaRPr kumimoji="0"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endParaRPr>
          </a:p>
        </p:txBody>
      </p:sp>
      <p:sp>
        <p:nvSpPr>
          <p:cNvPr id="748" name="Google Shape;748;p24"/>
          <p:cNvSpPr txBox="1"/>
          <p:nvPr/>
        </p:nvSpPr>
        <p:spPr>
          <a:xfrm>
            <a:off x="23728" y="2139889"/>
            <a:ext cx="5942681"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Ich habe Müll aufgesammelt, um … zu…</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Ich habe Müll aufgesammelt, denn ich (sollen)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4"/>
          <p:cNvSpPr txBox="1"/>
          <p:nvPr/>
        </p:nvSpPr>
        <p:spPr>
          <a:xfrm>
            <a:off x="6096000" y="2139889"/>
            <a:ext cx="5563891"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Ich verkaufe Kuchen, um…zu…</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Ich verkaufe Kuchen, denn ich (dürfen)…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750" name="Google Shape;750;p24"/>
          <p:cNvGraphicFramePr/>
          <p:nvPr>
            <p:extLst>
              <p:ext uri="{D42A27DB-BD31-4B8C-83A1-F6EECF244321}">
                <p14:modId xmlns:p14="http://schemas.microsoft.com/office/powerpoint/2010/main" val="3974511186"/>
              </p:ext>
            </p:extLst>
          </p:nvPr>
        </p:nvGraphicFramePr>
        <p:xfrm>
          <a:off x="23728" y="2999616"/>
          <a:ext cx="5997350" cy="309372"/>
        </p:xfrm>
        <a:graphic>
          <a:graphicData uri="http://schemas.openxmlformats.org/drawingml/2006/table">
            <a:tbl>
              <a:tblPr>
                <a:noFill/>
              </a:tblPr>
              <a:tblGrid>
                <a:gridCol w="5997350">
                  <a:extLst>
                    <a:ext uri="{9D8B030D-6E8A-4147-A177-3AD203B41FA5}">
                      <a16:colId xmlns:a16="http://schemas.microsoft.com/office/drawing/2014/main" val="20000"/>
                    </a:ext>
                  </a:extLst>
                </a:gridCol>
              </a:tblGrid>
              <a:tr h="206825">
                <a:tc>
                  <a:txBody>
                    <a:bodyPr/>
                    <a:lstStyle/>
                    <a:p>
                      <a:pPr marL="0" marR="0" lvl="0" indent="0" algn="l" rtl="0">
                        <a:lnSpc>
                          <a:spcPct val="107000"/>
                        </a:lnSpc>
                        <a:spcBef>
                          <a:spcPts val="0"/>
                        </a:spcBef>
                        <a:spcAft>
                          <a:spcPts val="0"/>
                        </a:spcAft>
                        <a:buNone/>
                      </a:pPr>
                      <a:r>
                        <a:rPr lang="en-US" sz="2000" dirty="0">
                          <a:solidFill>
                            <a:srgbClr val="1F4E79"/>
                          </a:solidFill>
                          <a:latin typeface="Century Gothic"/>
                          <a:ea typeface="Century Gothic"/>
                          <a:cs typeface="Century Gothic"/>
                          <a:sym typeface="Century Gothic"/>
                        </a:rPr>
                        <a:t>3. go shopping voluntarily </a:t>
                      </a:r>
                      <a:r>
                        <a:rPr lang="en-US" sz="2000" dirty="0">
                          <a:solidFill>
                            <a:srgbClr val="1F4E79"/>
                          </a:solidFill>
                          <a:latin typeface="Century Gothic"/>
                          <a:ea typeface="Century Gothic"/>
                          <a:cs typeface="Century Gothic"/>
                          <a:sym typeface="Wingdings" panose="05000000000000000000" pitchFamily="2" charset="2"/>
                        </a:rPr>
                        <a:t></a:t>
                      </a:r>
                      <a:r>
                        <a:rPr lang="en-US" sz="2000" dirty="0">
                          <a:solidFill>
                            <a:srgbClr val="1F4E79"/>
                          </a:solidFill>
                          <a:latin typeface="Century Gothic"/>
                          <a:ea typeface="Century Gothic"/>
                          <a:cs typeface="Century Gothic"/>
                          <a:sym typeface="Century Gothic"/>
                        </a:rPr>
                        <a:t> help my grandpa</a:t>
                      </a:r>
                      <a:endParaRPr sz="2000" dirty="0">
                        <a:latin typeface="Calibri"/>
                        <a:ea typeface="Calibri"/>
                        <a:cs typeface="Calibri"/>
                        <a:sym typeface="Calibri"/>
                      </a:endParaRPr>
                    </a:p>
                  </a:txBody>
                  <a:tcPr marL="114300" marR="114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AFD"/>
                    </a:solidFill>
                  </a:tcPr>
                </a:tc>
                <a:extLst>
                  <a:ext uri="{0D108BD9-81ED-4DB2-BD59-A6C34878D82A}">
                    <a16:rowId xmlns:a16="http://schemas.microsoft.com/office/drawing/2014/main" val="10000"/>
                  </a:ext>
                </a:extLst>
              </a:tr>
            </a:tbl>
          </a:graphicData>
        </a:graphic>
      </p:graphicFrame>
      <p:graphicFrame>
        <p:nvGraphicFramePr>
          <p:cNvPr id="751" name="Google Shape;751;p24"/>
          <p:cNvGraphicFramePr/>
          <p:nvPr>
            <p:extLst>
              <p:ext uri="{D42A27DB-BD31-4B8C-83A1-F6EECF244321}">
                <p14:modId xmlns:p14="http://schemas.microsoft.com/office/powerpoint/2010/main" val="796969310"/>
              </p:ext>
            </p:extLst>
          </p:nvPr>
        </p:nvGraphicFramePr>
        <p:xfrm>
          <a:off x="23728" y="4292384"/>
          <a:ext cx="5872650" cy="309372"/>
        </p:xfrm>
        <a:graphic>
          <a:graphicData uri="http://schemas.openxmlformats.org/drawingml/2006/table">
            <a:tbl>
              <a:tblPr>
                <a:noFill/>
              </a:tblPr>
              <a:tblGrid>
                <a:gridCol w="5872650">
                  <a:extLst>
                    <a:ext uri="{9D8B030D-6E8A-4147-A177-3AD203B41FA5}">
                      <a16:colId xmlns:a16="http://schemas.microsoft.com/office/drawing/2014/main" val="20000"/>
                    </a:ext>
                  </a:extLst>
                </a:gridCol>
              </a:tblGrid>
              <a:tr h="254000">
                <a:tc>
                  <a:txBody>
                    <a:bodyPr/>
                    <a:lstStyle/>
                    <a:p>
                      <a:pPr marL="0" marR="0" lvl="0" indent="0" algn="l" rtl="0">
                        <a:lnSpc>
                          <a:spcPct val="107000"/>
                        </a:lnSpc>
                        <a:spcBef>
                          <a:spcPts val="0"/>
                        </a:spcBef>
                        <a:spcAft>
                          <a:spcPts val="0"/>
                        </a:spcAft>
                        <a:buNone/>
                      </a:pPr>
                      <a:r>
                        <a:rPr lang="en-US" sz="2000" dirty="0">
                          <a:solidFill>
                            <a:srgbClr val="1F4E79"/>
                          </a:solidFill>
                          <a:latin typeface="Century Gothic"/>
                          <a:ea typeface="Century Gothic"/>
                          <a:cs typeface="Century Gothic"/>
                          <a:sym typeface="Century Gothic"/>
                        </a:rPr>
                        <a:t>5. try new dishes </a:t>
                      </a:r>
                      <a:r>
                        <a:rPr lang="en-US" sz="2000" dirty="0">
                          <a:solidFill>
                            <a:srgbClr val="1F4E79"/>
                          </a:solidFill>
                          <a:latin typeface="Century Gothic"/>
                          <a:ea typeface="Century Gothic"/>
                          <a:cs typeface="Century Gothic"/>
                          <a:sym typeface="Wingdings" panose="05000000000000000000" pitchFamily="2" charset="2"/>
                        </a:rPr>
                        <a:t></a:t>
                      </a:r>
                      <a:r>
                        <a:rPr lang="en-US" sz="2000" dirty="0">
                          <a:solidFill>
                            <a:srgbClr val="1F4E79"/>
                          </a:solidFill>
                          <a:latin typeface="Century Gothic"/>
                          <a:ea typeface="Century Gothic"/>
                          <a:cs typeface="Century Gothic"/>
                          <a:sym typeface="Century Gothic"/>
                        </a:rPr>
                        <a:t> cook for others</a:t>
                      </a:r>
                      <a:endParaRPr sz="2000" dirty="0">
                        <a:latin typeface="Calibri"/>
                        <a:ea typeface="Calibri"/>
                        <a:cs typeface="Calibri"/>
                        <a:sym typeface="Calibri"/>
                      </a:endParaRPr>
                    </a:p>
                  </a:txBody>
                  <a:tcPr marL="114300" marR="114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AFD"/>
                    </a:solidFill>
                  </a:tcPr>
                </a:tc>
                <a:extLst>
                  <a:ext uri="{0D108BD9-81ED-4DB2-BD59-A6C34878D82A}">
                    <a16:rowId xmlns:a16="http://schemas.microsoft.com/office/drawing/2014/main" val="10000"/>
                  </a:ext>
                </a:extLst>
              </a:tr>
            </a:tbl>
          </a:graphicData>
        </a:graphic>
      </p:graphicFrame>
      <p:graphicFrame>
        <p:nvGraphicFramePr>
          <p:cNvPr id="752" name="Google Shape;752;p24"/>
          <p:cNvGraphicFramePr/>
          <p:nvPr>
            <p:extLst>
              <p:ext uri="{D42A27DB-BD31-4B8C-83A1-F6EECF244321}">
                <p14:modId xmlns:p14="http://schemas.microsoft.com/office/powerpoint/2010/main" val="3159730897"/>
              </p:ext>
            </p:extLst>
          </p:nvPr>
        </p:nvGraphicFramePr>
        <p:xfrm>
          <a:off x="23728" y="5204152"/>
          <a:ext cx="5914191" cy="635508"/>
        </p:xfrm>
        <a:graphic>
          <a:graphicData uri="http://schemas.openxmlformats.org/drawingml/2006/table">
            <a:tbl>
              <a:tblPr>
                <a:noFill/>
              </a:tblPr>
              <a:tblGrid>
                <a:gridCol w="5914191">
                  <a:extLst>
                    <a:ext uri="{9D8B030D-6E8A-4147-A177-3AD203B41FA5}">
                      <a16:colId xmlns:a16="http://schemas.microsoft.com/office/drawing/2014/main" val="20000"/>
                    </a:ext>
                  </a:extLst>
                </a:gridCol>
              </a:tblGrid>
              <a:tr h="254000">
                <a:tc>
                  <a:txBody>
                    <a:bodyPr/>
                    <a:lstStyle/>
                    <a:p>
                      <a:pPr marL="0" marR="0" lvl="0" indent="0" algn="l" rtl="0">
                        <a:lnSpc>
                          <a:spcPct val="107000"/>
                        </a:lnSpc>
                        <a:spcBef>
                          <a:spcPts val="0"/>
                        </a:spcBef>
                        <a:spcAft>
                          <a:spcPts val="0"/>
                        </a:spcAft>
                        <a:buNone/>
                      </a:pPr>
                      <a:r>
                        <a:rPr lang="en-US" sz="2000" dirty="0">
                          <a:solidFill>
                            <a:srgbClr val="1F4E79"/>
                          </a:solidFill>
                          <a:latin typeface="Century Gothic"/>
                          <a:ea typeface="Century Gothic"/>
                          <a:cs typeface="Century Gothic"/>
                          <a:sym typeface="Century Gothic"/>
                        </a:rPr>
                        <a:t>7. take part in a 5k run </a:t>
                      </a:r>
                      <a:r>
                        <a:rPr lang="en-US" sz="2000" dirty="0">
                          <a:solidFill>
                            <a:srgbClr val="1F4E79"/>
                          </a:solidFill>
                          <a:latin typeface="Century Gothic"/>
                          <a:ea typeface="Century Gothic"/>
                          <a:cs typeface="Century Gothic"/>
                          <a:sym typeface="Wingdings" panose="05000000000000000000" pitchFamily="2" charset="2"/>
                        </a:rPr>
                        <a:t></a:t>
                      </a:r>
                      <a:r>
                        <a:rPr lang="en-US" sz="2000" dirty="0">
                          <a:solidFill>
                            <a:srgbClr val="1F4E79"/>
                          </a:solidFill>
                          <a:latin typeface="Century Gothic"/>
                          <a:ea typeface="Century Gothic"/>
                          <a:cs typeface="Century Gothic"/>
                          <a:sym typeface="Century Gothic"/>
                        </a:rPr>
                        <a:t> collect money for a good cause</a:t>
                      </a:r>
                      <a:endParaRPr sz="2000" dirty="0">
                        <a:latin typeface="Calibri"/>
                        <a:ea typeface="Calibri"/>
                        <a:cs typeface="Calibri"/>
                        <a:sym typeface="Calibri"/>
                      </a:endParaRPr>
                    </a:p>
                  </a:txBody>
                  <a:tcPr marL="114300" marR="114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AFD"/>
                    </a:solidFill>
                  </a:tcPr>
                </a:tc>
                <a:extLst>
                  <a:ext uri="{0D108BD9-81ED-4DB2-BD59-A6C34878D82A}">
                    <a16:rowId xmlns:a16="http://schemas.microsoft.com/office/drawing/2014/main" val="10000"/>
                  </a:ext>
                </a:extLst>
              </a:tr>
            </a:tbl>
          </a:graphicData>
        </a:graphic>
      </p:graphicFrame>
      <p:graphicFrame>
        <p:nvGraphicFramePr>
          <p:cNvPr id="753" name="Google Shape;753;p24"/>
          <p:cNvGraphicFramePr/>
          <p:nvPr>
            <p:extLst>
              <p:ext uri="{D42A27DB-BD31-4B8C-83A1-F6EECF244321}">
                <p14:modId xmlns:p14="http://schemas.microsoft.com/office/powerpoint/2010/main" val="2307969287"/>
              </p:ext>
            </p:extLst>
          </p:nvPr>
        </p:nvGraphicFramePr>
        <p:xfrm>
          <a:off x="5921958" y="2997519"/>
          <a:ext cx="6270050" cy="309372"/>
        </p:xfrm>
        <a:graphic>
          <a:graphicData uri="http://schemas.openxmlformats.org/drawingml/2006/table">
            <a:tbl>
              <a:tblPr>
                <a:noFill/>
              </a:tblPr>
              <a:tblGrid>
                <a:gridCol w="6270050">
                  <a:extLst>
                    <a:ext uri="{9D8B030D-6E8A-4147-A177-3AD203B41FA5}">
                      <a16:colId xmlns:a16="http://schemas.microsoft.com/office/drawing/2014/main" val="20000"/>
                    </a:ext>
                  </a:extLst>
                </a:gridCol>
              </a:tblGrid>
              <a:tr h="32975">
                <a:tc>
                  <a:txBody>
                    <a:bodyPr/>
                    <a:lstStyle/>
                    <a:p>
                      <a:pPr marL="0" marR="0" lvl="0" indent="0" algn="l" rtl="0">
                        <a:lnSpc>
                          <a:spcPct val="107000"/>
                        </a:lnSpc>
                        <a:spcBef>
                          <a:spcPts val="0"/>
                        </a:spcBef>
                        <a:spcAft>
                          <a:spcPts val="0"/>
                        </a:spcAft>
                        <a:buNone/>
                      </a:pPr>
                      <a:r>
                        <a:rPr lang="en-US" sz="2000" dirty="0">
                          <a:solidFill>
                            <a:srgbClr val="1F4E79"/>
                          </a:solidFill>
                          <a:latin typeface="Century Gothic"/>
                          <a:ea typeface="Century Gothic"/>
                          <a:cs typeface="Century Gothic"/>
                          <a:sym typeface="Century Gothic"/>
                        </a:rPr>
                        <a:t>4. take the dog to the park </a:t>
                      </a:r>
                      <a:r>
                        <a:rPr lang="en-US" sz="2000" dirty="0">
                          <a:solidFill>
                            <a:srgbClr val="1F4E79"/>
                          </a:solidFill>
                          <a:latin typeface="Century Gothic"/>
                          <a:ea typeface="Century Gothic"/>
                          <a:cs typeface="Century Gothic"/>
                          <a:sym typeface="Wingdings" panose="05000000000000000000" pitchFamily="2" charset="2"/>
                        </a:rPr>
                        <a:t></a:t>
                      </a:r>
                      <a:r>
                        <a:rPr lang="en-US" sz="2000" dirty="0">
                          <a:solidFill>
                            <a:srgbClr val="1F4E79"/>
                          </a:solidFill>
                          <a:latin typeface="Century Gothic"/>
                          <a:ea typeface="Century Gothic"/>
                          <a:cs typeface="Century Gothic"/>
                          <a:sym typeface="Century Gothic"/>
                        </a:rPr>
                        <a:t> help my </a:t>
                      </a:r>
                      <a:r>
                        <a:rPr lang="en-US" sz="2000" dirty="0" err="1">
                          <a:solidFill>
                            <a:srgbClr val="1F4E79"/>
                          </a:solidFill>
                          <a:latin typeface="Century Gothic"/>
                          <a:ea typeface="Century Gothic"/>
                          <a:cs typeface="Century Gothic"/>
                          <a:sym typeface="Century Gothic"/>
                        </a:rPr>
                        <a:t>neighbour</a:t>
                      </a:r>
                      <a:endParaRPr sz="2000" dirty="0">
                        <a:latin typeface="Calibri"/>
                        <a:ea typeface="Calibri"/>
                        <a:cs typeface="Calibri"/>
                        <a:sym typeface="Calibri"/>
                      </a:endParaRPr>
                    </a:p>
                  </a:txBody>
                  <a:tcPr marL="114300" marR="114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E8CB"/>
                    </a:solidFill>
                  </a:tcPr>
                </a:tc>
                <a:extLst>
                  <a:ext uri="{0D108BD9-81ED-4DB2-BD59-A6C34878D82A}">
                    <a16:rowId xmlns:a16="http://schemas.microsoft.com/office/drawing/2014/main" val="10000"/>
                  </a:ext>
                </a:extLst>
              </a:tr>
            </a:tbl>
          </a:graphicData>
        </a:graphic>
      </p:graphicFrame>
      <p:graphicFrame>
        <p:nvGraphicFramePr>
          <p:cNvPr id="754" name="Google Shape;754;p24"/>
          <p:cNvGraphicFramePr/>
          <p:nvPr>
            <p:extLst>
              <p:ext uri="{D42A27DB-BD31-4B8C-83A1-F6EECF244321}">
                <p14:modId xmlns:p14="http://schemas.microsoft.com/office/powerpoint/2010/main" val="588962585"/>
              </p:ext>
            </p:extLst>
          </p:nvPr>
        </p:nvGraphicFramePr>
        <p:xfrm>
          <a:off x="5891963" y="4294442"/>
          <a:ext cx="6275025" cy="309372"/>
        </p:xfrm>
        <a:graphic>
          <a:graphicData uri="http://schemas.openxmlformats.org/drawingml/2006/table">
            <a:tbl>
              <a:tblPr>
                <a:noFill/>
              </a:tblPr>
              <a:tblGrid>
                <a:gridCol w="6275025">
                  <a:extLst>
                    <a:ext uri="{9D8B030D-6E8A-4147-A177-3AD203B41FA5}">
                      <a16:colId xmlns:a16="http://schemas.microsoft.com/office/drawing/2014/main" val="20000"/>
                    </a:ext>
                  </a:extLst>
                </a:gridCol>
              </a:tblGrid>
              <a:tr h="32975">
                <a:tc>
                  <a:txBody>
                    <a:bodyPr/>
                    <a:lstStyle/>
                    <a:p>
                      <a:pPr marL="0" marR="0" lvl="0" indent="0" algn="l" rtl="0">
                        <a:lnSpc>
                          <a:spcPct val="107000"/>
                        </a:lnSpc>
                        <a:spcBef>
                          <a:spcPts val="0"/>
                        </a:spcBef>
                        <a:spcAft>
                          <a:spcPts val="0"/>
                        </a:spcAft>
                        <a:buNone/>
                      </a:pPr>
                      <a:r>
                        <a:rPr lang="en-US" sz="2000" dirty="0">
                          <a:solidFill>
                            <a:srgbClr val="1F4E79"/>
                          </a:solidFill>
                          <a:latin typeface="Century Gothic"/>
                          <a:ea typeface="Century Gothic"/>
                          <a:cs typeface="Century Gothic"/>
                          <a:sym typeface="Century Gothic"/>
                        </a:rPr>
                        <a:t>6. work in a shop</a:t>
                      </a:r>
                      <a:r>
                        <a:rPr lang="en-US" sz="2000" dirty="0">
                          <a:solidFill>
                            <a:srgbClr val="1F4E79"/>
                          </a:solidFill>
                          <a:latin typeface="Century Gothic"/>
                          <a:ea typeface="Century Gothic"/>
                          <a:cs typeface="Century Gothic"/>
                          <a:sym typeface="Wingdings" panose="05000000000000000000" pitchFamily="2" charset="2"/>
                        </a:rPr>
                        <a:t></a:t>
                      </a:r>
                      <a:r>
                        <a:rPr lang="en-US" sz="2000" dirty="0">
                          <a:solidFill>
                            <a:srgbClr val="1F4E79"/>
                          </a:solidFill>
                          <a:latin typeface="Century Gothic"/>
                          <a:ea typeface="Century Gothic"/>
                          <a:cs typeface="Century Gothic"/>
                          <a:sym typeface="Century Gothic"/>
                        </a:rPr>
                        <a:t> help local businesses</a:t>
                      </a:r>
                      <a:endParaRPr sz="2000" dirty="0">
                        <a:latin typeface="Calibri"/>
                        <a:ea typeface="Calibri"/>
                        <a:cs typeface="Calibri"/>
                        <a:sym typeface="Calibri"/>
                      </a:endParaRPr>
                    </a:p>
                  </a:txBody>
                  <a:tcPr marL="114300" marR="114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E8CB"/>
                    </a:solidFill>
                  </a:tcPr>
                </a:tc>
                <a:extLst>
                  <a:ext uri="{0D108BD9-81ED-4DB2-BD59-A6C34878D82A}">
                    <a16:rowId xmlns:a16="http://schemas.microsoft.com/office/drawing/2014/main" val="10000"/>
                  </a:ext>
                </a:extLst>
              </a:tr>
            </a:tbl>
          </a:graphicData>
        </a:graphic>
      </p:graphicFrame>
      <p:sp>
        <p:nvSpPr>
          <p:cNvPr id="756" name="Google Shape;756;p24"/>
          <p:cNvSpPr txBox="1"/>
          <p:nvPr/>
        </p:nvSpPr>
        <p:spPr>
          <a:xfrm>
            <a:off x="-37706" y="3579922"/>
            <a:ext cx="5975625"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Ich bin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freiwillig</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einkaufen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gegangen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um …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zu</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denn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ich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wollen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57" name="Google Shape;757;p24"/>
          <p:cNvSpPr txBox="1"/>
          <p:nvPr/>
        </p:nvSpPr>
        <p:spPr>
          <a:xfrm>
            <a:off x="6170907" y="3536269"/>
            <a:ext cx="602109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Ich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nehme</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den Hund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mit</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in den Park, um…</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zu</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denn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ich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wollen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58" name="Google Shape;758;p24"/>
          <p:cNvSpPr txBox="1"/>
          <p:nvPr/>
        </p:nvSpPr>
        <p:spPr>
          <a:xfrm>
            <a:off x="-21992" y="4551468"/>
            <a:ext cx="6605672"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Ich habe neue Gerichte probiert, um … zu…</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 / denn ich (dürfen)…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4"/>
          <p:cNvSpPr txBox="1"/>
          <p:nvPr/>
        </p:nvSpPr>
        <p:spPr>
          <a:xfrm>
            <a:off x="6300038" y="4562416"/>
            <a:ext cx="6270042"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Ich arbeite in einem Laden, um…zu…</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 / denn ich (können)…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4"/>
          <p:cNvSpPr txBox="1"/>
          <p:nvPr/>
        </p:nvSpPr>
        <p:spPr>
          <a:xfrm>
            <a:off x="23728" y="5753222"/>
            <a:ext cx="5942681"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Ich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habe</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an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einem</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5KM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Lauf</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teilgenommen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um …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zu</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denn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ich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sollen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61" name="Google Shape;761;p24"/>
          <p:cNvSpPr txBox="1"/>
          <p:nvPr/>
        </p:nvSpPr>
        <p:spPr>
          <a:xfrm>
            <a:off x="6300038" y="5592622"/>
            <a:ext cx="6270042"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Ich begrüße Asylsuchende, um…zu…</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 / denn ich (wollen)…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4"/>
          <p:cNvSpPr txBox="1"/>
          <p:nvPr/>
        </p:nvSpPr>
        <p:spPr>
          <a:xfrm>
            <a:off x="15961" y="2184661"/>
            <a:ext cx="5921958"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Ich habe Müll aufgesammelt, um die Straßen sauber zu machen.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4"/>
          <p:cNvSpPr txBox="1"/>
          <p:nvPr/>
        </p:nvSpPr>
        <p:spPr>
          <a:xfrm>
            <a:off x="24659" y="2169120"/>
            <a:ext cx="5921958"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Ich habe Müll aufgesammelt, denn ich sollte die Straßen sauber machen.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4"/>
          <p:cNvSpPr txBox="1"/>
          <p:nvPr/>
        </p:nvSpPr>
        <p:spPr>
          <a:xfrm>
            <a:off x="5916966" y="2139889"/>
            <a:ext cx="5921958"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Ich verkaufe Kuchen, um Geld für UNICEF zu sammeln.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4"/>
          <p:cNvSpPr txBox="1"/>
          <p:nvPr/>
        </p:nvSpPr>
        <p:spPr>
          <a:xfrm>
            <a:off x="6015852" y="2132933"/>
            <a:ext cx="5921958"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Ich verkaufe Kuchen, denn ich darf Geld für UNICEF sammeln.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755" name="Google Shape;755;p24"/>
          <p:cNvGraphicFramePr/>
          <p:nvPr>
            <p:extLst>
              <p:ext uri="{D42A27DB-BD31-4B8C-83A1-F6EECF244321}">
                <p14:modId xmlns:p14="http://schemas.microsoft.com/office/powerpoint/2010/main" val="3011475908"/>
              </p:ext>
            </p:extLst>
          </p:nvPr>
        </p:nvGraphicFramePr>
        <p:xfrm>
          <a:off x="5916967" y="5202823"/>
          <a:ext cx="5692775" cy="309372"/>
        </p:xfrm>
        <a:graphic>
          <a:graphicData uri="http://schemas.openxmlformats.org/drawingml/2006/table">
            <a:tbl>
              <a:tblPr>
                <a:noFill/>
              </a:tblPr>
              <a:tblGrid>
                <a:gridCol w="5692775">
                  <a:extLst>
                    <a:ext uri="{9D8B030D-6E8A-4147-A177-3AD203B41FA5}">
                      <a16:colId xmlns:a16="http://schemas.microsoft.com/office/drawing/2014/main" val="20000"/>
                    </a:ext>
                  </a:extLst>
                </a:gridCol>
              </a:tblGrid>
              <a:tr h="32975">
                <a:tc>
                  <a:txBody>
                    <a:bodyPr/>
                    <a:lstStyle/>
                    <a:p>
                      <a:pPr marL="0" marR="0" lvl="0" indent="0" algn="l" rtl="0">
                        <a:lnSpc>
                          <a:spcPct val="107000"/>
                        </a:lnSpc>
                        <a:spcBef>
                          <a:spcPts val="0"/>
                        </a:spcBef>
                        <a:spcAft>
                          <a:spcPts val="0"/>
                        </a:spcAft>
                        <a:buNone/>
                      </a:pPr>
                      <a:r>
                        <a:rPr lang="en-US" sz="2000" dirty="0">
                          <a:solidFill>
                            <a:srgbClr val="1F4E79"/>
                          </a:solidFill>
                          <a:latin typeface="Century Gothic"/>
                          <a:ea typeface="Century Gothic"/>
                          <a:cs typeface="Century Gothic"/>
                          <a:sym typeface="Century Gothic"/>
                        </a:rPr>
                        <a:t>8. greet asylum seekers </a:t>
                      </a:r>
                      <a:r>
                        <a:rPr lang="en-US" sz="2000" dirty="0">
                          <a:solidFill>
                            <a:srgbClr val="1F4E79"/>
                          </a:solidFill>
                          <a:latin typeface="Century Gothic"/>
                          <a:ea typeface="Century Gothic"/>
                          <a:cs typeface="Century Gothic"/>
                          <a:sym typeface="Wingdings" panose="05000000000000000000" pitchFamily="2" charset="2"/>
                        </a:rPr>
                        <a:t></a:t>
                      </a:r>
                      <a:r>
                        <a:rPr lang="en-US" sz="2000" dirty="0">
                          <a:solidFill>
                            <a:srgbClr val="1F4E79"/>
                          </a:solidFill>
                          <a:latin typeface="Century Gothic"/>
                          <a:ea typeface="Century Gothic"/>
                          <a:cs typeface="Century Gothic"/>
                          <a:sym typeface="Century Gothic"/>
                        </a:rPr>
                        <a:t> be kind / friendly</a:t>
                      </a:r>
                      <a:endParaRPr sz="2000" dirty="0">
                        <a:latin typeface="Calibri"/>
                        <a:ea typeface="Calibri"/>
                        <a:cs typeface="Calibri"/>
                        <a:sym typeface="Calibri"/>
                      </a:endParaRPr>
                    </a:p>
                  </a:txBody>
                  <a:tcPr marL="114300" marR="114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E8CB"/>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5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5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5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5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6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0"/>
        <p:cNvGrpSpPr/>
        <p:nvPr/>
      </p:nvGrpSpPr>
      <p:grpSpPr>
        <a:xfrm>
          <a:off x="0" y="0"/>
          <a:ext cx="0" cy="0"/>
          <a:chOff x="0" y="0"/>
          <a:chExt cx="0" cy="0"/>
        </a:xfrm>
      </p:grpSpPr>
      <p:pic>
        <p:nvPicPr>
          <p:cNvPr id="771" name="Google Shape;771;p25" descr="background rectangle"/>
          <p:cNvPicPr preferRelativeResize="0"/>
          <p:nvPr/>
        </p:nvPicPr>
        <p:blipFill rotWithShape="1">
          <a:blip r:embed="rId4">
            <a:alphaModFix/>
          </a:blip>
          <a:srcRect/>
          <a:stretch/>
        </p:blipFill>
        <p:spPr>
          <a:xfrm>
            <a:off x="0" y="294041"/>
            <a:ext cx="5645251" cy="869950"/>
          </a:xfrm>
          <a:prstGeom prst="rect">
            <a:avLst/>
          </a:prstGeom>
          <a:noFill/>
          <a:ln>
            <a:noFill/>
          </a:ln>
        </p:spPr>
      </p:pic>
      <p:pic>
        <p:nvPicPr>
          <p:cNvPr id="772" name="Google Shape;772;p25" descr="A picture containing text, toy, doll&#10;&#10;Description automatically generated"/>
          <p:cNvPicPr preferRelativeResize="0"/>
          <p:nvPr/>
        </p:nvPicPr>
        <p:blipFill rotWithShape="1">
          <a:blip r:embed="rId5">
            <a:alphaModFix/>
          </a:blip>
          <a:srcRect b="19040"/>
          <a:stretch/>
        </p:blipFill>
        <p:spPr>
          <a:xfrm>
            <a:off x="4263876" y="837902"/>
            <a:ext cx="927090" cy="1141441"/>
          </a:xfrm>
          <a:prstGeom prst="rect">
            <a:avLst/>
          </a:prstGeom>
          <a:noFill/>
          <a:ln>
            <a:noFill/>
          </a:ln>
        </p:spPr>
      </p:pic>
      <p:sp>
        <p:nvSpPr>
          <p:cNvPr id="773" name="Google Shape;773;p25"/>
          <p:cNvSpPr txBox="1">
            <a:spLocks noGrp="1"/>
          </p:cNvSpPr>
          <p:nvPr>
            <p:ph type="title"/>
          </p:nvPr>
        </p:nvSpPr>
        <p:spPr>
          <a:xfrm>
            <a:off x="0" y="294041"/>
            <a:ext cx="5743891"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US" sz="3600" b="1">
                <a:solidFill>
                  <a:schemeClr val="lt1"/>
                </a:solidFill>
              </a:rPr>
              <a:t>Wie kann man helfen? </a:t>
            </a:r>
            <a:endParaRPr/>
          </a:p>
        </p:txBody>
      </p:sp>
      <p:sp>
        <p:nvSpPr>
          <p:cNvPr id="774" name="Google Shape;774;p25"/>
          <p:cNvSpPr/>
          <p:nvPr/>
        </p:nvSpPr>
        <p:spPr>
          <a:xfrm>
            <a:off x="10635399" y="143775"/>
            <a:ext cx="1529166"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schreiben</a:t>
            </a:r>
            <a:endParaRPr kumimoji="0"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75" name="Google Shape;775;p25"/>
          <p:cNvSpPr txBox="1"/>
          <p:nvPr/>
        </p:nvSpPr>
        <p:spPr>
          <a:xfrm>
            <a:off x="5555456" y="162354"/>
            <a:ext cx="5169739" cy="132343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Andrea macht Notizen, wie man </a:t>
            </a:r>
            <a:br>
              <a:rPr kumimoji="0" lang="en-US"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br>
            <a:r>
              <a:rPr kumimoji="0" lang="en-US" sz="20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letztes Jahr </a:t>
            </a:r>
            <a:r>
              <a:rPr kumimoji="0" lang="en-US"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geholfen hat und wie man </a:t>
            </a:r>
            <a:r>
              <a:rPr kumimoji="0" lang="en-US" sz="20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dieses Jahr</a:t>
            </a:r>
            <a:r>
              <a:rPr kumimoji="0" lang="en-US"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 helfen kann. </a:t>
            </a:r>
            <a:br>
              <a:rPr kumimoji="0" lang="en-US"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br>
            <a:r>
              <a:rPr kumimoji="0" lang="en-US"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Schreib auf Deutsch.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776" name="Google Shape;776;p25"/>
          <p:cNvGraphicFramePr/>
          <p:nvPr>
            <p:extLst>
              <p:ext uri="{D42A27DB-BD31-4B8C-83A1-F6EECF244321}">
                <p14:modId xmlns:p14="http://schemas.microsoft.com/office/powerpoint/2010/main" val="1462320065"/>
              </p:ext>
            </p:extLst>
          </p:nvPr>
        </p:nvGraphicFramePr>
        <p:xfrm>
          <a:off x="0" y="1750244"/>
          <a:ext cx="6147175" cy="309372"/>
        </p:xfrm>
        <a:graphic>
          <a:graphicData uri="http://schemas.openxmlformats.org/drawingml/2006/table">
            <a:tbl>
              <a:tblPr>
                <a:noFill/>
              </a:tblPr>
              <a:tblGrid>
                <a:gridCol w="6147175">
                  <a:extLst>
                    <a:ext uri="{9D8B030D-6E8A-4147-A177-3AD203B41FA5}">
                      <a16:colId xmlns:a16="http://schemas.microsoft.com/office/drawing/2014/main" val="20000"/>
                    </a:ext>
                  </a:extLst>
                </a:gridCol>
              </a:tblGrid>
              <a:tr h="254000">
                <a:tc>
                  <a:txBody>
                    <a:bodyPr/>
                    <a:lstStyle/>
                    <a:p>
                      <a:pPr marL="0" marR="0" lvl="0" indent="0" algn="l" rtl="0">
                        <a:lnSpc>
                          <a:spcPct val="107000"/>
                        </a:lnSpc>
                        <a:spcBef>
                          <a:spcPts val="0"/>
                        </a:spcBef>
                        <a:spcAft>
                          <a:spcPts val="0"/>
                        </a:spcAft>
                        <a:buNone/>
                      </a:pPr>
                      <a:r>
                        <a:rPr lang="en-US" sz="2000" dirty="0">
                          <a:solidFill>
                            <a:srgbClr val="1F4E79"/>
                          </a:solidFill>
                          <a:latin typeface="Century Gothic"/>
                          <a:ea typeface="Century Gothic"/>
                          <a:cs typeface="Century Gothic"/>
                          <a:sym typeface="Century Gothic"/>
                        </a:rPr>
                        <a:t>1. pick up rubbish </a:t>
                      </a:r>
                      <a:r>
                        <a:rPr lang="en-US" sz="2000" dirty="0">
                          <a:solidFill>
                            <a:srgbClr val="1F4E79"/>
                          </a:solidFill>
                          <a:latin typeface="Century Gothic"/>
                          <a:ea typeface="Century Gothic"/>
                          <a:cs typeface="Century Gothic"/>
                          <a:sym typeface="Wingdings" panose="05000000000000000000" pitchFamily="2" charset="2"/>
                        </a:rPr>
                        <a:t></a:t>
                      </a:r>
                      <a:r>
                        <a:rPr lang="en-US" sz="2000" dirty="0">
                          <a:solidFill>
                            <a:srgbClr val="1F4E79"/>
                          </a:solidFill>
                          <a:latin typeface="Century Gothic"/>
                          <a:ea typeface="Century Gothic"/>
                          <a:cs typeface="Century Gothic"/>
                          <a:sym typeface="Century Gothic"/>
                        </a:rPr>
                        <a:t> make streets clean.           </a:t>
                      </a:r>
                      <a:endParaRPr sz="2000" dirty="0">
                        <a:latin typeface="Calibri"/>
                        <a:ea typeface="Calibri"/>
                        <a:cs typeface="Calibri"/>
                        <a:sym typeface="Calibri"/>
                      </a:endParaRPr>
                    </a:p>
                  </a:txBody>
                  <a:tcPr marL="114300" marR="114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AFD"/>
                    </a:solidFill>
                  </a:tcPr>
                </a:tc>
                <a:extLst>
                  <a:ext uri="{0D108BD9-81ED-4DB2-BD59-A6C34878D82A}">
                    <a16:rowId xmlns:a16="http://schemas.microsoft.com/office/drawing/2014/main" val="10000"/>
                  </a:ext>
                </a:extLst>
              </a:tr>
            </a:tbl>
          </a:graphicData>
        </a:graphic>
      </p:graphicFrame>
      <p:graphicFrame>
        <p:nvGraphicFramePr>
          <p:cNvPr id="777" name="Google Shape;777;p25"/>
          <p:cNvGraphicFramePr/>
          <p:nvPr>
            <p:extLst>
              <p:ext uri="{D42A27DB-BD31-4B8C-83A1-F6EECF244321}">
                <p14:modId xmlns:p14="http://schemas.microsoft.com/office/powerpoint/2010/main" val="2876549318"/>
              </p:ext>
            </p:extLst>
          </p:nvPr>
        </p:nvGraphicFramePr>
        <p:xfrm>
          <a:off x="5898216" y="1750244"/>
          <a:ext cx="6344975" cy="309372"/>
        </p:xfrm>
        <a:graphic>
          <a:graphicData uri="http://schemas.openxmlformats.org/drawingml/2006/table">
            <a:tbl>
              <a:tblPr>
                <a:noFill/>
              </a:tblPr>
              <a:tblGrid>
                <a:gridCol w="6344975">
                  <a:extLst>
                    <a:ext uri="{9D8B030D-6E8A-4147-A177-3AD203B41FA5}">
                      <a16:colId xmlns:a16="http://schemas.microsoft.com/office/drawing/2014/main" val="20000"/>
                    </a:ext>
                  </a:extLst>
                </a:gridCol>
              </a:tblGrid>
              <a:tr h="32975">
                <a:tc>
                  <a:txBody>
                    <a:bodyPr/>
                    <a:lstStyle/>
                    <a:p>
                      <a:pPr marL="0" marR="0" lvl="0" indent="0" algn="l" rtl="0">
                        <a:lnSpc>
                          <a:spcPct val="107000"/>
                        </a:lnSpc>
                        <a:spcBef>
                          <a:spcPts val="0"/>
                        </a:spcBef>
                        <a:spcAft>
                          <a:spcPts val="0"/>
                        </a:spcAft>
                        <a:buNone/>
                      </a:pPr>
                      <a:r>
                        <a:rPr lang="en-US" sz="2000" dirty="0">
                          <a:solidFill>
                            <a:srgbClr val="1F4E79"/>
                          </a:solidFill>
                          <a:latin typeface="Century Gothic"/>
                          <a:ea typeface="Century Gothic"/>
                          <a:cs typeface="Century Gothic"/>
                          <a:sym typeface="Century Gothic"/>
                        </a:rPr>
                        <a:t>2. cake sale </a:t>
                      </a:r>
                      <a:r>
                        <a:rPr lang="en-US" sz="2000" dirty="0">
                          <a:solidFill>
                            <a:srgbClr val="1F4E79"/>
                          </a:solidFill>
                          <a:latin typeface="Century Gothic"/>
                          <a:ea typeface="Century Gothic"/>
                          <a:cs typeface="Century Gothic"/>
                          <a:sym typeface="Wingdings" panose="05000000000000000000" pitchFamily="2" charset="2"/>
                        </a:rPr>
                        <a:t> </a:t>
                      </a:r>
                      <a:r>
                        <a:rPr lang="en-US" sz="2000" dirty="0">
                          <a:solidFill>
                            <a:srgbClr val="1F4E79"/>
                          </a:solidFill>
                          <a:latin typeface="Century Gothic"/>
                          <a:ea typeface="Century Gothic"/>
                          <a:cs typeface="Century Gothic"/>
                          <a:sym typeface="Century Gothic"/>
                        </a:rPr>
                        <a:t>collect money for UNICEF </a:t>
                      </a:r>
                      <a:endParaRPr sz="2000" dirty="0">
                        <a:latin typeface="Calibri"/>
                        <a:ea typeface="Calibri"/>
                        <a:cs typeface="Calibri"/>
                        <a:sym typeface="Calibri"/>
                      </a:endParaRPr>
                    </a:p>
                  </a:txBody>
                  <a:tcPr marL="114300" marR="114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E8CB"/>
                    </a:solidFill>
                  </a:tcPr>
                </a:tc>
                <a:extLst>
                  <a:ext uri="{0D108BD9-81ED-4DB2-BD59-A6C34878D82A}">
                    <a16:rowId xmlns:a16="http://schemas.microsoft.com/office/drawing/2014/main" val="10000"/>
                  </a:ext>
                </a:extLst>
              </a:tr>
            </a:tbl>
          </a:graphicData>
        </a:graphic>
      </p:graphicFrame>
      <p:sp>
        <p:nvSpPr>
          <p:cNvPr id="778" name="Google Shape;778;p25"/>
          <p:cNvSpPr/>
          <p:nvPr/>
        </p:nvSpPr>
        <p:spPr>
          <a:xfrm>
            <a:off x="49318" y="1227426"/>
            <a:ext cx="2402403" cy="427260"/>
          </a:xfrm>
          <a:prstGeom prst="roundRect">
            <a:avLst>
              <a:gd name="adj" fmla="val 16667"/>
            </a:avLst>
          </a:prstGeom>
          <a:solidFill>
            <a:srgbClr val="E3EAFD"/>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Letztes Jahr</a:t>
            </a:r>
            <a:endParaRPr kumimoji="0"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endParaRPr>
          </a:p>
        </p:txBody>
      </p:sp>
      <p:sp>
        <p:nvSpPr>
          <p:cNvPr id="779" name="Google Shape;779;p25"/>
          <p:cNvSpPr/>
          <p:nvPr/>
        </p:nvSpPr>
        <p:spPr>
          <a:xfrm>
            <a:off x="9676953" y="1242035"/>
            <a:ext cx="2402403" cy="427260"/>
          </a:xfrm>
          <a:prstGeom prst="roundRect">
            <a:avLst>
              <a:gd name="adj" fmla="val 16667"/>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Dieses Jahr</a:t>
            </a:r>
            <a:endParaRPr kumimoji="0"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endParaRPr>
          </a:p>
        </p:txBody>
      </p:sp>
      <p:sp>
        <p:nvSpPr>
          <p:cNvPr id="780" name="Google Shape;780;p25"/>
          <p:cNvSpPr/>
          <p:nvPr/>
        </p:nvSpPr>
        <p:spPr>
          <a:xfrm>
            <a:off x="1980520" y="5884821"/>
            <a:ext cx="7696433" cy="410196"/>
          </a:xfrm>
          <a:prstGeom prst="wedgeRoundRectCallout">
            <a:avLst>
              <a:gd name="adj1" fmla="val -14631"/>
              <a:gd name="adj2" fmla="val 12500"/>
              <a:gd name="adj3" fmla="val 16667"/>
            </a:avLst>
          </a:prstGeom>
          <a:solidFill>
            <a:srgbClr val="115076"/>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entury Gothic"/>
              <a:buNone/>
              <a:tabLst/>
              <a:defRPr/>
            </a:pPr>
            <a:r>
              <a:rPr kumimoji="0" lang="en-US" sz="2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Use </a:t>
            </a:r>
            <a:r>
              <a:rPr kumimoji="0" lang="en-US" sz="2400" b="1" i="1" u="none" strike="noStrike" kern="0" cap="none" spc="0" normalizeH="0" baseline="0" noProof="0">
                <a:ln>
                  <a:noFill/>
                </a:ln>
                <a:solidFill>
                  <a:srgbClr val="FFFFFF"/>
                </a:solidFill>
                <a:effectLst/>
                <a:uLnTx/>
                <a:uFillTx/>
                <a:latin typeface="Century Gothic"/>
                <a:ea typeface="Century Gothic"/>
                <a:cs typeface="Century Gothic"/>
                <a:sym typeface="Century Gothic"/>
              </a:rPr>
              <a:t>um zu </a:t>
            </a:r>
            <a:r>
              <a:rPr kumimoji="0" lang="en-US" sz="2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phrases OR use </a:t>
            </a:r>
            <a:r>
              <a:rPr kumimoji="0" lang="en-US" sz="2400" b="1" i="1" u="none" strike="noStrike" kern="0" cap="none" spc="0" normalizeH="0" baseline="0" noProof="0">
                <a:ln>
                  <a:noFill/>
                </a:ln>
                <a:solidFill>
                  <a:srgbClr val="FFFFFF"/>
                </a:solidFill>
                <a:effectLst/>
                <a:uLnTx/>
                <a:uFillTx/>
                <a:latin typeface="Century Gothic"/>
                <a:ea typeface="Century Gothic"/>
                <a:cs typeface="Century Gothic"/>
                <a:sym typeface="Century Gothic"/>
              </a:rPr>
              <a:t>denn </a:t>
            </a:r>
            <a:r>
              <a:rPr kumimoji="0" lang="en-US" sz="2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and past modals </a:t>
            </a:r>
            <a:endParaRPr kumimoji="0" sz="24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81" name="Google Shape;781;p25"/>
          <p:cNvSpPr txBox="1"/>
          <p:nvPr/>
        </p:nvSpPr>
        <p:spPr>
          <a:xfrm>
            <a:off x="180000" y="2155174"/>
            <a:ext cx="5563891" cy="16312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Zum</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Beispiel</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Ich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habe</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Müll</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aufgesammelt</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um die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Straßen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sauber</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zu</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machen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Ich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habe</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Müll</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aufgesammelt</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denn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ich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sollte</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die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Straßen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sauber</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machen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82" name="Google Shape;782;p25"/>
          <p:cNvSpPr txBox="1"/>
          <p:nvPr/>
        </p:nvSpPr>
        <p:spPr>
          <a:xfrm>
            <a:off x="6096000" y="2139889"/>
            <a:ext cx="5563891" cy="16312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Zum Beispiel: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 Ich verkaufe Kuchen, um Geld für UNICEF</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zu sammeln.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 Ich verkaufe Kuchen, denn ich will Geld für UNICEF sammeln.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783" name="Google Shape;783;p25"/>
          <p:cNvGraphicFramePr/>
          <p:nvPr>
            <p:extLst>
              <p:ext uri="{D42A27DB-BD31-4B8C-83A1-F6EECF244321}">
                <p14:modId xmlns:p14="http://schemas.microsoft.com/office/powerpoint/2010/main" val="1568188245"/>
              </p:ext>
            </p:extLst>
          </p:nvPr>
        </p:nvGraphicFramePr>
        <p:xfrm>
          <a:off x="-18" y="3853174"/>
          <a:ext cx="5997350" cy="309372"/>
        </p:xfrm>
        <a:graphic>
          <a:graphicData uri="http://schemas.openxmlformats.org/drawingml/2006/table">
            <a:tbl>
              <a:tblPr>
                <a:noFill/>
              </a:tblPr>
              <a:tblGrid>
                <a:gridCol w="5997350">
                  <a:extLst>
                    <a:ext uri="{9D8B030D-6E8A-4147-A177-3AD203B41FA5}">
                      <a16:colId xmlns:a16="http://schemas.microsoft.com/office/drawing/2014/main" val="20000"/>
                    </a:ext>
                  </a:extLst>
                </a:gridCol>
              </a:tblGrid>
              <a:tr h="206825">
                <a:tc>
                  <a:txBody>
                    <a:bodyPr/>
                    <a:lstStyle/>
                    <a:p>
                      <a:pPr marL="0" marR="0" lvl="0" indent="0" algn="l" rtl="0">
                        <a:lnSpc>
                          <a:spcPct val="107000"/>
                        </a:lnSpc>
                        <a:spcBef>
                          <a:spcPts val="0"/>
                        </a:spcBef>
                        <a:spcAft>
                          <a:spcPts val="0"/>
                        </a:spcAft>
                        <a:buNone/>
                      </a:pPr>
                      <a:r>
                        <a:rPr lang="en-US" sz="2000" dirty="0">
                          <a:solidFill>
                            <a:srgbClr val="1F4E79"/>
                          </a:solidFill>
                          <a:latin typeface="Century Gothic"/>
                          <a:ea typeface="Century Gothic"/>
                          <a:cs typeface="Century Gothic"/>
                          <a:sym typeface="Century Gothic"/>
                        </a:rPr>
                        <a:t>3. go shopping voluntarily </a:t>
                      </a:r>
                      <a:r>
                        <a:rPr lang="en-US" sz="2000" dirty="0">
                          <a:solidFill>
                            <a:srgbClr val="1F4E79"/>
                          </a:solidFill>
                          <a:latin typeface="Century Gothic"/>
                          <a:ea typeface="Century Gothic"/>
                          <a:cs typeface="Century Gothic"/>
                          <a:sym typeface="Wingdings" panose="05000000000000000000" pitchFamily="2" charset="2"/>
                        </a:rPr>
                        <a:t></a:t>
                      </a:r>
                      <a:r>
                        <a:rPr lang="en-US" sz="2000" dirty="0">
                          <a:solidFill>
                            <a:srgbClr val="1F4E79"/>
                          </a:solidFill>
                          <a:latin typeface="Century Gothic"/>
                          <a:ea typeface="Century Gothic"/>
                          <a:cs typeface="Century Gothic"/>
                          <a:sym typeface="Century Gothic"/>
                        </a:rPr>
                        <a:t> help my grandpa</a:t>
                      </a:r>
                      <a:endParaRPr sz="2000" dirty="0">
                        <a:latin typeface="Calibri"/>
                        <a:ea typeface="Calibri"/>
                        <a:cs typeface="Calibri"/>
                        <a:sym typeface="Calibri"/>
                      </a:endParaRPr>
                    </a:p>
                  </a:txBody>
                  <a:tcPr marL="114300" marR="114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AFD"/>
                    </a:solidFill>
                  </a:tcPr>
                </a:tc>
                <a:extLst>
                  <a:ext uri="{0D108BD9-81ED-4DB2-BD59-A6C34878D82A}">
                    <a16:rowId xmlns:a16="http://schemas.microsoft.com/office/drawing/2014/main" val="10000"/>
                  </a:ext>
                </a:extLst>
              </a:tr>
            </a:tbl>
          </a:graphicData>
        </a:graphic>
      </p:graphicFrame>
      <p:graphicFrame>
        <p:nvGraphicFramePr>
          <p:cNvPr id="784" name="Google Shape;784;p25"/>
          <p:cNvGraphicFramePr/>
          <p:nvPr>
            <p:extLst>
              <p:ext uri="{D42A27DB-BD31-4B8C-83A1-F6EECF244321}">
                <p14:modId xmlns:p14="http://schemas.microsoft.com/office/powerpoint/2010/main" val="3934115848"/>
              </p:ext>
            </p:extLst>
          </p:nvPr>
        </p:nvGraphicFramePr>
        <p:xfrm>
          <a:off x="0" y="4568243"/>
          <a:ext cx="6147175" cy="309372"/>
        </p:xfrm>
        <a:graphic>
          <a:graphicData uri="http://schemas.openxmlformats.org/drawingml/2006/table">
            <a:tbl>
              <a:tblPr>
                <a:noFill/>
              </a:tblPr>
              <a:tblGrid>
                <a:gridCol w="6147175">
                  <a:extLst>
                    <a:ext uri="{9D8B030D-6E8A-4147-A177-3AD203B41FA5}">
                      <a16:colId xmlns:a16="http://schemas.microsoft.com/office/drawing/2014/main" val="20000"/>
                    </a:ext>
                  </a:extLst>
                </a:gridCol>
              </a:tblGrid>
              <a:tr h="254000">
                <a:tc>
                  <a:txBody>
                    <a:bodyPr/>
                    <a:lstStyle/>
                    <a:p>
                      <a:pPr marL="0" marR="0" lvl="0" indent="0" algn="l" rtl="0">
                        <a:lnSpc>
                          <a:spcPct val="107000"/>
                        </a:lnSpc>
                        <a:spcBef>
                          <a:spcPts val="0"/>
                        </a:spcBef>
                        <a:spcAft>
                          <a:spcPts val="0"/>
                        </a:spcAft>
                        <a:buNone/>
                      </a:pPr>
                      <a:r>
                        <a:rPr lang="en-US" sz="2000" dirty="0">
                          <a:solidFill>
                            <a:srgbClr val="1F4E79"/>
                          </a:solidFill>
                          <a:latin typeface="Century Gothic"/>
                          <a:ea typeface="Century Gothic"/>
                          <a:cs typeface="Century Gothic"/>
                          <a:sym typeface="Century Gothic"/>
                        </a:rPr>
                        <a:t>5. try new dishes </a:t>
                      </a:r>
                      <a:r>
                        <a:rPr lang="en-US" sz="2000" dirty="0">
                          <a:solidFill>
                            <a:srgbClr val="1F4E79"/>
                          </a:solidFill>
                          <a:latin typeface="Century Gothic"/>
                          <a:ea typeface="Century Gothic"/>
                          <a:cs typeface="Century Gothic"/>
                          <a:sym typeface="Wingdings" panose="05000000000000000000" pitchFamily="2" charset="2"/>
                        </a:rPr>
                        <a:t></a:t>
                      </a:r>
                      <a:r>
                        <a:rPr lang="en-US" sz="2000" dirty="0">
                          <a:solidFill>
                            <a:srgbClr val="1F4E79"/>
                          </a:solidFill>
                          <a:latin typeface="Century Gothic"/>
                          <a:ea typeface="Century Gothic"/>
                          <a:cs typeface="Century Gothic"/>
                          <a:sym typeface="Century Gothic"/>
                        </a:rPr>
                        <a:t> cook for others</a:t>
                      </a:r>
                      <a:endParaRPr sz="2000" dirty="0">
                        <a:latin typeface="Calibri"/>
                        <a:ea typeface="Calibri"/>
                        <a:cs typeface="Calibri"/>
                        <a:sym typeface="Calibri"/>
                      </a:endParaRPr>
                    </a:p>
                  </a:txBody>
                  <a:tcPr marL="114300" marR="114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AFD"/>
                    </a:solidFill>
                  </a:tcPr>
                </a:tc>
                <a:extLst>
                  <a:ext uri="{0D108BD9-81ED-4DB2-BD59-A6C34878D82A}">
                    <a16:rowId xmlns:a16="http://schemas.microsoft.com/office/drawing/2014/main" val="10000"/>
                  </a:ext>
                </a:extLst>
              </a:tr>
            </a:tbl>
          </a:graphicData>
        </a:graphic>
      </p:graphicFrame>
      <p:graphicFrame>
        <p:nvGraphicFramePr>
          <p:cNvPr id="785" name="Google Shape;785;p25"/>
          <p:cNvGraphicFramePr/>
          <p:nvPr>
            <p:extLst>
              <p:ext uri="{D42A27DB-BD31-4B8C-83A1-F6EECF244321}">
                <p14:modId xmlns:p14="http://schemas.microsoft.com/office/powerpoint/2010/main" val="2014656936"/>
              </p:ext>
            </p:extLst>
          </p:nvPr>
        </p:nvGraphicFramePr>
        <p:xfrm>
          <a:off x="0" y="5097472"/>
          <a:ext cx="6147175" cy="635508"/>
        </p:xfrm>
        <a:graphic>
          <a:graphicData uri="http://schemas.openxmlformats.org/drawingml/2006/table">
            <a:tbl>
              <a:tblPr>
                <a:noFill/>
              </a:tblPr>
              <a:tblGrid>
                <a:gridCol w="6147175">
                  <a:extLst>
                    <a:ext uri="{9D8B030D-6E8A-4147-A177-3AD203B41FA5}">
                      <a16:colId xmlns:a16="http://schemas.microsoft.com/office/drawing/2014/main" val="20000"/>
                    </a:ext>
                  </a:extLst>
                </a:gridCol>
              </a:tblGrid>
              <a:tr h="254000">
                <a:tc>
                  <a:txBody>
                    <a:bodyPr/>
                    <a:lstStyle/>
                    <a:p>
                      <a:pPr marL="0" marR="0" lvl="0" indent="0" algn="l" rtl="0">
                        <a:lnSpc>
                          <a:spcPct val="107000"/>
                        </a:lnSpc>
                        <a:spcBef>
                          <a:spcPts val="0"/>
                        </a:spcBef>
                        <a:spcAft>
                          <a:spcPts val="0"/>
                        </a:spcAft>
                        <a:buNone/>
                      </a:pPr>
                      <a:r>
                        <a:rPr lang="en-US" sz="2000" dirty="0">
                          <a:solidFill>
                            <a:srgbClr val="1F4E79"/>
                          </a:solidFill>
                          <a:latin typeface="Century Gothic"/>
                          <a:ea typeface="Century Gothic"/>
                          <a:cs typeface="Century Gothic"/>
                          <a:sym typeface="Century Gothic"/>
                        </a:rPr>
                        <a:t>7. take part in a 5k run </a:t>
                      </a:r>
                      <a:r>
                        <a:rPr lang="en-US" sz="2000" dirty="0">
                          <a:solidFill>
                            <a:srgbClr val="1F4E79"/>
                          </a:solidFill>
                          <a:latin typeface="Century Gothic"/>
                          <a:ea typeface="Century Gothic"/>
                          <a:cs typeface="Century Gothic"/>
                          <a:sym typeface="Wingdings" panose="05000000000000000000" pitchFamily="2" charset="2"/>
                        </a:rPr>
                        <a:t></a:t>
                      </a:r>
                      <a:r>
                        <a:rPr lang="en-US" sz="2000" dirty="0">
                          <a:solidFill>
                            <a:srgbClr val="1F4E79"/>
                          </a:solidFill>
                          <a:latin typeface="Century Gothic"/>
                          <a:ea typeface="Century Gothic"/>
                          <a:cs typeface="Century Gothic"/>
                          <a:sym typeface="Century Gothic"/>
                        </a:rPr>
                        <a:t> collect money for a good cause</a:t>
                      </a:r>
                      <a:endParaRPr sz="2000" dirty="0">
                        <a:latin typeface="Calibri"/>
                        <a:ea typeface="Calibri"/>
                        <a:cs typeface="Calibri"/>
                        <a:sym typeface="Calibri"/>
                      </a:endParaRPr>
                    </a:p>
                  </a:txBody>
                  <a:tcPr marL="114300" marR="114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AFD"/>
                    </a:solidFill>
                  </a:tcPr>
                </a:tc>
                <a:extLst>
                  <a:ext uri="{0D108BD9-81ED-4DB2-BD59-A6C34878D82A}">
                    <a16:rowId xmlns:a16="http://schemas.microsoft.com/office/drawing/2014/main" val="10000"/>
                  </a:ext>
                </a:extLst>
              </a:tr>
            </a:tbl>
          </a:graphicData>
        </a:graphic>
      </p:graphicFrame>
      <p:graphicFrame>
        <p:nvGraphicFramePr>
          <p:cNvPr id="786" name="Google Shape;786;p25"/>
          <p:cNvGraphicFramePr/>
          <p:nvPr>
            <p:extLst>
              <p:ext uri="{D42A27DB-BD31-4B8C-83A1-F6EECF244321}">
                <p14:modId xmlns:p14="http://schemas.microsoft.com/office/powerpoint/2010/main" val="1166283900"/>
              </p:ext>
            </p:extLst>
          </p:nvPr>
        </p:nvGraphicFramePr>
        <p:xfrm>
          <a:off x="5921940" y="3831981"/>
          <a:ext cx="6270050" cy="309372"/>
        </p:xfrm>
        <a:graphic>
          <a:graphicData uri="http://schemas.openxmlformats.org/drawingml/2006/table">
            <a:tbl>
              <a:tblPr>
                <a:noFill/>
              </a:tblPr>
              <a:tblGrid>
                <a:gridCol w="6270050">
                  <a:extLst>
                    <a:ext uri="{9D8B030D-6E8A-4147-A177-3AD203B41FA5}">
                      <a16:colId xmlns:a16="http://schemas.microsoft.com/office/drawing/2014/main" val="20000"/>
                    </a:ext>
                  </a:extLst>
                </a:gridCol>
              </a:tblGrid>
              <a:tr h="32975">
                <a:tc>
                  <a:txBody>
                    <a:bodyPr/>
                    <a:lstStyle/>
                    <a:p>
                      <a:pPr marL="0" marR="0" lvl="0" indent="0" algn="l" rtl="0">
                        <a:lnSpc>
                          <a:spcPct val="107000"/>
                        </a:lnSpc>
                        <a:spcBef>
                          <a:spcPts val="0"/>
                        </a:spcBef>
                        <a:spcAft>
                          <a:spcPts val="0"/>
                        </a:spcAft>
                        <a:buNone/>
                      </a:pPr>
                      <a:r>
                        <a:rPr lang="en-US" sz="2000" dirty="0">
                          <a:solidFill>
                            <a:srgbClr val="1F4E79"/>
                          </a:solidFill>
                          <a:latin typeface="Century Gothic"/>
                          <a:ea typeface="Century Gothic"/>
                          <a:cs typeface="Century Gothic"/>
                          <a:sym typeface="Century Gothic"/>
                        </a:rPr>
                        <a:t>4. take the dog to the park </a:t>
                      </a:r>
                      <a:r>
                        <a:rPr lang="en-US" sz="2000" dirty="0">
                          <a:solidFill>
                            <a:srgbClr val="1F4E79"/>
                          </a:solidFill>
                          <a:latin typeface="Century Gothic"/>
                          <a:ea typeface="Century Gothic"/>
                          <a:cs typeface="Century Gothic"/>
                          <a:sym typeface="Wingdings" panose="05000000000000000000" pitchFamily="2" charset="2"/>
                        </a:rPr>
                        <a:t></a:t>
                      </a:r>
                      <a:r>
                        <a:rPr lang="en-US" sz="2000" dirty="0">
                          <a:solidFill>
                            <a:srgbClr val="1F4E79"/>
                          </a:solidFill>
                          <a:latin typeface="Century Gothic"/>
                          <a:ea typeface="Century Gothic"/>
                          <a:cs typeface="Century Gothic"/>
                          <a:sym typeface="Century Gothic"/>
                        </a:rPr>
                        <a:t> help my </a:t>
                      </a:r>
                      <a:r>
                        <a:rPr lang="en-US" sz="2000" dirty="0" err="1">
                          <a:solidFill>
                            <a:srgbClr val="1F4E79"/>
                          </a:solidFill>
                          <a:latin typeface="Century Gothic"/>
                          <a:ea typeface="Century Gothic"/>
                          <a:cs typeface="Century Gothic"/>
                          <a:sym typeface="Century Gothic"/>
                        </a:rPr>
                        <a:t>neighbour</a:t>
                      </a:r>
                      <a:endParaRPr sz="2000" dirty="0">
                        <a:latin typeface="Calibri"/>
                        <a:ea typeface="Calibri"/>
                        <a:cs typeface="Calibri"/>
                        <a:sym typeface="Calibri"/>
                      </a:endParaRPr>
                    </a:p>
                  </a:txBody>
                  <a:tcPr marL="114300" marR="114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E8CB"/>
                    </a:solidFill>
                  </a:tcPr>
                </a:tc>
                <a:extLst>
                  <a:ext uri="{0D108BD9-81ED-4DB2-BD59-A6C34878D82A}">
                    <a16:rowId xmlns:a16="http://schemas.microsoft.com/office/drawing/2014/main" val="10000"/>
                  </a:ext>
                </a:extLst>
              </a:tr>
            </a:tbl>
          </a:graphicData>
        </a:graphic>
      </p:graphicFrame>
      <p:graphicFrame>
        <p:nvGraphicFramePr>
          <p:cNvPr id="787" name="Google Shape;787;p25"/>
          <p:cNvGraphicFramePr/>
          <p:nvPr>
            <p:extLst>
              <p:ext uri="{D42A27DB-BD31-4B8C-83A1-F6EECF244321}">
                <p14:modId xmlns:p14="http://schemas.microsoft.com/office/powerpoint/2010/main" val="3233142783"/>
              </p:ext>
            </p:extLst>
          </p:nvPr>
        </p:nvGraphicFramePr>
        <p:xfrm>
          <a:off x="5921959" y="4578360"/>
          <a:ext cx="6293775" cy="309372"/>
        </p:xfrm>
        <a:graphic>
          <a:graphicData uri="http://schemas.openxmlformats.org/drawingml/2006/table">
            <a:tbl>
              <a:tblPr>
                <a:noFill/>
              </a:tblPr>
              <a:tblGrid>
                <a:gridCol w="6293775">
                  <a:extLst>
                    <a:ext uri="{9D8B030D-6E8A-4147-A177-3AD203B41FA5}">
                      <a16:colId xmlns:a16="http://schemas.microsoft.com/office/drawing/2014/main" val="20000"/>
                    </a:ext>
                  </a:extLst>
                </a:gridCol>
              </a:tblGrid>
              <a:tr h="32975">
                <a:tc>
                  <a:txBody>
                    <a:bodyPr/>
                    <a:lstStyle/>
                    <a:p>
                      <a:pPr marL="0" marR="0" lvl="0" indent="0" algn="l" rtl="0">
                        <a:lnSpc>
                          <a:spcPct val="107000"/>
                        </a:lnSpc>
                        <a:spcBef>
                          <a:spcPts val="0"/>
                        </a:spcBef>
                        <a:spcAft>
                          <a:spcPts val="0"/>
                        </a:spcAft>
                        <a:buNone/>
                      </a:pPr>
                      <a:r>
                        <a:rPr lang="en-US" sz="2000" dirty="0">
                          <a:solidFill>
                            <a:srgbClr val="1F4E79"/>
                          </a:solidFill>
                          <a:latin typeface="Century Gothic"/>
                          <a:ea typeface="Century Gothic"/>
                          <a:cs typeface="Century Gothic"/>
                          <a:sym typeface="Century Gothic"/>
                        </a:rPr>
                        <a:t>6. work in a shop </a:t>
                      </a:r>
                      <a:r>
                        <a:rPr lang="en-US" sz="2000" dirty="0">
                          <a:solidFill>
                            <a:srgbClr val="1F4E79"/>
                          </a:solidFill>
                          <a:latin typeface="Century Gothic"/>
                          <a:ea typeface="Century Gothic"/>
                          <a:cs typeface="Century Gothic"/>
                          <a:sym typeface="Wingdings" panose="05000000000000000000" pitchFamily="2" charset="2"/>
                        </a:rPr>
                        <a:t></a:t>
                      </a:r>
                      <a:r>
                        <a:rPr lang="en-US" sz="2000" dirty="0">
                          <a:solidFill>
                            <a:srgbClr val="1F4E79"/>
                          </a:solidFill>
                          <a:latin typeface="Century Gothic"/>
                          <a:ea typeface="Century Gothic"/>
                          <a:cs typeface="Century Gothic"/>
                          <a:sym typeface="Century Gothic"/>
                        </a:rPr>
                        <a:t> help local businesses</a:t>
                      </a:r>
                      <a:endParaRPr sz="2000" dirty="0">
                        <a:latin typeface="Calibri"/>
                        <a:ea typeface="Calibri"/>
                        <a:cs typeface="Calibri"/>
                        <a:sym typeface="Calibri"/>
                      </a:endParaRPr>
                    </a:p>
                  </a:txBody>
                  <a:tcPr marL="114300" marR="114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E8CB"/>
                    </a:solidFill>
                  </a:tcPr>
                </a:tc>
                <a:extLst>
                  <a:ext uri="{0D108BD9-81ED-4DB2-BD59-A6C34878D82A}">
                    <a16:rowId xmlns:a16="http://schemas.microsoft.com/office/drawing/2014/main" val="10000"/>
                  </a:ext>
                </a:extLst>
              </a:tr>
            </a:tbl>
          </a:graphicData>
        </a:graphic>
      </p:graphicFrame>
      <p:graphicFrame>
        <p:nvGraphicFramePr>
          <p:cNvPr id="788" name="Google Shape;788;p25"/>
          <p:cNvGraphicFramePr/>
          <p:nvPr>
            <p:extLst>
              <p:ext uri="{D42A27DB-BD31-4B8C-83A1-F6EECF244321}">
                <p14:modId xmlns:p14="http://schemas.microsoft.com/office/powerpoint/2010/main" val="1246165610"/>
              </p:ext>
            </p:extLst>
          </p:nvPr>
        </p:nvGraphicFramePr>
        <p:xfrm>
          <a:off x="5898215" y="5111383"/>
          <a:ext cx="6293775" cy="635508"/>
        </p:xfrm>
        <a:graphic>
          <a:graphicData uri="http://schemas.openxmlformats.org/drawingml/2006/table">
            <a:tbl>
              <a:tblPr>
                <a:noFill/>
              </a:tblPr>
              <a:tblGrid>
                <a:gridCol w="6293775">
                  <a:extLst>
                    <a:ext uri="{9D8B030D-6E8A-4147-A177-3AD203B41FA5}">
                      <a16:colId xmlns:a16="http://schemas.microsoft.com/office/drawing/2014/main" val="20000"/>
                    </a:ext>
                  </a:extLst>
                </a:gridCol>
              </a:tblGrid>
              <a:tr h="32975">
                <a:tc>
                  <a:txBody>
                    <a:bodyPr/>
                    <a:lstStyle/>
                    <a:p>
                      <a:pPr marL="0" marR="0" lvl="0" indent="0" algn="l" rtl="0">
                        <a:lnSpc>
                          <a:spcPct val="107000"/>
                        </a:lnSpc>
                        <a:spcBef>
                          <a:spcPts val="0"/>
                        </a:spcBef>
                        <a:spcAft>
                          <a:spcPts val="0"/>
                        </a:spcAft>
                        <a:buNone/>
                      </a:pPr>
                      <a:r>
                        <a:rPr lang="en-US" sz="2000" dirty="0">
                          <a:solidFill>
                            <a:srgbClr val="1F4E79"/>
                          </a:solidFill>
                          <a:latin typeface="Century Gothic"/>
                          <a:ea typeface="Century Gothic"/>
                          <a:cs typeface="Century Gothic"/>
                          <a:sym typeface="Century Gothic"/>
                        </a:rPr>
                        <a:t>8. greet asylum seekers in a friendly way </a:t>
                      </a:r>
                      <a:r>
                        <a:rPr lang="en-US" sz="2000" dirty="0">
                          <a:solidFill>
                            <a:srgbClr val="1F4E79"/>
                          </a:solidFill>
                          <a:latin typeface="Century Gothic"/>
                          <a:ea typeface="Century Gothic"/>
                          <a:cs typeface="Century Gothic"/>
                          <a:sym typeface="Wingdings" panose="05000000000000000000" pitchFamily="2" charset="2"/>
                        </a:rPr>
                        <a:t></a:t>
                      </a:r>
                      <a:r>
                        <a:rPr lang="en-US" sz="2000" dirty="0">
                          <a:solidFill>
                            <a:srgbClr val="1F4E79"/>
                          </a:solidFill>
                          <a:latin typeface="Century Gothic"/>
                          <a:ea typeface="Century Gothic"/>
                          <a:cs typeface="Century Gothic"/>
                          <a:sym typeface="Century Gothic"/>
                        </a:rPr>
                        <a:t> be kind to asylum seekers</a:t>
                      </a:r>
                      <a:endParaRPr sz="2000" dirty="0">
                        <a:latin typeface="Calibri"/>
                        <a:ea typeface="Calibri"/>
                        <a:cs typeface="Calibri"/>
                        <a:sym typeface="Calibri"/>
                      </a:endParaRPr>
                    </a:p>
                  </a:txBody>
                  <a:tcPr marL="114300" marR="114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E8CB"/>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3"/>
        <p:cNvGrpSpPr/>
        <p:nvPr/>
      </p:nvGrpSpPr>
      <p:grpSpPr>
        <a:xfrm>
          <a:off x="0" y="0"/>
          <a:ext cx="0" cy="0"/>
          <a:chOff x="0" y="0"/>
          <a:chExt cx="0" cy="0"/>
        </a:xfrm>
      </p:grpSpPr>
      <p:pic>
        <p:nvPicPr>
          <p:cNvPr id="794" name="Google Shape;794;p26" descr="background rectangle"/>
          <p:cNvPicPr preferRelativeResize="0"/>
          <p:nvPr/>
        </p:nvPicPr>
        <p:blipFill rotWithShape="1">
          <a:blip r:embed="rId4">
            <a:alphaModFix/>
          </a:blip>
          <a:srcRect/>
          <a:stretch/>
        </p:blipFill>
        <p:spPr>
          <a:xfrm>
            <a:off x="0" y="167047"/>
            <a:ext cx="3657600" cy="869950"/>
          </a:xfrm>
          <a:prstGeom prst="rect">
            <a:avLst/>
          </a:prstGeom>
          <a:noFill/>
          <a:ln>
            <a:noFill/>
          </a:ln>
        </p:spPr>
      </p:pic>
      <p:pic>
        <p:nvPicPr>
          <p:cNvPr id="795" name="Google Shape;795;p26" descr="A picture containing text, toy, doll&#10;&#10;Description automatically generated"/>
          <p:cNvPicPr preferRelativeResize="0"/>
          <p:nvPr/>
        </p:nvPicPr>
        <p:blipFill rotWithShape="1">
          <a:blip r:embed="rId5">
            <a:alphaModFix/>
          </a:blip>
          <a:srcRect b="19040"/>
          <a:stretch/>
        </p:blipFill>
        <p:spPr>
          <a:xfrm>
            <a:off x="2497434" y="-26028"/>
            <a:ext cx="927090" cy="1141441"/>
          </a:xfrm>
          <a:prstGeom prst="rect">
            <a:avLst/>
          </a:prstGeom>
          <a:noFill/>
          <a:ln>
            <a:noFill/>
          </a:ln>
        </p:spPr>
      </p:pic>
      <p:sp>
        <p:nvSpPr>
          <p:cNvPr id="796" name="Google Shape;796;p26"/>
          <p:cNvSpPr txBox="1">
            <a:spLocks noGrp="1"/>
          </p:cNvSpPr>
          <p:nvPr>
            <p:ph type="title"/>
          </p:nvPr>
        </p:nvSpPr>
        <p:spPr>
          <a:xfrm>
            <a:off x="0" y="190769"/>
            <a:ext cx="5743891"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US" sz="3600" b="1" dirty="0" err="1">
                <a:solidFill>
                  <a:schemeClr val="lt1"/>
                </a:solidFill>
              </a:rPr>
              <a:t>Antworten</a:t>
            </a:r>
            <a:endParaRPr sz="3600" b="1" dirty="0">
              <a:solidFill>
                <a:schemeClr val="lt1"/>
              </a:solidFill>
            </a:endParaRPr>
          </a:p>
        </p:txBody>
      </p:sp>
      <p:sp>
        <p:nvSpPr>
          <p:cNvPr id="797" name="Google Shape;797;p26"/>
          <p:cNvSpPr/>
          <p:nvPr/>
        </p:nvSpPr>
        <p:spPr>
          <a:xfrm>
            <a:off x="10635399" y="143775"/>
            <a:ext cx="1529166"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schreiben</a:t>
            </a:r>
            <a:endParaRPr kumimoji="0"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98" name="Google Shape;798;p26"/>
          <p:cNvSpPr/>
          <p:nvPr/>
        </p:nvSpPr>
        <p:spPr>
          <a:xfrm>
            <a:off x="49318" y="1022187"/>
            <a:ext cx="2402403" cy="427260"/>
          </a:xfrm>
          <a:prstGeom prst="roundRect">
            <a:avLst>
              <a:gd name="adj" fmla="val 16667"/>
            </a:avLst>
          </a:prstGeom>
          <a:solidFill>
            <a:srgbClr val="E3EAFD"/>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Letztes</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Jahr</a:t>
            </a:r>
            <a:endParaRPr kumimoji="0"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799" name="Google Shape;799;p26"/>
          <p:cNvSpPr/>
          <p:nvPr/>
        </p:nvSpPr>
        <p:spPr>
          <a:xfrm>
            <a:off x="9740279" y="1022187"/>
            <a:ext cx="2402403" cy="427260"/>
          </a:xfrm>
          <a:prstGeom prst="roundRect">
            <a:avLst>
              <a:gd name="adj" fmla="val 16667"/>
            </a:avLst>
          </a:prstGeom>
          <a:solidFill>
            <a:srgbClr val="FFE8C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Dieses Jahr</a:t>
            </a:r>
            <a:endParaRPr kumimoji="0"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endParaRPr>
          </a:p>
        </p:txBody>
      </p:sp>
      <p:graphicFrame>
        <p:nvGraphicFramePr>
          <p:cNvPr id="800" name="Google Shape;800;p26"/>
          <p:cNvGraphicFramePr/>
          <p:nvPr>
            <p:extLst>
              <p:ext uri="{D42A27DB-BD31-4B8C-83A1-F6EECF244321}">
                <p14:modId xmlns:p14="http://schemas.microsoft.com/office/powerpoint/2010/main" val="1827747530"/>
              </p:ext>
            </p:extLst>
          </p:nvPr>
        </p:nvGraphicFramePr>
        <p:xfrm>
          <a:off x="49318" y="1509862"/>
          <a:ext cx="5997350" cy="326136"/>
        </p:xfrm>
        <a:graphic>
          <a:graphicData uri="http://schemas.openxmlformats.org/drawingml/2006/table">
            <a:tbl>
              <a:tblPr>
                <a:noFill/>
              </a:tblPr>
              <a:tblGrid>
                <a:gridCol w="5997350">
                  <a:extLst>
                    <a:ext uri="{9D8B030D-6E8A-4147-A177-3AD203B41FA5}">
                      <a16:colId xmlns:a16="http://schemas.microsoft.com/office/drawing/2014/main" val="20000"/>
                    </a:ext>
                  </a:extLst>
                </a:gridCol>
              </a:tblGrid>
              <a:tr h="206825">
                <a:tc>
                  <a:txBody>
                    <a:bodyPr/>
                    <a:lstStyle/>
                    <a:p>
                      <a:pPr marL="0" marR="0" lvl="0" indent="0" algn="l" rtl="0">
                        <a:lnSpc>
                          <a:spcPct val="107000"/>
                        </a:lnSpc>
                        <a:spcBef>
                          <a:spcPts val="0"/>
                        </a:spcBef>
                        <a:spcAft>
                          <a:spcPts val="0"/>
                        </a:spcAft>
                        <a:buNone/>
                      </a:pPr>
                      <a:r>
                        <a:rPr lang="en-US" sz="2000" dirty="0">
                          <a:solidFill>
                            <a:srgbClr val="1F4E79"/>
                          </a:solidFill>
                          <a:latin typeface="Century Gothic"/>
                          <a:ea typeface="Century Gothic"/>
                          <a:cs typeface="Century Gothic"/>
                          <a:sym typeface="Century Gothic"/>
                        </a:rPr>
                        <a:t>3. go shopping voluntarily </a:t>
                      </a:r>
                      <a:r>
                        <a:rPr lang="en-US" sz="2000" dirty="0">
                          <a:solidFill>
                            <a:srgbClr val="1F4E79"/>
                          </a:solidFill>
                          <a:latin typeface="Century Gothic"/>
                          <a:ea typeface="Century Gothic"/>
                          <a:cs typeface="Century Gothic"/>
                          <a:sym typeface="Wingdings" panose="05000000000000000000" pitchFamily="2" charset="2"/>
                        </a:rPr>
                        <a:t></a:t>
                      </a:r>
                      <a:r>
                        <a:rPr lang="en-US" sz="2000" dirty="0">
                          <a:solidFill>
                            <a:srgbClr val="1F4E79"/>
                          </a:solidFill>
                          <a:latin typeface="Century Gothic"/>
                          <a:ea typeface="Century Gothic"/>
                          <a:cs typeface="Century Gothic"/>
                          <a:sym typeface="Century Gothic"/>
                        </a:rPr>
                        <a:t> help my grandpa</a:t>
                      </a:r>
                      <a:endParaRPr sz="2000" dirty="0">
                        <a:latin typeface="Calibri"/>
                        <a:ea typeface="Calibri"/>
                        <a:cs typeface="Calibri"/>
                        <a:sym typeface="Calibri"/>
                      </a:endParaRPr>
                    </a:p>
                  </a:txBody>
                  <a:tcPr marL="114300" marR="114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AFD"/>
                    </a:solidFill>
                  </a:tcPr>
                </a:tc>
                <a:extLst>
                  <a:ext uri="{0D108BD9-81ED-4DB2-BD59-A6C34878D82A}">
                    <a16:rowId xmlns:a16="http://schemas.microsoft.com/office/drawing/2014/main" val="10000"/>
                  </a:ext>
                </a:extLst>
              </a:tr>
            </a:tbl>
          </a:graphicData>
        </a:graphic>
      </p:graphicFrame>
      <p:graphicFrame>
        <p:nvGraphicFramePr>
          <p:cNvPr id="801" name="Google Shape;801;p26"/>
          <p:cNvGraphicFramePr/>
          <p:nvPr>
            <p:extLst>
              <p:ext uri="{D42A27DB-BD31-4B8C-83A1-F6EECF244321}">
                <p14:modId xmlns:p14="http://schemas.microsoft.com/office/powerpoint/2010/main" val="863278913"/>
              </p:ext>
            </p:extLst>
          </p:nvPr>
        </p:nvGraphicFramePr>
        <p:xfrm>
          <a:off x="49318" y="3379424"/>
          <a:ext cx="5872650" cy="326136"/>
        </p:xfrm>
        <a:graphic>
          <a:graphicData uri="http://schemas.openxmlformats.org/drawingml/2006/table">
            <a:tbl>
              <a:tblPr>
                <a:noFill/>
              </a:tblPr>
              <a:tblGrid>
                <a:gridCol w="5872650">
                  <a:extLst>
                    <a:ext uri="{9D8B030D-6E8A-4147-A177-3AD203B41FA5}">
                      <a16:colId xmlns:a16="http://schemas.microsoft.com/office/drawing/2014/main" val="20000"/>
                    </a:ext>
                  </a:extLst>
                </a:gridCol>
              </a:tblGrid>
              <a:tr h="254000">
                <a:tc>
                  <a:txBody>
                    <a:bodyPr/>
                    <a:lstStyle/>
                    <a:p>
                      <a:pPr marL="0" marR="0" lvl="0" indent="0" algn="l" rtl="0">
                        <a:lnSpc>
                          <a:spcPct val="107000"/>
                        </a:lnSpc>
                        <a:spcBef>
                          <a:spcPts val="0"/>
                        </a:spcBef>
                        <a:spcAft>
                          <a:spcPts val="0"/>
                        </a:spcAft>
                        <a:buNone/>
                      </a:pPr>
                      <a:r>
                        <a:rPr lang="en-US" sz="2000" dirty="0">
                          <a:solidFill>
                            <a:srgbClr val="1F4E79"/>
                          </a:solidFill>
                          <a:latin typeface="Century Gothic"/>
                          <a:ea typeface="Century Gothic"/>
                          <a:cs typeface="Century Gothic"/>
                          <a:sym typeface="Century Gothic"/>
                        </a:rPr>
                        <a:t>5. try new dishes </a:t>
                      </a:r>
                      <a:r>
                        <a:rPr lang="en-US" sz="2000" dirty="0">
                          <a:solidFill>
                            <a:srgbClr val="1F4E79"/>
                          </a:solidFill>
                          <a:latin typeface="Century Gothic"/>
                          <a:ea typeface="Century Gothic"/>
                          <a:cs typeface="Century Gothic"/>
                          <a:sym typeface="Wingdings" panose="05000000000000000000" pitchFamily="2" charset="2"/>
                        </a:rPr>
                        <a:t></a:t>
                      </a:r>
                      <a:r>
                        <a:rPr lang="en-US" sz="2000" dirty="0">
                          <a:solidFill>
                            <a:srgbClr val="1F4E79"/>
                          </a:solidFill>
                          <a:latin typeface="Century Gothic"/>
                          <a:ea typeface="Century Gothic"/>
                          <a:cs typeface="Century Gothic"/>
                          <a:sym typeface="Century Gothic"/>
                        </a:rPr>
                        <a:t> cook for others</a:t>
                      </a:r>
                      <a:endParaRPr sz="2000" dirty="0">
                        <a:latin typeface="Calibri"/>
                        <a:ea typeface="Calibri"/>
                        <a:cs typeface="Calibri"/>
                        <a:sym typeface="Calibri"/>
                      </a:endParaRPr>
                    </a:p>
                  </a:txBody>
                  <a:tcPr marL="114300" marR="114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AFD"/>
                    </a:solidFill>
                  </a:tcPr>
                </a:tc>
                <a:extLst>
                  <a:ext uri="{0D108BD9-81ED-4DB2-BD59-A6C34878D82A}">
                    <a16:rowId xmlns:a16="http://schemas.microsoft.com/office/drawing/2014/main" val="10000"/>
                  </a:ext>
                </a:extLst>
              </a:tr>
            </a:tbl>
          </a:graphicData>
        </a:graphic>
      </p:graphicFrame>
      <p:graphicFrame>
        <p:nvGraphicFramePr>
          <p:cNvPr id="802" name="Google Shape;802;p26"/>
          <p:cNvGraphicFramePr/>
          <p:nvPr>
            <p:extLst>
              <p:ext uri="{D42A27DB-BD31-4B8C-83A1-F6EECF244321}">
                <p14:modId xmlns:p14="http://schemas.microsoft.com/office/powerpoint/2010/main" val="2357940494"/>
              </p:ext>
            </p:extLst>
          </p:nvPr>
        </p:nvGraphicFramePr>
        <p:xfrm>
          <a:off x="49318" y="4995222"/>
          <a:ext cx="6383564" cy="652272"/>
        </p:xfrm>
        <a:graphic>
          <a:graphicData uri="http://schemas.openxmlformats.org/drawingml/2006/table">
            <a:tbl>
              <a:tblPr>
                <a:noFill/>
              </a:tblPr>
              <a:tblGrid>
                <a:gridCol w="6383564">
                  <a:extLst>
                    <a:ext uri="{9D8B030D-6E8A-4147-A177-3AD203B41FA5}">
                      <a16:colId xmlns:a16="http://schemas.microsoft.com/office/drawing/2014/main" val="20000"/>
                    </a:ext>
                  </a:extLst>
                </a:gridCol>
              </a:tblGrid>
              <a:tr h="254000">
                <a:tc>
                  <a:txBody>
                    <a:bodyPr/>
                    <a:lstStyle/>
                    <a:p>
                      <a:pPr marL="0" marR="0" lvl="0" indent="0" algn="l" rtl="0">
                        <a:lnSpc>
                          <a:spcPct val="107000"/>
                        </a:lnSpc>
                        <a:spcBef>
                          <a:spcPts val="0"/>
                        </a:spcBef>
                        <a:spcAft>
                          <a:spcPts val="0"/>
                        </a:spcAft>
                        <a:buNone/>
                      </a:pPr>
                      <a:r>
                        <a:rPr lang="en-US" sz="2000" dirty="0">
                          <a:solidFill>
                            <a:srgbClr val="1F4E79"/>
                          </a:solidFill>
                          <a:latin typeface="Century Gothic"/>
                          <a:ea typeface="Century Gothic"/>
                          <a:cs typeface="Century Gothic"/>
                          <a:sym typeface="Century Gothic"/>
                        </a:rPr>
                        <a:t>7. take part in a 5k run </a:t>
                      </a:r>
                      <a:r>
                        <a:rPr lang="en-US" sz="2000" dirty="0">
                          <a:solidFill>
                            <a:srgbClr val="1F4E79"/>
                          </a:solidFill>
                          <a:latin typeface="Century Gothic"/>
                          <a:ea typeface="Century Gothic"/>
                          <a:cs typeface="Century Gothic"/>
                          <a:sym typeface="Wingdings" panose="05000000000000000000" pitchFamily="2" charset="2"/>
                        </a:rPr>
                        <a:t></a:t>
                      </a:r>
                      <a:r>
                        <a:rPr lang="en-US" sz="2000" dirty="0">
                          <a:solidFill>
                            <a:srgbClr val="1F4E79"/>
                          </a:solidFill>
                          <a:latin typeface="Century Gothic"/>
                          <a:ea typeface="Century Gothic"/>
                          <a:cs typeface="Century Gothic"/>
                          <a:sym typeface="Century Gothic"/>
                        </a:rPr>
                        <a:t> collect money for a good cause</a:t>
                      </a:r>
                      <a:endParaRPr sz="2000" dirty="0">
                        <a:latin typeface="Calibri"/>
                        <a:ea typeface="Calibri"/>
                        <a:cs typeface="Calibri"/>
                        <a:sym typeface="Calibri"/>
                      </a:endParaRPr>
                    </a:p>
                  </a:txBody>
                  <a:tcPr marL="114300" marR="114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3EAFD"/>
                    </a:solidFill>
                  </a:tcPr>
                </a:tc>
                <a:extLst>
                  <a:ext uri="{0D108BD9-81ED-4DB2-BD59-A6C34878D82A}">
                    <a16:rowId xmlns:a16="http://schemas.microsoft.com/office/drawing/2014/main" val="10000"/>
                  </a:ext>
                </a:extLst>
              </a:tr>
            </a:tbl>
          </a:graphicData>
        </a:graphic>
      </p:graphicFrame>
      <p:graphicFrame>
        <p:nvGraphicFramePr>
          <p:cNvPr id="803" name="Google Shape;803;p26"/>
          <p:cNvGraphicFramePr/>
          <p:nvPr>
            <p:extLst>
              <p:ext uri="{D42A27DB-BD31-4B8C-83A1-F6EECF244321}">
                <p14:modId xmlns:p14="http://schemas.microsoft.com/office/powerpoint/2010/main" val="3822559471"/>
              </p:ext>
            </p:extLst>
          </p:nvPr>
        </p:nvGraphicFramePr>
        <p:xfrm>
          <a:off x="5921958" y="1507765"/>
          <a:ext cx="6270050" cy="326136"/>
        </p:xfrm>
        <a:graphic>
          <a:graphicData uri="http://schemas.openxmlformats.org/drawingml/2006/table">
            <a:tbl>
              <a:tblPr>
                <a:noFill/>
              </a:tblPr>
              <a:tblGrid>
                <a:gridCol w="6270050">
                  <a:extLst>
                    <a:ext uri="{9D8B030D-6E8A-4147-A177-3AD203B41FA5}">
                      <a16:colId xmlns:a16="http://schemas.microsoft.com/office/drawing/2014/main" val="20000"/>
                    </a:ext>
                  </a:extLst>
                </a:gridCol>
              </a:tblGrid>
              <a:tr h="32975">
                <a:tc>
                  <a:txBody>
                    <a:bodyPr/>
                    <a:lstStyle/>
                    <a:p>
                      <a:pPr marL="0" marR="0" lvl="0" indent="0" algn="l" rtl="0">
                        <a:lnSpc>
                          <a:spcPct val="107000"/>
                        </a:lnSpc>
                        <a:spcBef>
                          <a:spcPts val="0"/>
                        </a:spcBef>
                        <a:spcAft>
                          <a:spcPts val="0"/>
                        </a:spcAft>
                        <a:buNone/>
                      </a:pPr>
                      <a:r>
                        <a:rPr lang="en-US" sz="2000" dirty="0">
                          <a:solidFill>
                            <a:srgbClr val="1F4E79"/>
                          </a:solidFill>
                          <a:latin typeface="Century Gothic"/>
                          <a:ea typeface="Century Gothic"/>
                          <a:cs typeface="Century Gothic"/>
                          <a:sym typeface="Century Gothic"/>
                        </a:rPr>
                        <a:t>4. take the dog to the park </a:t>
                      </a:r>
                      <a:r>
                        <a:rPr lang="en-US" sz="2000" dirty="0">
                          <a:solidFill>
                            <a:srgbClr val="1F4E79"/>
                          </a:solidFill>
                          <a:latin typeface="Century Gothic"/>
                          <a:ea typeface="Century Gothic"/>
                          <a:cs typeface="Century Gothic"/>
                          <a:sym typeface="Wingdings" panose="05000000000000000000" pitchFamily="2" charset="2"/>
                        </a:rPr>
                        <a:t></a:t>
                      </a:r>
                      <a:r>
                        <a:rPr lang="en-US" sz="2000" dirty="0">
                          <a:solidFill>
                            <a:srgbClr val="1F4E79"/>
                          </a:solidFill>
                          <a:latin typeface="Century Gothic"/>
                          <a:ea typeface="Century Gothic"/>
                          <a:cs typeface="Century Gothic"/>
                          <a:sym typeface="Century Gothic"/>
                        </a:rPr>
                        <a:t> help my </a:t>
                      </a:r>
                      <a:r>
                        <a:rPr lang="en-US" sz="2000" dirty="0" err="1">
                          <a:solidFill>
                            <a:srgbClr val="1F4E79"/>
                          </a:solidFill>
                          <a:latin typeface="Century Gothic"/>
                          <a:ea typeface="Century Gothic"/>
                          <a:cs typeface="Century Gothic"/>
                          <a:sym typeface="Century Gothic"/>
                        </a:rPr>
                        <a:t>neighbour</a:t>
                      </a:r>
                      <a:endParaRPr sz="2000" dirty="0">
                        <a:latin typeface="Calibri"/>
                        <a:ea typeface="Calibri"/>
                        <a:cs typeface="Calibri"/>
                        <a:sym typeface="Calibri"/>
                      </a:endParaRPr>
                    </a:p>
                  </a:txBody>
                  <a:tcPr marL="114300" marR="114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E8CB"/>
                    </a:solidFill>
                  </a:tcPr>
                </a:tc>
                <a:extLst>
                  <a:ext uri="{0D108BD9-81ED-4DB2-BD59-A6C34878D82A}">
                    <a16:rowId xmlns:a16="http://schemas.microsoft.com/office/drawing/2014/main" val="10000"/>
                  </a:ext>
                </a:extLst>
              </a:tr>
            </a:tbl>
          </a:graphicData>
        </a:graphic>
      </p:graphicFrame>
      <p:graphicFrame>
        <p:nvGraphicFramePr>
          <p:cNvPr id="804" name="Google Shape;804;p26"/>
          <p:cNvGraphicFramePr/>
          <p:nvPr>
            <p:extLst>
              <p:ext uri="{D42A27DB-BD31-4B8C-83A1-F6EECF244321}">
                <p14:modId xmlns:p14="http://schemas.microsoft.com/office/powerpoint/2010/main" val="801883496"/>
              </p:ext>
            </p:extLst>
          </p:nvPr>
        </p:nvGraphicFramePr>
        <p:xfrm>
          <a:off x="5921958" y="3382902"/>
          <a:ext cx="6270050" cy="326136"/>
        </p:xfrm>
        <a:graphic>
          <a:graphicData uri="http://schemas.openxmlformats.org/drawingml/2006/table">
            <a:tbl>
              <a:tblPr>
                <a:noFill/>
              </a:tblPr>
              <a:tblGrid>
                <a:gridCol w="6270050">
                  <a:extLst>
                    <a:ext uri="{9D8B030D-6E8A-4147-A177-3AD203B41FA5}">
                      <a16:colId xmlns:a16="http://schemas.microsoft.com/office/drawing/2014/main" val="20000"/>
                    </a:ext>
                  </a:extLst>
                </a:gridCol>
              </a:tblGrid>
              <a:tr h="32975">
                <a:tc>
                  <a:txBody>
                    <a:bodyPr/>
                    <a:lstStyle/>
                    <a:p>
                      <a:pPr marL="0" marR="0" lvl="0" indent="0" algn="l" rtl="0">
                        <a:lnSpc>
                          <a:spcPct val="107000"/>
                        </a:lnSpc>
                        <a:spcBef>
                          <a:spcPts val="0"/>
                        </a:spcBef>
                        <a:spcAft>
                          <a:spcPts val="0"/>
                        </a:spcAft>
                        <a:buNone/>
                      </a:pPr>
                      <a:r>
                        <a:rPr lang="en-US" sz="2000" dirty="0">
                          <a:solidFill>
                            <a:srgbClr val="1F4E79"/>
                          </a:solidFill>
                          <a:latin typeface="Century Gothic"/>
                          <a:ea typeface="Century Gothic"/>
                          <a:cs typeface="Century Gothic"/>
                          <a:sym typeface="Century Gothic"/>
                        </a:rPr>
                        <a:t>6. work in a shop </a:t>
                      </a:r>
                      <a:r>
                        <a:rPr lang="en-US" sz="2000" dirty="0">
                          <a:solidFill>
                            <a:srgbClr val="1F4E79"/>
                          </a:solidFill>
                          <a:latin typeface="Century Gothic"/>
                          <a:ea typeface="Century Gothic"/>
                          <a:cs typeface="Century Gothic"/>
                          <a:sym typeface="Wingdings" panose="05000000000000000000" pitchFamily="2" charset="2"/>
                        </a:rPr>
                        <a:t></a:t>
                      </a:r>
                      <a:r>
                        <a:rPr lang="en-US" sz="2000" dirty="0">
                          <a:solidFill>
                            <a:srgbClr val="1F4E79"/>
                          </a:solidFill>
                          <a:latin typeface="Century Gothic"/>
                          <a:ea typeface="Century Gothic"/>
                          <a:cs typeface="Century Gothic"/>
                          <a:sym typeface="Century Gothic"/>
                        </a:rPr>
                        <a:t> help local businesses</a:t>
                      </a:r>
                      <a:endParaRPr sz="2000" dirty="0">
                        <a:latin typeface="Calibri"/>
                        <a:ea typeface="Calibri"/>
                        <a:cs typeface="Calibri"/>
                        <a:sym typeface="Calibri"/>
                      </a:endParaRPr>
                    </a:p>
                  </a:txBody>
                  <a:tcPr marL="114300" marR="114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E8CB"/>
                    </a:solidFill>
                  </a:tcPr>
                </a:tc>
                <a:extLst>
                  <a:ext uri="{0D108BD9-81ED-4DB2-BD59-A6C34878D82A}">
                    <a16:rowId xmlns:a16="http://schemas.microsoft.com/office/drawing/2014/main" val="10000"/>
                  </a:ext>
                </a:extLst>
              </a:tr>
            </a:tbl>
          </a:graphicData>
        </a:graphic>
      </p:graphicFrame>
      <p:graphicFrame>
        <p:nvGraphicFramePr>
          <p:cNvPr id="805" name="Google Shape;805;p26"/>
          <p:cNvGraphicFramePr/>
          <p:nvPr>
            <p:extLst>
              <p:ext uri="{D42A27DB-BD31-4B8C-83A1-F6EECF244321}">
                <p14:modId xmlns:p14="http://schemas.microsoft.com/office/powerpoint/2010/main" val="4079710613"/>
              </p:ext>
            </p:extLst>
          </p:nvPr>
        </p:nvGraphicFramePr>
        <p:xfrm>
          <a:off x="6471189" y="4993893"/>
          <a:ext cx="5720808" cy="326136"/>
        </p:xfrm>
        <a:graphic>
          <a:graphicData uri="http://schemas.openxmlformats.org/drawingml/2006/table">
            <a:tbl>
              <a:tblPr>
                <a:noFill/>
              </a:tblPr>
              <a:tblGrid>
                <a:gridCol w="5720808">
                  <a:extLst>
                    <a:ext uri="{9D8B030D-6E8A-4147-A177-3AD203B41FA5}">
                      <a16:colId xmlns:a16="http://schemas.microsoft.com/office/drawing/2014/main" val="20000"/>
                    </a:ext>
                  </a:extLst>
                </a:gridCol>
              </a:tblGrid>
              <a:tr h="32975">
                <a:tc>
                  <a:txBody>
                    <a:bodyPr/>
                    <a:lstStyle/>
                    <a:p>
                      <a:pPr marL="0" marR="0" lvl="0" indent="0" algn="l" rtl="0">
                        <a:lnSpc>
                          <a:spcPct val="107000"/>
                        </a:lnSpc>
                        <a:spcBef>
                          <a:spcPts val="0"/>
                        </a:spcBef>
                        <a:spcAft>
                          <a:spcPts val="0"/>
                        </a:spcAft>
                        <a:buNone/>
                      </a:pPr>
                      <a:r>
                        <a:rPr lang="en-US" sz="2000" dirty="0">
                          <a:solidFill>
                            <a:srgbClr val="1F4E79"/>
                          </a:solidFill>
                          <a:latin typeface="Century Gothic"/>
                          <a:ea typeface="Century Gothic"/>
                          <a:cs typeface="Century Gothic"/>
                          <a:sym typeface="Century Gothic"/>
                        </a:rPr>
                        <a:t>8. greet asylum seekers </a:t>
                      </a:r>
                      <a:r>
                        <a:rPr lang="en-US" sz="2000" dirty="0">
                          <a:solidFill>
                            <a:srgbClr val="1F4E79"/>
                          </a:solidFill>
                          <a:latin typeface="Century Gothic"/>
                          <a:ea typeface="Century Gothic"/>
                          <a:cs typeface="Century Gothic"/>
                          <a:sym typeface="Wingdings" panose="05000000000000000000" pitchFamily="2" charset="2"/>
                        </a:rPr>
                        <a:t></a:t>
                      </a:r>
                      <a:r>
                        <a:rPr lang="en-US" sz="2000" dirty="0">
                          <a:solidFill>
                            <a:srgbClr val="1F4E79"/>
                          </a:solidFill>
                          <a:latin typeface="Century Gothic"/>
                          <a:ea typeface="Century Gothic"/>
                          <a:cs typeface="Century Gothic"/>
                          <a:sym typeface="Century Gothic"/>
                        </a:rPr>
                        <a:t> be kind / friendly</a:t>
                      </a:r>
                      <a:endParaRPr sz="2000" dirty="0">
                        <a:latin typeface="Calibri"/>
                        <a:ea typeface="Calibri"/>
                        <a:cs typeface="Calibri"/>
                        <a:sym typeface="Calibri"/>
                      </a:endParaRPr>
                    </a:p>
                  </a:txBody>
                  <a:tcPr marL="114300" marR="114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E8CB"/>
                    </a:solidFill>
                  </a:tcPr>
                </a:tc>
                <a:extLst>
                  <a:ext uri="{0D108BD9-81ED-4DB2-BD59-A6C34878D82A}">
                    <a16:rowId xmlns:a16="http://schemas.microsoft.com/office/drawing/2014/main" val="10000"/>
                  </a:ext>
                </a:extLst>
              </a:tr>
            </a:tbl>
          </a:graphicData>
        </a:graphic>
      </p:graphicFrame>
      <p:sp>
        <p:nvSpPr>
          <p:cNvPr id="806" name="Google Shape;806;p26"/>
          <p:cNvSpPr txBox="1"/>
          <p:nvPr/>
        </p:nvSpPr>
        <p:spPr>
          <a:xfrm>
            <a:off x="5971276" y="2013183"/>
            <a:ext cx="6145817"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Ich nehme den Hund mit in den Park, um meinem Nachbar / meiner Nachbarin zu helfen.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26"/>
          <p:cNvSpPr txBox="1"/>
          <p:nvPr/>
        </p:nvSpPr>
        <p:spPr>
          <a:xfrm>
            <a:off x="0" y="3695752"/>
            <a:ext cx="592195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Ich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habe</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neue</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Gerichte</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probiert</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um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für</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Andere</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zu</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kochen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08" name="Google Shape;808;p26"/>
          <p:cNvSpPr txBox="1"/>
          <p:nvPr/>
        </p:nvSpPr>
        <p:spPr>
          <a:xfrm>
            <a:off x="6033131" y="3695752"/>
            <a:ext cx="6270042"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Ich arbeite in einem Laden, um lokalen Betrieben zu helfen.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26"/>
          <p:cNvSpPr txBox="1"/>
          <p:nvPr/>
        </p:nvSpPr>
        <p:spPr>
          <a:xfrm>
            <a:off x="0" y="5672000"/>
            <a:ext cx="6605672"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Ich habe an einem 5km-Lauf teilgenommen, um Geld für einen guten Zweck zu sammeln.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26"/>
          <p:cNvSpPr txBox="1"/>
          <p:nvPr/>
        </p:nvSpPr>
        <p:spPr>
          <a:xfrm>
            <a:off x="49318" y="2646455"/>
            <a:ext cx="5921958"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Ich bin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freiwillig</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einkaufen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gegangen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denn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ich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wollte</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meinem</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Opa</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helfen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11" name="Google Shape;811;p26"/>
          <p:cNvSpPr txBox="1"/>
          <p:nvPr/>
        </p:nvSpPr>
        <p:spPr>
          <a:xfrm>
            <a:off x="49318" y="2036906"/>
            <a:ext cx="5921958"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Ich bin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freiwillig</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einkaufen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gegangen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um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meinem</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Opa</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zu</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helfen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12" name="Google Shape;812;p26"/>
          <p:cNvSpPr txBox="1"/>
          <p:nvPr/>
        </p:nvSpPr>
        <p:spPr>
          <a:xfrm>
            <a:off x="5971276" y="2640597"/>
            <a:ext cx="639375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Ich nehme den Hund mit in den Park, denn ich </a:t>
            </a:r>
            <a:b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b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will meinem Nachbar / meiner Nachbarin helfen.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26"/>
          <p:cNvSpPr txBox="1"/>
          <p:nvPr/>
        </p:nvSpPr>
        <p:spPr>
          <a:xfrm>
            <a:off x="24659" y="4285813"/>
            <a:ext cx="5921958"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Ich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habe</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neue</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Gerichte</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probiert</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denn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ich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durfte</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für</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Andere</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kochen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14" name="Google Shape;814;p26"/>
          <p:cNvSpPr txBox="1"/>
          <p:nvPr/>
        </p:nvSpPr>
        <p:spPr>
          <a:xfrm>
            <a:off x="6046432" y="4266304"/>
            <a:ext cx="6270042"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Ich arbeite in einem Laden, denn ich kann lokalen Betrieben helfen.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26"/>
          <p:cNvSpPr txBox="1"/>
          <p:nvPr/>
        </p:nvSpPr>
        <p:spPr>
          <a:xfrm>
            <a:off x="38311" y="5634184"/>
            <a:ext cx="6432878" cy="707846"/>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Ich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habe</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an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einem</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5km-Lauf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teilgenommen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denn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ich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sollte</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Geld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für</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einen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guten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Zweck</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sammeln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16" name="Google Shape;816;p26"/>
          <p:cNvSpPr txBox="1"/>
          <p:nvPr/>
        </p:nvSpPr>
        <p:spPr>
          <a:xfrm>
            <a:off x="6509496" y="5343004"/>
            <a:ext cx="5662330"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Ich begrüße Asylsuchende, um nett / freundlich zu sein.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26"/>
          <p:cNvSpPr txBox="1"/>
          <p:nvPr/>
        </p:nvSpPr>
        <p:spPr>
          <a:xfrm>
            <a:off x="6509500" y="5295317"/>
            <a:ext cx="5682500"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Ich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begrüße</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Asylsuchende</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denn</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ich will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nett</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 </a:t>
            </a:r>
            <a:r>
              <a:rPr kumimoji="0" lang="en-US"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freundlich</a:t>
            </a:r>
            <a:r>
              <a:rPr kumimoji="0" lang="en-US"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sein.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0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0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descr="Man, Woman, Question Mark, Problems, Clouds">
            <a:extLst>
              <a:ext uri="{FF2B5EF4-FFF2-40B4-BE49-F238E27FC236}">
                <a16:creationId xmlns:a16="http://schemas.microsoft.com/office/drawing/2014/main" id="{9E149089-9C85-44A8-9B84-42962059A7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9303" y="151314"/>
            <a:ext cx="3875454" cy="16955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394265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Partnerarbeit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06232" y="172527"/>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759929" y="1203321"/>
            <a:ext cx="1687203" cy="461665"/>
          </a:xfrm>
          <a:prstGeom prst="rect">
            <a:avLst/>
          </a:prstGeom>
          <a:noFill/>
        </p:spPr>
        <p:txBody>
          <a:bodyPr wrap="square" rtlCol="0">
            <a:spAutoFit/>
          </a:bodyPr>
          <a:lstStyle/>
          <a:p>
            <a:r>
              <a:rPr lang="en-US" sz="2400" b="1" dirty="0">
                <a:solidFill>
                  <a:schemeClr val="accent5">
                    <a:lumMod val="50000"/>
                  </a:schemeClr>
                </a:solidFill>
              </a:rPr>
              <a:t>Person A</a:t>
            </a:r>
          </a:p>
        </p:txBody>
      </p:sp>
      <p:sp>
        <p:nvSpPr>
          <p:cNvPr id="2" name="Speech Bubble: Rectangle with Corners Rounded 1">
            <a:extLst>
              <a:ext uri="{FF2B5EF4-FFF2-40B4-BE49-F238E27FC236}">
                <a16:creationId xmlns:a16="http://schemas.microsoft.com/office/drawing/2014/main" id="{29ED7AB9-D673-4990-B120-794E6F33C6B6}"/>
              </a:ext>
            </a:extLst>
          </p:cNvPr>
          <p:cNvSpPr/>
          <p:nvPr/>
        </p:nvSpPr>
        <p:spPr>
          <a:xfrm>
            <a:off x="573066" y="1711244"/>
            <a:ext cx="4706782" cy="611959"/>
          </a:xfrm>
          <a:prstGeom prst="wedgeRoundRectCallout">
            <a:avLst>
              <a:gd name="adj1" fmla="val -54407"/>
              <a:gd name="adj2" fmla="val -20638"/>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1. Was </a:t>
            </a:r>
            <a:r>
              <a:rPr lang="en-US" sz="2000" dirty="0" err="1">
                <a:solidFill>
                  <a:srgbClr val="115076"/>
                </a:solidFill>
              </a:rPr>
              <a:t>machst</a:t>
            </a:r>
            <a:r>
              <a:rPr lang="en-US" sz="2000" dirty="0">
                <a:solidFill>
                  <a:srgbClr val="115076"/>
                </a:solidFill>
              </a:rPr>
              <a:t> du, um </a:t>
            </a:r>
            <a:r>
              <a:rPr lang="en-US" sz="2000" dirty="0" err="1">
                <a:solidFill>
                  <a:srgbClr val="115076"/>
                </a:solidFill>
              </a:rPr>
              <a:t>nett</a:t>
            </a:r>
            <a:r>
              <a:rPr lang="en-US" sz="2000" dirty="0">
                <a:solidFill>
                  <a:srgbClr val="115076"/>
                </a:solidFill>
              </a:rPr>
              <a:t> </a:t>
            </a:r>
            <a:r>
              <a:rPr lang="en-US" sz="2000" dirty="0" err="1">
                <a:solidFill>
                  <a:srgbClr val="115076"/>
                </a:solidFill>
              </a:rPr>
              <a:t>zu</a:t>
            </a:r>
            <a:r>
              <a:rPr lang="en-US" sz="2000" dirty="0">
                <a:solidFill>
                  <a:srgbClr val="115076"/>
                </a:solidFill>
              </a:rPr>
              <a:t> sein?  </a:t>
            </a:r>
            <a:endParaRPr lang="en-GB" sz="2000" dirty="0">
              <a:solidFill>
                <a:srgbClr val="115076"/>
              </a:solidFill>
            </a:endParaRPr>
          </a:p>
        </p:txBody>
      </p:sp>
      <p:sp>
        <p:nvSpPr>
          <p:cNvPr id="8" name="Speech Bubble: Rectangle with Corners Rounded 7">
            <a:extLst>
              <a:ext uri="{FF2B5EF4-FFF2-40B4-BE49-F238E27FC236}">
                <a16:creationId xmlns:a16="http://schemas.microsoft.com/office/drawing/2014/main" id="{AC11B57E-42F1-4AE3-93E7-EA720DF4FA27}"/>
              </a:ext>
            </a:extLst>
          </p:cNvPr>
          <p:cNvSpPr/>
          <p:nvPr/>
        </p:nvSpPr>
        <p:spPr>
          <a:xfrm>
            <a:off x="6246003" y="2427726"/>
            <a:ext cx="4834990" cy="612648"/>
          </a:xfrm>
          <a:prstGeom prst="wedgeRoundRectCallout">
            <a:avLst>
              <a:gd name="adj1" fmla="val 56031"/>
              <a:gd name="adj2" fmla="val -25981"/>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4. Ich… . Was </a:t>
            </a:r>
            <a:r>
              <a:rPr lang="en-US" sz="2000" dirty="0" err="1">
                <a:solidFill>
                  <a:srgbClr val="115076"/>
                </a:solidFill>
              </a:rPr>
              <a:t>machst</a:t>
            </a:r>
            <a:r>
              <a:rPr lang="en-US" sz="2000" dirty="0">
                <a:solidFill>
                  <a:srgbClr val="115076"/>
                </a:solidFill>
              </a:rPr>
              <a:t> an </a:t>
            </a:r>
            <a:r>
              <a:rPr lang="en-US" sz="2000" dirty="0" err="1">
                <a:solidFill>
                  <a:srgbClr val="115076"/>
                </a:solidFill>
              </a:rPr>
              <a:t>Weihnachten</a:t>
            </a:r>
            <a:r>
              <a:rPr lang="en-US" sz="2000" dirty="0">
                <a:solidFill>
                  <a:srgbClr val="115076"/>
                </a:solidFill>
              </a:rPr>
              <a:t>?</a:t>
            </a:r>
            <a:endParaRPr lang="en-GB" sz="2000" dirty="0">
              <a:solidFill>
                <a:srgbClr val="115076"/>
              </a:solidFill>
            </a:endParaRPr>
          </a:p>
        </p:txBody>
      </p:sp>
      <p:sp>
        <p:nvSpPr>
          <p:cNvPr id="9" name="TextBox 8">
            <a:extLst>
              <a:ext uri="{FF2B5EF4-FFF2-40B4-BE49-F238E27FC236}">
                <a16:creationId xmlns:a16="http://schemas.microsoft.com/office/drawing/2014/main" id="{04718FC9-F902-4AEB-A170-1BED6FFD7ACE}"/>
              </a:ext>
            </a:extLst>
          </p:cNvPr>
          <p:cNvSpPr txBox="1"/>
          <p:nvPr/>
        </p:nvSpPr>
        <p:spPr>
          <a:xfrm>
            <a:off x="8235550" y="1163991"/>
            <a:ext cx="1687203" cy="461665"/>
          </a:xfrm>
          <a:prstGeom prst="rect">
            <a:avLst/>
          </a:prstGeom>
          <a:noFill/>
        </p:spPr>
        <p:txBody>
          <a:bodyPr wrap="square" rtlCol="0">
            <a:spAutoFit/>
          </a:bodyPr>
          <a:lstStyle/>
          <a:p>
            <a:r>
              <a:rPr lang="en-US" sz="2400" b="1" dirty="0">
                <a:solidFill>
                  <a:schemeClr val="accent5">
                    <a:lumMod val="50000"/>
                  </a:schemeClr>
                </a:solidFill>
              </a:rPr>
              <a:t>Person B</a:t>
            </a:r>
          </a:p>
        </p:txBody>
      </p:sp>
      <p:sp>
        <p:nvSpPr>
          <p:cNvPr id="10" name="TextBox 9">
            <a:extLst>
              <a:ext uri="{FF2B5EF4-FFF2-40B4-BE49-F238E27FC236}">
                <a16:creationId xmlns:a16="http://schemas.microsoft.com/office/drawing/2014/main" id="{6604839A-F263-4F8C-9D4F-0A9E1CE3ED1E}"/>
              </a:ext>
            </a:extLst>
          </p:cNvPr>
          <p:cNvSpPr txBox="1"/>
          <p:nvPr/>
        </p:nvSpPr>
        <p:spPr>
          <a:xfrm>
            <a:off x="8059571" y="668298"/>
            <a:ext cx="3875454" cy="461665"/>
          </a:xfrm>
          <a:prstGeom prst="rect">
            <a:avLst/>
          </a:prstGeom>
          <a:noFill/>
        </p:spPr>
        <p:txBody>
          <a:bodyPr wrap="square" rtlCol="0">
            <a:spAutoFit/>
          </a:bodyPr>
          <a:lstStyle/>
          <a:p>
            <a:r>
              <a:rPr lang="en-US" sz="2400" dirty="0" err="1">
                <a:solidFill>
                  <a:schemeClr val="accent5">
                    <a:lumMod val="50000"/>
                  </a:schemeClr>
                </a:solidFill>
              </a:rPr>
              <a:t>Sprich</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a:t>
            </a:r>
            <a:r>
              <a:rPr lang="en-US" sz="2400" dirty="0" err="1">
                <a:solidFill>
                  <a:schemeClr val="accent5">
                    <a:lumMod val="50000"/>
                  </a:schemeClr>
                </a:solidFill>
              </a:rPr>
              <a:t>einem</a:t>
            </a:r>
            <a:r>
              <a:rPr lang="en-US" sz="2400" dirty="0">
                <a:solidFill>
                  <a:schemeClr val="accent5">
                    <a:lumMod val="50000"/>
                  </a:schemeClr>
                </a:solidFill>
              </a:rPr>
              <a:t> Partner. </a:t>
            </a:r>
          </a:p>
        </p:txBody>
      </p:sp>
      <p:sp>
        <p:nvSpPr>
          <p:cNvPr id="11" name="Speech Bubble: Rectangle with Corners Rounded 10">
            <a:extLst>
              <a:ext uri="{FF2B5EF4-FFF2-40B4-BE49-F238E27FC236}">
                <a16:creationId xmlns:a16="http://schemas.microsoft.com/office/drawing/2014/main" id="{647E797B-6637-48EF-985F-8B39A5A25EAF}"/>
              </a:ext>
            </a:extLst>
          </p:cNvPr>
          <p:cNvSpPr/>
          <p:nvPr/>
        </p:nvSpPr>
        <p:spPr>
          <a:xfrm>
            <a:off x="6246004" y="1690261"/>
            <a:ext cx="4834990" cy="612648"/>
          </a:xfrm>
          <a:prstGeom prst="wedgeRoundRectCallout">
            <a:avLst>
              <a:gd name="adj1" fmla="val 54099"/>
              <a:gd name="adj2" fmla="val -3024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15076"/>
                </a:solidFill>
              </a:rPr>
              <a:t>2. Ich… . </a:t>
            </a:r>
            <a:r>
              <a:rPr lang="en-US" sz="2000" dirty="0" err="1">
                <a:solidFill>
                  <a:srgbClr val="115076"/>
                </a:solidFill>
              </a:rPr>
              <a:t>Warum</a:t>
            </a:r>
            <a:r>
              <a:rPr lang="en-US" sz="2000" dirty="0">
                <a:solidFill>
                  <a:srgbClr val="115076"/>
                </a:solidFill>
              </a:rPr>
              <a:t> </a:t>
            </a:r>
            <a:r>
              <a:rPr lang="en-US" sz="2000" dirty="0" err="1">
                <a:solidFill>
                  <a:srgbClr val="115076"/>
                </a:solidFill>
              </a:rPr>
              <a:t>backst</a:t>
            </a:r>
            <a:r>
              <a:rPr lang="en-US" sz="2000" dirty="0">
                <a:solidFill>
                  <a:srgbClr val="115076"/>
                </a:solidFill>
              </a:rPr>
              <a:t> du Kuchen? </a:t>
            </a:r>
            <a:endParaRPr lang="en-GB" sz="2000" dirty="0">
              <a:solidFill>
                <a:srgbClr val="115076"/>
              </a:solidFill>
            </a:endParaRPr>
          </a:p>
        </p:txBody>
      </p:sp>
      <p:sp>
        <p:nvSpPr>
          <p:cNvPr id="12" name="Speech Bubble: Rectangle with Corners Rounded 11">
            <a:extLst>
              <a:ext uri="{FF2B5EF4-FFF2-40B4-BE49-F238E27FC236}">
                <a16:creationId xmlns:a16="http://schemas.microsoft.com/office/drawing/2014/main" id="{314E9F86-0C04-464B-8150-0FB09B4088BF}"/>
              </a:ext>
            </a:extLst>
          </p:cNvPr>
          <p:cNvSpPr/>
          <p:nvPr/>
        </p:nvSpPr>
        <p:spPr>
          <a:xfrm>
            <a:off x="573066" y="2427726"/>
            <a:ext cx="4660967" cy="611959"/>
          </a:xfrm>
          <a:prstGeom prst="wedgeRoundRectCallout">
            <a:avLst>
              <a:gd name="adj1" fmla="val -54864"/>
              <a:gd name="adj2" fmla="val -27042"/>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3. Ich … . Was </a:t>
            </a:r>
            <a:r>
              <a:rPr lang="en-US" sz="2000" dirty="0" err="1">
                <a:solidFill>
                  <a:srgbClr val="115076"/>
                </a:solidFill>
              </a:rPr>
              <a:t>machst</a:t>
            </a:r>
            <a:r>
              <a:rPr lang="en-US" sz="2000" dirty="0">
                <a:solidFill>
                  <a:srgbClr val="115076"/>
                </a:solidFill>
              </a:rPr>
              <a:t> du, um </a:t>
            </a:r>
            <a:r>
              <a:rPr lang="en-US" sz="2000" dirty="0" err="1">
                <a:solidFill>
                  <a:srgbClr val="115076"/>
                </a:solidFill>
              </a:rPr>
              <a:t>gesund</a:t>
            </a:r>
            <a:r>
              <a:rPr lang="en-US" sz="2000" dirty="0">
                <a:solidFill>
                  <a:srgbClr val="115076"/>
                </a:solidFill>
              </a:rPr>
              <a:t> </a:t>
            </a:r>
            <a:r>
              <a:rPr lang="en-US" sz="2000" dirty="0" err="1">
                <a:solidFill>
                  <a:srgbClr val="115076"/>
                </a:solidFill>
              </a:rPr>
              <a:t>zu</a:t>
            </a:r>
            <a:r>
              <a:rPr lang="en-US" sz="2000" dirty="0">
                <a:solidFill>
                  <a:srgbClr val="115076"/>
                </a:solidFill>
              </a:rPr>
              <a:t> </a:t>
            </a:r>
            <a:r>
              <a:rPr lang="en-US" sz="2000" dirty="0" err="1">
                <a:solidFill>
                  <a:srgbClr val="115076"/>
                </a:solidFill>
              </a:rPr>
              <a:t>bleiben</a:t>
            </a:r>
            <a:r>
              <a:rPr lang="en-US" sz="2000" dirty="0">
                <a:solidFill>
                  <a:srgbClr val="115076"/>
                </a:solidFill>
              </a:rPr>
              <a:t>?   </a:t>
            </a:r>
            <a:endParaRPr lang="en-GB" sz="2000" dirty="0">
              <a:solidFill>
                <a:srgbClr val="115076"/>
              </a:solidFill>
            </a:endParaRPr>
          </a:p>
        </p:txBody>
      </p:sp>
      <p:sp>
        <p:nvSpPr>
          <p:cNvPr id="13" name="Speech Bubble: Rectangle with Corners Rounded 12">
            <a:extLst>
              <a:ext uri="{FF2B5EF4-FFF2-40B4-BE49-F238E27FC236}">
                <a16:creationId xmlns:a16="http://schemas.microsoft.com/office/drawing/2014/main" id="{A7B35609-113C-463F-8754-FD7E5A4F88C7}"/>
              </a:ext>
            </a:extLst>
          </p:cNvPr>
          <p:cNvSpPr/>
          <p:nvPr/>
        </p:nvSpPr>
        <p:spPr>
          <a:xfrm>
            <a:off x="573066" y="3158872"/>
            <a:ext cx="4660967" cy="611959"/>
          </a:xfrm>
          <a:prstGeom prst="wedgeRoundRectCallout">
            <a:avLst>
              <a:gd name="adj1" fmla="val -55460"/>
              <a:gd name="adj2" fmla="val -3131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5. Ich … . </a:t>
            </a:r>
            <a:r>
              <a:rPr lang="en-US" sz="2000" dirty="0" err="1">
                <a:solidFill>
                  <a:srgbClr val="115076"/>
                </a:solidFill>
              </a:rPr>
              <a:t>Warum</a:t>
            </a:r>
            <a:r>
              <a:rPr lang="en-US" sz="2000" dirty="0">
                <a:solidFill>
                  <a:srgbClr val="115076"/>
                </a:solidFill>
              </a:rPr>
              <a:t> </a:t>
            </a:r>
            <a:r>
              <a:rPr lang="en-US" sz="2000" dirty="0" err="1">
                <a:solidFill>
                  <a:srgbClr val="115076"/>
                </a:solidFill>
              </a:rPr>
              <a:t>nimmst</a:t>
            </a:r>
            <a:r>
              <a:rPr lang="en-US" sz="2000" dirty="0">
                <a:solidFill>
                  <a:srgbClr val="115076"/>
                </a:solidFill>
              </a:rPr>
              <a:t> du an </a:t>
            </a:r>
            <a:r>
              <a:rPr lang="en-US" sz="2000" dirty="0" err="1">
                <a:solidFill>
                  <a:srgbClr val="115076"/>
                </a:solidFill>
              </a:rPr>
              <a:t>einem</a:t>
            </a:r>
            <a:r>
              <a:rPr lang="en-US" sz="2000" dirty="0">
                <a:solidFill>
                  <a:srgbClr val="115076"/>
                </a:solidFill>
              </a:rPr>
              <a:t> </a:t>
            </a:r>
            <a:r>
              <a:rPr lang="en-US" sz="2000" dirty="0" err="1">
                <a:solidFill>
                  <a:srgbClr val="115076"/>
                </a:solidFill>
              </a:rPr>
              <a:t>Lauf</a:t>
            </a:r>
            <a:r>
              <a:rPr lang="en-US" sz="2000" dirty="0">
                <a:solidFill>
                  <a:srgbClr val="115076"/>
                </a:solidFill>
              </a:rPr>
              <a:t> teil?   </a:t>
            </a:r>
            <a:endParaRPr lang="en-GB" sz="2000" dirty="0">
              <a:solidFill>
                <a:srgbClr val="115076"/>
              </a:solidFill>
            </a:endParaRPr>
          </a:p>
        </p:txBody>
      </p:sp>
      <p:sp>
        <p:nvSpPr>
          <p:cNvPr id="14" name="Speech Bubble: Rectangle with Corners Rounded 13">
            <a:extLst>
              <a:ext uri="{FF2B5EF4-FFF2-40B4-BE49-F238E27FC236}">
                <a16:creationId xmlns:a16="http://schemas.microsoft.com/office/drawing/2014/main" id="{B64B1E44-382F-4A41-9789-33035137C915}"/>
              </a:ext>
            </a:extLst>
          </p:cNvPr>
          <p:cNvSpPr/>
          <p:nvPr/>
        </p:nvSpPr>
        <p:spPr>
          <a:xfrm>
            <a:off x="6246002" y="3114293"/>
            <a:ext cx="4834989" cy="687490"/>
          </a:xfrm>
          <a:prstGeom prst="wedgeRoundRectCallout">
            <a:avLst>
              <a:gd name="adj1" fmla="val 54538"/>
              <a:gd name="adj2" fmla="val -32129"/>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6. Ich… . </a:t>
            </a:r>
            <a:r>
              <a:rPr lang="en-US" sz="2000" dirty="0" err="1">
                <a:solidFill>
                  <a:srgbClr val="115076"/>
                </a:solidFill>
              </a:rPr>
              <a:t>Warum</a:t>
            </a:r>
            <a:r>
              <a:rPr lang="en-US" sz="2000" dirty="0">
                <a:solidFill>
                  <a:srgbClr val="115076"/>
                </a:solidFill>
              </a:rPr>
              <a:t> </a:t>
            </a:r>
            <a:r>
              <a:rPr lang="en-US" sz="2000" dirty="0" err="1">
                <a:solidFill>
                  <a:srgbClr val="115076"/>
                </a:solidFill>
              </a:rPr>
              <a:t>arbeitest</a:t>
            </a:r>
            <a:r>
              <a:rPr lang="en-US" sz="2000" dirty="0">
                <a:solidFill>
                  <a:srgbClr val="115076"/>
                </a:solidFill>
              </a:rPr>
              <a:t> du in </a:t>
            </a:r>
            <a:r>
              <a:rPr lang="en-US" sz="2000" dirty="0" err="1">
                <a:solidFill>
                  <a:srgbClr val="115076"/>
                </a:solidFill>
              </a:rPr>
              <a:t>einem</a:t>
            </a:r>
            <a:r>
              <a:rPr lang="en-US" sz="2000" dirty="0">
                <a:solidFill>
                  <a:srgbClr val="115076"/>
                </a:solidFill>
              </a:rPr>
              <a:t> Laden?</a:t>
            </a:r>
            <a:endParaRPr lang="en-GB" sz="2000" dirty="0">
              <a:solidFill>
                <a:srgbClr val="115076"/>
              </a:solidFill>
            </a:endParaRPr>
          </a:p>
        </p:txBody>
      </p:sp>
      <p:sp>
        <p:nvSpPr>
          <p:cNvPr id="15" name="Speech Bubble: Rectangle with Corners Rounded 14">
            <a:extLst>
              <a:ext uri="{FF2B5EF4-FFF2-40B4-BE49-F238E27FC236}">
                <a16:creationId xmlns:a16="http://schemas.microsoft.com/office/drawing/2014/main" id="{DFB0FA36-C7F4-47CA-A33B-B98B9D59FF91}"/>
              </a:ext>
            </a:extLst>
          </p:cNvPr>
          <p:cNvSpPr/>
          <p:nvPr/>
        </p:nvSpPr>
        <p:spPr>
          <a:xfrm>
            <a:off x="573066" y="3922839"/>
            <a:ext cx="4706782" cy="611959"/>
          </a:xfrm>
          <a:prstGeom prst="wedgeRoundRectCallout">
            <a:avLst>
              <a:gd name="adj1" fmla="val -54765"/>
              <a:gd name="adj2" fmla="val -27042"/>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7. Ich … . </a:t>
            </a:r>
            <a:r>
              <a:rPr lang="en-US" sz="2000" dirty="0" err="1">
                <a:solidFill>
                  <a:srgbClr val="115076"/>
                </a:solidFill>
              </a:rPr>
              <a:t>Warum</a:t>
            </a:r>
            <a:r>
              <a:rPr lang="en-US" sz="2000" dirty="0">
                <a:solidFill>
                  <a:srgbClr val="115076"/>
                </a:solidFill>
              </a:rPr>
              <a:t> </a:t>
            </a:r>
            <a:r>
              <a:rPr lang="en-US" sz="2000" dirty="0" err="1">
                <a:solidFill>
                  <a:srgbClr val="115076"/>
                </a:solidFill>
              </a:rPr>
              <a:t>gehst</a:t>
            </a:r>
            <a:r>
              <a:rPr lang="en-US" sz="2000" dirty="0">
                <a:solidFill>
                  <a:srgbClr val="115076"/>
                </a:solidFill>
              </a:rPr>
              <a:t> du </a:t>
            </a:r>
            <a:r>
              <a:rPr lang="en-US" sz="2000" dirty="0" err="1">
                <a:solidFill>
                  <a:srgbClr val="115076"/>
                </a:solidFill>
              </a:rPr>
              <a:t>mit</a:t>
            </a:r>
            <a:r>
              <a:rPr lang="en-US" sz="2000" dirty="0">
                <a:solidFill>
                  <a:srgbClr val="115076"/>
                </a:solidFill>
              </a:rPr>
              <a:t> </a:t>
            </a:r>
            <a:r>
              <a:rPr lang="en-US" sz="2000" dirty="0" err="1">
                <a:solidFill>
                  <a:srgbClr val="115076"/>
                </a:solidFill>
              </a:rPr>
              <a:t>deiner</a:t>
            </a:r>
            <a:r>
              <a:rPr lang="en-US" sz="2000" dirty="0">
                <a:solidFill>
                  <a:srgbClr val="115076"/>
                </a:solidFill>
              </a:rPr>
              <a:t> Oma </a:t>
            </a:r>
            <a:r>
              <a:rPr lang="en-US" sz="2000" dirty="0" err="1">
                <a:solidFill>
                  <a:srgbClr val="115076"/>
                </a:solidFill>
              </a:rPr>
              <a:t>aus</a:t>
            </a:r>
            <a:r>
              <a:rPr lang="en-US" sz="2000" dirty="0">
                <a:solidFill>
                  <a:srgbClr val="115076"/>
                </a:solidFill>
              </a:rPr>
              <a:t>?   </a:t>
            </a:r>
            <a:endParaRPr lang="en-GB" sz="2000" dirty="0">
              <a:solidFill>
                <a:srgbClr val="115076"/>
              </a:solidFill>
            </a:endParaRPr>
          </a:p>
        </p:txBody>
      </p:sp>
      <p:sp>
        <p:nvSpPr>
          <p:cNvPr id="16" name="Speech Bubble: Rectangle with Corners Rounded 15">
            <a:extLst>
              <a:ext uri="{FF2B5EF4-FFF2-40B4-BE49-F238E27FC236}">
                <a16:creationId xmlns:a16="http://schemas.microsoft.com/office/drawing/2014/main" id="{3F6C3C72-FFEA-4E5D-A8DB-B1EF65BDBBD6}"/>
              </a:ext>
            </a:extLst>
          </p:cNvPr>
          <p:cNvSpPr/>
          <p:nvPr/>
        </p:nvSpPr>
        <p:spPr>
          <a:xfrm>
            <a:off x="6246002" y="3889182"/>
            <a:ext cx="4834989" cy="687490"/>
          </a:xfrm>
          <a:prstGeom prst="wedgeRoundRectCallout">
            <a:avLst>
              <a:gd name="adj1" fmla="val 54318"/>
              <a:gd name="adj2" fmla="val -2618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8. Ich… . Was </a:t>
            </a:r>
            <a:r>
              <a:rPr lang="en-US" sz="2000" dirty="0" err="1">
                <a:solidFill>
                  <a:srgbClr val="115076"/>
                </a:solidFill>
              </a:rPr>
              <a:t>machst</a:t>
            </a:r>
            <a:r>
              <a:rPr lang="en-US" sz="2000" dirty="0">
                <a:solidFill>
                  <a:srgbClr val="115076"/>
                </a:solidFill>
              </a:rPr>
              <a:t> du, um die Stadt </a:t>
            </a:r>
            <a:r>
              <a:rPr lang="en-US" sz="2000" dirty="0" err="1">
                <a:solidFill>
                  <a:srgbClr val="115076"/>
                </a:solidFill>
              </a:rPr>
              <a:t>sauber</a:t>
            </a:r>
            <a:r>
              <a:rPr lang="en-US" sz="2000" dirty="0">
                <a:solidFill>
                  <a:srgbClr val="115076"/>
                </a:solidFill>
              </a:rPr>
              <a:t> </a:t>
            </a:r>
            <a:r>
              <a:rPr lang="en-US" sz="2000" dirty="0" err="1">
                <a:solidFill>
                  <a:srgbClr val="115076"/>
                </a:solidFill>
              </a:rPr>
              <a:t>zu</a:t>
            </a:r>
            <a:r>
              <a:rPr lang="en-US" sz="2000" dirty="0">
                <a:solidFill>
                  <a:srgbClr val="115076"/>
                </a:solidFill>
              </a:rPr>
              <a:t> </a:t>
            </a:r>
            <a:r>
              <a:rPr lang="en-US" sz="2000" dirty="0" err="1">
                <a:solidFill>
                  <a:srgbClr val="115076"/>
                </a:solidFill>
              </a:rPr>
              <a:t>machen</a:t>
            </a:r>
            <a:r>
              <a:rPr lang="en-US" sz="2000" dirty="0">
                <a:solidFill>
                  <a:srgbClr val="115076"/>
                </a:solidFill>
              </a:rPr>
              <a:t>? </a:t>
            </a:r>
            <a:endParaRPr lang="en-GB" sz="2000" dirty="0">
              <a:solidFill>
                <a:srgbClr val="115076"/>
              </a:solidFill>
            </a:endParaRPr>
          </a:p>
        </p:txBody>
      </p:sp>
      <p:sp>
        <p:nvSpPr>
          <p:cNvPr id="6" name="Flowchart: Alternate Process 5">
            <a:extLst>
              <a:ext uri="{FF2B5EF4-FFF2-40B4-BE49-F238E27FC236}">
                <a16:creationId xmlns:a16="http://schemas.microsoft.com/office/drawing/2014/main" id="{367C8D90-6661-4FC4-8FD4-BED4CAC58971}"/>
              </a:ext>
            </a:extLst>
          </p:cNvPr>
          <p:cNvSpPr/>
          <p:nvPr/>
        </p:nvSpPr>
        <p:spPr>
          <a:xfrm>
            <a:off x="117567" y="5146756"/>
            <a:ext cx="11512960" cy="1178510"/>
          </a:xfrm>
          <a:prstGeom prst="flowChartAlternateProcess">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15076"/>
                </a:solidFill>
              </a:rPr>
              <a:t>die Leute </a:t>
            </a:r>
            <a:r>
              <a:rPr lang="en-US" sz="2000" dirty="0" err="1">
                <a:solidFill>
                  <a:srgbClr val="115076"/>
                </a:solidFill>
              </a:rPr>
              <a:t>freundlich</a:t>
            </a:r>
            <a:r>
              <a:rPr lang="en-US" sz="2000" dirty="0">
                <a:solidFill>
                  <a:srgbClr val="115076"/>
                </a:solidFill>
              </a:rPr>
              <a:t> </a:t>
            </a:r>
            <a:r>
              <a:rPr lang="en-US" sz="2000" dirty="0" err="1">
                <a:solidFill>
                  <a:srgbClr val="115076"/>
                </a:solidFill>
              </a:rPr>
              <a:t>begrüßen</a:t>
            </a:r>
            <a:r>
              <a:rPr lang="en-US" sz="2000" dirty="0">
                <a:solidFill>
                  <a:srgbClr val="115076"/>
                </a:solidFill>
              </a:rPr>
              <a:t> – </a:t>
            </a:r>
            <a:r>
              <a:rPr lang="en-US" sz="2000" dirty="0" err="1">
                <a:solidFill>
                  <a:srgbClr val="115076"/>
                </a:solidFill>
              </a:rPr>
              <a:t>Müll</a:t>
            </a:r>
            <a:r>
              <a:rPr lang="en-US" sz="2000" dirty="0">
                <a:solidFill>
                  <a:srgbClr val="115076"/>
                </a:solidFill>
              </a:rPr>
              <a:t> </a:t>
            </a:r>
            <a:r>
              <a:rPr lang="en-US" sz="2000" dirty="0" err="1">
                <a:solidFill>
                  <a:srgbClr val="115076"/>
                </a:solidFill>
              </a:rPr>
              <a:t>aufsammeln</a:t>
            </a:r>
            <a:r>
              <a:rPr lang="en-US" sz="2000" dirty="0">
                <a:solidFill>
                  <a:srgbClr val="115076"/>
                </a:solidFill>
              </a:rPr>
              <a:t> – Geld </a:t>
            </a:r>
            <a:r>
              <a:rPr lang="en-US" sz="2000" dirty="0" err="1">
                <a:solidFill>
                  <a:srgbClr val="115076"/>
                </a:solidFill>
              </a:rPr>
              <a:t>für</a:t>
            </a:r>
            <a:r>
              <a:rPr lang="en-US" sz="2000" dirty="0">
                <a:solidFill>
                  <a:srgbClr val="115076"/>
                </a:solidFill>
              </a:rPr>
              <a:t> </a:t>
            </a:r>
            <a:r>
              <a:rPr lang="en-US" sz="2000" dirty="0" err="1">
                <a:solidFill>
                  <a:srgbClr val="115076"/>
                </a:solidFill>
              </a:rPr>
              <a:t>einen</a:t>
            </a:r>
            <a:r>
              <a:rPr lang="en-US" sz="2000" dirty="0">
                <a:solidFill>
                  <a:srgbClr val="115076"/>
                </a:solidFill>
              </a:rPr>
              <a:t> </a:t>
            </a:r>
            <a:r>
              <a:rPr lang="en-US" sz="2000" dirty="0" err="1">
                <a:solidFill>
                  <a:srgbClr val="115076"/>
                </a:solidFill>
              </a:rPr>
              <a:t>guten</a:t>
            </a:r>
            <a:r>
              <a:rPr lang="en-US" sz="2000" dirty="0">
                <a:solidFill>
                  <a:srgbClr val="115076"/>
                </a:solidFill>
              </a:rPr>
              <a:t> </a:t>
            </a:r>
            <a:r>
              <a:rPr lang="en-US" sz="2000" dirty="0" err="1">
                <a:solidFill>
                  <a:srgbClr val="115076"/>
                </a:solidFill>
              </a:rPr>
              <a:t>Zweck</a:t>
            </a:r>
            <a:r>
              <a:rPr lang="en-US" sz="2000" dirty="0">
                <a:solidFill>
                  <a:srgbClr val="115076"/>
                </a:solidFill>
              </a:rPr>
              <a:t> </a:t>
            </a:r>
            <a:r>
              <a:rPr lang="en-US" sz="2000" dirty="0" err="1">
                <a:solidFill>
                  <a:srgbClr val="115076"/>
                </a:solidFill>
              </a:rPr>
              <a:t>sammeln</a:t>
            </a:r>
            <a:r>
              <a:rPr lang="en-US" sz="2000" dirty="0">
                <a:solidFill>
                  <a:srgbClr val="115076"/>
                </a:solidFill>
              </a:rPr>
              <a:t> – </a:t>
            </a:r>
            <a:r>
              <a:rPr lang="en-US" sz="2000" dirty="0" err="1">
                <a:solidFill>
                  <a:srgbClr val="115076"/>
                </a:solidFill>
              </a:rPr>
              <a:t>früh</a:t>
            </a:r>
            <a:r>
              <a:rPr lang="en-US" sz="2000" dirty="0">
                <a:solidFill>
                  <a:srgbClr val="115076"/>
                </a:solidFill>
              </a:rPr>
              <a:t> </a:t>
            </a:r>
            <a:r>
              <a:rPr lang="en-US" sz="2000" dirty="0" err="1">
                <a:solidFill>
                  <a:srgbClr val="115076"/>
                </a:solidFill>
              </a:rPr>
              <a:t>einschlafen</a:t>
            </a:r>
            <a:r>
              <a:rPr lang="en-US" sz="2000" dirty="0">
                <a:solidFill>
                  <a:srgbClr val="115076"/>
                </a:solidFill>
              </a:rPr>
              <a:t> – </a:t>
            </a:r>
            <a:r>
              <a:rPr lang="en-US" sz="2000" dirty="0" err="1">
                <a:solidFill>
                  <a:srgbClr val="115076"/>
                </a:solidFill>
              </a:rPr>
              <a:t>jede</a:t>
            </a:r>
            <a:r>
              <a:rPr lang="en-US" sz="2000" dirty="0">
                <a:solidFill>
                  <a:srgbClr val="115076"/>
                </a:solidFill>
              </a:rPr>
              <a:t> </a:t>
            </a:r>
            <a:r>
              <a:rPr lang="en-US" sz="2000" dirty="0" err="1">
                <a:solidFill>
                  <a:srgbClr val="115076"/>
                </a:solidFill>
              </a:rPr>
              <a:t>Woche</a:t>
            </a:r>
            <a:r>
              <a:rPr lang="en-US" sz="2000" dirty="0">
                <a:solidFill>
                  <a:srgbClr val="115076"/>
                </a:solidFill>
              </a:rPr>
              <a:t> </a:t>
            </a:r>
            <a:r>
              <a:rPr lang="en-US" sz="2000" dirty="0" err="1">
                <a:solidFill>
                  <a:srgbClr val="115076"/>
                </a:solidFill>
              </a:rPr>
              <a:t>einen</a:t>
            </a:r>
            <a:r>
              <a:rPr lang="en-US" sz="2000" dirty="0">
                <a:solidFill>
                  <a:srgbClr val="115076"/>
                </a:solidFill>
              </a:rPr>
              <a:t> 5km-Lauf </a:t>
            </a:r>
            <a:r>
              <a:rPr lang="en-US" sz="2000" dirty="0" err="1">
                <a:solidFill>
                  <a:srgbClr val="115076"/>
                </a:solidFill>
              </a:rPr>
              <a:t>machen</a:t>
            </a:r>
            <a:r>
              <a:rPr lang="en-US" sz="2000" dirty="0">
                <a:solidFill>
                  <a:srgbClr val="115076"/>
                </a:solidFill>
              </a:rPr>
              <a:t> – </a:t>
            </a:r>
            <a:r>
              <a:rPr lang="en-US" sz="2000" dirty="0" err="1">
                <a:solidFill>
                  <a:srgbClr val="115076"/>
                </a:solidFill>
              </a:rPr>
              <a:t>lokalen</a:t>
            </a:r>
            <a:r>
              <a:rPr lang="en-US" sz="2000" dirty="0">
                <a:solidFill>
                  <a:srgbClr val="115076"/>
                </a:solidFill>
              </a:rPr>
              <a:t> </a:t>
            </a:r>
            <a:r>
              <a:rPr lang="en-US" sz="2000" dirty="0" err="1">
                <a:solidFill>
                  <a:srgbClr val="115076"/>
                </a:solidFill>
              </a:rPr>
              <a:t>Betrieben</a:t>
            </a:r>
            <a:r>
              <a:rPr lang="en-US" sz="2000" dirty="0">
                <a:solidFill>
                  <a:srgbClr val="115076"/>
                </a:solidFill>
              </a:rPr>
              <a:t> </a:t>
            </a:r>
            <a:r>
              <a:rPr lang="en-US" sz="2000" dirty="0" err="1">
                <a:solidFill>
                  <a:srgbClr val="115076"/>
                </a:solidFill>
              </a:rPr>
              <a:t>helfen</a:t>
            </a:r>
            <a:r>
              <a:rPr lang="en-US" sz="2000" dirty="0">
                <a:solidFill>
                  <a:srgbClr val="115076"/>
                </a:solidFill>
              </a:rPr>
              <a:t> – </a:t>
            </a:r>
            <a:br>
              <a:rPr lang="en-US" sz="2000" dirty="0">
                <a:solidFill>
                  <a:srgbClr val="115076"/>
                </a:solidFill>
              </a:rPr>
            </a:br>
            <a:r>
              <a:rPr lang="en-US" sz="2000" dirty="0" err="1">
                <a:solidFill>
                  <a:srgbClr val="115076"/>
                </a:solidFill>
              </a:rPr>
              <a:t>für</a:t>
            </a:r>
            <a:r>
              <a:rPr lang="en-US" sz="2000" dirty="0">
                <a:solidFill>
                  <a:srgbClr val="115076"/>
                </a:solidFill>
              </a:rPr>
              <a:t> … </a:t>
            </a:r>
            <a:r>
              <a:rPr lang="en-US" sz="2000" dirty="0" err="1">
                <a:solidFill>
                  <a:srgbClr val="115076"/>
                </a:solidFill>
              </a:rPr>
              <a:t>einkaufen</a:t>
            </a:r>
            <a:r>
              <a:rPr lang="en-US" sz="2000" dirty="0">
                <a:solidFill>
                  <a:srgbClr val="115076"/>
                </a:solidFill>
              </a:rPr>
              <a:t> – die Umwelt </a:t>
            </a:r>
            <a:r>
              <a:rPr lang="en-US" sz="2000" dirty="0" err="1">
                <a:solidFill>
                  <a:srgbClr val="115076"/>
                </a:solidFill>
              </a:rPr>
              <a:t>schützen</a:t>
            </a:r>
            <a:r>
              <a:rPr lang="en-US" sz="2000" dirty="0">
                <a:solidFill>
                  <a:srgbClr val="115076"/>
                </a:solidFill>
              </a:rPr>
              <a:t> – in </a:t>
            </a:r>
            <a:r>
              <a:rPr lang="en-US" sz="2000" dirty="0" err="1">
                <a:solidFill>
                  <a:srgbClr val="115076"/>
                </a:solidFill>
              </a:rPr>
              <a:t>einem</a:t>
            </a:r>
            <a:r>
              <a:rPr lang="en-US" sz="2000" dirty="0">
                <a:solidFill>
                  <a:srgbClr val="115076"/>
                </a:solidFill>
              </a:rPr>
              <a:t> </a:t>
            </a:r>
            <a:r>
              <a:rPr lang="en-US" sz="2000" dirty="0" err="1">
                <a:solidFill>
                  <a:srgbClr val="115076"/>
                </a:solidFill>
              </a:rPr>
              <a:t>Chor</a:t>
            </a:r>
            <a:r>
              <a:rPr lang="en-US" sz="2000" dirty="0">
                <a:solidFill>
                  <a:srgbClr val="115076"/>
                </a:solidFill>
              </a:rPr>
              <a:t> </a:t>
            </a:r>
            <a:r>
              <a:rPr lang="en-US" sz="2000" dirty="0" err="1">
                <a:solidFill>
                  <a:srgbClr val="115076"/>
                </a:solidFill>
              </a:rPr>
              <a:t>singen</a:t>
            </a:r>
            <a:r>
              <a:rPr lang="en-US" sz="2000" dirty="0">
                <a:solidFill>
                  <a:srgbClr val="115076"/>
                </a:solidFill>
              </a:rPr>
              <a:t> – </a:t>
            </a:r>
            <a:r>
              <a:rPr lang="en-US" sz="2000" dirty="0" err="1">
                <a:solidFill>
                  <a:srgbClr val="115076"/>
                </a:solidFill>
              </a:rPr>
              <a:t>Familie</a:t>
            </a:r>
            <a:r>
              <a:rPr lang="en-US" sz="2000" dirty="0">
                <a:solidFill>
                  <a:srgbClr val="115076"/>
                </a:solidFill>
              </a:rPr>
              <a:t> </a:t>
            </a:r>
            <a:r>
              <a:rPr lang="en-US" sz="2000" dirty="0" err="1">
                <a:solidFill>
                  <a:srgbClr val="115076"/>
                </a:solidFill>
              </a:rPr>
              <a:t>besuchen</a:t>
            </a:r>
            <a:endParaRPr lang="en-GB" dirty="0">
              <a:solidFill>
                <a:srgbClr val="115076"/>
              </a:solidFill>
            </a:endParaRPr>
          </a:p>
        </p:txBody>
      </p:sp>
      <p:sp>
        <p:nvSpPr>
          <p:cNvPr id="17" name="TextBox 16">
            <a:extLst>
              <a:ext uri="{FF2B5EF4-FFF2-40B4-BE49-F238E27FC236}">
                <a16:creationId xmlns:a16="http://schemas.microsoft.com/office/drawing/2014/main" id="{BE9B090B-5221-4AF2-8779-331AB82FCECE}"/>
              </a:ext>
            </a:extLst>
          </p:cNvPr>
          <p:cNvSpPr txBox="1"/>
          <p:nvPr/>
        </p:nvSpPr>
        <p:spPr>
          <a:xfrm>
            <a:off x="4634131" y="4709597"/>
            <a:ext cx="2278022" cy="461665"/>
          </a:xfrm>
          <a:prstGeom prst="rect">
            <a:avLst/>
          </a:prstGeom>
          <a:noFill/>
        </p:spPr>
        <p:txBody>
          <a:bodyPr wrap="square" rtlCol="0">
            <a:spAutoFit/>
          </a:bodyPr>
          <a:lstStyle/>
          <a:p>
            <a:r>
              <a:rPr lang="en-US" sz="2400" b="1" dirty="0" err="1">
                <a:solidFill>
                  <a:schemeClr val="accent5">
                    <a:lumMod val="50000"/>
                  </a:schemeClr>
                </a:solidFill>
              </a:rPr>
              <a:t>Zum</a:t>
            </a:r>
            <a:r>
              <a:rPr lang="en-US" sz="2400" b="1" dirty="0">
                <a:solidFill>
                  <a:schemeClr val="accent5">
                    <a:lumMod val="50000"/>
                  </a:schemeClr>
                </a:solidFill>
              </a:rPr>
              <a:t> </a:t>
            </a:r>
            <a:r>
              <a:rPr lang="en-US" sz="2400" b="1" dirty="0" err="1">
                <a:solidFill>
                  <a:schemeClr val="accent5">
                    <a:lumMod val="50000"/>
                  </a:schemeClr>
                </a:solidFill>
              </a:rPr>
              <a:t>Beispiel</a:t>
            </a:r>
            <a:r>
              <a:rPr lang="en-US" sz="2400" b="1" dirty="0">
                <a:solidFill>
                  <a:schemeClr val="accent5">
                    <a:lumMod val="50000"/>
                  </a:schemeClr>
                </a:solidFill>
              </a:rPr>
              <a:t>: </a:t>
            </a:r>
          </a:p>
        </p:txBody>
      </p:sp>
    </p:spTree>
    <p:extLst>
      <p:ext uri="{BB962C8B-B14F-4D97-AF65-F5344CB8AC3E}">
        <p14:creationId xmlns:p14="http://schemas.microsoft.com/office/powerpoint/2010/main" val="1576897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descr="Man, Woman, Question Mark, Problems, Clouds">
            <a:extLst>
              <a:ext uri="{FF2B5EF4-FFF2-40B4-BE49-F238E27FC236}">
                <a16:creationId xmlns:a16="http://schemas.microsoft.com/office/drawing/2014/main" id="{9E149089-9C85-44A8-9B84-42962059A7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9303" y="151314"/>
            <a:ext cx="3875454" cy="16955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394265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Partnerarbeit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06232" y="172527"/>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759929" y="1203321"/>
            <a:ext cx="1687203" cy="461665"/>
          </a:xfrm>
          <a:prstGeom prst="rect">
            <a:avLst/>
          </a:prstGeom>
          <a:noFill/>
        </p:spPr>
        <p:txBody>
          <a:bodyPr wrap="square" rtlCol="0">
            <a:spAutoFit/>
          </a:bodyPr>
          <a:lstStyle/>
          <a:p>
            <a:r>
              <a:rPr lang="en-US" sz="2400" b="1" dirty="0">
                <a:solidFill>
                  <a:schemeClr val="accent5">
                    <a:lumMod val="50000"/>
                  </a:schemeClr>
                </a:solidFill>
              </a:rPr>
              <a:t>Person A</a:t>
            </a:r>
          </a:p>
        </p:txBody>
      </p:sp>
      <p:sp>
        <p:nvSpPr>
          <p:cNvPr id="2" name="Speech Bubble: Rectangle with Corners Rounded 1">
            <a:extLst>
              <a:ext uri="{FF2B5EF4-FFF2-40B4-BE49-F238E27FC236}">
                <a16:creationId xmlns:a16="http://schemas.microsoft.com/office/drawing/2014/main" id="{29ED7AB9-D673-4990-B120-794E6F33C6B6}"/>
              </a:ext>
            </a:extLst>
          </p:cNvPr>
          <p:cNvSpPr/>
          <p:nvPr/>
        </p:nvSpPr>
        <p:spPr>
          <a:xfrm>
            <a:off x="573066" y="1711244"/>
            <a:ext cx="4706782" cy="611959"/>
          </a:xfrm>
          <a:prstGeom prst="wedgeRoundRectCallout">
            <a:avLst>
              <a:gd name="adj1" fmla="val -54407"/>
              <a:gd name="adj2" fmla="val -20638"/>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1. Was </a:t>
            </a:r>
            <a:r>
              <a:rPr lang="en-US" sz="2000" dirty="0" err="1">
                <a:solidFill>
                  <a:srgbClr val="115076"/>
                </a:solidFill>
              </a:rPr>
              <a:t>machst</a:t>
            </a:r>
            <a:r>
              <a:rPr lang="en-US" sz="2000" dirty="0">
                <a:solidFill>
                  <a:srgbClr val="115076"/>
                </a:solidFill>
              </a:rPr>
              <a:t> du, um </a:t>
            </a:r>
            <a:r>
              <a:rPr lang="en-US" sz="2000" dirty="0" err="1">
                <a:solidFill>
                  <a:srgbClr val="115076"/>
                </a:solidFill>
              </a:rPr>
              <a:t>nett</a:t>
            </a:r>
            <a:r>
              <a:rPr lang="en-US" sz="2000" dirty="0">
                <a:solidFill>
                  <a:srgbClr val="115076"/>
                </a:solidFill>
              </a:rPr>
              <a:t> </a:t>
            </a:r>
            <a:r>
              <a:rPr lang="en-US" sz="2000" dirty="0" err="1">
                <a:solidFill>
                  <a:srgbClr val="115076"/>
                </a:solidFill>
              </a:rPr>
              <a:t>zu</a:t>
            </a:r>
            <a:r>
              <a:rPr lang="en-US" sz="2000" dirty="0">
                <a:solidFill>
                  <a:srgbClr val="115076"/>
                </a:solidFill>
              </a:rPr>
              <a:t> sein?  </a:t>
            </a:r>
            <a:endParaRPr lang="en-GB" sz="2000" dirty="0">
              <a:solidFill>
                <a:srgbClr val="115076"/>
              </a:solidFill>
            </a:endParaRPr>
          </a:p>
        </p:txBody>
      </p:sp>
      <p:sp>
        <p:nvSpPr>
          <p:cNvPr id="8" name="Speech Bubble: Rectangle with Corners Rounded 7">
            <a:extLst>
              <a:ext uri="{FF2B5EF4-FFF2-40B4-BE49-F238E27FC236}">
                <a16:creationId xmlns:a16="http://schemas.microsoft.com/office/drawing/2014/main" id="{AC11B57E-42F1-4AE3-93E7-EA720DF4FA27}"/>
              </a:ext>
            </a:extLst>
          </p:cNvPr>
          <p:cNvSpPr/>
          <p:nvPr/>
        </p:nvSpPr>
        <p:spPr>
          <a:xfrm>
            <a:off x="6246003" y="2427726"/>
            <a:ext cx="4834990" cy="612648"/>
          </a:xfrm>
          <a:prstGeom prst="wedgeRoundRectCallout">
            <a:avLst>
              <a:gd name="adj1" fmla="val 56031"/>
              <a:gd name="adj2" fmla="val -25981"/>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4. Ich… . Was </a:t>
            </a:r>
            <a:r>
              <a:rPr lang="en-US" sz="2000" dirty="0" err="1">
                <a:solidFill>
                  <a:srgbClr val="115076"/>
                </a:solidFill>
              </a:rPr>
              <a:t>machst</a:t>
            </a:r>
            <a:r>
              <a:rPr lang="en-US" sz="2000" dirty="0">
                <a:solidFill>
                  <a:srgbClr val="115076"/>
                </a:solidFill>
              </a:rPr>
              <a:t> an </a:t>
            </a:r>
            <a:r>
              <a:rPr lang="en-US" sz="2000" dirty="0" err="1">
                <a:solidFill>
                  <a:srgbClr val="115076"/>
                </a:solidFill>
              </a:rPr>
              <a:t>Weihnachten</a:t>
            </a:r>
            <a:r>
              <a:rPr lang="en-US" sz="2000" dirty="0">
                <a:solidFill>
                  <a:srgbClr val="115076"/>
                </a:solidFill>
              </a:rPr>
              <a:t>?</a:t>
            </a:r>
            <a:endParaRPr lang="en-GB" sz="2000" dirty="0">
              <a:solidFill>
                <a:srgbClr val="115076"/>
              </a:solidFill>
            </a:endParaRPr>
          </a:p>
        </p:txBody>
      </p:sp>
      <p:sp>
        <p:nvSpPr>
          <p:cNvPr id="9" name="TextBox 8">
            <a:extLst>
              <a:ext uri="{FF2B5EF4-FFF2-40B4-BE49-F238E27FC236}">
                <a16:creationId xmlns:a16="http://schemas.microsoft.com/office/drawing/2014/main" id="{04718FC9-F902-4AEB-A170-1BED6FFD7ACE}"/>
              </a:ext>
            </a:extLst>
          </p:cNvPr>
          <p:cNvSpPr txBox="1"/>
          <p:nvPr/>
        </p:nvSpPr>
        <p:spPr>
          <a:xfrm>
            <a:off x="8235550" y="1163991"/>
            <a:ext cx="1687203" cy="461665"/>
          </a:xfrm>
          <a:prstGeom prst="rect">
            <a:avLst/>
          </a:prstGeom>
          <a:noFill/>
        </p:spPr>
        <p:txBody>
          <a:bodyPr wrap="square" rtlCol="0">
            <a:spAutoFit/>
          </a:bodyPr>
          <a:lstStyle/>
          <a:p>
            <a:r>
              <a:rPr lang="en-US" sz="2400" b="1" dirty="0">
                <a:solidFill>
                  <a:schemeClr val="accent5">
                    <a:lumMod val="50000"/>
                  </a:schemeClr>
                </a:solidFill>
              </a:rPr>
              <a:t>Person B</a:t>
            </a:r>
          </a:p>
        </p:txBody>
      </p:sp>
      <p:sp>
        <p:nvSpPr>
          <p:cNvPr id="10" name="TextBox 9">
            <a:extLst>
              <a:ext uri="{FF2B5EF4-FFF2-40B4-BE49-F238E27FC236}">
                <a16:creationId xmlns:a16="http://schemas.microsoft.com/office/drawing/2014/main" id="{6604839A-F263-4F8C-9D4F-0A9E1CE3ED1E}"/>
              </a:ext>
            </a:extLst>
          </p:cNvPr>
          <p:cNvSpPr txBox="1"/>
          <p:nvPr/>
        </p:nvSpPr>
        <p:spPr>
          <a:xfrm>
            <a:off x="8059571" y="668298"/>
            <a:ext cx="3875454" cy="461665"/>
          </a:xfrm>
          <a:prstGeom prst="rect">
            <a:avLst/>
          </a:prstGeom>
          <a:noFill/>
        </p:spPr>
        <p:txBody>
          <a:bodyPr wrap="square" rtlCol="0">
            <a:spAutoFit/>
          </a:bodyPr>
          <a:lstStyle/>
          <a:p>
            <a:r>
              <a:rPr lang="en-US" sz="2400" dirty="0" err="1">
                <a:solidFill>
                  <a:schemeClr val="accent5">
                    <a:lumMod val="50000"/>
                  </a:schemeClr>
                </a:solidFill>
              </a:rPr>
              <a:t>Sprich</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a:t>
            </a:r>
            <a:r>
              <a:rPr lang="en-US" sz="2400" dirty="0" err="1">
                <a:solidFill>
                  <a:schemeClr val="accent5">
                    <a:lumMod val="50000"/>
                  </a:schemeClr>
                </a:solidFill>
              </a:rPr>
              <a:t>einem</a:t>
            </a:r>
            <a:r>
              <a:rPr lang="en-US" sz="2400" dirty="0">
                <a:solidFill>
                  <a:schemeClr val="accent5">
                    <a:lumMod val="50000"/>
                  </a:schemeClr>
                </a:solidFill>
              </a:rPr>
              <a:t> Partner. </a:t>
            </a:r>
          </a:p>
        </p:txBody>
      </p:sp>
      <p:sp>
        <p:nvSpPr>
          <p:cNvPr id="11" name="Speech Bubble: Rectangle with Corners Rounded 10">
            <a:extLst>
              <a:ext uri="{FF2B5EF4-FFF2-40B4-BE49-F238E27FC236}">
                <a16:creationId xmlns:a16="http://schemas.microsoft.com/office/drawing/2014/main" id="{647E797B-6637-48EF-985F-8B39A5A25EAF}"/>
              </a:ext>
            </a:extLst>
          </p:cNvPr>
          <p:cNvSpPr/>
          <p:nvPr/>
        </p:nvSpPr>
        <p:spPr>
          <a:xfrm>
            <a:off x="6246004" y="1690261"/>
            <a:ext cx="4834990" cy="612648"/>
          </a:xfrm>
          <a:prstGeom prst="wedgeRoundRectCallout">
            <a:avLst>
              <a:gd name="adj1" fmla="val 54099"/>
              <a:gd name="adj2" fmla="val -3024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15076"/>
                </a:solidFill>
              </a:rPr>
              <a:t>2. Ich… . </a:t>
            </a:r>
            <a:r>
              <a:rPr lang="en-US" sz="2000" dirty="0" err="1">
                <a:solidFill>
                  <a:srgbClr val="115076"/>
                </a:solidFill>
              </a:rPr>
              <a:t>Warum</a:t>
            </a:r>
            <a:r>
              <a:rPr lang="en-US" sz="2000" dirty="0">
                <a:solidFill>
                  <a:srgbClr val="115076"/>
                </a:solidFill>
              </a:rPr>
              <a:t> </a:t>
            </a:r>
            <a:r>
              <a:rPr lang="en-US" sz="2000" dirty="0" err="1">
                <a:solidFill>
                  <a:srgbClr val="115076"/>
                </a:solidFill>
              </a:rPr>
              <a:t>backst</a:t>
            </a:r>
            <a:r>
              <a:rPr lang="en-US" sz="2000" dirty="0">
                <a:solidFill>
                  <a:srgbClr val="115076"/>
                </a:solidFill>
              </a:rPr>
              <a:t> du Kuchen? </a:t>
            </a:r>
            <a:endParaRPr lang="en-GB" sz="2000" dirty="0">
              <a:solidFill>
                <a:srgbClr val="115076"/>
              </a:solidFill>
            </a:endParaRPr>
          </a:p>
        </p:txBody>
      </p:sp>
      <p:sp>
        <p:nvSpPr>
          <p:cNvPr id="12" name="Speech Bubble: Rectangle with Corners Rounded 11">
            <a:extLst>
              <a:ext uri="{FF2B5EF4-FFF2-40B4-BE49-F238E27FC236}">
                <a16:creationId xmlns:a16="http://schemas.microsoft.com/office/drawing/2014/main" id="{314E9F86-0C04-464B-8150-0FB09B4088BF}"/>
              </a:ext>
            </a:extLst>
          </p:cNvPr>
          <p:cNvSpPr/>
          <p:nvPr/>
        </p:nvSpPr>
        <p:spPr>
          <a:xfrm>
            <a:off x="573066" y="2427726"/>
            <a:ext cx="4660967" cy="611959"/>
          </a:xfrm>
          <a:prstGeom prst="wedgeRoundRectCallout">
            <a:avLst>
              <a:gd name="adj1" fmla="val -54864"/>
              <a:gd name="adj2" fmla="val -27042"/>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3. Ich … . Was </a:t>
            </a:r>
            <a:r>
              <a:rPr lang="en-US" sz="2000" dirty="0" err="1">
                <a:solidFill>
                  <a:srgbClr val="115076"/>
                </a:solidFill>
              </a:rPr>
              <a:t>machst</a:t>
            </a:r>
            <a:r>
              <a:rPr lang="en-US" sz="2000" dirty="0">
                <a:solidFill>
                  <a:srgbClr val="115076"/>
                </a:solidFill>
              </a:rPr>
              <a:t> du, um </a:t>
            </a:r>
            <a:r>
              <a:rPr lang="en-US" sz="2000" dirty="0" err="1">
                <a:solidFill>
                  <a:srgbClr val="115076"/>
                </a:solidFill>
              </a:rPr>
              <a:t>gesund</a:t>
            </a:r>
            <a:r>
              <a:rPr lang="en-US" sz="2000" dirty="0">
                <a:solidFill>
                  <a:srgbClr val="115076"/>
                </a:solidFill>
              </a:rPr>
              <a:t> </a:t>
            </a:r>
            <a:r>
              <a:rPr lang="en-US" sz="2000" dirty="0" err="1">
                <a:solidFill>
                  <a:srgbClr val="115076"/>
                </a:solidFill>
              </a:rPr>
              <a:t>zu</a:t>
            </a:r>
            <a:r>
              <a:rPr lang="en-US" sz="2000" dirty="0">
                <a:solidFill>
                  <a:srgbClr val="115076"/>
                </a:solidFill>
              </a:rPr>
              <a:t> </a:t>
            </a:r>
            <a:r>
              <a:rPr lang="en-US" sz="2000" dirty="0" err="1">
                <a:solidFill>
                  <a:srgbClr val="115076"/>
                </a:solidFill>
              </a:rPr>
              <a:t>bleiben</a:t>
            </a:r>
            <a:r>
              <a:rPr lang="en-US" sz="2000" dirty="0">
                <a:solidFill>
                  <a:srgbClr val="115076"/>
                </a:solidFill>
              </a:rPr>
              <a:t>?   </a:t>
            </a:r>
            <a:endParaRPr lang="en-GB" sz="2000" dirty="0">
              <a:solidFill>
                <a:srgbClr val="115076"/>
              </a:solidFill>
            </a:endParaRPr>
          </a:p>
        </p:txBody>
      </p:sp>
      <p:sp>
        <p:nvSpPr>
          <p:cNvPr id="13" name="Speech Bubble: Rectangle with Corners Rounded 12">
            <a:extLst>
              <a:ext uri="{FF2B5EF4-FFF2-40B4-BE49-F238E27FC236}">
                <a16:creationId xmlns:a16="http://schemas.microsoft.com/office/drawing/2014/main" id="{A7B35609-113C-463F-8754-FD7E5A4F88C7}"/>
              </a:ext>
            </a:extLst>
          </p:cNvPr>
          <p:cNvSpPr/>
          <p:nvPr/>
        </p:nvSpPr>
        <p:spPr>
          <a:xfrm>
            <a:off x="573066" y="3158872"/>
            <a:ext cx="4660967" cy="611959"/>
          </a:xfrm>
          <a:prstGeom prst="wedgeRoundRectCallout">
            <a:avLst>
              <a:gd name="adj1" fmla="val -55460"/>
              <a:gd name="adj2" fmla="val -3131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5. Ich … . </a:t>
            </a:r>
            <a:r>
              <a:rPr lang="en-US" sz="2000" dirty="0" err="1">
                <a:solidFill>
                  <a:srgbClr val="115076"/>
                </a:solidFill>
              </a:rPr>
              <a:t>Warum</a:t>
            </a:r>
            <a:r>
              <a:rPr lang="en-US" sz="2000" dirty="0">
                <a:solidFill>
                  <a:srgbClr val="115076"/>
                </a:solidFill>
              </a:rPr>
              <a:t> </a:t>
            </a:r>
            <a:r>
              <a:rPr lang="en-US" sz="2000" dirty="0" err="1">
                <a:solidFill>
                  <a:srgbClr val="115076"/>
                </a:solidFill>
              </a:rPr>
              <a:t>nimmst</a:t>
            </a:r>
            <a:r>
              <a:rPr lang="en-US" sz="2000" dirty="0">
                <a:solidFill>
                  <a:srgbClr val="115076"/>
                </a:solidFill>
              </a:rPr>
              <a:t> du an </a:t>
            </a:r>
            <a:r>
              <a:rPr lang="en-US" sz="2000" dirty="0" err="1">
                <a:solidFill>
                  <a:srgbClr val="115076"/>
                </a:solidFill>
              </a:rPr>
              <a:t>einem</a:t>
            </a:r>
            <a:r>
              <a:rPr lang="en-US" sz="2000" dirty="0">
                <a:solidFill>
                  <a:srgbClr val="115076"/>
                </a:solidFill>
              </a:rPr>
              <a:t> </a:t>
            </a:r>
            <a:r>
              <a:rPr lang="en-US" sz="2000" dirty="0" err="1">
                <a:solidFill>
                  <a:srgbClr val="115076"/>
                </a:solidFill>
              </a:rPr>
              <a:t>Lauf</a:t>
            </a:r>
            <a:r>
              <a:rPr lang="en-US" sz="2000" dirty="0">
                <a:solidFill>
                  <a:srgbClr val="115076"/>
                </a:solidFill>
              </a:rPr>
              <a:t> teil?   </a:t>
            </a:r>
            <a:endParaRPr lang="en-GB" sz="2000" dirty="0">
              <a:solidFill>
                <a:srgbClr val="115076"/>
              </a:solidFill>
            </a:endParaRPr>
          </a:p>
        </p:txBody>
      </p:sp>
      <p:sp>
        <p:nvSpPr>
          <p:cNvPr id="14" name="Speech Bubble: Rectangle with Corners Rounded 13">
            <a:extLst>
              <a:ext uri="{FF2B5EF4-FFF2-40B4-BE49-F238E27FC236}">
                <a16:creationId xmlns:a16="http://schemas.microsoft.com/office/drawing/2014/main" id="{B64B1E44-382F-4A41-9789-33035137C915}"/>
              </a:ext>
            </a:extLst>
          </p:cNvPr>
          <p:cNvSpPr/>
          <p:nvPr/>
        </p:nvSpPr>
        <p:spPr>
          <a:xfrm>
            <a:off x="6246002" y="3114293"/>
            <a:ext cx="4834989" cy="687490"/>
          </a:xfrm>
          <a:prstGeom prst="wedgeRoundRectCallout">
            <a:avLst>
              <a:gd name="adj1" fmla="val 54538"/>
              <a:gd name="adj2" fmla="val -32129"/>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6. Ich… . </a:t>
            </a:r>
            <a:r>
              <a:rPr lang="en-US" sz="2000" dirty="0" err="1">
                <a:solidFill>
                  <a:srgbClr val="115076"/>
                </a:solidFill>
              </a:rPr>
              <a:t>Warum</a:t>
            </a:r>
            <a:r>
              <a:rPr lang="en-US" sz="2000" dirty="0">
                <a:solidFill>
                  <a:srgbClr val="115076"/>
                </a:solidFill>
              </a:rPr>
              <a:t> </a:t>
            </a:r>
            <a:r>
              <a:rPr lang="en-US" sz="2000" dirty="0" err="1">
                <a:solidFill>
                  <a:srgbClr val="115076"/>
                </a:solidFill>
              </a:rPr>
              <a:t>arbeitest</a:t>
            </a:r>
            <a:r>
              <a:rPr lang="en-US" sz="2000" dirty="0">
                <a:solidFill>
                  <a:srgbClr val="115076"/>
                </a:solidFill>
              </a:rPr>
              <a:t> du in </a:t>
            </a:r>
            <a:r>
              <a:rPr lang="en-US" sz="2000" dirty="0" err="1">
                <a:solidFill>
                  <a:srgbClr val="115076"/>
                </a:solidFill>
              </a:rPr>
              <a:t>einem</a:t>
            </a:r>
            <a:r>
              <a:rPr lang="en-US" sz="2000" dirty="0">
                <a:solidFill>
                  <a:srgbClr val="115076"/>
                </a:solidFill>
              </a:rPr>
              <a:t> Laden?</a:t>
            </a:r>
            <a:endParaRPr lang="en-GB" sz="2000" dirty="0">
              <a:solidFill>
                <a:srgbClr val="115076"/>
              </a:solidFill>
            </a:endParaRPr>
          </a:p>
        </p:txBody>
      </p:sp>
      <p:sp>
        <p:nvSpPr>
          <p:cNvPr id="15" name="Speech Bubble: Rectangle with Corners Rounded 14">
            <a:extLst>
              <a:ext uri="{FF2B5EF4-FFF2-40B4-BE49-F238E27FC236}">
                <a16:creationId xmlns:a16="http://schemas.microsoft.com/office/drawing/2014/main" id="{DFB0FA36-C7F4-47CA-A33B-B98B9D59FF91}"/>
              </a:ext>
            </a:extLst>
          </p:cNvPr>
          <p:cNvSpPr/>
          <p:nvPr/>
        </p:nvSpPr>
        <p:spPr>
          <a:xfrm>
            <a:off x="573066" y="3922839"/>
            <a:ext cx="4706782" cy="611959"/>
          </a:xfrm>
          <a:prstGeom prst="wedgeRoundRectCallout">
            <a:avLst>
              <a:gd name="adj1" fmla="val -54765"/>
              <a:gd name="adj2" fmla="val -27042"/>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7. Ich … . </a:t>
            </a:r>
            <a:r>
              <a:rPr lang="en-US" sz="2000" dirty="0" err="1">
                <a:solidFill>
                  <a:srgbClr val="115076"/>
                </a:solidFill>
              </a:rPr>
              <a:t>Warum</a:t>
            </a:r>
            <a:r>
              <a:rPr lang="en-US" sz="2000" dirty="0">
                <a:solidFill>
                  <a:srgbClr val="115076"/>
                </a:solidFill>
              </a:rPr>
              <a:t> </a:t>
            </a:r>
            <a:r>
              <a:rPr lang="en-US" sz="2000" dirty="0" err="1">
                <a:solidFill>
                  <a:srgbClr val="115076"/>
                </a:solidFill>
              </a:rPr>
              <a:t>gehst</a:t>
            </a:r>
            <a:r>
              <a:rPr lang="en-US" sz="2000" dirty="0">
                <a:solidFill>
                  <a:srgbClr val="115076"/>
                </a:solidFill>
              </a:rPr>
              <a:t> du </a:t>
            </a:r>
            <a:r>
              <a:rPr lang="en-US" sz="2000" dirty="0" err="1">
                <a:solidFill>
                  <a:srgbClr val="115076"/>
                </a:solidFill>
              </a:rPr>
              <a:t>mit</a:t>
            </a:r>
            <a:r>
              <a:rPr lang="en-US" sz="2000" dirty="0">
                <a:solidFill>
                  <a:srgbClr val="115076"/>
                </a:solidFill>
              </a:rPr>
              <a:t> </a:t>
            </a:r>
            <a:r>
              <a:rPr lang="en-US" sz="2000" dirty="0" err="1">
                <a:solidFill>
                  <a:srgbClr val="115076"/>
                </a:solidFill>
              </a:rPr>
              <a:t>deiner</a:t>
            </a:r>
            <a:r>
              <a:rPr lang="en-US" sz="2000" dirty="0">
                <a:solidFill>
                  <a:srgbClr val="115076"/>
                </a:solidFill>
              </a:rPr>
              <a:t> Oma </a:t>
            </a:r>
            <a:r>
              <a:rPr lang="en-US" sz="2000" dirty="0" err="1">
                <a:solidFill>
                  <a:srgbClr val="115076"/>
                </a:solidFill>
              </a:rPr>
              <a:t>aus</a:t>
            </a:r>
            <a:r>
              <a:rPr lang="en-US" sz="2000" dirty="0">
                <a:solidFill>
                  <a:srgbClr val="115076"/>
                </a:solidFill>
              </a:rPr>
              <a:t>?   </a:t>
            </a:r>
            <a:endParaRPr lang="en-GB" sz="2000" dirty="0">
              <a:solidFill>
                <a:srgbClr val="115076"/>
              </a:solidFill>
            </a:endParaRPr>
          </a:p>
        </p:txBody>
      </p:sp>
      <p:sp>
        <p:nvSpPr>
          <p:cNvPr id="16" name="Speech Bubble: Rectangle with Corners Rounded 15">
            <a:extLst>
              <a:ext uri="{FF2B5EF4-FFF2-40B4-BE49-F238E27FC236}">
                <a16:creationId xmlns:a16="http://schemas.microsoft.com/office/drawing/2014/main" id="{3F6C3C72-FFEA-4E5D-A8DB-B1EF65BDBBD6}"/>
              </a:ext>
            </a:extLst>
          </p:cNvPr>
          <p:cNvSpPr/>
          <p:nvPr/>
        </p:nvSpPr>
        <p:spPr>
          <a:xfrm>
            <a:off x="6246002" y="3889182"/>
            <a:ext cx="4834989" cy="687490"/>
          </a:xfrm>
          <a:prstGeom prst="wedgeRoundRectCallout">
            <a:avLst>
              <a:gd name="adj1" fmla="val 54318"/>
              <a:gd name="adj2" fmla="val -26184"/>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8. Ich… . Was </a:t>
            </a:r>
            <a:r>
              <a:rPr lang="en-US" sz="2000" dirty="0" err="1">
                <a:solidFill>
                  <a:srgbClr val="115076"/>
                </a:solidFill>
              </a:rPr>
              <a:t>machst</a:t>
            </a:r>
            <a:r>
              <a:rPr lang="en-US" sz="2000" dirty="0">
                <a:solidFill>
                  <a:srgbClr val="115076"/>
                </a:solidFill>
              </a:rPr>
              <a:t> du, um die Stadt </a:t>
            </a:r>
            <a:r>
              <a:rPr lang="en-US" sz="2000" dirty="0" err="1">
                <a:solidFill>
                  <a:srgbClr val="115076"/>
                </a:solidFill>
              </a:rPr>
              <a:t>sauber</a:t>
            </a:r>
            <a:r>
              <a:rPr lang="en-US" sz="2000" dirty="0">
                <a:solidFill>
                  <a:srgbClr val="115076"/>
                </a:solidFill>
              </a:rPr>
              <a:t> </a:t>
            </a:r>
            <a:r>
              <a:rPr lang="en-US" sz="2000" dirty="0" err="1">
                <a:solidFill>
                  <a:srgbClr val="115076"/>
                </a:solidFill>
              </a:rPr>
              <a:t>zu</a:t>
            </a:r>
            <a:r>
              <a:rPr lang="en-US" sz="2000" dirty="0">
                <a:solidFill>
                  <a:srgbClr val="115076"/>
                </a:solidFill>
              </a:rPr>
              <a:t> </a:t>
            </a:r>
            <a:r>
              <a:rPr lang="en-US" sz="2000" dirty="0" err="1">
                <a:solidFill>
                  <a:srgbClr val="115076"/>
                </a:solidFill>
              </a:rPr>
              <a:t>machen</a:t>
            </a:r>
            <a:r>
              <a:rPr lang="en-US" sz="2000" dirty="0">
                <a:solidFill>
                  <a:srgbClr val="115076"/>
                </a:solidFill>
              </a:rPr>
              <a:t>? </a:t>
            </a:r>
            <a:endParaRPr lang="en-GB" sz="2000" dirty="0">
              <a:solidFill>
                <a:srgbClr val="115076"/>
              </a:solidFill>
            </a:endParaRPr>
          </a:p>
        </p:txBody>
      </p:sp>
      <p:sp>
        <p:nvSpPr>
          <p:cNvPr id="17" name="TextBox 16">
            <a:extLst>
              <a:ext uri="{FF2B5EF4-FFF2-40B4-BE49-F238E27FC236}">
                <a16:creationId xmlns:a16="http://schemas.microsoft.com/office/drawing/2014/main" id="{BE9B090B-5221-4AF2-8779-331AB82FCECE}"/>
              </a:ext>
            </a:extLst>
          </p:cNvPr>
          <p:cNvSpPr txBox="1"/>
          <p:nvPr/>
        </p:nvSpPr>
        <p:spPr>
          <a:xfrm>
            <a:off x="4634131" y="4709597"/>
            <a:ext cx="2278022" cy="461665"/>
          </a:xfrm>
          <a:prstGeom prst="rect">
            <a:avLst/>
          </a:prstGeom>
          <a:noFill/>
        </p:spPr>
        <p:txBody>
          <a:bodyPr wrap="square" rtlCol="0">
            <a:spAutoFit/>
          </a:bodyPr>
          <a:lstStyle/>
          <a:p>
            <a:r>
              <a:rPr lang="en-US" sz="2400" b="1" dirty="0" err="1">
                <a:solidFill>
                  <a:schemeClr val="accent5">
                    <a:lumMod val="50000"/>
                  </a:schemeClr>
                </a:solidFill>
              </a:rPr>
              <a:t>Zum</a:t>
            </a:r>
            <a:r>
              <a:rPr lang="en-US" sz="2400" b="1" dirty="0">
                <a:solidFill>
                  <a:schemeClr val="accent5">
                    <a:lumMod val="50000"/>
                  </a:schemeClr>
                </a:solidFill>
              </a:rPr>
              <a:t> </a:t>
            </a:r>
            <a:r>
              <a:rPr lang="en-US" sz="2400" b="1" dirty="0" err="1">
                <a:solidFill>
                  <a:schemeClr val="accent5">
                    <a:lumMod val="50000"/>
                  </a:schemeClr>
                </a:solidFill>
              </a:rPr>
              <a:t>Beispiel</a:t>
            </a:r>
            <a:r>
              <a:rPr lang="en-US" sz="2400" b="1" dirty="0">
                <a:solidFill>
                  <a:schemeClr val="accent5">
                    <a:lumMod val="50000"/>
                  </a:schemeClr>
                </a:solidFill>
              </a:rPr>
              <a:t>: </a:t>
            </a:r>
          </a:p>
        </p:txBody>
      </p:sp>
      <p:sp>
        <p:nvSpPr>
          <p:cNvPr id="19" name="Flowchart: Alternate Process 18">
            <a:extLst>
              <a:ext uri="{FF2B5EF4-FFF2-40B4-BE49-F238E27FC236}">
                <a16:creationId xmlns:a16="http://schemas.microsoft.com/office/drawing/2014/main" id="{1DB2A2BD-1819-4A9D-A659-78D1F60A6CB7}"/>
              </a:ext>
            </a:extLst>
          </p:cNvPr>
          <p:cNvSpPr/>
          <p:nvPr/>
        </p:nvSpPr>
        <p:spPr>
          <a:xfrm>
            <a:off x="91440" y="5146756"/>
            <a:ext cx="11896883" cy="1178510"/>
          </a:xfrm>
          <a:prstGeom prst="flowChartAlternateProcess">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15076"/>
                </a:solidFill>
              </a:rPr>
              <a:t>greet people in friendly way – pick up rubbish – collect money for a good cause </a:t>
            </a:r>
            <a:br>
              <a:rPr lang="en-US" sz="2000" dirty="0">
                <a:solidFill>
                  <a:srgbClr val="115076"/>
                </a:solidFill>
              </a:rPr>
            </a:br>
            <a:r>
              <a:rPr lang="en-US" sz="2000" dirty="0">
                <a:solidFill>
                  <a:srgbClr val="115076"/>
                </a:solidFill>
              </a:rPr>
              <a:t>– go to sleep early – go for a 5k run every morning – help local businesses – go shopping for …</a:t>
            </a:r>
            <a:br>
              <a:rPr lang="en-US" sz="2000" dirty="0">
                <a:solidFill>
                  <a:srgbClr val="115076"/>
                </a:solidFill>
              </a:rPr>
            </a:br>
            <a:r>
              <a:rPr lang="en-US" sz="2000" dirty="0">
                <a:solidFill>
                  <a:srgbClr val="115076"/>
                </a:solidFill>
              </a:rPr>
              <a:t> – protect the environment – sing in a choir – visit family</a:t>
            </a:r>
            <a:endParaRPr lang="en-GB" dirty="0">
              <a:solidFill>
                <a:srgbClr val="115076"/>
              </a:solidFill>
            </a:endParaRPr>
          </a:p>
        </p:txBody>
      </p:sp>
    </p:spTree>
    <p:extLst>
      <p:ext uri="{BB962C8B-B14F-4D97-AF65-F5344CB8AC3E}">
        <p14:creationId xmlns:p14="http://schemas.microsoft.com/office/powerpoint/2010/main" val="1929494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(Y9,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3.1, Week 2)</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175149" y="411143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2657200"/>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Quizlet link</a:t>
            </a:r>
            <a:br>
              <a:rPr lang="en-GB" sz="2400" dirty="0"/>
            </a:br>
            <a:endParaRPr lang="en-GB" sz="2400" dirty="0">
              <a:solidFill>
                <a:srgbClr val="115076"/>
              </a:solidFill>
              <a:latin typeface="Century Gothic" panose="020B0502020202020204" pitchFamily="34"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7"/>
          <a:stretch>
            <a:fillRect/>
          </a:stretch>
        </p:blipFill>
        <p:spPr>
          <a:xfrm>
            <a:off x="10641925" y="4800601"/>
            <a:ext cx="1300638" cy="1300638"/>
          </a:xfrm>
          <a:prstGeom prst="rect">
            <a:avLst/>
          </a:prstGeom>
        </p:spPr>
      </p:pic>
      <p:sp>
        <p:nvSpPr>
          <p:cNvPr id="16" name="TextBox 15">
            <a:extLst>
              <a:ext uri="{FF2B5EF4-FFF2-40B4-BE49-F238E27FC236}">
                <a16:creationId xmlns:a16="http://schemas.microsoft.com/office/drawing/2014/main" id="{22627D68-6BAD-4C49-B5D8-6B2CED6E7272}"/>
              </a:ext>
            </a:extLst>
          </p:cNvPr>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Revisit a set of vocabulary from Y7 and Y8:</a:t>
            </a:r>
          </a:p>
        </p:txBody>
      </p:sp>
      <p:sp>
        <p:nvSpPr>
          <p:cNvPr id="17" name="TextBox 16">
            <a:extLst>
              <a:ext uri="{FF2B5EF4-FFF2-40B4-BE49-F238E27FC236}">
                <a16:creationId xmlns:a16="http://schemas.microsoft.com/office/drawing/2014/main" id="{9ECDD664-AE46-3C47-9390-746CF125A784}"/>
              </a:ext>
            </a:extLst>
          </p:cNvPr>
          <p:cNvSpPr txBox="1"/>
          <p:nvPr/>
        </p:nvSpPr>
        <p:spPr>
          <a:xfrm>
            <a:off x="175149" y="3296454"/>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Quizlet </a:t>
            </a:r>
            <a:r>
              <a:rPr lang="en-GB" sz="2400" dirty="0">
                <a:solidFill>
                  <a:srgbClr val="115076"/>
                </a:solidFill>
                <a:latin typeface="Century Gothic" panose="020B0502020202020204" pitchFamily="34" charset="0"/>
              </a:rPr>
              <a:t>QR code: </a:t>
            </a:r>
            <a:br>
              <a:rPr lang="en-GB" sz="2400" dirty="0"/>
            </a:br>
            <a:endParaRPr lang="en-GB" sz="2400" dirty="0">
              <a:solidFill>
                <a:srgbClr val="115076"/>
              </a:solidFill>
              <a:latin typeface="Century Gothic" panose="020B0502020202020204" pitchFamily="34" charset="0"/>
            </a:endParaRPr>
          </a:p>
        </p:txBody>
      </p:sp>
      <p:pic>
        <p:nvPicPr>
          <p:cNvPr id="18" name="Picture 17" descr="Qr code&#10;&#10;Description automatically generated">
            <a:extLst>
              <a:ext uri="{FF2B5EF4-FFF2-40B4-BE49-F238E27FC236}">
                <a16:creationId xmlns:a16="http://schemas.microsoft.com/office/drawing/2014/main" id="{EE83C98C-C527-4948-9389-B17299274E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9219" y="2746561"/>
            <a:ext cx="1322104" cy="1322104"/>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9131235" cy="869950"/>
          </a:xfrm>
          <a:prstGeom prst="rect">
            <a:avLst/>
          </a:prstGeom>
        </p:spPr>
      </p:pic>
      <p:sp>
        <p:nvSpPr>
          <p:cNvPr id="4" name="Title 3"/>
          <p:cNvSpPr>
            <a:spLocks noGrp="1"/>
          </p:cNvSpPr>
          <p:nvPr>
            <p:ph type="title"/>
          </p:nvPr>
        </p:nvSpPr>
        <p:spPr>
          <a:xfrm>
            <a:off x="0" y="294041"/>
            <a:ext cx="8026400" cy="707849"/>
          </a:xfrm>
        </p:spPr>
        <p:txBody>
          <a:bodyPr>
            <a:normAutofit fontScale="90000"/>
          </a:bodyPr>
          <a:lstStyle/>
          <a:p>
            <a:r>
              <a:rPr lang="en-GB" sz="3600" b="1" dirty="0">
                <a:solidFill>
                  <a:schemeClr val="bg1"/>
                </a:solidFill>
              </a:rPr>
              <a:t>Mia und Wolfgang </a:t>
            </a:r>
            <a:r>
              <a:rPr lang="en-GB" sz="3600" b="1" dirty="0" err="1">
                <a:solidFill>
                  <a:schemeClr val="bg1"/>
                </a:solidFill>
              </a:rPr>
              <a:t>sind</a:t>
            </a:r>
            <a:r>
              <a:rPr lang="en-GB" sz="3600" b="1" dirty="0">
                <a:solidFill>
                  <a:schemeClr val="bg1"/>
                </a:solidFill>
              </a:rPr>
              <a:t> </a:t>
            </a:r>
            <a:r>
              <a:rPr lang="en-GB" sz="3600" b="1" dirty="0" err="1">
                <a:solidFill>
                  <a:schemeClr val="bg1"/>
                </a:solidFill>
              </a:rPr>
              <a:t>Pfadfinder</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65100" y="1298096"/>
            <a:ext cx="6934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Woche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gemacht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7" name="Table 6">
            <a:extLst>
              <a:ext uri="{FF2B5EF4-FFF2-40B4-BE49-F238E27FC236}">
                <a16:creationId xmlns:a16="http://schemas.microsoft.com/office/drawing/2014/main" id="{FF7FF1E4-2FEA-4D4E-A56F-AF6DF559B4B6}"/>
              </a:ext>
            </a:extLst>
          </p:cNvPr>
          <p:cNvGraphicFramePr>
            <a:graphicFrameLocks noGrp="1"/>
          </p:cNvGraphicFramePr>
          <p:nvPr>
            <p:extLst>
              <p:ext uri="{D42A27DB-BD31-4B8C-83A1-F6EECF244321}">
                <p14:modId xmlns:p14="http://schemas.microsoft.com/office/powerpoint/2010/main" val="1049165350"/>
              </p:ext>
            </p:extLst>
          </p:nvPr>
        </p:nvGraphicFramePr>
        <p:xfrm>
          <a:off x="444500" y="2510191"/>
          <a:ext cx="11240602" cy="3413760"/>
        </p:xfrm>
        <a:graphic>
          <a:graphicData uri="http://schemas.openxmlformats.org/drawingml/2006/table">
            <a:tbl>
              <a:tblPr firstRow="1" bandRow="1">
                <a:tableStyleId>{00A15C55-8517-42AA-B614-E9B94910E393}</a:tableStyleId>
              </a:tblPr>
              <a:tblGrid>
                <a:gridCol w="512233">
                  <a:extLst>
                    <a:ext uri="{9D8B030D-6E8A-4147-A177-3AD203B41FA5}">
                      <a16:colId xmlns:a16="http://schemas.microsoft.com/office/drawing/2014/main" val="2607353726"/>
                    </a:ext>
                  </a:extLst>
                </a:gridCol>
                <a:gridCol w="3576123">
                  <a:extLst>
                    <a:ext uri="{9D8B030D-6E8A-4147-A177-3AD203B41FA5}">
                      <a16:colId xmlns:a16="http://schemas.microsoft.com/office/drawing/2014/main" val="1382301912"/>
                    </a:ext>
                  </a:extLst>
                </a:gridCol>
                <a:gridCol w="3576123">
                  <a:extLst>
                    <a:ext uri="{9D8B030D-6E8A-4147-A177-3AD203B41FA5}">
                      <a16:colId xmlns:a16="http://schemas.microsoft.com/office/drawing/2014/main" val="4128092149"/>
                    </a:ext>
                  </a:extLst>
                </a:gridCol>
                <a:gridCol w="3576123">
                  <a:extLst>
                    <a:ext uri="{9D8B030D-6E8A-4147-A177-3AD203B41FA5}">
                      <a16:colId xmlns:a16="http://schemas.microsoft.com/office/drawing/2014/main" val="2609792770"/>
                    </a:ext>
                  </a:extLst>
                </a:gridCol>
              </a:tblGrid>
              <a:tr h="253756">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B</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C</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This May we had a new </a:t>
                      </a:r>
                      <a:r>
                        <a:rPr lang="en-GB" sz="2000" b="1" dirty="0">
                          <a:solidFill>
                            <a:schemeClr val="accent1">
                              <a:lumMod val="50000"/>
                            </a:schemeClr>
                          </a:solidFill>
                        </a:rPr>
                        <a:t>project</a:t>
                      </a:r>
                      <a:r>
                        <a:rPr lang="en-GB" sz="2000" dirty="0">
                          <a:solidFill>
                            <a:schemeClr val="accent1">
                              <a:lumMod val="50000"/>
                            </a:schemeClr>
                          </a:solidFill>
                        </a:rPr>
                        <a:t>. We </a:t>
                      </a:r>
                      <a:r>
                        <a:rPr lang="en-GB" sz="2000" b="1" dirty="0">
                          <a:solidFill>
                            <a:schemeClr val="accent1">
                              <a:lumMod val="50000"/>
                            </a:schemeClr>
                          </a:solidFill>
                        </a:rPr>
                        <a:t>had to </a:t>
                      </a:r>
                      <a:r>
                        <a:rPr lang="en-GB" sz="2000" dirty="0">
                          <a:solidFill>
                            <a:schemeClr val="accent1">
                              <a:lumMod val="50000"/>
                            </a:schemeClr>
                          </a:solidFill>
                        </a:rPr>
                        <a:t>help others.</a:t>
                      </a:r>
                    </a:p>
                  </a:txBody>
                  <a:tcPr anchor="ctr"/>
                </a:tc>
                <a:tc>
                  <a:txBody>
                    <a:bodyPr/>
                    <a:lstStyle/>
                    <a:p>
                      <a:r>
                        <a:rPr lang="en-GB" sz="2000" dirty="0">
                          <a:solidFill>
                            <a:schemeClr val="accent1">
                              <a:lumMod val="50000"/>
                            </a:schemeClr>
                          </a:solidFill>
                        </a:rPr>
                        <a:t>This week we had a new </a:t>
                      </a:r>
                      <a:r>
                        <a:rPr lang="en-GB" sz="2000" b="1" dirty="0">
                          <a:solidFill>
                            <a:schemeClr val="accent1">
                              <a:lumMod val="50000"/>
                            </a:schemeClr>
                          </a:solidFill>
                        </a:rPr>
                        <a:t>purpose</a:t>
                      </a:r>
                      <a:r>
                        <a:rPr lang="en-GB" sz="2000" dirty="0">
                          <a:solidFill>
                            <a:schemeClr val="accent1">
                              <a:lumMod val="50000"/>
                            </a:schemeClr>
                          </a:solidFill>
                        </a:rPr>
                        <a:t>. We </a:t>
                      </a:r>
                      <a:r>
                        <a:rPr lang="en-GB" sz="2000" b="1" dirty="0">
                          <a:solidFill>
                            <a:schemeClr val="accent1">
                              <a:lumMod val="50000"/>
                            </a:schemeClr>
                          </a:solidFill>
                        </a:rPr>
                        <a:t>were supposed to </a:t>
                      </a:r>
                      <a:r>
                        <a:rPr lang="en-GB" sz="2000" dirty="0">
                          <a:solidFill>
                            <a:schemeClr val="accent1">
                              <a:lumMod val="50000"/>
                            </a:schemeClr>
                          </a:solidFill>
                        </a:rPr>
                        <a:t>help others.</a:t>
                      </a:r>
                    </a:p>
                  </a:txBody>
                  <a:tcPr anchor="ctr"/>
                </a:tc>
                <a:tc>
                  <a:txBody>
                    <a:bodyPr/>
                    <a:lstStyle/>
                    <a:p>
                      <a:r>
                        <a:rPr lang="en-GB" sz="2000" dirty="0">
                          <a:solidFill>
                            <a:schemeClr val="accent1">
                              <a:lumMod val="50000"/>
                            </a:schemeClr>
                          </a:solidFill>
                        </a:rPr>
                        <a:t>This week we had a new </a:t>
                      </a:r>
                      <a:r>
                        <a:rPr lang="en-GB" sz="2000" b="1" dirty="0">
                          <a:solidFill>
                            <a:schemeClr val="accent1">
                              <a:lumMod val="50000"/>
                            </a:schemeClr>
                          </a:solidFill>
                        </a:rPr>
                        <a:t>project</a:t>
                      </a:r>
                      <a:r>
                        <a:rPr lang="en-GB" sz="2000" dirty="0">
                          <a:solidFill>
                            <a:schemeClr val="accent1">
                              <a:lumMod val="50000"/>
                            </a:schemeClr>
                          </a:solidFill>
                        </a:rPr>
                        <a:t>. We </a:t>
                      </a:r>
                      <a:r>
                        <a:rPr lang="en-GB" sz="2000" b="1" dirty="0">
                          <a:solidFill>
                            <a:schemeClr val="accent1">
                              <a:lumMod val="50000"/>
                            </a:schemeClr>
                          </a:solidFill>
                        </a:rPr>
                        <a:t>had to </a:t>
                      </a:r>
                      <a:r>
                        <a:rPr lang="en-GB" sz="2000" dirty="0">
                          <a:solidFill>
                            <a:schemeClr val="accent1">
                              <a:lumMod val="50000"/>
                            </a:schemeClr>
                          </a:solidFill>
                        </a:rPr>
                        <a:t>help others.</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I also </a:t>
                      </a:r>
                      <a:r>
                        <a:rPr lang="en-GB" sz="2000" b="1" dirty="0">
                          <a:solidFill>
                            <a:schemeClr val="accent1">
                              <a:lumMod val="50000"/>
                            </a:schemeClr>
                          </a:solidFill>
                        </a:rPr>
                        <a:t>wanted </a:t>
                      </a:r>
                      <a:r>
                        <a:rPr lang="en-GB" sz="2000" dirty="0">
                          <a:solidFill>
                            <a:schemeClr val="accent1">
                              <a:lumMod val="50000"/>
                            </a:schemeClr>
                          </a:solidFill>
                        </a:rPr>
                        <a:t>to </a:t>
                      </a:r>
                      <a:r>
                        <a:rPr lang="en-GB" sz="2000" b="1" dirty="0">
                          <a:solidFill>
                            <a:schemeClr val="accent1">
                              <a:lumMod val="50000"/>
                            </a:schemeClr>
                          </a:solidFill>
                        </a:rPr>
                        <a:t>take part</a:t>
                      </a:r>
                      <a:r>
                        <a:rPr lang="en-GB" sz="2000" dirty="0">
                          <a:solidFill>
                            <a:schemeClr val="accent1">
                              <a:lumMod val="50000"/>
                            </a:schemeClr>
                          </a:solidFill>
                        </a:rPr>
                        <a:t>. I greeted an old lady </a:t>
                      </a:r>
                      <a:r>
                        <a:rPr lang="en-GB" sz="2000" b="1" dirty="0">
                          <a:solidFill>
                            <a:schemeClr val="accent1">
                              <a:lumMod val="50000"/>
                            </a:schemeClr>
                          </a:solidFill>
                        </a:rPr>
                        <a:t>on a bench</a:t>
                      </a:r>
                      <a:r>
                        <a:rPr lang="en-GB" sz="2000" dirty="0">
                          <a:solidFill>
                            <a:schemeClr val="accent1">
                              <a:lumMod val="50000"/>
                            </a:schemeClr>
                          </a:solidFill>
                        </a:rPr>
                        <a:t>.</a:t>
                      </a:r>
                    </a:p>
                  </a:txBody>
                  <a:tcPr anchor="ctr"/>
                </a:tc>
                <a:tc>
                  <a:txBody>
                    <a:bodyPr/>
                    <a:lstStyle/>
                    <a:p>
                      <a:r>
                        <a:rPr lang="en-GB" sz="2000" dirty="0">
                          <a:solidFill>
                            <a:schemeClr val="accent1">
                              <a:lumMod val="50000"/>
                            </a:schemeClr>
                          </a:solidFill>
                        </a:rPr>
                        <a:t>I also </a:t>
                      </a:r>
                      <a:r>
                        <a:rPr lang="en-GB" sz="2000" b="1" dirty="0">
                          <a:solidFill>
                            <a:schemeClr val="accent1">
                              <a:lumMod val="50000"/>
                            </a:schemeClr>
                          </a:solidFill>
                        </a:rPr>
                        <a:t>had</a:t>
                      </a:r>
                      <a:r>
                        <a:rPr lang="en-GB" sz="2000" dirty="0">
                          <a:solidFill>
                            <a:schemeClr val="accent1">
                              <a:lumMod val="50000"/>
                            </a:schemeClr>
                          </a:solidFill>
                        </a:rPr>
                        <a:t> to </a:t>
                      </a:r>
                      <a:r>
                        <a:rPr lang="en-GB" sz="2000" b="1" dirty="0">
                          <a:solidFill>
                            <a:schemeClr val="accent1">
                              <a:lumMod val="50000"/>
                            </a:schemeClr>
                          </a:solidFill>
                        </a:rPr>
                        <a:t>take part</a:t>
                      </a:r>
                      <a:r>
                        <a:rPr lang="en-GB" sz="2000" dirty="0">
                          <a:solidFill>
                            <a:schemeClr val="accent1">
                              <a:lumMod val="50000"/>
                            </a:schemeClr>
                          </a:solidFill>
                        </a:rPr>
                        <a:t>. I greeted an old lady </a:t>
                      </a:r>
                      <a:r>
                        <a:rPr lang="en-GB" sz="2000" b="1" dirty="0">
                          <a:solidFill>
                            <a:schemeClr val="accent1">
                              <a:lumMod val="50000"/>
                            </a:schemeClr>
                          </a:solidFill>
                        </a:rPr>
                        <a:t>at the bank</a:t>
                      </a:r>
                      <a:r>
                        <a:rPr lang="en-GB" sz="2000" dirty="0">
                          <a:solidFill>
                            <a:schemeClr val="accent1">
                              <a:lumMod val="50000"/>
                            </a:schemeClr>
                          </a:solidFill>
                        </a:rPr>
                        <a:t>.</a:t>
                      </a:r>
                    </a:p>
                  </a:txBody>
                  <a:tcPr anchor="ctr"/>
                </a:tc>
                <a:tc>
                  <a:txBody>
                    <a:bodyPr/>
                    <a:lstStyle/>
                    <a:p>
                      <a:r>
                        <a:rPr lang="en-GB" sz="2000" dirty="0">
                          <a:solidFill>
                            <a:schemeClr val="accent1">
                              <a:lumMod val="50000"/>
                            </a:schemeClr>
                          </a:solidFill>
                        </a:rPr>
                        <a:t>I also </a:t>
                      </a:r>
                      <a:r>
                        <a:rPr lang="en-GB" sz="2000" b="1" dirty="0">
                          <a:solidFill>
                            <a:schemeClr val="accent1">
                              <a:lumMod val="50000"/>
                            </a:schemeClr>
                          </a:solidFill>
                        </a:rPr>
                        <a:t>wanted</a:t>
                      </a:r>
                      <a:r>
                        <a:rPr lang="en-GB" sz="2000" dirty="0">
                          <a:solidFill>
                            <a:schemeClr val="accent1">
                              <a:lumMod val="50000"/>
                            </a:schemeClr>
                          </a:solidFill>
                        </a:rPr>
                        <a:t> to </a:t>
                      </a:r>
                      <a:r>
                        <a:rPr lang="en-GB" sz="2000" b="1" dirty="0">
                          <a:solidFill>
                            <a:schemeClr val="accent1">
                              <a:lumMod val="50000"/>
                            </a:schemeClr>
                          </a:solidFill>
                        </a:rPr>
                        <a:t>go out</a:t>
                      </a:r>
                      <a:r>
                        <a:rPr lang="en-GB" sz="2000" dirty="0">
                          <a:solidFill>
                            <a:schemeClr val="accent1">
                              <a:lumMod val="50000"/>
                            </a:schemeClr>
                          </a:solidFill>
                        </a:rPr>
                        <a:t>. I spoke with an old lady </a:t>
                      </a:r>
                      <a:r>
                        <a:rPr lang="en-GB" sz="2000" b="1" dirty="0">
                          <a:solidFill>
                            <a:schemeClr val="accent1">
                              <a:lumMod val="50000"/>
                            </a:schemeClr>
                          </a:solidFill>
                        </a:rPr>
                        <a:t>at the bank</a:t>
                      </a:r>
                      <a:r>
                        <a:rPr lang="en-GB" sz="2000" dirty="0">
                          <a:solidFill>
                            <a:schemeClr val="accent1">
                              <a:lumMod val="50000"/>
                            </a:schemeClr>
                          </a:solidFill>
                        </a:rPr>
                        <a:t>.</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I </a:t>
                      </a:r>
                      <a:r>
                        <a:rPr lang="en-GB" sz="2000" b="1" dirty="0">
                          <a:solidFill>
                            <a:schemeClr val="accent1">
                              <a:lumMod val="50000"/>
                            </a:schemeClr>
                          </a:solidFill>
                        </a:rPr>
                        <a:t>had to </a:t>
                      </a:r>
                      <a:r>
                        <a:rPr lang="en-GB" sz="2000" dirty="0">
                          <a:solidFill>
                            <a:schemeClr val="accent1">
                              <a:lumMod val="50000"/>
                            </a:schemeClr>
                          </a:solidFill>
                        </a:rPr>
                        <a:t>buy meals and cakes  to </a:t>
                      </a:r>
                      <a:r>
                        <a:rPr lang="en-GB" sz="2000" b="1" dirty="0">
                          <a:solidFill>
                            <a:schemeClr val="accent1">
                              <a:lumMod val="50000"/>
                            </a:schemeClr>
                          </a:solidFill>
                        </a:rPr>
                        <a:t>help </a:t>
                      </a:r>
                      <a:r>
                        <a:rPr lang="en-GB" sz="2000" dirty="0">
                          <a:solidFill>
                            <a:schemeClr val="accent1">
                              <a:lumMod val="50000"/>
                            </a:schemeClr>
                          </a:solidFill>
                        </a:rPr>
                        <a:t>the hungry scouts.</a:t>
                      </a:r>
                    </a:p>
                  </a:txBody>
                  <a:tcPr anchor="ctr"/>
                </a:tc>
                <a:tc>
                  <a:txBody>
                    <a:bodyPr/>
                    <a:lstStyle/>
                    <a:p>
                      <a:r>
                        <a:rPr lang="en-GB" sz="2000" dirty="0">
                          <a:solidFill>
                            <a:schemeClr val="accent1">
                              <a:lumMod val="50000"/>
                            </a:schemeClr>
                          </a:solidFill>
                        </a:rPr>
                        <a:t>I </a:t>
                      </a:r>
                      <a:r>
                        <a:rPr lang="en-GB" sz="2000" b="1" dirty="0">
                          <a:solidFill>
                            <a:schemeClr val="accent1">
                              <a:lumMod val="50000"/>
                            </a:schemeClr>
                          </a:solidFill>
                        </a:rPr>
                        <a:t>wanted to </a:t>
                      </a:r>
                      <a:r>
                        <a:rPr lang="en-GB" sz="2000" dirty="0">
                          <a:solidFill>
                            <a:schemeClr val="accent1">
                              <a:lumMod val="50000"/>
                            </a:schemeClr>
                          </a:solidFill>
                        </a:rPr>
                        <a:t>sell meals and cookies to </a:t>
                      </a:r>
                      <a:r>
                        <a:rPr lang="en-GB" sz="2000" b="1" dirty="0">
                          <a:solidFill>
                            <a:schemeClr val="accent1">
                              <a:lumMod val="50000"/>
                            </a:schemeClr>
                          </a:solidFill>
                        </a:rPr>
                        <a:t>earn money </a:t>
                      </a:r>
                      <a:r>
                        <a:rPr lang="en-GB" sz="2000" dirty="0">
                          <a:solidFill>
                            <a:schemeClr val="accent1">
                              <a:lumMod val="50000"/>
                            </a:schemeClr>
                          </a:solidFill>
                        </a:rPr>
                        <a:t>for the scouts.</a:t>
                      </a:r>
                    </a:p>
                  </a:txBody>
                  <a:tcPr anchor="ctr"/>
                </a:tc>
                <a:tc>
                  <a:txBody>
                    <a:bodyPr/>
                    <a:lstStyle/>
                    <a:p>
                      <a:r>
                        <a:rPr lang="en-GB" sz="2000" dirty="0">
                          <a:solidFill>
                            <a:schemeClr val="accent1">
                              <a:lumMod val="50000"/>
                            </a:schemeClr>
                          </a:solidFill>
                        </a:rPr>
                        <a:t>I </a:t>
                      </a:r>
                      <a:r>
                        <a:rPr lang="en-GB" sz="2000" b="1" dirty="0">
                          <a:solidFill>
                            <a:schemeClr val="accent1">
                              <a:lumMod val="50000"/>
                            </a:schemeClr>
                          </a:solidFill>
                        </a:rPr>
                        <a:t>had to </a:t>
                      </a:r>
                      <a:r>
                        <a:rPr lang="en-GB" sz="2000" dirty="0">
                          <a:solidFill>
                            <a:schemeClr val="accent1">
                              <a:lumMod val="50000"/>
                            </a:schemeClr>
                          </a:solidFill>
                        </a:rPr>
                        <a:t>sell meals and cakes to </a:t>
                      </a:r>
                      <a:r>
                        <a:rPr lang="en-GB" sz="2000" b="1" dirty="0">
                          <a:solidFill>
                            <a:schemeClr val="accent1">
                              <a:lumMod val="50000"/>
                            </a:schemeClr>
                          </a:solidFill>
                        </a:rPr>
                        <a:t>earn money </a:t>
                      </a:r>
                      <a:r>
                        <a:rPr lang="en-GB" sz="2000" dirty="0">
                          <a:solidFill>
                            <a:schemeClr val="accent1">
                              <a:lumMod val="50000"/>
                            </a:schemeClr>
                          </a:solidFill>
                        </a:rPr>
                        <a:t>for the scouts.</a:t>
                      </a:r>
                    </a:p>
                  </a:txBody>
                  <a:tcPr anchor="ctr"/>
                </a:tc>
                <a:extLst>
                  <a:ext uri="{0D108BD9-81ED-4DB2-BD59-A6C34878D82A}">
                    <a16:rowId xmlns:a16="http://schemas.microsoft.com/office/drawing/2014/main" val="2189313960"/>
                  </a:ext>
                </a:extLst>
              </a:tr>
            </a:tbl>
          </a:graphicData>
        </a:graphic>
      </p:graphicFrame>
      <p:pic>
        <p:nvPicPr>
          <p:cNvPr id="9" name="Picture 8" descr="green checkmark">
            <a:extLst>
              <a:ext uri="{FF2B5EF4-FFF2-40B4-BE49-F238E27FC236}">
                <a16:creationId xmlns:a16="http://schemas.microsoft.com/office/drawing/2014/main" id="{17D4127F-29E9-4DB8-8733-332702CBB1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0126" y="3260621"/>
            <a:ext cx="282522" cy="294294"/>
          </a:xfrm>
          <a:prstGeom prst="rect">
            <a:avLst/>
          </a:prstGeom>
        </p:spPr>
      </p:pic>
      <p:pic>
        <p:nvPicPr>
          <p:cNvPr id="10" name="Picture 9" descr="green checkmark">
            <a:extLst>
              <a:ext uri="{FF2B5EF4-FFF2-40B4-BE49-F238E27FC236}">
                <a16:creationId xmlns:a16="http://schemas.microsoft.com/office/drawing/2014/main" id="{B3010D34-4F3D-4B62-9ECD-4291A39C35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3094" y="4475922"/>
            <a:ext cx="282522" cy="294294"/>
          </a:xfrm>
          <a:prstGeom prst="rect">
            <a:avLst/>
          </a:prstGeom>
        </p:spPr>
      </p:pic>
      <p:pic>
        <p:nvPicPr>
          <p:cNvPr id="11" name="Picture 10" descr="green checkmark">
            <a:extLst>
              <a:ext uri="{FF2B5EF4-FFF2-40B4-BE49-F238E27FC236}">
                <a16:creationId xmlns:a16="http://schemas.microsoft.com/office/drawing/2014/main" id="{7229F2D5-388A-4C76-84D5-15932FD5EC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54170" y="5325732"/>
            <a:ext cx="282522" cy="294294"/>
          </a:xfrm>
          <a:prstGeom prst="rect">
            <a:avLst/>
          </a:prstGeom>
        </p:spPr>
      </p:pic>
      <p:sp>
        <p:nvSpPr>
          <p:cNvPr id="15" name="Action Button: Custom 16">
            <a:hlinkClick r:id="" action="ppaction://noaction" highlightClick="1">
              <a:snd r:embed="rId6" name="9.3.1.1 Slide 3 1.wav"/>
            </a:hlinkClick>
            <a:extLst>
              <a:ext uri="{FF2B5EF4-FFF2-40B4-BE49-F238E27FC236}">
                <a16:creationId xmlns:a16="http://schemas.microsoft.com/office/drawing/2014/main" id="{544653DF-E370-4D35-961D-8AEC42DE79A8}"/>
              </a:ext>
            </a:extLst>
          </p:cNvPr>
          <p:cNvSpPr/>
          <p:nvPr/>
        </p:nvSpPr>
        <p:spPr>
          <a:xfrm>
            <a:off x="531196" y="331142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6">
            <a:hlinkClick r:id="" action="ppaction://noaction" highlightClick="1">
              <a:snd r:embed="rId7" name="9.3.1.1 Slide 3 2.wav"/>
            </a:hlinkClick>
            <a:extLst>
              <a:ext uri="{FF2B5EF4-FFF2-40B4-BE49-F238E27FC236}">
                <a16:creationId xmlns:a16="http://schemas.microsoft.com/office/drawing/2014/main" id="{27522AD2-8382-4B81-80DF-1B92A0283D33}"/>
              </a:ext>
            </a:extLst>
          </p:cNvPr>
          <p:cNvSpPr/>
          <p:nvPr/>
        </p:nvSpPr>
        <p:spPr>
          <a:xfrm>
            <a:off x="531196" y="426513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Action Button: Custom 16">
            <a:hlinkClick r:id="" action="ppaction://noaction" highlightClick="1">
              <a:snd r:embed="rId8" name="9.3.1.1 Slide 3 3.wav"/>
            </a:hlinkClick>
            <a:extLst>
              <a:ext uri="{FF2B5EF4-FFF2-40B4-BE49-F238E27FC236}">
                <a16:creationId xmlns:a16="http://schemas.microsoft.com/office/drawing/2014/main" id="{F9C8C812-ADB4-48F6-8076-7F59605DE7F9}"/>
              </a:ext>
            </a:extLst>
          </p:cNvPr>
          <p:cNvSpPr/>
          <p:nvPr/>
        </p:nvSpPr>
        <p:spPr>
          <a:xfrm>
            <a:off x="531196" y="526208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8" name="Picture 17" descr="Logo&#10;&#10;Description automatically generated">
            <a:extLst>
              <a:ext uri="{FF2B5EF4-FFF2-40B4-BE49-F238E27FC236}">
                <a16:creationId xmlns:a16="http://schemas.microsoft.com/office/drawing/2014/main" id="{BCAB1DCD-7AFE-434C-8AAE-4FF729EA227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45387"/>
          <a:stretch/>
        </p:blipFill>
        <p:spPr>
          <a:xfrm>
            <a:off x="8505375" y="341209"/>
            <a:ext cx="1255333" cy="1291506"/>
          </a:xfrm>
          <a:prstGeom prst="rect">
            <a:avLst/>
          </a:prstGeom>
        </p:spPr>
      </p:pic>
      <p:sp>
        <p:nvSpPr>
          <p:cNvPr id="8" name="Speech Bubble: Rectangle with Corners Rounded 7">
            <a:extLst>
              <a:ext uri="{FF2B5EF4-FFF2-40B4-BE49-F238E27FC236}">
                <a16:creationId xmlns:a16="http://schemas.microsoft.com/office/drawing/2014/main" id="{4AF80C55-8EC3-40E6-AE40-2C94BA1B7BE9}"/>
              </a:ext>
            </a:extLst>
          </p:cNvPr>
          <p:cNvSpPr/>
          <p:nvPr/>
        </p:nvSpPr>
        <p:spPr>
          <a:xfrm>
            <a:off x="9174645" y="1587687"/>
            <a:ext cx="2826093" cy="400919"/>
          </a:xfrm>
          <a:prstGeom prst="wedgeRoundRectCallout">
            <a:avLst>
              <a:gd name="adj1" fmla="val 23911"/>
              <a:gd name="adj2" fmla="val 602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Pfadfinder</a:t>
            </a:r>
            <a:r>
              <a:rPr lang="en-GB" sz="2000" dirty="0">
                <a:solidFill>
                  <a:prstClr val="white"/>
                </a:solidFill>
                <a:latin typeface="Century Gothic" panose="020F0302020204030204"/>
              </a:rPr>
              <a:t> – scouts </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2" name="Picture 11" descr="Text&#10;&#10;Description automatically generated">
            <a:extLst>
              <a:ext uri="{FF2B5EF4-FFF2-40B4-BE49-F238E27FC236}">
                <a16:creationId xmlns:a16="http://schemas.microsoft.com/office/drawing/2014/main" id="{260AF5BA-B898-4EE0-B397-63BB155628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66564" y="312063"/>
            <a:ext cx="2082317" cy="2007782"/>
          </a:xfrm>
          <a:prstGeom prst="rect">
            <a:avLst/>
          </a:prstGeom>
        </p:spPr>
      </p:pic>
    </p:spTree>
    <p:extLst>
      <p:ext uri="{BB962C8B-B14F-4D97-AF65-F5344CB8AC3E}">
        <p14:creationId xmlns:p14="http://schemas.microsoft.com/office/powerpoint/2010/main" val="260410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9202688" cy="869950"/>
          </a:xfrm>
          <a:prstGeom prst="rect">
            <a:avLst/>
          </a:prstGeom>
        </p:spPr>
      </p:pic>
      <p:sp>
        <p:nvSpPr>
          <p:cNvPr id="4" name="Title 3"/>
          <p:cNvSpPr>
            <a:spLocks noGrp="1"/>
          </p:cNvSpPr>
          <p:nvPr>
            <p:ph type="title"/>
          </p:nvPr>
        </p:nvSpPr>
        <p:spPr>
          <a:xfrm>
            <a:off x="0" y="294041"/>
            <a:ext cx="8585200" cy="707849"/>
          </a:xfrm>
        </p:spPr>
        <p:txBody>
          <a:bodyPr>
            <a:normAutofit fontScale="90000"/>
          </a:bodyPr>
          <a:lstStyle/>
          <a:p>
            <a:r>
              <a:rPr lang="en-GB" sz="3600" b="1" dirty="0">
                <a:solidFill>
                  <a:schemeClr val="bg1"/>
                </a:solidFill>
              </a:rPr>
              <a:t>Mia und Wolfgang </a:t>
            </a:r>
            <a:r>
              <a:rPr lang="en-GB" sz="3600" b="1" dirty="0" err="1">
                <a:solidFill>
                  <a:schemeClr val="bg1"/>
                </a:solidFill>
              </a:rPr>
              <a:t>sind</a:t>
            </a:r>
            <a:r>
              <a:rPr lang="en-GB" sz="3600" b="1" dirty="0">
                <a:solidFill>
                  <a:schemeClr val="bg1"/>
                </a:solidFill>
              </a:rPr>
              <a:t> </a:t>
            </a:r>
            <a:r>
              <a:rPr lang="en-GB" sz="3600" b="1" dirty="0" err="1">
                <a:solidFill>
                  <a:schemeClr val="bg1"/>
                </a:solidFill>
              </a:rPr>
              <a:t>Pfadfinder</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FF7FF1E4-2FEA-4D4E-A56F-AF6DF559B4B6}"/>
              </a:ext>
            </a:extLst>
          </p:cNvPr>
          <p:cNvGraphicFramePr>
            <a:graphicFrameLocks noGrp="1"/>
          </p:cNvGraphicFramePr>
          <p:nvPr>
            <p:extLst>
              <p:ext uri="{D42A27DB-BD31-4B8C-83A1-F6EECF244321}">
                <p14:modId xmlns:p14="http://schemas.microsoft.com/office/powerpoint/2010/main" val="4291331506"/>
              </p:ext>
            </p:extLst>
          </p:nvPr>
        </p:nvGraphicFramePr>
        <p:xfrm>
          <a:off x="103545" y="1988606"/>
          <a:ext cx="11853782" cy="4328160"/>
        </p:xfrm>
        <a:graphic>
          <a:graphicData uri="http://schemas.openxmlformats.org/drawingml/2006/table">
            <a:tbl>
              <a:tblPr firstRow="1" bandRow="1">
                <a:tableStyleId>{00A15C55-8517-42AA-B614-E9B94910E393}</a:tableStyleId>
              </a:tblPr>
              <a:tblGrid>
                <a:gridCol w="540176">
                  <a:extLst>
                    <a:ext uri="{9D8B030D-6E8A-4147-A177-3AD203B41FA5}">
                      <a16:colId xmlns:a16="http://schemas.microsoft.com/office/drawing/2014/main" val="2607353726"/>
                    </a:ext>
                  </a:extLst>
                </a:gridCol>
                <a:gridCol w="3771202">
                  <a:extLst>
                    <a:ext uri="{9D8B030D-6E8A-4147-A177-3AD203B41FA5}">
                      <a16:colId xmlns:a16="http://schemas.microsoft.com/office/drawing/2014/main" val="1382301912"/>
                    </a:ext>
                  </a:extLst>
                </a:gridCol>
                <a:gridCol w="3771202">
                  <a:extLst>
                    <a:ext uri="{9D8B030D-6E8A-4147-A177-3AD203B41FA5}">
                      <a16:colId xmlns:a16="http://schemas.microsoft.com/office/drawing/2014/main" val="4128092149"/>
                    </a:ext>
                  </a:extLst>
                </a:gridCol>
                <a:gridCol w="3771202">
                  <a:extLst>
                    <a:ext uri="{9D8B030D-6E8A-4147-A177-3AD203B41FA5}">
                      <a16:colId xmlns:a16="http://schemas.microsoft.com/office/drawing/2014/main" val="2609792770"/>
                    </a:ext>
                  </a:extLst>
                </a:gridCol>
              </a:tblGrid>
              <a:tr h="253756">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B</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C</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b="1" dirty="0">
                          <a:solidFill>
                            <a:schemeClr val="accent1">
                              <a:lumMod val="50000"/>
                            </a:schemeClr>
                          </a:solidFill>
                        </a:rPr>
                        <a:t>Were you allowed </a:t>
                      </a:r>
                      <a:r>
                        <a:rPr lang="en-GB" sz="2000" dirty="0">
                          <a:solidFill>
                            <a:schemeClr val="accent1">
                              <a:lumMod val="50000"/>
                            </a:schemeClr>
                          </a:solidFill>
                        </a:rPr>
                        <a:t>to try them yourself or </a:t>
                      </a:r>
                      <a:r>
                        <a:rPr lang="en-GB" sz="2000" b="1" dirty="0">
                          <a:solidFill>
                            <a:schemeClr val="accent1">
                              <a:lumMod val="50000"/>
                            </a:schemeClr>
                          </a:solidFill>
                        </a:rPr>
                        <a:t>couldn’t you</a:t>
                      </a:r>
                      <a:r>
                        <a:rPr lang="en-GB" sz="2000" dirty="0">
                          <a:solidFill>
                            <a:schemeClr val="accent1">
                              <a:lumMod val="50000"/>
                            </a:schemeClr>
                          </a:solidFill>
                        </a:rPr>
                        <a:t>? Did you have to take the </a:t>
                      </a:r>
                      <a:r>
                        <a:rPr lang="en-GB" sz="2000" b="1" dirty="0">
                          <a:solidFill>
                            <a:schemeClr val="accent1">
                              <a:lumMod val="50000"/>
                            </a:schemeClr>
                          </a:solidFill>
                        </a:rPr>
                        <a:t>rubbish </a:t>
                      </a:r>
                      <a:r>
                        <a:rPr lang="en-GB" sz="2000" dirty="0">
                          <a:solidFill>
                            <a:schemeClr val="accent1">
                              <a:lumMod val="50000"/>
                            </a:schemeClr>
                          </a:solidFill>
                        </a:rPr>
                        <a:t>with you?</a:t>
                      </a:r>
                    </a:p>
                  </a:txBody>
                  <a:tcPr anchor="ctr"/>
                </a:tc>
                <a:tc>
                  <a:txBody>
                    <a:bodyPr/>
                    <a:lstStyle/>
                    <a:p>
                      <a:r>
                        <a:rPr lang="en-GB" sz="2000" b="1" dirty="0">
                          <a:solidFill>
                            <a:schemeClr val="accent1">
                              <a:lumMod val="50000"/>
                            </a:schemeClr>
                          </a:solidFill>
                        </a:rPr>
                        <a:t>Did you want </a:t>
                      </a:r>
                      <a:r>
                        <a:rPr lang="en-GB" sz="2000" dirty="0">
                          <a:solidFill>
                            <a:schemeClr val="accent1">
                              <a:lumMod val="50000"/>
                            </a:schemeClr>
                          </a:solidFill>
                        </a:rPr>
                        <a:t>to try them yourself or </a:t>
                      </a:r>
                      <a:r>
                        <a:rPr lang="en-GB" sz="2000" b="1" dirty="0">
                          <a:solidFill>
                            <a:schemeClr val="accent1">
                              <a:lumMod val="50000"/>
                            </a:schemeClr>
                          </a:solidFill>
                        </a:rPr>
                        <a:t>were you not allowed to</a:t>
                      </a:r>
                      <a:r>
                        <a:rPr lang="en-GB" sz="2000" dirty="0">
                          <a:solidFill>
                            <a:schemeClr val="accent1">
                              <a:lumMod val="50000"/>
                            </a:schemeClr>
                          </a:solidFill>
                        </a:rPr>
                        <a:t>? Did you have to take the </a:t>
                      </a:r>
                      <a:r>
                        <a:rPr lang="en-GB" sz="2000" b="1" dirty="0">
                          <a:solidFill>
                            <a:schemeClr val="accent1">
                              <a:lumMod val="50000"/>
                            </a:schemeClr>
                          </a:solidFill>
                        </a:rPr>
                        <a:t>rubbish</a:t>
                      </a:r>
                      <a:r>
                        <a:rPr lang="en-GB" sz="2000" dirty="0">
                          <a:solidFill>
                            <a:schemeClr val="accent1">
                              <a:lumMod val="50000"/>
                            </a:schemeClr>
                          </a:solidFill>
                        </a:rPr>
                        <a:t> with you?</a:t>
                      </a:r>
                    </a:p>
                  </a:txBody>
                  <a:tcPr anchor="ctr"/>
                </a:tc>
                <a:tc>
                  <a:txBody>
                    <a:bodyPr/>
                    <a:lstStyle/>
                    <a:p>
                      <a:r>
                        <a:rPr lang="en-GB" sz="2000" b="1" dirty="0">
                          <a:solidFill>
                            <a:schemeClr val="accent1">
                              <a:lumMod val="50000"/>
                            </a:schemeClr>
                          </a:solidFill>
                        </a:rPr>
                        <a:t>Did you want </a:t>
                      </a:r>
                      <a:r>
                        <a:rPr lang="en-GB" sz="2000" dirty="0">
                          <a:solidFill>
                            <a:schemeClr val="accent1">
                              <a:lumMod val="50000"/>
                            </a:schemeClr>
                          </a:solidFill>
                        </a:rPr>
                        <a:t>to try them yourself or </a:t>
                      </a:r>
                      <a:r>
                        <a:rPr lang="en-GB" sz="2000" b="1" dirty="0">
                          <a:solidFill>
                            <a:schemeClr val="accent1">
                              <a:lumMod val="50000"/>
                            </a:schemeClr>
                          </a:solidFill>
                        </a:rPr>
                        <a:t>couldn’t you</a:t>
                      </a:r>
                      <a:r>
                        <a:rPr lang="en-GB" sz="2000" dirty="0">
                          <a:solidFill>
                            <a:schemeClr val="accent1">
                              <a:lumMod val="50000"/>
                            </a:schemeClr>
                          </a:solidFill>
                        </a:rPr>
                        <a:t>? Did you have to take the </a:t>
                      </a:r>
                      <a:r>
                        <a:rPr lang="en-GB" sz="2000" b="1" dirty="0">
                          <a:solidFill>
                            <a:schemeClr val="accent1">
                              <a:lumMod val="50000"/>
                            </a:schemeClr>
                          </a:solidFill>
                        </a:rPr>
                        <a:t>money</a:t>
                      </a:r>
                      <a:r>
                        <a:rPr lang="en-GB" sz="2000" dirty="0">
                          <a:solidFill>
                            <a:schemeClr val="accent1">
                              <a:lumMod val="50000"/>
                            </a:schemeClr>
                          </a:solidFill>
                        </a:rPr>
                        <a:t> with you?</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Yes of course. I </a:t>
                      </a:r>
                      <a:r>
                        <a:rPr lang="en-GB" sz="2000" b="1" dirty="0">
                          <a:solidFill>
                            <a:schemeClr val="accent1">
                              <a:lumMod val="50000"/>
                            </a:schemeClr>
                          </a:solidFill>
                        </a:rPr>
                        <a:t>was supposed </a:t>
                      </a:r>
                      <a:r>
                        <a:rPr lang="en-GB" sz="2000" b="0" dirty="0">
                          <a:solidFill>
                            <a:schemeClr val="accent1">
                              <a:lumMod val="50000"/>
                            </a:schemeClr>
                          </a:solidFill>
                        </a:rPr>
                        <a:t>to</a:t>
                      </a:r>
                      <a:r>
                        <a:rPr lang="en-GB" sz="2000" dirty="0">
                          <a:solidFill>
                            <a:schemeClr val="accent1">
                              <a:lumMod val="50000"/>
                            </a:schemeClr>
                          </a:solidFill>
                        </a:rPr>
                        <a:t> leave everything </a:t>
                      </a:r>
                      <a:r>
                        <a:rPr lang="en-GB" sz="2000" b="1" dirty="0">
                          <a:solidFill>
                            <a:schemeClr val="accent1">
                              <a:lumMod val="50000"/>
                            </a:schemeClr>
                          </a:solidFill>
                        </a:rPr>
                        <a:t>clean</a:t>
                      </a:r>
                      <a:r>
                        <a:rPr lang="en-GB" sz="2000" dirty="0">
                          <a:solidFill>
                            <a:schemeClr val="accent1">
                              <a:lumMod val="50000"/>
                            </a:schemeClr>
                          </a:solidFill>
                        </a:rPr>
                        <a:t>. </a:t>
                      </a:r>
                      <a:br>
                        <a:rPr lang="en-GB" sz="2000" dirty="0">
                          <a:solidFill>
                            <a:schemeClr val="accent1">
                              <a:lumMod val="50000"/>
                            </a:schemeClr>
                          </a:solidFill>
                        </a:rPr>
                      </a:br>
                      <a:r>
                        <a:rPr lang="en-GB" sz="2000" b="1" dirty="0">
                          <a:solidFill>
                            <a:schemeClr val="accent1">
                              <a:lumMod val="50000"/>
                            </a:schemeClr>
                          </a:solidFill>
                        </a:rPr>
                        <a:t>Were you able </a:t>
                      </a:r>
                      <a:r>
                        <a:rPr lang="en-GB" sz="2000" dirty="0">
                          <a:solidFill>
                            <a:schemeClr val="accent1">
                              <a:lumMod val="50000"/>
                            </a:schemeClr>
                          </a:solidFill>
                        </a:rPr>
                        <a:t>to </a:t>
                      </a:r>
                      <a:r>
                        <a:rPr lang="en-GB" sz="2000" b="1" dirty="0">
                          <a:solidFill>
                            <a:schemeClr val="accent1">
                              <a:lumMod val="50000"/>
                            </a:schemeClr>
                          </a:solidFill>
                        </a:rPr>
                        <a:t>do lots </a:t>
                      </a:r>
                      <a:r>
                        <a:rPr lang="en-GB" sz="2000" dirty="0">
                          <a:solidFill>
                            <a:schemeClr val="accent1">
                              <a:lumMod val="50000"/>
                            </a:schemeClr>
                          </a:solidFill>
                        </a:rPr>
                        <a:t>during the week?</a:t>
                      </a:r>
                    </a:p>
                  </a:txBody>
                  <a:tcPr anchor="ctr"/>
                </a:tc>
                <a:tc>
                  <a:txBody>
                    <a:bodyPr/>
                    <a:lstStyle/>
                    <a:p>
                      <a:r>
                        <a:rPr lang="en-GB" sz="2000" dirty="0">
                          <a:solidFill>
                            <a:schemeClr val="accent1">
                              <a:lumMod val="50000"/>
                            </a:schemeClr>
                          </a:solidFill>
                        </a:rPr>
                        <a:t>Yes of course. I </a:t>
                      </a:r>
                      <a:r>
                        <a:rPr lang="en-GB" sz="2000" b="1" dirty="0">
                          <a:solidFill>
                            <a:schemeClr val="accent1">
                              <a:lumMod val="50000"/>
                            </a:schemeClr>
                          </a:solidFill>
                        </a:rPr>
                        <a:t>wanted</a:t>
                      </a:r>
                      <a:r>
                        <a:rPr lang="en-GB" sz="2000" dirty="0">
                          <a:solidFill>
                            <a:schemeClr val="accent1">
                              <a:lumMod val="50000"/>
                            </a:schemeClr>
                          </a:solidFill>
                        </a:rPr>
                        <a:t> to leave everything </a:t>
                      </a:r>
                      <a:r>
                        <a:rPr lang="en-GB" sz="2000" b="1" dirty="0">
                          <a:solidFill>
                            <a:schemeClr val="accent1">
                              <a:lumMod val="50000"/>
                            </a:schemeClr>
                          </a:solidFill>
                        </a:rPr>
                        <a:t>clean</a:t>
                      </a:r>
                      <a:r>
                        <a:rPr lang="en-GB" sz="2000" dirty="0">
                          <a:solidFill>
                            <a:schemeClr val="accent1">
                              <a:lumMod val="50000"/>
                            </a:schemeClr>
                          </a:solidFill>
                        </a:rPr>
                        <a:t>. </a:t>
                      </a:r>
                      <a:r>
                        <a:rPr lang="en-GB" sz="2000" b="1" dirty="0">
                          <a:solidFill>
                            <a:schemeClr val="accent1">
                              <a:lumMod val="50000"/>
                            </a:schemeClr>
                          </a:solidFill>
                        </a:rPr>
                        <a:t>Were you able</a:t>
                      </a:r>
                      <a:r>
                        <a:rPr lang="en-GB" sz="2000" dirty="0">
                          <a:solidFill>
                            <a:schemeClr val="accent1">
                              <a:lumMod val="50000"/>
                            </a:schemeClr>
                          </a:solidFill>
                        </a:rPr>
                        <a:t> to </a:t>
                      </a:r>
                      <a:r>
                        <a:rPr lang="en-GB" sz="2000" b="1" dirty="0">
                          <a:solidFill>
                            <a:schemeClr val="accent1">
                              <a:lumMod val="50000"/>
                            </a:schemeClr>
                          </a:solidFill>
                        </a:rPr>
                        <a:t>enjoy </a:t>
                      </a:r>
                      <a:r>
                        <a:rPr lang="en-GB" sz="2000" dirty="0">
                          <a:solidFill>
                            <a:schemeClr val="accent1">
                              <a:lumMod val="50000"/>
                            </a:schemeClr>
                          </a:solidFill>
                        </a:rPr>
                        <a:t>the week?</a:t>
                      </a:r>
                    </a:p>
                  </a:txBody>
                  <a:tcPr anchor="ctr"/>
                </a:tc>
                <a:tc>
                  <a:txBody>
                    <a:bodyPr/>
                    <a:lstStyle/>
                    <a:p>
                      <a:r>
                        <a:rPr lang="en-GB" sz="2000" dirty="0">
                          <a:solidFill>
                            <a:schemeClr val="accent1">
                              <a:lumMod val="50000"/>
                            </a:schemeClr>
                          </a:solidFill>
                        </a:rPr>
                        <a:t>Yes of course. I </a:t>
                      </a:r>
                      <a:r>
                        <a:rPr lang="en-GB" sz="2000" b="1" dirty="0">
                          <a:solidFill>
                            <a:schemeClr val="accent1">
                              <a:lumMod val="50000"/>
                            </a:schemeClr>
                          </a:solidFill>
                        </a:rPr>
                        <a:t>wanted</a:t>
                      </a:r>
                      <a:r>
                        <a:rPr lang="en-GB" sz="2000" dirty="0">
                          <a:solidFill>
                            <a:schemeClr val="accent1">
                              <a:lumMod val="50000"/>
                            </a:schemeClr>
                          </a:solidFill>
                        </a:rPr>
                        <a:t> to leave everything </a:t>
                      </a:r>
                      <a:r>
                        <a:rPr lang="en-GB" sz="2000" b="1" dirty="0">
                          <a:solidFill>
                            <a:schemeClr val="accent1">
                              <a:lumMod val="50000"/>
                            </a:schemeClr>
                          </a:solidFill>
                        </a:rPr>
                        <a:t>tidy</a:t>
                      </a:r>
                      <a:r>
                        <a:rPr lang="en-GB" sz="2000" dirty="0">
                          <a:solidFill>
                            <a:schemeClr val="accent1">
                              <a:lumMod val="50000"/>
                            </a:schemeClr>
                          </a:solidFill>
                        </a:rPr>
                        <a:t>. </a:t>
                      </a:r>
                      <a:br>
                        <a:rPr lang="en-GB" sz="2000" dirty="0">
                          <a:solidFill>
                            <a:schemeClr val="accent1">
                              <a:lumMod val="50000"/>
                            </a:schemeClr>
                          </a:solidFill>
                        </a:rPr>
                      </a:br>
                      <a:r>
                        <a:rPr lang="en-GB" sz="2000" b="1" dirty="0">
                          <a:solidFill>
                            <a:schemeClr val="accent1">
                              <a:lumMod val="50000"/>
                            </a:schemeClr>
                          </a:solidFill>
                        </a:rPr>
                        <a:t>Did you enjoy</a:t>
                      </a:r>
                      <a:r>
                        <a:rPr lang="en-GB" sz="2000" dirty="0">
                          <a:solidFill>
                            <a:schemeClr val="accent1">
                              <a:lumMod val="50000"/>
                            </a:schemeClr>
                          </a:solidFill>
                        </a:rPr>
                        <a:t> the week?</a:t>
                      </a: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Sure! I </a:t>
                      </a:r>
                      <a:r>
                        <a:rPr lang="en-GB" sz="2000" b="1" dirty="0">
                          <a:solidFill>
                            <a:schemeClr val="accent1">
                              <a:lumMod val="50000"/>
                            </a:schemeClr>
                          </a:solidFill>
                        </a:rPr>
                        <a:t>was allowed </a:t>
                      </a:r>
                      <a:r>
                        <a:rPr lang="en-GB" sz="2000" dirty="0">
                          <a:solidFill>
                            <a:schemeClr val="accent1">
                              <a:lumMod val="50000"/>
                            </a:schemeClr>
                          </a:solidFill>
                        </a:rPr>
                        <a:t>to </a:t>
                      </a:r>
                      <a:r>
                        <a:rPr lang="en-GB" sz="2000" b="1" dirty="0">
                          <a:solidFill>
                            <a:schemeClr val="accent1">
                              <a:lumMod val="50000"/>
                            </a:schemeClr>
                          </a:solidFill>
                        </a:rPr>
                        <a:t>go out </a:t>
                      </a:r>
                      <a:r>
                        <a:rPr lang="en-GB" sz="2000" dirty="0">
                          <a:solidFill>
                            <a:schemeClr val="accent1">
                              <a:lumMod val="50000"/>
                            </a:schemeClr>
                          </a:solidFill>
                        </a:rPr>
                        <a:t>more and work with local </a:t>
                      </a:r>
                      <a:r>
                        <a:rPr lang="en-GB" sz="2000" b="1" dirty="0">
                          <a:solidFill>
                            <a:schemeClr val="accent1">
                              <a:lumMod val="50000"/>
                            </a:schemeClr>
                          </a:solidFill>
                        </a:rPr>
                        <a:t>businesses</a:t>
                      </a:r>
                      <a:r>
                        <a:rPr lang="en-GB" sz="2000" dirty="0">
                          <a:solidFill>
                            <a:schemeClr val="accent1">
                              <a:lumMod val="50000"/>
                            </a:schemeClr>
                          </a:solidFill>
                        </a:rPr>
                        <a:t>.</a:t>
                      </a:r>
                    </a:p>
                  </a:txBody>
                  <a:tcPr anchor="ctr"/>
                </a:tc>
                <a:tc>
                  <a:txBody>
                    <a:bodyPr/>
                    <a:lstStyle/>
                    <a:p>
                      <a:r>
                        <a:rPr lang="en-GB" sz="2000" dirty="0">
                          <a:solidFill>
                            <a:schemeClr val="accent1">
                              <a:lumMod val="50000"/>
                            </a:schemeClr>
                          </a:solidFill>
                        </a:rPr>
                        <a:t>Sure! I </a:t>
                      </a:r>
                      <a:r>
                        <a:rPr lang="en-GB" sz="2000" b="1" dirty="0">
                          <a:solidFill>
                            <a:schemeClr val="accent1">
                              <a:lumMod val="50000"/>
                            </a:schemeClr>
                          </a:solidFill>
                        </a:rPr>
                        <a:t>was allowed </a:t>
                      </a:r>
                      <a:r>
                        <a:rPr lang="en-GB" sz="2000" dirty="0">
                          <a:solidFill>
                            <a:schemeClr val="accent1">
                              <a:lumMod val="50000"/>
                            </a:schemeClr>
                          </a:solidFill>
                        </a:rPr>
                        <a:t>to </a:t>
                      </a:r>
                      <a:r>
                        <a:rPr lang="en-GB" sz="2000" b="1" dirty="0">
                          <a:solidFill>
                            <a:schemeClr val="accent1">
                              <a:lumMod val="50000"/>
                            </a:schemeClr>
                          </a:solidFill>
                        </a:rPr>
                        <a:t>sleep in </a:t>
                      </a:r>
                      <a:r>
                        <a:rPr lang="en-GB" sz="2000" dirty="0">
                          <a:solidFill>
                            <a:schemeClr val="accent1">
                              <a:lumMod val="50000"/>
                            </a:schemeClr>
                          </a:solidFill>
                        </a:rPr>
                        <a:t>more and work with local </a:t>
                      </a:r>
                      <a:r>
                        <a:rPr lang="en-GB" sz="2000" b="1" dirty="0">
                          <a:solidFill>
                            <a:schemeClr val="accent1">
                              <a:lumMod val="50000"/>
                            </a:schemeClr>
                          </a:solidFill>
                        </a:rPr>
                        <a:t>businesses</a:t>
                      </a:r>
                      <a:r>
                        <a:rPr lang="en-GB" sz="2000" dirty="0">
                          <a:solidFill>
                            <a:schemeClr val="accent1">
                              <a:lumMod val="50000"/>
                            </a:schemeClr>
                          </a:solidFill>
                        </a:rPr>
                        <a:t>.</a:t>
                      </a:r>
                    </a:p>
                  </a:txBody>
                  <a:tcPr anchor="ctr"/>
                </a:tc>
                <a:tc>
                  <a:txBody>
                    <a:bodyPr/>
                    <a:lstStyle/>
                    <a:p>
                      <a:r>
                        <a:rPr lang="en-GB" sz="2000" dirty="0">
                          <a:solidFill>
                            <a:schemeClr val="accent1">
                              <a:lumMod val="50000"/>
                            </a:schemeClr>
                          </a:solidFill>
                        </a:rPr>
                        <a:t>Sure! I </a:t>
                      </a:r>
                      <a:r>
                        <a:rPr lang="en-GB" sz="2000" b="1" dirty="0">
                          <a:solidFill>
                            <a:schemeClr val="accent1">
                              <a:lumMod val="50000"/>
                            </a:schemeClr>
                          </a:solidFill>
                        </a:rPr>
                        <a:t>wanted </a:t>
                      </a:r>
                      <a:r>
                        <a:rPr lang="en-GB" sz="2000" dirty="0">
                          <a:solidFill>
                            <a:schemeClr val="accent1">
                              <a:lumMod val="50000"/>
                            </a:schemeClr>
                          </a:solidFill>
                        </a:rPr>
                        <a:t>to </a:t>
                      </a:r>
                      <a:r>
                        <a:rPr lang="en-GB" sz="2000" b="1" dirty="0">
                          <a:solidFill>
                            <a:schemeClr val="accent1">
                              <a:lumMod val="50000"/>
                            </a:schemeClr>
                          </a:solidFill>
                        </a:rPr>
                        <a:t>go out </a:t>
                      </a:r>
                      <a:r>
                        <a:rPr lang="en-GB" sz="2000" dirty="0">
                          <a:solidFill>
                            <a:schemeClr val="accent1">
                              <a:lumMod val="50000"/>
                            </a:schemeClr>
                          </a:solidFill>
                        </a:rPr>
                        <a:t>more and work in local </a:t>
                      </a:r>
                      <a:r>
                        <a:rPr lang="en-GB" sz="2000" b="1" dirty="0">
                          <a:solidFill>
                            <a:schemeClr val="accent1">
                              <a:lumMod val="50000"/>
                            </a:schemeClr>
                          </a:solidFill>
                        </a:rPr>
                        <a:t>shops</a:t>
                      </a:r>
                      <a:r>
                        <a:rPr lang="en-GB" sz="2000" dirty="0">
                          <a:solidFill>
                            <a:schemeClr val="accent1">
                              <a:lumMod val="50000"/>
                            </a:schemeClr>
                          </a:solidFill>
                        </a:rPr>
                        <a:t>.  </a:t>
                      </a:r>
                    </a:p>
                  </a:txBody>
                  <a:tcPr anchor="ctr"/>
                </a:tc>
                <a:extLst>
                  <a:ext uri="{0D108BD9-81ED-4DB2-BD59-A6C34878D82A}">
                    <a16:rowId xmlns:a16="http://schemas.microsoft.com/office/drawing/2014/main" val="664931564"/>
                  </a:ext>
                </a:extLst>
              </a:tr>
            </a:tbl>
          </a:graphicData>
        </a:graphic>
      </p:graphicFrame>
      <p:pic>
        <p:nvPicPr>
          <p:cNvPr id="12" name="Picture 11" descr="green checkmark">
            <a:extLst>
              <a:ext uri="{FF2B5EF4-FFF2-40B4-BE49-F238E27FC236}">
                <a16:creationId xmlns:a16="http://schemas.microsoft.com/office/drawing/2014/main" id="{9A6032A3-884D-4F49-B448-C29D8F2051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2717" y="2538816"/>
            <a:ext cx="282522" cy="294294"/>
          </a:xfrm>
          <a:prstGeom prst="rect">
            <a:avLst/>
          </a:prstGeom>
        </p:spPr>
      </p:pic>
      <p:pic>
        <p:nvPicPr>
          <p:cNvPr id="13" name="Picture 12" descr="green checkmark">
            <a:extLst>
              <a:ext uri="{FF2B5EF4-FFF2-40B4-BE49-F238E27FC236}">
                <a16:creationId xmlns:a16="http://schemas.microsoft.com/office/drawing/2014/main" id="{D9EAB593-4267-4245-A618-0E3C3F5CC4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2717" y="3858392"/>
            <a:ext cx="282522" cy="294294"/>
          </a:xfrm>
          <a:prstGeom prst="rect">
            <a:avLst/>
          </a:prstGeom>
        </p:spPr>
      </p:pic>
      <p:pic>
        <p:nvPicPr>
          <p:cNvPr id="14" name="Picture 13" descr="green checkmark">
            <a:extLst>
              <a:ext uri="{FF2B5EF4-FFF2-40B4-BE49-F238E27FC236}">
                <a16:creationId xmlns:a16="http://schemas.microsoft.com/office/drawing/2014/main" id="{B253CA0C-1FA2-4FE7-BCB7-F67A9802A2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0078" y="5785986"/>
            <a:ext cx="282522" cy="294294"/>
          </a:xfrm>
          <a:prstGeom prst="rect">
            <a:avLst/>
          </a:prstGeom>
        </p:spPr>
      </p:pic>
      <p:sp>
        <p:nvSpPr>
          <p:cNvPr id="16" name="Action Button: Custom 16">
            <a:hlinkClick r:id="" action="ppaction://noaction" highlightClick="1">
              <a:snd r:embed="rId5" name="9.3.1.1 Slide 4 4.wav"/>
            </a:hlinkClick>
            <a:extLst>
              <a:ext uri="{FF2B5EF4-FFF2-40B4-BE49-F238E27FC236}">
                <a16:creationId xmlns:a16="http://schemas.microsoft.com/office/drawing/2014/main" id="{56AA1718-0575-44FA-9035-F796D4BB71A2}"/>
              </a:ext>
            </a:extLst>
          </p:cNvPr>
          <p:cNvSpPr/>
          <p:nvPr/>
        </p:nvSpPr>
        <p:spPr>
          <a:xfrm>
            <a:off x="192011" y="288787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7" name="Action Button: Custom 16">
            <a:hlinkClick r:id="" action="ppaction://noaction" highlightClick="1">
              <a:snd r:embed="rId6" name="Slide 4 5.wav"/>
            </a:hlinkClick>
            <a:extLst>
              <a:ext uri="{FF2B5EF4-FFF2-40B4-BE49-F238E27FC236}">
                <a16:creationId xmlns:a16="http://schemas.microsoft.com/office/drawing/2014/main" id="{9AEBEB13-A58F-481A-98F8-9B284D8B6192}"/>
              </a:ext>
            </a:extLst>
          </p:cNvPr>
          <p:cNvSpPr/>
          <p:nvPr/>
        </p:nvSpPr>
        <p:spPr>
          <a:xfrm>
            <a:off x="192011" y="432101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8" name="Action Button: Custom 16">
            <a:hlinkClick r:id="" action="ppaction://noaction" highlightClick="1">
              <a:snd r:embed="rId7" name="9.3.1.1 Slide 4 6.wav"/>
            </a:hlinkClick>
            <a:extLst>
              <a:ext uri="{FF2B5EF4-FFF2-40B4-BE49-F238E27FC236}">
                <a16:creationId xmlns:a16="http://schemas.microsoft.com/office/drawing/2014/main" id="{EA5BEB44-53CB-44BD-BE8E-EF6DA3ABF48D}"/>
              </a:ext>
            </a:extLst>
          </p:cNvPr>
          <p:cNvSpPr/>
          <p:nvPr/>
        </p:nvSpPr>
        <p:spPr>
          <a:xfrm>
            <a:off x="192011" y="557519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19" name="Picture 18" descr="Logo&#10;&#10;Description automatically generated">
            <a:extLst>
              <a:ext uri="{FF2B5EF4-FFF2-40B4-BE49-F238E27FC236}">
                <a16:creationId xmlns:a16="http://schemas.microsoft.com/office/drawing/2014/main" id="{2EF31B76-40C6-4FAA-BB8C-CF7E9E7F0C7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45387"/>
          <a:stretch/>
        </p:blipFill>
        <p:spPr>
          <a:xfrm>
            <a:off x="8505375" y="341209"/>
            <a:ext cx="1255333" cy="1291506"/>
          </a:xfrm>
          <a:prstGeom prst="rect">
            <a:avLst/>
          </a:prstGeom>
        </p:spPr>
      </p:pic>
      <p:sp>
        <p:nvSpPr>
          <p:cNvPr id="20" name="Speech Bubble: Rectangle with Corners Rounded 19">
            <a:extLst>
              <a:ext uri="{FF2B5EF4-FFF2-40B4-BE49-F238E27FC236}">
                <a16:creationId xmlns:a16="http://schemas.microsoft.com/office/drawing/2014/main" id="{BCDEB1C9-ED32-4885-81F3-07477FA9FAC1}"/>
              </a:ext>
            </a:extLst>
          </p:cNvPr>
          <p:cNvSpPr/>
          <p:nvPr/>
        </p:nvSpPr>
        <p:spPr>
          <a:xfrm>
            <a:off x="9174645" y="1587687"/>
            <a:ext cx="2826093" cy="400919"/>
          </a:xfrm>
          <a:prstGeom prst="wedgeRoundRectCallout">
            <a:avLst>
              <a:gd name="adj1" fmla="val 23911"/>
              <a:gd name="adj2" fmla="val 602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Pfadfinder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scouts </a:t>
            </a:r>
          </a:p>
        </p:txBody>
      </p:sp>
      <p:pic>
        <p:nvPicPr>
          <p:cNvPr id="21" name="Picture 20" descr="Text&#10;&#10;Description automatically generated">
            <a:extLst>
              <a:ext uri="{FF2B5EF4-FFF2-40B4-BE49-F238E27FC236}">
                <a16:creationId xmlns:a16="http://schemas.microsoft.com/office/drawing/2014/main" id="{8653657C-59C1-4177-8217-A7C140F943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66564" y="312063"/>
            <a:ext cx="2082317" cy="2007782"/>
          </a:xfrm>
          <a:prstGeom prst="rect">
            <a:avLst/>
          </a:prstGeom>
        </p:spPr>
      </p:pic>
    </p:spTree>
    <p:extLst>
      <p:ext uri="{BB962C8B-B14F-4D97-AF65-F5344CB8AC3E}">
        <p14:creationId xmlns:p14="http://schemas.microsoft.com/office/powerpoint/2010/main" val="24106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310743" cy="869950"/>
          </a:xfrm>
          <a:prstGeom prst="rect">
            <a:avLst/>
          </a:prstGeom>
        </p:spPr>
      </p:pic>
      <p:sp>
        <p:nvSpPr>
          <p:cNvPr id="4" name="Title 3"/>
          <p:cNvSpPr>
            <a:spLocks noGrp="1"/>
          </p:cNvSpPr>
          <p:nvPr>
            <p:ph type="title"/>
          </p:nvPr>
        </p:nvSpPr>
        <p:spPr>
          <a:xfrm>
            <a:off x="0" y="294041"/>
            <a:ext cx="4441371" cy="707849"/>
          </a:xfrm>
        </p:spPr>
        <p:txBody>
          <a:bodyPr>
            <a:normAutofit/>
          </a:bodyPr>
          <a:lstStyle/>
          <a:p>
            <a:r>
              <a:rPr lang="en-GB" sz="3600" b="1" dirty="0">
                <a:solidFill>
                  <a:schemeClr val="bg1"/>
                </a:solidFill>
              </a:rPr>
              <a:t>2-verb structures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96328" y="3198167"/>
            <a:ext cx="11995671" cy="461665"/>
          </a:xfrm>
          <a:prstGeom prst="rect">
            <a:avLst/>
          </a:prstGeom>
          <a:noFill/>
        </p:spPr>
        <p:txBody>
          <a:bodyPr wrap="square" rtlCol="0">
            <a:spAutoFit/>
          </a:bodyPr>
          <a:lstStyle/>
          <a:p>
            <a:r>
              <a:rPr lang="en-US" sz="2400" dirty="0">
                <a:solidFill>
                  <a:schemeClr val="accent5">
                    <a:lumMod val="50000"/>
                  </a:schemeClr>
                </a:solidFill>
              </a:rPr>
              <a:t>You also know two ways to form </a:t>
            </a:r>
            <a:r>
              <a:rPr lang="en-US" sz="2400" b="1" dirty="0">
                <a:solidFill>
                  <a:schemeClr val="accent5">
                    <a:lumMod val="50000"/>
                  </a:schemeClr>
                </a:solidFill>
              </a:rPr>
              <a:t>2-verb structures</a:t>
            </a:r>
            <a:r>
              <a:rPr lang="en-US" sz="2400" dirty="0">
                <a:solidFill>
                  <a:schemeClr val="accent5">
                    <a:lumMod val="50000"/>
                  </a:schemeClr>
                </a:solidFill>
              </a:rPr>
              <a:t>:</a:t>
            </a:r>
          </a:p>
        </p:txBody>
      </p:sp>
      <p:sp>
        <p:nvSpPr>
          <p:cNvPr id="6" name="TextBox 5">
            <a:extLst>
              <a:ext uri="{FF2B5EF4-FFF2-40B4-BE49-F238E27FC236}">
                <a16:creationId xmlns:a16="http://schemas.microsoft.com/office/drawing/2014/main" id="{E5DCE3EE-D1C4-420D-8193-FA00DAB4FDFC}"/>
              </a:ext>
            </a:extLst>
          </p:cNvPr>
          <p:cNvSpPr txBox="1"/>
          <p:nvPr/>
        </p:nvSpPr>
        <p:spPr>
          <a:xfrm>
            <a:off x="196329" y="1315337"/>
            <a:ext cx="11995671" cy="461665"/>
          </a:xfrm>
          <a:prstGeom prst="rect">
            <a:avLst/>
          </a:prstGeom>
          <a:noFill/>
        </p:spPr>
        <p:txBody>
          <a:bodyPr wrap="square" rtlCol="0">
            <a:spAutoFit/>
          </a:bodyPr>
          <a:lstStyle/>
          <a:p>
            <a:r>
              <a:rPr lang="en-US" sz="2400" dirty="0">
                <a:solidFill>
                  <a:schemeClr val="accent5">
                    <a:lumMod val="50000"/>
                  </a:schemeClr>
                </a:solidFill>
              </a:rPr>
              <a:t>You know the usual </a:t>
            </a:r>
            <a:r>
              <a:rPr lang="en-US" sz="2400" b="1" dirty="0">
                <a:solidFill>
                  <a:schemeClr val="accent5">
                    <a:lumMod val="50000"/>
                  </a:schemeClr>
                </a:solidFill>
              </a:rPr>
              <a:t>verb order </a:t>
            </a:r>
            <a:r>
              <a:rPr lang="en-US" sz="2400" dirty="0">
                <a:solidFill>
                  <a:schemeClr val="accent5">
                    <a:lumMod val="50000"/>
                  </a:schemeClr>
                </a:solidFill>
              </a:rPr>
              <a:t>for sentences with a </a:t>
            </a:r>
            <a:r>
              <a:rPr lang="en-US" sz="2400" b="1" dirty="0">
                <a:solidFill>
                  <a:schemeClr val="accent5">
                    <a:lumMod val="50000"/>
                  </a:schemeClr>
                </a:solidFill>
              </a:rPr>
              <a:t>single verb</a:t>
            </a:r>
            <a:r>
              <a:rPr lang="en-US" sz="2400" dirty="0">
                <a:solidFill>
                  <a:schemeClr val="accent5">
                    <a:lumMod val="50000"/>
                  </a:schemeClr>
                </a:solidFill>
              </a:rPr>
              <a:t>:</a:t>
            </a:r>
          </a:p>
        </p:txBody>
      </p:sp>
      <p:sp>
        <p:nvSpPr>
          <p:cNvPr id="10" name="TextBox 9">
            <a:extLst>
              <a:ext uri="{FF2B5EF4-FFF2-40B4-BE49-F238E27FC236}">
                <a16:creationId xmlns:a16="http://schemas.microsoft.com/office/drawing/2014/main" id="{613258EC-003B-48FE-8885-6B304B44D6D9}"/>
              </a:ext>
            </a:extLst>
          </p:cNvPr>
          <p:cNvSpPr txBox="1"/>
          <p:nvPr/>
        </p:nvSpPr>
        <p:spPr>
          <a:xfrm>
            <a:off x="1485900" y="2628900"/>
            <a:ext cx="1143000" cy="461665"/>
          </a:xfrm>
          <a:prstGeom prst="rect">
            <a:avLst/>
          </a:prstGeom>
          <a:noFill/>
        </p:spPr>
        <p:txBody>
          <a:bodyPr wrap="square" rtlCol="0">
            <a:spAutoFit/>
          </a:bodyPr>
          <a:lstStyle/>
          <a:p>
            <a:pPr algn="ctr"/>
            <a:r>
              <a:rPr lang="en-GB" sz="2400" dirty="0">
                <a:solidFill>
                  <a:schemeClr val="accent5">
                    <a:lumMod val="50000"/>
                  </a:schemeClr>
                </a:solidFill>
              </a:rPr>
              <a:t>Ich</a:t>
            </a:r>
          </a:p>
        </p:txBody>
      </p:sp>
      <p:sp>
        <p:nvSpPr>
          <p:cNvPr id="11" name="TextBox 10">
            <a:extLst>
              <a:ext uri="{FF2B5EF4-FFF2-40B4-BE49-F238E27FC236}">
                <a16:creationId xmlns:a16="http://schemas.microsoft.com/office/drawing/2014/main" id="{CD1D2933-6B41-46BB-B473-3973765AA313}"/>
              </a:ext>
            </a:extLst>
          </p:cNvPr>
          <p:cNvSpPr txBox="1"/>
          <p:nvPr/>
        </p:nvSpPr>
        <p:spPr>
          <a:xfrm>
            <a:off x="4359729" y="2607338"/>
            <a:ext cx="1143000" cy="461665"/>
          </a:xfrm>
          <a:prstGeom prst="rect">
            <a:avLst/>
          </a:prstGeom>
          <a:noFill/>
        </p:spPr>
        <p:txBody>
          <a:bodyPr wrap="square" rtlCol="0">
            <a:spAutoFit/>
          </a:bodyPr>
          <a:lstStyle/>
          <a:p>
            <a:pPr algn="ctr"/>
            <a:r>
              <a:rPr lang="en-GB" sz="2400" dirty="0" err="1">
                <a:solidFill>
                  <a:schemeClr val="accent5">
                    <a:lumMod val="50000"/>
                  </a:schemeClr>
                </a:solidFill>
              </a:rPr>
              <a:t>lerne</a:t>
            </a:r>
            <a:endParaRPr lang="en-GB" sz="2400" dirty="0">
              <a:solidFill>
                <a:schemeClr val="accent5">
                  <a:lumMod val="50000"/>
                </a:schemeClr>
              </a:solidFill>
            </a:endParaRPr>
          </a:p>
        </p:txBody>
      </p:sp>
      <p:sp>
        <p:nvSpPr>
          <p:cNvPr id="12" name="TextBox 11">
            <a:extLst>
              <a:ext uri="{FF2B5EF4-FFF2-40B4-BE49-F238E27FC236}">
                <a16:creationId xmlns:a16="http://schemas.microsoft.com/office/drawing/2014/main" id="{97458027-F01E-4E17-B4C0-B4CFC969B8EC}"/>
              </a:ext>
            </a:extLst>
          </p:cNvPr>
          <p:cNvSpPr txBox="1"/>
          <p:nvPr/>
        </p:nvSpPr>
        <p:spPr>
          <a:xfrm>
            <a:off x="7271658" y="2628900"/>
            <a:ext cx="1551214" cy="461665"/>
          </a:xfrm>
          <a:prstGeom prst="rect">
            <a:avLst/>
          </a:prstGeom>
          <a:noFill/>
        </p:spPr>
        <p:txBody>
          <a:bodyPr wrap="square" rtlCol="0">
            <a:spAutoFit/>
          </a:bodyPr>
          <a:lstStyle/>
          <a:p>
            <a:pPr algn="ctr"/>
            <a:r>
              <a:rPr lang="en-GB" sz="2400" dirty="0">
                <a:solidFill>
                  <a:schemeClr val="accent5">
                    <a:lumMod val="50000"/>
                  </a:schemeClr>
                </a:solidFill>
              </a:rPr>
              <a:t>Deutsch.</a:t>
            </a:r>
          </a:p>
        </p:txBody>
      </p:sp>
      <p:sp>
        <p:nvSpPr>
          <p:cNvPr id="13" name="TextBox 12">
            <a:extLst>
              <a:ext uri="{FF2B5EF4-FFF2-40B4-BE49-F238E27FC236}">
                <a16:creationId xmlns:a16="http://schemas.microsoft.com/office/drawing/2014/main" id="{BA3AF1C5-65E2-4775-96EE-D48D7206CE32}"/>
              </a:ext>
            </a:extLst>
          </p:cNvPr>
          <p:cNvSpPr txBox="1"/>
          <p:nvPr/>
        </p:nvSpPr>
        <p:spPr>
          <a:xfrm>
            <a:off x="1485900" y="3767434"/>
            <a:ext cx="1143000" cy="461665"/>
          </a:xfrm>
          <a:prstGeom prst="rect">
            <a:avLst/>
          </a:prstGeom>
          <a:noFill/>
        </p:spPr>
        <p:txBody>
          <a:bodyPr wrap="square" rtlCol="0">
            <a:spAutoFit/>
          </a:bodyPr>
          <a:lstStyle/>
          <a:p>
            <a:pPr algn="ctr"/>
            <a:r>
              <a:rPr lang="en-GB" sz="2400" dirty="0">
                <a:solidFill>
                  <a:schemeClr val="accent5">
                    <a:lumMod val="50000"/>
                  </a:schemeClr>
                </a:solidFill>
              </a:rPr>
              <a:t>Ich</a:t>
            </a:r>
          </a:p>
        </p:txBody>
      </p:sp>
      <p:sp>
        <p:nvSpPr>
          <p:cNvPr id="14" name="TextBox 13">
            <a:extLst>
              <a:ext uri="{FF2B5EF4-FFF2-40B4-BE49-F238E27FC236}">
                <a16:creationId xmlns:a16="http://schemas.microsoft.com/office/drawing/2014/main" id="{AC2559E5-E20A-4F1E-9D56-64438AC83FC0}"/>
              </a:ext>
            </a:extLst>
          </p:cNvPr>
          <p:cNvSpPr txBox="1"/>
          <p:nvPr/>
        </p:nvSpPr>
        <p:spPr>
          <a:xfrm>
            <a:off x="4359729" y="3745872"/>
            <a:ext cx="1143000" cy="461665"/>
          </a:xfrm>
          <a:prstGeom prst="rect">
            <a:avLst/>
          </a:prstGeom>
          <a:noFill/>
        </p:spPr>
        <p:txBody>
          <a:bodyPr wrap="square" rtlCol="0">
            <a:spAutoFit/>
          </a:bodyPr>
          <a:lstStyle/>
          <a:p>
            <a:pPr algn="ctr"/>
            <a:r>
              <a:rPr lang="en-GB" sz="2400" dirty="0">
                <a:solidFill>
                  <a:schemeClr val="accent5">
                    <a:lumMod val="50000"/>
                  </a:schemeClr>
                </a:solidFill>
              </a:rPr>
              <a:t>will</a:t>
            </a:r>
          </a:p>
        </p:txBody>
      </p:sp>
      <p:sp>
        <p:nvSpPr>
          <p:cNvPr id="15" name="TextBox 14">
            <a:extLst>
              <a:ext uri="{FF2B5EF4-FFF2-40B4-BE49-F238E27FC236}">
                <a16:creationId xmlns:a16="http://schemas.microsoft.com/office/drawing/2014/main" id="{9E3C46A6-EEA8-42B3-9B43-6DCE844F9D1B}"/>
              </a:ext>
            </a:extLst>
          </p:cNvPr>
          <p:cNvSpPr txBox="1"/>
          <p:nvPr/>
        </p:nvSpPr>
        <p:spPr>
          <a:xfrm>
            <a:off x="7271658" y="3767434"/>
            <a:ext cx="1551214" cy="461665"/>
          </a:xfrm>
          <a:prstGeom prst="rect">
            <a:avLst/>
          </a:prstGeom>
          <a:noFill/>
        </p:spPr>
        <p:txBody>
          <a:bodyPr wrap="square" rtlCol="0">
            <a:spAutoFit/>
          </a:bodyPr>
          <a:lstStyle/>
          <a:p>
            <a:pPr algn="ctr"/>
            <a:r>
              <a:rPr lang="en-GB" sz="2400" dirty="0">
                <a:solidFill>
                  <a:schemeClr val="accent5">
                    <a:lumMod val="50000"/>
                  </a:schemeClr>
                </a:solidFill>
              </a:rPr>
              <a:t>Deutsch</a:t>
            </a:r>
          </a:p>
        </p:txBody>
      </p:sp>
      <p:sp>
        <p:nvSpPr>
          <p:cNvPr id="16" name="TextBox 15">
            <a:extLst>
              <a:ext uri="{FF2B5EF4-FFF2-40B4-BE49-F238E27FC236}">
                <a16:creationId xmlns:a16="http://schemas.microsoft.com/office/drawing/2014/main" id="{514C3765-A5C1-40F1-A96A-CED23DC63010}"/>
              </a:ext>
            </a:extLst>
          </p:cNvPr>
          <p:cNvSpPr txBox="1"/>
          <p:nvPr/>
        </p:nvSpPr>
        <p:spPr>
          <a:xfrm>
            <a:off x="1485900" y="4490168"/>
            <a:ext cx="1143000" cy="461665"/>
          </a:xfrm>
          <a:prstGeom prst="rect">
            <a:avLst/>
          </a:prstGeom>
          <a:noFill/>
        </p:spPr>
        <p:txBody>
          <a:bodyPr wrap="square" rtlCol="0">
            <a:spAutoFit/>
          </a:bodyPr>
          <a:lstStyle/>
          <a:p>
            <a:pPr algn="ctr"/>
            <a:r>
              <a:rPr lang="en-GB" sz="2400" dirty="0">
                <a:solidFill>
                  <a:schemeClr val="accent5">
                    <a:lumMod val="50000"/>
                  </a:schemeClr>
                </a:solidFill>
              </a:rPr>
              <a:t>Ich</a:t>
            </a:r>
          </a:p>
        </p:txBody>
      </p:sp>
      <p:sp>
        <p:nvSpPr>
          <p:cNvPr id="17" name="TextBox 16">
            <a:extLst>
              <a:ext uri="{FF2B5EF4-FFF2-40B4-BE49-F238E27FC236}">
                <a16:creationId xmlns:a16="http://schemas.microsoft.com/office/drawing/2014/main" id="{6B716C13-7363-4DE5-A47D-B548C5F4F2D4}"/>
              </a:ext>
            </a:extLst>
          </p:cNvPr>
          <p:cNvSpPr txBox="1"/>
          <p:nvPr/>
        </p:nvSpPr>
        <p:spPr>
          <a:xfrm>
            <a:off x="4359728" y="4468606"/>
            <a:ext cx="1736271" cy="461665"/>
          </a:xfrm>
          <a:prstGeom prst="rect">
            <a:avLst/>
          </a:prstGeom>
          <a:noFill/>
        </p:spPr>
        <p:txBody>
          <a:bodyPr wrap="square" rtlCol="0">
            <a:spAutoFit/>
          </a:bodyPr>
          <a:lstStyle/>
          <a:p>
            <a:pPr algn="ctr"/>
            <a:r>
              <a:rPr lang="en-GB" sz="2400" dirty="0" err="1">
                <a:solidFill>
                  <a:schemeClr val="accent5">
                    <a:lumMod val="50000"/>
                  </a:schemeClr>
                </a:solidFill>
              </a:rPr>
              <a:t>versuche</a:t>
            </a:r>
            <a:r>
              <a:rPr lang="en-GB" sz="2400" dirty="0">
                <a:solidFill>
                  <a:schemeClr val="accent5">
                    <a:lumMod val="50000"/>
                  </a:schemeClr>
                </a:solidFill>
              </a:rPr>
              <a:t>,</a:t>
            </a:r>
          </a:p>
        </p:txBody>
      </p:sp>
      <p:sp>
        <p:nvSpPr>
          <p:cNvPr id="18" name="TextBox 17">
            <a:extLst>
              <a:ext uri="{FF2B5EF4-FFF2-40B4-BE49-F238E27FC236}">
                <a16:creationId xmlns:a16="http://schemas.microsoft.com/office/drawing/2014/main" id="{B052F0B8-F118-426D-87A1-3F116AB8BD09}"/>
              </a:ext>
            </a:extLst>
          </p:cNvPr>
          <p:cNvSpPr txBox="1"/>
          <p:nvPr/>
        </p:nvSpPr>
        <p:spPr>
          <a:xfrm>
            <a:off x="7271658" y="4490168"/>
            <a:ext cx="1551214" cy="461665"/>
          </a:xfrm>
          <a:prstGeom prst="rect">
            <a:avLst/>
          </a:prstGeom>
          <a:noFill/>
        </p:spPr>
        <p:txBody>
          <a:bodyPr wrap="square" rtlCol="0">
            <a:spAutoFit/>
          </a:bodyPr>
          <a:lstStyle/>
          <a:p>
            <a:pPr algn="ctr"/>
            <a:r>
              <a:rPr lang="en-GB" sz="2400" dirty="0">
                <a:solidFill>
                  <a:schemeClr val="accent5">
                    <a:lumMod val="50000"/>
                  </a:schemeClr>
                </a:solidFill>
              </a:rPr>
              <a:t>Deutsch</a:t>
            </a:r>
          </a:p>
        </p:txBody>
      </p:sp>
      <p:sp>
        <p:nvSpPr>
          <p:cNvPr id="19" name="TextBox 18">
            <a:extLst>
              <a:ext uri="{FF2B5EF4-FFF2-40B4-BE49-F238E27FC236}">
                <a16:creationId xmlns:a16="http://schemas.microsoft.com/office/drawing/2014/main" id="{E65610D9-E8CD-43B3-A764-9EC4B58CBED3}"/>
              </a:ext>
            </a:extLst>
          </p:cNvPr>
          <p:cNvSpPr txBox="1"/>
          <p:nvPr/>
        </p:nvSpPr>
        <p:spPr>
          <a:xfrm>
            <a:off x="10145487" y="3736821"/>
            <a:ext cx="1551214" cy="461665"/>
          </a:xfrm>
          <a:prstGeom prst="rect">
            <a:avLst/>
          </a:prstGeom>
          <a:noFill/>
        </p:spPr>
        <p:txBody>
          <a:bodyPr wrap="square" rtlCol="0">
            <a:spAutoFit/>
          </a:bodyPr>
          <a:lstStyle/>
          <a:p>
            <a:pPr algn="ctr"/>
            <a:r>
              <a:rPr lang="en-GB" sz="2400" dirty="0" err="1">
                <a:solidFill>
                  <a:schemeClr val="accent5">
                    <a:lumMod val="50000"/>
                  </a:schemeClr>
                </a:solidFill>
              </a:rPr>
              <a:t>lernen</a:t>
            </a:r>
            <a:r>
              <a:rPr lang="en-GB" sz="2400" dirty="0">
                <a:solidFill>
                  <a:schemeClr val="accent5">
                    <a:lumMod val="50000"/>
                  </a:schemeClr>
                </a:solidFill>
              </a:rPr>
              <a:t>.</a:t>
            </a:r>
          </a:p>
        </p:txBody>
      </p:sp>
      <p:sp>
        <p:nvSpPr>
          <p:cNvPr id="20" name="TextBox 19">
            <a:extLst>
              <a:ext uri="{FF2B5EF4-FFF2-40B4-BE49-F238E27FC236}">
                <a16:creationId xmlns:a16="http://schemas.microsoft.com/office/drawing/2014/main" id="{75AFD9D7-22F8-4B14-A958-2C7FDF51B9FF}"/>
              </a:ext>
            </a:extLst>
          </p:cNvPr>
          <p:cNvSpPr txBox="1"/>
          <p:nvPr/>
        </p:nvSpPr>
        <p:spPr>
          <a:xfrm>
            <a:off x="10145487" y="4493189"/>
            <a:ext cx="1551214" cy="461665"/>
          </a:xfrm>
          <a:prstGeom prst="rect">
            <a:avLst/>
          </a:prstGeom>
          <a:noFill/>
        </p:spPr>
        <p:txBody>
          <a:bodyPr wrap="square" rtlCol="0">
            <a:spAutoFit/>
          </a:bodyPr>
          <a:lstStyle/>
          <a:p>
            <a:pPr algn="ctr"/>
            <a:r>
              <a:rPr lang="en-GB" sz="2400" dirty="0" err="1">
                <a:solidFill>
                  <a:schemeClr val="accent5">
                    <a:lumMod val="50000"/>
                  </a:schemeClr>
                </a:solidFill>
              </a:rPr>
              <a:t>lernen</a:t>
            </a:r>
            <a:r>
              <a:rPr lang="en-GB" sz="2400" dirty="0">
                <a:solidFill>
                  <a:schemeClr val="accent5">
                    <a:lumMod val="50000"/>
                  </a:schemeClr>
                </a:solidFill>
              </a:rPr>
              <a:t>.</a:t>
            </a:r>
          </a:p>
        </p:txBody>
      </p:sp>
      <p:sp>
        <p:nvSpPr>
          <p:cNvPr id="21" name="TextBox 20">
            <a:extLst>
              <a:ext uri="{FF2B5EF4-FFF2-40B4-BE49-F238E27FC236}">
                <a16:creationId xmlns:a16="http://schemas.microsoft.com/office/drawing/2014/main" id="{9E7FAA4D-22C3-46A6-8643-E7FEE00F2824}"/>
              </a:ext>
            </a:extLst>
          </p:cNvPr>
          <p:cNvSpPr txBox="1"/>
          <p:nvPr/>
        </p:nvSpPr>
        <p:spPr>
          <a:xfrm>
            <a:off x="8822872" y="4511730"/>
            <a:ext cx="1551214" cy="461665"/>
          </a:xfrm>
          <a:prstGeom prst="rect">
            <a:avLst/>
          </a:prstGeom>
          <a:noFill/>
        </p:spPr>
        <p:txBody>
          <a:bodyPr wrap="square" rtlCol="0">
            <a:spAutoFit/>
          </a:bodyPr>
          <a:lstStyle/>
          <a:p>
            <a:pPr algn="ctr"/>
            <a:r>
              <a:rPr lang="en-GB" sz="2400" dirty="0" err="1">
                <a:solidFill>
                  <a:schemeClr val="accent5">
                    <a:lumMod val="50000"/>
                  </a:schemeClr>
                </a:solidFill>
              </a:rPr>
              <a:t>zu</a:t>
            </a:r>
            <a:endParaRPr lang="en-GB" sz="2400" dirty="0">
              <a:solidFill>
                <a:schemeClr val="accent5">
                  <a:lumMod val="50000"/>
                </a:schemeClr>
              </a:solidFill>
            </a:endParaRPr>
          </a:p>
        </p:txBody>
      </p:sp>
      <p:sp>
        <p:nvSpPr>
          <p:cNvPr id="22" name="TextBox 21">
            <a:extLst>
              <a:ext uri="{FF2B5EF4-FFF2-40B4-BE49-F238E27FC236}">
                <a16:creationId xmlns:a16="http://schemas.microsoft.com/office/drawing/2014/main" id="{A6F7522E-A30A-4CA0-ACF8-E542F2DFB9EA}"/>
              </a:ext>
            </a:extLst>
          </p:cNvPr>
          <p:cNvSpPr txBox="1"/>
          <p:nvPr/>
        </p:nvSpPr>
        <p:spPr>
          <a:xfrm>
            <a:off x="1170078" y="1999438"/>
            <a:ext cx="1774643"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SUBJECT</a:t>
            </a:r>
          </a:p>
        </p:txBody>
      </p:sp>
      <p:sp>
        <p:nvSpPr>
          <p:cNvPr id="23" name="TextBox 22">
            <a:extLst>
              <a:ext uri="{FF2B5EF4-FFF2-40B4-BE49-F238E27FC236}">
                <a16:creationId xmlns:a16="http://schemas.microsoft.com/office/drawing/2014/main" id="{112A1A0B-FE2F-46BA-B994-A998AF141169}"/>
              </a:ext>
            </a:extLst>
          </p:cNvPr>
          <p:cNvSpPr txBox="1"/>
          <p:nvPr/>
        </p:nvSpPr>
        <p:spPr>
          <a:xfrm>
            <a:off x="4050161" y="1998448"/>
            <a:ext cx="1762135"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VERB</a:t>
            </a:r>
          </a:p>
        </p:txBody>
      </p:sp>
      <p:sp>
        <p:nvSpPr>
          <p:cNvPr id="24" name="TextBox 23">
            <a:extLst>
              <a:ext uri="{FF2B5EF4-FFF2-40B4-BE49-F238E27FC236}">
                <a16:creationId xmlns:a16="http://schemas.microsoft.com/office/drawing/2014/main" id="{4450B715-3A64-4917-AA50-80F533A01A2D}"/>
              </a:ext>
            </a:extLst>
          </p:cNvPr>
          <p:cNvSpPr txBox="1"/>
          <p:nvPr/>
        </p:nvSpPr>
        <p:spPr>
          <a:xfrm>
            <a:off x="7219931" y="1998448"/>
            <a:ext cx="1654668"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OBJECT</a:t>
            </a:r>
          </a:p>
        </p:txBody>
      </p:sp>
      <p:sp>
        <p:nvSpPr>
          <p:cNvPr id="25" name="Speech Bubble: Rectangle with Corners Rounded 24">
            <a:extLst>
              <a:ext uri="{FF2B5EF4-FFF2-40B4-BE49-F238E27FC236}">
                <a16:creationId xmlns:a16="http://schemas.microsoft.com/office/drawing/2014/main" id="{971FD41C-CE82-4BCF-9FDB-8FDB5E1352C6}"/>
              </a:ext>
            </a:extLst>
          </p:cNvPr>
          <p:cNvSpPr/>
          <p:nvPr/>
        </p:nvSpPr>
        <p:spPr>
          <a:xfrm>
            <a:off x="4441370" y="450764"/>
            <a:ext cx="3439889" cy="707849"/>
          </a:xfrm>
          <a:prstGeom prst="wedgeRoundRectCallout">
            <a:avLst>
              <a:gd name="adj1" fmla="val -39170"/>
              <a:gd name="adj2" fmla="val 8270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verb is always the 2</a:t>
            </a:r>
            <a:r>
              <a:rPr kumimoji="0" lang="en-GB" sz="2000" b="0" i="0" u="none" strike="noStrike" kern="1200" cap="none" spc="0" normalizeH="0" baseline="30000" noProof="0" dirty="0">
                <a:ln>
                  <a:noFill/>
                </a:ln>
                <a:solidFill>
                  <a:prstClr val="white"/>
                </a:solidFill>
                <a:effectLst/>
                <a:uLnTx/>
                <a:uFillTx/>
                <a:latin typeface="Century Gothic" panose="020F0302020204030204"/>
                <a:ea typeface="+mn-ea"/>
                <a:cs typeface="+mn-cs"/>
              </a:rPr>
              <a:t>nd</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idea</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in a main clause. </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Speech Bubble: Rectangle with Corners Rounded 25">
            <a:extLst>
              <a:ext uri="{FF2B5EF4-FFF2-40B4-BE49-F238E27FC236}">
                <a16:creationId xmlns:a16="http://schemas.microsoft.com/office/drawing/2014/main" id="{175EF996-F97E-4DF9-8DEE-9150A64E23AD}"/>
              </a:ext>
            </a:extLst>
          </p:cNvPr>
          <p:cNvSpPr/>
          <p:nvPr/>
        </p:nvSpPr>
        <p:spPr>
          <a:xfrm>
            <a:off x="9333139" y="2039218"/>
            <a:ext cx="2745921" cy="1357188"/>
          </a:xfrm>
          <a:prstGeom prst="wedgeRoundRectCallout">
            <a:avLst>
              <a:gd name="adj1" fmla="val 5750"/>
              <a:gd name="adj2" fmla="val 8030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After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modal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verbs</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and </a:t>
            </a:r>
            <a:r>
              <a:rPr kumimoji="0" lang="en-GB" sz="2000" b="1" i="0" u="none" strike="noStrike" kern="1200" cap="none" spc="0" normalizeH="0" noProof="0" dirty="0" err="1">
                <a:ln>
                  <a:noFill/>
                </a:ln>
                <a:solidFill>
                  <a:prstClr val="white"/>
                </a:solidFill>
                <a:effectLst/>
                <a:uLnTx/>
                <a:uFillTx/>
                <a:latin typeface="Century Gothic" panose="020F0302020204030204"/>
                <a:ea typeface="+mn-ea"/>
                <a:cs typeface="+mn-cs"/>
              </a:rPr>
              <a:t>werden</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the 2</a:t>
            </a:r>
            <a:r>
              <a:rPr kumimoji="0" lang="en-GB" sz="2000" b="0" i="0" u="none" strike="noStrike" kern="1200" cap="none" spc="0" normalizeH="0" baseline="30000" noProof="0" dirty="0">
                <a:ln>
                  <a:noFill/>
                </a:ln>
                <a:solidFill>
                  <a:prstClr val="white"/>
                </a:solidFill>
                <a:effectLst/>
                <a:uLnTx/>
                <a:uFillTx/>
                <a:latin typeface="Century Gothic" panose="020F0302020204030204"/>
                <a:ea typeface="+mn-ea"/>
                <a:cs typeface="+mn-cs"/>
              </a:rPr>
              <a:t>nd</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verb is in the infinitive at the end.</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Speech Bubble: Rectangle with Corners Rounded 26">
            <a:extLst>
              <a:ext uri="{FF2B5EF4-FFF2-40B4-BE49-F238E27FC236}">
                <a16:creationId xmlns:a16="http://schemas.microsoft.com/office/drawing/2014/main" id="{F8AB876F-A24C-42DA-B720-635FCC91C13F}"/>
              </a:ext>
            </a:extLst>
          </p:cNvPr>
          <p:cNvSpPr/>
          <p:nvPr/>
        </p:nvSpPr>
        <p:spPr>
          <a:xfrm>
            <a:off x="7625443" y="5169406"/>
            <a:ext cx="4331885" cy="1117093"/>
          </a:xfrm>
          <a:prstGeom prst="wedgeRoundRectCallout">
            <a:avLst>
              <a:gd name="adj1" fmla="val -9216"/>
              <a:gd name="adj2" fmla="val -7595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After other verbs add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before the 2</a:t>
            </a:r>
            <a:r>
              <a:rPr kumimoji="0" lang="en-GB" sz="2000" b="0" i="0" u="none" strike="noStrike" kern="1200" cap="none" spc="0" normalizeH="0" baseline="30000" noProof="0" dirty="0">
                <a:ln>
                  <a:noFill/>
                </a:ln>
                <a:solidFill>
                  <a:prstClr val="white"/>
                </a:solidFill>
                <a:effectLst/>
                <a:uLnTx/>
                <a:uFillTx/>
                <a:latin typeface="Century Gothic" panose="020F0302020204030204"/>
                <a:ea typeface="+mn-ea"/>
                <a:cs typeface="+mn-cs"/>
              </a:rPr>
              <a:t>nd</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verb in infinitive</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and a comma after the 1</a:t>
            </a:r>
            <a:r>
              <a:rPr kumimoji="0" lang="en-GB" sz="2000" b="0" i="0" u="none" strike="noStrike" kern="1200" cap="none" spc="0" normalizeH="0" baseline="30000" noProof="0" dirty="0">
                <a:ln>
                  <a:noFill/>
                </a:ln>
                <a:solidFill>
                  <a:prstClr val="white"/>
                </a:solidFill>
                <a:effectLst/>
                <a:uLnTx/>
                <a:uFillTx/>
                <a:latin typeface="Century Gothic" panose="020F0302020204030204"/>
                <a:ea typeface="+mn-ea"/>
                <a:cs typeface="+mn-cs"/>
              </a:rPr>
              <a:t>st</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verb.</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CEBF3105-C834-49FC-B8F5-74B5E1C63C4F}"/>
              </a:ext>
            </a:extLst>
          </p:cNvPr>
          <p:cNvSpPr txBox="1"/>
          <p:nvPr/>
        </p:nvSpPr>
        <p:spPr>
          <a:xfrm>
            <a:off x="322118" y="5323546"/>
            <a:ext cx="7456085" cy="830997"/>
          </a:xfrm>
          <a:prstGeom prst="rect">
            <a:avLst/>
          </a:prstGeom>
          <a:noFill/>
        </p:spPr>
        <p:txBody>
          <a:bodyPr wrap="square" rtlCol="0">
            <a:spAutoFit/>
          </a:bodyPr>
          <a:lstStyle/>
          <a:p>
            <a:r>
              <a:rPr lang="en-US" sz="2400" dirty="0">
                <a:solidFill>
                  <a:schemeClr val="accent5">
                    <a:lumMod val="50000"/>
                  </a:schemeClr>
                </a:solidFill>
              </a:rPr>
              <a:t>All these sentences can be answers to the question ‘what’.</a:t>
            </a:r>
          </a:p>
        </p:txBody>
      </p:sp>
      <p:sp>
        <p:nvSpPr>
          <p:cNvPr id="29" name="Action Button: Custom 16">
            <a:hlinkClick r:id="" action="ppaction://noaction" highlightClick="1">
              <a:snd r:embed="rId4" name="9.3.1.1 Slide 5 1.wav"/>
            </a:hlinkClick>
            <a:extLst>
              <a:ext uri="{FF2B5EF4-FFF2-40B4-BE49-F238E27FC236}">
                <a16:creationId xmlns:a16="http://schemas.microsoft.com/office/drawing/2014/main" id="{BD0CEBE6-DE66-4336-B584-0A5C89BF169A}"/>
              </a:ext>
            </a:extLst>
          </p:cNvPr>
          <p:cNvSpPr/>
          <p:nvPr/>
        </p:nvSpPr>
        <p:spPr>
          <a:xfrm>
            <a:off x="605380" y="267149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0" name="Action Button: Custom 16">
            <a:hlinkClick r:id="" action="ppaction://noaction" highlightClick="1">
              <a:snd r:embed="rId5" name="9.3.1.1 Slide 5 2.wav"/>
            </a:hlinkClick>
            <a:extLst>
              <a:ext uri="{FF2B5EF4-FFF2-40B4-BE49-F238E27FC236}">
                <a16:creationId xmlns:a16="http://schemas.microsoft.com/office/drawing/2014/main" id="{B69ACAED-1C53-4451-9EAF-72B609C8AA83}"/>
              </a:ext>
            </a:extLst>
          </p:cNvPr>
          <p:cNvSpPr/>
          <p:nvPr/>
        </p:nvSpPr>
        <p:spPr>
          <a:xfrm>
            <a:off x="605380" y="380926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1" name="Action Button: Custom 16">
            <a:hlinkClick r:id="" action="ppaction://noaction" highlightClick="1">
              <a:snd r:embed="rId6" name="9.3.1.1 Slide 5 3.wav"/>
            </a:hlinkClick>
            <a:extLst>
              <a:ext uri="{FF2B5EF4-FFF2-40B4-BE49-F238E27FC236}">
                <a16:creationId xmlns:a16="http://schemas.microsoft.com/office/drawing/2014/main" id="{528A42C4-E9D3-41F7-8C85-F24831F9D92D}"/>
              </a:ext>
            </a:extLst>
          </p:cNvPr>
          <p:cNvSpPr/>
          <p:nvPr/>
        </p:nvSpPr>
        <p:spPr>
          <a:xfrm>
            <a:off x="605380" y="456047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2" name="Oval 31">
            <a:extLst>
              <a:ext uri="{FF2B5EF4-FFF2-40B4-BE49-F238E27FC236}">
                <a16:creationId xmlns:a16="http://schemas.microsoft.com/office/drawing/2014/main" id="{A05EAEE9-DE60-4134-B080-98CD5E4D3E6E}"/>
              </a:ext>
            </a:extLst>
          </p:cNvPr>
          <p:cNvSpPr/>
          <p:nvPr/>
        </p:nvSpPr>
        <p:spPr>
          <a:xfrm>
            <a:off x="5812296" y="4560477"/>
            <a:ext cx="283703" cy="357939"/>
          </a:xfrm>
          <a:prstGeom prst="ellipse">
            <a:avLst/>
          </a:prstGeom>
          <a:noFill/>
          <a:ln w="57150">
            <a:solidFill>
              <a:srgbClr val="FE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4017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10" grpId="0"/>
      <p:bldP spid="11" grpId="0"/>
      <p:bldP spid="12" grpId="0"/>
      <p:bldP spid="13" grpId="0"/>
      <p:bldP spid="14" grpId="0"/>
      <p:bldP spid="15" grpId="0"/>
      <p:bldP spid="16" grpId="0"/>
      <p:bldP spid="17" grpId="0"/>
      <p:bldP spid="18" grpId="0"/>
      <p:bldP spid="19" grpId="0"/>
      <p:bldP spid="20" grpId="0"/>
      <p:bldP spid="21" grpId="0"/>
      <p:bldP spid="22" grpId="0" animBg="1"/>
      <p:bldP spid="23" grpId="0" animBg="1"/>
      <p:bldP spid="24" grpId="0" animBg="1"/>
      <p:bldP spid="25" grpId="0" animBg="1"/>
      <p:bldP spid="26" grpId="0" animBg="1"/>
      <p:bldP spid="27" grpId="0" animBg="1"/>
      <p:bldP spid="28" grpId="0"/>
      <p:bldP spid="29" grpId="0" animBg="1"/>
      <p:bldP spid="30" grpId="0" animBg="1"/>
      <p:bldP spid="31"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98" y="131511"/>
            <a:ext cx="6475561" cy="869950"/>
          </a:xfrm>
          <a:prstGeom prst="rect">
            <a:avLst/>
          </a:prstGeom>
        </p:spPr>
      </p:pic>
      <p:sp>
        <p:nvSpPr>
          <p:cNvPr id="4" name="Title 3"/>
          <p:cNvSpPr>
            <a:spLocks noGrp="1"/>
          </p:cNvSpPr>
          <p:nvPr>
            <p:ph type="title"/>
          </p:nvPr>
        </p:nvSpPr>
        <p:spPr>
          <a:xfrm>
            <a:off x="41498" y="146705"/>
            <a:ext cx="5916000" cy="707849"/>
          </a:xfrm>
        </p:spPr>
        <p:txBody>
          <a:bodyPr>
            <a:normAutofit fontScale="90000"/>
          </a:bodyPr>
          <a:lstStyle/>
          <a:p>
            <a:r>
              <a:rPr lang="en-GB" sz="3600" b="1" dirty="0">
                <a:solidFill>
                  <a:schemeClr val="bg1"/>
                </a:solidFill>
              </a:rPr>
              <a:t>Was </a:t>
            </a:r>
            <a:r>
              <a:rPr lang="en-GB" sz="3600" b="1" dirty="0" err="1">
                <a:solidFill>
                  <a:schemeClr val="bg1"/>
                </a:solidFill>
              </a:rPr>
              <a:t>machst</a:t>
            </a:r>
            <a:r>
              <a:rPr lang="en-GB" sz="3600" b="1" dirty="0">
                <a:solidFill>
                  <a:schemeClr val="bg1"/>
                </a:solidFill>
              </a:rPr>
              <a:t> du </a:t>
            </a:r>
            <a:r>
              <a:rPr lang="en-GB" sz="3600" b="1" dirty="0" err="1">
                <a:solidFill>
                  <a:schemeClr val="bg1"/>
                </a:solidFill>
              </a:rPr>
              <a:t>im</a:t>
            </a:r>
            <a:r>
              <a:rPr lang="en-GB" sz="3600" b="1" dirty="0">
                <a:solidFill>
                  <a:schemeClr val="bg1"/>
                </a:solidFill>
              </a:rPr>
              <a:t> Moment?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54618" y="85475"/>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2644015447"/>
              </p:ext>
            </p:extLst>
          </p:nvPr>
        </p:nvGraphicFramePr>
        <p:xfrm>
          <a:off x="495179" y="1622451"/>
          <a:ext cx="11516821" cy="4473603"/>
        </p:xfrm>
        <a:graphic>
          <a:graphicData uri="http://schemas.openxmlformats.org/drawingml/2006/table">
            <a:tbl>
              <a:tblPr firstRow="1" bandRow="1">
                <a:tableStyleId>{00A15C55-8517-42AA-B614-E9B94910E393}</a:tableStyleId>
              </a:tblPr>
              <a:tblGrid>
                <a:gridCol w="901135">
                  <a:extLst>
                    <a:ext uri="{9D8B030D-6E8A-4147-A177-3AD203B41FA5}">
                      <a16:colId xmlns:a16="http://schemas.microsoft.com/office/drawing/2014/main" val="2607353726"/>
                    </a:ext>
                  </a:extLst>
                </a:gridCol>
                <a:gridCol w="2397210">
                  <a:extLst>
                    <a:ext uri="{9D8B030D-6E8A-4147-A177-3AD203B41FA5}">
                      <a16:colId xmlns:a16="http://schemas.microsoft.com/office/drawing/2014/main" val="4128092149"/>
                    </a:ext>
                  </a:extLst>
                </a:gridCol>
                <a:gridCol w="2250815">
                  <a:extLst>
                    <a:ext uri="{9D8B030D-6E8A-4147-A177-3AD203B41FA5}">
                      <a16:colId xmlns:a16="http://schemas.microsoft.com/office/drawing/2014/main" val="2609792770"/>
                    </a:ext>
                  </a:extLst>
                </a:gridCol>
                <a:gridCol w="5967661">
                  <a:extLst>
                    <a:ext uri="{9D8B030D-6E8A-4147-A177-3AD203B41FA5}">
                      <a16:colId xmlns:a16="http://schemas.microsoft.com/office/drawing/2014/main" val="504280512"/>
                    </a:ext>
                  </a:extLst>
                </a:gridCol>
              </a:tblGrid>
              <a:tr h="497067">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Ich </a:t>
                      </a:r>
                      <a:r>
                        <a:rPr kumimoji="0" lang="en-GB" sz="2000" u="none" strike="noStrike" kern="1200" cap="none" spc="0" normalizeH="0" baseline="0" noProof="0" dirty="0" err="1">
                          <a:ln>
                            <a:noFill/>
                          </a:ln>
                          <a:effectLst/>
                          <a:uLnTx/>
                          <a:uFillTx/>
                        </a:rPr>
                        <a:t>versuche</a:t>
                      </a:r>
                      <a:r>
                        <a:rPr kumimoji="0" lang="en-GB" sz="2000" u="none" strike="noStrike" kern="1200" cap="none" spc="0" normalizeH="0" baseline="0" noProof="0" dirty="0">
                          <a:ln>
                            <a:noFill/>
                          </a:ln>
                          <a:effectLst/>
                          <a:uLnTx/>
                          <a:uFillTx/>
                        </a:rPr>
                        <a:t>,…</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Ich will…</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Was?</a:t>
                      </a:r>
                      <a:endParaRPr lang="en-GB" sz="2000" b="1"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US" sz="2000" dirty="0">
                          <a:solidFill>
                            <a:schemeClr val="accent1">
                              <a:lumMod val="50000"/>
                            </a:schemeClr>
                          </a:solidFill>
                        </a:rPr>
                        <a:t>read a book about projects for a good cause</a:t>
                      </a: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US" sz="2000" dirty="0">
                          <a:solidFill>
                            <a:schemeClr val="accent1">
                              <a:lumMod val="50000"/>
                            </a:schemeClr>
                          </a:solidFill>
                        </a:rPr>
                        <a:t>write letters to local businesses</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US" sz="2000" dirty="0">
                          <a:solidFill>
                            <a:schemeClr val="accent1">
                              <a:lumMod val="50000"/>
                            </a:schemeClr>
                          </a:solidFill>
                        </a:rPr>
                        <a:t>learn traditional Christmas songs (carols)</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US" sz="2000" dirty="0">
                          <a:solidFill>
                            <a:schemeClr val="accent1">
                              <a:lumMod val="50000"/>
                            </a:schemeClr>
                          </a:solidFill>
                        </a:rPr>
                        <a:t>enjoy a different tasty meal every day</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US" sz="2000" dirty="0">
                          <a:solidFill>
                            <a:schemeClr val="accent1">
                              <a:lumMod val="50000"/>
                            </a:schemeClr>
                          </a:solidFill>
                        </a:rPr>
                        <a:t>try to clean my room</a:t>
                      </a: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US" sz="2000" dirty="0">
                          <a:solidFill>
                            <a:schemeClr val="accent1">
                              <a:lumMod val="50000"/>
                            </a:schemeClr>
                          </a:solidFill>
                        </a:rPr>
                        <a:t>pick up litter from the street</a:t>
                      </a: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US" sz="2000" dirty="0">
                          <a:solidFill>
                            <a:schemeClr val="accent1">
                              <a:lumMod val="50000"/>
                            </a:schemeClr>
                          </a:solidFill>
                        </a:rPr>
                        <a:t>sell cakes to local shops</a:t>
                      </a:r>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US" sz="2000" dirty="0">
                          <a:solidFill>
                            <a:schemeClr val="accent1">
                              <a:lumMod val="50000"/>
                            </a:schemeClr>
                          </a:solidFill>
                        </a:rPr>
                        <a:t>go out twice a week in the evenings</a:t>
                      </a:r>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bl>
          </a:graphicData>
        </a:graphic>
      </p:graphicFrame>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4240" y="2216125"/>
            <a:ext cx="282522" cy="294294"/>
          </a:xfrm>
          <a:prstGeom prst="rect">
            <a:avLst/>
          </a:prstGeom>
        </p:spPr>
      </p:pic>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1852" y="2768835"/>
            <a:ext cx="282522" cy="294294"/>
          </a:xfrm>
          <a:prstGeom prst="rect">
            <a:avLst/>
          </a:prstGeom>
        </p:spPr>
      </p:pic>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1852" y="3207281"/>
            <a:ext cx="282522" cy="294294"/>
          </a:xfrm>
          <a:prstGeom prst="rect">
            <a:avLst/>
          </a:prstGeom>
        </p:spPr>
      </p:pic>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2979" y="3689102"/>
            <a:ext cx="282522" cy="294294"/>
          </a:xfrm>
          <a:prstGeom prst="rect">
            <a:avLst/>
          </a:prstGeom>
        </p:spPr>
      </p:pic>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1245" y="4213221"/>
            <a:ext cx="282522" cy="294294"/>
          </a:xfrm>
          <a:prstGeom prst="rect">
            <a:avLst/>
          </a:prstGeom>
        </p:spPr>
      </p:pic>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1884" y="4689081"/>
            <a:ext cx="282522" cy="294294"/>
          </a:xfrm>
          <a:prstGeom prst="rect">
            <a:avLst/>
          </a:prstGeom>
        </p:spPr>
      </p:pic>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1884" y="5205700"/>
            <a:ext cx="282522" cy="294294"/>
          </a:xfrm>
          <a:prstGeom prst="rect">
            <a:avLst/>
          </a:prstGeom>
        </p:spPr>
      </p:pic>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1245" y="5641530"/>
            <a:ext cx="282522" cy="294294"/>
          </a:xfrm>
          <a:prstGeom prst="rect">
            <a:avLst/>
          </a:prstGeom>
        </p:spPr>
      </p:pic>
      <p:sp>
        <p:nvSpPr>
          <p:cNvPr id="32" name="Action Button: Custom 16">
            <a:hlinkClick r:id="" action="ppaction://noaction" highlightClick="1">
              <a:snd r:embed="rId5" name="9.3.1.1 slide 6 1.wav"/>
            </a:hlinkClick>
            <a:extLst>
              <a:ext uri="{FF2B5EF4-FFF2-40B4-BE49-F238E27FC236}">
                <a16:creationId xmlns:a16="http://schemas.microsoft.com/office/drawing/2014/main" id="{D2B1EA48-40BB-4F68-A104-4A8B31B4D4BB}"/>
              </a:ext>
            </a:extLst>
          </p:cNvPr>
          <p:cNvSpPr/>
          <p:nvPr/>
        </p:nvSpPr>
        <p:spPr>
          <a:xfrm>
            <a:off x="767545" y="218173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6" name="9.3.1.1 slide 6 2.wav"/>
            </a:hlinkClick>
            <a:extLst>
              <a:ext uri="{FF2B5EF4-FFF2-40B4-BE49-F238E27FC236}">
                <a16:creationId xmlns:a16="http://schemas.microsoft.com/office/drawing/2014/main" id="{86670C6F-0031-4B33-8535-0B32F1075618}"/>
              </a:ext>
            </a:extLst>
          </p:cNvPr>
          <p:cNvSpPr/>
          <p:nvPr/>
        </p:nvSpPr>
        <p:spPr>
          <a:xfrm>
            <a:off x="767545" y="266497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7" name="9.3.1.1 slide 6 3.wav"/>
            </a:hlinkClick>
            <a:extLst>
              <a:ext uri="{FF2B5EF4-FFF2-40B4-BE49-F238E27FC236}">
                <a16:creationId xmlns:a16="http://schemas.microsoft.com/office/drawing/2014/main" id="{1AEF7932-ED2E-4DD4-B6F3-44931C9B4D42}"/>
              </a:ext>
            </a:extLst>
          </p:cNvPr>
          <p:cNvSpPr/>
          <p:nvPr/>
        </p:nvSpPr>
        <p:spPr>
          <a:xfrm>
            <a:off x="767545" y="317545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8" name="9.3.1.1 slide 6 4.wav"/>
            </a:hlinkClick>
            <a:extLst>
              <a:ext uri="{FF2B5EF4-FFF2-40B4-BE49-F238E27FC236}">
                <a16:creationId xmlns:a16="http://schemas.microsoft.com/office/drawing/2014/main" id="{94BC66DA-7CDF-4759-B490-8954E1259003}"/>
              </a:ext>
            </a:extLst>
          </p:cNvPr>
          <p:cNvSpPr/>
          <p:nvPr/>
        </p:nvSpPr>
        <p:spPr>
          <a:xfrm>
            <a:off x="767545" y="368028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9" name="9.3.1.1 slide 6 5.wav"/>
            </a:hlinkClick>
            <a:extLst>
              <a:ext uri="{FF2B5EF4-FFF2-40B4-BE49-F238E27FC236}">
                <a16:creationId xmlns:a16="http://schemas.microsoft.com/office/drawing/2014/main" id="{F1C9904E-40A0-41A6-988C-0B50785DACB5}"/>
              </a:ext>
            </a:extLst>
          </p:cNvPr>
          <p:cNvSpPr/>
          <p:nvPr/>
        </p:nvSpPr>
        <p:spPr>
          <a:xfrm>
            <a:off x="767545" y="418510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10" name="9.3.1.1 slide 6 6.wav"/>
            </a:hlinkClick>
            <a:extLst>
              <a:ext uri="{FF2B5EF4-FFF2-40B4-BE49-F238E27FC236}">
                <a16:creationId xmlns:a16="http://schemas.microsoft.com/office/drawing/2014/main" id="{C7C2F787-6D11-4287-A3C6-EEC152BD392F}"/>
              </a:ext>
            </a:extLst>
          </p:cNvPr>
          <p:cNvSpPr/>
          <p:nvPr/>
        </p:nvSpPr>
        <p:spPr>
          <a:xfrm>
            <a:off x="767545" y="466288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1" name="9.3.1.1 slide 6 7.wav"/>
            </a:hlinkClick>
            <a:extLst>
              <a:ext uri="{FF2B5EF4-FFF2-40B4-BE49-F238E27FC236}">
                <a16:creationId xmlns:a16="http://schemas.microsoft.com/office/drawing/2014/main" id="{1FAB9E34-96F8-4EBA-82C2-5A64F9E98DEB}"/>
              </a:ext>
            </a:extLst>
          </p:cNvPr>
          <p:cNvSpPr/>
          <p:nvPr/>
        </p:nvSpPr>
        <p:spPr>
          <a:xfrm>
            <a:off x="767545" y="514612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2" name="9.3.1.1 slide 6 8.wav"/>
            </a:hlinkClick>
            <a:extLst>
              <a:ext uri="{FF2B5EF4-FFF2-40B4-BE49-F238E27FC236}">
                <a16:creationId xmlns:a16="http://schemas.microsoft.com/office/drawing/2014/main" id="{C67A306D-D1B6-4E24-BA10-AB54D9801FEB}"/>
              </a:ext>
            </a:extLst>
          </p:cNvPr>
          <p:cNvSpPr/>
          <p:nvPr/>
        </p:nvSpPr>
        <p:spPr>
          <a:xfrm>
            <a:off x="767545" y="564550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0" name="TextBox 39" descr="text box hiding answer">
            <a:extLst>
              <a:ext uri="{FF2B5EF4-FFF2-40B4-BE49-F238E27FC236}">
                <a16:creationId xmlns:a16="http://schemas.microsoft.com/office/drawing/2014/main" id="{08A1A075-79A5-404F-82CA-FF4485BEE10F}"/>
              </a:ext>
            </a:extLst>
          </p:cNvPr>
          <p:cNvSpPr txBox="1"/>
          <p:nvPr/>
        </p:nvSpPr>
        <p:spPr>
          <a:xfrm>
            <a:off x="6141962" y="2238253"/>
            <a:ext cx="5601289" cy="27128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descr="text box hiding answer">
            <a:extLst>
              <a:ext uri="{FF2B5EF4-FFF2-40B4-BE49-F238E27FC236}">
                <a16:creationId xmlns:a16="http://schemas.microsoft.com/office/drawing/2014/main" id="{C14BC7E5-13A5-4352-B5D3-0C628158C592}"/>
              </a:ext>
            </a:extLst>
          </p:cNvPr>
          <p:cNvSpPr txBox="1"/>
          <p:nvPr/>
        </p:nvSpPr>
        <p:spPr>
          <a:xfrm>
            <a:off x="6128058" y="2729950"/>
            <a:ext cx="3857670" cy="27128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descr="text box hiding answer">
            <a:extLst>
              <a:ext uri="{FF2B5EF4-FFF2-40B4-BE49-F238E27FC236}">
                <a16:creationId xmlns:a16="http://schemas.microsoft.com/office/drawing/2014/main" id="{FD840CDE-304D-4C37-9119-7E4F61D06D83}"/>
              </a:ext>
            </a:extLst>
          </p:cNvPr>
          <p:cNvSpPr txBox="1"/>
          <p:nvPr/>
        </p:nvSpPr>
        <p:spPr>
          <a:xfrm>
            <a:off x="6143493" y="3189638"/>
            <a:ext cx="5088318" cy="38481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Box 42" descr="text box hiding answer">
            <a:extLst>
              <a:ext uri="{FF2B5EF4-FFF2-40B4-BE49-F238E27FC236}">
                <a16:creationId xmlns:a16="http://schemas.microsoft.com/office/drawing/2014/main" id="{325DE553-C423-48C9-A599-04811727673F}"/>
              </a:ext>
            </a:extLst>
          </p:cNvPr>
          <p:cNvSpPr txBox="1"/>
          <p:nvPr/>
        </p:nvSpPr>
        <p:spPr>
          <a:xfrm>
            <a:off x="6128057" y="3705961"/>
            <a:ext cx="4992372" cy="30658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TextBox 43" descr="text box hiding answer">
            <a:extLst>
              <a:ext uri="{FF2B5EF4-FFF2-40B4-BE49-F238E27FC236}">
                <a16:creationId xmlns:a16="http://schemas.microsoft.com/office/drawing/2014/main" id="{10AFBE3D-46B4-47EC-A6BA-B26BD57B8E1B}"/>
              </a:ext>
            </a:extLst>
          </p:cNvPr>
          <p:cNvSpPr txBox="1"/>
          <p:nvPr/>
        </p:nvSpPr>
        <p:spPr>
          <a:xfrm>
            <a:off x="6128058" y="4120911"/>
            <a:ext cx="5088318" cy="38481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5" name="TextBox 44" descr="text box hiding answer">
            <a:extLst>
              <a:ext uri="{FF2B5EF4-FFF2-40B4-BE49-F238E27FC236}">
                <a16:creationId xmlns:a16="http://schemas.microsoft.com/office/drawing/2014/main" id="{F1C65F1F-DC4D-4C30-8BA5-1E86792E05C1}"/>
              </a:ext>
            </a:extLst>
          </p:cNvPr>
          <p:cNvSpPr txBox="1"/>
          <p:nvPr/>
        </p:nvSpPr>
        <p:spPr>
          <a:xfrm>
            <a:off x="6128057" y="4700087"/>
            <a:ext cx="4686453" cy="30658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descr="text box hiding answer">
            <a:extLst>
              <a:ext uri="{FF2B5EF4-FFF2-40B4-BE49-F238E27FC236}">
                <a16:creationId xmlns:a16="http://schemas.microsoft.com/office/drawing/2014/main" id="{549104AF-F2D7-4887-A5A6-414610B28E74}"/>
              </a:ext>
            </a:extLst>
          </p:cNvPr>
          <p:cNvSpPr txBox="1"/>
          <p:nvPr/>
        </p:nvSpPr>
        <p:spPr>
          <a:xfrm>
            <a:off x="6047609" y="5141638"/>
            <a:ext cx="5088318" cy="38481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7" name="TextBox 46" descr="text box hiding answer">
            <a:extLst>
              <a:ext uri="{FF2B5EF4-FFF2-40B4-BE49-F238E27FC236}">
                <a16:creationId xmlns:a16="http://schemas.microsoft.com/office/drawing/2014/main" id="{624B141B-5823-4D1C-9442-1A47F41E73B4}"/>
              </a:ext>
            </a:extLst>
          </p:cNvPr>
          <p:cNvSpPr txBox="1"/>
          <p:nvPr/>
        </p:nvSpPr>
        <p:spPr>
          <a:xfrm>
            <a:off x="6143493" y="5705316"/>
            <a:ext cx="4686453" cy="30658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48" name="Picture 47">
            <a:extLst>
              <a:ext uri="{FF2B5EF4-FFF2-40B4-BE49-F238E27FC236}">
                <a16:creationId xmlns:a16="http://schemas.microsoft.com/office/drawing/2014/main" id="{9C96209A-4125-4030-8FCD-859CD57E830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77852" y="364669"/>
            <a:ext cx="1148746" cy="1075086"/>
          </a:xfrm>
          <a:prstGeom prst="rect">
            <a:avLst/>
          </a:prstGeom>
        </p:spPr>
      </p:pic>
      <p:sp>
        <p:nvSpPr>
          <p:cNvPr id="7" name="TextBox 6">
            <a:extLst>
              <a:ext uri="{FF2B5EF4-FFF2-40B4-BE49-F238E27FC236}">
                <a16:creationId xmlns:a16="http://schemas.microsoft.com/office/drawing/2014/main" id="{5BA66137-5BC6-B54C-AFA6-AC9618E70ADD}"/>
              </a:ext>
            </a:extLst>
          </p:cNvPr>
          <p:cNvSpPr txBox="1"/>
          <p:nvPr/>
        </p:nvSpPr>
        <p:spPr>
          <a:xfrm>
            <a:off x="6767752" y="243258"/>
            <a:ext cx="4252150" cy="1200329"/>
          </a:xfrm>
          <a:prstGeom prst="rect">
            <a:avLst/>
          </a:prstGeom>
          <a:noFill/>
        </p:spPr>
        <p:txBody>
          <a:bodyPr wrap="square" rtlCol="0">
            <a:spAutoFit/>
          </a:bodyPr>
          <a:lstStyle/>
          <a:p>
            <a:r>
              <a:rPr lang="en-US" sz="2400" dirty="0">
                <a:solidFill>
                  <a:schemeClr val="accent5">
                    <a:lumMod val="50000"/>
                  </a:schemeClr>
                </a:solidFill>
              </a:rPr>
              <a:t>Mia </a:t>
            </a:r>
            <a:r>
              <a:rPr lang="en-US" sz="2400" dirty="0" err="1">
                <a:solidFill>
                  <a:schemeClr val="accent5">
                    <a:lumMod val="50000"/>
                  </a:schemeClr>
                </a:solidFill>
              </a:rPr>
              <a:t>möchte</a:t>
            </a:r>
            <a:r>
              <a:rPr lang="en-US" sz="2400" dirty="0">
                <a:solidFill>
                  <a:schemeClr val="accent5">
                    <a:lumMod val="50000"/>
                  </a:schemeClr>
                </a:solidFill>
              </a:rPr>
              <a:t> </a:t>
            </a:r>
            <a:r>
              <a:rPr lang="en-US" sz="2400" dirty="0" err="1">
                <a:solidFill>
                  <a:schemeClr val="accent5">
                    <a:lumMod val="50000"/>
                  </a:schemeClr>
                </a:solidFill>
              </a:rPr>
              <a:t>ein</a:t>
            </a:r>
            <a:r>
              <a:rPr lang="en-US" sz="2400" dirty="0">
                <a:solidFill>
                  <a:schemeClr val="accent5">
                    <a:lumMod val="50000"/>
                  </a:schemeClr>
                </a:solidFill>
              </a:rPr>
              <a:t> netter Mensch sein. Alistair </a:t>
            </a:r>
            <a:r>
              <a:rPr lang="en-US" sz="2400" dirty="0" err="1">
                <a:solidFill>
                  <a:schemeClr val="accent5">
                    <a:lumMod val="50000"/>
                  </a:schemeClr>
                </a:solidFill>
              </a:rPr>
              <a:t>fragt</a:t>
            </a:r>
            <a:r>
              <a:rPr lang="en-US" sz="2400" dirty="0">
                <a:solidFill>
                  <a:schemeClr val="accent5">
                    <a:lumMod val="50000"/>
                  </a:schemeClr>
                </a:solidFill>
              </a:rPr>
              <a:t> </a:t>
            </a:r>
            <a:r>
              <a:rPr lang="en-US" sz="2400" dirty="0" err="1">
                <a:solidFill>
                  <a:schemeClr val="accent5">
                    <a:lumMod val="50000"/>
                  </a:schemeClr>
                </a:solidFill>
              </a:rPr>
              <a:t>sie</a:t>
            </a:r>
            <a:r>
              <a:rPr lang="en-US" sz="2400" dirty="0">
                <a:solidFill>
                  <a:schemeClr val="accent5">
                    <a:lumMod val="50000"/>
                  </a:schemeClr>
                </a:solidFill>
              </a:rPr>
              <a:t>, was </a:t>
            </a:r>
            <a:r>
              <a:rPr lang="en-US" sz="2400" dirty="0" err="1">
                <a:solidFill>
                  <a:schemeClr val="accent5">
                    <a:lumMod val="50000"/>
                  </a:schemeClr>
                </a:solidFill>
              </a:rPr>
              <a:t>sie</a:t>
            </a:r>
            <a:r>
              <a:rPr lang="en-US" sz="2400" dirty="0">
                <a:solidFill>
                  <a:schemeClr val="accent5">
                    <a:lumMod val="50000"/>
                  </a:schemeClr>
                </a:solidFill>
              </a:rPr>
              <a:t> </a:t>
            </a:r>
            <a:r>
              <a:rPr lang="en-US" sz="2400" dirty="0" err="1">
                <a:solidFill>
                  <a:schemeClr val="accent5">
                    <a:lumMod val="50000"/>
                  </a:schemeClr>
                </a:solidFill>
              </a:rPr>
              <a:t>macht</a:t>
            </a:r>
            <a:r>
              <a:rPr lang="en-US" sz="2400" dirty="0">
                <a:solidFill>
                  <a:schemeClr val="accent5">
                    <a:lumMod val="50000"/>
                  </a:schemeClr>
                </a:solidFill>
              </a:rPr>
              <a:t>.  </a:t>
            </a:r>
          </a:p>
        </p:txBody>
      </p:sp>
      <p:pic>
        <p:nvPicPr>
          <p:cNvPr id="1026" name="Picture 2" descr="Cakes, Muffins, Cake Shop, Muffin, Cupcake, Delight">
            <a:extLst>
              <a:ext uri="{FF2B5EF4-FFF2-40B4-BE49-F238E27FC236}">
                <a16:creationId xmlns:a16="http://schemas.microsoft.com/office/drawing/2014/main" id="{C8E227D5-2447-4862-A5BB-9A4ED857BBD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7252" y="396253"/>
            <a:ext cx="2994454" cy="1497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319157" cy="707849"/>
          </a:xfrm>
        </p:spPr>
        <p:txBody>
          <a:bodyPr>
            <a:normAutofit fontScale="90000"/>
          </a:bodyPr>
          <a:lstStyle/>
          <a:p>
            <a:r>
              <a:rPr lang="en-GB" sz="3600" b="1" dirty="0">
                <a:solidFill>
                  <a:schemeClr val="bg1"/>
                </a:solidFill>
              </a:rPr>
              <a:t>2-verb structures with um…</a:t>
            </a:r>
            <a:r>
              <a:rPr lang="en-GB" sz="3600" b="1" dirty="0" err="1">
                <a:solidFill>
                  <a:schemeClr val="bg1"/>
                </a:solidFill>
              </a:rPr>
              <a:t>zu</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79999" y="1183844"/>
            <a:ext cx="11658214" cy="461665"/>
          </a:xfrm>
          <a:prstGeom prst="rect">
            <a:avLst/>
          </a:prstGeom>
          <a:noFill/>
        </p:spPr>
        <p:txBody>
          <a:bodyPr wrap="square" rtlCol="0">
            <a:spAutoFit/>
          </a:bodyPr>
          <a:lstStyle/>
          <a:p>
            <a:r>
              <a:rPr lang="en-US" sz="2400" dirty="0">
                <a:solidFill>
                  <a:schemeClr val="accent5">
                    <a:lumMod val="50000"/>
                  </a:schemeClr>
                </a:solidFill>
              </a:rPr>
              <a:t>The two 2-verb structures you know can answer the question ‘</a:t>
            </a:r>
            <a:r>
              <a:rPr lang="en-US" sz="2400" b="1" dirty="0">
                <a:solidFill>
                  <a:schemeClr val="accent5">
                    <a:lumMod val="50000"/>
                  </a:schemeClr>
                </a:solidFill>
              </a:rPr>
              <a:t>what</a:t>
            </a:r>
            <a:r>
              <a:rPr lang="en-US" sz="2400" dirty="0">
                <a:solidFill>
                  <a:schemeClr val="accent5">
                    <a:lumMod val="50000"/>
                  </a:schemeClr>
                </a:solidFill>
              </a:rPr>
              <a:t>’: </a:t>
            </a:r>
          </a:p>
        </p:txBody>
      </p:sp>
      <p:sp>
        <p:nvSpPr>
          <p:cNvPr id="6" name="TextBox 5">
            <a:extLst>
              <a:ext uri="{FF2B5EF4-FFF2-40B4-BE49-F238E27FC236}">
                <a16:creationId xmlns:a16="http://schemas.microsoft.com/office/drawing/2014/main" id="{644092BC-EE9B-4910-B497-780B80BABD9B}"/>
              </a:ext>
            </a:extLst>
          </p:cNvPr>
          <p:cNvSpPr txBox="1"/>
          <p:nvPr/>
        </p:nvSpPr>
        <p:spPr>
          <a:xfrm>
            <a:off x="180000" y="1784221"/>
            <a:ext cx="3363300" cy="461665"/>
          </a:xfrm>
          <a:prstGeom prst="rect">
            <a:avLst/>
          </a:prstGeom>
          <a:noFill/>
        </p:spPr>
        <p:txBody>
          <a:bodyPr wrap="square" rtlCol="0">
            <a:spAutoFit/>
          </a:bodyPr>
          <a:lstStyle/>
          <a:p>
            <a:r>
              <a:rPr lang="en-US" sz="2400" b="1" dirty="0">
                <a:solidFill>
                  <a:schemeClr val="accent5">
                    <a:lumMod val="50000"/>
                  </a:schemeClr>
                </a:solidFill>
              </a:rPr>
              <a:t>Was</a:t>
            </a:r>
            <a:r>
              <a:rPr lang="en-US" sz="2400" dirty="0">
                <a:solidFill>
                  <a:schemeClr val="accent5">
                    <a:lumMod val="50000"/>
                  </a:schemeClr>
                </a:solidFill>
              </a:rPr>
              <a:t> </a:t>
            </a:r>
            <a:r>
              <a:rPr lang="en-US" sz="2400" dirty="0" err="1">
                <a:solidFill>
                  <a:schemeClr val="accent5">
                    <a:lumMod val="50000"/>
                  </a:schemeClr>
                </a:solidFill>
              </a:rPr>
              <a:t>willst</a:t>
            </a:r>
            <a:r>
              <a:rPr lang="en-US" sz="2400" dirty="0">
                <a:solidFill>
                  <a:schemeClr val="accent5">
                    <a:lumMod val="50000"/>
                  </a:schemeClr>
                </a:solidFill>
              </a:rPr>
              <a:t> du </a:t>
            </a:r>
            <a:r>
              <a:rPr lang="en-US" sz="2400" dirty="0" err="1">
                <a:solidFill>
                  <a:schemeClr val="accent5">
                    <a:lumMod val="50000"/>
                  </a:schemeClr>
                </a:solidFill>
              </a:rPr>
              <a:t>lernen</a:t>
            </a:r>
            <a:r>
              <a:rPr lang="en-US" sz="2400" dirty="0">
                <a:solidFill>
                  <a:schemeClr val="accent5">
                    <a:lumMod val="50000"/>
                  </a:schemeClr>
                </a:solidFill>
              </a:rPr>
              <a:t>?</a:t>
            </a:r>
          </a:p>
        </p:txBody>
      </p:sp>
      <p:sp>
        <p:nvSpPr>
          <p:cNvPr id="8" name="TextBox 7">
            <a:extLst>
              <a:ext uri="{FF2B5EF4-FFF2-40B4-BE49-F238E27FC236}">
                <a16:creationId xmlns:a16="http://schemas.microsoft.com/office/drawing/2014/main" id="{6D49E1D3-E8E2-4318-B7E0-3F9A992E6BF5}"/>
              </a:ext>
            </a:extLst>
          </p:cNvPr>
          <p:cNvSpPr txBox="1"/>
          <p:nvPr/>
        </p:nvSpPr>
        <p:spPr>
          <a:xfrm>
            <a:off x="4637507" y="1795150"/>
            <a:ext cx="4996350" cy="461665"/>
          </a:xfrm>
          <a:prstGeom prst="rect">
            <a:avLst/>
          </a:prstGeom>
          <a:noFill/>
        </p:spPr>
        <p:txBody>
          <a:bodyPr wrap="square" rtlCol="0">
            <a:spAutoFit/>
          </a:bodyPr>
          <a:lstStyle/>
          <a:p>
            <a:r>
              <a:rPr lang="en-US" sz="2400" dirty="0">
                <a:solidFill>
                  <a:schemeClr val="accent5">
                    <a:lumMod val="50000"/>
                  </a:schemeClr>
                </a:solidFill>
              </a:rPr>
              <a:t>Ich will </a:t>
            </a:r>
            <a:r>
              <a:rPr lang="en-US" sz="2400" b="1" u="sng" dirty="0">
                <a:solidFill>
                  <a:schemeClr val="accent5">
                    <a:lumMod val="50000"/>
                  </a:schemeClr>
                </a:solidFill>
              </a:rPr>
              <a:t>Deutsch </a:t>
            </a:r>
            <a:r>
              <a:rPr lang="en-US" sz="2400" b="1" u="sng" dirty="0" err="1">
                <a:solidFill>
                  <a:schemeClr val="accent5">
                    <a:lumMod val="50000"/>
                  </a:schemeClr>
                </a:solidFill>
              </a:rPr>
              <a:t>lernen</a:t>
            </a:r>
            <a:r>
              <a:rPr lang="en-US" sz="2400" dirty="0">
                <a:solidFill>
                  <a:schemeClr val="accent5">
                    <a:lumMod val="50000"/>
                  </a:schemeClr>
                </a:solidFill>
              </a:rPr>
              <a:t>.</a:t>
            </a:r>
          </a:p>
        </p:txBody>
      </p:sp>
      <p:sp>
        <p:nvSpPr>
          <p:cNvPr id="9" name="TextBox 8">
            <a:extLst>
              <a:ext uri="{FF2B5EF4-FFF2-40B4-BE49-F238E27FC236}">
                <a16:creationId xmlns:a16="http://schemas.microsoft.com/office/drawing/2014/main" id="{0191412D-B635-4C79-9947-71A6F5FFED55}"/>
              </a:ext>
            </a:extLst>
          </p:cNvPr>
          <p:cNvSpPr txBox="1"/>
          <p:nvPr/>
        </p:nvSpPr>
        <p:spPr>
          <a:xfrm>
            <a:off x="180000" y="2409639"/>
            <a:ext cx="3363300" cy="461665"/>
          </a:xfrm>
          <a:prstGeom prst="rect">
            <a:avLst/>
          </a:prstGeom>
          <a:noFill/>
        </p:spPr>
        <p:txBody>
          <a:bodyPr wrap="square" rtlCol="0">
            <a:spAutoFit/>
          </a:bodyPr>
          <a:lstStyle/>
          <a:p>
            <a:r>
              <a:rPr lang="en-US" sz="2400" b="1" dirty="0">
                <a:solidFill>
                  <a:schemeClr val="accent5">
                    <a:lumMod val="50000"/>
                  </a:schemeClr>
                </a:solidFill>
              </a:rPr>
              <a:t>Was</a:t>
            </a:r>
            <a:r>
              <a:rPr lang="en-US" sz="2400" dirty="0">
                <a:solidFill>
                  <a:schemeClr val="accent5">
                    <a:lumMod val="50000"/>
                  </a:schemeClr>
                </a:solidFill>
              </a:rPr>
              <a:t> </a:t>
            </a:r>
            <a:r>
              <a:rPr lang="en-US" sz="2400" dirty="0" err="1">
                <a:solidFill>
                  <a:schemeClr val="accent5">
                    <a:lumMod val="50000"/>
                  </a:schemeClr>
                </a:solidFill>
              </a:rPr>
              <a:t>versuchst</a:t>
            </a:r>
            <a:r>
              <a:rPr lang="en-US" sz="2400" dirty="0">
                <a:solidFill>
                  <a:schemeClr val="accent5">
                    <a:lumMod val="50000"/>
                  </a:schemeClr>
                </a:solidFill>
              </a:rPr>
              <a:t> du?</a:t>
            </a:r>
          </a:p>
        </p:txBody>
      </p:sp>
      <p:sp>
        <p:nvSpPr>
          <p:cNvPr id="10" name="TextBox 9">
            <a:extLst>
              <a:ext uri="{FF2B5EF4-FFF2-40B4-BE49-F238E27FC236}">
                <a16:creationId xmlns:a16="http://schemas.microsoft.com/office/drawing/2014/main" id="{CCD556C8-BF81-4526-9911-3850D0DED127}"/>
              </a:ext>
            </a:extLst>
          </p:cNvPr>
          <p:cNvSpPr txBox="1"/>
          <p:nvPr/>
        </p:nvSpPr>
        <p:spPr>
          <a:xfrm>
            <a:off x="4637507" y="2409638"/>
            <a:ext cx="4996350" cy="461665"/>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versuche</a:t>
            </a:r>
            <a:r>
              <a:rPr lang="en-US" sz="2400" dirty="0">
                <a:solidFill>
                  <a:schemeClr val="accent5">
                    <a:lumMod val="50000"/>
                  </a:schemeClr>
                </a:solidFill>
              </a:rPr>
              <a:t>, </a:t>
            </a:r>
            <a:r>
              <a:rPr lang="en-US" sz="2400" b="1" u="sng" dirty="0">
                <a:solidFill>
                  <a:schemeClr val="accent5">
                    <a:lumMod val="50000"/>
                  </a:schemeClr>
                </a:solidFill>
              </a:rPr>
              <a:t>Deutsch </a:t>
            </a:r>
            <a:r>
              <a:rPr lang="en-US" sz="2400" b="1" u="sng" dirty="0" err="1">
                <a:solidFill>
                  <a:schemeClr val="accent5">
                    <a:lumMod val="50000"/>
                  </a:schemeClr>
                </a:solidFill>
              </a:rPr>
              <a:t>zu</a:t>
            </a:r>
            <a:r>
              <a:rPr lang="en-US" sz="2400" b="1" u="sng" dirty="0">
                <a:solidFill>
                  <a:schemeClr val="accent5">
                    <a:lumMod val="50000"/>
                  </a:schemeClr>
                </a:solidFill>
              </a:rPr>
              <a:t> </a:t>
            </a:r>
            <a:r>
              <a:rPr lang="en-US" sz="2400" b="1" u="sng" dirty="0" err="1">
                <a:solidFill>
                  <a:schemeClr val="accent5">
                    <a:lumMod val="50000"/>
                  </a:schemeClr>
                </a:solidFill>
              </a:rPr>
              <a:t>lernen</a:t>
            </a:r>
            <a:r>
              <a:rPr lang="en-US" sz="2400" dirty="0">
                <a:solidFill>
                  <a:schemeClr val="accent5">
                    <a:lumMod val="50000"/>
                  </a:schemeClr>
                </a:solidFill>
              </a:rPr>
              <a:t>.</a:t>
            </a:r>
          </a:p>
        </p:txBody>
      </p:sp>
      <p:sp>
        <p:nvSpPr>
          <p:cNvPr id="11" name="TextBox 10">
            <a:extLst>
              <a:ext uri="{FF2B5EF4-FFF2-40B4-BE49-F238E27FC236}">
                <a16:creationId xmlns:a16="http://schemas.microsoft.com/office/drawing/2014/main" id="{62C3F967-F678-4837-AE03-EF5543D08AD3}"/>
              </a:ext>
            </a:extLst>
          </p:cNvPr>
          <p:cNvSpPr txBox="1"/>
          <p:nvPr/>
        </p:nvSpPr>
        <p:spPr>
          <a:xfrm>
            <a:off x="179999" y="3208563"/>
            <a:ext cx="8632178" cy="830997"/>
          </a:xfrm>
          <a:prstGeom prst="rect">
            <a:avLst/>
          </a:prstGeom>
          <a:noFill/>
        </p:spPr>
        <p:txBody>
          <a:bodyPr wrap="square" rtlCol="0">
            <a:spAutoFit/>
          </a:bodyPr>
          <a:lstStyle/>
          <a:p>
            <a:r>
              <a:rPr lang="en-US" sz="2400" dirty="0">
                <a:solidFill>
                  <a:schemeClr val="accent5">
                    <a:lumMod val="50000"/>
                  </a:schemeClr>
                </a:solidFill>
              </a:rPr>
              <a:t>The </a:t>
            </a:r>
            <a:r>
              <a:rPr lang="en-US" sz="2400" b="1" dirty="0">
                <a:solidFill>
                  <a:schemeClr val="accent5">
                    <a:lumMod val="50000"/>
                  </a:schemeClr>
                </a:solidFill>
              </a:rPr>
              <a:t>um</a:t>
            </a:r>
            <a:r>
              <a:rPr lang="en-US" sz="2400" dirty="0">
                <a:solidFill>
                  <a:schemeClr val="accent5">
                    <a:lumMod val="50000"/>
                  </a:schemeClr>
                </a:solidFill>
              </a:rPr>
              <a:t>…</a:t>
            </a:r>
            <a:r>
              <a:rPr lang="en-US" sz="2400" b="1" dirty="0" err="1">
                <a:solidFill>
                  <a:schemeClr val="accent5">
                    <a:lumMod val="50000"/>
                  </a:schemeClr>
                </a:solidFill>
              </a:rPr>
              <a:t>zu</a:t>
            </a:r>
            <a:r>
              <a:rPr lang="en-US" sz="2400" dirty="0">
                <a:solidFill>
                  <a:schemeClr val="accent5">
                    <a:lumMod val="50000"/>
                  </a:schemeClr>
                </a:solidFill>
              </a:rPr>
              <a:t> 2-verb structure answers the question ‘</a:t>
            </a:r>
            <a:r>
              <a:rPr lang="en-US" sz="2400" b="1" dirty="0">
                <a:solidFill>
                  <a:schemeClr val="accent5">
                    <a:lumMod val="50000"/>
                  </a:schemeClr>
                </a:solidFill>
              </a:rPr>
              <a:t>why</a:t>
            </a:r>
            <a:r>
              <a:rPr lang="en-US" sz="2400" dirty="0">
                <a:solidFill>
                  <a:schemeClr val="accent5">
                    <a:lumMod val="50000"/>
                  </a:schemeClr>
                </a:solidFill>
              </a:rPr>
              <a:t>’ (</a:t>
            </a:r>
            <a:r>
              <a:rPr lang="en-US" sz="2400" dirty="0" err="1">
                <a:solidFill>
                  <a:schemeClr val="accent5">
                    <a:lumMod val="50000"/>
                  </a:schemeClr>
                </a:solidFill>
              </a:rPr>
              <a:t>warum</a:t>
            </a:r>
            <a:r>
              <a:rPr lang="en-US" sz="2400" dirty="0">
                <a:solidFill>
                  <a:schemeClr val="accent5">
                    <a:lumMod val="50000"/>
                  </a:schemeClr>
                </a:solidFill>
              </a:rPr>
              <a:t>) or ‘</a:t>
            </a:r>
            <a:r>
              <a:rPr lang="en-US" sz="2400" b="1" dirty="0">
                <a:solidFill>
                  <a:schemeClr val="accent5">
                    <a:lumMod val="50000"/>
                  </a:schemeClr>
                </a:solidFill>
              </a:rPr>
              <a:t>for what purpose</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welchem</a:t>
            </a:r>
            <a:r>
              <a:rPr lang="en-US" sz="2400" dirty="0">
                <a:solidFill>
                  <a:schemeClr val="accent5">
                    <a:lumMod val="50000"/>
                  </a:schemeClr>
                </a:solidFill>
              </a:rPr>
              <a:t> </a:t>
            </a:r>
            <a:r>
              <a:rPr lang="en-US" sz="2400" dirty="0" err="1">
                <a:solidFill>
                  <a:schemeClr val="accent5">
                    <a:lumMod val="50000"/>
                  </a:schemeClr>
                </a:solidFill>
              </a:rPr>
              <a:t>Zweck</a:t>
            </a:r>
            <a:r>
              <a:rPr lang="en-US" sz="2400" dirty="0">
                <a:solidFill>
                  <a:schemeClr val="accent5">
                    <a:lumMod val="50000"/>
                  </a:schemeClr>
                </a:solidFill>
              </a:rPr>
              <a:t>): </a:t>
            </a:r>
          </a:p>
        </p:txBody>
      </p:sp>
      <p:sp>
        <p:nvSpPr>
          <p:cNvPr id="12" name="TextBox 11">
            <a:extLst>
              <a:ext uri="{FF2B5EF4-FFF2-40B4-BE49-F238E27FC236}">
                <a16:creationId xmlns:a16="http://schemas.microsoft.com/office/drawing/2014/main" id="{AD9E2ED0-0C30-48BC-BE65-063A4D5071E9}"/>
              </a:ext>
            </a:extLst>
          </p:cNvPr>
          <p:cNvSpPr txBox="1"/>
          <p:nvPr/>
        </p:nvSpPr>
        <p:spPr>
          <a:xfrm>
            <a:off x="490436" y="4323546"/>
            <a:ext cx="4147071" cy="461665"/>
          </a:xfrm>
          <a:prstGeom prst="rect">
            <a:avLst/>
          </a:prstGeom>
          <a:noFill/>
        </p:spPr>
        <p:txBody>
          <a:bodyPr wrap="square" rtlCol="0">
            <a:spAutoFit/>
          </a:bodyPr>
          <a:lstStyle/>
          <a:p>
            <a:r>
              <a:rPr lang="en-US" sz="2400" b="1" dirty="0" err="1">
                <a:solidFill>
                  <a:schemeClr val="accent5">
                    <a:lumMod val="50000"/>
                  </a:schemeClr>
                </a:solidFill>
              </a:rPr>
              <a:t>Warum</a:t>
            </a:r>
            <a:r>
              <a:rPr lang="en-US" sz="2400" dirty="0">
                <a:solidFill>
                  <a:schemeClr val="accent5">
                    <a:lumMod val="50000"/>
                  </a:schemeClr>
                </a:solidFill>
              </a:rPr>
              <a:t> </a:t>
            </a:r>
            <a:r>
              <a:rPr lang="en-US" sz="2400" dirty="0" err="1">
                <a:solidFill>
                  <a:schemeClr val="accent5">
                    <a:lumMod val="50000"/>
                  </a:schemeClr>
                </a:solidFill>
              </a:rPr>
              <a:t>lernst</a:t>
            </a:r>
            <a:r>
              <a:rPr lang="en-US" sz="2400" dirty="0">
                <a:solidFill>
                  <a:schemeClr val="accent5">
                    <a:lumMod val="50000"/>
                  </a:schemeClr>
                </a:solidFill>
              </a:rPr>
              <a:t> du Deutsch?</a:t>
            </a:r>
          </a:p>
        </p:txBody>
      </p:sp>
      <p:sp>
        <p:nvSpPr>
          <p:cNvPr id="13" name="TextBox 12">
            <a:extLst>
              <a:ext uri="{FF2B5EF4-FFF2-40B4-BE49-F238E27FC236}">
                <a16:creationId xmlns:a16="http://schemas.microsoft.com/office/drawing/2014/main" id="{89E1C01D-4A93-4F97-99D7-648666EF049A}"/>
              </a:ext>
            </a:extLst>
          </p:cNvPr>
          <p:cNvSpPr txBox="1"/>
          <p:nvPr/>
        </p:nvSpPr>
        <p:spPr>
          <a:xfrm>
            <a:off x="473721" y="4877781"/>
            <a:ext cx="6139158" cy="461665"/>
          </a:xfrm>
          <a:prstGeom prst="rect">
            <a:avLst/>
          </a:prstGeom>
          <a:noFill/>
        </p:spPr>
        <p:txBody>
          <a:bodyPr wrap="square" rtlCol="0">
            <a:spAutoFit/>
          </a:bodyPr>
          <a:lstStyle/>
          <a:p>
            <a:r>
              <a:rPr lang="en-US" sz="2400" b="1" dirty="0">
                <a:solidFill>
                  <a:schemeClr val="accent5">
                    <a:lumMod val="50000"/>
                  </a:schemeClr>
                </a:solidFill>
              </a:rPr>
              <a:t>Zu </a:t>
            </a:r>
            <a:r>
              <a:rPr lang="en-US" sz="2400" b="1" dirty="0" err="1">
                <a:solidFill>
                  <a:schemeClr val="accent5">
                    <a:lumMod val="50000"/>
                  </a:schemeClr>
                </a:solidFill>
              </a:rPr>
              <a:t>welchem</a:t>
            </a:r>
            <a:r>
              <a:rPr lang="en-US" sz="2400" b="1" dirty="0">
                <a:solidFill>
                  <a:schemeClr val="accent5">
                    <a:lumMod val="50000"/>
                  </a:schemeClr>
                </a:solidFill>
              </a:rPr>
              <a:t> </a:t>
            </a:r>
            <a:r>
              <a:rPr lang="en-US" sz="2400" b="1" dirty="0" err="1">
                <a:solidFill>
                  <a:schemeClr val="accent5">
                    <a:lumMod val="50000"/>
                  </a:schemeClr>
                </a:solidFill>
              </a:rPr>
              <a:t>Zweck</a:t>
            </a:r>
            <a:r>
              <a:rPr lang="en-US" sz="2400" b="1" dirty="0">
                <a:solidFill>
                  <a:schemeClr val="accent5">
                    <a:lumMod val="50000"/>
                  </a:schemeClr>
                </a:solidFill>
              </a:rPr>
              <a:t> </a:t>
            </a:r>
            <a:r>
              <a:rPr lang="en-US" sz="2400" dirty="0" err="1">
                <a:solidFill>
                  <a:schemeClr val="accent5">
                    <a:lumMod val="50000"/>
                  </a:schemeClr>
                </a:solidFill>
              </a:rPr>
              <a:t>lernst</a:t>
            </a:r>
            <a:r>
              <a:rPr lang="en-US" sz="2400" dirty="0">
                <a:solidFill>
                  <a:schemeClr val="accent5">
                    <a:lumMod val="50000"/>
                  </a:schemeClr>
                </a:solidFill>
              </a:rPr>
              <a:t> du Deutsch?</a:t>
            </a:r>
          </a:p>
        </p:txBody>
      </p:sp>
      <p:sp>
        <p:nvSpPr>
          <p:cNvPr id="14" name="TextBox 13">
            <a:extLst>
              <a:ext uri="{FF2B5EF4-FFF2-40B4-BE49-F238E27FC236}">
                <a16:creationId xmlns:a16="http://schemas.microsoft.com/office/drawing/2014/main" id="{871E9258-F270-49FB-9885-0CFAC9A6654A}"/>
              </a:ext>
            </a:extLst>
          </p:cNvPr>
          <p:cNvSpPr txBox="1"/>
          <p:nvPr/>
        </p:nvSpPr>
        <p:spPr>
          <a:xfrm>
            <a:off x="6319157" y="4323233"/>
            <a:ext cx="5692844" cy="830997"/>
          </a:xfrm>
          <a:prstGeom prst="rect">
            <a:avLst/>
          </a:prstGeom>
          <a:noFill/>
        </p:spPr>
        <p:txBody>
          <a:bodyPr wrap="square" rtlCol="0">
            <a:spAutoFit/>
          </a:bodyPr>
          <a:lstStyle/>
          <a:p>
            <a:r>
              <a:rPr lang="en-US" sz="2400" dirty="0">
                <a:solidFill>
                  <a:schemeClr val="accent5">
                    <a:lumMod val="50000"/>
                  </a:schemeClr>
                </a:solidFill>
              </a:rPr>
              <a:t>Ich </a:t>
            </a:r>
            <a:r>
              <a:rPr lang="en-US" sz="2400" dirty="0" err="1">
                <a:solidFill>
                  <a:schemeClr val="accent5">
                    <a:lumMod val="50000"/>
                  </a:schemeClr>
                </a:solidFill>
              </a:rPr>
              <a:t>lerne</a:t>
            </a:r>
            <a:r>
              <a:rPr lang="en-US" sz="2400" dirty="0">
                <a:solidFill>
                  <a:schemeClr val="accent5">
                    <a:lumMod val="50000"/>
                  </a:schemeClr>
                </a:solidFill>
              </a:rPr>
              <a:t> Deutsch, </a:t>
            </a:r>
            <a:r>
              <a:rPr lang="en-US" sz="2400" b="1" u="sng" dirty="0">
                <a:solidFill>
                  <a:schemeClr val="accent5">
                    <a:lumMod val="50000"/>
                  </a:schemeClr>
                </a:solidFill>
              </a:rPr>
              <a:t>um</a:t>
            </a:r>
            <a:r>
              <a:rPr lang="en-US" sz="2400" u="sng" dirty="0">
                <a:solidFill>
                  <a:schemeClr val="accent5">
                    <a:lumMod val="50000"/>
                  </a:schemeClr>
                </a:solidFill>
              </a:rPr>
              <a:t> </a:t>
            </a:r>
            <a:r>
              <a:rPr lang="en-US" sz="2400" u="sng" dirty="0" err="1">
                <a:solidFill>
                  <a:schemeClr val="accent5">
                    <a:lumMod val="50000"/>
                  </a:schemeClr>
                </a:solidFill>
              </a:rPr>
              <a:t>neue</a:t>
            </a:r>
            <a:r>
              <a:rPr lang="en-US" sz="2400" u="sng" dirty="0">
                <a:solidFill>
                  <a:schemeClr val="accent5">
                    <a:lumMod val="50000"/>
                  </a:schemeClr>
                </a:solidFill>
              </a:rPr>
              <a:t> Freunde </a:t>
            </a:r>
            <a:r>
              <a:rPr lang="en-US" sz="2400" u="sng" dirty="0" err="1">
                <a:solidFill>
                  <a:schemeClr val="accent5">
                    <a:lumMod val="50000"/>
                  </a:schemeClr>
                </a:solidFill>
              </a:rPr>
              <a:t>kennen</a:t>
            </a:r>
            <a:r>
              <a:rPr lang="en-US" sz="2400" b="1" u="sng" dirty="0" err="1">
                <a:solidFill>
                  <a:schemeClr val="accent5">
                    <a:lumMod val="50000"/>
                  </a:schemeClr>
                </a:solidFill>
              </a:rPr>
              <a:t>zu</a:t>
            </a:r>
            <a:r>
              <a:rPr lang="en-US" sz="2400" u="sng" dirty="0" err="1">
                <a:solidFill>
                  <a:schemeClr val="accent5">
                    <a:lumMod val="50000"/>
                  </a:schemeClr>
                </a:solidFill>
              </a:rPr>
              <a:t>lernen</a:t>
            </a:r>
            <a:r>
              <a:rPr lang="en-US" sz="2400" u="sng" dirty="0">
                <a:solidFill>
                  <a:schemeClr val="accent5">
                    <a:lumMod val="50000"/>
                  </a:schemeClr>
                </a:solidFill>
              </a:rPr>
              <a:t>.</a:t>
            </a:r>
          </a:p>
        </p:txBody>
      </p:sp>
      <p:sp>
        <p:nvSpPr>
          <p:cNvPr id="15" name="TextBox 14">
            <a:extLst>
              <a:ext uri="{FF2B5EF4-FFF2-40B4-BE49-F238E27FC236}">
                <a16:creationId xmlns:a16="http://schemas.microsoft.com/office/drawing/2014/main" id="{810FB348-910B-4BF0-9B14-0A58CB8BB8B7}"/>
              </a:ext>
            </a:extLst>
          </p:cNvPr>
          <p:cNvSpPr txBox="1"/>
          <p:nvPr/>
        </p:nvSpPr>
        <p:spPr>
          <a:xfrm>
            <a:off x="6346372" y="5246800"/>
            <a:ext cx="5692844" cy="830997"/>
          </a:xfrm>
          <a:prstGeom prst="rect">
            <a:avLst/>
          </a:prstGeom>
          <a:noFill/>
        </p:spPr>
        <p:txBody>
          <a:bodyPr wrap="square" rtlCol="0">
            <a:spAutoFit/>
          </a:bodyPr>
          <a:lstStyle/>
          <a:p>
            <a:r>
              <a:rPr lang="en-US" sz="2400" dirty="0">
                <a:solidFill>
                  <a:schemeClr val="accent5">
                    <a:lumMod val="50000"/>
                  </a:schemeClr>
                </a:solidFill>
              </a:rPr>
              <a:t>I’m learning German, </a:t>
            </a:r>
            <a:r>
              <a:rPr lang="en-US" sz="2400" b="1" dirty="0">
                <a:solidFill>
                  <a:schemeClr val="accent5">
                    <a:lumMod val="50000"/>
                  </a:schemeClr>
                </a:solidFill>
              </a:rPr>
              <a:t>in order to </a:t>
            </a:r>
            <a:r>
              <a:rPr lang="en-US" sz="2400" dirty="0">
                <a:solidFill>
                  <a:schemeClr val="accent5">
                    <a:lumMod val="50000"/>
                  </a:schemeClr>
                </a:solidFill>
              </a:rPr>
              <a:t>meet new friends.</a:t>
            </a:r>
            <a:endParaRPr lang="en-US" sz="2400" u="sng" dirty="0">
              <a:solidFill>
                <a:schemeClr val="accent5">
                  <a:lumMod val="50000"/>
                </a:schemeClr>
              </a:solidFill>
            </a:endParaRPr>
          </a:p>
        </p:txBody>
      </p:sp>
      <p:sp>
        <p:nvSpPr>
          <p:cNvPr id="16" name="Speech Bubble: Rectangle with Corners Rounded 15">
            <a:extLst>
              <a:ext uri="{FF2B5EF4-FFF2-40B4-BE49-F238E27FC236}">
                <a16:creationId xmlns:a16="http://schemas.microsoft.com/office/drawing/2014/main" id="{B7AD2F66-A724-4A14-92B2-34D7A5E57E6A}"/>
              </a:ext>
            </a:extLst>
          </p:cNvPr>
          <p:cNvSpPr/>
          <p:nvPr/>
        </p:nvSpPr>
        <p:spPr>
          <a:xfrm>
            <a:off x="8507186" y="2871304"/>
            <a:ext cx="3504815" cy="1368404"/>
          </a:xfrm>
          <a:prstGeom prst="wedgeRoundRectCallout">
            <a:avLst>
              <a:gd name="adj1" fmla="val -22492"/>
              <a:gd name="adj2" fmla="val 6466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um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in</a:t>
            </a:r>
            <a:r>
              <a:rPr kumimoji="0" lang="en-GB" sz="2000" b="0" i="1" u="none" strike="noStrike" kern="1200" cap="none" spc="0" normalizeH="0" noProof="0" dirty="0">
                <a:ln>
                  <a:noFill/>
                </a:ln>
                <a:solidFill>
                  <a:prstClr val="white"/>
                </a:solidFill>
                <a:effectLst/>
                <a:uLnTx/>
                <a:uFillTx/>
                <a:latin typeface="Century Gothic" panose="020F0302020204030204"/>
                <a:ea typeface="+mn-ea"/>
                <a:cs typeface="+mn-cs"/>
              </a:rPr>
              <a:t> order</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follows a comma. The ‘</a:t>
            </a:r>
            <a:r>
              <a:rPr kumimoji="0" lang="en-GB" sz="2000" b="1" i="0" u="none" strike="noStrike" kern="1200" cap="none" spc="0" normalizeH="0" noProof="0" dirty="0" err="1">
                <a:ln>
                  <a:noFill/>
                </a:ln>
                <a:solidFill>
                  <a:prstClr val="white"/>
                </a:solidFill>
                <a:effectLst/>
                <a:uLnTx/>
                <a:uFillTx/>
                <a:latin typeface="Century Gothic" panose="020F0302020204030204"/>
                <a:ea typeface="+mn-ea"/>
                <a:cs typeface="+mn-cs"/>
              </a:rPr>
              <a:t>zu</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b="0" i="1" u="none" strike="noStrike" kern="1200" cap="none" spc="0" normalizeH="0" noProof="0" dirty="0">
                <a:ln>
                  <a:noFill/>
                </a:ln>
                <a:solidFill>
                  <a:prstClr val="white"/>
                </a:solidFill>
                <a:effectLst/>
                <a:uLnTx/>
                <a:uFillTx/>
                <a:latin typeface="Century Gothic" panose="020F0302020204030204"/>
                <a:ea typeface="+mn-ea"/>
                <a:cs typeface="+mn-cs"/>
              </a:rPr>
              <a:t>to</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is before the 2</a:t>
            </a:r>
            <a:r>
              <a:rPr lang="en-GB" sz="2000" baseline="30000" dirty="0">
                <a:solidFill>
                  <a:prstClr val="white"/>
                </a:solidFill>
                <a:latin typeface="Century Gothic" panose="020F0302020204030204"/>
              </a:rPr>
              <a:t>nd</a:t>
            </a:r>
            <a:r>
              <a:rPr lang="en-GB" sz="2000" dirty="0">
                <a:solidFill>
                  <a:prstClr val="white"/>
                </a:solidFill>
                <a:latin typeface="Century Gothic" panose="020F0302020204030204"/>
              </a:rPr>
              <a:t> verb in infinitive at the end.</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Speech Bubble: Rectangle with Corners Rounded 16">
            <a:extLst>
              <a:ext uri="{FF2B5EF4-FFF2-40B4-BE49-F238E27FC236}">
                <a16:creationId xmlns:a16="http://schemas.microsoft.com/office/drawing/2014/main" id="{26E0D80B-1916-4BAD-9CB0-28C2A48DC00E}"/>
              </a:ext>
            </a:extLst>
          </p:cNvPr>
          <p:cNvSpPr/>
          <p:nvPr/>
        </p:nvSpPr>
        <p:spPr>
          <a:xfrm>
            <a:off x="152784" y="5471463"/>
            <a:ext cx="5943216" cy="830997"/>
          </a:xfrm>
          <a:prstGeom prst="wedgeRoundRectCallout">
            <a:avLst>
              <a:gd name="adj1" fmla="val 54541"/>
              <a:gd name="adj2" fmla="val -3101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Note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in English we often leave</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out ‘</a:t>
            </a:r>
            <a:r>
              <a:rPr kumimoji="0" lang="en-GB" sz="2000" b="0" i="1" u="none" strike="noStrike" kern="1200" cap="none" spc="0" normalizeH="0" noProof="0" dirty="0">
                <a:ln>
                  <a:noFill/>
                </a:ln>
                <a:solidFill>
                  <a:prstClr val="white"/>
                </a:solidFill>
                <a:effectLst/>
                <a:uLnTx/>
                <a:uFillTx/>
                <a:latin typeface="Century Gothic" panose="020F0302020204030204"/>
                <a:ea typeface="+mn-ea"/>
                <a:cs typeface="+mn-cs"/>
              </a:rPr>
              <a:t>in order</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but </a:t>
            </a:r>
            <a:r>
              <a:rPr lang="en-GB" sz="2000" dirty="0">
                <a:solidFill>
                  <a:prstClr val="white"/>
                </a:solidFill>
                <a:latin typeface="Century Gothic" panose="020F0302020204030204"/>
              </a:rPr>
              <a:t>you cannot leave out ‘</a:t>
            </a:r>
            <a:r>
              <a:rPr lang="en-GB" sz="2000" b="1" dirty="0">
                <a:solidFill>
                  <a:prstClr val="white"/>
                </a:solidFill>
                <a:latin typeface="Century Gothic" panose="020F0302020204030204"/>
              </a:rPr>
              <a:t>um</a:t>
            </a:r>
            <a:r>
              <a:rPr lang="en-GB" sz="2000" dirty="0">
                <a:solidFill>
                  <a:prstClr val="white"/>
                </a:solidFill>
                <a:latin typeface="Century Gothic" panose="020F0302020204030204"/>
              </a:rPr>
              <a:t>’ in German.</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Action Button: Custom 16">
            <a:hlinkClick r:id="" action="ppaction://noaction" highlightClick="1">
              <a:snd r:embed="rId4" name="9.3.1.1 Slide 7 1.wav"/>
            </a:hlinkClick>
            <a:extLst>
              <a:ext uri="{FF2B5EF4-FFF2-40B4-BE49-F238E27FC236}">
                <a16:creationId xmlns:a16="http://schemas.microsoft.com/office/drawing/2014/main" id="{B89C4FF7-05E7-461E-B256-D2493E82A46F}"/>
              </a:ext>
            </a:extLst>
          </p:cNvPr>
          <p:cNvSpPr/>
          <p:nvPr/>
        </p:nvSpPr>
        <p:spPr>
          <a:xfrm>
            <a:off x="94773" y="436270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Action Button: Custom 16">
            <a:hlinkClick r:id="" action="ppaction://noaction" highlightClick="1">
              <a:snd r:embed="rId5" name="9.3.1.1 Slide 7 2.wav"/>
            </a:hlinkClick>
            <a:extLst>
              <a:ext uri="{FF2B5EF4-FFF2-40B4-BE49-F238E27FC236}">
                <a16:creationId xmlns:a16="http://schemas.microsoft.com/office/drawing/2014/main" id="{DD49EB6C-6D98-48AD-97A0-FFCC241CA2DB}"/>
              </a:ext>
            </a:extLst>
          </p:cNvPr>
          <p:cNvSpPr/>
          <p:nvPr/>
        </p:nvSpPr>
        <p:spPr>
          <a:xfrm>
            <a:off x="94773" y="492964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 name="Oval 19">
            <a:extLst>
              <a:ext uri="{FF2B5EF4-FFF2-40B4-BE49-F238E27FC236}">
                <a16:creationId xmlns:a16="http://schemas.microsoft.com/office/drawing/2014/main" id="{29AB4F64-6072-40F1-9859-A2289C0ECC61}"/>
              </a:ext>
            </a:extLst>
          </p:cNvPr>
          <p:cNvSpPr/>
          <p:nvPr/>
        </p:nvSpPr>
        <p:spPr>
          <a:xfrm>
            <a:off x="8881876" y="4436579"/>
            <a:ext cx="283703" cy="357939"/>
          </a:xfrm>
          <a:prstGeom prst="ellipse">
            <a:avLst/>
          </a:prstGeom>
          <a:noFill/>
          <a:ln w="57150">
            <a:solidFill>
              <a:srgbClr val="FE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442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9" grpId="0"/>
      <p:bldP spid="10" grpId="0"/>
      <p:bldP spid="12" grpId="0"/>
      <p:bldP spid="13" grpId="0"/>
      <p:bldP spid="14" grpId="0"/>
      <p:bldP spid="15" grpId="0"/>
      <p:bldP spid="16"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5" name="Speech Bubble: Rectangle with Corners Rounded 9">
            <a:extLst>
              <a:ext uri="{FF2B5EF4-FFF2-40B4-BE49-F238E27FC236}">
                <a16:creationId xmlns:a16="http://schemas.microsoft.com/office/drawing/2014/main" id="{EF6CC3A0-48F7-5344-8A7C-7C6BCADB22A2}"/>
              </a:ext>
            </a:extLst>
          </p:cNvPr>
          <p:cNvSpPr/>
          <p:nvPr/>
        </p:nvSpPr>
        <p:spPr>
          <a:xfrm>
            <a:off x="508038" y="3961714"/>
            <a:ext cx="2688614" cy="541145"/>
          </a:xfrm>
          <a:prstGeom prst="wedgeRoundRectCallout">
            <a:avLst>
              <a:gd name="adj1" fmla="val -55820"/>
              <a:gd name="adj2" fmla="val -35987"/>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n>
                  <a:solidFill>
                    <a:srgbClr val="115076"/>
                  </a:solidFill>
                </a:ln>
                <a:solidFill>
                  <a:srgbClr val="115076"/>
                </a:solidFill>
              </a:rPr>
              <a:t>3.  Was </a:t>
            </a:r>
            <a:r>
              <a:rPr lang="en-US" sz="2000" dirty="0" err="1">
                <a:ln>
                  <a:solidFill>
                    <a:srgbClr val="115076"/>
                  </a:solidFill>
                </a:ln>
                <a:solidFill>
                  <a:srgbClr val="115076"/>
                </a:solidFill>
              </a:rPr>
              <a:t>genießt</a:t>
            </a:r>
            <a:r>
              <a:rPr lang="en-US" sz="2000" dirty="0">
                <a:ln>
                  <a:solidFill>
                    <a:srgbClr val="115076"/>
                  </a:solidFill>
                </a:ln>
                <a:solidFill>
                  <a:srgbClr val="115076"/>
                </a:solidFill>
              </a:rPr>
              <a:t> du?</a:t>
            </a:r>
            <a:endParaRPr lang="en-GB" sz="2000" dirty="0">
              <a:ln>
                <a:solidFill>
                  <a:srgbClr val="115076"/>
                </a:solidFill>
              </a:ln>
              <a:solidFill>
                <a:srgbClr val="115076"/>
              </a:solidFill>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45616"/>
            <a:ext cx="4633993" cy="869950"/>
          </a:xfrm>
          <a:prstGeom prst="rect">
            <a:avLst/>
          </a:prstGeom>
        </p:spPr>
      </p:pic>
      <p:sp>
        <p:nvSpPr>
          <p:cNvPr id="4" name="Title 3"/>
          <p:cNvSpPr>
            <a:spLocks noGrp="1"/>
          </p:cNvSpPr>
          <p:nvPr>
            <p:ph type="title"/>
          </p:nvPr>
        </p:nvSpPr>
        <p:spPr>
          <a:xfrm>
            <a:off x="-46494" y="159181"/>
            <a:ext cx="4215539" cy="707849"/>
          </a:xfrm>
        </p:spPr>
        <p:txBody>
          <a:bodyPr>
            <a:noAutofit/>
          </a:bodyPr>
          <a:lstStyle/>
          <a:p>
            <a:r>
              <a:rPr lang="en-GB" sz="2800" b="1" dirty="0">
                <a:solidFill>
                  <a:schemeClr val="bg1"/>
                </a:solidFill>
              </a:rPr>
              <a:t>Was </a:t>
            </a:r>
            <a:r>
              <a:rPr lang="en-GB" sz="2800" b="1" dirty="0" err="1">
                <a:solidFill>
                  <a:schemeClr val="bg1"/>
                </a:solidFill>
              </a:rPr>
              <a:t>ist</a:t>
            </a:r>
            <a:r>
              <a:rPr lang="en-GB" sz="2800" b="1" dirty="0">
                <a:solidFill>
                  <a:schemeClr val="bg1"/>
                </a:solidFill>
              </a:rPr>
              <a:t> die </a:t>
            </a:r>
            <a:r>
              <a:rPr lang="en-GB" sz="2800" b="1" dirty="0" err="1">
                <a:solidFill>
                  <a:schemeClr val="bg1"/>
                </a:solidFill>
              </a:rPr>
              <a:t>Frage</a:t>
            </a:r>
            <a:r>
              <a:rPr lang="en-GB" sz="28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17438" y="90187"/>
            <a:ext cx="2386682" cy="29705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4454674" y="289777"/>
            <a:ext cx="6206671" cy="769441"/>
          </a:xfrm>
          <a:prstGeom prst="rect">
            <a:avLst/>
          </a:prstGeom>
          <a:noFill/>
        </p:spPr>
        <p:txBody>
          <a:bodyPr wrap="square" rtlCol="0">
            <a:spAutoFit/>
          </a:bodyPr>
          <a:lstStyle/>
          <a:p>
            <a:r>
              <a:rPr lang="en-US" sz="2200" dirty="0">
                <a:solidFill>
                  <a:schemeClr val="accent5">
                    <a:lumMod val="50000"/>
                  </a:schemeClr>
                </a:solidFill>
              </a:rPr>
              <a:t>Mia und Alistair </a:t>
            </a:r>
            <a:r>
              <a:rPr lang="en-US" sz="2200" dirty="0" err="1">
                <a:solidFill>
                  <a:schemeClr val="accent5">
                    <a:lumMod val="50000"/>
                  </a:schemeClr>
                </a:solidFill>
              </a:rPr>
              <a:t>erzählen</a:t>
            </a:r>
            <a:r>
              <a:rPr lang="en-US" sz="2200" dirty="0">
                <a:solidFill>
                  <a:schemeClr val="accent5">
                    <a:lumMod val="50000"/>
                  </a:schemeClr>
                </a:solidFill>
              </a:rPr>
              <a:t>, was </a:t>
            </a:r>
            <a:r>
              <a:rPr lang="en-US" sz="2200" dirty="0" err="1">
                <a:solidFill>
                  <a:schemeClr val="accent5">
                    <a:lumMod val="50000"/>
                  </a:schemeClr>
                </a:solidFill>
              </a:rPr>
              <a:t>sie</a:t>
            </a:r>
            <a:r>
              <a:rPr lang="en-US" sz="2200" dirty="0">
                <a:solidFill>
                  <a:schemeClr val="accent5">
                    <a:lumMod val="50000"/>
                  </a:schemeClr>
                </a:solidFill>
              </a:rPr>
              <a:t> </a:t>
            </a:r>
            <a:r>
              <a:rPr lang="en-US" sz="2200" dirty="0" err="1">
                <a:solidFill>
                  <a:schemeClr val="accent5">
                    <a:lumMod val="50000"/>
                  </a:schemeClr>
                </a:solidFill>
              </a:rPr>
              <a:t>machen</a:t>
            </a:r>
            <a:r>
              <a:rPr lang="en-US" sz="2200" dirty="0">
                <a:solidFill>
                  <a:schemeClr val="accent5">
                    <a:lumMod val="50000"/>
                  </a:schemeClr>
                </a:solidFill>
              </a:rPr>
              <a:t>, um </a:t>
            </a:r>
            <a:r>
              <a:rPr lang="en-US" sz="2200" dirty="0" err="1">
                <a:solidFill>
                  <a:schemeClr val="accent5">
                    <a:lumMod val="50000"/>
                  </a:schemeClr>
                </a:solidFill>
              </a:rPr>
              <a:t>nett</a:t>
            </a:r>
            <a:r>
              <a:rPr lang="en-US" sz="2200" dirty="0">
                <a:solidFill>
                  <a:schemeClr val="accent5">
                    <a:lumMod val="50000"/>
                  </a:schemeClr>
                </a:solidFill>
              </a:rPr>
              <a:t> </a:t>
            </a:r>
            <a:r>
              <a:rPr lang="en-US" sz="2200" dirty="0" err="1">
                <a:solidFill>
                  <a:schemeClr val="accent5">
                    <a:lumMod val="50000"/>
                  </a:schemeClr>
                </a:solidFill>
              </a:rPr>
              <a:t>zu</a:t>
            </a:r>
            <a:r>
              <a:rPr lang="en-US" sz="2200" dirty="0">
                <a:solidFill>
                  <a:schemeClr val="accent5">
                    <a:lumMod val="50000"/>
                  </a:schemeClr>
                </a:solidFill>
              </a:rPr>
              <a:t> sein. </a:t>
            </a:r>
            <a:r>
              <a:rPr lang="en-US" sz="2200" dirty="0" err="1">
                <a:solidFill>
                  <a:schemeClr val="accent5">
                    <a:lumMod val="50000"/>
                  </a:schemeClr>
                </a:solidFill>
              </a:rPr>
              <a:t>Schreib</a:t>
            </a:r>
            <a:r>
              <a:rPr lang="en-US" sz="2200" dirty="0">
                <a:solidFill>
                  <a:schemeClr val="accent5">
                    <a:lumMod val="50000"/>
                  </a:schemeClr>
                </a:solidFill>
              </a:rPr>
              <a:t> die </a:t>
            </a:r>
            <a:r>
              <a:rPr lang="en-US" sz="2200" dirty="0" err="1">
                <a:solidFill>
                  <a:schemeClr val="accent5">
                    <a:lumMod val="50000"/>
                  </a:schemeClr>
                </a:solidFill>
              </a:rPr>
              <a:t>Fragen</a:t>
            </a:r>
            <a:r>
              <a:rPr lang="en-US" sz="2200" dirty="0">
                <a:solidFill>
                  <a:schemeClr val="accent5">
                    <a:lumMod val="50000"/>
                  </a:schemeClr>
                </a:solidFill>
              </a:rPr>
              <a:t> 1-8. </a:t>
            </a:r>
          </a:p>
        </p:txBody>
      </p:sp>
      <p:sp>
        <p:nvSpPr>
          <p:cNvPr id="8" name="Speech Bubble: Rectangle with Corners Rounded 7">
            <a:extLst>
              <a:ext uri="{FF2B5EF4-FFF2-40B4-BE49-F238E27FC236}">
                <a16:creationId xmlns:a16="http://schemas.microsoft.com/office/drawing/2014/main" id="{1DB01DE3-F688-45DC-81F6-B40153AE48B9}"/>
              </a:ext>
            </a:extLst>
          </p:cNvPr>
          <p:cNvSpPr/>
          <p:nvPr/>
        </p:nvSpPr>
        <p:spPr>
          <a:xfrm>
            <a:off x="252164" y="1086859"/>
            <a:ext cx="5071438" cy="549972"/>
          </a:xfrm>
          <a:prstGeom prst="wedgeRoundRectCallout">
            <a:avLst>
              <a:gd name="adj1" fmla="val -33644"/>
              <a:gd name="adj2" fmla="val 82270"/>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n>
                  <a:solidFill>
                    <a:srgbClr val="115076"/>
                  </a:solidFill>
                </a:ln>
                <a:solidFill>
                  <a:srgbClr val="115076"/>
                </a:solidFill>
              </a:rPr>
              <a:t>1.  </a:t>
            </a:r>
            <a:r>
              <a:rPr lang="en-US" sz="2000" dirty="0" err="1">
                <a:ln>
                  <a:solidFill>
                    <a:srgbClr val="115076"/>
                  </a:solidFill>
                </a:ln>
                <a:solidFill>
                  <a:srgbClr val="115076"/>
                </a:solidFill>
              </a:rPr>
              <a:t>Warum</a:t>
            </a:r>
            <a:r>
              <a:rPr lang="en-US" sz="2000" dirty="0">
                <a:ln>
                  <a:solidFill>
                    <a:srgbClr val="115076"/>
                  </a:solidFill>
                </a:ln>
                <a:solidFill>
                  <a:srgbClr val="115076"/>
                </a:solidFill>
              </a:rPr>
              <a:t> </a:t>
            </a:r>
            <a:r>
              <a:rPr lang="en-US" sz="2000" dirty="0" err="1">
                <a:ln>
                  <a:solidFill>
                    <a:srgbClr val="115076"/>
                  </a:solidFill>
                </a:ln>
                <a:solidFill>
                  <a:srgbClr val="115076"/>
                </a:solidFill>
              </a:rPr>
              <a:t>gehst</a:t>
            </a:r>
            <a:r>
              <a:rPr lang="en-US" sz="2000" dirty="0">
                <a:ln>
                  <a:solidFill>
                    <a:srgbClr val="115076"/>
                  </a:solidFill>
                </a:ln>
                <a:solidFill>
                  <a:srgbClr val="115076"/>
                </a:solidFill>
              </a:rPr>
              <a:t> du in den Garten?</a:t>
            </a:r>
            <a:endParaRPr lang="en-GB" sz="2000" dirty="0">
              <a:ln>
                <a:solidFill>
                  <a:srgbClr val="115076"/>
                </a:solidFill>
              </a:ln>
              <a:solidFill>
                <a:srgbClr val="115076"/>
              </a:solidFill>
            </a:endParaRPr>
          </a:p>
        </p:txBody>
      </p:sp>
      <p:sp>
        <p:nvSpPr>
          <p:cNvPr id="9" name="TextBox 8">
            <a:extLst>
              <a:ext uri="{FF2B5EF4-FFF2-40B4-BE49-F238E27FC236}">
                <a16:creationId xmlns:a16="http://schemas.microsoft.com/office/drawing/2014/main" id="{FED67A1B-3580-435E-BBC2-DFF8440B3E1C}"/>
              </a:ext>
            </a:extLst>
          </p:cNvPr>
          <p:cNvSpPr txBox="1"/>
          <p:nvPr/>
        </p:nvSpPr>
        <p:spPr>
          <a:xfrm>
            <a:off x="829118" y="1224773"/>
            <a:ext cx="4239740" cy="301748"/>
          </a:xfrm>
          <a:prstGeom prst="rect">
            <a:avLst/>
          </a:prstGeom>
          <a:solidFill>
            <a:srgbClr val="E3EAFD"/>
          </a:solidFill>
        </p:spPr>
        <p:txBody>
          <a:bodyPr wrap="square" rtlCol="0">
            <a:spAutoFit/>
          </a:bodyPr>
          <a:lstStyle/>
          <a:p>
            <a:pPr algn="l"/>
            <a:endParaRPr lang="en-GB" dirty="0">
              <a:solidFill>
                <a:schemeClr val="accent5">
                  <a:lumMod val="50000"/>
                </a:schemeClr>
              </a:solidFill>
            </a:endParaRPr>
          </a:p>
        </p:txBody>
      </p:sp>
      <p:sp>
        <p:nvSpPr>
          <p:cNvPr id="10" name="Speech Bubble: Rectangle with Corners Rounded 9">
            <a:extLst>
              <a:ext uri="{FF2B5EF4-FFF2-40B4-BE49-F238E27FC236}">
                <a16:creationId xmlns:a16="http://schemas.microsoft.com/office/drawing/2014/main" id="{B940E9C8-1911-439B-9549-5B8C57511726}"/>
              </a:ext>
            </a:extLst>
          </p:cNvPr>
          <p:cNvSpPr/>
          <p:nvPr/>
        </p:nvSpPr>
        <p:spPr>
          <a:xfrm>
            <a:off x="508038" y="3227442"/>
            <a:ext cx="6389552" cy="541145"/>
          </a:xfrm>
          <a:prstGeom prst="wedgeRoundRectCallout">
            <a:avLst>
              <a:gd name="adj1" fmla="val -55820"/>
              <a:gd name="adj2" fmla="val -35987"/>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n>
                  <a:solidFill>
                    <a:srgbClr val="115076"/>
                  </a:solidFill>
                </a:ln>
                <a:solidFill>
                  <a:srgbClr val="115076"/>
                </a:solidFill>
              </a:rPr>
              <a:t>Ich </a:t>
            </a:r>
            <a:r>
              <a:rPr lang="en-US" sz="2000" dirty="0" err="1">
                <a:ln>
                  <a:solidFill>
                    <a:srgbClr val="115076"/>
                  </a:solidFill>
                </a:ln>
                <a:solidFill>
                  <a:srgbClr val="115076"/>
                </a:solidFill>
              </a:rPr>
              <a:t>gehe</a:t>
            </a:r>
            <a:r>
              <a:rPr lang="en-US" sz="2000" dirty="0">
                <a:ln>
                  <a:solidFill>
                    <a:srgbClr val="115076"/>
                  </a:solidFill>
                </a:ln>
                <a:solidFill>
                  <a:srgbClr val="115076"/>
                </a:solidFill>
              </a:rPr>
              <a:t> </a:t>
            </a:r>
            <a:r>
              <a:rPr lang="en-US" sz="2000" dirty="0" err="1">
                <a:ln>
                  <a:solidFill>
                    <a:srgbClr val="115076"/>
                  </a:solidFill>
                </a:ln>
                <a:solidFill>
                  <a:srgbClr val="115076"/>
                </a:solidFill>
              </a:rPr>
              <a:t>jetzt</a:t>
            </a:r>
            <a:r>
              <a:rPr lang="en-US" sz="2000" dirty="0">
                <a:ln>
                  <a:solidFill>
                    <a:srgbClr val="115076"/>
                  </a:solidFill>
                </a:ln>
                <a:solidFill>
                  <a:srgbClr val="115076"/>
                </a:solidFill>
              </a:rPr>
              <a:t> ins Bett, um </a:t>
            </a:r>
            <a:r>
              <a:rPr lang="en-US" sz="2000" dirty="0" err="1">
                <a:ln>
                  <a:solidFill>
                    <a:srgbClr val="115076"/>
                  </a:solidFill>
                </a:ln>
                <a:solidFill>
                  <a:srgbClr val="115076"/>
                </a:solidFill>
              </a:rPr>
              <a:t>früh</a:t>
            </a:r>
            <a:r>
              <a:rPr lang="en-US" sz="2000" dirty="0">
                <a:ln>
                  <a:solidFill>
                    <a:srgbClr val="115076"/>
                  </a:solidFill>
                </a:ln>
                <a:solidFill>
                  <a:srgbClr val="115076"/>
                </a:solidFill>
              </a:rPr>
              <a:t> </a:t>
            </a:r>
            <a:r>
              <a:rPr lang="en-US" sz="2000" dirty="0" err="1">
                <a:ln>
                  <a:solidFill>
                    <a:srgbClr val="115076"/>
                  </a:solidFill>
                </a:ln>
                <a:solidFill>
                  <a:srgbClr val="115076"/>
                </a:solidFill>
              </a:rPr>
              <a:t>einzuschlafen</a:t>
            </a:r>
            <a:endParaRPr lang="en-GB" sz="2000" dirty="0">
              <a:ln>
                <a:solidFill>
                  <a:srgbClr val="115076"/>
                </a:solidFill>
              </a:ln>
              <a:solidFill>
                <a:srgbClr val="115076"/>
              </a:solidFill>
            </a:endParaRPr>
          </a:p>
        </p:txBody>
      </p:sp>
      <p:sp>
        <p:nvSpPr>
          <p:cNvPr id="11" name="Speech Bubble: Rectangle with Corners Rounded 10">
            <a:extLst>
              <a:ext uri="{FF2B5EF4-FFF2-40B4-BE49-F238E27FC236}">
                <a16:creationId xmlns:a16="http://schemas.microsoft.com/office/drawing/2014/main" id="{9D97847B-259D-459E-B195-DB6608B625C6}"/>
              </a:ext>
            </a:extLst>
          </p:cNvPr>
          <p:cNvSpPr/>
          <p:nvPr/>
        </p:nvSpPr>
        <p:spPr>
          <a:xfrm>
            <a:off x="4817322" y="2549855"/>
            <a:ext cx="5831319" cy="549972"/>
          </a:xfrm>
          <a:prstGeom prst="wedgeRoundRectCallout">
            <a:avLst>
              <a:gd name="adj1" fmla="val 57219"/>
              <a:gd name="adj2" fmla="val -3050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n>
                  <a:solidFill>
                    <a:srgbClr val="115076"/>
                  </a:solidFill>
                </a:ln>
                <a:solidFill>
                  <a:srgbClr val="115076"/>
                </a:solidFill>
              </a:rPr>
              <a:t>2.  </a:t>
            </a:r>
            <a:r>
              <a:rPr lang="en-US" sz="2000" dirty="0" err="1">
                <a:ln>
                  <a:solidFill>
                    <a:srgbClr val="115076"/>
                  </a:solidFill>
                </a:ln>
                <a:solidFill>
                  <a:srgbClr val="115076"/>
                </a:solidFill>
              </a:rPr>
              <a:t>Warum</a:t>
            </a:r>
            <a:r>
              <a:rPr lang="en-US" sz="2000" dirty="0">
                <a:ln>
                  <a:solidFill>
                    <a:srgbClr val="115076"/>
                  </a:solidFill>
                </a:ln>
                <a:solidFill>
                  <a:srgbClr val="115076"/>
                </a:solidFill>
              </a:rPr>
              <a:t> </a:t>
            </a:r>
            <a:r>
              <a:rPr lang="en-US" sz="2000" dirty="0" err="1">
                <a:ln>
                  <a:solidFill>
                    <a:srgbClr val="115076"/>
                  </a:solidFill>
                </a:ln>
                <a:solidFill>
                  <a:srgbClr val="115076"/>
                </a:solidFill>
              </a:rPr>
              <a:t>gehst</a:t>
            </a:r>
            <a:r>
              <a:rPr lang="en-US" sz="2000" dirty="0">
                <a:ln>
                  <a:solidFill>
                    <a:srgbClr val="115076"/>
                  </a:solidFill>
                </a:ln>
                <a:solidFill>
                  <a:srgbClr val="115076"/>
                </a:solidFill>
              </a:rPr>
              <a:t> du </a:t>
            </a:r>
            <a:r>
              <a:rPr lang="en-US" sz="2000" dirty="0" err="1">
                <a:ln>
                  <a:solidFill>
                    <a:srgbClr val="115076"/>
                  </a:solidFill>
                </a:ln>
                <a:solidFill>
                  <a:srgbClr val="115076"/>
                </a:solidFill>
              </a:rPr>
              <a:t>jetzt</a:t>
            </a:r>
            <a:r>
              <a:rPr lang="en-US" sz="2000" dirty="0">
                <a:ln>
                  <a:solidFill>
                    <a:srgbClr val="115076"/>
                  </a:solidFill>
                </a:ln>
                <a:solidFill>
                  <a:srgbClr val="115076"/>
                </a:solidFill>
              </a:rPr>
              <a:t> ins Bett? </a:t>
            </a:r>
            <a:endParaRPr lang="en-GB" sz="2000" dirty="0">
              <a:ln>
                <a:solidFill>
                  <a:srgbClr val="115076"/>
                </a:solidFill>
              </a:ln>
              <a:solidFill>
                <a:srgbClr val="115076"/>
              </a:solidFill>
            </a:endParaRPr>
          </a:p>
        </p:txBody>
      </p:sp>
      <p:sp>
        <p:nvSpPr>
          <p:cNvPr id="15" name="TextBox 14">
            <a:extLst>
              <a:ext uri="{FF2B5EF4-FFF2-40B4-BE49-F238E27FC236}">
                <a16:creationId xmlns:a16="http://schemas.microsoft.com/office/drawing/2014/main" id="{6B14401F-3B04-4F2A-9D44-CBCC12CAB976}"/>
              </a:ext>
            </a:extLst>
          </p:cNvPr>
          <p:cNvSpPr txBox="1"/>
          <p:nvPr/>
        </p:nvSpPr>
        <p:spPr>
          <a:xfrm>
            <a:off x="828468" y="4071027"/>
            <a:ext cx="2345569" cy="313204"/>
          </a:xfrm>
          <a:prstGeom prst="rect">
            <a:avLst/>
          </a:prstGeom>
          <a:solidFill>
            <a:srgbClr val="E3EAFD"/>
          </a:solidFill>
        </p:spPr>
        <p:txBody>
          <a:bodyPr wrap="square" rtlCol="0">
            <a:spAutoFit/>
          </a:bodyPr>
          <a:lstStyle/>
          <a:p>
            <a:pPr algn="l"/>
            <a:endParaRPr lang="en-GB" dirty="0">
              <a:solidFill>
                <a:schemeClr val="accent5">
                  <a:lumMod val="50000"/>
                </a:schemeClr>
              </a:solidFill>
            </a:endParaRPr>
          </a:p>
        </p:txBody>
      </p:sp>
      <p:sp>
        <p:nvSpPr>
          <p:cNvPr id="16" name="Speech Bubble: Rectangle with Corners Rounded 15">
            <a:extLst>
              <a:ext uri="{FF2B5EF4-FFF2-40B4-BE49-F238E27FC236}">
                <a16:creationId xmlns:a16="http://schemas.microsoft.com/office/drawing/2014/main" id="{630F71C5-51F6-4706-8A5F-56DAE3CE4933}"/>
              </a:ext>
            </a:extLst>
          </p:cNvPr>
          <p:cNvSpPr/>
          <p:nvPr/>
        </p:nvSpPr>
        <p:spPr>
          <a:xfrm>
            <a:off x="5202495" y="5236078"/>
            <a:ext cx="6146476" cy="549972"/>
          </a:xfrm>
          <a:prstGeom prst="wedgeRoundRectCallout">
            <a:avLst>
              <a:gd name="adj1" fmla="val 54193"/>
              <a:gd name="adj2" fmla="val -27687"/>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n>
                  <a:solidFill>
                    <a:srgbClr val="115076"/>
                  </a:solidFill>
                </a:ln>
                <a:solidFill>
                  <a:srgbClr val="115076"/>
                </a:solidFill>
              </a:rPr>
              <a:t>4.  Was hast du </a:t>
            </a:r>
            <a:r>
              <a:rPr lang="en-US" sz="2000" dirty="0" err="1">
                <a:ln>
                  <a:solidFill>
                    <a:srgbClr val="115076"/>
                  </a:solidFill>
                </a:ln>
                <a:solidFill>
                  <a:srgbClr val="115076"/>
                </a:solidFill>
              </a:rPr>
              <a:t>vor</a:t>
            </a:r>
            <a:r>
              <a:rPr lang="en-US" sz="2000" dirty="0">
                <a:ln>
                  <a:solidFill>
                    <a:srgbClr val="115076"/>
                  </a:solidFill>
                </a:ln>
                <a:solidFill>
                  <a:srgbClr val="115076"/>
                </a:solidFill>
              </a:rPr>
              <a:t>?</a:t>
            </a:r>
            <a:endParaRPr lang="en-GB" sz="2000" dirty="0">
              <a:ln>
                <a:solidFill>
                  <a:srgbClr val="115076"/>
                </a:solidFill>
              </a:ln>
              <a:solidFill>
                <a:srgbClr val="115076"/>
              </a:solidFill>
            </a:endParaRPr>
          </a:p>
        </p:txBody>
      </p:sp>
      <p:sp>
        <p:nvSpPr>
          <p:cNvPr id="18" name="TextBox 17">
            <a:extLst>
              <a:ext uri="{FF2B5EF4-FFF2-40B4-BE49-F238E27FC236}">
                <a16:creationId xmlns:a16="http://schemas.microsoft.com/office/drawing/2014/main" id="{CB709A73-69B5-4BC4-9177-8038D32C0C25}"/>
              </a:ext>
            </a:extLst>
          </p:cNvPr>
          <p:cNvSpPr txBox="1"/>
          <p:nvPr/>
        </p:nvSpPr>
        <p:spPr>
          <a:xfrm>
            <a:off x="926325" y="6128526"/>
            <a:ext cx="2781340" cy="285072"/>
          </a:xfrm>
          <a:prstGeom prst="rect">
            <a:avLst/>
          </a:prstGeom>
          <a:solidFill>
            <a:srgbClr val="E3EAFD"/>
          </a:solidFill>
        </p:spPr>
        <p:txBody>
          <a:bodyPr wrap="square" rtlCol="0">
            <a:spAutoFit/>
          </a:bodyPr>
          <a:lstStyle/>
          <a:p>
            <a:pPr algn="l"/>
            <a:endParaRPr lang="en-GB" dirty="0">
              <a:solidFill>
                <a:schemeClr val="accent5">
                  <a:lumMod val="50000"/>
                </a:schemeClr>
              </a:solidFill>
            </a:endParaRPr>
          </a:p>
        </p:txBody>
      </p:sp>
      <p:pic>
        <p:nvPicPr>
          <p:cNvPr id="20" name="Picture 19" descr="A picture containing text, vector graphics&#10;&#10;Description automatically generated">
            <a:extLst>
              <a:ext uri="{FF2B5EF4-FFF2-40B4-BE49-F238E27FC236}">
                <a16:creationId xmlns:a16="http://schemas.microsoft.com/office/drawing/2014/main" id="{CF3DB094-001A-4937-B8A1-EEC56A8421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1" y="1561928"/>
            <a:ext cx="1144266" cy="1167878"/>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358218CC-1CEB-4A50-A84C-20FAE13F23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08800" y="2382368"/>
            <a:ext cx="1214475" cy="1759030"/>
          </a:xfrm>
          <a:prstGeom prst="rect">
            <a:avLst/>
          </a:prstGeom>
        </p:spPr>
      </p:pic>
      <p:pic>
        <p:nvPicPr>
          <p:cNvPr id="3074" name="Picture 2" descr="Cot, Bed, Hospital, Patient, Care, Sick, Illness">
            <a:extLst>
              <a:ext uri="{FF2B5EF4-FFF2-40B4-BE49-F238E27FC236}">
                <a16:creationId xmlns:a16="http://schemas.microsoft.com/office/drawing/2014/main" id="{A84B5489-3CDD-4ADA-8DF4-EAAB36AFA8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56134" y="3295683"/>
            <a:ext cx="1552666" cy="87499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xercise, Workout, Running, Sweat, Fitness, Training">
            <a:extLst>
              <a:ext uri="{FF2B5EF4-FFF2-40B4-BE49-F238E27FC236}">
                <a16:creationId xmlns:a16="http://schemas.microsoft.com/office/drawing/2014/main" id="{F6EF10E4-A774-4254-A959-A37BF91ACA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7094" y="4533123"/>
            <a:ext cx="659300" cy="13185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ouse, Home, Neighbours, Roof, Chimney, Door, Window">
            <a:extLst>
              <a:ext uri="{FF2B5EF4-FFF2-40B4-BE49-F238E27FC236}">
                <a16:creationId xmlns:a16="http://schemas.microsoft.com/office/drawing/2014/main" id="{904D30ED-6601-434D-813E-DD1ABFBB3B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68951" y="1549159"/>
            <a:ext cx="1083500" cy="112897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DCF06E1-B060-D84A-8BAD-DB8EF14F90F8}"/>
              </a:ext>
            </a:extLst>
          </p:cNvPr>
          <p:cNvSpPr txBox="1"/>
          <p:nvPr/>
        </p:nvSpPr>
        <p:spPr>
          <a:xfrm>
            <a:off x="5277083" y="2693087"/>
            <a:ext cx="4113741" cy="330905"/>
          </a:xfrm>
          <a:prstGeom prst="rect">
            <a:avLst/>
          </a:prstGeom>
          <a:solidFill>
            <a:srgbClr val="FFF4E7"/>
          </a:solidFill>
        </p:spPr>
        <p:txBody>
          <a:bodyPr wrap="square" rtlCol="0">
            <a:spAutoFit/>
          </a:bodyPr>
          <a:lstStyle/>
          <a:p>
            <a:pPr algn="l"/>
            <a:endParaRPr lang="en-GB" dirty="0">
              <a:solidFill>
                <a:schemeClr val="accent5">
                  <a:lumMod val="50000"/>
                </a:schemeClr>
              </a:solidFill>
            </a:endParaRPr>
          </a:p>
        </p:txBody>
      </p:sp>
      <p:sp>
        <p:nvSpPr>
          <p:cNvPr id="26" name="Speech Bubble: Rectangle with Corners Rounded 15">
            <a:extLst>
              <a:ext uri="{FF2B5EF4-FFF2-40B4-BE49-F238E27FC236}">
                <a16:creationId xmlns:a16="http://schemas.microsoft.com/office/drawing/2014/main" id="{D697F204-4B5B-2D40-8C2D-B3B84592501B}"/>
              </a:ext>
            </a:extLst>
          </p:cNvPr>
          <p:cNvSpPr/>
          <p:nvPr/>
        </p:nvSpPr>
        <p:spPr>
          <a:xfrm>
            <a:off x="3174037" y="4578167"/>
            <a:ext cx="8673904" cy="549972"/>
          </a:xfrm>
          <a:prstGeom prst="wedgeRoundRectCallout">
            <a:avLst>
              <a:gd name="adj1" fmla="val 54193"/>
              <a:gd name="adj2" fmla="val -27687"/>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ln>
                  <a:solidFill>
                    <a:srgbClr val="115076"/>
                  </a:solidFill>
                </a:ln>
                <a:solidFill>
                  <a:srgbClr val="115076"/>
                </a:solidFill>
              </a:rPr>
              <a:t>Ich genieße es, traditionelle Kuchen für meine Oma auszuwählen</a:t>
            </a:r>
            <a:endParaRPr lang="en-GB" sz="2000" dirty="0">
              <a:ln>
                <a:solidFill>
                  <a:srgbClr val="115076"/>
                </a:solidFill>
              </a:ln>
              <a:solidFill>
                <a:srgbClr val="115076"/>
              </a:solidFill>
            </a:endParaRPr>
          </a:p>
        </p:txBody>
      </p:sp>
      <p:sp>
        <p:nvSpPr>
          <p:cNvPr id="27" name="Speech Bubble: Rectangle with Corners Rounded 9">
            <a:extLst>
              <a:ext uri="{FF2B5EF4-FFF2-40B4-BE49-F238E27FC236}">
                <a16:creationId xmlns:a16="http://schemas.microsoft.com/office/drawing/2014/main" id="{09252552-55D7-8D40-81FC-24411A5405CD}"/>
              </a:ext>
            </a:extLst>
          </p:cNvPr>
          <p:cNvSpPr/>
          <p:nvPr/>
        </p:nvSpPr>
        <p:spPr>
          <a:xfrm>
            <a:off x="476744" y="5851722"/>
            <a:ext cx="6389552" cy="541145"/>
          </a:xfrm>
          <a:prstGeom prst="wedgeRoundRectCallout">
            <a:avLst>
              <a:gd name="adj1" fmla="val -55820"/>
              <a:gd name="adj2" fmla="val -35987"/>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n>
                  <a:solidFill>
                    <a:srgbClr val="115076"/>
                  </a:solidFill>
                </a:ln>
                <a:solidFill>
                  <a:srgbClr val="115076"/>
                </a:solidFill>
              </a:rPr>
              <a:t>Ich </a:t>
            </a:r>
            <a:r>
              <a:rPr lang="en-US" sz="2000" dirty="0" err="1">
                <a:ln>
                  <a:solidFill>
                    <a:srgbClr val="115076"/>
                  </a:solidFill>
                </a:ln>
                <a:solidFill>
                  <a:srgbClr val="115076"/>
                </a:solidFill>
              </a:rPr>
              <a:t>habe</a:t>
            </a:r>
            <a:r>
              <a:rPr lang="en-US" sz="2000" dirty="0">
                <a:ln>
                  <a:solidFill>
                    <a:srgbClr val="115076"/>
                  </a:solidFill>
                </a:ln>
                <a:solidFill>
                  <a:srgbClr val="115076"/>
                </a:solidFill>
              </a:rPr>
              <a:t> </a:t>
            </a:r>
            <a:r>
              <a:rPr lang="en-US" sz="2000" dirty="0" err="1">
                <a:ln>
                  <a:solidFill>
                    <a:srgbClr val="115076"/>
                  </a:solidFill>
                </a:ln>
                <a:solidFill>
                  <a:srgbClr val="115076"/>
                </a:solidFill>
              </a:rPr>
              <a:t>vor</a:t>
            </a:r>
            <a:r>
              <a:rPr lang="en-US" sz="2000" dirty="0">
                <a:ln>
                  <a:solidFill>
                    <a:srgbClr val="115076"/>
                  </a:solidFill>
                </a:ln>
                <a:solidFill>
                  <a:srgbClr val="115076"/>
                </a:solidFill>
              </a:rPr>
              <a:t>, an </a:t>
            </a:r>
            <a:r>
              <a:rPr lang="en-US" sz="2000" dirty="0" err="1">
                <a:ln>
                  <a:solidFill>
                    <a:srgbClr val="115076"/>
                  </a:solidFill>
                </a:ln>
                <a:solidFill>
                  <a:srgbClr val="115076"/>
                </a:solidFill>
              </a:rPr>
              <a:t>einem</a:t>
            </a:r>
            <a:r>
              <a:rPr lang="en-US" sz="2000" dirty="0">
                <a:ln>
                  <a:solidFill>
                    <a:srgbClr val="115076"/>
                  </a:solidFill>
                </a:ln>
                <a:solidFill>
                  <a:srgbClr val="115076"/>
                </a:solidFill>
              </a:rPr>
              <a:t> </a:t>
            </a:r>
            <a:r>
              <a:rPr lang="en-US" sz="2000" dirty="0" err="1">
                <a:ln>
                  <a:solidFill>
                    <a:srgbClr val="115076"/>
                  </a:solidFill>
                </a:ln>
                <a:solidFill>
                  <a:srgbClr val="115076"/>
                </a:solidFill>
              </a:rPr>
              <a:t>Lauf</a:t>
            </a:r>
            <a:r>
              <a:rPr lang="en-US" sz="2000" dirty="0">
                <a:ln>
                  <a:solidFill>
                    <a:srgbClr val="115076"/>
                  </a:solidFill>
                </a:ln>
                <a:solidFill>
                  <a:srgbClr val="115076"/>
                </a:solidFill>
              </a:rPr>
              <a:t> </a:t>
            </a:r>
            <a:r>
              <a:rPr lang="en-US" sz="2000" dirty="0" err="1">
                <a:ln>
                  <a:solidFill>
                    <a:srgbClr val="115076"/>
                  </a:solidFill>
                </a:ln>
                <a:solidFill>
                  <a:srgbClr val="115076"/>
                </a:solidFill>
              </a:rPr>
              <a:t>teilzunehmen</a:t>
            </a:r>
            <a:r>
              <a:rPr lang="en-US" sz="2000" dirty="0">
                <a:ln>
                  <a:solidFill>
                    <a:srgbClr val="115076"/>
                  </a:solidFill>
                </a:ln>
                <a:solidFill>
                  <a:srgbClr val="115076"/>
                </a:solidFill>
              </a:rPr>
              <a:t>. </a:t>
            </a:r>
            <a:endParaRPr lang="en-GB" sz="2000" dirty="0">
              <a:ln>
                <a:solidFill>
                  <a:srgbClr val="115076"/>
                </a:solidFill>
              </a:ln>
              <a:solidFill>
                <a:srgbClr val="115076"/>
              </a:solidFill>
            </a:endParaRPr>
          </a:p>
        </p:txBody>
      </p:sp>
      <p:sp>
        <p:nvSpPr>
          <p:cNvPr id="28" name="TextBox 27">
            <a:extLst>
              <a:ext uri="{FF2B5EF4-FFF2-40B4-BE49-F238E27FC236}">
                <a16:creationId xmlns:a16="http://schemas.microsoft.com/office/drawing/2014/main" id="{D7EA5DBE-80E0-284A-A66E-CA1A5DA3F650}"/>
              </a:ext>
            </a:extLst>
          </p:cNvPr>
          <p:cNvSpPr txBox="1"/>
          <p:nvPr/>
        </p:nvSpPr>
        <p:spPr>
          <a:xfrm>
            <a:off x="5603697" y="5324478"/>
            <a:ext cx="4113741" cy="330905"/>
          </a:xfrm>
          <a:prstGeom prst="rect">
            <a:avLst/>
          </a:prstGeom>
          <a:solidFill>
            <a:srgbClr val="FFF4E7"/>
          </a:solidFill>
        </p:spPr>
        <p:txBody>
          <a:bodyPr wrap="square" rtlCol="0">
            <a:spAutoFit/>
          </a:bodyPr>
          <a:lstStyle/>
          <a:p>
            <a:pPr algn="l"/>
            <a:endParaRPr lang="en-GB" dirty="0">
              <a:solidFill>
                <a:schemeClr val="accent5">
                  <a:lumMod val="50000"/>
                </a:schemeClr>
              </a:solidFill>
            </a:endParaRPr>
          </a:p>
        </p:txBody>
      </p:sp>
      <p:sp>
        <p:nvSpPr>
          <p:cNvPr id="29" name="Speech Bubble: Rectangle with Corners Rounded 10">
            <a:extLst>
              <a:ext uri="{FF2B5EF4-FFF2-40B4-BE49-F238E27FC236}">
                <a16:creationId xmlns:a16="http://schemas.microsoft.com/office/drawing/2014/main" id="{7002EFE6-46FD-0F4E-88C5-79D653541A87}"/>
              </a:ext>
            </a:extLst>
          </p:cNvPr>
          <p:cNvSpPr/>
          <p:nvPr/>
        </p:nvSpPr>
        <p:spPr>
          <a:xfrm>
            <a:off x="2752451" y="1823929"/>
            <a:ext cx="8596520" cy="549972"/>
          </a:xfrm>
          <a:prstGeom prst="wedgeRoundRectCallout">
            <a:avLst>
              <a:gd name="adj1" fmla="val 57219"/>
              <a:gd name="adj2" fmla="val -30505"/>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ln>
                  <a:solidFill>
                    <a:srgbClr val="115076"/>
                  </a:solidFill>
                </a:ln>
                <a:solidFill>
                  <a:srgbClr val="115076"/>
                </a:solidFill>
              </a:rPr>
              <a:t>Ich gehe in den Garten, um meine neuen Nachbarn zu begrüßen. </a:t>
            </a:r>
            <a:endParaRPr lang="en-GB" sz="2000" dirty="0">
              <a:ln>
                <a:solidFill>
                  <a:srgbClr val="115076"/>
                </a:solidFill>
              </a:ln>
              <a:solidFill>
                <a:srgbClr val="115076"/>
              </a:solidFill>
            </a:endParaRP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0" nodeType="clickEffect">
                                  <p:stCondLst>
                                    <p:cond delay="0"/>
                                  </p:stCondLst>
                                  <p:childTnLst>
                                    <p:animEffect transition="out" filter="dissolve">
                                      <p:cBhvr>
                                        <p:cTn id="10" dur="500"/>
                                        <p:tgtEl>
                                          <p:spTgt spid="24"/>
                                        </p:tgtEl>
                                      </p:cBhvr>
                                    </p:animEffect>
                                    <p:set>
                                      <p:cBhvr>
                                        <p:cTn id="11" dur="1" fill="hold">
                                          <p:stCondLst>
                                            <p:cond delay="499"/>
                                          </p:stCondLst>
                                        </p:cTn>
                                        <p:tgtEl>
                                          <p:spTgt spid="2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24"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45616"/>
            <a:ext cx="4957011" cy="869950"/>
          </a:xfrm>
          <a:prstGeom prst="rect">
            <a:avLst/>
          </a:prstGeom>
        </p:spPr>
      </p:pic>
      <p:sp>
        <p:nvSpPr>
          <p:cNvPr id="4" name="Title 3"/>
          <p:cNvSpPr>
            <a:spLocks noGrp="1"/>
          </p:cNvSpPr>
          <p:nvPr>
            <p:ph type="title"/>
          </p:nvPr>
        </p:nvSpPr>
        <p:spPr>
          <a:xfrm>
            <a:off x="-1" y="159181"/>
            <a:ext cx="4432515" cy="707849"/>
          </a:xfrm>
        </p:spPr>
        <p:txBody>
          <a:bodyPr>
            <a:noAutofit/>
          </a:bodyPr>
          <a:lstStyle/>
          <a:p>
            <a:r>
              <a:rPr lang="en-GB" sz="2800" b="1" dirty="0">
                <a:solidFill>
                  <a:schemeClr val="bg1"/>
                </a:solidFill>
              </a:rPr>
              <a:t>Was </a:t>
            </a:r>
            <a:r>
              <a:rPr lang="en-GB" sz="2800" b="1" dirty="0" err="1">
                <a:solidFill>
                  <a:schemeClr val="bg1"/>
                </a:solidFill>
              </a:rPr>
              <a:t>ist</a:t>
            </a:r>
            <a:r>
              <a:rPr lang="en-GB" sz="2800" b="1" dirty="0">
                <a:solidFill>
                  <a:schemeClr val="bg1"/>
                </a:solidFill>
              </a:rPr>
              <a:t> die </a:t>
            </a:r>
            <a:r>
              <a:rPr lang="en-GB" sz="2800" b="1" dirty="0" err="1">
                <a:solidFill>
                  <a:schemeClr val="bg1"/>
                </a:solidFill>
              </a:rPr>
              <a:t>Frage</a:t>
            </a:r>
            <a:r>
              <a:rPr lang="en-GB" sz="2800" b="1" dirty="0">
                <a:solidFill>
                  <a:schemeClr val="bg1"/>
                </a:solidFill>
              </a:rPr>
              <a:t>? [2/2]</a:t>
            </a:r>
          </a:p>
        </p:txBody>
      </p:sp>
      <p:sp>
        <p:nvSpPr>
          <p:cNvPr id="7" name="Speech Bubble: Rectangle with Corners Rounded 6">
            <a:extLst>
              <a:ext uri="{FF2B5EF4-FFF2-40B4-BE49-F238E27FC236}">
                <a16:creationId xmlns:a16="http://schemas.microsoft.com/office/drawing/2014/main" id="{6ABF3FF4-0C32-43CC-B3C5-95B8A3D70A1E}"/>
              </a:ext>
            </a:extLst>
          </p:cNvPr>
          <p:cNvSpPr/>
          <p:nvPr/>
        </p:nvSpPr>
        <p:spPr>
          <a:xfrm>
            <a:off x="1335075" y="1372435"/>
            <a:ext cx="7161180" cy="541145"/>
          </a:xfrm>
          <a:prstGeom prst="wedgeRoundRectCallout">
            <a:avLst>
              <a:gd name="adj1" fmla="val -53436"/>
              <a:gd name="adj2" fmla="val 52797"/>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ln>
                  <a:solidFill>
                    <a:srgbClr val="115076"/>
                  </a:solidFill>
                </a:ln>
                <a:solidFill>
                  <a:srgbClr val="115076"/>
                </a:solidFill>
              </a:rPr>
              <a:t>Ich gehe mit Opa in die Stadt, um einen Film zu sehen.</a:t>
            </a:r>
            <a:endParaRPr lang="en-GB" sz="2000" dirty="0">
              <a:ln>
                <a:solidFill>
                  <a:srgbClr val="115076"/>
                </a:solidFill>
              </a:ln>
              <a:solidFill>
                <a:srgbClr val="115076"/>
              </a:solidFill>
            </a:endParaRPr>
          </a:p>
        </p:txBody>
      </p:sp>
      <p:sp>
        <p:nvSpPr>
          <p:cNvPr id="8" name="Speech Bubble: Rectangle with Corners Rounded 7">
            <a:extLst>
              <a:ext uri="{FF2B5EF4-FFF2-40B4-BE49-F238E27FC236}">
                <a16:creationId xmlns:a16="http://schemas.microsoft.com/office/drawing/2014/main" id="{1DB01DE3-F688-45DC-81F6-B40153AE48B9}"/>
              </a:ext>
            </a:extLst>
          </p:cNvPr>
          <p:cNvSpPr/>
          <p:nvPr/>
        </p:nvSpPr>
        <p:spPr>
          <a:xfrm>
            <a:off x="5809305" y="600577"/>
            <a:ext cx="5071438" cy="549972"/>
          </a:xfrm>
          <a:prstGeom prst="wedgeRoundRectCallout">
            <a:avLst>
              <a:gd name="adj1" fmla="val 52635"/>
              <a:gd name="adj2" fmla="val 31491"/>
              <a:gd name="adj3" fmla="val 16667"/>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n>
                  <a:solidFill>
                    <a:srgbClr val="115076"/>
                  </a:solidFill>
                </a:ln>
                <a:solidFill>
                  <a:srgbClr val="115076"/>
                </a:solidFill>
              </a:rPr>
              <a:t>5.  </a:t>
            </a:r>
            <a:r>
              <a:rPr lang="en-US" sz="2000" dirty="0" err="1">
                <a:ln>
                  <a:solidFill>
                    <a:srgbClr val="115076"/>
                  </a:solidFill>
                </a:ln>
                <a:solidFill>
                  <a:srgbClr val="115076"/>
                </a:solidFill>
              </a:rPr>
              <a:t>Warum</a:t>
            </a:r>
            <a:r>
              <a:rPr lang="en-US" sz="2000" dirty="0">
                <a:ln>
                  <a:solidFill>
                    <a:srgbClr val="115076"/>
                  </a:solidFill>
                </a:ln>
                <a:solidFill>
                  <a:srgbClr val="115076"/>
                </a:solidFill>
              </a:rPr>
              <a:t> </a:t>
            </a:r>
            <a:r>
              <a:rPr lang="en-US" sz="2000" dirty="0" err="1">
                <a:ln>
                  <a:solidFill>
                    <a:srgbClr val="115076"/>
                  </a:solidFill>
                </a:ln>
                <a:solidFill>
                  <a:srgbClr val="115076"/>
                </a:solidFill>
              </a:rPr>
              <a:t>gehst</a:t>
            </a:r>
            <a:r>
              <a:rPr lang="en-US" sz="2000" dirty="0">
                <a:ln>
                  <a:solidFill>
                    <a:srgbClr val="115076"/>
                  </a:solidFill>
                </a:ln>
                <a:solidFill>
                  <a:srgbClr val="115076"/>
                </a:solidFill>
              </a:rPr>
              <a:t> du in die Stadt? </a:t>
            </a:r>
            <a:endParaRPr lang="en-GB" sz="2000" dirty="0">
              <a:ln>
                <a:solidFill>
                  <a:srgbClr val="115076"/>
                </a:solidFill>
              </a:ln>
              <a:solidFill>
                <a:srgbClr val="115076"/>
              </a:solidFill>
            </a:endParaRPr>
          </a:p>
        </p:txBody>
      </p:sp>
      <p:sp>
        <p:nvSpPr>
          <p:cNvPr id="9" name="TextBox 8">
            <a:extLst>
              <a:ext uri="{FF2B5EF4-FFF2-40B4-BE49-F238E27FC236}">
                <a16:creationId xmlns:a16="http://schemas.microsoft.com/office/drawing/2014/main" id="{FED67A1B-3580-435E-BBC2-DFF8440B3E1C}"/>
              </a:ext>
            </a:extLst>
          </p:cNvPr>
          <p:cNvSpPr txBox="1"/>
          <p:nvPr/>
        </p:nvSpPr>
        <p:spPr>
          <a:xfrm>
            <a:off x="6252519" y="665806"/>
            <a:ext cx="3869038" cy="415498"/>
          </a:xfrm>
          <a:prstGeom prst="rect">
            <a:avLst/>
          </a:prstGeom>
          <a:solidFill>
            <a:srgbClr val="D1DFEF"/>
          </a:solidFill>
        </p:spPr>
        <p:txBody>
          <a:bodyPr wrap="square" rtlCol="0">
            <a:spAutoFit/>
          </a:bodyPr>
          <a:lstStyle/>
          <a:p>
            <a:pPr algn="l"/>
            <a:endParaRPr lang="en-GB" dirty="0">
              <a:solidFill>
                <a:schemeClr val="accent5">
                  <a:lumMod val="50000"/>
                </a:schemeClr>
              </a:solidFill>
            </a:endParaRPr>
          </a:p>
          <a:p>
            <a:pPr algn="l"/>
            <a:endParaRPr lang="en-GB" sz="300" dirty="0">
              <a:solidFill>
                <a:schemeClr val="accent5">
                  <a:lumMod val="50000"/>
                </a:schemeClr>
              </a:solidFill>
            </a:endParaRPr>
          </a:p>
        </p:txBody>
      </p:sp>
      <p:sp>
        <p:nvSpPr>
          <p:cNvPr id="10" name="Speech Bubble: Rectangle with Corners Rounded 9">
            <a:extLst>
              <a:ext uri="{FF2B5EF4-FFF2-40B4-BE49-F238E27FC236}">
                <a16:creationId xmlns:a16="http://schemas.microsoft.com/office/drawing/2014/main" id="{B940E9C8-1911-439B-9549-5B8C57511726}"/>
              </a:ext>
            </a:extLst>
          </p:cNvPr>
          <p:cNvSpPr/>
          <p:nvPr/>
        </p:nvSpPr>
        <p:spPr>
          <a:xfrm>
            <a:off x="2275489" y="2063181"/>
            <a:ext cx="5280352" cy="541145"/>
          </a:xfrm>
          <a:prstGeom prst="wedgeRoundRectCallout">
            <a:avLst>
              <a:gd name="adj1" fmla="val -55526"/>
              <a:gd name="adj2" fmla="val -38851"/>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n>
                  <a:solidFill>
                    <a:srgbClr val="115076"/>
                  </a:solidFill>
                </a:ln>
                <a:solidFill>
                  <a:srgbClr val="115076"/>
                </a:solidFill>
              </a:rPr>
              <a:t>6.  Was </a:t>
            </a:r>
            <a:r>
              <a:rPr lang="en-US" sz="2000" dirty="0" err="1">
                <a:ln>
                  <a:solidFill>
                    <a:srgbClr val="115076"/>
                  </a:solidFill>
                </a:ln>
                <a:solidFill>
                  <a:srgbClr val="115076"/>
                </a:solidFill>
              </a:rPr>
              <a:t>vergisst</a:t>
            </a:r>
            <a:r>
              <a:rPr lang="en-US" sz="2000" dirty="0">
                <a:ln>
                  <a:solidFill>
                    <a:srgbClr val="115076"/>
                  </a:solidFill>
                </a:ln>
                <a:solidFill>
                  <a:srgbClr val="115076"/>
                </a:solidFill>
              </a:rPr>
              <a:t> du </a:t>
            </a:r>
            <a:r>
              <a:rPr lang="en-US" sz="2000" dirty="0" err="1">
                <a:ln>
                  <a:solidFill>
                    <a:srgbClr val="115076"/>
                  </a:solidFill>
                </a:ln>
                <a:solidFill>
                  <a:srgbClr val="115076"/>
                </a:solidFill>
              </a:rPr>
              <a:t>nie</a:t>
            </a:r>
            <a:r>
              <a:rPr lang="en-US" sz="2000" dirty="0">
                <a:ln>
                  <a:solidFill>
                    <a:srgbClr val="115076"/>
                  </a:solidFill>
                </a:ln>
                <a:solidFill>
                  <a:srgbClr val="115076"/>
                </a:solidFill>
              </a:rPr>
              <a:t>? </a:t>
            </a:r>
            <a:endParaRPr lang="en-GB" sz="2000" dirty="0">
              <a:ln>
                <a:solidFill>
                  <a:srgbClr val="115076"/>
                </a:solidFill>
              </a:ln>
              <a:solidFill>
                <a:srgbClr val="115076"/>
              </a:solidFill>
            </a:endParaRPr>
          </a:p>
        </p:txBody>
      </p:sp>
      <p:sp>
        <p:nvSpPr>
          <p:cNvPr id="11" name="Speech Bubble: Rectangle with Corners Rounded 10">
            <a:extLst>
              <a:ext uri="{FF2B5EF4-FFF2-40B4-BE49-F238E27FC236}">
                <a16:creationId xmlns:a16="http://schemas.microsoft.com/office/drawing/2014/main" id="{9D97847B-259D-459E-B195-DB6608B625C6}"/>
              </a:ext>
            </a:extLst>
          </p:cNvPr>
          <p:cNvSpPr/>
          <p:nvPr/>
        </p:nvSpPr>
        <p:spPr>
          <a:xfrm>
            <a:off x="6043604" y="2902953"/>
            <a:ext cx="5280352" cy="549972"/>
          </a:xfrm>
          <a:prstGeom prst="wedgeRoundRectCallout">
            <a:avLst>
              <a:gd name="adj1" fmla="val 53403"/>
              <a:gd name="adj2" fmla="val -10779"/>
              <a:gd name="adj3" fmla="val 16667"/>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n>
                  <a:solidFill>
                    <a:srgbClr val="115076"/>
                  </a:solidFill>
                </a:ln>
                <a:solidFill>
                  <a:srgbClr val="115076"/>
                </a:solidFill>
              </a:rPr>
              <a:t>Ich </a:t>
            </a:r>
            <a:r>
              <a:rPr lang="en-US" sz="2000" dirty="0" err="1">
                <a:ln>
                  <a:solidFill>
                    <a:srgbClr val="115076"/>
                  </a:solidFill>
                </a:ln>
                <a:solidFill>
                  <a:srgbClr val="115076"/>
                </a:solidFill>
              </a:rPr>
              <a:t>vergesse</a:t>
            </a:r>
            <a:r>
              <a:rPr lang="en-US" sz="2000" dirty="0">
                <a:ln>
                  <a:solidFill>
                    <a:srgbClr val="115076"/>
                  </a:solidFill>
                </a:ln>
                <a:solidFill>
                  <a:srgbClr val="115076"/>
                </a:solidFill>
              </a:rPr>
              <a:t> </a:t>
            </a:r>
            <a:r>
              <a:rPr lang="en-US" sz="2000" dirty="0" err="1">
                <a:ln>
                  <a:solidFill>
                    <a:srgbClr val="115076"/>
                  </a:solidFill>
                </a:ln>
                <a:solidFill>
                  <a:srgbClr val="115076"/>
                </a:solidFill>
              </a:rPr>
              <a:t>nie</a:t>
            </a:r>
            <a:r>
              <a:rPr lang="en-US" sz="2000" dirty="0">
                <a:ln>
                  <a:solidFill>
                    <a:srgbClr val="115076"/>
                  </a:solidFill>
                </a:ln>
                <a:solidFill>
                  <a:srgbClr val="115076"/>
                </a:solidFill>
              </a:rPr>
              <a:t>, </a:t>
            </a:r>
            <a:r>
              <a:rPr lang="en-US" sz="2000" dirty="0" err="1">
                <a:ln>
                  <a:solidFill>
                    <a:srgbClr val="115076"/>
                  </a:solidFill>
                </a:ln>
                <a:solidFill>
                  <a:srgbClr val="115076"/>
                </a:solidFill>
              </a:rPr>
              <a:t>meine</a:t>
            </a:r>
            <a:r>
              <a:rPr lang="en-US" sz="2000" dirty="0">
                <a:ln>
                  <a:solidFill>
                    <a:srgbClr val="115076"/>
                  </a:solidFill>
                </a:ln>
                <a:solidFill>
                  <a:srgbClr val="115076"/>
                </a:solidFill>
              </a:rPr>
              <a:t> </a:t>
            </a:r>
            <a:r>
              <a:rPr lang="en-US" sz="2000" dirty="0" err="1">
                <a:ln>
                  <a:solidFill>
                    <a:srgbClr val="115076"/>
                  </a:solidFill>
                </a:ln>
                <a:solidFill>
                  <a:srgbClr val="115076"/>
                </a:solidFill>
              </a:rPr>
              <a:t>Mutti</a:t>
            </a:r>
            <a:r>
              <a:rPr lang="en-US" sz="2000" dirty="0">
                <a:ln>
                  <a:solidFill>
                    <a:srgbClr val="115076"/>
                  </a:solidFill>
                </a:ln>
                <a:solidFill>
                  <a:srgbClr val="115076"/>
                </a:solidFill>
              </a:rPr>
              <a:t> </a:t>
            </a:r>
            <a:r>
              <a:rPr lang="en-US" sz="2000" dirty="0" err="1">
                <a:ln>
                  <a:solidFill>
                    <a:srgbClr val="115076"/>
                  </a:solidFill>
                </a:ln>
                <a:solidFill>
                  <a:srgbClr val="115076"/>
                </a:solidFill>
              </a:rPr>
              <a:t>anzurufen</a:t>
            </a:r>
            <a:r>
              <a:rPr lang="en-US" sz="2000" dirty="0">
                <a:ln>
                  <a:solidFill>
                    <a:srgbClr val="115076"/>
                  </a:solidFill>
                </a:ln>
                <a:solidFill>
                  <a:srgbClr val="115076"/>
                </a:solidFill>
              </a:rPr>
              <a:t>. </a:t>
            </a:r>
            <a:endParaRPr lang="en-GB" sz="2000" dirty="0">
              <a:ln>
                <a:solidFill>
                  <a:srgbClr val="115076"/>
                </a:solidFill>
              </a:ln>
              <a:solidFill>
                <a:srgbClr val="115076"/>
              </a:solidFill>
            </a:endParaRPr>
          </a:p>
        </p:txBody>
      </p:sp>
      <p:sp>
        <p:nvSpPr>
          <p:cNvPr id="12" name="TextBox 11">
            <a:extLst>
              <a:ext uri="{FF2B5EF4-FFF2-40B4-BE49-F238E27FC236}">
                <a16:creationId xmlns:a16="http://schemas.microsoft.com/office/drawing/2014/main" id="{95426E0E-0EAC-4AA2-BA98-04F379765855}"/>
              </a:ext>
            </a:extLst>
          </p:cNvPr>
          <p:cNvSpPr txBox="1"/>
          <p:nvPr/>
        </p:nvSpPr>
        <p:spPr>
          <a:xfrm>
            <a:off x="2715458" y="2134052"/>
            <a:ext cx="2638246" cy="427175"/>
          </a:xfrm>
          <a:prstGeom prst="rect">
            <a:avLst/>
          </a:prstGeom>
          <a:solidFill>
            <a:srgbClr val="FFF4E7"/>
          </a:solidFill>
        </p:spPr>
        <p:txBody>
          <a:bodyPr wrap="square" rtlCol="0">
            <a:spAutoFit/>
          </a:bodyPr>
          <a:lstStyle/>
          <a:p>
            <a:pPr algn="l"/>
            <a:endParaRPr lang="en-GB" dirty="0">
              <a:solidFill>
                <a:schemeClr val="accent5">
                  <a:lumMod val="50000"/>
                </a:schemeClr>
              </a:solidFill>
            </a:endParaRPr>
          </a:p>
        </p:txBody>
      </p:sp>
      <p:sp>
        <p:nvSpPr>
          <p:cNvPr id="13" name="Speech Bubble: Rectangle with Corners Rounded 12">
            <a:extLst>
              <a:ext uri="{FF2B5EF4-FFF2-40B4-BE49-F238E27FC236}">
                <a16:creationId xmlns:a16="http://schemas.microsoft.com/office/drawing/2014/main" id="{3BBACDFD-2E25-4B4F-97C3-902C9A4A3AE8}"/>
              </a:ext>
            </a:extLst>
          </p:cNvPr>
          <p:cNvSpPr/>
          <p:nvPr/>
        </p:nvSpPr>
        <p:spPr>
          <a:xfrm>
            <a:off x="437504" y="4328407"/>
            <a:ext cx="7032786" cy="541145"/>
          </a:xfrm>
          <a:prstGeom prst="wedgeRoundRectCallout">
            <a:avLst>
              <a:gd name="adj1" fmla="val -53410"/>
              <a:gd name="adj2" fmla="val -33123"/>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ln>
                  <a:solidFill>
                    <a:srgbClr val="115076"/>
                  </a:solidFill>
                </a:ln>
                <a:solidFill>
                  <a:srgbClr val="115076"/>
                </a:solidFill>
              </a:rPr>
              <a:t>Ich gehe zu meiner Tante, um den Hund mitzunehmen.</a:t>
            </a:r>
            <a:endParaRPr lang="en-GB" sz="2000" dirty="0">
              <a:ln>
                <a:solidFill>
                  <a:srgbClr val="115076"/>
                </a:solidFill>
              </a:ln>
              <a:solidFill>
                <a:srgbClr val="115076"/>
              </a:solidFill>
            </a:endParaRPr>
          </a:p>
        </p:txBody>
      </p:sp>
      <p:sp>
        <p:nvSpPr>
          <p:cNvPr id="14" name="Speech Bubble: Rectangle with Corners Rounded 13">
            <a:extLst>
              <a:ext uri="{FF2B5EF4-FFF2-40B4-BE49-F238E27FC236}">
                <a16:creationId xmlns:a16="http://schemas.microsoft.com/office/drawing/2014/main" id="{782D721E-A4A2-4F51-93CF-6A984316ACA2}"/>
              </a:ext>
            </a:extLst>
          </p:cNvPr>
          <p:cNvSpPr/>
          <p:nvPr/>
        </p:nvSpPr>
        <p:spPr>
          <a:xfrm>
            <a:off x="4957011" y="3607610"/>
            <a:ext cx="6320427" cy="549972"/>
          </a:xfrm>
          <a:prstGeom prst="wedgeRoundRectCallout">
            <a:avLst>
              <a:gd name="adj1" fmla="val 53786"/>
              <a:gd name="adj2" fmla="val -50231"/>
              <a:gd name="adj3" fmla="val 16667"/>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n>
                  <a:solidFill>
                    <a:srgbClr val="115076"/>
                  </a:solidFill>
                </a:ln>
                <a:solidFill>
                  <a:srgbClr val="115076"/>
                </a:solidFill>
              </a:rPr>
              <a:t>7.  </a:t>
            </a:r>
            <a:r>
              <a:rPr lang="en-US" sz="2000" dirty="0" err="1">
                <a:ln>
                  <a:solidFill>
                    <a:srgbClr val="115076"/>
                  </a:solidFill>
                </a:ln>
                <a:solidFill>
                  <a:srgbClr val="115076"/>
                </a:solidFill>
              </a:rPr>
              <a:t>Warum</a:t>
            </a:r>
            <a:r>
              <a:rPr lang="en-US" sz="2000" dirty="0">
                <a:ln>
                  <a:solidFill>
                    <a:srgbClr val="115076"/>
                  </a:solidFill>
                </a:ln>
                <a:solidFill>
                  <a:srgbClr val="115076"/>
                </a:solidFill>
              </a:rPr>
              <a:t> </a:t>
            </a:r>
            <a:r>
              <a:rPr lang="en-US" sz="2000" dirty="0" err="1">
                <a:ln>
                  <a:solidFill>
                    <a:srgbClr val="115076"/>
                  </a:solidFill>
                </a:ln>
                <a:solidFill>
                  <a:srgbClr val="115076"/>
                </a:solidFill>
              </a:rPr>
              <a:t>gehst</a:t>
            </a:r>
            <a:r>
              <a:rPr lang="en-US" sz="2000" dirty="0">
                <a:ln>
                  <a:solidFill>
                    <a:srgbClr val="115076"/>
                  </a:solidFill>
                </a:ln>
                <a:solidFill>
                  <a:srgbClr val="115076"/>
                </a:solidFill>
              </a:rPr>
              <a:t> du </a:t>
            </a:r>
            <a:r>
              <a:rPr lang="en-US" sz="2000" dirty="0" err="1">
                <a:ln>
                  <a:solidFill>
                    <a:srgbClr val="115076"/>
                  </a:solidFill>
                </a:ln>
                <a:solidFill>
                  <a:srgbClr val="115076"/>
                </a:solidFill>
              </a:rPr>
              <a:t>zu</a:t>
            </a:r>
            <a:r>
              <a:rPr lang="en-US" sz="2000" dirty="0">
                <a:ln>
                  <a:solidFill>
                    <a:srgbClr val="115076"/>
                  </a:solidFill>
                </a:ln>
                <a:solidFill>
                  <a:srgbClr val="115076"/>
                </a:solidFill>
              </a:rPr>
              <a:t> </a:t>
            </a:r>
            <a:r>
              <a:rPr lang="en-US" sz="2000" dirty="0" err="1">
                <a:ln>
                  <a:solidFill>
                    <a:srgbClr val="115076"/>
                  </a:solidFill>
                </a:ln>
                <a:solidFill>
                  <a:srgbClr val="115076"/>
                </a:solidFill>
              </a:rPr>
              <a:t>deiner</a:t>
            </a:r>
            <a:r>
              <a:rPr lang="en-US" sz="2000" dirty="0">
                <a:ln>
                  <a:solidFill>
                    <a:srgbClr val="115076"/>
                  </a:solidFill>
                </a:ln>
                <a:solidFill>
                  <a:srgbClr val="115076"/>
                </a:solidFill>
              </a:rPr>
              <a:t> </a:t>
            </a:r>
            <a:r>
              <a:rPr lang="en-US" sz="2000" dirty="0" err="1">
                <a:ln>
                  <a:solidFill>
                    <a:srgbClr val="115076"/>
                  </a:solidFill>
                </a:ln>
                <a:solidFill>
                  <a:srgbClr val="115076"/>
                </a:solidFill>
              </a:rPr>
              <a:t>Tante</a:t>
            </a:r>
            <a:r>
              <a:rPr lang="en-US" sz="2000" dirty="0">
                <a:ln>
                  <a:solidFill>
                    <a:srgbClr val="115076"/>
                  </a:solidFill>
                </a:ln>
                <a:solidFill>
                  <a:srgbClr val="115076"/>
                </a:solidFill>
              </a:rPr>
              <a:t>?</a:t>
            </a:r>
            <a:endParaRPr lang="en-GB" sz="2000" dirty="0">
              <a:ln>
                <a:solidFill>
                  <a:srgbClr val="115076"/>
                </a:solidFill>
              </a:ln>
              <a:solidFill>
                <a:srgbClr val="115076"/>
              </a:solidFill>
            </a:endParaRPr>
          </a:p>
        </p:txBody>
      </p:sp>
      <p:sp>
        <p:nvSpPr>
          <p:cNvPr id="15" name="TextBox 14">
            <a:extLst>
              <a:ext uri="{FF2B5EF4-FFF2-40B4-BE49-F238E27FC236}">
                <a16:creationId xmlns:a16="http://schemas.microsoft.com/office/drawing/2014/main" id="{6B14401F-3B04-4F2A-9D44-CBCC12CAB976}"/>
              </a:ext>
            </a:extLst>
          </p:cNvPr>
          <p:cNvSpPr txBox="1"/>
          <p:nvPr/>
        </p:nvSpPr>
        <p:spPr>
          <a:xfrm>
            <a:off x="5353704" y="3653679"/>
            <a:ext cx="5527039" cy="407976"/>
          </a:xfrm>
          <a:prstGeom prst="rect">
            <a:avLst/>
          </a:prstGeom>
          <a:solidFill>
            <a:srgbClr val="D1DFEF"/>
          </a:solidFill>
        </p:spPr>
        <p:txBody>
          <a:bodyPr wrap="square" rtlCol="0">
            <a:spAutoFit/>
          </a:bodyPr>
          <a:lstStyle/>
          <a:p>
            <a:pPr algn="l"/>
            <a:endParaRPr lang="en-GB" dirty="0">
              <a:solidFill>
                <a:schemeClr val="accent5">
                  <a:lumMod val="50000"/>
                </a:schemeClr>
              </a:solidFill>
            </a:endParaRPr>
          </a:p>
        </p:txBody>
      </p:sp>
      <p:sp>
        <p:nvSpPr>
          <p:cNvPr id="16" name="Speech Bubble: Rectangle with Corners Rounded 15">
            <a:extLst>
              <a:ext uri="{FF2B5EF4-FFF2-40B4-BE49-F238E27FC236}">
                <a16:creationId xmlns:a16="http://schemas.microsoft.com/office/drawing/2014/main" id="{630F71C5-51F6-4706-8A5F-56DAE3CE4933}"/>
              </a:ext>
            </a:extLst>
          </p:cNvPr>
          <p:cNvSpPr/>
          <p:nvPr/>
        </p:nvSpPr>
        <p:spPr>
          <a:xfrm>
            <a:off x="3531912" y="5712416"/>
            <a:ext cx="8159651" cy="549972"/>
          </a:xfrm>
          <a:prstGeom prst="wedgeRoundRectCallout">
            <a:avLst>
              <a:gd name="adj1" fmla="val 52660"/>
              <a:gd name="adj2" fmla="val -44595"/>
              <a:gd name="adj3" fmla="val 16667"/>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n>
                  <a:solidFill>
                    <a:srgbClr val="115076"/>
                  </a:solidFill>
                </a:ln>
                <a:solidFill>
                  <a:srgbClr val="115076"/>
                </a:solidFill>
              </a:rPr>
              <a:t>Im</a:t>
            </a:r>
            <a:r>
              <a:rPr lang="en-US" sz="2000" dirty="0">
                <a:ln>
                  <a:solidFill>
                    <a:srgbClr val="115076"/>
                  </a:solidFill>
                </a:ln>
                <a:solidFill>
                  <a:srgbClr val="115076"/>
                </a:solidFill>
              </a:rPr>
              <a:t> Mai plane ich, </a:t>
            </a:r>
            <a:r>
              <a:rPr lang="en-US" sz="2000" dirty="0" err="1">
                <a:ln>
                  <a:solidFill>
                    <a:srgbClr val="115076"/>
                  </a:solidFill>
                </a:ln>
                <a:solidFill>
                  <a:srgbClr val="115076"/>
                </a:solidFill>
              </a:rPr>
              <a:t>ein</a:t>
            </a:r>
            <a:r>
              <a:rPr lang="en-US" sz="2000" dirty="0">
                <a:ln>
                  <a:solidFill>
                    <a:srgbClr val="115076"/>
                  </a:solidFill>
                </a:ln>
                <a:solidFill>
                  <a:srgbClr val="115076"/>
                </a:solidFill>
              </a:rPr>
              <a:t> </a:t>
            </a:r>
            <a:r>
              <a:rPr lang="en-US" sz="2000" dirty="0" err="1">
                <a:ln>
                  <a:solidFill>
                    <a:srgbClr val="115076"/>
                  </a:solidFill>
                </a:ln>
                <a:solidFill>
                  <a:srgbClr val="115076"/>
                </a:solidFill>
              </a:rPr>
              <a:t>Projekt</a:t>
            </a:r>
            <a:r>
              <a:rPr lang="en-US" sz="2000" dirty="0">
                <a:ln>
                  <a:solidFill>
                    <a:srgbClr val="115076"/>
                  </a:solidFill>
                </a:ln>
                <a:solidFill>
                  <a:srgbClr val="115076"/>
                </a:solidFill>
              </a:rPr>
              <a:t> </a:t>
            </a:r>
            <a:r>
              <a:rPr lang="en-US" sz="2000" dirty="0" err="1">
                <a:ln>
                  <a:solidFill>
                    <a:srgbClr val="115076"/>
                  </a:solidFill>
                </a:ln>
                <a:solidFill>
                  <a:srgbClr val="115076"/>
                </a:solidFill>
              </a:rPr>
              <a:t>für</a:t>
            </a:r>
            <a:r>
              <a:rPr lang="en-US" sz="2000" dirty="0">
                <a:ln>
                  <a:solidFill>
                    <a:srgbClr val="115076"/>
                  </a:solidFill>
                </a:ln>
                <a:solidFill>
                  <a:srgbClr val="115076"/>
                </a:solidFill>
              </a:rPr>
              <a:t> </a:t>
            </a:r>
            <a:r>
              <a:rPr lang="en-US" sz="2000" dirty="0" err="1">
                <a:ln>
                  <a:solidFill>
                    <a:srgbClr val="115076"/>
                  </a:solidFill>
                </a:ln>
                <a:solidFill>
                  <a:srgbClr val="115076"/>
                </a:solidFill>
              </a:rPr>
              <a:t>einen</a:t>
            </a:r>
            <a:r>
              <a:rPr lang="en-US" sz="2000" dirty="0">
                <a:ln>
                  <a:solidFill>
                    <a:srgbClr val="115076"/>
                  </a:solidFill>
                </a:ln>
                <a:solidFill>
                  <a:srgbClr val="115076"/>
                </a:solidFill>
              </a:rPr>
              <a:t> </a:t>
            </a:r>
            <a:r>
              <a:rPr lang="en-US" sz="2000" dirty="0" err="1">
                <a:ln>
                  <a:solidFill>
                    <a:srgbClr val="115076"/>
                  </a:solidFill>
                </a:ln>
                <a:solidFill>
                  <a:srgbClr val="115076"/>
                </a:solidFill>
              </a:rPr>
              <a:t>guten</a:t>
            </a:r>
            <a:r>
              <a:rPr lang="en-US" sz="2000" dirty="0">
                <a:ln>
                  <a:solidFill>
                    <a:srgbClr val="115076"/>
                  </a:solidFill>
                </a:ln>
                <a:solidFill>
                  <a:srgbClr val="115076"/>
                </a:solidFill>
              </a:rPr>
              <a:t> </a:t>
            </a:r>
            <a:r>
              <a:rPr lang="en-US" sz="2000" dirty="0" err="1">
                <a:ln>
                  <a:solidFill>
                    <a:srgbClr val="115076"/>
                  </a:solidFill>
                </a:ln>
                <a:solidFill>
                  <a:srgbClr val="115076"/>
                </a:solidFill>
              </a:rPr>
              <a:t>Zweck</a:t>
            </a:r>
            <a:r>
              <a:rPr lang="en-US" sz="2000" dirty="0">
                <a:ln>
                  <a:solidFill>
                    <a:srgbClr val="115076"/>
                  </a:solidFill>
                </a:ln>
                <a:solidFill>
                  <a:srgbClr val="115076"/>
                </a:solidFill>
              </a:rPr>
              <a:t> </a:t>
            </a:r>
            <a:r>
              <a:rPr lang="en-US" sz="2000" dirty="0" err="1">
                <a:ln>
                  <a:solidFill>
                    <a:srgbClr val="115076"/>
                  </a:solidFill>
                </a:ln>
                <a:solidFill>
                  <a:srgbClr val="115076"/>
                </a:solidFill>
              </a:rPr>
              <a:t>zu</a:t>
            </a:r>
            <a:r>
              <a:rPr lang="en-US" sz="2000" dirty="0">
                <a:ln>
                  <a:solidFill>
                    <a:srgbClr val="115076"/>
                  </a:solidFill>
                </a:ln>
                <a:solidFill>
                  <a:srgbClr val="115076"/>
                </a:solidFill>
              </a:rPr>
              <a:t> </a:t>
            </a:r>
            <a:r>
              <a:rPr lang="en-US" sz="2000" dirty="0" err="1">
                <a:ln>
                  <a:solidFill>
                    <a:srgbClr val="115076"/>
                  </a:solidFill>
                </a:ln>
                <a:solidFill>
                  <a:srgbClr val="115076"/>
                </a:solidFill>
              </a:rPr>
              <a:t>machen</a:t>
            </a:r>
            <a:r>
              <a:rPr lang="en-US" sz="2000" dirty="0">
                <a:ln>
                  <a:solidFill>
                    <a:srgbClr val="115076"/>
                  </a:solidFill>
                </a:ln>
                <a:solidFill>
                  <a:srgbClr val="115076"/>
                </a:solidFill>
              </a:rPr>
              <a:t>. </a:t>
            </a:r>
            <a:endParaRPr lang="en-GB" sz="2000" dirty="0">
              <a:ln>
                <a:solidFill>
                  <a:srgbClr val="115076"/>
                </a:solidFill>
              </a:ln>
              <a:solidFill>
                <a:srgbClr val="115076"/>
              </a:solidFill>
            </a:endParaRPr>
          </a:p>
        </p:txBody>
      </p:sp>
      <p:sp>
        <p:nvSpPr>
          <p:cNvPr id="17" name="Speech Bubble: Rectangle with Corners Rounded 16">
            <a:extLst>
              <a:ext uri="{FF2B5EF4-FFF2-40B4-BE49-F238E27FC236}">
                <a16:creationId xmlns:a16="http://schemas.microsoft.com/office/drawing/2014/main" id="{47998686-45FC-41B8-AD16-BBEBFDAC6DF5}"/>
              </a:ext>
            </a:extLst>
          </p:cNvPr>
          <p:cNvSpPr/>
          <p:nvPr/>
        </p:nvSpPr>
        <p:spPr>
          <a:xfrm>
            <a:off x="437504" y="5032501"/>
            <a:ext cx="6661401" cy="541145"/>
          </a:xfrm>
          <a:prstGeom prst="wedgeRoundRectCallout">
            <a:avLst>
              <a:gd name="adj1" fmla="val -53880"/>
              <a:gd name="adj2" fmla="val -33123"/>
              <a:gd name="adj3" fmla="val 16667"/>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n>
                  <a:solidFill>
                    <a:srgbClr val="115076"/>
                  </a:solidFill>
                </a:ln>
                <a:solidFill>
                  <a:srgbClr val="115076"/>
                </a:solidFill>
              </a:rPr>
              <a:t>8.  Was </a:t>
            </a:r>
            <a:r>
              <a:rPr lang="en-US" sz="2000" dirty="0" err="1">
                <a:ln>
                  <a:solidFill>
                    <a:srgbClr val="115076"/>
                  </a:solidFill>
                </a:ln>
                <a:solidFill>
                  <a:srgbClr val="115076"/>
                </a:solidFill>
              </a:rPr>
              <a:t>planst</a:t>
            </a:r>
            <a:r>
              <a:rPr lang="en-US" sz="2000" dirty="0">
                <a:ln>
                  <a:solidFill>
                    <a:srgbClr val="115076"/>
                  </a:solidFill>
                </a:ln>
                <a:solidFill>
                  <a:srgbClr val="115076"/>
                </a:solidFill>
              </a:rPr>
              <a:t> du </a:t>
            </a:r>
            <a:r>
              <a:rPr lang="en-US" sz="2000" dirty="0" err="1">
                <a:ln>
                  <a:solidFill>
                    <a:srgbClr val="115076"/>
                  </a:solidFill>
                </a:ln>
                <a:solidFill>
                  <a:srgbClr val="115076"/>
                </a:solidFill>
              </a:rPr>
              <a:t>im</a:t>
            </a:r>
            <a:r>
              <a:rPr lang="en-US" sz="2000" dirty="0">
                <a:ln>
                  <a:solidFill>
                    <a:srgbClr val="115076"/>
                  </a:solidFill>
                </a:ln>
                <a:solidFill>
                  <a:srgbClr val="115076"/>
                </a:solidFill>
              </a:rPr>
              <a:t> Mai </a:t>
            </a:r>
            <a:r>
              <a:rPr lang="en-US" sz="2000" dirty="0" err="1">
                <a:ln>
                  <a:solidFill>
                    <a:srgbClr val="115076"/>
                  </a:solidFill>
                </a:ln>
                <a:solidFill>
                  <a:srgbClr val="115076"/>
                </a:solidFill>
              </a:rPr>
              <a:t>zu</a:t>
            </a:r>
            <a:r>
              <a:rPr lang="en-US" sz="2000" dirty="0">
                <a:ln>
                  <a:solidFill>
                    <a:srgbClr val="115076"/>
                  </a:solidFill>
                </a:ln>
                <a:solidFill>
                  <a:srgbClr val="115076"/>
                </a:solidFill>
              </a:rPr>
              <a:t> </a:t>
            </a:r>
            <a:r>
              <a:rPr lang="en-US" sz="2000" dirty="0" err="1">
                <a:ln>
                  <a:solidFill>
                    <a:srgbClr val="115076"/>
                  </a:solidFill>
                </a:ln>
                <a:solidFill>
                  <a:srgbClr val="115076"/>
                </a:solidFill>
              </a:rPr>
              <a:t>machen</a:t>
            </a:r>
            <a:r>
              <a:rPr lang="en-US" sz="2000" dirty="0">
                <a:ln>
                  <a:solidFill>
                    <a:srgbClr val="115076"/>
                  </a:solidFill>
                </a:ln>
                <a:solidFill>
                  <a:srgbClr val="115076"/>
                </a:solidFill>
              </a:rPr>
              <a:t>? </a:t>
            </a:r>
            <a:endParaRPr lang="en-GB" sz="2000" dirty="0">
              <a:ln>
                <a:solidFill>
                  <a:srgbClr val="115076"/>
                </a:solidFill>
              </a:ln>
              <a:solidFill>
                <a:srgbClr val="115076"/>
              </a:solidFill>
            </a:endParaRPr>
          </a:p>
        </p:txBody>
      </p:sp>
      <p:sp>
        <p:nvSpPr>
          <p:cNvPr id="18" name="TextBox 17">
            <a:extLst>
              <a:ext uri="{FF2B5EF4-FFF2-40B4-BE49-F238E27FC236}">
                <a16:creationId xmlns:a16="http://schemas.microsoft.com/office/drawing/2014/main" id="{A2041E65-1080-48B9-AC52-FA44C6B77338}"/>
              </a:ext>
            </a:extLst>
          </p:cNvPr>
          <p:cNvSpPr txBox="1"/>
          <p:nvPr/>
        </p:nvSpPr>
        <p:spPr>
          <a:xfrm>
            <a:off x="920919" y="5122972"/>
            <a:ext cx="4313521" cy="428293"/>
          </a:xfrm>
          <a:prstGeom prst="rect">
            <a:avLst/>
          </a:prstGeom>
          <a:solidFill>
            <a:srgbClr val="FFF4E7"/>
          </a:solidFill>
        </p:spPr>
        <p:txBody>
          <a:bodyPr wrap="square" rtlCol="0">
            <a:spAutoFit/>
          </a:bodyPr>
          <a:lstStyle/>
          <a:p>
            <a:pPr algn="l"/>
            <a:endParaRPr lang="en-GB" dirty="0">
              <a:solidFill>
                <a:schemeClr val="accent5">
                  <a:lumMod val="50000"/>
                </a:schemeClr>
              </a:solidFill>
            </a:endParaRPr>
          </a:p>
        </p:txBody>
      </p:sp>
      <p:pic>
        <p:nvPicPr>
          <p:cNvPr id="19" name="Picture 18" descr="A picture containing text&#10;&#10;Description automatically generated">
            <a:extLst>
              <a:ext uri="{FF2B5EF4-FFF2-40B4-BE49-F238E27FC236}">
                <a16:creationId xmlns:a16="http://schemas.microsoft.com/office/drawing/2014/main" id="{FA3BB77D-7B35-46DC-A061-0235526848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8691" y="580591"/>
            <a:ext cx="1339117" cy="1939560"/>
          </a:xfrm>
          <a:prstGeom prst="rect">
            <a:avLst/>
          </a:prstGeom>
        </p:spPr>
      </p:pic>
      <p:pic>
        <p:nvPicPr>
          <p:cNvPr id="20" name="Picture 19" descr="A picture containing text, vector graphics&#10;&#10;Description automatically generated">
            <a:extLst>
              <a:ext uri="{FF2B5EF4-FFF2-40B4-BE49-F238E27FC236}">
                <a16:creationId xmlns:a16="http://schemas.microsoft.com/office/drawing/2014/main" id="{57906983-4A13-4A4C-9B05-C879570A98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0" y="1063360"/>
            <a:ext cx="1144266" cy="1167878"/>
          </a:xfrm>
          <a:prstGeom prst="rect">
            <a:avLst/>
          </a:prstGeom>
        </p:spPr>
      </p:pic>
      <p:pic>
        <p:nvPicPr>
          <p:cNvPr id="2050" name="Picture 2" descr="Home, House, Building, Architecture, Window, Roof">
            <a:extLst>
              <a:ext uri="{FF2B5EF4-FFF2-40B4-BE49-F238E27FC236}">
                <a16:creationId xmlns:a16="http://schemas.microsoft.com/office/drawing/2014/main" id="{01C237A9-728A-4FB3-AEA4-97B13EEBBEF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4757" y="2820184"/>
            <a:ext cx="1382252" cy="13394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lm, Cinema, Popcorn, Coke, Fun, Entertainment, Media">
            <a:extLst>
              <a:ext uri="{FF2B5EF4-FFF2-40B4-BE49-F238E27FC236}">
                <a16:creationId xmlns:a16="http://schemas.microsoft.com/office/drawing/2014/main" id="{55936972-0560-4163-93E5-FA726F1F738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85" y="1915528"/>
            <a:ext cx="1803564" cy="13451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cons, Phone, Round, Connect, Service, Sign, Support">
            <a:extLst>
              <a:ext uri="{FF2B5EF4-FFF2-40B4-BE49-F238E27FC236}">
                <a16:creationId xmlns:a16="http://schemas.microsoft.com/office/drawing/2014/main" id="{4949940D-8233-4DFB-A678-F76E3407EEB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72618" y="1762016"/>
            <a:ext cx="838861" cy="8435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uppy, Dog, Leashed, Dog Leash, Pet, Animal">
            <a:extLst>
              <a:ext uri="{FF2B5EF4-FFF2-40B4-BE49-F238E27FC236}">
                <a16:creationId xmlns:a16="http://schemas.microsoft.com/office/drawing/2014/main" id="{FFC64C11-217F-450B-B66F-65BD2961236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34192" y="3646401"/>
            <a:ext cx="687740" cy="596593"/>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11">
            <a:extLst>
              <a:ext uri="{FF2B5EF4-FFF2-40B4-BE49-F238E27FC236}">
                <a16:creationId xmlns:a16="http://schemas.microsoft.com/office/drawing/2014/main" id="{1240DC6D-F069-4418-A26C-C712F7D3F185}"/>
              </a:ext>
            </a:extLst>
          </p:cNvPr>
          <p:cNvSpPr/>
          <p:nvPr/>
        </p:nvSpPr>
        <p:spPr>
          <a:xfrm>
            <a:off x="9639947" y="141522"/>
            <a:ext cx="2417654" cy="31508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6140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3517</TotalTime>
  <Words>8149</Words>
  <Application>Microsoft Macintosh PowerPoint</Application>
  <PresentationFormat>Widescreen</PresentationFormat>
  <Paragraphs>837</Paragraphs>
  <Slides>29</Slides>
  <Notes>29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29</vt:i4>
      </vt:variant>
    </vt:vector>
  </HeadingPairs>
  <TitlesOfParts>
    <vt:vector size="36" baseType="lpstr">
      <vt:lpstr>Arial</vt:lpstr>
      <vt:lpstr>Calibri</vt:lpstr>
      <vt:lpstr>Century Gothic</vt:lpstr>
      <vt:lpstr>Ink Free</vt:lpstr>
      <vt:lpstr>1_Office Theme</vt:lpstr>
      <vt:lpstr>2_Office Theme</vt:lpstr>
      <vt:lpstr>3_Office Theme</vt:lpstr>
      <vt:lpstr>Answering the question why? </vt:lpstr>
      <vt:lpstr>Phonetik</vt:lpstr>
      <vt:lpstr>Mia und Wolfgang sind Pfadfinder* [1/2]</vt:lpstr>
      <vt:lpstr>Mia und Wolfgang sind Pfadfinder* [2/2]</vt:lpstr>
      <vt:lpstr>2-verb structures</vt:lpstr>
      <vt:lpstr>Was machst du im Moment?</vt:lpstr>
      <vt:lpstr>2-verb structures with um…zu</vt:lpstr>
      <vt:lpstr>Was ist die Frage? [1/2]</vt:lpstr>
      <vt:lpstr>Was ist die Frage? [2/2]</vt:lpstr>
      <vt:lpstr>Was oder warum?</vt:lpstr>
      <vt:lpstr>Was oder warum?</vt:lpstr>
      <vt:lpstr>Was oder warum?</vt:lpstr>
      <vt:lpstr>Und du?</vt:lpstr>
      <vt:lpstr>Answering the question why? </vt:lpstr>
      <vt:lpstr>Was feiert man am…? [1/2]</vt:lpstr>
      <vt:lpstr>Was feiert man am…? [2/2]</vt:lpstr>
      <vt:lpstr>Mia hilft Alastair [1/2]</vt:lpstr>
      <vt:lpstr>Mia hilft Alastair [2/2]</vt:lpstr>
      <vt:lpstr>Antworten</vt:lpstr>
      <vt:lpstr>Answering the question ‘why’</vt:lpstr>
      <vt:lpstr>Was passt zusammen?</vt:lpstr>
      <vt:lpstr>Using um…zu with different tenses</vt:lpstr>
      <vt:lpstr>Imperfect modal verbs: durfte and sollte</vt:lpstr>
      <vt:lpstr>Wie kann man helfen? </vt:lpstr>
      <vt:lpstr>Wie kann man helfen? </vt:lpstr>
      <vt:lpstr>Antworten</vt:lpstr>
      <vt:lpstr>Partnerarbeit</vt:lpstr>
      <vt:lpstr>Partnerarbeit</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92</cp:revision>
  <dcterms:created xsi:type="dcterms:W3CDTF">2020-07-18T21:51:12Z</dcterms:created>
  <dcterms:modified xsi:type="dcterms:W3CDTF">2021-11-23T16:37:38Z</dcterms:modified>
</cp:coreProperties>
</file>