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576" r:id="rId3"/>
    <p:sldId id="640" r:id="rId4"/>
    <p:sldId id="600" r:id="rId5"/>
    <p:sldId id="269" r:id="rId6"/>
    <p:sldId id="654" r:id="rId7"/>
    <p:sldId id="583" r:id="rId8"/>
    <p:sldId id="656" r:id="rId9"/>
    <p:sldId id="531" r:id="rId10"/>
    <p:sldId id="657" r:id="rId11"/>
    <p:sldId id="658" r:id="rId12"/>
    <p:sldId id="565" r:id="rId13"/>
    <p:sldId id="589" r:id="rId14"/>
    <p:sldId id="566" r:id="rId15"/>
    <p:sldId id="336" r:id="rId16"/>
    <p:sldId id="285" r:id="rId17"/>
    <p:sldId id="286" r:id="rId18"/>
    <p:sldId id="574" r:id="rId19"/>
    <p:sldId id="659" r:id="rId20"/>
    <p:sldId id="271" r:id="rId21"/>
    <p:sldId id="663" r:id="rId22"/>
    <p:sldId id="660" r:id="rId23"/>
    <p:sldId id="661" r:id="rId24"/>
    <p:sldId id="662" r:id="rId25"/>
    <p:sldId id="529" r:id="rId26"/>
    <p:sldId id="664" r:id="rId27"/>
    <p:sldId id="665"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3864"/>
    <a:srgbClr val="F66400"/>
    <a:srgbClr val="ED7D31"/>
    <a:srgbClr val="FFFFFF"/>
    <a:srgbClr val="4069E1"/>
    <a:srgbClr val="6AA84F"/>
    <a:srgbClr val="FCF1D5"/>
    <a:srgbClr val="FBE4CE"/>
    <a:srgbClr val="FBF0D5"/>
    <a:srgbClr val="FBE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239E2-4A5A-DC40-AAA6-AF6A4F2E724A}" v="1" dt="2021-08-04T08:58:52.232"/>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68027" autoAdjust="0"/>
  </p:normalViewPr>
  <p:slideViewPr>
    <p:cSldViewPr snapToGrid="0">
      <p:cViewPr varScale="1">
        <p:scale>
          <a:sx n="80" d="100"/>
          <a:sy n="80" d="100"/>
        </p:scale>
        <p:origin x="2120" y="192"/>
      </p:cViewPr>
      <p:guideLst/>
    </p:cSldViewPr>
  </p:slideViewPr>
  <p:outlineViewPr>
    <p:cViewPr>
      <p:scale>
        <a:sx n="33" d="100"/>
        <a:sy n="33" d="100"/>
      </p:scale>
      <p:origin x="0" y="-106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1C2239E2-4A5A-DC40-AAA6-AF6A4F2E724A}"/>
    <pc:docChg chg="modSld">
      <pc:chgData name="Louise Caruso" userId="a794e7f908ebd08e" providerId="LiveId" clId="{1C2239E2-4A5A-DC40-AAA6-AF6A4F2E724A}" dt="2021-08-04T08:58:52.232" v="10"/>
      <pc:docMkLst>
        <pc:docMk/>
      </pc:docMkLst>
      <pc:sldChg chg="modSp mod">
        <pc:chgData name="Louise Caruso" userId="a794e7f908ebd08e" providerId="LiveId" clId="{1C2239E2-4A5A-DC40-AAA6-AF6A4F2E724A}" dt="2021-08-04T08:58:36.058" v="9" actId="20577"/>
        <pc:sldMkLst>
          <pc:docMk/>
          <pc:sldMk cId="3445780701" sldId="257"/>
        </pc:sldMkLst>
        <pc:spChg chg="mod">
          <ac:chgData name="Louise Caruso" userId="a794e7f908ebd08e" providerId="LiveId" clId="{1C2239E2-4A5A-DC40-AAA6-AF6A4F2E724A}" dt="2021-08-04T08:58:36.058" v="9" actId="20577"/>
          <ac:spMkLst>
            <pc:docMk/>
            <pc:sldMk cId="3445780701" sldId="257"/>
            <ac:spMk id="13" creationId="{AB3692F8-CE33-C34E-B376-364FE77401E4}"/>
          </ac:spMkLst>
        </pc:spChg>
      </pc:sldChg>
      <pc:sldChg chg="modSp">
        <pc:chgData name="Louise Caruso" userId="a794e7f908ebd08e" providerId="LiveId" clId="{1C2239E2-4A5A-DC40-AAA6-AF6A4F2E724A}" dt="2021-08-04T08:58:52.232" v="10"/>
        <pc:sldMkLst>
          <pc:docMk/>
          <pc:sldMk cId="1941342383" sldId="336"/>
        </pc:sldMkLst>
        <pc:spChg chg="mod">
          <ac:chgData name="Louise Caruso" userId="a794e7f908ebd08e" providerId="LiveId" clId="{1C2239E2-4A5A-DC40-AAA6-AF6A4F2E724A}" dt="2021-08-04T08:58:52.232" v="10"/>
          <ac:spMkLst>
            <pc:docMk/>
            <pc:sldMk cId="1941342383" sldId="336"/>
            <ac:spMk id="30" creationId="{10F804CE-507F-3E40-B48B-BBDC30EEC5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_XeezoDJk1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err="1">
                <a:solidFill>
                  <a:schemeClr val="tx1"/>
                </a:solidFill>
                <a:effectLst/>
                <a:latin typeface="+mn-lt"/>
                <a:ea typeface="+mn-ea"/>
                <a:cs typeface="+mn-cs"/>
              </a:rPr>
              <a:t>Native</a:t>
            </a:r>
            <a:r>
              <a:rPr lang="es-ES" sz="1200" b="0" i="0" kern="1200" dirty="0">
                <a:solidFill>
                  <a:schemeClr val="tx1"/>
                </a:solidFill>
                <a:effectLst/>
                <a:latin typeface="+mn-lt"/>
                <a:ea typeface="+mn-ea"/>
                <a:cs typeface="+mn-cs"/>
              </a:rPr>
              <a:t>-speaker </a:t>
            </a:r>
            <a:r>
              <a:rPr lang="es-ES" sz="1200" b="0" i="0" kern="1200" dirty="0" err="1">
                <a:solidFill>
                  <a:schemeClr val="tx1"/>
                </a:solidFill>
                <a:effectLst/>
                <a:latin typeface="+mn-lt"/>
                <a:ea typeface="+mn-ea"/>
                <a:cs typeface="+mn-cs"/>
              </a:rPr>
              <a:t>teacher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feedback</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provided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Blanca Román.</a:t>
            </a:r>
          </a:p>
          <a:p>
            <a:endParaRPr lang="en-GB" b="1" dirty="0"/>
          </a:p>
          <a:p>
            <a:r>
              <a:rPr lang="en-GB" b="1" dirty="0"/>
              <a:t>Learning outcomes (lesson</a:t>
            </a:r>
            <a:r>
              <a:rPr lang="en-GB" b="1" baseline="0" dirty="0"/>
              <a:t> 1)</a:t>
            </a:r>
            <a:r>
              <a:rPr lang="en-GB" b="1" dirty="0"/>
              <a:t>: </a:t>
            </a:r>
          </a:p>
          <a:p>
            <a:r>
              <a:rPr lang="en-GB" sz="1200" kern="1200" dirty="0">
                <a:solidFill>
                  <a:schemeClr val="tx1"/>
                </a:solidFill>
                <a:effectLst/>
                <a:latin typeface="+mn-lt"/>
                <a:ea typeface="+mn-ea"/>
                <a:cs typeface="+mn-cs"/>
              </a:rPr>
              <a:t>Consolidation of subject pronouns for singular persons (</a:t>
            </a:r>
            <a:r>
              <a:rPr lang="en-GB" sz="1200" kern="1200" dirty="0" err="1">
                <a:solidFill>
                  <a:schemeClr val="tx1"/>
                </a:solidFill>
                <a:effectLst/>
                <a:latin typeface="+mn-lt"/>
                <a:ea typeface="+mn-ea"/>
                <a:cs typeface="+mn-cs"/>
              </a:rPr>
              <a:t>yo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tú</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ella</a:t>
            </a:r>
            <a:r>
              <a:rPr lang="en-GB" sz="1200" kern="1200" dirty="0">
                <a:solidFill>
                  <a:schemeClr val="tx1"/>
                </a:solidFill>
                <a:effectLst/>
                <a:latin typeface="+mn-lt"/>
                <a:ea typeface="+mn-ea"/>
                <a:cs typeface="+mn-cs"/>
              </a:rPr>
              <a:t>)</a:t>
            </a:r>
            <a:r>
              <a:rPr lang="es-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Consolidation of present tense </a:t>
            </a:r>
            <a:r>
              <a:rPr lang="en-GB" sz="1200" b="1" kern="1200" dirty="0">
                <a:solidFill>
                  <a:schemeClr val="tx1"/>
                </a:solidFill>
                <a:effectLst/>
                <a:latin typeface="+mn-lt"/>
                <a:ea typeface="+mn-ea"/>
                <a:cs typeface="+mn-cs"/>
              </a:rPr>
              <a:t>–er/–</a:t>
            </a:r>
            <a:r>
              <a:rPr lang="en-GB" sz="1200" b="1"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in singular persons (for habitual meaning)</a:t>
            </a:r>
            <a:r>
              <a:rPr lang="es-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Consolidation of a range of SSCs</a:t>
            </a:r>
            <a:endParaRPr lang="es-GB" sz="1200" kern="1200" dirty="0">
              <a:solidFill>
                <a:schemeClr val="tx1"/>
              </a:solidFill>
              <a:effectLst/>
              <a:latin typeface="+mn-lt"/>
              <a:ea typeface="+mn-ea"/>
              <a:cs typeface="+mn-cs"/>
            </a:endParaRPr>
          </a:p>
          <a:p>
            <a:r>
              <a:rPr lang="en-GB" baseline="0" dirty="0"/>
              <a:t>Consolidation of Y7 vocabulary</a:t>
            </a:r>
          </a:p>
          <a:p>
            <a:br>
              <a:rPr lang="en-GB" baseline="0" dirty="0"/>
            </a:br>
            <a:r>
              <a:rPr lang="en-GB" b="1" dirty="0"/>
              <a:t>Word frequency </a:t>
            </a:r>
            <a:r>
              <a:rPr lang="en-GB" b="1" baseline="0" dirty="0"/>
              <a:t>(1 is the most frequent word in Spanish): </a:t>
            </a:r>
          </a:p>
          <a:p>
            <a:r>
              <a:rPr lang="en-GB" sz="1200" b="1" i="0" u="none" strike="noStrike" kern="1200" cap="none" dirty="0">
                <a:solidFill>
                  <a:schemeClr val="tx1"/>
                </a:solidFill>
                <a:effectLst/>
                <a:latin typeface="+mn-lt"/>
                <a:ea typeface="Calibri"/>
                <a:cs typeface="Calibri"/>
                <a:sym typeface="Calibri"/>
              </a:rPr>
              <a:t>Revisit subset of Y7 vocabulary: </a:t>
            </a:r>
          </a:p>
          <a:p>
            <a:r>
              <a:rPr lang="en-GB" sz="1200" b="0" i="0" u="none" strike="noStrike" kern="1200" cap="none" dirty="0" err="1">
                <a:solidFill>
                  <a:schemeClr val="tx1"/>
                </a:solidFill>
                <a:effectLst/>
                <a:latin typeface="+mn-lt"/>
                <a:ea typeface="+mn-ea"/>
                <a:cs typeface="Calibri"/>
                <a:sym typeface="Calibri"/>
              </a:rPr>
              <a:t>interesante</a:t>
            </a:r>
            <a:r>
              <a:rPr lang="en-GB" sz="1200" b="0" i="0" u="none" strike="noStrike" kern="1200" cap="none" dirty="0">
                <a:solidFill>
                  <a:schemeClr val="tx1"/>
                </a:solidFill>
                <a:effectLst/>
                <a:latin typeface="+mn-lt"/>
                <a:ea typeface="+mn-ea"/>
                <a:cs typeface="Calibri"/>
                <a:sym typeface="Calibri"/>
              </a:rPr>
              <a:t> [616]</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hermoso</a:t>
            </a:r>
            <a:r>
              <a:rPr lang="en-GB" sz="1200" b="0" i="0" u="none" strike="noStrike" kern="1200" cap="none" baseline="0" dirty="0">
                <a:solidFill>
                  <a:schemeClr val="tx1"/>
                </a:solidFill>
                <a:effectLst/>
                <a:latin typeface="+mn-lt"/>
                <a:ea typeface="+mn-ea"/>
                <a:cs typeface="Calibri"/>
                <a:sym typeface="Calibri"/>
              </a:rPr>
              <a:t> [980]; </a:t>
            </a:r>
            <a:r>
              <a:rPr lang="en-GB" sz="1200" b="0" i="0" u="none" strike="noStrike" kern="1200" cap="none" baseline="0" dirty="0" err="1">
                <a:solidFill>
                  <a:schemeClr val="tx1"/>
                </a:solidFill>
                <a:effectLst/>
                <a:latin typeface="+mn-lt"/>
                <a:ea typeface="+mn-ea"/>
                <a:cs typeface="Calibri"/>
                <a:sym typeface="Calibri"/>
              </a:rPr>
              <a:t>grande</a:t>
            </a:r>
            <a:r>
              <a:rPr lang="en-GB" sz="1200" b="0" i="0" u="none" strike="noStrike" kern="1200" cap="none" baseline="0" dirty="0">
                <a:solidFill>
                  <a:schemeClr val="tx1"/>
                </a:solidFill>
                <a:effectLst/>
                <a:latin typeface="+mn-lt"/>
                <a:ea typeface="+mn-ea"/>
                <a:cs typeface="Calibri"/>
                <a:sym typeface="Calibri"/>
              </a:rPr>
              <a:t> [66]; </a:t>
            </a:r>
            <a:r>
              <a:rPr lang="en-GB" sz="1200" b="0" i="0" u="none" strike="noStrike" kern="1200" cap="none" baseline="0" dirty="0" err="1">
                <a:solidFill>
                  <a:schemeClr val="tx1"/>
                </a:solidFill>
                <a:effectLst/>
                <a:latin typeface="+mn-lt"/>
                <a:ea typeface="+mn-ea"/>
                <a:cs typeface="Calibri"/>
                <a:sym typeface="Calibri"/>
              </a:rPr>
              <a:t>blanco</a:t>
            </a:r>
            <a:r>
              <a:rPr lang="en-GB" sz="1200" b="0" i="0" u="none" strike="noStrike" kern="1200" cap="none" baseline="0" dirty="0">
                <a:solidFill>
                  <a:schemeClr val="tx1"/>
                </a:solidFill>
                <a:effectLst/>
                <a:latin typeface="+mn-lt"/>
                <a:ea typeface="+mn-ea"/>
                <a:cs typeface="Calibri"/>
                <a:sym typeface="Calibri"/>
              </a:rPr>
              <a:t> [372]; </a:t>
            </a:r>
            <a:r>
              <a:rPr lang="en-GB" sz="1200" b="0" i="0" u="none" strike="noStrike" kern="1200" cap="none" baseline="0" dirty="0" err="1">
                <a:solidFill>
                  <a:schemeClr val="tx1"/>
                </a:solidFill>
                <a:effectLst/>
                <a:latin typeface="+mn-lt"/>
                <a:ea typeface="+mn-ea"/>
                <a:cs typeface="Calibri"/>
                <a:sym typeface="Calibri"/>
              </a:rPr>
              <a:t>bailar</a:t>
            </a:r>
            <a:r>
              <a:rPr lang="en-GB" sz="1200" b="0" i="0" u="none" strike="noStrike" kern="1200" cap="none" baseline="0" dirty="0">
                <a:solidFill>
                  <a:schemeClr val="tx1"/>
                </a:solidFill>
                <a:effectLst/>
                <a:latin typeface="+mn-lt"/>
                <a:ea typeface="+mn-ea"/>
                <a:cs typeface="Calibri"/>
                <a:sym typeface="Calibri"/>
              </a:rPr>
              <a:t> [1323]; hay [haber-13]; pasar [68]; </a:t>
            </a:r>
            <a:r>
              <a:rPr lang="en-GB" sz="1200" b="0" i="0" u="none" strike="noStrike" kern="1200" cap="none" baseline="0" dirty="0" err="1">
                <a:solidFill>
                  <a:schemeClr val="tx1"/>
                </a:solidFill>
                <a:effectLst/>
                <a:latin typeface="+mn-lt"/>
                <a:ea typeface="+mn-ea"/>
                <a:cs typeface="Calibri"/>
                <a:sym typeface="Calibri"/>
              </a:rPr>
              <a:t>llevar</a:t>
            </a:r>
            <a:r>
              <a:rPr lang="en-GB" sz="1200" b="0" i="0" u="none" strike="noStrike" kern="1200" cap="none" baseline="0" dirty="0">
                <a:solidFill>
                  <a:schemeClr val="tx1"/>
                </a:solidFill>
                <a:effectLst/>
                <a:latin typeface="+mn-lt"/>
                <a:ea typeface="+mn-ea"/>
                <a:cs typeface="Calibri"/>
                <a:sym typeface="Calibri"/>
              </a:rPr>
              <a:t> [101]; </a:t>
            </a:r>
            <a:r>
              <a:rPr lang="en-GB" sz="1200" b="0" i="0" u="none" strike="noStrike" kern="1200" cap="none" baseline="0" dirty="0" err="1">
                <a:solidFill>
                  <a:schemeClr val="tx1"/>
                </a:solidFill>
                <a:effectLst/>
                <a:latin typeface="+mn-lt"/>
                <a:ea typeface="+mn-ea"/>
                <a:cs typeface="Calibri"/>
                <a:sym typeface="Calibri"/>
              </a:rPr>
              <a:t>descansar</a:t>
            </a:r>
            <a:r>
              <a:rPr lang="en-GB" sz="1200" b="0" i="0" u="none" strike="noStrike" kern="1200" cap="none" baseline="0" dirty="0">
                <a:solidFill>
                  <a:schemeClr val="tx1"/>
                </a:solidFill>
                <a:effectLst/>
                <a:latin typeface="+mn-lt"/>
                <a:ea typeface="+mn-ea"/>
                <a:cs typeface="Calibri"/>
                <a:sym typeface="Calibri"/>
              </a:rPr>
              <a:t> [1749]; </a:t>
            </a:r>
            <a:r>
              <a:rPr lang="en-GB" sz="1200" b="0" i="0" u="none" strike="noStrike" kern="1200" cap="none" baseline="0" dirty="0" err="1">
                <a:solidFill>
                  <a:schemeClr val="tx1"/>
                </a:solidFill>
                <a:effectLst/>
                <a:latin typeface="+mn-lt"/>
                <a:ea typeface="+mn-ea"/>
                <a:cs typeface="Calibri"/>
                <a:sym typeface="Calibri"/>
              </a:rPr>
              <a:t>cambiar</a:t>
            </a:r>
            <a:r>
              <a:rPr lang="en-GB" sz="1200" b="0" i="0" u="none" strike="noStrike" kern="1200" cap="none" baseline="0" dirty="0">
                <a:solidFill>
                  <a:schemeClr val="tx1"/>
                </a:solidFill>
                <a:effectLst/>
                <a:latin typeface="+mn-lt"/>
                <a:ea typeface="+mn-ea"/>
                <a:cs typeface="Calibri"/>
                <a:sym typeface="Calibri"/>
              </a:rPr>
              <a:t> [255]; </a:t>
            </a:r>
            <a:r>
              <a:rPr lang="en-GB" sz="1200" b="0" i="0" u="none" strike="noStrike" kern="1200" cap="none" baseline="0" dirty="0" err="1">
                <a:solidFill>
                  <a:schemeClr val="tx1"/>
                </a:solidFill>
                <a:effectLst/>
                <a:latin typeface="+mn-lt"/>
                <a:ea typeface="+mn-ea"/>
                <a:cs typeface="Calibri"/>
                <a:sym typeface="Calibri"/>
              </a:rPr>
              <a:t>preguntar</a:t>
            </a:r>
            <a:r>
              <a:rPr lang="en-GB" sz="1200" b="0" i="0" u="none" strike="noStrike" kern="1200" cap="none" baseline="0" dirty="0">
                <a:solidFill>
                  <a:schemeClr val="tx1"/>
                </a:solidFill>
                <a:effectLst/>
                <a:latin typeface="+mn-lt"/>
                <a:ea typeface="+mn-ea"/>
                <a:cs typeface="Calibri"/>
                <a:sym typeface="Calibri"/>
              </a:rPr>
              <a:t> [219]; </a:t>
            </a:r>
            <a:r>
              <a:rPr lang="en-GB" sz="1200" b="0" i="0" u="none" strike="noStrike" kern="1200" cap="none" baseline="0" dirty="0" err="1">
                <a:solidFill>
                  <a:schemeClr val="tx1"/>
                </a:solidFill>
                <a:effectLst/>
                <a:latin typeface="+mn-lt"/>
                <a:ea typeface="+mn-ea"/>
                <a:cs typeface="Calibri"/>
                <a:sym typeface="Calibri"/>
              </a:rPr>
              <a:t>participar</a:t>
            </a:r>
            <a:r>
              <a:rPr lang="en-GB" sz="1200" b="0" i="0" u="none" strike="noStrike" kern="1200" cap="none" baseline="0" dirty="0">
                <a:solidFill>
                  <a:schemeClr val="tx1"/>
                </a:solidFill>
                <a:effectLst/>
                <a:latin typeface="+mn-lt"/>
                <a:ea typeface="+mn-ea"/>
                <a:cs typeface="Calibri"/>
                <a:sym typeface="Calibri"/>
              </a:rPr>
              <a:t> [593]; </a:t>
            </a:r>
            <a:r>
              <a:rPr lang="en-GB" sz="1200" b="0" i="0" u="none" strike="noStrike" kern="1200" cap="none" baseline="0" dirty="0" err="1">
                <a:solidFill>
                  <a:schemeClr val="tx1"/>
                </a:solidFill>
                <a:effectLst/>
                <a:latin typeface="+mn-lt"/>
                <a:ea typeface="+mn-ea"/>
                <a:cs typeface="Calibri"/>
                <a:sym typeface="Calibri"/>
              </a:rPr>
              <a:t>pensar</a:t>
            </a:r>
            <a:r>
              <a:rPr lang="en-GB" sz="1200" b="0" i="0" u="none" strike="noStrike" kern="1200" cap="none" baseline="0" dirty="0">
                <a:solidFill>
                  <a:schemeClr val="tx1"/>
                </a:solidFill>
                <a:effectLst/>
                <a:latin typeface="+mn-lt"/>
                <a:ea typeface="+mn-ea"/>
                <a:cs typeface="Calibri"/>
                <a:sym typeface="Calibri"/>
              </a:rPr>
              <a:t> [105]; </a:t>
            </a:r>
            <a:r>
              <a:rPr lang="en-GB" sz="1200" b="0" i="0" u="none" strike="noStrike" kern="1200" cap="none" baseline="0" dirty="0" err="1">
                <a:solidFill>
                  <a:schemeClr val="tx1"/>
                </a:solidFill>
                <a:effectLst/>
                <a:latin typeface="+mn-lt"/>
                <a:ea typeface="+mn-ea"/>
                <a:cs typeface="Calibri"/>
                <a:sym typeface="Calibri"/>
              </a:rPr>
              <a:t>correr</a:t>
            </a:r>
            <a:r>
              <a:rPr lang="en-GB" sz="1200" b="0" i="0" u="none" strike="noStrike" kern="1200" cap="none" baseline="0" dirty="0">
                <a:solidFill>
                  <a:schemeClr val="tx1"/>
                </a:solidFill>
                <a:effectLst/>
                <a:latin typeface="+mn-lt"/>
                <a:ea typeface="+mn-ea"/>
                <a:cs typeface="Calibri"/>
                <a:sym typeface="Calibri"/>
              </a:rPr>
              <a:t> [343]; </a:t>
            </a:r>
            <a:r>
              <a:rPr lang="en-GB" sz="1200" b="0" i="0" u="none" strike="noStrike" kern="1200" cap="none" baseline="0" dirty="0" err="1">
                <a:solidFill>
                  <a:schemeClr val="tx1"/>
                </a:solidFill>
                <a:effectLst/>
                <a:latin typeface="+mn-lt"/>
                <a:ea typeface="+mn-ea"/>
                <a:cs typeface="Calibri"/>
                <a:sym typeface="Calibri"/>
              </a:rPr>
              <a:t>ir</a:t>
            </a:r>
            <a:r>
              <a:rPr lang="en-GB" sz="1200" b="0" i="0" u="none" strike="noStrike" kern="1200" cap="none" baseline="0" dirty="0">
                <a:solidFill>
                  <a:schemeClr val="tx1"/>
                </a:solidFill>
                <a:effectLst/>
                <a:latin typeface="+mn-lt"/>
                <a:ea typeface="+mn-ea"/>
                <a:cs typeface="Calibri"/>
                <a:sym typeface="Calibri"/>
              </a:rPr>
              <a:t> [33]; </a:t>
            </a:r>
            <a:r>
              <a:rPr lang="en-GB" sz="1200" b="0" i="0" u="none" strike="noStrike" kern="1200" cap="none" baseline="0" dirty="0" err="1">
                <a:solidFill>
                  <a:schemeClr val="tx1"/>
                </a:solidFill>
                <a:effectLst/>
                <a:latin typeface="+mn-lt"/>
                <a:ea typeface="+mn-ea"/>
                <a:cs typeface="Calibri"/>
                <a:sym typeface="Calibri"/>
              </a:rPr>
              <a:t>visitar</a:t>
            </a:r>
            <a:r>
              <a:rPr lang="en-GB" sz="1200" b="0" i="0" u="none" strike="noStrike" kern="1200" cap="none" baseline="0" dirty="0">
                <a:solidFill>
                  <a:schemeClr val="tx1"/>
                </a:solidFill>
                <a:effectLst/>
                <a:latin typeface="+mn-lt"/>
                <a:ea typeface="+mn-ea"/>
                <a:cs typeface="Calibri"/>
                <a:sym typeface="Calibri"/>
              </a:rPr>
              <a:t> [792]; </a:t>
            </a:r>
            <a:r>
              <a:rPr lang="en-GB" sz="1200" b="0" i="0" u="none" strike="noStrike" kern="1200" cap="none" baseline="0" dirty="0" err="1">
                <a:solidFill>
                  <a:schemeClr val="tx1"/>
                </a:solidFill>
                <a:effectLst/>
                <a:latin typeface="+mn-lt"/>
                <a:ea typeface="+mn-ea"/>
                <a:cs typeface="Calibri"/>
                <a:sym typeface="Calibri"/>
              </a:rPr>
              <a:t>disfrutar</a:t>
            </a:r>
            <a:r>
              <a:rPr lang="en-GB" sz="1200" b="0" i="0" u="none" strike="noStrike" kern="1200" cap="none" baseline="0" dirty="0">
                <a:solidFill>
                  <a:schemeClr val="tx1"/>
                </a:solidFill>
                <a:effectLst/>
                <a:latin typeface="+mn-lt"/>
                <a:ea typeface="+mn-ea"/>
                <a:cs typeface="Calibri"/>
                <a:sym typeface="Calibri"/>
              </a:rPr>
              <a:t> [939]; </a:t>
            </a:r>
            <a:r>
              <a:rPr lang="en-GB" sz="1200" b="0" i="0" u="none" strike="noStrike" kern="1200" cap="none" baseline="0" dirty="0" err="1">
                <a:solidFill>
                  <a:schemeClr val="tx1"/>
                </a:solidFill>
                <a:effectLst/>
                <a:latin typeface="+mn-lt"/>
                <a:ea typeface="+mn-ea"/>
                <a:cs typeface="Calibri"/>
                <a:sym typeface="Calibri"/>
              </a:rPr>
              <a:t>hago</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haces</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hace</a:t>
            </a:r>
            <a:r>
              <a:rPr lang="en-GB" sz="1200" b="0" i="0" u="none" strike="noStrike" kern="1200" cap="none" baseline="0" dirty="0">
                <a:solidFill>
                  <a:schemeClr val="tx1"/>
                </a:solidFill>
                <a:effectLst/>
                <a:latin typeface="+mn-lt"/>
                <a:ea typeface="+mn-ea"/>
                <a:cs typeface="Calibri"/>
                <a:sym typeface="Calibri"/>
              </a:rPr>
              <a:t> [hacer-26]; </a:t>
            </a:r>
            <a:r>
              <a:rPr lang="en-GB" sz="1200" b="0" i="0" u="none" strike="noStrike" kern="1200" cap="none" baseline="0" dirty="0" err="1">
                <a:solidFill>
                  <a:schemeClr val="tx1"/>
                </a:solidFill>
                <a:effectLst/>
                <a:latin typeface="+mn-lt"/>
                <a:ea typeface="+mn-ea"/>
                <a:cs typeface="Calibri"/>
                <a:sym typeface="Calibri"/>
              </a:rPr>
              <a:t>tienes</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tiene</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tener</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tengo</a:t>
            </a:r>
            <a:r>
              <a:rPr lang="en-GB" sz="1200" b="0" i="0" u="none" strike="noStrike" kern="1200" cap="none" baseline="0" dirty="0">
                <a:solidFill>
                  <a:schemeClr val="tx1"/>
                </a:solidFill>
                <a:effectLst/>
                <a:latin typeface="+mn-lt"/>
                <a:ea typeface="+mn-ea"/>
                <a:cs typeface="Calibri"/>
                <a:sym typeface="Calibri"/>
              </a:rPr>
              <a:t> [tener-19]; </a:t>
            </a:r>
            <a:r>
              <a:rPr lang="en-GB" sz="1200" b="0" i="0" u="none" strike="noStrike" kern="1200" cap="none" baseline="0" dirty="0" err="1">
                <a:solidFill>
                  <a:schemeClr val="tx1"/>
                </a:solidFill>
                <a:effectLst/>
                <a:latin typeface="+mn-lt"/>
                <a:ea typeface="+mn-ea"/>
                <a:cs typeface="Calibri"/>
                <a:sym typeface="Calibri"/>
              </a:rPr>
              <a:t>puedo</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puedes</a:t>
            </a:r>
            <a:r>
              <a:rPr lang="en-GB" sz="1200" b="0" i="0" u="none" strike="noStrike" kern="1200" cap="none" baseline="0" dirty="0">
                <a:solidFill>
                  <a:schemeClr val="tx1"/>
                </a:solidFill>
                <a:effectLst/>
                <a:latin typeface="+mn-lt"/>
                <a:ea typeface="+mn-ea"/>
                <a:cs typeface="Calibri"/>
                <a:sym typeface="Calibri"/>
              </a:rPr>
              <a:t>; </a:t>
            </a:r>
            <a:r>
              <a:rPr lang="en-GB" sz="1200" b="0" i="0" u="none" strike="noStrike" kern="1200" cap="none" baseline="0" dirty="0" err="1">
                <a:solidFill>
                  <a:schemeClr val="tx1"/>
                </a:solidFill>
                <a:effectLst/>
                <a:latin typeface="+mn-lt"/>
                <a:ea typeface="+mn-ea"/>
                <a:cs typeface="Calibri"/>
                <a:sym typeface="Calibri"/>
              </a:rPr>
              <a:t>puede</a:t>
            </a:r>
            <a:r>
              <a:rPr lang="en-GB" sz="1200" b="0" i="0" u="none" strike="noStrike" kern="1200" cap="none" baseline="0" dirty="0">
                <a:solidFill>
                  <a:schemeClr val="tx1"/>
                </a:solidFill>
                <a:effectLst/>
                <a:latin typeface="+mn-lt"/>
                <a:ea typeface="+mn-ea"/>
                <a:cs typeface="Calibri"/>
                <a:sym typeface="Calibri"/>
              </a:rPr>
              <a:t> [poder-32]; </a:t>
            </a:r>
            <a:r>
              <a:rPr lang="en-GB" sz="1200" b="0" i="0" u="none" strike="noStrike" kern="1200" cap="none" baseline="0" dirty="0" err="1">
                <a:solidFill>
                  <a:schemeClr val="tx1"/>
                </a:solidFill>
                <a:effectLst/>
                <a:latin typeface="+mn-lt"/>
                <a:ea typeface="+mn-ea"/>
                <a:cs typeface="Calibri"/>
                <a:sym typeface="Calibri"/>
              </a:rPr>
              <a:t>moneda</a:t>
            </a:r>
            <a:r>
              <a:rPr lang="en-GB" sz="1200" b="0" i="0" u="none" strike="noStrike" kern="1200" cap="none" baseline="0" dirty="0">
                <a:solidFill>
                  <a:schemeClr val="tx1"/>
                </a:solidFill>
                <a:effectLst/>
                <a:latin typeface="+mn-lt"/>
                <a:ea typeface="+mn-ea"/>
                <a:cs typeface="Calibri"/>
                <a:sym typeface="Calibri"/>
              </a:rPr>
              <a:t> [1577]; </a:t>
            </a:r>
            <a:r>
              <a:rPr lang="en-GB" sz="1200" b="0" i="0" u="none" strike="noStrike" kern="1200" cap="none" baseline="0" dirty="0" err="1">
                <a:solidFill>
                  <a:schemeClr val="tx1"/>
                </a:solidFill>
                <a:effectLst/>
                <a:latin typeface="+mn-lt"/>
                <a:ea typeface="+mn-ea"/>
                <a:cs typeface="Calibri"/>
                <a:sym typeface="Calibri"/>
              </a:rPr>
              <a:t>revista</a:t>
            </a:r>
            <a:r>
              <a:rPr lang="en-GB" sz="1200" b="0" i="0" u="none" strike="noStrike" kern="1200" cap="none" baseline="0" dirty="0">
                <a:solidFill>
                  <a:schemeClr val="tx1"/>
                </a:solidFill>
                <a:effectLst/>
                <a:latin typeface="+mn-lt"/>
                <a:ea typeface="+mn-ea"/>
                <a:cs typeface="Calibri"/>
                <a:sym typeface="Calibri"/>
              </a:rPr>
              <a:t> [920]; </a:t>
            </a:r>
            <a:r>
              <a:rPr lang="en-GB" sz="1200" b="0" i="0" u="none" strike="noStrike" kern="1200" cap="none" baseline="0" dirty="0" err="1">
                <a:solidFill>
                  <a:schemeClr val="tx1"/>
                </a:solidFill>
                <a:effectLst/>
                <a:latin typeface="+mn-lt"/>
                <a:ea typeface="+mn-ea"/>
                <a:cs typeface="Calibri"/>
                <a:sym typeface="Calibri"/>
              </a:rPr>
              <a:t>zapato</a:t>
            </a:r>
            <a:r>
              <a:rPr lang="en-GB" sz="1200" b="0" i="0" u="none" strike="noStrike" kern="1200" cap="none" baseline="0" dirty="0">
                <a:solidFill>
                  <a:schemeClr val="tx1"/>
                </a:solidFill>
                <a:effectLst/>
                <a:latin typeface="+mn-lt"/>
                <a:ea typeface="+mn-ea"/>
                <a:cs typeface="Calibri"/>
                <a:sym typeface="Calibri"/>
              </a:rPr>
              <a:t> [1477]; camisa [1873]; plan [625]; ciudad [178]; </a:t>
            </a:r>
            <a:r>
              <a:rPr lang="en-GB" sz="1200" b="0" i="0" u="none" strike="noStrike" kern="1200" cap="none" baseline="0" dirty="0" err="1">
                <a:solidFill>
                  <a:schemeClr val="tx1"/>
                </a:solidFill>
                <a:effectLst/>
                <a:latin typeface="+mn-lt"/>
                <a:ea typeface="+mn-ea"/>
                <a:cs typeface="Calibri"/>
                <a:sym typeface="Calibri"/>
              </a:rPr>
              <a:t>centro</a:t>
            </a:r>
            <a:r>
              <a:rPr lang="en-GB" sz="1200" b="0" i="0" u="none" strike="noStrike" kern="1200" cap="none" baseline="0" dirty="0">
                <a:solidFill>
                  <a:schemeClr val="tx1"/>
                </a:solidFill>
                <a:effectLst/>
                <a:latin typeface="+mn-lt"/>
                <a:ea typeface="+mn-ea"/>
                <a:cs typeface="Calibri"/>
                <a:sym typeface="Calibri"/>
              </a:rPr>
              <a:t> [316]; </a:t>
            </a:r>
            <a:r>
              <a:rPr lang="en-GB" sz="1200" b="0" i="0" u="none" strike="noStrike" kern="1200" cap="none" baseline="0" dirty="0" err="1">
                <a:solidFill>
                  <a:schemeClr val="tx1"/>
                </a:solidFill>
                <a:effectLst/>
                <a:latin typeface="+mn-lt"/>
                <a:ea typeface="+mn-ea"/>
                <a:cs typeface="Calibri"/>
                <a:sym typeface="Calibri"/>
              </a:rPr>
              <a:t>iglesia</a:t>
            </a:r>
            <a:r>
              <a:rPr lang="en-GB" sz="1200" b="0" i="0" u="none" strike="noStrike" kern="1200" cap="none" baseline="0" dirty="0">
                <a:solidFill>
                  <a:schemeClr val="tx1"/>
                </a:solidFill>
                <a:effectLst/>
                <a:latin typeface="+mn-lt"/>
                <a:ea typeface="+mn-ea"/>
                <a:cs typeface="Calibri"/>
                <a:sym typeface="Calibri"/>
              </a:rPr>
              <a:t> [437]; </a:t>
            </a:r>
            <a:r>
              <a:rPr lang="en-GB" sz="1200" b="0" i="0" u="none" strike="noStrike" kern="1200" cap="none" baseline="0" dirty="0" err="1">
                <a:solidFill>
                  <a:schemeClr val="tx1"/>
                </a:solidFill>
                <a:effectLst/>
                <a:latin typeface="+mn-lt"/>
                <a:ea typeface="+mn-ea"/>
                <a:cs typeface="Calibri"/>
                <a:sym typeface="Calibri"/>
              </a:rPr>
              <a:t>mercado</a:t>
            </a:r>
            <a:r>
              <a:rPr lang="en-GB" sz="1200" b="0" i="0" u="none" strike="noStrike" kern="1200" cap="none" baseline="0" dirty="0">
                <a:solidFill>
                  <a:schemeClr val="tx1"/>
                </a:solidFill>
                <a:effectLst/>
                <a:latin typeface="+mn-lt"/>
                <a:ea typeface="+mn-ea"/>
                <a:cs typeface="Calibri"/>
                <a:sym typeface="Calibri"/>
              </a:rPr>
              <a:t> [487]; plaza [806]; </a:t>
            </a:r>
            <a:r>
              <a:rPr lang="en-GB" sz="1200" b="0" i="0" u="none" strike="noStrike" kern="1200" cap="none" baseline="0" dirty="0" err="1">
                <a:solidFill>
                  <a:schemeClr val="tx1"/>
                </a:solidFill>
                <a:effectLst/>
                <a:latin typeface="+mn-lt"/>
                <a:ea typeface="+mn-ea"/>
                <a:cs typeface="Calibri"/>
                <a:sym typeface="Calibri"/>
              </a:rPr>
              <a:t>museo</a:t>
            </a:r>
            <a:r>
              <a:rPr lang="en-GB" sz="1200" b="0" i="0" u="none" strike="noStrike" kern="1200" cap="none" baseline="0" dirty="0">
                <a:solidFill>
                  <a:schemeClr val="tx1"/>
                </a:solidFill>
                <a:effectLst/>
                <a:latin typeface="+mn-lt"/>
                <a:ea typeface="+mn-ea"/>
                <a:cs typeface="Calibri"/>
                <a:sym typeface="Calibri"/>
              </a:rPr>
              <a:t> [1114]; tienda [1515]; </a:t>
            </a:r>
            <a:r>
              <a:rPr lang="en-GB" sz="1200" b="0" i="0" u="none" strike="noStrike" kern="1200" cap="none" baseline="0" dirty="0" err="1">
                <a:solidFill>
                  <a:schemeClr val="tx1"/>
                </a:solidFill>
                <a:effectLst/>
                <a:latin typeface="+mn-lt"/>
                <a:ea typeface="+mn-ea"/>
                <a:cs typeface="Calibri"/>
                <a:sym typeface="Calibri"/>
              </a:rPr>
              <a:t>edificio</a:t>
            </a:r>
            <a:r>
              <a:rPr lang="en-GB" sz="1200" b="0" i="0" u="none" strike="noStrike" kern="1200" cap="none" baseline="0" dirty="0">
                <a:solidFill>
                  <a:schemeClr val="tx1"/>
                </a:solidFill>
                <a:effectLst/>
                <a:latin typeface="+mn-lt"/>
                <a:ea typeface="+mn-ea"/>
                <a:cs typeface="Calibri"/>
                <a:sym typeface="Calibri"/>
              </a:rPr>
              <a:t> [857]; </a:t>
            </a:r>
            <a:r>
              <a:rPr lang="en-GB" sz="1200" b="0" i="0" u="none" strike="noStrike" kern="1200" cap="none" baseline="0" dirty="0" err="1">
                <a:solidFill>
                  <a:schemeClr val="tx1"/>
                </a:solidFill>
                <a:effectLst/>
                <a:latin typeface="+mn-lt"/>
                <a:ea typeface="+mn-ea"/>
                <a:cs typeface="Calibri"/>
                <a:sym typeface="Calibri"/>
              </a:rPr>
              <a:t>dinero</a:t>
            </a:r>
            <a:r>
              <a:rPr lang="en-GB" sz="1200" b="0" i="0" u="none" strike="noStrike" kern="1200" cap="none" baseline="0" dirty="0">
                <a:solidFill>
                  <a:schemeClr val="tx1"/>
                </a:solidFill>
                <a:effectLst/>
                <a:latin typeface="+mn-lt"/>
                <a:ea typeface="+mn-ea"/>
                <a:cs typeface="Calibri"/>
                <a:sym typeface="Calibri"/>
              </a:rPr>
              <a:t> [364]; </a:t>
            </a:r>
            <a:r>
              <a:rPr lang="en-GB" sz="1200" b="0" i="0" u="none" strike="noStrike" kern="1200" cap="none" baseline="0" dirty="0" err="1">
                <a:solidFill>
                  <a:schemeClr val="tx1"/>
                </a:solidFill>
                <a:effectLst/>
                <a:latin typeface="+mn-lt"/>
                <a:ea typeface="+mn-ea"/>
                <a:cs typeface="Calibri"/>
                <a:sym typeface="Calibri"/>
              </a:rPr>
              <a:t>torre</a:t>
            </a:r>
            <a:r>
              <a:rPr lang="en-GB" sz="1200" b="0" i="0" u="none" strike="noStrike" kern="1200" cap="none" baseline="0" dirty="0">
                <a:solidFill>
                  <a:schemeClr val="tx1"/>
                </a:solidFill>
                <a:effectLst/>
                <a:latin typeface="+mn-lt"/>
                <a:ea typeface="+mn-ea"/>
                <a:cs typeface="Calibri"/>
                <a:sym typeface="Calibri"/>
              </a:rPr>
              <a:t> [2138]; </a:t>
            </a:r>
            <a:r>
              <a:rPr lang="en-GB" sz="1200" b="0" i="0" u="none" strike="noStrike" kern="1200" cap="none" baseline="0" dirty="0" err="1">
                <a:solidFill>
                  <a:schemeClr val="tx1"/>
                </a:solidFill>
                <a:effectLst/>
                <a:latin typeface="+mn-lt"/>
                <a:ea typeface="+mn-ea"/>
                <a:cs typeface="Calibri"/>
                <a:sym typeface="Calibri"/>
              </a:rPr>
              <a:t>lugar</a:t>
            </a:r>
            <a:r>
              <a:rPr lang="en-GB" sz="1200" b="0" i="0" u="none" strike="noStrike" kern="1200" cap="none" baseline="0" dirty="0">
                <a:solidFill>
                  <a:schemeClr val="tx1"/>
                </a:solidFill>
                <a:effectLst/>
                <a:latin typeface="+mn-lt"/>
                <a:ea typeface="+mn-ea"/>
                <a:cs typeface="Calibri"/>
                <a:sym typeface="Calibri"/>
              </a:rPr>
              <a:t> [144]; </a:t>
            </a:r>
            <a:r>
              <a:rPr lang="en-GB" sz="1200" b="0" i="0" u="none" strike="noStrike" kern="1200" cap="none" baseline="0" dirty="0" err="1">
                <a:solidFill>
                  <a:schemeClr val="tx1"/>
                </a:solidFill>
                <a:effectLst/>
                <a:latin typeface="+mn-lt"/>
                <a:ea typeface="+mn-ea"/>
                <a:cs typeface="Calibri"/>
                <a:sym typeface="Calibri"/>
              </a:rPr>
              <a:t>viernes</a:t>
            </a:r>
            <a:r>
              <a:rPr lang="en-GB" sz="1200" b="0" i="0" u="none" strike="noStrike" kern="1200" cap="none" baseline="0" dirty="0">
                <a:solidFill>
                  <a:schemeClr val="tx1"/>
                </a:solidFill>
                <a:effectLst/>
                <a:latin typeface="+mn-lt"/>
                <a:ea typeface="+mn-ea"/>
                <a:cs typeface="Calibri"/>
                <a:sym typeface="Calibri"/>
              </a:rPr>
              <a:t> [1259]; </a:t>
            </a:r>
            <a:r>
              <a:rPr lang="en-GB" sz="1200" b="0" i="0" u="none" strike="noStrike" kern="1200" cap="none" baseline="0" dirty="0" err="1">
                <a:solidFill>
                  <a:schemeClr val="tx1"/>
                </a:solidFill>
                <a:effectLst/>
                <a:latin typeface="+mn-lt"/>
                <a:ea typeface="+mn-ea"/>
                <a:cs typeface="Calibri"/>
                <a:sym typeface="Calibri"/>
              </a:rPr>
              <a:t>sábado</a:t>
            </a:r>
            <a:r>
              <a:rPr lang="en-GB" sz="1200" b="0" i="0" u="none" strike="noStrike" kern="1200" cap="none" baseline="0" dirty="0">
                <a:solidFill>
                  <a:schemeClr val="tx1"/>
                </a:solidFill>
                <a:effectLst/>
                <a:latin typeface="+mn-lt"/>
                <a:ea typeface="+mn-ea"/>
                <a:cs typeface="Calibri"/>
                <a:sym typeface="Calibri"/>
              </a:rPr>
              <a:t> [1179]; </a:t>
            </a:r>
            <a:r>
              <a:rPr lang="en-GB" sz="1200" b="0" i="0" u="none" strike="noStrike" kern="1200" cap="none" baseline="0" dirty="0" err="1">
                <a:solidFill>
                  <a:schemeClr val="tx1"/>
                </a:solidFill>
                <a:effectLst/>
                <a:latin typeface="+mn-lt"/>
                <a:ea typeface="+mn-ea"/>
                <a:cs typeface="Calibri"/>
                <a:sym typeface="Calibri"/>
              </a:rPr>
              <a:t>domingo</a:t>
            </a:r>
            <a:r>
              <a:rPr lang="en-GB" sz="1200" b="0" i="0" u="none" strike="noStrike" kern="1200" cap="none" baseline="0" dirty="0">
                <a:solidFill>
                  <a:schemeClr val="tx1"/>
                </a:solidFill>
                <a:effectLst/>
                <a:latin typeface="+mn-lt"/>
                <a:ea typeface="+mn-ea"/>
                <a:cs typeface="Calibri"/>
                <a:sym typeface="Calibri"/>
              </a:rPr>
              <a:t> [693]; </a:t>
            </a:r>
            <a:r>
              <a:rPr lang="en-GB" sz="1200" b="0" i="0" u="none" strike="noStrike" kern="1200" cap="none" baseline="0" dirty="0" err="1">
                <a:solidFill>
                  <a:schemeClr val="tx1"/>
                </a:solidFill>
                <a:effectLst/>
                <a:latin typeface="+mn-lt"/>
                <a:ea typeface="+mn-ea"/>
                <a:cs typeface="Calibri"/>
                <a:sym typeface="Calibri"/>
              </a:rPr>
              <a:t>ejercicio</a:t>
            </a:r>
            <a:r>
              <a:rPr lang="en-GB" sz="1200" b="0" i="0" u="none" strike="noStrike" kern="1200" cap="none" baseline="0" dirty="0">
                <a:solidFill>
                  <a:schemeClr val="tx1"/>
                </a:solidFill>
                <a:effectLst/>
                <a:latin typeface="+mn-lt"/>
                <a:ea typeface="+mn-ea"/>
                <a:cs typeface="Calibri"/>
                <a:sym typeface="Calibri"/>
              </a:rPr>
              <a:t> [1162]; </a:t>
            </a:r>
            <a:r>
              <a:rPr lang="en-GB" sz="1200" b="0" i="0" u="none" strike="noStrike" kern="1200" cap="none" baseline="0" dirty="0" err="1">
                <a:solidFill>
                  <a:schemeClr val="tx1"/>
                </a:solidFill>
                <a:effectLst/>
                <a:latin typeface="+mn-lt"/>
                <a:ea typeface="+mn-ea"/>
                <a:cs typeface="Calibri"/>
                <a:sym typeface="Calibri"/>
              </a:rPr>
              <a:t>vacaciones</a:t>
            </a:r>
            <a:r>
              <a:rPr lang="en-GB" sz="1200" b="0" i="0" u="none" strike="noStrike" kern="1200" cap="none" baseline="0" dirty="0">
                <a:solidFill>
                  <a:schemeClr val="tx1"/>
                </a:solidFill>
                <a:effectLst/>
                <a:latin typeface="+mn-lt"/>
                <a:ea typeface="+mn-ea"/>
                <a:cs typeface="Calibri"/>
                <a:sym typeface="Calibri"/>
              </a:rPr>
              <a:t> [2641]; gracias [275]; de nada [nada-87]; </a:t>
            </a:r>
            <a:r>
              <a:rPr lang="en-GB" sz="1200" b="0" i="0" u="none" strike="noStrike" kern="1200" cap="none" baseline="0" dirty="0" err="1">
                <a:solidFill>
                  <a:schemeClr val="tx1"/>
                </a:solidFill>
                <a:effectLst/>
                <a:latin typeface="+mn-lt"/>
                <a:ea typeface="+mn-ea"/>
                <a:cs typeface="Calibri"/>
                <a:sym typeface="Calibri"/>
              </a:rPr>
              <a:t>pero</a:t>
            </a:r>
            <a:r>
              <a:rPr lang="en-GB" sz="1200" b="0" i="0" u="none" strike="noStrike" kern="1200" cap="none" baseline="0" dirty="0">
                <a:solidFill>
                  <a:schemeClr val="tx1"/>
                </a:solidFill>
                <a:effectLst/>
                <a:latin typeface="+mn-lt"/>
                <a:ea typeface="+mn-ea"/>
                <a:cs typeface="Calibri"/>
                <a:sym typeface="Calibri"/>
              </a:rPr>
              <a:t> [30]; </a:t>
            </a:r>
            <a:r>
              <a:rPr lang="en-GB" sz="1200" b="0" i="0" u="none" strike="noStrike" kern="1200" cap="none" baseline="0" dirty="0" err="1">
                <a:solidFill>
                  <a:schemeClr val="tx1"/>
                </a:solidFill>
                <a:effectLst/>
                <a:latin typeface="+mn-lt"/>
                <a:ea typeface="+mn-ea"/>
                <a:cs typeface="Calibri"/>
                <a:sym typeface="Calibri"/>
              </a:rPr>
              <a:t>mucho</a:t>
            </a:r>
            <a:r>
              <a:rPr lang="en-GB" sz="1200" b="0" i="0" u="none" strike="noStrike" kern="1200" cap="none" baseline="0" dirty="0">
                <a:solidFill>
                  <a:schemeClr val="tx1"/>
                </a:solidFill>
                <a:effectLst/>
                <a:latin typeface="+mn-lt"/>
                <a:ea typeface="+mn-ea"/>
                <a:cs typeface="Calibri"/>
                <a:sym typeface="Calibri"/>
              </a:rPr>
              <a:t> [41]; ¿</a:t>
            </a:r>
            <a:r>
              <a:rPr lang="en-GB" sz="1200" b="0" i="0" u="none" strike="noStrike" kern="1200" cap="none" baseline="0" dirty="0" err="1">
                <a:solidFill>
                  <a:schemeClr val="tx1"/>
                </a:solidFill>
                <a:effectLst/>
                <a:latin typeface="+mn-lt"/>
                <a:ea typeface="+mn-ea"/>
                <a:cs typeface="Calibri"/>
                <a:sym typeface="Calibri"/>
              </a:rPr>
              <a:t>cómo</a:t>
            </a:r>
            <a:r>
              <a:rPr lang="en-GB" sz="1200" b="0" i="0" u="none" strike="noStrike" kern="1200" cap="none" baseline="0" dirty="0">
                <a:solidFill>
                  <a:schemeClr val="tx1"/>
                </a:solidFill>
                <a:effectLst/>
                <a:latin typeface="+mn-lt"/>
                <a:ea typeface="+mn-ea"/>
                <a:cs typeface="Calibri"/>
                <a:sym typeface="Calibri"/>
              </a:rPr>
              <a:t> es? [cómo-151]; entre [63]; </a:t>
            </a:r>
            <a:r>
              <a:rPr lang="en-GB" sz="1200" b="0" i="0" u="none" strike="noStrike" kern="1200" cap="none" baseline="0" dirty="0" err="1">
                <a:solidFill>
                  <a:schemeClr val="tx1"/>
                </a:solidFill>
                <a:effectLst/>
                <a:latin typeface="+mn-lt"/>
                <a:ea typeface="+mn-ea"/>
                <a:cs typeface="Calibri"/>
                <a:sym typeface="Calibri"/>
              </a:rPr>
              <a:t>fuera</a:t>
            </a:r>
            <a:r>
              <a:rPr lang="en-GB" sz="1200" b="0" i="0" u="none" strike="noStrike" kern="1200" cap="none" baseline="0" dirty="0">
                <a:solidFill>
                  <a:schemeClr val="tx1"/>
                </a:solidFill>
                <a:effectLst/>
                <a:latin typeface="+mn-lt"/>
                <a:ea typeface="+mn-ea"/>
                <a:cs typeface="Calibri"/>
                <a:sym typeface="Calibri"/>
              </a:rPr>
              <a:t> [299]; </a:t>
            </a:r>
            <a:r>
              <a:rPr lang="en-GB" sz="1200" b="0" i="0" u="none" strike="noStrike" kern="1200" cap="none" baseline="0" dirty="0" err="1">
                <a:solidFill>
                  <a:schemeClr val="tx1"/>
                </a:solidFill>
                <a:effectLst/>
                <a:latin typeface="+mn-lt"/>
                <a:ea typeface="+mn-ea"/>
                <a:cs typeface="Calibri"/>
                <a:sym typeface="Calibri"/>
              </a:rPr>
              <a:t>delante</a:t>
            </a:r>
            <a:r>
              <a:rPr lang="en-GB" sz="1200" b="0" i="0" u="none" strike="noStrike" kern="1200" cap="none" baseline="0" dirty="0">
                <a:solidFill>
                  <a:schemeClr val="tx1"/>
                </a:solidFill>
                <a:effectLst/>
                <a:latin typeface="+mn-lt"/>
                <a:ea typeface="+mn-ea"/>
                <a:cs typeface="Calibri"/>
                <a:sym typeface="Calibri"/>
              </a:rPr>
              <a:t> [1742]; por [15]; al [a-8]; </a:t>
            </a:r>
            <a:r>
              <a:rPr lang="en-GB" sz="1200" b="0" i="0" u="none" strike="noStrike" kern="1200" cap="none" baseline="0" dirty="0" err="1">
                <a:solidFill>
                  <a:schemeClr val="tx1"/>
                </a:solidFill>
                <a:effectLst/>
                <a:latin typeface="+mn-lt"/>
                <a:ea typeface="+mn-ea"/>
                <a:cs typeface="Calibri"/>
                <a:sym typeface="Calibri"/>
              </a:rPr>
              <a:t>después</a:t>
            </a:r>
            <a:r>
              <a:rPr lang="en-GB" sz="1200" b="0" i="0" u="none" strike="noStrike" kern="1200" cap="none" baseline="0" dirty="0">
                <a:solidFill>
                  <a:schemeClr val="tx1"/>
                </a:solidFill>
                <a:effectLst/>
                <a:latin typeface="+mn-lt"/>
                <a:ea typeface="+mn-ea"/>
                <a:cs typeface="Calibri"/>
                <a:sym typeface="Calibri"/>
              </a:rPr>
              <a:t> [115]; </a:t>
            </a:r>
            <a:r>
              <a:rPr lang="en-GB" sz="1200" b="0" i="0" u="none" strike="noStrike" kern="1200" cap="none" baseline="0" dirty="0" err="1">
                <a:solidFill>
                  <a:schemeClr val="tx1"/>
                </a:solidFill>
                <a:effectLst/>
                <a:latin typeface="+mn-lt"/>
                <a:ea typeface="+mn-ea"/>
                <a:cs typeface="Calibri"/>
                <a:sym typeface="Calibri"/>
              </a:rPr>
              <a:t>cuánto</a:t>
            </a:r>
            <a:r>
              <a:rPr lang="en-GB" sz="1200" b="0" i="0" u="none" strike="noStrike" kern="1200" cap="none" baseline="0" dirty="0">
                <a:solidFill>
                  <a:schemeClr val="tx1"/>
                </a:solidFill>
                <a:effectLst/>
                <a:latin typeface="+mn-lt"/>
                <a:ea typeface="+mn-ea"/>
                <a:cs typeface="Calibri"/>
                <a:sym typeface="Calibri"/>
              </a:rPr>
              <a:t> [580].</a:t>
            </a:r>
            <a:endParaRPr lang="en-GB" sz="1200" b="0" i="0" u="none" strike="noStrike" kern="1200" cap="none" dirty="0">
              <a:solidFill>
                <a:schemeClr val="tx1"/>
              </a:solidFill>
              <a:effectLst/>
              <a:latin typeface="+mn-lt"/>
              <a:ea typeface="+mn-ea"/>
              <a:cs typeface="+mn-cs"/>
              <a:sym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6 minutes</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endParaRPr lang="en-GB" noProof="0" dirty="0"/>
          </a:p>
          <a:p>
            <a:pPr marL="0" indent="0">
              <a:buNone/>
            </a:pPr>
            <a:r>
              <a:rPr lang="en-GB" b="1" noProof="0" dirty="0"/>
              <a:t>Procedure:</a:t>
            </a:r>
            <a:br>
              <a:rPr lang="en-GB" noProof="0" dirty="0"/>
            </a:b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1-6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All </a:t>
            </a:r>
            <a:r>
              <a:rPr lang="en-GB" sz="1200" kern="1200">
                <a:solidFill>
                  <a:schemeClr val="tx1"/>
                </a:solidFill>
                <a:effectLst/>
                <a:latin typeface="+mn-lt"/>
                <a:ea typeface="+mn-ea"/>
                <a:cs typeface="+mn-cs"/>
              </a:rPr>
              <a:t>of the set </a:t>
            </a:r>
            <a:r>
              <a:rPr lang="en-GB" sz="1200" kern="1200" dirty="0">
                <a:solidFill>
                  <a:schemeClr val="tx1"/>
                </a:solidFill>
                <a:effectLst/>
                <a:latin typeface="+mn-lt"/>
                <a:ea typeface="+mn-ea"/>
                <a:cs typeface="+mn-cs"/>
              </a:rPr>
              <a:t>gaps are after the subject pronouns, so students will need to think </a:t>
            </a:r>
            <a:r>
              <a:rPr lang="en-GB" sz="1200" kern="1200">
                <a:solidFill>
                  <a:schemeClr val="tx1"/>
                </a:solidFill>
                <a:effectLst/>
                <a:latin typeface="+mn-lt"/>
                <a:ea typeface="+mn-ea"/>
                <a:cs typeface="+mn-cs"/>
              </a:rPr>
              <a:t>about the</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verbs </a:t>
            </a:r>
            <a:r>
              <a:rPr lang="en-GB" sz="1200" kern="1200" dirty="0">
                <a:solidFill>
                  <a:schemeClr val="tx1"/>
                </a:solidFill>
                <a:effectLst/>
                <a:latin typeface="+mn-lt"/>
                <a:ea typeface="+mn-ea"/>
                <a:cs typeface="+mn-cs"/>
              </a:rPr>
              <a:t>they can </a:t>
            </a:r>
            <a:r>
              <a:rPr lang="es-ES" sz="1200" kern="1200" dirty="0">
                <a:solidFill>
                  <a:schemeClr val="tx1"/>
                </a:solidFill>
                <a:effectLst/>
                <a:latin typeface="+mn-lt"/>
                <a:ea typeface="+mn-ea"/>
                <a:cs typeface="+mn-cs"/>
              </a:rPr>
              <a:t>use in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context</a:t>
            </a:r>
            <a:r>
              <a:rPr lang="es-ES" sz="1200" kern="1200" dirty="0">
                <a:solidFill>
                  <a:schemeClr val="tx1"/>
                </a:solidFill>
                <a:effectLst/>
                <a:latin typeface="+mn-lt"/>
                <a:ea typeface="+mn-ea"/>
                <a:cs typeface="+mn-cs"/>
              </a:rPr>
              <a:t>, and be </a:t>
            </a:r>
            <a:r>
              <a:rPr lang="es-ES" sz="1200" kern="1200" dirty="0" err="1">
                <a:solidFill>
                  <a:schemeClr val="tx1"/>
                </a:solidFill>
                <a:effectLst/>
                <a:latin typeface="+mn-lt"/>
                <a:ea typeface="+mn-ea"/>
                <a:cs typeface="+mn-cs"/>
              </a:rPr>
              <a:t>aware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verb</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ending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corresponds</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each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subject</a:t>
            </a:r>
            <a:r>
              <a:rPr lang="es-ES" sz="1200" kern="1200" dirty="0">
                <a:solidFill>
                  <a:schemeClr val="tx1"/>
                </a:solidFill>
                <a:effectLst/>
                <a:latin typeface="+mn-lt"/>
                <a:ea typeface="+mn-ea"/>
                <a:cs typeface="+mn-cs"/>
              </a:rPr>
              <a:t> </a:t>
            </a:r>
            <a:r>
              <a:rPr lang="es-ES" sz="1200" kern="1200" err="1">
                <a:solidFill>
                  <a:schemeClr val="tx1"/>
                </a:solidFill>
                <a:effectLst/>
                <a:latin typeface="+mn-lt"/>
                <a:ea typeface="+mn-ea"/>
                <a:cs typeface="+mn-cs"/>
              </a:rPr>
              <a:t>pronoun</a:t>
            </a:r>
            <a:r>
              <a:rPr lang="es-ES" sz="1200" kern="1200">
                <a:solidFill>
                  <a:schemeClr val="tx1"/>
                </a:solidFill>
                <a:effectLst/>
                <a:latin typeface="+mn-lt"/>
                <a:ea typeface="+mn-ea"/>
                <a:cs typeface="+mn-cs"/>
              </a:rPr>
              <a:t>. As</a:t>
            </a:r>
            <a:r>
              <a:rPr lang="es-ES" sz="1200" kern="1200" baseline="0">
                <a:solidFill>
                  <a:schemeClr val="tx1"/>
                </a:solidFill>
                <a:effectLst/>
                <a:latin typeface="+mn-lt"/>
                <a:ea typeface="+mn-ea"/>
                <a:cs typeface="+mn-cs"/>
              </a:rPr>
              <a:t> the lesson practises </a:t>
            </a:r>
            <a:r>
              <a:rPr lang="en-GB" sz="1200" kern="1200">
                <a:solidFill>
                  <a:schemeClr val="tx1"/>
                </a:solidFill>
                <a:effectLst/>
                <a:latin typeface="+mn-lt"/>
                <a:ea typeface="+mn-ea"/>
                <a:cs typeface="+mn-cs"/>
              </a:rPr>
              <a:t>–er and –ir verbs, some ideas using such verbs are suggested below, but students may also come up with –ar verbs. If so, they just</a:t>
            </a:r>
            <a:r>
              <a:rPr lang="en-GB" sz="1200" kern="1200" baseline="0">
                <a:solidFill>
                  <a:schemeClr val="tx1"/>
                </a:solidFill>
                <a:effectLst/>
                <a:latin typeface="+mn-lt"/>
                <a:ea typeface="+mn-ea"/>
                <a:cs typeface="+mn-cs"/>
              </a:rPr>
              <a:t> need to make sure that the correct endings are used.</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Antes de sus vacaciones ella</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some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words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could</a:t>
            </a:r>
            <a:r>
              <a:rPr lang="es-ES" sz="1200" b="0" kern="1200" dirty="0">
                <a:solidFill>
                  <a:schemeClr val="tx1"/>
                </a:solidFill>
                <a:effectLst/>
                <a:latin typeface="+mn-lt"/>
                <a:ea typeface="+mn-ea"/>
                <a:cs typeface="+mn-cs"/>
              </a:rPr>
              <a:t> be: tiene, hace, recibe, recoge, ofrece, </a:t>
            </a:r>
            <a:r>
              <a:rPr lang="es-ES" sz="1200" b="0" kern="1200">
                <a:solidFill>
                  <a:schemeClr val="tx1"/>
                </a:solidFill>
                <a:effectLst/>
                <a:latin typeface="+mn-lt"/>
                <a:ea typeface="+mn-ea"/>
                <a:cs typeface="+mn-cs"/>
              </a:rPr>
              <a:t>comparte...)</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para organizar las camisas y los zapatos y tú</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(recibes, tienes, </a:t>
            </a:r>
            <a:r>
              <a:rPr lang="es-ES" sz="1200" b="0" kern="1200">
                <a:solidFill>
                  <a:schemeClr val="tx1"/>
                </a:solidFill>
                <a:effectLst/>
                <a:latin typeface="+mn-lt"/>
                <a:ea typeface="+mn-ea"/>
                <a:cs typeface="+mn-cs"/>
              </a:rPr>
              <a:t>quieres...)</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mientras que yo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(voy, corro, subo...)</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sobre el lugar y las fiestas y tú</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(descubres, conoces, tienes...)</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Más tarde, ella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(comparte, ofrece, reparte...)</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solidFill>
                  <a:srgbClr val="203864"/>
                </a:solidFill>
              </a:rPr>
              <a:t>para el barco porque tú siempre... </a:t>
            </a:r>
            <a:r>
              <a:rPr lang="es-ES" sz="1200" b="0" kern="1200" dirty="0">
                <a:solidFill>
                  <a:schemeClr val="tx1"/>
                </a:solidFill>
                <a:effectLst/>
                <a:latin typeface="+mn-lt"/>
                <a:ea typeface="+mn-ea"/>
                <a:cs typeface="+mn-cs"/>
              </a:rPr>
              <a:t>(puedes, debes, ofreces...)</a:t>
            </a:r>
            <a:endParaRPr lang="x-none" sz="1200" b="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21135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OPTIONAL</a:t>
            </a:r>
            <a:br>
              <a:rPr lang="en-GB" sz="1200" b="1" kern="1200" noProof="0" dirty="0">
                <a:solidFill>
                  <a:schemeClr val="tx1"/>
                </a:solidFill>
                <a:effectLst/>
                <a:latin typeface="+mn-lt"/>
                <a:ea typeface="+mn-ea"/>
                <a:cs typeface="+mn-cs"/>
              </a:rPr>
            </a:br>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1-2 minutes</a:t>
            </a:r>
          </a:p>
          <a:p>
            <a:endParaRPr lang="en-GB" b="1" noProof="0" dirty="0"/>
          </a:p>
          <a:p>
            <a:r>
              <a:rPr lang="en-GB" b="1" noProof="0" dirty="0"/>
              <a:t>Aim: </a:t>
            </a:r>
            <a:r>
              <a:rPr lang="en-GB" noProof="0" dirty="0"/>
              <a:t>to </a:t>
            </a:r>
            <a:r>
              <a:rPr lang="en-GB" b="0" baseline="0" noProof="0" dirty="0"/>
              <a:t>automatise knowledge 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aloud to a partner, translating the English prompts into Spanish as they go. They swap after each sentence, taking it in </a:t>
            </a:r>
            <a:r>
              <a:rPr lang="en-GB" b="0" baseline="0" noProof="0"/>
              <a:t>turns.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a:t>2. The teacher may wish to do the first one together with the class to ensure understanding that two words (pronoun and verb) are needed for each prompt.</a:t>
            </a:r>
            <a:endParaRPr lang="en-GB" b="0" baseline="0"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2962387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Timing: </a:t>
            </a:r>
            <a:r>
              <a:rPr lang="en-GB" b="0" i="0" noProof="0" dirty="0"/>
              <a:t>12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b="0" i="0" noProof="0" dirty="0"/>
              <a:t>to</a:t>
            </a:r>
            <a:r>
              <a:rPr lang="en-GB" b="0" i="0" baseline="0" noProof="0" dirty="0"/>
              <a:t> </a:t>
            </a:r>
            <a:r>
              <a:rPr lang="en-GB" baseline="0" noProof="0" dirty="0"/>
              <a:t>allow students to write more freely and creatively using 1</a:t>
            </a:r>
            <a:r>
              <a:rPr lang="en-GB" baseline="30000" noProof="0" dirty="0"/>
              <a:t>st</a:t>
            </a:r>
            <a:r>
              <a:rPr lang="en-GB" baseline="0" noProof="0" dirty="0"/>
              <a:t>, 2</a:t>
            </a:r>
            <a:r>
              <a:rPr lang="en-GB" baseline="30000" noProof="0" dirty="0"/>
              <a:t>nd</a:t>
            </a:r>
            <a:r>
              <a:rPr lang="en-GB" baseline="0" noProof="0" dirty="0"/>
              <a:t> and 3</a:t>
            </a:r>
            <a:r>
              <a:rPr lang="en-GB" baseline="30000" noProof="0" dirty="0"/>
              <a:t>rd</a:t>
            </a:r>
            <a:r>
              <a:rPr lang="en-GB" baseline="0" noProof="0" dirty="0"/>
              <a:t> person singular forms of –er and –</a:t>
            </a:r>
            <a:r>
              <a:rPr lang="en-GB" baseline="0" noProof="0" dirty="0" err="1"/>
              <a:t>ir</a:t>
            </a:r>
            <a:r>
              <a:rPr lang="en-GB" baseline="0" noProof="0" dirty="0"/>
              <a:t> verbs; to further consolidate use of subject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b="0" noProof="0" dirty="0"/>
              <a:t>After going through the</a:t>
            </a:r>
            <a:r>
              <a:rPr lang="en-GB" b="0" baseline="0" noProof="0" dirty="0"/>
              <a:t> instructions on this slide, the full text can be displayed (see next slide).</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Students write a new version of the text</a:t>
            </a:r>
            <a:r>
              <a:rPr lang="en-GB" sz="1200" b="0" kern="1200" noProof="0">
                <a:solidFill>
                  <a:schemeClr val="tx1"/>
                </a:solidFill>
                <a:effectLst/>
                <a:latin typeface="+mn-lt"/>
                <a:ea typeface="+mn-ea"/>
                <a:cs typeface="+mn-cs"/>
              </a:rPr>
              <a:t>. The bold, italicised parts of the text are given as examples of phrases</a:t>
            </a:r>
            <a:r>
              <a:rPr lang="en-GB" sz="1200" b="0" kern="1200" baseline="0" noProof="0">
                <a:solidFill>
                  <a:schemeClr val="tx1"/>
                </a:solidFill>
                <a:effectLst/>
                <a:latin typeface="+mn-lt"/>
                <a:ea typeface="+mn-ea"/>
                <a:cs typeface="+mn-cs"/>
              </a:rPr>
              <a:t> that students can include, while the non-bold parts are those that could be modified. Their new version could include changes to some or all of the following in the original: </a:t>
            </a:r>
            <a:r>
              <a:rPr lang="en-GB" sz="1200" b="0" kern="1200" baseline="0" noProof="0" dirty="0">
                <a:solidFill>
                  <a:schemeClr val="tx1"/>
                </a:solidFill>
                <a:effectLst/>
                <a:latin typeface="+mn-lt"/>
                <a:ea typeface="+mn-ea"/>
                <a:cs typeface="+mn-cs"/>
              </a:rPr>
              <a:t>1) subject pronoun/person; 2) verb, including its ending; 3) vocabulary</a:t>
            </a:r>
            <a:r>
              <a:rPr lang="en-GB" sz="1200" b="0" kern="1200" baseline="0" noProof="0">
                <a:solidFill>
                  <a:schemeClr val="tx1"/>
                </a:solidFill>
                <a:effectLst/>
                <a:latin typeface="+mn-lt"/>
                <a:ea typeface="+mn-ea"/>
                <a:cs typeface="+mn-cs"/>
              </a:rPr>
              <a:t>. </a:t>
            </a:r>
          </a:p>
          <a:p>
            <a:pPr marL="228600" indent="-228600">
              <a:buAutoNum type="arabicPeriod"/>
            </a:pPr>
            <a:r>
              <a:rPr lang="en-GB" sz="1200" b="0" kern="1200" noProof="0">
                <a:solidFill>
                  <a:schemeClr val="tx1"/>
                </a:solidFill>
                <a:effectLst/>
                <a:latin typeface="+mn-lt"/>
                <a:ea typeface="+mn-ea"/>
                <a:cs typeface="+mn-cs"/>
              </a:rPr>
              <a:t>Students </a:t>
            </a:r>
            <a:r>
              <a:rPr lang="en-GB" sz="1200" b="0" kern="1200" noProof="0" dirty="0">
                <a:solidFill>
                  <a:schemeClr val="tx1"/>
                </a:solidFill>
                <a:effectLst/>
                <a:latin typeface="+mn-lt"/>
                <a:ea typeface="+mn-ea"/>
                <a:cs typeface="+mn-cs"/>
              </a:rPr>
              <a:t>read out their texts to their partners, who will make note of the information on a grid by ticking ‘I’, ‘you’ or ‘s/he’ and then writing what that person does.</a:t>
            </a:r>
          </a:p>
          <a:p>
            <a:pPr marL="228600" indent="-228600">
              <a:buAutoNum type="arabicPeriod"/>
            </a:pPr>
            <a:r>
              <a:rPr lang="en-GB" sz="1200" b="0" kern="1200" noProof="0" dirty="0">
                <a:solidFill>
                  <a:schemeClr val="tx1"/>
                </a:solidFill>
                <a:effectLst/>
                <a:latin typeface="+mn-lt"/>
                <a:ea typeface="+mn-ea"/>
                <a:cs typeface="+mn-cs"/>
              </a:rPr>
              <a:t>Students swap and compare answers in pairs</a:t>
            </a:r>
            <a:r>
              <a:rPr lang="en-GB" sz="1200" b="0" kern="1200" baseline="0" noProof="0" dirty="0">
                <a:solidFill>
                  <a:schemeClr val="tx1"/>
                </a:solidFill>
                <a:effectLst/>
                <a:latin typeface="+mn-lt"/>
                <a:ea typeface="+mn-ea"/>
                <a:cs typeface="+mn-cs"/>
              </a:rPr>
              <a:t> (e.g. comparing Person A’s new text with the information that Person B noted while listening).</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The teacher circulates around the classroom to give feedback, monitoring and responding to any questions.</a:t>
            </a:r>
          </a:p>
          <a:p>
            <a:pPr marL="228600" indent="-228600">
              <a:buAutoNum type="arabicPeriod"/>
            </a:pPr>
            <a:endParaRPr lang="en-GB" sz="1200" b="0" kern="1200" noProof="0" dirty="0">
              <a:solidFill>
                <a:schemeClr val="tx1"/>
              </a:solidFill>
              <a:effectLst/>
              <a:latin typeface="+mn-lt"/>
              <a:ea typeface="+mn-ea"/>
              <a:cs typeface="+mn-cs"/>
            </a:endParaRPr>
          </a:p>
          <a:p>
            <a:pPr marL="0" indent="0">
              <a:buNone/>
            </a:pPr>
            <a:r>
              <a:rPr lang="en-GB" sz="1200" b="1" kern="1200" noProof="0" dirty="0">
                <a:solidFill>
                  <a:schemeClr val="tx1"/>
                </a:solidFill>
                <a:effectLst/>
                <a:latin typeface="+mn-lt"/>
                <a:ea typeface="+mn-ea"/>
                <a:cs typeface="+mn-cs"/>
              </a:rPr>
              <a:t>Notes:</a:t>
            </a:r>
            <a:r>
              <a:rPr lang="en-GB" sz="1200" b="1" kern="1200" baseline="0" noProof="0" dirty="0">
                <a:solidFill>
                  <a:schemeClr val="tx1"/>
                </a:solidFill>
                <a:effectLst/>
                <a:latin typeface="+mn-lt"/>
                <a:ea typeface="+mn-ea"/>
                <a:cs typeface="+mn-cs"/>
              </a:rPr>
              <a:t> </a:t>
            </a:r>
          </a:p>
          <a:p>
            <a:pPr marL="228600" indent="-228600">
              <a:buAutoNum type="arabicPeriod"/>
            </a:pPr>
            <a:r>
              <a:rPr lang="en-GB" sz="1200" b="0" kern="1200" baseline="0" noProof="0" dirty="0">
                <a:solidFill>
                  <a:schemeClr val="tx1"/>
                </a:solidFill>
                <a:effectLst/>
                <a:latin typeface="+mn-lt"/>
                <a:ea typeface="+mn-ea"/>
                <a:cs typeface="+mn-cs"/>
              </a:rPr>
              <a:t>Depending on the ability of the group / how they have coped with producing verbs in the last activity, teachers may wish to ask students to conjugate these verbs before beginning the next activity (i.e. as a warm-up).</a:t>
            </a:r>
          </a:p>
          <a:p>
            <a:pPr marL="228600" indent="-228600">
              <a:buAutoNum type="arabicPeriod"/>
            </a:pPr>
            <a:r>
              <a:rPr lang="en-GB" sz="1200" b="0" kern="1200" baseline="0" noProof="0">
                <a:solidFill>
                  <a:schemeClr val="tx1"/>
                </a:solidFill>
                <a:effectLst/>
                <a:latin typeface="+mn-lt"/>
                <a:ea typeface="+mn-ea"/>
                <a:cs typeface="+mn-cs"/>
              </a:rPr>
              <a:t>There is plenty of scope for differentiation in the number of changes students make to the text.  Higher-achieving students </a:t>
            </a:r>
            <a:r>
              <a:rPr lang="en-GB" sz="1200" b="0" kern="1200" baseline="0" noProof="0" dirty="0">
                <a:solidFill>
                  <a:schemeClr val="tx1"/>
                </a:solidFill>
                <a:effectLst/>
                <a:latin typeface="+mn-lt"/>
                <a:ea typeface="+mn-ea"/>
                <a:cs typeface="+mn-cs"/>
              </a:rPr>
              <a:t>could also be asked to </a:t>
            </a:r>
            <a:r>
              <a:rPr lang="en-GB" sz="1200" b="0" kern="1200" baseline="0" noProof="0">
                <a:solidFill>
                  <a:schemeClr val="tx1"/>
                </a:solidFill>
                <a:effectLst/>
                <a:latin typeface="+mn-lt"/>
                <a:ea typeface="+mn-ea"/>
                <a:cs typeface="+mn-cs"/>
              </a:rPr>
              <a:t>add alternative time </a:t>
            </a:r>
            <a:r>
              <a:rPr lang="en-GB" sz="1200" b="0" kern="1200" baseline="0" noProof="0" dirty="0">
                <a:solidFill>
                  <a:schemeClr val="tx1"/>
                </a:solidFill>
                <a:effectLst/>
                <a:latin typeface="+mn-lt"/>
                <a:ea typeface="+mn-ea"/>
                <a:cs typeface="+mn-cs"/>
              </a:rPr>
              <a:t>markers in the text (e.g. </a:t>
            </a:r>
            <a:r>
              <a:rPr lang="en-GB" sz="1200" b="0" kern="1200" baseline="0" noProof="0" dirty="0" err="1">
                <a:solidFill>
                  <a:schemeClr val="tx1"/>
                </a:solidFill>
                <a:effectLst/>
                <a:latin typeface="+mn-lt"/>
                <a:ea typeface="+mn-ea"/>
                <a:cs typeface="+mn-cs"/>
              </a:rPr>
              <a:t>durante</a:t>
            </a:r>
            <a:r>
              <a:rPr lang="en-GB" sz="1200" b="0" kern="1200" baseline="0" noProof="0" dirty="0">
                <a:solidFill>
                  <a:schemeClr val="tx1"/>
                </a:solidFill>
                <a:effectLst/>
                <a:latin typeface="+mn-lt"/>
                <a:ea typeface="+mn-ea"/>
                <a:cs typeface="+mn-cs"/>
              </a:rPr>
              <a:t> el </a:t>
            </a:r>
            <a:r>
              <a:rPr lang="en-GB" sz="1200" b="0" kern="1200" baseline="0" noProof="0" dirty="0" err="1">
                <a:solidFill>
                  <a:schemeClr val="tx1"/>
                </a:solidFill>
                <a:effectLst/>
                <a:latin typeface="+mn-lt"/>
                <a:ea typeface="+mn-ea"/>
                <a:cs typeface="+mn-cs"/>
              </a:rPr>
              <a:t>viaje</a:t>
            </a:r>
            <a:r>
              <a:rPr lang="en-GB" sz="1200" b="0" kern="1200" baseline="0" noProof="0" dirty="0">
                <a:solidFill>
                  <a:schemeClr val="tx1"/>
                </a:solidFill>
                <a:effectLst/>
                <a:latin typeface="+mn-lt"/>
                <a:ea typeface="+mn-ea"/>
                <a:cs typeface="+mn-cs"/>
              </a:rPr>
              <a:t>, el fin de </a:t>
            </a:r>
            <a:r>
              <a:rPr lang="en-GB" sz="1200" b="0" kern="1200" baseline="0" noProof="0" dirty="0" err="1">
                <a:solidFill>
                  <a:schemeClr val="tx1"/>
                </a:solidFill>
                <a:effectLst/>
                <a:latin typeface="+mn-lt"/>
                <a:ea typeface="+mn-ea"/>
                <a:cs typeface="+mn-cs"/>
              </a:rPr>
              <a:t>semana</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en</a:t>
            </a:r>
            <a:r>
              <a:rPr lang="en-GB" sz="1200" b="0" kern="1200" baseline="0" noProof="0" dirty="0">
                <a:solidFill>
                  <a:schemeClr val="tx1"/>
                </a:solidFill>
                <a:effectLst/>
                <a:latin typeface="+mn-lt"/>
                <a:ea typeface="+mn-ea"/>
                <a:cs typeface="+mn-cs"/>
              </a:rPr>
              <a:t> </a:t>
            </a:r>
            <a:r>
              <a:rPr lang="en-GB" sz="1200" b="0" kern="1200" baseline="0" noProof="0" dirty="0" err="1">
                <a:solidFill>
                  <a:schemeClr val="tx1"/>
                </a:solidFill>
                <a:effectLst/>
                <a:latin typeface="+mn-lt"/>
                <a:ea typeface="+mn-ea"/>
                <a:cs typeface="+mn-cs"/>
              </a:rPr>
              <a:t>verano</a:t>
            </a:r>
            <a:r>
              <a:rPr lang="en-GB" sz="1200" b="0" kern="1200" baseline="0" noProof="0" dirty="0">
                <a:solidFill>
                  <a:schemeClr val="tx1"/>
                </a:solidFill>
                <a:effectLst/>
                <a:latin typeface="+mn-lt"/>
                <a:ea typeface="+mn-ea"/>
                <a:cs typeface="+mn-cs"/>
              </a:rPr>
              <a:t> etc.) An even freer variation of the activity would be for students to write a dialogue between two people saying what ‘I’, ‘you’ and ‘s/he’ do when planning a trip (using the –er and –</a:t>
            </a:r>
            <a:r>
              <a:rPr lang="en-GB" sz="1200" b="0" kern="1200" baseline="0" noProof="0" dirty="0" err="1">
                <a:solidFill>
                  <a:schemeClr val="tx1"/>
                </a:solidFill>
                <a:effectLst/>
                <a:latin typeface="+mn-lt"/>
                <a:ea typeface="+mn-ea"/>
                <a:cs typeface="+mn-cs"/>
              </a:rPr>
              <a:t>ir</a:t>
            </a:r>
            <a:r>
              <a:rPr lang="en-GB" sz="1200" b="0" kern="1200" baseline="0" noProof="0" dirty="0">
                <a:solidFill>
                  <a:schemeClr val="tx1"/>
                </a:solidFill>
                <a:effectLst/>
                <a:latin typeface="+mn-lt"/>
                <a:ea typeface="+mn-ea"/>
                <a:cs typeface="+mn-cs"/>
              </a:rPr>
              <a:t> verbs on this slide if desired).</a:t>
            </a:r>
          </a:p>
          <a:p>
            <a:pPr marL="228600" indent="-228600">
              <a:buAutoNum type="arabicPeriod"/>
            </a:pPr>
            <a:endParaRPr lang="en-GB" sz="1200" b="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839223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DISPLAY DURING ACTIVITY</a:t>
            </a:r>
          </a:p>
          <a:p>
            <a:r>
              <a:rPr lang="en-US" b="0" baseline="0" dirty="0"/>
              <a:t>Underlined parts are those that students can </a:t>
            </a:r>
            <a:r>
              <a:rPr lang="en-US" b="0" baseline="0"/>
              <a:t>change.</a:t>
            </a:r>
            <a:endParaRPr lang="en-US" b="0"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575623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ANSWER GRIDS </a:t>
            </a:r>
            <a:r>
              <a:rPr lang="en-GB" dirty="0"/>
              <a:t>(no</a:t>
            </a:r>
            <a:r>
              <a:rPr lang="en-GB" baseline="0" dirty="0"/>
              <a:t> printing needed)</a:t>
            </a:r>
            <a:endParaRPr lang="en-GB" dirty="0"/>
          </a:p>
          <a:p>
            <a:r>
              <a:rPr lang="es-GB" dirty="0"/>
              <a:t>These grids </a:t>
            </a:r>
            <a:r>
              <a:rPr lang="en-GB" dirty="0"/>
              <a:t>can</a:t>
            </a:r>
            <a:r>
              <a:rPr lang="es-GB" dirty="0"/>
              <a:t> cop</a:t>
            </a:r>
            <a:r>
              <a:rPr lang="en-GB" dirty="0"/>
              <a:t>ied into students’</a:t>
            </a:r>
            <a:r>
              <a:rPr lang="es-GB" dirty="0"/>
              <a:t> books</a:t>
            </a:r>
            <a:r>
              <a:rPr lang="en-GB" baseline="0" dirty="0"/>
              <a:t> </a:t>
            </a:r>
            <a:r>
              <a:rPr lang="en-GB" baseline="0"/>
              <a:t>for note-taking.</a:t>
            </a:r>
            <a:endParaRPr lang="en-GB"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63921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Learning outcomes (lesson 2):</a:t>
            </a:r>
            <a:endParaRPr lang="en-GB" b="1" dirty="0"/>
          </a:p>
          <a:p>
            <a:r>
              <a:rPr lang="en-GB" sz="1200" kern="1200" dirty="0">
                <a:solidFill>
                  <a:schemeClr val="tx1"/>
                </a:solidFill>
                <a:effectLst/>
                <a:latin typeface="+mn-lt"/>
                <a:ea typeface="+mn-ea"/>
                <a:cs typeface="+mn-cs"/>
              </a:rPr>
              <a:t>Consolidation of use of present tense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singular persons (including ongoing meaning)</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use of ‘para’ + infinitive</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a range </a:t>
            </a:r>
            <a:r>
              <a:rPr lang="en-GB" sz="1200" kern="1200">
                <a:solidFill>
                  <a:schemeClr val="tx1"/>
                </a:solidFill>
                <a:effectLst/>
                <a:latin typeface="+mn-lt"/>
                <a:ea typeface="+mn-ea"/>
                <a:cs typeface="+mn-cs"/>
              </a:rPr>
              <a:t>of SSCs</a:t>
            </a:r>
          </a:p>
          <a:p>
            <a:r>
              <a:rPr lang="en-GB" sz="1200" kern="1200">
                <a:solidFill>
                  <a:schemeClr val="tx1"/>
                </a:solidFill>
                <a:effectLst/>
                <a:latin typeface="+mn-lt"/>
                <a:ea typeface="+mn-ea"/>
                <a:cs typeface="+mn-cs"/>
              </a:rPr>
              <a:t>Consolidation of Y7</a:t>
            </a:r>
            <a:r>
              <a:rPr lang="en-GB" sz="1200" kern="1200" baseline="0">
                <a:solidFill>
                  <a:schemeClr val="tx1"/>
                </a:solidFill>
                <a:effectLst/>
                <a:latin typeface="+mn-lt"/>
                <a:ea typeface="+mn-ea"/>
                <a:cs typeface="+mn-cs"/>
              </a:rPr>
              <a:t> vocabulary</a:t>
            </a:r>
            <a:endParaRPr lang="es-GB" sz="1200" kern="1200" dirty="0">
              <a:solidFill>
                <a:schemeClr val="tx1"/>
              </a:solidFill>
              <a:effectLst/>
              <a:latin typeface="+mn-lt"/>
              <a:ea typeface="+mn-ea"/>
              <a:cs typeface="+mn-cs"/>
            </a:endParaRPr>
          </a:p>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consolidate understanding of the different ways in which [</a:t>
            </a:r>
            <a:r>
              <a:rPr lang="en-GB" baseline="0" dirty="0" err="1"/>
              <a:t>ce</a:t>
            </a:r>
            <a:r>
              <a:rPr lang="en-GB" baseline="0" dirty="0"/>
              <a:t>], [ci] and [z] are pronounced in the Spanish-speaking world.</a:t>
            </a:r>
          </a:p>
          <a:p>
            <a:endParaRPr lang="en-GB" baseline="0" dirty="0"/>
          </a:p>
          <a:p>
            <a:r>
              <a:rPr lang="en-GB" b="1" baseline="0" dirty="0"/>
              <a:t>Procedure: </a:t>
            </a:r>
          </a:p>
          <a:p>
            <a:pPr marL="228600" indent="-228600">
              <a:buAutoNum type="arabicPeriod"/>
            </a:pPr>
            <a:r>
              <a:rPr lang="en-GB" b="0" baseline="0" dirty="0"/>
              <a:t>Read the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a:t>
            </a:r>
            <a:r>
              <a:rPr lang="en-GB" b="0" baseline="0" dirty="0" err="1"/>
              <a:t>ce</a:t>
            </a:r>
            <a:r>
              <a:rPr lang="en-GB" b="0" baseline="0" dirty="0"/>
              <a:t>], [ci] and [z]. This will help to prepare them for the next activity.</a:t>
            </a:r>
          </a:p>
          <a:p>
            <a:pPr marL="0" indent="0">
              <a:buNone/>
            </a:pPr>
            <a:r>
              <a:rPr lang="en-GB" b="0" baseline="0" dirty="0"/>
              <a:t>Anticipate, for [CI], </a:t>
            </a:r>
            <a:r>
              <a:rPr lang="en-GB" b="0" baseline="0" dirty="0" err="1"/>
              <a:t>edificio</a:t>
            </a:r>
            <a:r>
              <a:rPr lang="en-GB" b="0" baseline="0" dirty="0"/>
              <a:t>, </a:t>
            </a:r>
            <a:r>
              <a:rPr lang="en-GB" b="0" baseline="0" dirty="0" err="1"/>
              <a:t>participar</a:t>
            </a:r>
            <a:r>
              <a:rPr lang="en-GB" b="0" baseline="0" dirty="0"/>
              <a:t>, </a:t>
            </a:r>
            <a:r>
              <a:rPr lang="en-GB" b="0" baseline="0" dirty="0" err="1"/>
              <a:t>decir</a:t>
            </a:r>
            <a:r>
              <a:rPr lang="en-GB" b="0" baseline="0" dirty="0"/>
              <a:t>, </a:t>
            </a:r>
            <a:r>
              <a:rPr lang="en-GB" b="0" baseline="0" dirty="0" err="1"/>
              <a:t>cierto</a:t>
            </a:r>
            <a:r>
              <a:rPr lang="en-GB" b="0" baseline="0" dirty="0"/>
              <a:t>, ciudad</a:t>
            </a:r>
          </a:p>
          <a:p>
            <a:pPr marL="0" indent="0">
              <a:buNone/>
            </a:pPr>
            <a:r>
              <a:rPr lang="en-GB" b="0" baseline="0" dirty="0"/>
              <a:t>Anticipate, for [CE], </a:t>
            </a:r>
            <a:r>
              <a:rPr lang="en-GB" b="0" baseline="0" dirty="0" err="1"/>
              <a:t>centro</a:t>
            </a:r>
            <a:r>
              <a:rPr lang="en-GB" b="0" baseline="0" dirty="0"/>
              <a:t>, </a:t>
            </a:r>
            <a:r>
              <a:rPr lang="en-GB" b="0" baseline="0" dirty="0" err="1"/>
              <a:t>necesitar</a:t>
            </a:r>
            <a:r>
              <a:rPr lang="en-GB" b="0" baseline="0" dirty="0"/>
              <a:t>, </a:t>
            </a:r>
            <a:r>
              <a:rPr lang="en-GB" b="0" baseline="0" dirty="0" err="1"/>
              <a:t>necesario</a:t>
            </a:r>
            <a:r>
              <a:rPr lang="en-GB" b="0" baseline="0" dirty="0"/>
              <a:t>, </a:t>
            </a:r>
            <a:r>
              <a:rPr lang="en-GB" b="0" baseline="0" dirty="0" err="1"/>
              <a:t>cerca</a:t>
            </a:r>
            <a:r>
              <a:rPr lang="en-GB" b="0" baseline="0" dirty="0"/>
              <a:t>, </a:t>
            </a:r>
            <a:r>
              <a:rPr lang="en-GB" b="0" baseline="0" dirty="0" err="1"/>
              <a:t>doce</a:t>
            </a:r>
            <a:r>
              <a:rPr lang="en-GB" b="0" baseline="0" dirty="0"/>
              <a:t>, </a:t>
            </a:r>
            <a:r>
              <a:rPr lang="en-GB" b="0" baseline="0" dirty="0" err="1"/>
              <a:t>parecer</a:t>
            </a:r>
            <a:r>
              <a:rPr lang="en-GB" b="0" baseline="0" dirty="0"/>
              <a:t>.</a:t>
            </a:r>
          </a:p>
          <a:p>
            <a:pPr marL="0" indent="0">
              <a:buNone/>
            </a:pPr>
            <a:r>
              <a:rPr lang="en-GB" b="0" baseline="0" dirty="0"/>
              <a:t>Anticipate, for [Z], </a:t>
            </a:r>
            <a:r>
              <a:rPr lang="en-GB" b="0" baseline="0" dirty="0" err="1"/>
              <a:t>azul</a:t>
            </a:r>
            <a:r>
              <a:rPr lang="en-GB" b="0" baseline="0" dirty="0"/>
              <a:t>, </a:t>
            </a:r>
            <a:r>
              <a:rPr lang="en-GB" b="0" baseline="0" dirty="0" err="1"/>
              <a:t>zapato</a:t>
            </a:r>
            <a:r>
              <a:rPr lang="en-GB" b="0" baseline="0" dirty="0"/>
              <a:t>, </a:t>
            </a:r>
            <a:r>
              <a:rPr lang="en-GB" b="0" baseline="0" dirty="0" err="1"/>
              <a:t>naturaleza</a:t>
            </a:r>
            <a:endParaRPr lang="en-GB" dirty="0"/>
          </a:p>
          <a:p>
            <a:endParaRPr lang="en-GB" dirty="0"/>
          </a:p>
          <a:p>
            <a:r>
              <a:rPr lang="en-GB" b="1" dirty="0"/>
              <a:t>Notes:</a:t>
            </a:r>
          </a:p>
          <a:p>
            <a:pPr marL="228600" indent="-228600">
              <a:buAutoNum type="arabicPeriod"/>
            </a:pPr>
            <a:r>
              <a:rPr lang="en-GB" b="0" dirty="0"/>
              <a:t>Teachers might want to tell students that the reason why [CE], [CI] and [Z] are pronounced as ‘s’ in the Canary Islands and Latin America is because most of the sailors in the first expeditions to America (stopping in the Canary Islands) were from areas in the South of Spain where the pronunciation follows this pattern. This is why a</a:t>
            </a:r>
            <a:r>
              <a:rPr lang="en-GB" b="0" baseline="0" dirty="0"/>
              <a:t> picture of a ship is included.</a:t>
            </a:r>
            <a:endParaRPr lang="en-GB" b="0" dirty="0"/>
          </a:p>
          <a:p>
            <a:pPr marL="228600" indent="-228600">
              <a:buAutoNum type="arabicPeriod"/>
            </a:pPr>
            <a:r>
              <a:rPr lang="en-GB" b="0" dirty="0"/>
              <a:t>It may be necessary to explain to students that the</a:t>
            </a:r>
            <a:r>
              <a:rPr lang="en-GB" b="0" baseline="0" dirty="0"/>
              <a:t> Balearic Islands are located in the Mediterranean, just off the East coast of Spanish. They include Mallorca, Menorca and Ibiza.</a:t>
            </a:r>
            <a:endParaRPr lang="en-GB" b="0" dirty="0"/>
          </a:p>
          <a:p>
            <a:pPr marL="228600" indent="-228600">
              <a:buAutoNum type="arabicPeriod"/>
            </a:pPr>
            <a:r>
              <a:rPr lang="en-GB" baseline="0" dirty="0"/>
              <a:t>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3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Video</a:t>
            </a:r>
            <a:r>
              <a:rPr lang="en-GB" b="0" i="0" baseline="0" dirty="0"/>
              <a:t> by permission given by VisitTenerife.es </a:t>
            </a:r>
            <a:r>
              <a:rPr lang="en-GB" sz="1200" b="0" i="0" kern="1200" dirty="0">
                <a:solidFill>
                  <a:schemeClr val="tx1"/>
                </a:solidFill>
                <a:effectLst/>
                <a:latin typeface="+mn-lt"/>
                <a:ea typeface="+mn-ea"/>
                <a:cs typeface="+mn-cs"/>
                <a:hlinkClick r:id="rId3"/>
              </a:rPr>
              <a:t>https://www.youtube.com/watch?v=_XeezoDJk1A</a:t>
            </a:r>
            <a:r>
              <a:rPr lang="en-GB" sz="1200" b="0" i="0" kern="1200" dirty="0">
                <a:solidFill>
                  <a:schemeClr val="tx1"/>
                </a:solidFill>
                <a:effectLst/>
                <a:latin typeface="+mn-lt"/>
                <a:ea typeface="+mn-ea"/>
                <a:cs typeface="+mn-cs"/>
              </a:rPr>
              <a:t>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a:t>
            </a:r>
            <a:r>
              <a:rPr lang="en-GB" baseline="0" dirty="0"/>
              <a:t>minutes + 30 secs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a:t>
            </a:r>
            <a:r>
              <a:rPr lang="en-GB" baseline="0" dirty="0" err="1"/>
              <a:t>ce</a:t>
            </a:r>
            <a:r>
              <a:rPr lang="en-GB" baseline="0" dirty="0"/>
              <a:t>], [ci] and [z]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Go through instructions with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instructions by asking students an example. E.g., plaza (pronounced with seseo): ¿Es Canarias / </a:t>
            </a:r>
            <a:r>
              <a:rPr lang="en-GB" baseline="0" dirty="0" err="1"/>
              <a:t>Latinoamérica</a:t>
            </a:r>
            <a:r>
              <a:rPr lang="en-GB" baseline="0" dirty="0"/>
              <a:t>? </a:t>
            </a:r>
            <a:r>
              <a:rPr lang="en-GB" baseline="0" dirty="0" err="1"/>
              <a:t>Sí</a:t>
            </a:r>
            <a:r>
              <a:rPr lang="en-GB" baseline="0" dirty="0"/>
              <a:t>, </a:t>
            </a:r>
            <a:r>
              <a:rPr lang="en-GB" baseline="0" dirty="0" err="1"/>
              <a:t>muy</a:t>
            </a:r>
            <a:r>
              <a:rPr lang="en-GB" baseline="0" dirty="0"/>
              <a:t> bien. ¿Y </a:t>
            </a:r>
            <a:r>
              <a:rPr lang="en-GB" baseline="0" dirty="0" err="1"/>
              <a:t>en</a:t>
            </a:r>
            <a:r>
              <a:rPr lang="en-GB" baseline="0" dirty="0"/>
              <a:t> </a:t>
            </a:r>
            <a:r>
              <a:rPr lang="en-GB" baseline="0" dirty="0" err="1"/>
              <a:t>España</a:t>
            </a:r>
            <a:r>
              <a:rPr lang="en-GB" baseline="0" dirty="0"/>
              <a:t> (</a:t>
            </a:r>
            <a:r>
              <a:rPr lang="en-GB" baseline="0" dirty="0" err="1"/>
              <a:t>Península</a:t>
            </a:r>
            <a:r>
              <a:rPr lang="en-GB" baseline="0" dirty="0"/>
              <a:t> y Baleares) </a:t>
            </a:r>
            <a:r>
              <a:rPr lang="en-GB" baseline="0" dirty="0" err="1"/>
              <a:t>cómo</a:t>
            </a:r>
            <a:r>
              <a:rPr lang="en-GB" baseline="0" dirty="0"/>
              <a:t> es la </a:t>
            </a:r>
            <a:r>
              <a:rPr lang="en-GB" baseline="0" dirty="0" err="1"/>
              <a:t>pronunciación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correct column and write the words with the target SSCs in the correct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answers, including spelling, in the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video could be used in one of several ways. It could be played before the activity to help set the context of being at the </a:t>
            </a:r>
            <a:r>
              <a:rPr lang="en-GB" baseline="0" dirty="0" err="1"/>
              <a:t>carnaval</a:t>
            </a:r>
            <a:r>
              <a:rPr lang="en-GB" baseline="0" dirty="0"/>
              <a:t>. It could alternatively be played after the activity and students could be asked questions (e.g., ¿</a:t>
            </a:r>
            <a:r>
              <a:rPr lang="en-GB" baseline="0" dirty="0" err="1"/>
              <a:t>Cómo</a:t>
            </a:r>
            <a:r>
              <a:rPr lang="en-GB" baseline="0" dirty="0"/>
              <a:t> es?, ¿</a:t>
            </a:r>
            <a:r>
              <a:rPr lang="en-GB" baseline="0" dirty="0" err="1"/>
              <a:t>Qué</a:t>
            </a:r>
            <a:r>
              <a:rPr lang="en-GB" baseline="0" dirty="0"/>
              <a:t> </a:t>
            </a:r>
            <a:r>
              <a:rPr lang="en-GB" baseline="0" dirty="0" err="1"/>
              <a:t>hace</a:t>
            </a:r>
            <a:r>
              <a:rPr lang="en-GB" baseline="0" dirty="0"/>
              <a:t> la </a:t>
            </a:r>
            <a:r>
              <a:rPr lang="en-GB" baseline="0" dirty="0" err="1"/>
              <a:t>gente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It may be necessary to explain ‘</a:t>
            </a:r>
            <a:r>
              <a:rPr lang="en-GB" baseline="0" dirty="0" err="1"/>
              <a:t>en</a:t>
            </a:r>
            <a:r>
              <a:rPr lang="en-GB" baseline="0" dirty="0"/>
              <a:t> </a:t>
            </a:r>
            <a:r>
              <a:rPr lang="en-GB" baseline="0" dirty="0" err="1"/>
              <a:t>ocasiones</a:t>
            </a:r>
            <a:r>
              <a:rPr lang="en-GB" baseline="0" dirty="0"/>
              <a:t>’ using ‘a </a:t>
            </a:r>
            <a:r>
              <a:rPr lang="en-GB" baseline="0" dirty="0" err="1"/>
              <a:t>veces</a:t>
            </a:r>
            <a:r>
              <a:rPr lang="en-GB" baseline="0" dirty="0"/>
              <a:t>’ if this is not immediately clear.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t>
            </a:r>
            <a:r>
              <a:rPr lang="en-GB" b="0" baseline="0" dirty="0" err="1"/>
              <a:t>Participas</a:t>
            </a:r>
            <a:r>
              <a:rPr lang="en-GB" b="0" baseline="0" dirty="0"/>
              <a:t> </a:t>
            </a:r>
            <a:r>
              <a:rPr lang="en-GB" b="0" baseline="0" dirty="0" err="1"/>
              <a:t>en</a:t>
            </a:r>
            <a:r>
              <a:rPr lang="en-GB" b="0" baseline="0" dirty="0"/>
              <a:t> el </a:t>
            </a:r>
            <a:r>
              <a:rPr lang="en-GB" b="0" baseline="0" dirty="0" err="1"/>
              <a:t>carnaval</a:t>
            </a:r>
            <a:r>
              <a:rPr lang="en-GB" b="0" baseline="0" dirty="0"/>
              <a:t> </a:t>
            </a:r>
            <a:r>
              <a:rPr lang="en-GB" b="0" baseline="0" dirty="0" err="1"/>
              <a:t>cada</a:t>
            </a:r>
            <a:r>
              <a:rPr lang="en-GB" b="0" baseline="0" dirty="0"/>
              <a:t> </a:t>
            </a:r>
            <a:r>
              <a:rPr lang="en-GB" b="0" baseline="0" dirty="0" err="1"/>
              <a:t>año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centro</a:t>
            </a:r>
            <a:r>
              <a:rPr lang="en-GB" b="0" baseline="0" dirty="0"/>
              <a:t> de la ciudad </a:t>
            </a:r>
            <a:r>
              <a:rPr lang="en-GB" b="0" baseline="0" dirty="0" err="1"/>
              <a:t>está</a:t>
            </a:r>
            <a:r>
              <a:rPr lang="en-GB" b="0" baseline="0" dirty="0"/>
              <a:t> </a:t>
            </a:r>
            <a:r>
              <a:rPr lang="en-GB" b="0" baseline="0" dirty="0" err="1"/>
              <a:t>lleno</a:t>
            </a:r>
            <a:r>
              <a:rPr lang="en-GB" b="0" baseline="0" dirty="0"/>
              <a:t> de </a:t>
            </a:r>
            <a:r>
              <a:rPr lang="en-GB" b="0" baseline="0" dirty="0" err="1"/>
              <a:t>gente</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Durante el </a:t>
            </a:r>
            <a:r>
              <a:rPr lang="en-GB" b="0" baseline="0" dirty="0" err="1"/>
              <a:t>carnaval</a:t>
            </a:r>
            <a:r>
              <a:rPr lang="en-GB" b="0" baseline="0" dirty="0"/>
              <a:t> </a:t>
            </a:r>
            <a:r>
              <a:rPr lang="en-GB" b="0" baseline="0" dirty="0" err="1"/>
              <a:t>caminas</a:t>
            </a:r>
            <a:r>
              <a:rPr lang="en-GB" b="0" baseline="0" dirty="0"/>
              <a:t> </a:t>
            </a:r>
            <a:r>
              <a:rPr lang="en-GB" b="0" baseline="0" dirty="0" err="1"/>
              <a:t>durante</a:t>
            </a:r>
            <a:r>
              <a:rPr lang="en-GB" b="0" baseline="0" dirty="0"/>
              <a:t> horas, ¡</a:t>
            </a:r>
            <a:r>
              <a:rPr lang="en-GB" b="0" baseline="0" dirty="0" err="1"/>
              <a:t>haces</a:t>
            </a:r>
            <a:r>
              <a:rPr lang="en-GB" b="0" baseline="0" dirty="0"/>
              <a:t> </a:t>
            </a:r>
            <a:r>
              <a:rPr lang="en-GB" b="0" baseline="0" dirty="0" err="1"/>
              <a:t>mucho</a:t>
            </a:r>
            <a:r>
              <a:rPr lang="en-GB" b="0" baseline="0" dirty="0"/>
              <a:t> </a:t>
            </a:r>
            <a:r>
              <a:rPr lang="en-GB" b="0" baseline="0" dirty="0" err="1"/>
              <a:t>ejercicio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¡Oh, no! Los </a:t>
            </a:r>
            <a:r>
              <a:rPr lang="en-GB" b="0" baseline="0" dirty="0" err="1"/>
              <a:t>zapatos</a:t>
            </a:r>
            <a:r>
              <a:rPr lang="en-GB" b="0" baseline="0" dirty="0"/>
              <a:t> me </a:t>
            </a:r>
            <a:r>
              <a:rPr lang="en-GB" b="0" baseline="0" dirty="0" err="1"/>
              <a:t>molestan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Hay </a:t>
            </a:r>
            <a:r>
              <a:rPr lang="en-GB" b="0" baseline="0" dirty="0" err="1"/>
              <a:t>música</a:t>
            </a:r>
            <a:r>
              <a:rPr lang="en-GB" b="0" baseline="0" dirty="0"/>
              <a:t> </a:t>
            </a:r>
            <a:r>
              <a:rPr lang="en-GB" b="0" baseline="0" dirty="0" err="1"/>
              <a:t>fuerte</a:t>
            </a:r>
            <a:r>
              <a:rPr lang="en-GB" b="0" baseline="0" dirty="0"/>
              <a:t> </a:t>
            </a:r>
            <a:r>
              <a:rPr lang="en-GB" b="0" baseline="0" dirty="0" err="1"/>
              <a:t>en</a:t>
            </a:r>
            <a:r>
              <a:rPr lang="en-GB" b="0" baseline="0" dirty="0"/>
              <a:t> la plaza.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Bailo</a:t>
            </a:r>
            <a:r>
              <a:rPr lang="en-GB" b="0" baseline="0" dirty="0"/>
              <a:t> </a:t>
            </a:r>
            <a:r>
              <a:rPr lang="en-GB" b="0" baseline="0" dirty="0" err="1"/>
              <a:t>delante</a:t>
            </a:r>
            <a:r>
              <a:rPr lang="en-GB" b="0" baseline="0" dirty="0"/>
              <a:t> del </a:t>
            </a:r>
            <a:r>
              <a:rPr lang="en-GB" b="0" baseline="0" dirty="0" err="1"/>
              <a:t>edificio</a:t>
            </a:r>
            <a:r>
              <a:rPr lang="en-GB" b="0" baseline="0" dirty="0"/>
              <a:t> </a:t>
            </a:r>
            <a:r>
              <a:rPr lang="en-GB" b="0" baseline="0" dirty="0" err="1"/>
              <a:t>grande</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t>
            </a:r>
            <a:r>
              <a:rPr lang="en-GB" b="0" baseline="0" dirty="0" err="1"/>
              <a:t>Necesitas</a:t>
            </a:r>
            <a:r>
              <a:rPr lang="en-GB" b="0" baseline="0" dirty="0"/>
              <a:t> </a:t>
            </a:r>
            <a:r>
              <a:rPr lang="en-GB" b="0" baseline="0" dirty="0" err="1"/>
              <a:t>descansar</a:t>
            </a:r>
            <a:r>
              <a:rPr lang="en-GB" b="0" baseline="0" dirty="0"/>
              <a:t> un poco?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Lleva</a:t>
            </a:r>
            <a:r>
              <a:rPr lang="en-GB" b="0" baseline="0" dirty="0"/>
              <a:t> una camisa </a:t>
            </a:r>
            <a:r>
              <a:rPr lang="en-GB" b="0" baseline="0" dirty="0" err="1"/>
              <a:t>azul</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818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a:t>
            </a:r>
            <a:r>
              <a:rPr lang="en-US" b="1" dirty="0"/>
              <a:t>: </a:t>
            </a:r>
            <a:r>
              <a:rPr lang="en-US" b="0" dirty="0"/>
              <a:t>6 minutes</a:t>
            </a:r>
          </a:p>
          <a:p>
            <a:endParaRPr lang="en-US" b="1" dirty="0"/>
          </a:p>
          <a:p>
            <a:r>
              <a:rPr lang="en-US" b="1" dirty="0"/>
              <a:t>Aim: </a:t>
            </a:r>
            <a:r>
              <a:rPr lang="en-US" b="0" dirty="0"/>
              <a:t>to </a:t>
            </a:r>
            <a:r>
              <a:rPr lang="en-US" b="0"/>
              <a:t>recap vocabulary</a:t>
            </a:r>
            <a:r>
              <a:rPr lang="en-US" b="0" baseline="0"/>
              <a:t> from Year 7 in listening and speaking</a:t>
            </a:r>
            <a:endParaRPr lang="en-GB" sz="1200" b="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gives students</a:t>
            </a:r>
            <a:r>
              <a:rPr lang="en-US" b="0" baseline="0" dirty="0"/>
              <a:t> 1-2 minutes in pairs to try to anticipate the vocabulary items they will hear, based on the </a:t>
            </a:r>
            <a:r>
              <a:rPr lang="en-US" b="0" baseline="0"/>
              <a:t>English prompts.</a:t>
            </a:r>
            <a:endParaRPr lang="en-US" b="0" baseline="0" dirty="0"/>
          </a:p>
          <a:p>
            <a:pPr marL="228600" indent="-228600">
              <a:buAutoNum type="arabicPeriod"/>
            </a:pPr>
            <a:r>
              <a:rPr lang="en-US" b="0" dirty="0"/>
              <a:t>The teacher plays</a:t>
            </a:r>
            <a:r>
              <a:rPr lang="en-US" b="0" baseline="0" dirty="0"/>
              <a:t> the audio by clicking on the the number triggers.</a:t>
            </a:r>
          </a:p>
          <a:p>
            <a:pPr marL="228600" indent="-228600">
              <a:buAutoNum type="arabicPeriod"/>
            </a:pPr>
            <a:r>
              <a:rPr lang="en-US" b="0" dirty="0"/>
              <a:t>Feedback is given to students on their answers.</a:t>
            </a:r>
          </a:p>
          <a:p>
            <a:pPr marL="228600" indent="-228600">
              <a:buAutoNum type="arabicPeriod"/>
            </a:pPr>
            <a:r>
              <a:rPr lang="en-US" b="0" dirty="0"/>
              <a:t>As a</a:t>
            </a:r>
            <a:r>
              <a:rPr lang="en-US" b="0" baseline="0" dirty="0"/>
              <a:t> final </a:t>
            </a:r>
            <a:r>
              <a:rPr lang="en-US" b="0" dirty="0"/>
              <a:t>step,</a:t>
            </a:r>
            <a:r>
              <a:rPr lang="en-US" b="0" baseline="0" dirty="0"/>
              <a:t> the Spanish sentences can be elicited from students in oral production using the prompts. Encourage retrieval from memory where possible (e.g. by asking students to close their books, where they may have written sentences down).</a:t>
            </a:r>
          </a:p>
          <a:p>
            <a:pPr marL="0" indent="0">
              <a:buNone/>
            </a:pPr>
            <a:endParaRPr lang="en-US" b="0" dirty="0"/>
          </a:p>
          <a:p>
            <a:r>
              <a:rPr lang="en-US" b="1" dirty="0"/>
              <a:t>Transcript:</a:t>
            </a:r>
          </a:p>
          <a:p>
            <a:pPr marL="228600" indent="-228600">
              <a:buAutoNum type="arabicParenR"/>
            </a:pPr>
            <a:r>
              <a:rPr lang="en-US" b="0" baseline="0" err="1"/>
              <a:t>Piensas</a:t>
            </a:r>
            <a:r>
              <a:rPr lang="en-US" b="0" baseline="0"/>
              <a:t> sobre un </a:t>
            </a:r>
            <a:r>
              <a:rPr lang="en-US" b="0" baseline="0" dirty="0"/>
              <a:t>plan.</a:t>
            </a:r>
          </a:p>
          <a:p>
            <a:pPr marL="228600" indent="-228600">
              <a:buAutoNum type="arabicParenR"/>
            </a:pPr>
            <a:r>
              <a:rPr lang="en-US" b="0" baseline="0" dirty="0"/>
              <a:t>Hay un </a:t>
            </a:r>
            <a:r>
              <a:rPr lang="en-US" b="0" baseline="0" dirty="0" err="1"/>
              <a:t>museo</a:t>
            </a:r>
            <a:r>
              <a:rPr lang="en-US" b="0" baseline="0" dirty="0"/>
              <a:t> </a:t>
            </a:r>
            <a:r>
              <a:rPr lang="en-US" b="0" baseline="0" dirty="0" err="1"/>
              <a:t>interesante</a:t>
            </a:r>
            <a:r>
              <a:rPr lang="en-US" b="0" baseline="0" dirty="0"/>
              <a:t>.</a:t>
            </a:r>
          </a:p>
          <a:p>
            <a:pPr marL="228600" indent="-228600">
              <a:buAutoNum type="arabicParenR"/>
            </a:pPr>
            <a:r>
              <a:rPr lang="en-US" b="0" baseline="0" dirty="0" err="1"/>
              <a:t>Llevas</a:t>
            </a:r>
            <a:r>
              <a:rPr lang="en-US" b="0" baseline="0" dirty="0"/>
              <a:t> a </a:t>
            </a:r>
            <a:r>
              <a:rPr lang="en-US" b="0" baseline="0" dirty="0" err="1"/>
              <a:t>tu</a:t>
            </a:r>
            <a:r>
              <a:rPr lang="en-US" b="0" baseline="0" dirty="0"/>
              <a:t> </a:t>
            </a:r>
            <a:r>
              <a:rPr lang="en-US" b="0" baseline="0" dirty="0" err="1"/>
              <a:t>hermana</a:t>
            </a:r>
            <a:r>
              <a:rPr lang="en-US" b="0" baseline="0" dirty="0"/>
              <a:t> a la tienda.</a:t>
            </a:r>
          </a:p>
          <a:p>
            <a:pPr marL="228600" indent="-228600">
              <a:buAutoNum type="arabicParenR"/>
            </a:pPr>
            <a:r>
              <a:rPr lang="en-US" b="0" baseline="0" dirty="0"/>
              <a:t>Descanso </a:t>
            </a:r>
            <a:r>
              <a:rPr lang="en-US" b="0" baseline="0" dirty="0" err="1"/>
              <a:t>en</a:t>
            </a:r>
            <a:r>
              <a:rPr lang="en-US" b="0" baseline="0" dirty="0"/>
              <a:t> la plaza.</a:t>
            </a:r>
          </a:p>
          <a:p>
            <a:pPr marL="228600" indent="-228600">
              <a:buAutoNum type="arabicParenR"/>
            </a:pPr>
            <a:r>
              <a:rPr lang="en-US" b="0" baseline="0" dirty="0" err="1"/>
              <a:t>Corre</a:t>
            </a:r>
            <a:r>
              <a:rPr lang="en-US" b="0" baseline="0" dirty="0"/>
              <a:t> </a:t>
            </a:r>
            <a:r>
              <a:rPr lang="en-US" b="0" baseline="0" dirty="0" err="1"/>
              <a:t>en</a:t>
            </a:r>
            <a:r>
              <a:rPr lang="en-US" b="0" baseline="0" dirty="0"/>
              <a:t> el </a:t>
            </a:r>
            <a:r>
              <a:rPr lang="en-US" b="0" baseline="0" dirty="0" err="1"/>
              <a:t>centro</a:t>
            </a:r>
            <a:r>
              <a:rPr lang="en-US" b="0" baseline="0" dirty="0"/>
              <a:t> de la ciudad.</a:t>
            </a:r>
          </a:p>
          <a:p>
            <a:pPr marL="228600" indent="-228600">
              <a:buAutoNum type="arabicParenR"/>
            </a:pPr>
            <a:r>
              <a:rPr lang="en-US" b="0" baseline="0" dirty="0" err="1"/>
              <a:t>Visito</a:t>
            </a:r>
            <a:r>
              <a:rPr lang="en-US" b="0" baseline="0" dirty="0"/>
              <a:t> la </a:t>
            </a:r>
            <a:r>
              <a:rPr lang="en-US" b="0" baseline="0" dirty="0" err="1"/>
              <a:t>torre</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Pregunto</a:t>
            </a:r>
            <a:r>
              <a:rPr lang="en-US" b="0" baseline="0" dirty="0"/>
              <a:t> al </a:t>
            </a:r>
            <a:r>
              <a:rPr lang="en-US" b="0" baseline="0" dirty="0" err="1"/>
              <a:t>profesor</a:t>
            </a:r>
            <a:r>
              <a:rPr lang="en-US" b="0" baseline="0" dirty="0"/>
              <a:t>.</a:t>
            </a:r>
          </a:p>
          <a:p>
            <a:pPr marL="228600" indent="-228600">
              <a:buAutoNum type="arabicParenR"/>
            </a:pPr>
            <a:r>
              <a:rPr lang="en-US" b="0" baseline="0" dirty="0" err="1"/>
              <a:t>Pasas</a:t>
            </a:r>
            <a:r>
              <a:rPr lang="en-US" b="0" baseline="0" dirty="0"/>
              <a:t> por el mercado.</a:t>
            </a:r>
          </a:p>
          <a:p>
            <a:pPr marL="228600" indent="-228600">
              <a:buAutoNum type="arabicParenR"/>
            </a:pPr>
            <a:r>
              <a:rPr lang="en-US" b="0" baseline="0" dirty="0" err="1"/>
              <a:t>Baila</a:t>
            </a:r>
            <a:r>
              <a:rPr lang="en-US" b="0" baseline="0" dirty="0"/>
              <a:t> con </a:t>
            </a:r>
            <a:r>
              <a:rPr lang="en-US" b="0" baseline="0" dirty="0" err="1"/>
              <a:t>unos</a:t>
            </a:r>
            <a:r>
              <a:rPr lang="en-US" b="0" baseline="0" dirty="0"/>
              <a:t> </a:t>
            </a:r>
            <a:r>
              <a:rPr lang="en-US" b="0" baseline="0" dirty="0" err="1"/>
              <a:t>zapatos</a:t>
            </a:r>
            <a:r>
              <a:rPr lang="en-US" b="0" baseline="0" dirty="0"/>
              <a:t> </a:t>
            </a:r>
            <a:r>
              <a:rPr lang="en-US" b="0" baseline="0" dirty="0" err="1"/>
              <a:t>nuevos</a:t>
            </a:r>
            <a:r>
              <a:rPr lang="en-US" b="0" baseline="0" dirty="0"/>
              <a:t>.</a:t>
            </a:r>
          </a:p>
          <a:p>
            <a:pPr marL="228600" indent="-228600">
              <a:buAutoNum type="arabicParenR"/>
            </a:pPr>
            <a:r>
              <a:rPr lang="en-US" b="0" baseline="0" dirty="0" err="1"/>
              <a:t>Haces</a:t>
            </a:r>
            <a:r>
              <a:rPr lang="en-US" b="0" baseline="0" dirty="0"/>
              <a:t> </a:t>
            </a:r>
            <a:r>
              <a:rPr lang="en-US" b="0" baseline="0" dirty="0" err="1"/>
              <a:t>ejercicio</a:t>
            </a:r>
            <a:r>
              <a:rPr lang="en-US" b="0" baseline="0" dirty="0"/>
              <a:t>.</a:t>
            </a:r>
          </a:p>
          <a:p>
            <a:pPr marL="228600" indent="-228600">
              <a:buAutoNum type="arabicParenR"/>
            </a:pPr>
            <a:r>
              <a:rPr lang="en-US" b="0" baseline="0" dirty="0" err="1"/>
              <a:t>Disfruto</a:t>
            </a:r>
            <a:r>
              <a:rPr lang="en-US" b="0" baseline="0" dirty="0"/>
              <a:t> las </a:t>
            </a:r>
            <a:r>
              <a:rPr lang="en-US" b="0" baseline="0" dirty="0" err="1"/>
              <a:t>vacaciones</a:t>
            </a:r>
            <a:r>
              <a:rPr lang="en-US" b="0" baseline="0" dirty="0"/>
              <a:t>.</a:t>
            </a:r>
          </a:p>
          <a:p>
            <a:pPr marL="228600" indent="-228600">
              <a:buAutoNum type="arabicParenR"/>
            </a:pPr>
            <a:r>
              <a:rPr lang="en-US" b="0" baseline="0" dirty="0" err="1"/>
              <a:t>Quiere</a:t>
            </a:r>
            <a:r>
              <a:rPr lang="en-US" b="0" baseline="0" dirty="0"/>
              <a:t> </a:t>
            </a:r>
            <a:r>
              <a:rPr lang="en-US" b="0" baseline="0" dirty="0" err="1"/>
              <a:t>tener</a:t>
            </a:r>
            <a:r>
              <a:rPr lang="en-US" b="0" baseline="0" dirty="0"/>
              <a:t> una camisa </a:t>
            </a:r>
            <a:r>
              <a:rPr lang="en-US" b="0" baseline="0" dirty="0" err="1"/>
              <a:t>blanca</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00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revise the first, second and third person singular endings for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verbs in present tense.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6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a:t>7 minutes</a:t>
            </a:r>
            <a:endParaRPr lang="en-US" b="0" dirty="0"/>
          </a:p>
          <a:p>
            <a:endParaRPr lang="en-US" b="1" dirty="0"/>
          </a:p>
          <a:p>
            <a:r>
              <a:rPr lang="en-US" b="1" dirty="0"/>
              <a:t>Aim: </a:t>
            </a:r>
            <a:r>
              <a:rPr lang="en-US" b="0" dirty="0"/>
              <a:t>to </a:t>
            </a:r>
            <a:r>
              <a:rPr lang="es-ES" b="0" dirty="0" err="1"/>
              <a:t>revisit</a:t>
            </a:r>
            <a:r>
              <a:rPr lang="es-ES" b="0" dirty="0"/>
              <a:t> a </a:t>
            </a:r>
            <a:r>
              <a:rPr lang="es-ES" b="0" dirty="0" err="1"/>
              <a:t>range</a:t>
            </a:r>
            <a:r>
              <a:rPr lang="es-ES" b="0" dirty="0"/>
              <a:t> of </a:t>
            </a:r>
            <a:r>
              <a:rPr lang="es-ES" b="0" dirty="0" err="1"/>
              <a:t>previously</a:t>
            </a:r>
            <a:r>
              <a:rPr lang="es-ES" b="0" dirty="0"/>
              <a:t> </a:t>
            </a:r>
            <a:r>
              <a:rPr lang="es-ES" b="0" err="1"/>
              <a:t>taught</a:t>
            </a:r>
            <a:r>
              <a:rPr lang="es-ES" b="0"/>
              <a:t> SSCs;</a:t>
            </a:r>
            <a:r>
              <a:rPr lang="es-ES" b="0" baseline="0"/>
              <a:t> to learn about a new city in the Spanish-speaking world</a:t>
            </a:r>
            <a:r>
              <a:rPr lang="es-ES" b="0"/>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SCCs </a:t>
            </a:r>
            <a:r>
              <a:rPr lang="en-GB" b="0" baseline="0" dirty="0"/>
              <a:t>revisited</a:t>
            </a:r>
            <a:r>
              <a:rPr lang="en-GB" b="0" baseline="0"/>
              <a:t>: [</a:t>
            </a:r>
            <a:r>
              <a:rPr lang="en-GB" b="0" baseline="0" dirty="0"/>
              <a:t>a], [e], [</a:t>
            </a:r>
            <a:r>
              <a:rPr lang="en-GB" b="0" baseline="0" dirty="0" err="1"/>
              <a:t>i</a:t>
            </a:r>
            <a:r>
              <a:rPr lang="en-GB" b="0" baseline="0" dirty="0"/>
              <a:t>], [o], [</a:t>
            </a:r>
            <a:r>
              <a:rPr lang="en-GB" b="0" baseline="0"/>
              <a:t>u]; </a:t>
            </a:r>
            <a:r>
              <a:rPr lang="en-GB" b="0" baseline="0" dirty="0"/>
              <a:t>[r], [</a:t>
            </a:r>
            <a:r>
              <a:rPr lang="en-GB" b="0" baseline="0" dirty="0" err="1"/>
              <a:t>rr</a:t>
            </a:r>
            <a:r>
              <a:rPr lang="en-GB" b="0" baseline="0" dirty="0"/>
              <a:t>]; [co]; [ci]; [</a:t>
            </a:r>
            <a:r>
              <a:rPr lang="en-GB" b="0" baseline="0" dirty="0" err="1"/>
              <a:t>ll</a:t>
            </a:r>
            <a:r>
              <a:rPr lang="en-GB" b="0" baseline="0" dirty="0"/>
              <a:t>]; [que], [qui]; silent h; [</a:t>
            </a:r>
            <a:r>
              <a:rPr lang="en-GB" b="0" baseline="0" dirty="0" err="1"/>
              <a:t>gu</a:t>
            </a:r>
            <a:r>
              <a:rPr lang="en-GB" b="0" baseline="0" dirty="0"/>
              <a:t>], [go], [</a:t>
            </a:r>
            <a:r>
              <a:rPr lang="en-GB" b="0" baseline="0" dirty="0" err="1"/>
              <a:t>gui</a:t>
            </a:r>
            <a:r>
              <a:rPr lang="en-GB" b="0" baseline="0" dirty="0"/>
              <a:t>]; [</a:t>
            </a:r>
            <a:r>
              <a:rPr lang="en-GB" b="0" baseline="0" dirty="0" err="1"/>
              <a:t>ge</a:t>
            </a:r>
            <a:r>
              <a:rPr lang="en-GB" b="0" baseline="0" dirty="0"/>
              <a:t>]; [z]; [b], [v].</a:t>
            </a:r>
          </a:p>
          <a:p>
            <a:endParaRPr lang="en-US" b="1" dirty="0"/>
          </a:p>
          <a:p>
            <a:r>
              <a:rPr lang="en-US" b="1" dirty="0"/>
              <a:t>Procedure:</a:t>
            </a:r>
          </a:p>
          <a:p>
            <a:pPr marL="228600" indent="-228600">
              <a:buAutoNum type="arabicPeriod"/>
            </a:pPr>
            <a:r>
              <a:rPr lang="en-GB" baseline="0"/>
              <a:t>Students work in pairs, taking </a:t>
            </a:r>
            <a:r>
              <a:rPr lang="en-GB" baseline="0" dirty="0"/>
              <a:t>it in turns to read out the text to </a:t>
            </a:r>
            <a:r>
              <a:rPr lang="en-GB" baseline="0"/>
              <a:t>their partner.</a:t>
            </a:r>
          </a:p>
          <a:p>
            <a:pPr marL="228600" indent="-228600">
              <a:buAutoNum type="arabicPeriod"/>
            </a:pPr>
            <a:r>
              <a:rPr lang="en-GB" baseline="0"/>
              <a:t>The partner listens for </a:t>
            </a:r>
            <a:r>
              <a:rPr lang="en-GB" baseline="0" dirty="0"/>
              <a:t>the </a:t>
            </a:r>
            <a:r>
              <a:rPr lang="en-GB" baseline="0"/>
              <a:t>missing SSCs and writes the missing letters. </a:t>
            </a:r>
          </a:p>
          <a:p>
            <a:pPr marL="228600" indent="-228600">
              <a:buAutoNum type="arabicPeriod"/>
            </a:pPr>
            <a:r>
              <a:rPr lang="en-GB" baseline="0"/>
              <a:t>Students swap roles.</a:t>
            </a:r>
          </a:p>
          <a:p>
            <a:pPr marL="228600" indent="-228600">
              <a:buAutoNum type="arabicPeriod"/>
            </a:pPr>
            <a:r>
              <a:rPr lang="en-GB" baseline="0"/>
              <a:t>The teacher clicks on the ‘gloss’ box to reveal the meanings of several new words. (‘Celebrar’ has been used as a phonics word and will be taught in 8.3.1.6.)</a:t>
            </a:r>
            <a:endParaRPr lang="en-GB" baseline="0" dirty="0"/>
          </a:p>
          <a:p>
            <a:pPr marL="0" indent="0">
              <a:buNone/>
            </a:pPr>
            <a:endParaRPr lang="en-GB" baseline="0" dirty="0"/>
          </a:p>
          <a:p>
            <a:pPr marL="0" indent="0">
              <a:buNone/>
            </a:pPr>
            <a:r>
              <a:rPr lang="en-GB" b="1" baseline="0"/>
              <a:t>Notes:</a:t>
            </a:r>
          </a:p>
          <a:p>
            <a:pPr marL="228600" indent="-228600">
              <a:buAutoNum type="arabicPeriod"/>
            </a:pPr>
            <a:r>
              <a:rPr lang="en-GB" baseline="0"/>
              <a:t>Some </a:t>
            </a:r>
            <a:r>
              <a:rPr lang="en-GB" baseline="0" dirty="0"/>
              <a:t>highly skilled students might be able to complete some of the words on their own, but most will need the input from their partner reading the full text aloud to be able to complete all the </a:t>
            </a:r>
            <a:r>
              <a:rPr lang="en-GB" baseline="0"/>
              <a:t>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In the second paragraph, there are several written accents. Students </a:t>
            </a:r>
            <a:r>
              <a:rPr lang="en-GB" b="0" baseline="0" dirty="0"/>
              <a:t>can be encouraged to </a:t>
            </a:r>
            <a:r>
              <a:rPr lang="en-GB" b="0" baseline="0"/>
              <a:t>write these where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It may be necessary to explain the meaning of ‘faltar’ in these instructions as this verb hasn’t yet been taught.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a:solidFill>
                  <a:schemeClr val="tx1"/>
                </a:solidFill>
                <a:effectLst/>
                <a:latin typeface="+mn-lt"/>
                <a:ea typeface="+mn-ea"/>
                <a:cs typeface="+mn-cs"/>
              </a:rPr>
              <a:t>The 'Auditorio de Tenerife ' is a concert hall in Santa Cruz de Tenerife. The building was completed in 2003 and it was designed by the renowned architect Santiago Calatrava. It is home to the Orquesta Sinfónica de Tenerife (Tenerife Symphony Orchestra).</a:t>
            </a:r>
            <a:endParaRPr lang="en-GB" b="1" baseline="0" dirty="0"/>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GB" baseline="0" dirty="0" err="1"/>
              <a:t>castillo</a:t>
            </a:r>
            <a:r>
              <a:rPr lang="en-GB" baseline="0" dirty="0"/>
              <a:t> [2545]; piscina [4605]; </a:t>
            </a:r>
            <a:r>
              <a:rPr lang="en-GB" baseline="0" dirty="0" err="1"/>
              <a:t>celebrar</a:t>
            </a:r>
            <a:r>
              <a:rPr lang="en-GB" baseline="0" dirty="0"/>
              <a:t> [887]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2</a:t>
            </a:r>
            <a:r>
              <a:rPr lang="en-GB" baseline="0" dirty="0"/>
              <a:t> minutes</a:t>
            </a:r>
          </a:p>
          <a:p>
            <a:r>
              <a:rPr lang="en-GB" baseline="0" dirty="0"/>
              <a:t> </a:t>
            </a:r>
          </a:p>
          <a:p>
            <a:r>
              <a:rPr lang="en-GB" b="1" baseline="0" dirty="0"/>
              <a:t>Aim: </a:t>
            </a:r>
            <a:r>
              <a:rPr lang="en-GB" b="0" baseline="0" dirty="0"/>
              <a:t>t</a:t>
            </a:r>
            <a:r>
              <a:rPr lang="en-GB" baseline="0" dirty="0"/>
              <a:t>o consolidate the meaning of ‘para + infinitive’ as ‘in order to’.</a:t>
            </a:r>
          </a:p>
          <a:p>
            <a:pPr marL="0" indent="0">
              <a:buNone/>
            </a:pPr>
            <a:endParaRPr lang="en-GB" b="1" baseline="0" dirty="0"/>
          </a:p>
          <a:p>
            <a:pPr marL="0" indent="0">
              <a:buNone/>
            </a:pPr>
            <a:r>
              <a:rPr lang="en-GB" b="1" baseline="0" dirty="0"/>
              <a:t>Procedure:</a:t>
            </a:r>
          </a:p>
          <a:p>
            <a:pPr marL="0" indent="0">
              <a:buNone/>
            </a:pPr>
            <a:r>
              <a:rPr lang="en-GB" b="0" baseline="0" dirty="0"/>
              <a:t>1. Read through the slide, eliciting the translations of the example sentences.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36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err="1"/>
              <a:t>remind</a:t>
            </a:r>
            <a:r>
              <a:rPr lang="es-ES" b="0" dirty="0"/>
              <a:t> </a:t>
            </a:r>
            <a:r>
              <a:rPr lang="es-ES" b="0" dirty="0" err="1"/>
              <a:t>students</a:t>
            </a:r>
            <a:r>
              <a:rPr lang="es-ES" b="0" dirty="0"/>
              <a:t> </a:t>
            </a:r>
            <a:r>
              <a:rPr lang="es-ES" b="0" dirty="0" err="1"/>
              <a:t>about</a:t>
            </a:r>
            <a:r>
              <a:rPr lang="es-ES" b="0" dirty="0"/>
              <a:t> </a:t>
            </a:r>
            <a:r>
              <a:rPr lang="es-ES" b="0" dirty="0" err="1"/>
              <a:t>the</a:t>
            </a:r>
            <a:r>
              <a:rPr lang="es-ES" b="0" dirty="0"/>
              <a:t> </a:t>
            </a:r>
            <a:r>
              <a:rPr lang="es-ES" b="0" dirty="0" err="1"/>
              <a:t>two</a:t>
            </a:r>
            <a:r>
              <a:rPr lang="es-ES" b="0" dirty="0"/>
              <a:t> </a:t>
            </a:r>
            <a:r>
              <a:rPr lang="es-ES" b="0" dirty="0" err="1"/>
              <a:t>possible</a:t>
            </a:r>
            <a:r>
              <a:rPr lang="es-ES" b="0" dirty="0"/>
              <a:t> </a:t>
            </a:r>
            <a:r>
              <a:rPr lang="es-ES" b="0" dirty="0" err="1"/>
              <a:t>translations</a:t>
            </a:r>
            <a:r>
              <a:rPr lang="es-ES" b="0" dirty="0"/>
              <a:t> </a:t>
            </a:r>
            <a:r>
              <a:rPr lang="es-ES" b="0" dirty="0" err="1"/>
              <a:t>for</a:t>
            </a:r>
            <a:r>
              <a:rPr lang="es-ES" b="0" dirty="0"/>
              <a:t> </a:t>
            </a:r>
            <a:r>
              <a:rPr lang="es-ES" b="0" dirty="0" err="1"/>
              <a:t>verbs</a:t>
            </a:r>
            <a:r>
              <a:rPr lang="es-ES" b="0" dirty="0"/>
              <a:t> in </a:t>
            </a:r>
            <a:r>
              <a:rPr lang="es-ES" b="0" dirty="0" err="1"/>
              <a:t>present</a:t>
            </a:r>
            <a:r>
              <a:rPr lang="es-ES" b="0" dirty="0"/>
              <a:t> tense in </a:t>
            </a:r>
            <a:r>
              <a:rPr lang="es-ES" b="0" dirty="0" err="1"/>
              <a:t>Spanish</a:t>
            </a:r>
            <a:r>
              <a:rPr lang="es-ES" b="0" dirty="0"/>
              <a:t>, as </a:t>
            </a:r>
            <a:r>
              <a:rPr lang="es-ES" b="0" dirty="0" err="1"/>
              <a:t>routine</a:t>
            </a:r>
            <a:r>
              <a:rPr lang="es-ES" b="0" dirty="0"/>
              <a:t> </a:t>
            </a:r>
            <a:r>
              <a:rPr lang="es-ES" b="0" dirty="0" err="1"/>
              <a:t>or</a:t>
            </a:r>
            <a:r>
              <a:rPr lang="es-ES" b="0" dirty="0"/>
              <a:t> </a:t>
            </a:r>
            <a:r>
              <a:rPr lang="es-ES" b="0" dirty="0" err="1"/>
              <a:t>ongoing</a:t>
            </a:r>
            <a:r>
              <a:rPr lang="es-ES" b="0" dirty="0"/>
              <a:t> </a:t>
            </a:r>
            <a:r>
              <a:rPr lang="es-ES" b="0" dirty="0" err="1"/>
              <a:t>actions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Teacher to remind students about the distinction in English between present simple for </a:t>
            </a:r>
            <a:r>
              <a:rPr lang="en-GB" b="1" dirty="0"/>
              <a:t>routine actions</a:t>
            </a:r>
            <a:r>
              <a:rPr lang="en-GB" b="0" dirty="0"/>
              <a:t> and present continuous for </a:t>
            </a:r>
            <a:r>
              <a:rPr lang="en-GB" b="1" dirty="0"/>
              <a:t>current/ongoing actions.</a:t>
            </a:r>
            <a:endParaRPr lang="en-US" b="0" dirty="0"/>
          </a:p>
          <a:p>
            <a:r>
              <a:rPr lang="en-US" b="0" dirty="0"/>
              <a:t>2. </a:t>
            </a:r>
            <a:r>
              <a:rPr lang="en-GB" dirty="0"/>
              <a:t>Teacher to stress that the</a:t>
            </a:r>
            <a:r>
              <a:rPr lang="en-GB" baseline="0" dirty="0"/>
              <a:t> ‘routine’ or ‘current/ongoing’ nature of the action is the way to decide which English tense to use and that it is the adverbs of time that give the pointer on this. </a:t>
            </a:r>
            <a:endParaRPr lang="en-US" b="0" dirty="0"/>
          </a:p>
          <a:p>
            <a:r>
              <a:rPr lang="en-US" b="0" dirty="0"/>
              <a:t>3. Teacher to explain that the same tense in</a:t>
            </a:r>
            <a:r>
              <a:rPr lang="en-US" b="0" baseline="0" dirty="0"/>
              <a:t> Spanish can be used for both routine and current/ongoing actions.</a:t>
            </a:r>
            <a:endParaRPr lang="en-US" b="0" dirty="0"/>
          </a:p>
          <a:p>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497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consolidate –</a:t>
            </a:r>
            <a:r>
              <a:rPr lang="en-US" b="0" dirty="0" err="1"/>
              <a:t>ar</a:t>
            </a:r>
            <a:r>
              <a:rPr lang="en-US" b="0" dirty="0"/>
              <a:t> verbs in singular persons; to recap the use </a:t>
            </a:r>
            <a:r>
              <a:rPr lang="en-US" b="0" baseline="0" dirty="0"/>
              <a:t>of ‘para’ + infinitive.</a:t>
            </a:r>
            <a:endParaRPr lang="en-US" b="0" dirty="0"/>
          </a:p>
          <a:p>
            <a:endParaRPr lang="en-US" b="1" dirty="0"/>
          </a:p>
          <a:p>
            <a:r>
              <a:rPr lang="en-US" b="1" dirty="0"/>
              <a:t>Procedure:</a:t>
            </a:r>
          </a:p>
          <a:p>
            <a:pPr marL="228600" indent="-228600">
              <a:buAutoNum type="arabicPeriod"/>
            </a:pPr>
            <a:r>
              <a:rPr lang="en-US" b="0" dirty="0"/>
              <a:t>Students </a:t>
            </a:r>
            <a:r>
              <a:rPr lang="en-US" b="0"/>
              <a:t>read the dialogue. </a:t>
            </a:r>
          </a:p>
          <a:p>
            <a:pPr marL="0" indent="0">
              <a:buNone/>
            </a:pPr>
            <a:r>
              <a:rPr lang="en-US" b="0" baseline="0"/>
              <a:t>2. The teacher can check understanding of the information via </a:t>
            </a:r>
            <a:r>
              <a:rPr lang="en-GB" sz="1200" kern="1200">
                <a:solidFill>
                  <a:schemeClr val="tx1"/>
                </a:solidFill>
                <a:effectLst/>
                <a:latin typeface="+mn-lt"/>
                <a:ea typeface="+mn-ea"/>
                <a:cs typeface="+mn-cs"/>
              </a:rPr>
              <a:t>one of the following or another preferred task:</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i. Whole class oral English translation, phrase by phrase</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ii. Ask direct questions to elicit the key information.  1. What</a:t>
            </a:r>
            <a:r>
              <a:rPr lang="en-GB" sz="1200" kern="1200" baseline="0">
                <a:solidFill>
                  <a:schemeClr val="tx1"/>
                </a:solidFill>
                <a:effectLst/>
                <a:latin typeface="+mn-lt"/>
                <a:ea typeface="+mn-ea"/>
                <a:cs typeface="+mn-cs"/>
              </a:rPr>
              <a:t> is Daniel looking for? 2. Is he looking for something just for himself? 3. When does the shop assistant recommend going to the Carnaval? Why? 4. How much are the different items?</a:t>
            </a:r>
            <a:endParaRPr lang="en-US" b="0" baseline="0"/>
          </a:p>
          <a:p>
            <a:pPr marL="0" indent="0">
              <a:buNone/>
            </a:pPr>
            <a:r>
              <a:rPr lang="en-US" b="0"/>
              <a:t>3. Students </a:t>
            </a:r>
            <a:r>
              <a:rPr lang="en-US" b="0" dirty="0"/>
              <a:t>group all the examples of –</a:t>
            </a:r>
            <a:r>
              <a:rPr lang="en-US" b="0" dirty="0" err="1"/>
              <a:t>ar</a:t>
            </a:r>
            <a:r>
              <a:rPr lang="en-US" b="0" dirty="0"/>
              <a:t> verbs according to the </a:t>
            </a:r>
            <a:r>
              <a:rPr lang="en-US" b="0"/>
              <a:t>different persons</a:t>
            </a:r>
            <a:r>
              <a:rPr lang="en-US" b="0" baseline="0"/>
              <a:t> (‘I’, ‘you’, ‘s/he’).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accent5">
                    <a:lumMod val="50000"/>
                  </a:schemeClr>
                </a:solidFill>
              </a:rPr>
              <a:t>4. The t</a:t>
            </a:r>
            <a:r>
              <a:rPr lang="en-US" b="0"/>
              <a:t>eacher then prompts </a:t>
            </a:r>
            <a:r>
              <a:rPr lang="en-US" b="0" dirty="0"/>
              <a:t>students to look </a:t>
            </a:r>
            <a:r>
              <a:rPr lang="en-US" b="0"/>
              <a:t>at these </a:t>
            </a:r>
            <a:r>
              <a:rPr lang="en-US" b="0" dirty="0"/>
              <a:t>verbs in context and decide on the most natural way to translate – would it be English present continuous or present simple? </a:t>
            </a:r>
            <a:r>
              <a:rPr lang="en-US" b="0"/>
              <a:t>This will </a:t>
            </a:r>
            <a:r>
              <a:rPr lang="en-US" b="0" dirty="0"/>
              <a:t>help to reinforce understanding of how the Spanish present simple can be translated in two ways in </a:t>
            </a:r>
            <a:r>
              <a:rPr lang="en-US" b="0"/>
              <a:t>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5. The teacher prompts students to explain why some of the verbs</a:t>
            </a:r>
            <a:r>
              <a:rPr lang="en-US" b="0" baseline="0"/>
              <a:t> appear in the text with a </a:t>
            </a:r>
            <a:r>
              <a:rPr lang="en-US" b="0"/>
              <a:t>pronoun and other examples don’t. For example, in</a:t>
            </a:r>
            <a:r>
              <a:rPr lang="en-US" b="0" baseline="0"/>
              <a:t> line 1 there is no pronoun, but in line 3 pronouns ‘yo’ and ‘ella’ are used. Answer: </a:t>
            </a:r>
            <a:r>
              <a:rPr lang="en-US" b="0"/>
              <a:t>the personal pronoun is used to emphasise the contrast between different people</a:t>
            </a:r>
            <a:r>
              <a:rPr lang="en-US" b="0" baseline="0"/>
              <a:t> (e.g. when the same verb refers to two different people in the same sentence, as </a:t>
            </a:r>
            <a:r>
              <a:rPr lang="en-GB" b="0" baseline="0"/>
              <a:t>in line 3, ‘She’s looking for….and I’m looking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Frequency values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Dependiente/a [&gt;5000]</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53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consolidate the use </a:t>
            </a:r>
            <a:r>
              <a:rPr lang="en-US" b="0" baseline="0" dirty="0"/>
              <a:t>of ‘para’ + infinitive.</a:t>
            </a:r>
            <a:endParaRPr lang="en-US" b="0" dirty="0"/>
          </a:p>
          <a:p>
            <a:endParaRPr lang="en-US" b="1" dirty="0"/>
          </a:p>
          <a:p>
            <a:r>
              <a:rPr lang="en-US" b="1" dirty="0"/>
              <a:t>Procedure:</a:t>
            </a:r>
          </a:p>
          <a:p>
            <a:pPr marL="228600" indent="-228600">
              <a:buAutoNum type="arabicPeriod"/>
            </a:pPr>
            <a:r>
              <a:rPr lang="en-US" b="0" dirty="0"/>
              <a:t>Students read the excerpts from the previous dialogue and decide whether the correct translation is ‘for’ or ‘in order to’.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93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a:t>consolidate understanding of –ar </a:t>
            </a:r>
            <a:r>
              <a:rPr lang="en-US" b="0" dirty="0"/>
              <a:t>verbs in singular persons; to recap the use </a:t>
            </a:r>
            <a:r>
              <a:rPr lang="en-US" b="0" baseline="0" dirty="0"/>
              <a:t>of ‘para’ + infinitive.</a:t>
            </a:r>
            <a:endParaRPr lang="en-US" b="0" dirty="0"/>
          </a:p>
          <a:p>
            <a:endParaRPr lang="en-US" b="1" dirty="0"/>
          </a:p>
          <a:p>
            <a:r>
              <a:rPr lang="en-US" b="1"/>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Students first read and the choose the verb in the correct form</a:t>
            </a:r>
            <a:r>
              <a:rPr lang="en-US" b="0" baseline="0"/>
              <a:t>, depending on the subject pronoun or name preceding it.</a:t>
            </a:r>
          </a:p>
          <a:p>
            <a:pPr marL="228600" indent="-228600">
              <a:buAutoNum type="arabicPeriod"/>
            </a:pPr>
            <a:r>
              <a:rPr lang="en-US" b="0" baseline="0"/>
              <a:t>Answers are checked by the teacher, without yet playing the audio. At this stage the teacher can p</a:t>
            </a:r>
            <a:r>
              <a:rPr lang="en-US" b="0"/>
              <a:t>rompt </a:t>
            </a:r>
            <a:r>
              <a:rPr lang="en-US" b="0" dirty="0"/>
              <a:t>students to look at these verbs in context and decide whether the English translation would be present continuous or present </a:t>
            </a:r>
            <a:r>
              <a:rPr lang="en-US" b="0"/>
              <a:t>simple. In some cases, both might be possible,</a:t>
            </a:r>
            <a:r>
              <a:rPr lang="en-US" b="0" baseline="0"/>
              <a:t> as in ii and iii below. </a:t>
            </a:r>
            <a:endParaRPr lang="en-US" b="0"/>
          </a:p>
          <a:p>
            <a:pPr marL="0" indent="0">
              <a:buNone/>
            </a:pPr>
            <a:r>
              <a:rPr lang="en-US" b="0"/>
              <a:t>In</a:t>
            </a:r>
            <a:r>
              <a:rPr lang="en-US" b="0" baseline="0"/>
              <a:t> particular it could be interesting to ask students for translations of…</a:t>
            </a:r>
          </a:p>
          <a:p>
            <a:pPr marL="0" indent="0">
              <a:buNone/>
            </a:pPr>
            <a:r>
              <a:rPr lang="en-US" b="0" baseline="0"/>
              <a:t>i. ‘Y tú, disfrutas las vacaciones?’  (And you, </a:t>
            </a:r>
            <a:r>
              <a:rPr lang="en-US" b="1" i="1" baseline="0"/>
              <a:t>are you enjoying </a:t>
            </a:r>
            <a:r>
              <a:rPr lang="en-US" b="0" baseline="0"/>
              <a:t>the holidays?)</a:t>
            </a:r>
          </a:p>
          <a:p>
            <a:pPr marL="0" indent="0">
              <a:buNone/>
            </a:pPr>
            <a:r>
              <a:rPr lang="en-US" b="0" baseline="0"/>
              <a:t>ii. ‘Yo viajo a lugares diferentes cada día’ (</a:t>
            </a:r>
            <a:r>
              <a:rPr lang="en-US" b="1" i="1" baseline="0"/>
              <a:t>I visit </a:t>
            </a:r>
            <a:r>
              <a:rPr lang="en-US" b="0" baseline="0"/>
              <a:t>different places every day / </a:t>
            </a:r>
            <a:r>
              <a:rPr lang="en-US" b="1" i="1" baseline="0"/>
              <a:t>I’m visiting </a:t>
            </a:r>
            <a:r>
              <a:rPr lang="en-US" b="0" baseline="0"/>
              <a:t>different places every day).</a:t>
            </a:r>
          </a:p>
          <a:p>
            <a:pPr marL="0" indent="0">
              <a:buNone/>
            </a:pPr>
            <a:r>
              <a:rPr lang="en-US" b="0" baseline="0"/>
              <a:t>iii. ‘Y tú qué lugares visitas?’(And you, which places </a:t>
            </a:r>
            <a:r>
              <a:rPr lang="en-US" b="1" i="1" baseline="0"/>
              <a:t>do you visit / are you visiting</a:t>
            </a:r>
            <a:r>
              <a:rPr lang="en-US" b="0" baseline="0"/>
              <a:t>?)</a:t>
            </a:r>
          </a:p>
          <a:p>
            <a:pPr marL="0" indent="0">
              <a:buNone/>
            </a:pPr>
            <a:r>
              <a:rPr lang="en-US" b="0" baseline="0"/>
              <a:t>iv. ‘</a:t>
            </a:r>
            <a:r>
              <a:rPr lang="es-GB" sz="1200">
                <a:solidFill>
                  <a:schemeClr val="accent5">
                    <a:lumMod val="50000"/>
                  </a:schemeClr>
                </a:solidFill>
              </a:rPr>
              <a:t>Claro</a:t>
            </a:r>
            <a:r>
              <a:rPr lang="en-GB" sz="1200">
                <a:solidFill>
                  <a:schemeClr val="accent5">
                    <a:lumMod val="50000"/>
                  </a:schemeClr>
                </a:solidFill>
              </a:rPr>
              <a:t>*</a:t>
            </a:r>
            <a:r>
              <a:rPr lang="es-GB" sz="1200">
                <a:solidFill>
                  <a:schemeClr val="accent5">
                    <a:lumMod val="50000"/>
                  </a:schemeClr>
                </a:solidFill>
              </a:rPr>
              <a:t>, siempre intento ir con mi padre</a:t>
            </a:r>
            <a:r>
              <a:rPr lang="en-GB" sz="1200">
                <a:solidFill>
                  <a:schemeClr val="accent5">
                    <a:lumMod val="50000"/>
                  </a:schemeClr>
                </a:solidFill>
              </a:rPr>
              <a:t>’</a:t>
            </a:r>
            <a:r>
              <a:rPr lang="es-GB" sz="1200">
                <a:solidFill>
                  <a:schemeClr val="accent5">
                    <a:lumMod val="50000"/>
                  </a:schemeClr>
                </a:solidFill>
              </a:rPr>
              <a:t> </a:t>
            </a:r>
            <a:r>
              <a:rPr lang="en-GB" sz="1200">
                <a:solidFill>
                  <a:schemeClr val="accent5">
                    <a:lumMod val="50000"/>
                  </a:schemeClr>
                </a:solidFill>
              </a:rPr>
              <a:t> (Of course,</a:t>
            </a:r>
            <a:r>
              <a:rPr lang="en-GB" sz="1200" b="1" i="1">
                <a:solidFill>
                  <a:schemeClr val="accent5">
                    <a:lumMod val="50000"/>
                  </a:schemeClr>
                </a:solidFill>
              </a:rPr>
              <a:t> I always try to </a:t>
            </a:r>
            <a:r>
              <a:rPr lang="en-GB" sz="1200">
                <a:solidFill>
                  <a:schemeClr val="accent5">
                    <a:lumMod val="50000"/>
                  </a:schemeClr>
                </a:solidFill>
              </a:rPr>
              <a:t>go with my dad).</a:t>
            </a:r>
          </a:p>
          <a:p>
            <a:pPr marL="0" indent="0">
              <a:buNone/>
            </a:pPr>
            <a:r>
              <a:rPr lang="en-US" b="0" baseline="0"/>
              <a:t>v. ‘Normalmente yo aprovecho el día’ (Normally, I </a:t>
            </a:r>
            <a:r>
              <a:rPr lang="en-US" b="1" i="1" baseline="0"/>
              <a:t>make the most of / take advantage of </a:t>
            </a:r>
            <a:r>
              <a:rPr lang="en-US" b="0" baseline="0"/>
              <a:t>the day…)</a:t>
            </a:r>
          </a:p>
          <a:p>
            <a:pPr marL="0" indent="0">
              <a:buNone/>
            </a:pPr>
            <a:r>
              <a:rPr lang="en-US" b="0" baseline="0"/>
              <a:t>3. </a:t>
            </a:r>
            <a:r>
              <a:rPr lang="en-US" b="0" i="0" baseline="0"/>
              <a:t>Students </a:t>
            </a:r>
            <a:r>
              <a:rPr lang="en-US" b="0" i="0"/>
              <a:t>then listen </a:t>
            </a:r>
            <a:r>
              <a:rPr lang="en-US" b="0"/>
              <a:t>to the dialogue and write ‘para’ together with the verb after it. </a:t>
            </a:r>
          </a:p>
          <a:p>
            <a:pPr marL="0" indent="0">
              <a:buNone/>
            </a:pPr>
            <a:r>
              <a:rPr lang="en-US" b="0"/>
              <a:t>4.</a:t>
            </a:r>
            <a:r>
              <a:rPr lang="en-US" b="0" baseline="0"/>
              <a:t> </a:t>
            </a:r>
            <a:r>
              <a:rPr lang="en-US" b="0"/>
              <a:t>The teacher checks these answers, asking for translations of the full sentence in which ‘para + infinitive occurs to check</a:t>
            </a:r>
            <a:r>
              <a:rPr lang="en-US" b="0" baseline="0"/>
              <a:t> understanding of how it is used to convey intention.</a:t>
            </a:r>
            <a:endParaRPr lang="en-US" b="0"/>
          </a:p>
          <a:p>
            <a:pPr marL="0" indent="0">
              <a:buNone/>
            </a:pPr>
            <a:endParaRPr lang="en-US" b="0" baseline="0"/>
          </a:p>
          <a:p>
            <a:pPr marL="0" indent="0">
              <a:buNone/>
            </a:pPr>
            <a:r>
              <a:rPr lang="en-US" b="1" baseline="0"/>
              <a:t>Notes: </a:t>
            </a:r>
          </a:p>
          <a:p>
            <a:pPr marL="0" indent="0">
              <a:buNone/>
            </a:pPr>
            <a:r>
              <a:rPr lang="en-US" b="0" baseline="0"/>
              <a:t>1. Some higher-achieving groups may be comfortable with completing both parts of the activity (verb endings and use of ‘para’) before receiving feedback on these different features. If so, it would be advisable to change the animation order, which currently supports doing the steps separately.</a:t>
            </a:r>
          </a:p>
          <a:p>
            <a:pPr marL="0" indent="0">
              <a:buNone/>
            </a:pPr>
            <a:r>
              <a:rPr lang="en-US" b="0" baseline="0"/>
              <a:t>2. Superlatives have not yet been covered in the scheme of work. The meaning of ‘la montaña más alta’ in the callout may therefore need to be given to students. Students might be interested to know that the mountain is 3715 metres, making it more than twice as a high as any mountain in the UK!</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301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a:t>
            </a:r>
            <a:endParaRPr lang="en-US" b="1" dirty="0"/>
          </a:p>
          <a:p>
            <a:endParaRPr lang="en-US" b="1" dirty="0"/>
          </a:p>
          <a:p>
            <a:r>
              <a:rPr lang="en-US" b="1" dirty="0"/>
              <a:t>Aim: </a:t>
            </a:r>
            <a:r>
              <a:rPr lang="en-US" b="0" dirty="0"/>
              <a:t>to orally </a:t>
            </a:r>
            <a:r>
              <a:rPr lang="es-ES" b="0" dirty="0"/>
              <a:t>produce </a:t>
            </a:r>
            <a:r>
              <a:rPr lang="es-ES" b="0" err="1"/>
              <a:t>the</a:t>
            </a:r>
            <a:r>
              <a:rPr lang="es-ES" b="0"/>
              <a:t> grammar </a:t>
            </a:r>
            <a:r>
              <a:rPr lang="es-ES" b="0" err="1"/>
              <a:t>points</a:t>
            </a:r>
            <a:r>
              <a:rPr lang="es-ES" b="0"/>
              <a:t> </a:t>
            </a:r>
            <a:r>
              <a:rPr lang="en-GB" b="0"/>
              <a:t>revisite</a:t>
            </a:r>
            <a:r>
              <a:rPr lang="en-GB" b="0" baseline="0"/>
              <a:t>d in</a:t>
            </a:r>
            <a:r>
              <a:rPr lang="en-GB" b="0"/>
              <a:t> this week’s lessons (pronouns,</a:t>
            </a:r>
            <a:r>
              <a:rPr lang="en-GB" b="0" baseline="0"/>
              <a:t> present tense regular verbs, para + infinitive)</a:t>
            </a:r>
            <a:r>
              <a:rPr lang="en-GB" b="0"/>
              <a:t>;</a:t>
            </a:r>
            <a:r>
              <a:rPr lang="en-GB" b="0" baseline="0"/>
              <a:t> to gain confidence in reading texts aloud</a:t>
            </a:r>
            <a:endParaRPr lang="x-none" sz="1200" kern="120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a:t>The teacher</a:t>
            </a:r>
            <a:r>
              <a:rPr lang="es-ES" baseline="0"/>
              <a:t> goes through the instructions and prompts with students, ensuring</a:t>
            </a:r>
            <a:r>
              <a:rPr lang="es-ES"/>
              <a:t> </a:t>
            </a:r>
            <a:r>
              <a:rPr lang="es-ES" err="1"/>
              <a:t>that</a:t>
            </a:r>
            <a:r>
              <a:rPr lang="es-ES"/>
              <a:t> each part </a:t>
            </a:r>
            <a:r>
              <a:rPr lang="es-ES" dirty="0" err="1"/>
              <a:t>is</a:t>
            </a:r>
            <a:r>
              <a:rPr lang="es-ES" dirty="0"/>
              <a:t> </a:t>
            </a:r>
            <a:r>
              <a:rPr lang="es-ES" err="1"/>
              <a:t>understood</a:t>
            </a:r>
            <a:r>
              <a:rPr lang="es-ES"/>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a:t>Students</a:t>
            </a:r>
            <a:r>
              <a:rPr lang="es-ES" baseline="0"/>
              <a:t> work in pairs, one person with text 1 and one person with text 2. They should not show each other their respective texts.</a:t>
            </a:r>
            <a:endParaRPr lang="es-ES"/>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a:t>Students take turns</a:t>
            </a:r>
            <a:r>
              <a:rPr lang="es-ES" baseline="0"/>
              <a:t> to</a:t>
            </a:r>
            <a:r>
              <a:rPr lang="es-ES"/>
              <a:t> </a:t>
            </a:r>
            <a:r>
              <a:rPr lang="es-ES" dirty="0" err="1"/>
              <a:t>read</a:t>
            </a:r>
            <a:r>
              <a:rPr lang="es-ES" dirty="0"/>
              <a:t> </a:t>
            </a:r>
            <a:r>
              <a:rPr lang="es-ES" dirty="0" err="1"/>
              <a:t>out</a:t>
            </a:r>
            <a:r>
              <a:rPr lang="es-ES" dirty="0"/>
              <a:t> </a:t>
            </a:r>
            <a:r>
              <a:rPr lang="es-ES" err="1"/>
              <a:t>the</a:t>
            </a:r>
            <a:r>
              <a:rPr lang="es-ES"/>
              <a:t> dialogue to a partner, translating the English words/phrases into Spanish</a:t>
            </a:r>
            <a:r>
              <a:rPr lang="es-ES" baseline="0"/>
              <a:t> as they go</a:t>
            </a:r>
            <a:r>
              <a:rPr lang="es-ES"/>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a:t>As Student</a:t>
            </a:r>
            <a:r>
              <a:rPr lang="es-ES" baseline="0"/>
              <a:t> A and B have different sets of prompts, the student listening can offer feedback to their partner. This might take different forms (e.g. helping if the partner struggles to remember a word during the activity, or listening and taking notes, then offering feedback after the text has been read).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a:t>The reading text used earlier in the same lesson (slide 22) is also provided on slide 27 with English prompts for additional read aloud and retrieval practice.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a:t>Note: </a:t>
            </a:r>
            <a:r>
              <a:rPr lang="es-ES" b="0" baseline="0"/>
              <a:t>the prompts could be easily modified by the teacher, if desired, to increase the level of difficulty for a higher-achieving group. For example, more English prompts could be given.</a:t>
            </a:r>
            <a:endParaRPr lang="es-ES" b="0" dirty="0"/>
          </a:p>
          <a:p>
            <a:endParaRPr lang="es-ES" dirty="0">
              <a:effectLst/>
            </a:endParaRPr>
          </a:p>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a:t>DO</a:t>
            </a:r>
            <a:r>
              <a:rPr lang="en-GB" b="1" baseline="0"/>
              <a:t> NOT DISPLAY DURING ACTIVITY</a:t>
            </a:r>
            <a:endParaRPr lang="es-GB"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537885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DO</a:t>
            </a:r>
            <a:r>
              <a:rPr lang="en-GB" b="1" baseline="0"/>
              <a:t> NOT DISPLAY DURING ACTIVITY</a:t>
            </a:r>
            <a:endParaRPr lang="es-GB" b="1"/>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808431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Audio file links to be added</a:t>
            </a:r>
            <a:r>
              <a:rPr lang="en-GB" sz="1200" i="0" baseline="0" dirty="0">
                <a:latin typeface="+mn-lt"/>
                <a:ea typeface="Calibri"/>
                <a:cs typeface="Calibri"/>
                <a:sym typeface="Calibri"/>
              </a:rPr>
              <a:t>.</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38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r>
              <a:rPr lang="en-US" b="1" dirty="0"/>
              <a:t>Timing: </a:t>
            </a:r>
            <a:r>
              <a:rPr lang="en-US" b="0" i="0" dirty="0"/>
              <a:t>6 minutes</a:t>
            </a:r>
          </a:p>
          <a:p>
            <a:br>
              <a:rPr lang="en-US" b="1" dirty="0"/>
            </a:br>
            <a:r>
              <a:rPr lang="en-US" b="1" dirty="0"/>
              <a:t>Aim: </a:t>
            </a:r>
            <a:r>
              <a:rPr lang="en-US" b="0" dirty="0"/>
              <a:t>to practise receptive recall of vocabulary in the written modality,</a:t>
            </a:r>
            <a:r>
              <a:rPr lang="en-US" b="0" baseline="0" dirty="0"/>
              <a:t> then productive recall in the oral modality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b="1" baseline="0" dirty="0"/>
              <a:t>Procedure</a:t>
            </a:r>
            <a:br>
              <a:rPr lang="en-GB" b="1" dirty="0"/>
            </a:br>
            <a:r>
              <a:rPr lang="en-GB" b="1" dirty="0"/>
              <a:t>1. </a:t>
            </a:r>
            <a:r>
              <a:rPr lang="en-GB" dirty="0"/>
              <a:t>Students write the correct letter for each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2. </a:t>
            </a:r>
            <a:r>
              <a:rPr lang="en-GB" baseline="0" dirty="0">
                <a:sym typeface="Wingdings" panose="05000000000000000000" pitchFamily="2" charset="2"/>
              </a:rPr>
              <a:t>The teacher can call out letters, so students say the corresponding word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3. </a:t>
            </a:r>
            <a:r>
              <a:rPr lang="en-GB" baseline="0" dirty="0">
                <a:sym typeface="Wingdings" panose="05000000000000000000" pitchFamily="2" charset="2"/>
              </a:rPr>
              <a:t>The Spanish words are then obscured so that students have to recall the word themselves for oral production. This could be done in pairs or as a whole-group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43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revise the first, second and third person singular endings for –er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ir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verbs in present tense.</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315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recap the singular subject pronouns.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revise one</a:t>
            </a:r>
            <a:r>
              <a:rPr lang="en-US" b="0" baseline="0" dirty="0"/>
              <a:t> function </a:t>
            </a:r>
            <a:r>
              <a:rPr lang="en-US" b="0" dirty="0"/>
              <a:t>of subject pronouns: </a:t>
            </a:r>
            <a:r>
              <a:rPr lang="en-GB" sz="1200" b="0" kern="120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add clarity about who the verb refers</a:t>
            </a:r>
            <a:r>
              <a:rPr lang="en-GB" sz="1200" kern="1200" baseline="0" dirty="0">
                <a:solidFill>
                  <a:schemeClr val="tx1"/>
                </a:solidFill>
                <a:effectLst/>
                <a:latin typeface="+mn-lt"/>
                <a:ea typeface="+mn-ea"/>
                <a:cs typeface="+mn-cs"/>
              </a:rPr>
              <a:t> to when verbs are used to refer to different people </a:t>
            </a:r>
            <a:r>
              <a:rPr lang="en-GB" sz="1200" kern="1200" dirty="0">
                <a:solidFill>
                  <a:schemeClr val="tx1"/>
                </a:solidFill>
                <a:effectLst/>
                <a:latin typeface="+mn-lt"/>
                <a:ea typeface="+mn-ea"/>
                <a:cs typeface="+mn-cs"/>
              </a:rPr>
              <a:t>(‘He does X, but I do Y’). </a:t>
            </a:r>
            <a:endParaRPr lang="en-US" b="1" dirty="0"/>
          </a:p>
          <a:p>
            <a:endParaRPr lang="en-GB" dirty="0"/>
          </a:p>
          <a:p>
            <a:r>
              <a:rPr lang="en-GB" b="1" dirty="0"/>
              <a:t>Procedure:</a:t>
            </a:r>
          </a:p>
          <a:p>
            <a:r>
              <a:rPr lang="en-GB" dirty="0"/>
              <a:t>1. Click to bring up each part of the explanation.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37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[1/2]</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a:t>
            </a:r>
            <a:r>
              <a:rPr lang="en-US" dirty="0" err="1"/>
              <a:t>practise</a:t>
            </a:r>
            <a:r>
              <a:rPr lang="en-US" dirty="0"/>
              <a:t> the use of subject pronouns and –er and –</a:t>
            </a:r>
            <a:r>
              <a:rPr lang="en-US" dirty="0" err="1"/>
              <a:t>ir</a:t>
            </a:r>
            <a:r>
              <a:rPr lang="en-US" dirty="0"/>
              <a:t> verb endings in present tense; to revise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listen to </a:t>
            </a:r>
            <a:r>
              <a:rPr lang="es-ES" dirty="0" err="1"/>
              <a:t>each</a:t>
            </a:r>
            <a:r>
              <a:rPr lang="es-ES" dirty="0"/>
              <a:t> </a:t>
            </a:r>
            <a:r>
              <a:rPr lang="es-ES" dirty="0" err="1"/>
              <a:t>sentence</a:t>
            </a:r>
            <a:r>
              <a:rPr lang="es-ES" dirty="0"/>
              <a:t> and decide </a:t>
            </a:r>
            <a:r>
              <a:rPr lang="es-ES" dirty="0" err="1"/>
              <a:t>which</a:t>
            </a:r>
            <a:r>
              <a:rPr lang="es-ES" dirty="0"/>
              <a:t> </a:t>
            </a:r>
            <a:r>
              <a:rPr lang="es-ES" dirty="0" err="1"/>
              <a:t>is</a:t>
            </a:r>
            <a:r>
              <a:rPr lang="es-ES" dirty="0"/>
              <a:t> </a:t>
            </a:r>
            <a:r>
              <a:rPr lang="es-ES" dirty="0" err="1"/>
              <a:t>the</a:t>
            </a:r>
            <a:r>
              <a:rPr lang="es-ES" dirty="0"/>
              <a:t> </a:t>
            </a:r>
            <a:r>
              <a:rPr lang="es-ES" dirty="0" err="1"/>
              <a:t>correct</a:t>
            </a:r>
            <a:r>
              <a:rPr lang="es-ES" dirty="0"/>
              <a:t> </a:t>
            </a:r>
            <a:r>
              <a:rPr lang="es-ES" dirty="0" err="1"/>
              <a:t>option</a:t>
            </a:r>
            <a:r>
              <a:rPr lang="es-ES" dirty="0"/>
              <a:t> </a:t>
            </a:r>
            <a:r>
              <a:rPr lang="es-ES" dirty="0" err="1"/>
              <a:t>depending</a:t>
            </a:r>
            <a:r>
              <a:rPr lang="es-ES" dirty="0"/>
              <a:t> </a:t>
            </a:r>
            <a:r>
              <a:rPr lang="es-ES" dirty="0" err="1"/>
              <a:t>on</a:t>
            </a:r>
            <a:r>
              <a:rPr lang="es-ES" dirty="0"/>
              <a:t> </a:t>
            </a:r>
            <a:r>
              <a:rPr lang="es-ES" dirty="0" err="1"/>
              <a:t>the</a:t>
            </a:r>
            <a:r>
              <a:rPr lang="es-ES" dirty="0"/>
              <a:t> </a:t>
            </a:r>
            <a:r>
              <a:rPr lang="es-ES" dirty="0" err="1"/>
              <a:t>subject</a:t>
            </a:r>
            <a:r>
              <a:rPr lang="es-ES" dirty="0"/>
              <a:t> </a:t>
            </a:r>
            <a:r>
              <a:rPr lang="es-ES" dirty="0" err="1"/>
              <a:t>pronoun</a:t>
            </a:r>
            <a:r>
              <a:rPr lang="es-ES" baseline="0" dirty="0"/>
              <a:t> </a:t>
            </a:r>
            <a:r>
              <a:rPr lang="es-ES" dirty="0" err="1"/>
              <a:t>that</a:t>
            </a:r>
            <a:r>
              <a:rPr lang="es-ES" dirty="0"/>
              <a:t> </a:t>
            </a:r>
            <a:r>
              <a:rPr lang="es-ES" dirty="0" err="1"/>
              <a:t>they</a:t>
            </a:r>
            <a:r>
              <a:rPr lang="es-ES" dirty="0"/>
              <a:t> </a:t>
            </a:r>
            <a:r>
              <a:rPr lang="es-ES" dirty="0" err="1"/>
              <a:t>hear</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Students</a:t>
            </a:r>
            <a:r>
              <a:rPr lang="es-ES" dirty="0"/>
              <a:t> listen </a:t>
            </a:r>
            <a:r>
              <a:rPr lang="es-ES" dirty="0" err="1"/>
              <a:t>again</a:t>
            </a:r>
            <a:r>
              <a:rPr lang="es-ES" dirty="0"/>
              <a:t> and </a:t>
            </a:r>
            <a:r>
              <a:rPr lang="es-ES" dirty="0" err="1"/>
              <a:t>write</a:t>
            </a:r>
            <a:r>
              <a:rPr lang="es-ES" dirty="0"/>
              <a:t> </a:t>
            </a:r>
            <a:r>
              <a:rPr lang="es-ES" dirty="0" err="1"/>
              <a:t>the</a:t>
            </a:r>
            <a:r>
              <a:rPr lang="es-ES" dirty="0"/>
              <a:t> </a:t>
            </a:r>
            <a:r>
              <a:rPr lang="es-ES" dirty="0" err="1"/>
              <a:t>whole</a:t>
            </a:r>
            <a:r>
              <a:rPr lang="es-ES" dirty="0"/>
              <a:t> </a:t>
            </a:r>
            <a:r>
              <a:rPr lang="es-ES" dirty="0" err="1"/>
              <a:t>sentence</a:t>
            </a:r>
            <a:r>
              <a:rPr lang="es-ES" dirty="0"/>
              <a:t> in English.</a:t>
            </a:r>
            <a:r>
              <a:rPr lang="es-ES" baseline="0" dirty="0"/>
              <a:t> </a:t>
            </a:r>
            <a:r>
              <a:rPr lang="es-ES" baseline="0" dirty="0" err="1"/>
              <a:t>This</a:t>
            </a:r>
            <a:r>
              <a:rPr lang="es-ES" baseline="0" dirty="0"/>
              <a:t> </a:t>
            </a:r>
            <a:r>
              <a:rPr lang="es-ES" baseline="0" dirty="0" err="1"/>
              <a:t>will</a:t>
            </a:r>
            <a:r>
              <a:rPr lang="es-ES" baseline="0" dirty="0"/>
              <a:t> </a:t>
            </a:r>
            <a:r>
              <a:rPr lang="es-ES" baseline="0" dirty="0" err="1"/>
              <a:t>involve</a:t>
            </a:r>
            <a:r>
              <a:rPr lang="es-ES" baseline="0" dirty="0"/>
              <a:t> </a:t>
            </a:r>
            <a:r>
              <a:rPr lang="es-ES" baseline="0" dirty="0" err="1"/>
              <a:t>translating</a:t>
            </a:r>
            <a:r>
              <a:rPr lang="es-ES" baseline="0" dirty="0"/>
              <a:t> </a:t>
            </a:r>
            <a:r>
              <a:rPr lang="es-ES" baseline="0" dirty="0" err="1"/>
              <a:t>the</a:t>
            </a:r>
            <a:r>
              <a:rPr lang="es-ES" baseline="0" dirty="0"/>
              <a:t> </a:t>
            </a:r>
            <a:r>
              <a:rPr lang="es-ES" baseline="0" dirty="0" err="1"/>
              <a:t>first</a:t>
            </a:r>
            <a:r>
              <a:rPr lang="es-ES" baseline="0" dirty="0"/>
              <a:t> </a:t>
            </a:r>
            <a:r>
              <a:rPr lang="es-ES" baseline="0" dirty="0" err="1"/>
              <a:t>few</a:t>
            </a:r>
            <a:r>
              <a:rPr lang="es-ES" baseline="0" dirty="0"/>
              <a:t> </a:t>
            </a:r>
            <a:r>
              <a:rPr lang="es-ES" baseline="0" dirty="0" err="1"/>
              <a:t>words</a:t>
            </a:r>
            <a:r>
              <a:rPr lang="es-ES" baseline="0" dirty="0"/>
              <a:t> </a:t>
            </a:r>
            <a:r>
              <a:rPr lang="es-ES" baseline="0" dirty="0" err="1"/>
              <a:t>from</a:t>
            </a:r>
            <a:r>
              <a:rPr lang="es-ES" baseline="0" dirty="0"/>
              <a:t> </a:t>
            </a:r>
            <a:r>
              <a:rPr lang="es-ES" baseline="0" dirty="0" err="1"/>
              <a:t>the</a:t>
            </a:r>
            <a:r>
              <a:rPr lang="es-ES" baseline="0" dirty="0"/>
              <a:t> audio, </a:t>
            </a:r>
            <a:r>
              <a:rPr lang="es-ES" baseline="0" dirty="0" err="1"/>
              <a:t>then</a:t>
            </a:r>
            <a:r>
              <a:rPr lang="es-ES" baseline="0" dirty="0"/>
              <a:t> </a:t>
            </a:r>
            <a:r>
              <a:rPr lang="es-ES" baseline="0" dirty="0" err="1"/>
              <a:t>translating</a:t>
            </a:r>
            <a:r>
              <a:rPr lang="es-ES" baseline="0" dirty="0"/>
              <a:t> </a:t>
            </a:r>
            <a:r>
              <a:rPr lang="es-ES" baseline="0" dirty="0" err="1"/>
              <a:t>the</a:t>
            </a:r>
            <a:r>
              <a:rPr lang="es-ES" baseline="0" dirty="0"/>
              <a:t> </a:t>
            </a:r>
            <a:r>
              <a:rPr lang="es-ES" baseline="0" dirty="0" err="1"/>
              <a:t>rest</a:t>
            </a:r>
            <a:r>
              <a:rPr lang="es-ES" baseline="0" dirty="0"/>
              <a:t> </a:t>
            </a:r>
            <a:r>
              <a:rPr lang="es-ES" baseline="0" dirty="0" err="1"/>
              <a:t>of</a:t>
            </a:r>
            <a:r>
              <a:rPr lang="es-ES" baseline="0" dirty="0"/>
              <a:t> </a:t>
            </a:r>
            <a:r>
              <a:rPr lang="es-ES" baseline="0" dirty="0" err="1"/>
              <a:t>the</a:t>
            </a:r>
            <a:r>
              <a:rPr lang="es-ES" baseline="0" dirty="0"/>
              <a:t> </a:t>
            </a:r>
            <a:r>
              <a:rPr lang="es-ES" baseline="0" dirty="0" err="1"/>
              <a:t>sentence</a:t>
            </a:r>
            <a:r>
              <a:rPr lang="es-ES" baseline="0" dirty="0"/>
              <a:t>, </a:t>
            </a:r>
            <a:r>
              <a:rPr lang="es-ES" baseline="0" dirty="0" err="1"/>
              <a:t>which</a:t>
            </a:r>
            <a:r>
              <a:rPr lang="es-ES" baseline="0" dirty="0"/>
              <a:t> </a:t>
            </a:r>
            <a:r>
              <a:rPr lang="es-ES" baseline="0" dirty="0" err="1"/>
              <a:t>is</a:t>
            </a:r>
            <a:r>
              <a:rPr lang="es-ES" baseline="0" dirty="0"/>
              <a:t> </a:t>
            </a:r>
            <a:r>
              <a:rPr lang="es-ES" baseline="0" dirty="0" err="1"/>
              <a:t>already</a:t>
            </a:r>
            <a:r>
              <a:rPr lang="es-ES" baseline="0" dirty="0"/>
              <a:t> </a:t>
            </a:r>
            <a:r>
              <a:rPr lang="es-ES" baseline="0" dirty="0" err="1"/>
              <a:t>displayed</a:t>
            </a:r>
            <a:r>
              <a:rPr lang="es-E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Some students may find it best to transcribe what they hear, then translate it. This will allow more time for thought.</a:t>
            </a:r>
            <a:endParaRPr lang="es-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As it’s a consolidation week, and as –er/-</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verbs have been practised extensively already in the SoW, this activity includes all 3 verb endings.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It is envisaged that</a:t>
            </a:r>
            <a:r>
              <a:rPr lang="en-GB" sz="1200" kern="1200" baseline="0" dirty="0">
                <a:solidFill>
                  <a:schemeClr val="tx1"/>
                </a:solidFill>
                <a:effectLst/>
                <a:latin typeface="+mn-lt"/>
                <a:ea typeface="+mn-ea"/>
                <a:cs typeface="+mn-cs"/>
              </a:rPr>
              <a:t> while checking the answers for pronoun-verb agreement, teachers will also check that students have understood the meaning of each sentence. The animation sequence therefore brings up the answers in both columns before continuing to the next item. If teachers wish to solely focus on the grammar first, then the animation order can easily be changed.</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Transcript</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Un mes antes de las vacaciones él...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Unos días antes de viajar, yo...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Luego, tú...</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Durante el viaje normalmente tú...</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Antes de ir al carnaval ella...</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[2/2]</a:t>
            </a: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a:t>6. Generalmente y</a:t>
            </a:r>
            <a:r>
              <a:rPr lang="es-ES"/>
              <a:t>o...</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7</a:t>
            </a:r>
            <a:r>
              <a:rPr lang="es-ES"/>
              <a:t>. Normalmente ella...</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8. Los fines de semana él...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9. Antes de organizar las cosas yo...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10</a:t>
            </a:r>
            <a:r>
              <a:rPr lang="es-ES"/>
              <a:t>. A veces tú...</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355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p>
          <a:p>
            <a:r>
              <a:rPr lang="en-GB" b="1" noProof="0" dirty="0"/>
              <a:t>Aim: </a:t>
            </a:r>
            <a:r>
              <a:rPr lang="en-GB" noProof="0" dirty="0"/>
              <a:t>to consolidate understanding of the 1</a:t>
            </a:r>
            <a:r>
              <a:rPr lang="en-GB" baseline="30000" noProof="0" dirty="0"/>
              <a:t>st</a:t>
            </a:r>
            <a:r>
              <a:rPr lang="en-GB" noProof="0" dirty="0"/>
              <a:t>, 2</a:t>
            </a:r>
            <a:r>
              <a:rPr lang="en-GB" baseline="30000" noProof="0" dirty="0"/>
              <a:t>nd</a:t>
            </a:r>
            <a:r>
              <a:rPr lang="en-GB" noProof="0" dirty="0"/>
              <a:t> and 3</a:t>
            </a:r>
            <a:r>
              <a:rPr lang="en-GB" baseline="30000" noProof="0" dirty="0"/>
              <a:t>rd</a:t>
            </a:r>
            <a:r>
              <a:rPr lang="en-GB" noProof="0" dirty="0"/>
              <a:t> person singular endings for –er and –</a:t>
            </a:r>
            <a:r>
              <a:rPr lang="en-GB" noProof="0" dirty="0" err="1"/>
              <a:t>ir</a:t>
            </a:r>
            <a:r>
              <a:rPr lang="en-GB" noProof="0" dirty="0"/>
              <a:t> verbs and the use of subject pronouns in Spanish.</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first read the text and write down </a:t>
            </a:r>
            <a:r>
              <a:rPr lang="en-GB" baseline="0" noProof="0" dirty="0"/>
              <a:t>any examples of things that one can do before a trip. At this stage, the focus is </a:t>
            </a:r>
            <a:r>
              <a:rPr lang="en-GB" baseline="0" noProof="0"/>
              <a:t>on understanding the </a:t>
            </a:r>
            <a:r>
              <a:rPr lang="en-GB" baseline="0" noProof="0" dirty="0"/>
              <a:t>meaning </a:t>
            </a:r>
            <a:r>
              <a:rPr lang="en-GB" baseline="0" noProof="0"/>
              <a:t>of vocabulary, </a:t>
            </a:r>
            <a:r>
              <a:rPr lang="en-GB" baseline="0" noProof="0" dirty="0"/>
              <a:t>rather </a:t>
            </a:r>
            <a:r>
              <a:rPr lang="en-GB" baseline="0" noProof="0"/>
              <a:t>than grammar.</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then decide which of the English sentences on the right are present in the text or not. It</a:t>
            </a:r>
            <a:r>
              <a:rPr lang="en-GB" baseline="0" noProof="0" dirty="0"/>
              <a:t> may help them to know that the true/false element here is the subject of the verb, rather than the vocabulary.</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3. Students </a:t>
            </a:r>
            <a:r>
              <a:rPr lang="en-GB" noProof="0" dirty="0"/>
              <a:t>write in the missing subject pronouns from 1 to 8</a:t>
            </a:r>
            <a:r>
              <a:rPr lang="en-GB" baseline="0" noProof="0" dirty="0"/>
              <a:t>. The verb in the text gives them the cue for each one. Ask students why we need to add these subject pronouns (anticipate: because the verbs in the text refer to different people within the same sentence and subject pronouns emphasise who is being referred </a:t>
            </a:r>
            <a:r>
              <a:rPr lang="en-GB" baseline="0" noProof="0"/>
              <a:t>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4. When</a:t>
            </a:r>
            <a:r>
              <a:rPr lang="en-GB" baseline="0" noProof="0"/>
              <a:t> checking answers, students should be encouraged to explain why some of the sentences are not in the text (e.g. ¿Por qué no puede ser ‘I’? Sí, exacto, porque el verbo termina en –es). </a:t>
            </a: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a:t>Notes:</a:t>
            </a:r>
            <a:endParaRPr lang="en-GB" b="1" baseline="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This text is written using 100% previously taught language</a:t>
            </a:r>
            <a:r>
              <a:rPr lang="en-GB" b="0" baseline="0" noProof="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a:t>Some students may be able to do steps 2 and 3 together. Because these steps are closely connected, and both features are revisited, the answers are presented for these steps together in the animations. Teachers can adapt as necessary (e.g. presenting all step 2 answers first, then all step 3 answers).</a:t>
            </a:r>
            <a:endParaRPr lang="en-GB" b="0" baseline="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If working with </a:t>
            </a:r>
            <a:r>
              <a:rPr lang="en-GB" b="0" baseline="0" noProof="0"/>
              <a:t>a higher-achieving </a:t>
            </a:r>
            <a:r>
              <a:rPr lang="en-GB" b="0" baseline="0" noProof="0" dirty="0"/>
              <a:t>group, the 8 sentences on </a:t>
            </a:r>
            <a:r>
              <a:rPr lang="en-GB" b="0" baseline="0" noProof="0"/>
              <a:t>the left </a:t>
            </a:r>
            <a:r>
              <a:rPr lang="en-GB" b="0" baseline="0" noProof="0" dirty="0"/>
              <a:t>could be presented in a jumbled order. This would require students to locate the vocabulary related to each English statement within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noProof="0" dirty="0"/>
              <a:t>To automatise this knowledge in oral production, the teacher could remove the subject pronouns and verbs from the text and replace them with English prompts. Students then read the text aloud to a partner, translating the English prompts into Spanish as they go. A slide with this </a:t>
            </a:r>
            <a:r>
              <a:rPr lang="en-GB" b="0" baseline="0" noProof="0"/>
              <a:t>option follows.</a:t>
            </a:r>
            <a:endParaRPr lang="en-GB" b="1" noProof="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74084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audio" Target="../media/audio15.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jpeg"/><Relationship Id="rId11" Type="http://schemas.openxmlformats.org/officeDocument/2006/relationships/audio" Target="../media/audio14.wav"/><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audio" Target="../media/audio13.wav"/><Relationship Id="rId4" Type="http://schemas.openxmlformats.org/officeDocument/2006/relationships/notesSlide" Target="../notesSlides/notesSlide10.xml"/><Relationship Id="rId9" Type="http://schemas.openxmlformats.org/officeDocument/2006/relationships/audio" Target="../media/audio12.wav"/><Relationship Id="rId14"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26.png"/><Relationship Id="rId7"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image" Target="../media/image3.png"/><Relationship Id="rId10" Type="http://schemas.openxmlformats.org/officeDocument/2006/relationships/image" Target="../media/image27.gif"/><Relationship Id="rId4" Type="http://schemas.microsoft.com/office/2007/relationships/hdphoto" Target="../media/hdphoto2.wdp"/><Relationship Id="rId9" Type="http://schemas.openxmlformats.org/officeDocument/2006/relationships/audio" Target="../media/audio21.wav"/></Relationships>
</file>

<file path=ppt/slides/_rels/slide1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notesSlide" Target="../notesSlides/notesSlide17.xml"/><Relationship Id="rId9" Type="http://schemas.openxmlformats.org/officeDocument/2006/relationships/audio" Target="../media/audio26.wav"/><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13" Type="http://schemas.openxmlformats.org/officeDocument/2006/relationships/audio" Target="../media/audio37.wav"/><Relationship Id="rId18" Type="http://schemas.openxmlformats.org/officeDocument/2006/relationships/audio" Target="../media/audio41.wav"/><Relationship Id="rId26" Type="http://schemas.openxmlformats.org/officeDocument/2006/relationships/image" Target="../media/image40.png"/><Relationship Id="rId3" Type="http://schemas.openxmlformats.org/officeDocument/2006/relationships/image" Target="../media/image30.png"/><Relationship Id="rId21" Type="http://schemas.openxmlformats.org/officeDocument/2006/relationships/image" Target="../media/image36.png"/><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33.png"/><Relationship Id="rId25" Type="http://schemas.openxmlformats.org/officeDocument/2006/relationships/image" Target="../media/image39.jpeg"/><Relationship Id="rId33" Type="http://schemas.openxmlformats.org/officeDocument/2006/relationships/image" Target="../media/image46.jpeg"/><Relationship Id="rId2" Type="http://schemas.openxmlformats.org/officeDocument/2006/relationships/notesSlide" Target="../notesSlides/notesSlide18.xml"/><Relationship Id="rId16" Type="http://schemas.openxmlformats.org/officeDocument/2006/relationships/audio" Target="../media/audio40.wav"/><Relationship Id="rId20" Type="http://schemas.openxmlformats.org/officeDocument/2006/relationships/image" Target="../media/image35.jpeg"/><Relationship Id="rId29"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image" Target="../media/image38.jpeg"/><Relationship Id="rId32" Type="http://schemas.openxmlformats.org/officeDocument/2006/relationships/image" Target="../media/image45.jpeg"/><Relationship Id="rId5" Type="http://schemas.openxmlformats.org/officeDocument/2006/relationships/image" Target="../media/image32.jpeg"/><Relationship Id="rId15" Type="http://schemas.openxmlformats.org/officeDocument/2006/relationships/audio" Target="../media/audio39.wav"/><Relationship Id="rId23" Type="http://schemas.microsoft.com/office/2007/relationships/hdphoto" Target="../media/hdphoto3.wdp"/><Relationship Id="rId28" Type="http://schemas.openxmlformats.org/officeDocument/2006/relationships/image" Target="../media/image42.png"/><Relationship Id="rId10" Type="http://schemas.openxmlformats.org/officeDocument/2006/relationships/audio" Target="../media/audio34.wav"/><Relationship Id="rId19" Type="http://schemas.openxmlformats.org/officeDocument/2006/relationships/image" Target="../media/image34.png"/><Relationship Id="rId31" Type="http://schemas.openxmlformats.org/officeDocument/2006/relationships/image" Target="../media/image44.jpeg"/><Relationship Id="rId4" Type="http://schemas.openxmlformats.org/officeDocument/2006/relationships/image" Target="../media/image31.jpeg"/><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image" Target="../media/image37.png"/><Relationship Id="rId27" Type="http://schemas.openxmlformats.org/officeDocument/2006/relationships/image" Target="../media/image41.png"/><Relationship Id="rId30" Type="http://schemas.openxmlformats.org/officeDocument/2006/relationships/image" Target="../media/image43.png"/><Relationship Id="rId8" Type="http://schemas.openxmlformats.org/officeDocument/2006/relationships/audio" Target="../media/audio32.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1.png"/><Relationship Id="rId5" Type="http://schemas.openxmlformats.org/officeDocument/2006/relationships/image" Target="../media/image50.jpeg"/><Relationship Id="rId4" Type="http://schemas.openxmlformats.org/officeDocument/2006/relationships/notesSlide" Target="../notesSlides/notesSlide24.xml"/><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quizlet.com/gb/549197504/year-8-spanish-term-22-week-2-flash-cards/" TargetMode="External"/><Relationship Id="rId3" Type="http://schemas.openxmlformats.org/officeDocument/2006/relationships/image" Target="../media/image3.png"/><Relationship Id="rId7" Type="http://schemas.openxmlformats.org/officeDocument/2006/relationships/hyperlink" Target="https://quizlet.com/gb/549173078/year-8-spanish-term-31-week-2-flash-cards/?funnelUUID=627834fb-3e2b-4392-87e4-34373d4cb71c"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resources.ncelp.org/concern/parent/z890rv02z/file_sets/ng451j295" TargetMode="External"/><Relationship Id="rId11" Type="http://schemas.openxmlformats.org/officeDocument/2006/relationships/image" Target="../media/image57.png"/><Relationship Id="rId5" Type="http://schemas.openxmlformats.org/officeDocument/2006/relationships/hyperlink" Target="https://drive.google.com/file/d/1Rz0iPU-0IoqzCwaOtHXK-w3vpC7OQA7A/view" TargetMode="External"/><Relationship Id="rId10"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hyperlink" Target="https://quizlet.com/gb/542024629/y8-spanish-term-21-week-5-flash-ca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3.png"/><Relationship Id="rId7"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5.png"/><Relationship Id="rId7" Type="http://schemas.openxmlformats.org/officeDocument/2006/relationships/audio" Target="../media/audio9.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9" y="1672177"/>
            <a:ext cx="8755232" cy="1301969"/>
          </a:xfrm>
        </p:spPr>
        <p:txBody>
          <a:bodyPr>
            <a:normAutofit/>
          </a:bodyPr>
          <a:lstStyle/>
          <a:p>
            <a:pPr algn="l"/>
            <a:r>
              <a:rPr lang="en-GB" sz="4000" b="1" dirty="0">
                <a:solidFill>
                  <a:prstClr val="white"/>
                </a:solidFill>
              </a:rPr>
              <a:t>Describing what people do (visiting a Spanish-speaking city)</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130" y="3076557"/>
            <a:ext cx="6990470" cy="1185213"/>
          </a:xfrm>
        </p:spPr>
        <p:txBody>
          <a:bodyPr>
            <a:noAutofit/>
          </a:bodyPr>
          <a:lstStyle/>
          <a:p>
            <a:pPr algn="l"/>
            <a:r>
              <a:rPr lang="en-GB" sz="2800">
                <a:solidFill>
                  <a:prstClr val="white"/>
                </a:solidFill>
              </a:rPr>
              <a:t>Subject pronouns [revisited]</a:t>
            </a:r>
            <a:endParaRPr lang="en-GB" sz="2800" dirty="0">
              <a:solidFill>
                <a:prstClr val="white"/>
              </a:solidFill>
            </a:endParaRPr>
          </a:p>
          <a:p>
            <a:pPr algn="l"/>
            <a:r>
              <a:rPr lang="en-GB" sz="2800">
                <a:solidFill>
                  <a:prstClr val="white"/>
                </a:solidFill>
              </a:rPr>
              <a:t>Present </a:t>
            </a:r>
            <a:r>
              <a:rPr lang="en-GB" sz="2800" dirty="0">
                <a:solidFill>
                  <a:prstClr val="white"/>
                </a:solidFill>
              </a:rPr>
              <a:t>tense –er</a:t>
            </a:r>
            <a:r>
              <a:rPr lang="en-GB" sz="2800">
                <a:solidFill>
                  <a:prstClr val="white"/>
                </a:solidFill>
              </a:rPr>
              <a:t>/–ir verbs [revisited]</a:t>
            </a:r>
            <a:endParaRPr lang="en-GB" sz="2800" dirty="0">
              <a:solidFill>
                <a:prstClr val="white"/>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1 – Lesson </a:t>
            </a:r>
            <a:r>
              <a:rPr lang="en-GB" sz="2200" dirty="0">
                <a:solidFill>
                  <a:prstClr val="white"/>
                </a:solidFill>
                <a:latin typeface="Century Gothic" panose="020B0502020202020204" pitchFamily="34" charset="0"/>
              </a:rPr>
              <a:t>49</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803958"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279400"/>
            <a:ext cx="9101727" cy="739967"/>
          </a:xfrm>
        </p:spPr>
        <p:txBody>
          <a:bodyPr>
            <a:noAutofit/>
          </a:bodyPr>
          <a:lstStyle/>
          <a:p>
            <a:pPr>
              <a:lnSpc>
                <a:spcPct val="100000"/>
              </a:lnSpc>
            </a:pPr>
            <a:r>
              <a:rPr lang="es-ES" sz="2800" dirty="0"/>
              <a:t>Escucha y lee el texto al mismo tiempo para pensar en opciones diferentes:</a:t>
            </a:r>
            <a:endParaRPr lang="es-GB" sz="28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31865" y="1258998"/>
            <a:ext cx="9855231" cy="4818502"/>
          </a:xfrm>
          <a:prstGeom prst="wedgeRectCallout">
            <a:avLst>
              <a:gd name="adj1" fmla="val 55324"/>
              <a:gd name="adj2" fmla="val 1543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800" dirty="0">
                <a:solidFill>
                  <a:srgbClr val="203864"/>
                </a:solidFill>
              </a:rPr>
              <a:t>Antes de las vacaciones ella trae unas bolsas para organizar las camisas y los zapatos y tú ofreces ayuda, mientras que yo salgo para comprar comida y agua para el viaje.</a:t>
            </a:r>
          </a:p>
          <a:p>
            <a:endParaRPr lang="es-GB" sz="2800" dirty="0">
              <a:solidFill>
                <a:srgbClr val="203864"/>
              </a:solidFill>
            </a:endParaRPr>
          </a:p>
          <a:p>
            <a:r>
              <a:rPr lang="es-GB" sz="2800" dirty="0">
                <a:solidFill>
                  <a:srgbClr val="203864"/>
                </a:solidFill>
              </a:rPr>
              <a:t>Después, yo leo información sobre el lugar y las fiestas y tú haces preguntas sobre la cultura y la historia. Ella conoce la isla muy bien, así que también responde. </a:t>
            </a:r>
          </a:p>
          <a:p>
            <a:endParaRPr lang="es-GB" sz="2800" dirty="0">
              <a:solidFill>
                <a:srgbClr val="203864"/>
              </a:solidFill>
            </a:endParaRPr>
          </a:p>
          <a:p>
            <a:r>
              <a:rPr lang="es-GB" sz="2800" dirty="0">
                <a:solidFill>
                  <a:srgbClr val="203864"/>
                </a:solidFill>
              </a:rPr>
              <a:t>Más tarde ella recoge los billetes para el barco porque tú siempre quieres visitar otras islas. </a:t>
            </a: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1776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Imagen 3" descr="Imagen que contiene muñeca, juguete, dibujo&#10;&#10;Descripción generada automáticamente">
            <a:extLst>
              <a:ext uri="{FF2B5EF4-FFF2-40B4-BE49-F238E27FC236}">
                <a16:creationId xmlns:a16="http://schemas.microsoft.com/office/drawing/2014/main" id="{F99E21A0-0859-1D45-AF56-C17C9A239E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75948" y="4397726"/>
            <a:ext cx="792455" cy="1969117"/>
          </a:xfrm>
          <a:prstGeom prst="rect">
            <a:avLst/>
          </a:prstGeom>
        </p:spPr>
      </p:pic>
      <p:pic>
        <p:nvPicPr>
          <p:cNvPr id="2050" name="Picture 2" descr="new shirt clip art - Clip Art Library">
            <a:extLst>
              <a:ext uri="{FF2B5EF4-FFF2-40B4-BE49-F238E27FC236}">
                <a16:creationId xmlns:a16="http://schemas.microsoft.com/office/drawing/2014/main" id="{48140241-5C3B-E741-8F4F-80A6B6C095C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96218" y="3551759"/>
            <a:ext cx="697409" cy="8493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itcase Baggage Travel - Trolley Travel Bag PNG Transparent Clip ...">
            <a:extLst>
              <a:ext uri="{FF2B5EF4-FFF2-40B4-BE49-F238E27FC236}">
                <a16:creationId xmlns:a16="http://schemas.microsoft.com/office/drawing/2014/main" id="{C2497A6A-076E-2A49-BC4C-AA5E924D79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02154" y="3064506"/>
            <a:ext cx="597120" cy="1136369"/>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6">
            <a:extLst>
              <a:ext uri="{FF2B5EF4-FFF2-40B4-BE49-F238E27FC236}">
                <a16:creationId xmlns:a16="http://schemas.microsoft.com/office/drawing/2014/main" id="{426E1CAF-2C51-8048-824C-18FE99F04831}"/>
              </a:ext>
            </a:extLst>
          </p:cNvPr>
          <p:cNvSpPr/>
          <p:nvPr/>
        </p:nvSpPr>
        <p:spPr>
          <a:xfrm>
            <a:off x="10700714" y="899790"/>
            <a:ext cx="1246610" cy="21647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Custom 22">
            <a:hlinkClick r:id="" action="ppaction://noaction" highlightClick="1">
              <a:snd r:embed="rId8" name="Text 1 Antes de las vacaciones ella.wav"/>
            </a:hlinkClick>
            <a:extLst>
              <a:ext uri="{FF2B5EF4-FFF2-40B4-BE49-F238E27FC236}">
                <a16:creationId xmlns:a16="http://schemas.microsoft.com/office/drawing/2014/main" id="{FB2B487E-AE86-8D46-9F69-B9F58A67C5C9}"/>
              </a:ext>
            </a:extLst>
          </p:cNvPr>
          <p:cNvSpPr/>
          <p:nvPr/>
        </p:nvSpPr>
        <p:spPr>
          <a:xfrm>
            <a:off x="10872719" y="102556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2">
            <a:hlinkClick r:id="" action="ppaction://noaction" highlightClick="1">
              <a:snd r:embed="rId9" name="Text 2 trae unas bolsas.wav"/>
            </a:hlinkClick>
            <a:extLst>
              <a:ext uri="{FF2B5EF4-FFF2-40B4-BE49-F238E27FC236}">
                <a16:creationId xmlns:a16="http://schemas.microsoft.com/office/drawing/2014/main" id="{42369F97-9AD1-6646-AFB5-63F520DCEBDD}"/>
              </a:ext>
            </a:extLst>
          </p:cNvPr>
          <p:cNvSpPr/>
          <p:nvPr/>
        </p:nvSpPr>
        <p:spPr>
          <a:xfrm>
            <a:off x="10889615" y="15397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2">
            <a:hlinkClick r:id="" action="ppaction://noaction" highlightClick="1">
              <a:snd r:embed="rId10" name="Text 3 mientras que yo.wav"/>
            </a:hlinkClick>
            <a:extLst>
              <a:ext uri="{FF2B5EF4-FFF2-40B4-BE49-F238E27FC236}">
                <a16:creationId xmlns:a16="http://schemas.microsoft.com/office/drawing/2014/main" id="{EED92115-432D-DA4E-8526-B5253D5DE4AA}"/>
              </a:ext>
            </a:extLst>
          </p:cNvPr>
          <p:cNvSpPr/>
          <p:nvPr/>
        </p:nvSpPr>
        <p:spPr>
          <a:xfrm>
            <a:off x="10889615" y="204242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2">
            <a:hlinkClick r:id="" action="ppaction://noaction" highlightClick="1">
              <a:snd r:embed="rId11" name="Text 4 salgo para comprar.wav"/>
            </a:hlinkClick>
            <a:extLst>
              <a:ext uri="{FF2B5EF4-FFF2-40B4-BE49-F238E27FC236}">
                <a16:creationId xmlns:a16="http://schemas.microsoft.com/office/drawing/2014/main" id="{5BA69C67-4BD7-6C49-9DAB-96DCAD4D088B}"/>
              </a:ext>
            </a:extLst>
          </p:cNvPr>
          <p:cNvSpPr/>
          <p:nvPr/>
        </p:nvSpPr>
        <p:spPr>
          <a:xfrm>
            <a:off x="10889615" y="252727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2">
            <a:hlinkClick r:id="" action="ppaction://noaction" highlightClick="1">
              <a:snd r:embed="rId12" name="Text 6 recoge los billetes.wav"/>
            </a:hlinkClick>
            <a:extLst>
              <a:ext uri="{FF2B5EF4-FFF2-40B4-BE49-F238E27FC236}">
                <a16:creationId xmlns:a16="http://schemas.microsoft.com/office/drawing/2014/main" id="{A1EF394C-25EE-B447-9039-E6419583CACF}"/>
              </a:ext>
            </a:extLst>
          </p:cNvPr>
          <p:cNvSpPr/>
          <p:nvPr/>
        </p:nvSpPr>
        <p:spPr>
          <a:xfrm>
            <a:off x="11381015" y="15397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5" name="Action Button: Custom 22">
            <a:hlinkClick r:id="" action="ppaction://noaction" highlightClick="1">
              <a:snd r:embed="rId13" name="Text 7 quieres visitar otras islas.wav"/>
            </a:hlinkClick>
            <a:extLst>
              <a:ext uri="{FF2B5EF4-FFF2-40B4-BE49-F238E27FC236}">
                <a16:creationId xmlns:a16="http://schemas.microsoft.com/office/drawing/2014/main" id="{9D709B2D-CE1C-5441-ABA9-D61F8D99DEBA}"/>
              </a:ext>
            </a:extLst>
          </p:cNvPr>
          <p:cNvSpPr/>
          <p:nvPr/>
        </p:nvSpPr>
        <p:spPr>
          <a:xfrm>
            <a:off x="11381015" y="204242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22">
            <a:hlinkClick r:id="" action="ppaction://noaction" highlightClick="1">
              <a:snd r:embed="rId14" name="Text 5 haces preguntas.wav"/>
            </a:hlinkClick>
            <a:extLst>
              <a:ext uri="{FF2B5EF4-FFF2-40B4-BE49-F238E27FC236}">
                <a16:creationId xmlns:a16="http://schemas.microsoft.com/office/drawing/2014/main" id="{A1EF394C-25EE-B447-9039-E6419583CACF}"/>
              </a:ext>
            </a:extLst>
          </p:cNvPr>
          <p:cNvSpPr/>
          <p:nvPr/>
        </p:nvSpPr>
        <p:spPr>
          <a:xfrm>
            <a:off x="11381015" y="103278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 name="Full text antes de las vacaciones.wav" descr="Full text antes de las vacaciones.wav">
            <a:hlinkClick r:id="" action="ppaction://media"/>
            <a:extLst>
              <a:ext uri="{FF2B5EF4-FFF2-40B4-BE49-F238E27FC236}">
                <a16:creationId xmlns:a16="http://schemas.microsoft.com/office/drawing/2014/main" id="{82D31EE7-2E1D-8546-A1C7-2A046378D22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35638" y="120009"/>
            <a:ext cx="812800" cy="812800"/>
          </a:xfrm>
          <a:prstGeom prst="rect">
            <a:avLst/>
          </a:prstGeom>
        </p:spPr>
      </p:pic>
    </p:spTree>
    <p:extLst>
      <p:ext uri="{BB962C8B-B14F-4D97-AF65-F5344CB8AC3E}">
        <p14:creationId xmlns:p14="http://schemas.microsoft.com/office/powerpoint/2010/main" val="41823090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279400"/>
            <a:ext cx="9387128" cy="739967"/>
          </a:xfrm>
        </p:spPr>
        <p:txBody>
          <a:bodyPr>
            <a:noAutofit/>
          </a:bodyPr>
          <a:lstStyle/>
          <a:p>
            <a:pPr>
              <a:lnSpc>
                <a:spcPct val="100000"/>
              </a:lnSpc>
            </a:pPr>
            <a:r>
              <a:rPr lang="es-ES" sz="2600" dirty="0"/>
              <a:t>Lee el texto con tu compañero/a de clase.  </a:t>
            </a:r>
            <a:br>
              <a:rPr lang="es-ES" sz="2600" dirty="0"/>
            </a:br>
            <a:r>
              <a:rPr lang="es-ES" sz="2600" dirty="0"/>
              <a:t>Traduce* los verbos y los pronombres al español.</a:t>
            </a:r>
            <a:endParaRPr lang="es-GB" sz="26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29913" y="1110702"/>
            <a:ext cx="9855231" cy="4818502"/>
          </a:xfrm>
          <a:prstGeom prst="wedgeRectCallout">
            <a:avLst>
              <a:gd name="adj1" fmla="val 55324"/>
              <a:gd name="adj2" fmla="val 1543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600" dirty="0">
                <a:solidFill>
                  <a:srgbClr val="203864"/>
                </a:solidFill>
              </a:rPr>
              <a:t>Antes de las vacaciones </a:t>
            </a:r>
            <a:r>
              <a:rPr lang="es-GB" sz="2600" b="1" dirty="0">
                <a:solidFill>
                  <a:srgbClr val="203864"/>
                </a:solidFill>
              </a:rPr>
              <a:t>1) </a:t>
            </a:r>
            <a:r>
              <a:rPr lang="es-GB" sz="2600" dirty="0">
                <a:solidFill>
                  <a:srgbClr val="203864"/>
                </a:solidFill>
              </a:rPr>
              <a:t>[</a:t>
            </a:r>
            <a:r>
              <a:rPr lang="es-GB" sz="2600" b="1" dirty="0">
                <a:solidFill>
                  <a:srgbClr val="ED7D31"/>
                </a:solidFill>
              </a:rPr>
              <a:t>she brings</a:t>
            </a:r>
            <a:r>
              <a:rPr lang="es-GB" sz="2600" dirty="0">
                <a:solidFill>
                  <a:srgbClr val="203864"/>
                </a:solidFill>
              </a:rPr>
              <a:t>] unas bolsas para organizar las camisas y los zapatos y </a:t>
            </a:r>
            <a:r>
              <a:rPr lang="es-GB" sz="2600" b="1" dirty="0">
                <a:solidFill>
                  <a:srgbClr val="203864"/>
                </a:solidFill>
              </a:rPr>
              <a:t>2) </a:t>
            </a:r>
            <a:r>
              <a:rPr lang="es-GB" sz="2600" dirty="0">
                <a:solidFill>
                  <a:srgbClr val="203864"/>
                </a:solidFill>
              </a:rPr>
              <a:t>[</a:t>
            </a:r>
            <a:r>
              <a:rPr lang="es-GB" sz="2600" b="1" dirty="0">
                <a:solidFill>
                  <a:srgbClr val="ED7D31"/>
                </a:solidFill>
              </a:rPr>
              <a:t>you offer</a:t>
            </a:r>
            <a:r>
              <a:rPr lang="es-GB" sz="2600" dirty="0">
                <a:solidFill>
                  <a:srgbClr val="203864"/>
                </a:solidFill>
              </a:rPr>
              <a:t>] ayuda, mientras que </a:t>
            </a:r>
            <a:r>
              <a:rPr lang="es-GB" sz="2600" b="1" dirty="0">
                <a:solidFill>
                  <a:srgbClr val="203864"/>
                </a:solidFill>
              </a:rPr>
              <a:t>3) </a:t>
            </a:r>
            <a:r>
              <a:rPr lang="es-GB" sz="2600" dirty="0">
                <a:solidFill>
                  <a:srgbClr val="203864"/>
                </a:solidFill>
              </a:rPr>
              <a:t>[</a:t>
            </a:r>
            <a:r>
              <a:rPr lang="es-GB" sz="2600" b="1" dirty="0">
                <a:solidFill>
                  <a:srgbClr val="ED7D31"/>
                </a:solidFill>
              </a:rPr>
              <a:t>I go out</a:t>
            </a:r>
            <a:r>
              <a:rPr lang="es-GB" sz="2600" dirty="0">
                <a:solidFill>
                  <a:srgbClr val="203864"/>
                </a:solidFill>
              </a:rPr>
              <a:t>] para comprar comida y agua para el viaje.</a:t>
            </a:r>
          </a:p>
          <a:p>
            <a:endParaRPr lang="es-GB" sz="2600" dirty="0">
              <a:solidFill>
                <a:srgbClr val="203864"/>
              </a:solidFill>
            </a:endParaRPr>
          </a:p>
          <a:p>
            <a:r>
              <a:rPr lang="es-GB" sz="2600" dirty="0">
                <a:solidFill>
                  <a:srgbClr val="203864"/>
                </a:solidFill>
              </a:rPr>
              <a:t>Después, </a:t>
            </a:r>
            <a:r>
              <a:rPr lang="es-GB" sz="2600" b="1" dirty="0">
                <a:solidFill>
                  <a:srgbClr val="203864"/>
                </a:solidFill>
              </a:rPr>
              <a:t>4) </a:t>
            </a:r>
            <a:r>
              <a:rPr lang="es-GB" sz="2600" dirty="0">
                <a:solidFill>
                  <a:srgbClr val="203864"/>
                </a:solidFill>
              </a:rPr>
              <a:t>[</a:t>
            </a:r>
            <a:r>
              <a:rPr lang="es-GB" sz="2600" b="1" dirty="0">
                <a:solidFill>
                  <a:srgbClr val="ED7D31"/>
                </a:solidFill>
              </a:rPr>
              <a:t>I read</a:t>
            </a:r>
            <a:r>
              <a:rPr lang="es-GB" sz="2600" dirty="0">
                <a:solidFill>
                  <a:srgbClr val="203864"/>
                </a:solidFill>
              </a:rPr>
              <a:t>] información sobre el lugar y las fiestas y </a:t>
            </a:r>
            <a:r>
              <a:rPr lang="es-GB" sz="2600" b="1" dirty="0">
                <a:solidFill>
                  <a:srgbClr val="203864"/>
                </a:solidFill>
              </a:rPr>
              <a:t>5) </a:t>
            </a:r>
            <a:r>
              <a:rPr lang="es-GB" sz="2600" dirty="0">
                <a:solidFill>
                  <a:srgbClr val="203864"/>
                </a:solidFill>
              </a:rPr>
              <a:t>[</a:t>
            </a:r>
            <a:r>
              <a:rPr lang="es-GB" sz="2600" b="1" dirty="0">
                <a:solidFill>
                  <a:srgbClr val="ED7D31"/>
                </a:solidFill>
              </a:rPr>
              <a:t>you make</a:t>
            </a:r>
            <a:r>
              <a:rPr lang="es-GB" sz="2600" dirty="0">
                <a:solidFill>
                  <a:srgbClr val="203864"/>
                </a:solidFill>
              </a:rPr>
              <a:t>] preguntas sobre la cultura y la historia</a:t>
            </a:r>
            <a:r>
              <a:rPr lang="es-GB" sz="2600">
                <a:solidFill>
                  <a:srgbClr val="203864"/>
                </a:solidFill>
              </a:rPr>
              <a:t>. </a:t>
            </a:r>
            <a:r>
              <a:rPr lang="es-GB" sz="2600" b="1">
                <a:solidFill>
                  <a:srgbClr val="203864"/>
                </a:solidFill>
              </a:rPr>
              <a:t>6</a:t>
            </a:r>
            <a:r>
              <a:rPr lang="es-GB" sz="2600" b="1" dirty="0">
                <a:solidFill>
                  <a:srgbClr val="203864"/>
                </a:solidFill>
              </a:rPr>
              <a:t>) </a:t>
            </a:r>
            <a:r>
              <a:rPr lang="es-GB" sz="2600" dirty="0">
                <a:solidFill>
                  <a:srgbClr val="203864"/>
                </a:solidFill>
              </a:rPr>
              <a:t>[</a:t>
            </a:r>
            <a:r>
              <a:rPr lang="es-GB" sz="2600" b="1" dirty="0">
                <a:solidFill>
                  <a:srgbClr val="ED7D31"/>
                </a:solidFill>
              </a:rPr>
              <a:t>she knows</a:t>
            </a:r>
            <a:r>
              <a:rPr lang="es-GB" sz="2600" dirty="0">
                <a:solidFill>
                  <a:srgbClr val="203864"/>
                </a:solidFill>
              </a:rPr>
              <a:t>] la isla muy bien, así que también responde. </a:t>
            </a:r>
          </a:p>
          <a:p>
            <a:endParaRPr lang="es-GB" sz="2600" dirty="0">
              <a:solidFill>
                <a:srgbClr val="203864"/>
              </a:solidFill>
            </a:endParaRPr>
          </a:p>
          <a:p>
            <a:r>
              <a:rPr lang="es-GB" sz="2600" dirty="0">
                <a:solidFill>
                  <a:srgbClr val="203864"/>
                </a:solidFill>
              </a:rPr>
              <a:t>Más tarde </a:t>
            </a:r>
            <a:r>
              <a:rPr lang="es-GB" sz="2600" b="1" dirty="0">
                <a:solidFill>
                  <a:srgbClr val="203864"/>
                </a:solidFill>
              </a:rPr>
              <a:t>7) </a:t>
            </a:r>
            <a:r>
              <a:rPr lang="es-GB" sz="2600" dirty="0">
                <a:solidFill>
                  <a:srgbClr val="203864"/>
                </a:solidFill>
              </a:rPr>
              <a:t>[</a:t>
            </a:r>
            <a:r>
              <a:rPr lang="es-GB" sz="2600" b="1" dirty="0">
                <a:solidFill>
                  <a:srgbClr val="ED7D31"/>
                </a:solidFill>
              </a:rPr>
              <a:t>she collects</a:t>
            </a:r>
            <a:r>
              <a:rPr lang="es-GB" sz="2600" dirty="0">
                <a:solidFill>
                  <a:srgbClr val="203864"/>
                </a:solidFill>
              </a:rPr>
              <a:t>] los billetes para el barco porque </a:t>
            </a:r>
            <a:r>
              <a:rPr lang="es-GB" sz="2600" b="1" dirty="0">
                <a:solidFill>
                  <a:srgbClr val="203864"/>
                </a:solidFill>
              </a:rPr>
              <a:t>8) </a:t>
            </a:r>
            <a:r>
              <a:rPr lang="es-GB" sz="2600" dirty="0">
                <a:solidFill>
                  <a:srgbClr val="203864"/>
                </a:solidFill>
              </a:rPr>
              <a:t>[</a:t>
            </a:r>
            <a:r>
              <a:rPr lang="es-GB" sz="2600" b="1" dirty="0">
                <a:solidFill>
                  <a:srgbClr val="ED7D31"/>
                </a:solidFill>
              </a:rPr>
              <a:t>you always want</a:t>
            </a:r>
            <a:r>
              <a:rPr lang="es-GB" sz="2600" dirty="0">
                <a:solidFill>
                  <a:srgbClr val="203864"/>
                </a:solidFill>
              </a:rPr>
              <a:t>] visitar otras islas. </a:t>
            </a: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2074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Imagen 3" descr="Imagen que contiene muñeca, juguete, dibujo&#10;&#10;Descripción generada automáticamente">
            <a:extLst>
              <a:ext uri="{FF2B5EF4-FFF2-40B4-BE49-F238E27FC236}">
                <a16:creationId xmlns:a16="http://schemas.microsoft.com/office/drawing/2014/main" id="{F99E21A0-0859-1D45-AF56-C17C9A239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1467" y="3581480"/>
            <a:ext cx="1100503" cy="2734564"/>
          </a:xfrm>
          <a:prstGeom prst="rect">
            <a:avLst/>
          </a:prstGeom>
        </p:spPr>
      </p:pic>
      <p:pic>
        <p:nvPicPr>
          <p:cNvPr id="2050" name="Picture 2" descr="new shirt clip art - Clip Art Library">
            <a:extLst>
              <a:ext uri="{FF2B5EF4-FFF2-40B4-BE49-F238E27FC236}">
                <a16:creationId xmlns:a16="http://schemas.microsoft.com/office/drawing/2014/main" id="{48140241-5C3B-E741-8F4F-80A6B6C095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61594" y="1005608"/>
            <a:ext cx="855954" cy="10424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itcase Baggage Travel - Trolley Travel Bag PNG Transparent Clip ...">
            <a:extLst>
              <a:ext uri="{FF2B5EF4-FFF2-40B4-BE49-F238E27FC236}">
                <a16:creationId xmlns:a16="http://schemas.microsoft.com/office/drawing/2014/main" id="{C2497A6A-076E-2A49-BC4C-AA5E924D79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38564" y="2344141"/>
            <a:ext cx="666308" cy="1268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765" y="5929204"/>
            <a:ext cx="3373149" cy="430887"/>
          </a:xfrm>
          <a:prstGeom prst="rect">
            <a:avLst/>
          </a:prstGeom>
          <a:noFill/>
        </p:spPr>
        <p:txBody>
          <a:bodyPr wrap="square" rtlCol="0">
            <a:spAutoFit/>
          </a:bodyPr>
          <a:lstStyle/>
          <a:p>
            <a:pPr algn="l"/>
            <a:r>
              <a:rPr lang="en-GB" sz="2200">
                <a:solidFill>
                  <a:schemeClr val="accent5">
                    <a:lumMod val="50000"/>
                  </a:schemeClr>
                </a:solidFill>
              </a:rPr>
              <a:t>*traducir – to translate</a:t>
            </a:r>
            <a:endParaRPr lang="en-GB" sz="2200" dirty="0">
              <a:solidFill>
                <a:schemeClr val="accent5">
                  <a:lumMod val="50000"/>
                </a:schemeClr>
              </a:solidFill>
            </a:endParaRPr>
          </a:p>
        </p:txBody>
      </p:sp>
    </p:spTree>
    <p:extLst>
      <p:ext uri="{BB962C8B-B14F-4D97-AF65-F5344CB8AC3E}">
        <p14:creationId xmlns:p14="http://schemas.microsoft.com/office/powerpoint/2010/main" val="261350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es-GB" sz="2400" b="1" dirty="0"/>
              <a:t>¡Ahora tú escribes!</a:t>
            </a:r>
            <a:endParaRPr lang="es-GB" sz="24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7983276" cy="830997"/>
          </a:xfrm>
          <a:prstGeom prst="rect">
            <a:avLst/>
          </a:prstGeom>
          <a:noFill/>
        </p:spPr>
        <p:txBody>
          <a:bodyPr wrap="none" rtlCol="0">
            <a:spAutoFit/>
          </a:bodyPr>
          <a:lstStyle/>
          <a:p>
            <a:r>
              <a:rPr lang="es-GB" sz="2400" dirty="0">
                <a:solidFill>
                  <a:srgbClr val="203864"/>
                </a:solidFill>
              </a:rPr>
              <a:t>Escribe el texto otra vez, pero debes cambiar cosas.</a:t>
            </a:r>
          </a:p>
          <a:p>
            <a:r>
              <a:rPr lang="es-GB" sz="2400" dirty="0">
                <a:solidFill>
                  <a:srgbClr val="203864"/>
                </a:solidFill>
              </a:rPr>
              <a:t>¿Cómo organizas tú las vacaciones?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48273" y="1751572"/>
            <a:ext cx="8939503" cy="1200329"/>
          </a:xfrm>
          <a:prstGeom prst="rect">
            <a:avLst/>
          </a:prstGeom>
          <a:noFill/>
        </p:spPr>
        <p:txBody>
          <a:bodyPr wrap="square" rtlCol="0">
            <a:spAutoFit/>
          </a:bodyPr>
          <a:lstStyle/>
          <a:p>
            <a:pPr algn="l"/>
            <a:r>
              <a:rPr lang="es-GB" sz="2400" dirty="0">
                <a:solidFill>
                  <a:schemeClr val="accent5">
                    <a:lumMod val="50000"/>
                  </a:schemeClr>
                </a:solidFill>
              </a:rPr>
              <a:t>Puedes usar una persona diferente (yo, tú, él, mi hermano...). También puedes cambiar los verbos y usar otros verbos en –er o –ir:</a:t>
            </a:r>
          </a:p>
        </p:txBody>
      </p:sp>
      <p:sp>
        <p:nvSpPr>
          <p:cNvPr id="4" name="CuadroTexto 3">
            <a:extLst>
              <a:ext uri="{FF2B5EF4-FFF2-40B4-BE49-F238E27FC236}">
                <a16:creationId xmlns:a16="http://schemas.microsoft.com/office/drawing/2014/main" id="{6F115CB6-BEAA-AE43-B102-68858DF982D6}"/>
              </a:ext>
            </a:extLst>
          </p:cNvPr>
          <p:cNvSpPr txBox="1"/>
          <p:nvPr/>
        </p:nvSpPr>
        <p:spPr>
          <a:xfrm>
            <a:off x="1839928" y="3052983"/>
            <a:ext cx="159050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aprender</a:t>
            </a:r>
          </a:p>
        </p:txBody>
      </p:sp>
      <p:sp>
        <p:nvSpPr>
          <p:cNvPr id="21" name="CuadroTexto 20">
            <a:extLst>
              <a:ext uri="{FF2B5EF4-FFF2-40B4-BE49-F238E27FC236}">
                <a16:creationId xmlns:a16="http://schemas.microsoft.com/office/drawing/2014/main" id="{F63DA42E-0533-2B48-9400-328D40805253}"/>
              </a:ext>
            </a:extLst>
          </p:cNvPr>
          <p:cNvSpPr txBox="1"/>
          <p:nvPr/>
        </p:nvSpPr>
        <p:spPr>
          <a:xfrm>
            <a:off x="6299420" y="4440540"/>
            <a:ext cx="85632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subir</a:t>
            </a:r>
          </a:p>
        </p:txBody>
      </p:sp>
      <p:sp>
        <p:nvSpPr>
          <p:cNvPr id="30" name="CuadroTexto 29">
            <a:extLst>
              <a:ext uri="{FF2B5EF4-FFF2-40B4-BE49-F238E27FC236}">
                <a16:creationId xmlns:a16="http://schemas.microsoft.com/office/drawing/2014/main" id="{0550FE64-811C-614C-9913-2886FE2EF992}"/>
              </a:ext>
            </a:extLst>
          </p:cNvPr>
          <p:cNvSpPr txBox="1"/>
          <p:nvPr/>
        </p:nvSpPr>
        <p:spPr>
          <a:xfrm>
            <a:off x="5264863" y="3051428"/>
            <a:ext cx="119295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perder</a:t>
            </a:r>
          </a:p>
        </p:txBody>
      </p:sp>
      <p:sp>
        <p:nvSpPr>
          <p:cNvPr id="31" name="CuadroTexto 30">
            <a:extLst>
              <a:ext uri="{FF2B5EF4-FFF2-40B4-BE49-F238E27FC236}">
                <a16:creationId xmlns:a16="http://schemas.microsoft.com/office/drawing/2014/main" id="{5B6B45AD-98DF-1E4A-9F95-291D06B9A7F6}"/>
              </a:ext>
            </a:extLst>
          </p:cNvPr>
          <p:cNvSpPr txBox="1"/>
          <p:nvPr/>
        </p:nvSpPr>
        <p:spPr>
          <a:xfrm>
            <a:off x="6721547" y="3051428"/>
            <a:ext cx="15696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entender</a:t>
            </a:r>
          </a:p>
        </p:txBody>
      </p:sp>
      <p:sp>
        <p:nvSpPr>
          <p:cNvPr id="32" name="CuadroTexto 31">
            <a:extLst>
              <a:ext uri="{FF2B5EF4-FFF2-40B4-BE49-F238E27FC236}">
                <a16:creationId xmlns:a16="http://schemas.microsoft.com/office/drawing/2014/main" id="{C22F8D95-528A-4242-999B-4487CE3FB01D}"/>
              </a:ext>
            </a:extLst>
          </p:cNvPr>
          <p:cNvSpPr txBox="1"/>
          <p:nvPr/>
        </p:nvSpPr>
        <p:spPr>
          <a:xfrm>
            <a:off x="8636984" y="3051429"/>
            <a:ext cx="110158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recibir</a:t>
            </a:r>
          </a:p>
        </p:txBody>
      </p:sp>
      <p:sp>
        <p:nvSpPr>
          <p:cNvPr id="33" name="CuadroTexto 32">
            <a:extLst>
              <a:ext uri="{FF2B5EF4-FFF2-40B4-BE49-F238E27FC236}">
                <a16:creationId xmlns:a16="http://schemas.microsoft.com/office/drawing/2014/main" id="{45AD9150-6B7C-C942-A9B3-D7752F6E56F2}"/>
              </a:ext>
            </a:extLst>
          </p:cNvPr>
          <p:cNvSpPr txBox="1"/>
          <p:nvPr/>
        </p:nvSpPr>
        <p:spPr>
          <a:xfrm>
            <a:off x="3658193" y="3051428"/>
            <a:ext cx="1378904" cy="461665"/>
          </a:xfrm>
          <a:prstGeom prst="rect">
            <a:avLst/>
          </a:prstGeom>
          <a:solidFill>
            <a:srgbClr val="FBF0D5"/>
          </a:solidFill>
          <a:ln>
            <a:solidFill>
              <a:srgbClr val="203864"/>
            </a:solidFill>
          </a:ln>
        </p:spPr>
        <p:txBody>
          <a:bodyPr wrap="none" rtlCol="0">
            <a:spAutoFit/>
          </a:bodyPr>
          <a:lstStyle/>
          <a:p>
            <a:pPr algn="l"/>
            <a:r>
              <a:rPr lang="en-GB" sz="2400">
                <a:solidFill>
                  <a:schemeClr val="accent5">
                    <a:lumMod val="50000"/>
                  </a:schemeClr>
                </a:solidFill>
              </a:rPr>
              <a:t>recoger</a:t>
            </a:r>
            <a:endParaRPr lang="es-GB" sz="2400" dirty="0">
              <a:solidFill>
                <a:schemeClr val="accent5">
                  <a:lumMod val="50000"/>
                </a:schemeClr>
              </a:solidFill>
            </a:endParaRPr>
          </a:p>
        </p:txBody>
      </p:sp>
      <p:sp>
        <p:nvSpPr>
          <p:cNvPr id="34" name="CuadroTexto 33">
            <a:extLst>
              <a:ext uri="{FF2B5EF4-FFF2-40B4-BE49-F238E27FC236}">
                <a16:creationId xmlns:a16="http://schemas.microsoft.com/office/drawing/2014/main" id="{FD71F922-3911-E24C-8990-443B318CB684}"/>
              </a:ext>
            </a:extLst>
          </p:cNvPr>
          <p:cNvSpPr txBox="1"/>
          <p:nvPr/>
        </p:nvSpPr>
        <p:spPr>
          <a:xfrm>
            <a:off x="8887053" y="4440540"/>
            <a:ext cx="8515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abrir</a:t>
            </a:r>
          </a:p>
        </p:txBody>
      </p:sp>
      <p:sp>
        <p:nvSpPr>
          <p:cNvPr id="35" name="CuadroTexto 34">
            <a:extLst>
              <a:ext uri="{FF2B5EF4-FFF2-40B4-BE49-F238E27FC236}">
                <a16:creationId xmlns:a16="http://schemas.microsoft.com/office/drawing/2014/main" id="{C207C65B-0BF4-674B-8806-48D664011E17}"/>
              </a:ext>
            </a:extLst>
          </p:cNvPr>
          <p:cNvSpPr txBox="1"/>
          <p:nvPr/>
        </p:nvSpPr>
        <p:spPr>
          <a:xfrm>
            <a:off x="1839928" y="3724290"/>
            <a:ext cx="129554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permitir</a:t>
            </a:r>
          </a:p>
        </p:txBody>
      </p:sp>
      <p:sp>
        <p:nvSpPr>
          <p:cNvPr id="36" name="CuadroTexto 35">
            <a:extLst>
              <a:ext uri="{FF2B5EF4-FFF2-40B4-BE49-F238E27FC236}">
                <a16:creationId xmlns:a16="http://schemas.microsoft.com/office/drawing/2014/main" id="{6DDC9850-D7DD-6946-8F20-E52D6D1A944E}"/>
              </a:ext>
            </a:extLst>
          </p:cNvPr>
          <p:cNvSpPr txBox="1"/>
          <p:nvPr/>
        </p:nvSpPr>
        <p:spPr>
          <a:xfrm>
            <a:off x="3400912" y="3724290"/>
            <a:ext cx="1221809"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decidir</a:t>
            </a:r>
          </a:p>
        </p:txBody>
      </p:sp>
      <p:sp>
        <p:nvSpPr>
          <p:cNvPr id="37" name="CuadroTexto 36">
            <a:extLst>
              <a:ext uri="{FF2B5EF4-FFF2-40B4-BE49-F238E27FC236}">
                <a16:creationId xmlns:a16="http://schemas.microsoft.com/office/drawing/2014/main" id="{2011FFC2-6341-FC44-8C0D-27EC16A0A3C6}"/>
              </a:ext>
            </a:extLst>
          </p:cNvPr>
          <p:cNvSpPr txBox="1"/>
          <p:nvPr/>
        </p:nvSpPr>
        <p:spPr>
          <a:xfrm>
            <a:off x="4888158" y="3724290"/>
            <a:ext cx="102784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cubrir</a:t>
            </a:r>
          </a:p>
        </p:txBody>
      </p:sp>
      <p:sp>
        <p:nvSpPr>
          <p:cNvPr id="38" name="CuadroTexto 37">
            <a:extLst>
              <a:ext uri="{FF2B5EF4-FFF2-40B4-BE49-F238E27FC236}">
                <a16:creationId xmlns:a16="http://schemas.microsoft.com/office/drawing/2014/main" id="{8C99F0E5-466A-9544-AAFE-37EF2CA64129}"/>
              </a:ext>
            </a:extLst>
          </p:cNvPr>
          <p:cNvSpPr txBox="1"/>
          <p:nvPr/>
        </p:nvSpPr>
        <p:spPr>
          <a:xfrm>
            <a:off x="6181440" y="3724290"/>
            <a:ext cx="12490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repartir</a:t>
            </a:r>
          </a:p>
        </p:txBody>
      </p:sp>
      <p:sp>
        <p:nvSpPr>
          <p:cNvPr id="39" name="CuadroTexto 38">
            <a:extLst>
              <a:ext uri="{FF2B5EF4-FFF2-40B4-BE49-F238E27FC236}">
                <a16:creationId xmlns:a16="http://schemas.microsoft.com/office/drawing/2014/main" id="{DBA63ECD-DFE8-F54A-BFB7-398D9F4E396A}"/>
              </a:ext>
            </a:extLst>
          </p:cNvPr>
          <p:cNvSpPr txBox="1"/>
          <p:nvPr/>
        </p:nvSpPr>
        <p:spPr>
          <a:xfrm>
            <a:off x="7695937" y="3724290"/>
            <a:ext cx="105349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dividir</a:t>
            </a:r>
          </a:p>
        </p:txBody>
      </p:sp>
      <p:sp>
        <p:nvSpPr>
          <p:cNvPr id="40" name="CuadroTexto 39">
            <a:extLst>
              <a:ext uri="{FF2B5EF4-FFF2-40B4-BE49-F238E27FC236}">
                <a16:creationId xmlns:a16="http://schemas.microsoft.com/office/drawing/2014/main" id="{58A949C0-E26C-0A40-9DF0-7480B21BEA92}"/>
              </a:ext>
            </a:extLst>
          </p:cNvPr>
          <p:cNvSpPr txBox="1"/>
          <p:nvPr/>
        </p:nvSpPr>
        <p:spPr>
          <a:xfrm>
            <a:off x="9014867" y="3723513"/>
            <a:ext cx="739305" cy="461665"/>
          </a:xfrm>
          <a:prstGeom prst="rect">
            <a:avLst/>
          </a:prstGeom>
          <a:solidFill>
            <a:srgbClr val="FBF0D5"/>
          </a:solidFill>
          <a:ln>
            <a:solidFill>
              <a:srgbClr val="203864"/>
            </a:solidFill>
          </a:ln>
        </p:spPr>
        <p:txBody>
          <a:bodyPr wrap="square" rtlCol="0">
            <a:spAutoFit/>
          </a:bodyPr>
          <a:lstStyle/>
          <a:p>
            <a:pPr algn="l"/>
            <a:r>
              <a:rPr lang="es-GB" sz="2400" dirty="0">
                <a:solidFill>
                  <a:schemeClr val="accent5">
                    <a:lumMod val="50000"/>
                  </a:schemeClr>
                </a:solidFill>
              </a:rPr>
              <a:t>leer</a:t>
            </a:r>
          </a:p>
        </p:txBody>
      </p:sp>
      <p:sp>
        <p:nvSpPr>
          <p:cNvPr id="41" name="CuadroTexto 40">
            <a:extLst>
              <a:ext uri="{FF2B5EF4-FFF2-40B4-BE49-F238E27FC236}">
                <a16:creationId xmlns:a16="http://schemas.microsoft.com/office/drawing/2014/main" id="{AC1365EB-683A-BD48-85FE-A7537CDC014D}"/>
              </a:ext>
            </a:extLst>
          </p:cNvPr>
          <p:cNvSpPr txBox="1"/>
          <p:nvPr/>
        </p:nvSpPr>
        <p:spPr>
          <a:xfrm>
            <a:off x="7462002" y="4442094"/>
            <a:ext cx="1098378"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beber</a:t>
            </a:r>
          </a:p>
        </p:txBody>
      </p:sp>
      <p:sp>
        <p:nvSpPr>
          <p:cNvPr id="42" name="CuadroTexto 41">
            <a:extLst>
              <a:ext uri="{FF2B5EF4-FFF2-40B4-BE49-F238E27FC236}">
                <a16:creationId xmlns:a16="http://schemas.microsoft.com/office/drawing/2014/main" id="{B0B1F8B1-5156-E84E-87FB-0C4E9AB2E337}"/>
              </a:ext>
            </a:extLst>
          </p:cNvPr>
          <p:cNvSpPr txBox="1"/>
          <p:nvPr/>
        </p:nvSpPr>
        <p:spPr>
          <a:xfrm>
            <a:off x="1839928" y="4423576"/>
            <a:ext cx="116730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comer</a:t>
            </a:r>
          </a:p>
        </p:txBody>
      </p:sp>
      <p:sp>
        <p:nvSpPr>
          <p:cNvPr id="43" name="CuadroTexto 42">
            <a:extLst>
              <a:ext uri="{FF2B5EF4-FFF2-40B4-BE49-F238E27FC236}">
                <a16:creationId xmlns:a16="http://schemas.microsoft.com/office/drawing/2014/main" id="{E90825A0-C60C-8642-9098-2B7A0D9E7D99}"/>
              </a:ext>
            </a:extLst>
          </p:cNvPr>
          <p:cNvSpPr txBox="1"/>
          <p:nvPr/>
        </p:nvSpPr>
        <p:spPr>
          <a:xfrm>
            <a:off x="3333906" y="4426908"/>
            <a:ext cx="10647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correr</a:t>
            </a:r>
          </a:p>
        </p:txBody>
      </p:sp>
      <p:sp>
        <p:nvSpPr>
          <p:cNvPr id="44" name="CuadroTexto 43">
            <a:extLst>
              <a:ext uri="{FF2B5EF4-FFF2-40B4-BE49-F238E27FC236}">
                <a16:creationId xmlns:a16="http://schemas.microsoft.com/office/drawing/2014/main" id="{901D2EF6-00A6-FD4E-A885-E5F37EAA7952}"/>
              </a:ext>
            </a:extLst>
          </p:cNvPr>
          <p:cNvSpPr txBox="1"/>
          <p:nvPr/>
        </p:nvSpPr>
        <p:spPr>
          <a:xfrm>
            <a:off x="4725292" y="4440540"/>
            <a:ext cx="124745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rPr>
              <a:t>vender</a:t>
            </a:r>
          </a:p>
        </p:txBody>
      </p:sp>
      <p:sp>
        <p:nvSpPr>
          <p:cNvPr id="5" name="CuadroTexto 4">
            <a:extLst>
              <a:ext uri="{FF2B5EF4-FFF2-40B4-BE49-F238E27FC236}">
                <a16:creationId xmlns:a16="http://schemas.microsoft.com/office/drawing/2014/main" id="{9103BF44-209E-5A4D-B4EC-D0607CFB5C45}"/>
              </a:ext>
            </a:extLst>
          </p:cNvPr>
          <p:cNvSpPr txBox="1"/>
          <p:nvPr/>
        </p:nvSpPr>
        <p:spPr>
          <a:xfrm>
            <a:off x="277844" y="5290043"/>
            <a:ext cx="11650299" cy="830997"/>
          </a:xfrm>
          <a:prstGeom prst="rect">
            <a:avLst/>
          </a:prstGeom>
          <a:noFill/>
        </p:spPr>
        <p:txBody>
          <a:bodyPr wrap="square" rtlCol="0">
            <a:spAutoFit/>
          </a:bodyPr>
          <a:lstStyle/>
          <a:p>
            <a:pPr algn="l"/>
            <a:r>
              <a:rPr lang="es-GB" sz="2400" dirty="0">
                <a:solidFill>
                  <a:schemeClr val="accent5">
                    <a:lumMod val="50000"/>
                  </a:schemeClr>
                </a:solidFill>
              </a:rPr>
              <a:t>Después vas a leer tu texto. Tu pareja va a escuchar para completar una tabla con información</a:t>
            </a:r>
            <a:r>
              <a:rPr lang="en-GB" sz="2400" dirty="0">
                <a:solidFill>
                  <a:schemeClr val="accent5">
                    <a:lumMod val="50000"/>
                  </a:schemeClr>
                </a:solidFill>
              </a:rPr>
              <a:t>;</a:t>
            </a:r>
            <a:r>
              <a:rPr lang="es-GB" sz="2400" dirty="0">
                <a:solidFill>
                  <a:schemeClr val="accent5">
                    <a:lumMod val="50000"/>
                  </a:schemeClr>
                </a:solidFill>
              </a:rPr>
              <a:t> </a:t>
            </a:r>
            <a:r>
              <a:rPr lang="es-GB" sz="2400">
                <a:solidFill>
                  <a:schemeClr val="accent5">
                    <a:lumMod val="50000"/>
                  </a:schemeClr>
                </a:solidFill>
              </a:rPr>
              <a:t>primero el</a:t>
            </a:r>
            <a:r>
              <a:rPr lang="en-GB" sz="2400">
                <a:solidFill>
                  <a:schemeClr val="accent5">
                    <a:lumMod val="50000"/>
                  </a:schemeClr>
                </a:solidFill>
              </a:rPr>
              <a:t>/la</a:t>
            </a:r>
            <a:r>
              <a:rPr lang="es-GB" sz="2400">
                <a:solidFill>
                  <a:schemeClr val="accent5">
                    <a:lumMod val="50000"/>
                  </a:schemeClr>
                </a:solidFill>
              </a:rPr>
              <a:t> </a:t>
            </a:r>
            <a:r>
              <a:rPr lang="es-GB" sz="2400" dirty="0">
                <a:solidFill>
                  <a:schemeClr val="accent5">
                    <a:lumMod val="50000"/>
                  </a:schemeClr>
                </a:solidFill>
              </a:rPr>
              <a:t>estudiante A</a:t>
            </a:r>
            <a:r>
              <a:rPr lang="en-GB" sz="2400" dirty="0">
                <a:solidFill>
                  <a:schemeClr val="accent5">
                    <a:lumMod val="50000"/>
                  </a:schemeClr>
                </a:solidFill>
              </a:rPr>
              <a:t>,</a:t>
            </a:r>
            <a:r>
              <a:rPr lang="es-GB" sz="2400" dirty="0">
                <a:solidFill>
                  <a:schemeClr val="accent5">
                    <a:lumMod val="50000"/>
                  </a:schemeClr>
                </a:solidFill>
              </a:rPr>
              <a:t> y </a:t>
            </a:r>
            <a:r>
              <a:rPr lang="es-GB" sz="2400">
                <a:solidFill>
                  <a:schemeClr val="accent5">
                    <a:lumMod val="50000"/>
                  </a:schemeClr>
                </a:solidFill>
              </a:rPr>
              <a:t>luego el</a:t>
            </a:r>
            <a:r>
              <a:rPr lang="en-GB" sz="2400">
                <a:solidFill>
                  <a:schemeClr val="accent5">
                    <a:lumMod val="50000"/>
                  </a:schemeClr>
                </a:solidFill>
              </a:rPr>
              <a:t>/la</a:t>
            </a:r>
            <a:r>
              <a:rPr lang="es-GB" sz="2400">
                <a:solidFill>
                  <a:schemeClr val="accent5">
                    <a:lumMod val="50000"/>
                  </a:schemeClr>
                </a:solidFill>
              </a:rPr>
              <a:t> </a:t>
            </a:r>
            <a:r>
              <a:rPr lang="es-GB" sz="2400" dirty="0">
                <a:solidFill>
                  <a:schemeClr val="accent5">
                    <a:lumMod val="50000"/>
                  </a:schemeClr>
                </a:solidFill>
              </a:rPr>
              <a:t>estudiante B.</a:t>
            </a:r>
          </a:p>
        </p:txBody>
      </p:sp>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Carnaval, Fiesta, Celebración, Vacaciones, Colorido">
            <a:extLst>
              <a:ext uri="{FF2B5EF4-FFF2-40B4-BE49-F238E27FC236}">
                <a16:creationId xmlns:a16="http://schemas.microsoft.com/office/drawing/2014/main" id="{0ADFA89B-00EE-9E41-8275-B17A0CA916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30254" y="885949"/>
            <a:ext cx="2922378" cy="195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85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118" y="458625"/>
            <a:ext cx="8551250" cy="565582"/>
          </a:xfrm>
        </p:spPr>
        <p:txBody>
          <a:bodyPr>
            <a:normAutofit fontScale="90000"/>
          </a:bodyPr>
          <a:lstStyle/>
          <a:p>
            <a:r>
              <a:rPr lang="en-GB" sz="2800" b="1" dirty="0"/>
              <a:t>Escribe otra versión del texto. </a:t>
            </a:r>
            <a:br>
              <a:rPr lang="en-GB" sz="2800" b="1" dirty="0"/>
            </a:br>
            <a:r>
              <a:rPr lang="en-GB" sz="2800" b="1"/>
              <a:t>Puedes usar frases como ‘antes’ y ‘después’.</a:t>
            </a:r>
            <a:endParaRPr lang="en-GB" sz="2800" b="1" dirty="0"/>
          </a:p>
        </p:txBody>
      </p:sp>
      <p:sp>
        <p:nvSpPr>
          <p:cNvPr id="17" name="Rounded Rectangle 16">
            <a:extLst>
              <a:ext uri="{FF2B5EF4-FFF2-40B4-BE49-F238E27FC236}">
                <a16:creationId xmlns:a16="http://schemas.microsoft.com/office/drawing/2014/main" id="{210FBEF5-8E6C-AE4A-B97F-5C2DE4EF7833}"/>
              </a:ext>
            </a:extLst>
          </p:cNvPr>
          <p:cNvSpPr/>
          <p:nvPr/>
        </p:nvSpPr>
        <p:spPr>
          <a:xfrm>
            <a:off x="8267699" y="258166"/>
            <a:ext cx="3660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Imagen 10" descr="Imagen que contiene edificio, verde, tren, pista&#10;&#10;Descripción generada automáticamente">
            <a:extLst>
              <a:ext uri="{FF2B5EF4-FFF2-40B4-BE49-F238E27FC236}">
                <a16:creationId xmlns:a16="http://schemas.microsoft.com/office/drawing/2014/main" id="{A2783D1A-5536-EB4E-AD3E-13BCB3168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0217" y="2279616"/>
            <a:ext cx="4767925" cy="3053170"/>
          </a:xfrm>
          <a:prstGeom prst="rect">
            <a:avLst/>
          </a:prstGeom>
        </p:spPr>
      </p:pic>
      <p:pic>
        <p:nvPicPr>
          <p:cNvPr id="9" name="Imagen 8" descr="Imagen que contiene juguete, muñeca, dibujo&#10;&#10;Descripción generada automáticamente">
            <a:extLst>
              <a:ext uri="{FF2B5EF4-FFF2-40B4-BE49-F238E27FC236}">
                <a16:creationId xmlns:a16="http://schemas.microsoft.com/office/drawing/2014/main" id="{8E5DDC4A-C6BC-3847-AE64-2958BCA746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645681" y="2386728"/>
            <a:ext cx="898498" cy="2924178"/>
          </a:xfrm>
          <a:prstGeom prst="rect">
            <a:avLst/>
          </a:prstGeom>
        </p:spPr>
      </p:pic>
      <p:pic>
        <p:nvPicPr>
          <p:cNvPr id="4" name="Imagen 3" descr="Imagen que contiene juguete, dibujo, luz&#10;&#10;Descripción generada automáticamente">
            <a:extLst>
              <a:ext uri="{FF2B5EF4-FFF2-40B4-BE49-F238E27FC236}">
                <a16:creationId xmlns:a16="http://schemas.microsoft.com/office/drawing/2014/main" id="{20AFAAB2-CBCB-6A4E-A2CB-C9CD5ABF8C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50720" y="2527945"/>
            <a:ext cx="1086185" cy="2739563"/>
          </a:xfrm>
          <a:prstGeom prst="rect">
            <a:avLst/>
          </a:prstGeom>
        </p:spPr>
      </p:pic>
      <p:sp>
        <p:nvSpPr>
          <p:cNvPr id="14" name="Llamada rectangular redondeada 13">
            <a:extLst>
              <a:ext uri="{FF2B5EF4-FFF2-40B4-BE49-F238E27FC236}">
                <a16:creationId xmlns:a16="http://schemas.microsoft.com/office/drawing/2014/main" id="{798BFF8B-A605-7541-95F7-2B27EE597328}"/>
              </a:ext>
            </a:extLst>
          </p:cNvPr>
          <p:cNvSpPr/>
          <p:nvPr/>
        </p:nvSpPr>
        <p:spPr>
          <a:xfrm>
            <a:off x="147906" y="1248032"/>
            <a:ext cx="6764337" cy="5007625"/>
          </a:xfrm>
          <a:prstGeom prst="wedgeRoundRectCallout">
            <a:avLst>
              <a:gd name="adj1" fmla="val 61780"/>
              <a:gd name="adj2" fmla="val 602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b="1" i="1" dirty="0">
                <a:solidFill>
                  <a:srgbClr val="203864"/>
                </a:solidFill>
              </a:rPr>
              <a:t>Antes de las vacaciones </a:t>
            </a:r>
            <a:r>
              <a:rPr lang="es-GB" sz="2200" dirty="0">
                <a:solidFill>
                  <a:srgbClr val="203864"/>
                </a:solidFill>
              </a:rPr>
              <a:t>ella trae unas bolsas para organizar las camisas y los zapatos </a:t>
            </a:r>
            <a:r>
              <a:rPr lang="es-GB" sz="2200" b="1" i="1" dirty="0">
                <a:solidFill>
                  <a:srgbClr val="203864"/>
                </a:solidFill>
              </a:rPr>
              <a:t>y</a:t>
            </a:r>
            <a:r>
              <a:rPr lang="es-GB" sz="2200" dirty="0">
                <a:solidFill>
                  <a:srgbClr val="203864"/>
                </a:solidFill>
              </a:rPr>
              <a:t> tú ofreces ayuda, </a:t>
            </a:r>
            <a:r>
              <a:rPr lang="es-GB" sz="2200" b="1" i="1" dirty="0">
                <a:solidFill>
                  <a:srgbClr val="203864"/>
                </a:solidFill>
              </a:rPr>
              <a:t>mientras que </a:t>
            </a:r>
            <a:r>
              <a:rPr lang="es-GB" sz="2200" dirty="0">
                <a:solidFill>
                  <a:srgbClr val="203864"/>
                </a:solidFill>
              </a:rPr>
              <a:t>yo salgo </a:t>
            </a:r>
            <a:r>
              <a:rPr lang="es-GB" sz="2200" b="1" i="1" dirty="0">
                <a:solidFill>
                  <a:srgbClr val="203864"/>
                </a:solidFill>
              </a:rPr>
              <a:t>para</a:t>
            </a:r>
            <a:r>
              <a:rPr lang="es-GB" sz="2200" dirty="0">
                <a:solidFill>
                  <a:srgbClr val="203864"/>
                </a:solidFill>
              </a:rPr>
              <a:t> comprar comida y agua </a:t>
            </a:r>
            <a:r>
              <a:rPr lang="es-GB" sz="2200" b="1" i="1" dirty="0">
                <a:solidFill>
                  <a:srgbClr val="203864"/>
                </a:solidFill>
              </a:rPr>
              <a:t>para el viaje</a:t>
            </a:r>
            <a:r>
              <a:rPr lang="es-GB" sz="2200" dirty="0">
                <a:solidFill>
                  <a:srgbClr val="203864"/>
                </a:solidFill>
              </a:rPr>
              <a:t>.</a:t>
            </a:r>
          </a:p>
          <a:p>
            <a:endParaRPr lang="es-GB" sz="2200" dirty="0">
              <a:solidFill>
                <a:srgbClr val="203864"/>
              </a:solidFill>
            </a:endParaRPr>
          </a:p>
          <a:p>
            <a:r>
              <a:rPr lang="es-GB" sz="2200" b="1" i="1" dirty="0">
                <a:solidFill>
                  <a:srgbClr val="203864"/>
                </a:solidFill>
              </a:rPr>
              <a:t>Después, </a:t>
            </a:r>
            <a:r>
              <a:rPr lang="es-GB" sz="2200" dirty="0">
                <a:solidFill>
                  <a:srgbClr val="203864"/>
                </a:solidFill>
              </a:rPr>
              <a:t>yo leo información sobre el lugar y las fiestas y tú haces preguntas </a:t>
            </a:r>
            <a:r>
              <a:rPr lang="es-GB" sz="2200" b="1" i="1" dirty="0">
                <a:solidFill>
                  <a:srgbClr val="203864"/>
                </a:solidFill>
              </a:rPr>
              <a:t>sobre </a:t>
            </a:r>
            <a:r>
              <a:rPr lang="es-GB" sz="2200" dirty="0">
                <a:solidFill>
                  <a:srgbClr val="203864"/>
                </a:solidFill>
              </a:rPr>
              <a:t>la cultura y la historia. Ella conoce la isla muy bien, </a:t>
            </a:r>
            <a:r>
              <a:rPr lang="es-GB" sz="2200" b="1" i="1" dirty="0">
                <a:solidFill>
                  <a:srgbClr val="203864"/>
                </a:solidFill>
              </a:rPr>
              <a:t>así que </a:t>
            </a:r>
            <a:r>
              <a:rPr lang="es-GB" sz="2200" dirty="0">
                <a:solidFill>
                  <a:srgbClr val="203864"/>
                </a:solidFill>
              </a:rPr>
              <a:t>también responde. </a:t>
            </a:r>
          </a:p>
          <a:p>
            <a:endParaRPr lang="es-GB" sz="2200" dirty="0">
              <a:solidFill>
                <a:srgbClr val="203864"/>
              </a:solidFill>
            </a:endParaRPr>
          </a:p>
          <a:p>
            <a:r>
              <a:rPr lang="es-GB" sz="2200" b="1" i="1" dirty="0">
                <a:solidFill>
                  <a:srgbClr val="203864"/>
                </a:solidFill>
              </a:rPr>
              <a:t>Más tarde </a:t>
            </a:r>
            <a:r>
              <a:rPr lang="es-GB" sz="2200" dirty="0">
                <a:solidFill>
                  <a:srgbClr val="203864"/>
                </a:solidFill>
              </a:rPr>
              <a:t>ella recoge los billetes para el barco </a:t>
            </a:r>
            <a:r>
              <a:rPr lang="es-GB" sz="2200" b="1" i="1" dirty="0">
                <a:solidFill>
                  <a:srgbClr val="203864"/>
                </a:solidFill>
              </a:rPr>
              <a:t>porque</a:t>
            </a:r>
            <a:r>
              <a:rPr lang="es-GB" sz="2200" dirty="0">
                <a:solidFill>
                  <a:srgbClr val="203864"/>
                </a:solidFill>
              </a:rPr>
              <a:t> tú siempre quieres visitar otras islas. </a:t>
            </a:r>
          </a:p>
        </p:txBody>
      </p:sp>
    </p:spTree>
    <p:extLst>
      <p:ext uri="{BB962C8B-B14F-4D97-AF65-F5344CB8AC3E}">
        <p14:creationId xmlns:p14="http://schemas.microsoft.com/office/powerpoint/2010/main" val="178059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FD14056-B097-1240-AD2C-4AFC30B14978}"/>
              </a:ext>
            </a:extLst>
          </p:cNvPr>
          <p:cNvGraphicFramePr>
            <a:graphicFrameLocks noGrp="1"/>
          </p:cNvGraphicFramePr>
          <p:nvPr>
            <p:extLst>
              <p:ext uri="{D42A27DB-BD31-4B8C-83A1-F6EECF244321}">
                <p14:modId xmlns:p14="http://schemas.microsoft.com/office/powerpoint/2010/main" val="868932484"/>
              </p:ext>
            </p:extLst>
          </p:nvPr>
        </p:nvGraphicFramePr>
        <p:xfrm>
          <a:off x="135382" y="826810"/>
          <a:ext cx="5825238" cy="5414960"/>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34408">
                  <a:extLst>
                    <a:ext uri="{9D8B030D-6E8A-4147-A177-3AD203B41FA5}">
                      <a16:colId xmlns:a16="http://schemas.microsoft.com/office/drawing/2014/main" val="886832367"/>
                    </a:ext>
                  </a:extLst>
                </a:gridCol>
                <a:gridCol w="3242134">
                  <a:extLst>
                    <a:ext uri="{9D8B030D-6E8A-4147-A177-3AD203B41FA5}">
                      <a16:colId xmlns:a16="http://schemas.microsoft.com/office/drawing/2014/main" val="2966190253"/>
                    </a:ext>
                  </a:extLst>
                </a:gridCol>
              </a:tblGrid>
              <a:tr h="775824">
                <a:tc>
                  <a:txBody>
                    <a:bodyPr/>
                    <a:lstStyle/>
                    <a:p>
                      <a:pPr algn="ctr"/>
                      <a:r>
                        <a:rPr lang="en-GB" sz="2000" dirty="0" err="1">
                          <a:solidFill>
                            <a:srgbClr val="203864"/>
                          </a:solidFill>
                        </a:rPr>
                        <a:t>yo</a:t>
                      </a:r>
                      <a:endParaRPr lang="es-GB" sz="2000" dirty="0">
                        <a:solidFill>
                          <a:srgbClr val="203864"/>
                        </a:solidFill>
                      </a:endParaRPr>
                    </a:p>
                  </a:txBody>
                  <a:tcPr anchor="ctr"/>
                </a:tc>
                <a:tc>
                  <a:txBody>
                    <a:bodyPr/>
                    <a:lstStyle/>
                    <a:p>
                      <a:pPr algn="ctr"/>
                      <a:r>
                        <a:rPr lang="en-GB" sz="2000" dirty="0" err="1">
                          <a:solidFill>
                            <a:srgbClr val="203864"/>
                          </a:solidFill>
                        </a:rPr>
                        <a:t>tú</a:t>
                      </a:r>
                      <a:endParaRPr lang="es-GB" sz="2000" dirty="0">
                        <a:solidFill>
                          <a:srgbClr val="203864"/>
                        </a:solidFill>
                      </a:endParaRPr>
                    </a:p>
                  </a:txBody>
                  <a:tcPr anchor="ctr"/>
                </a:tc>
                <a:tc>
                  <a:txBody>
                    <a:bodyPr/>
                    <a:lstStyle/>
                    <a:p>
                      <a:pPr algn="ctr"/>
                      <a:r>
                        <a:rPr lang="en-GB" sz="2000" dirty="0" err="1">
                          <a:solidFill>
                            <a:srgbClr val="203864"/>
                          </a:solidFill>
                        </a:rPr>
                        <a:t>él</a:t>
                      </a:r>
                      <a:r>
                        <a:rPr lang="en-GB" sz="2000" dirty="0">
                          <a:solidFill>
                            <a:srgbClr val="203864"/>
                          </a:solidFill>
                        </a:rPr>
                        <a:t>/</a:t>
                      </a:r>
                      <a:r>
                        <a:rPr lang="en-GB" sz="2000" dirty="0" err="1">
                          <a:solidFill>
                            <a:srgbClr val="203864"/>
                          </a:solidFill>
                        </a:rPr>
                        <a:t>ella</a:t>
                      </a:r>
                      <a:endParaRPr lang="es-GB" sz="2000" dirty="0">
                        <a:solidFill>
                          <a:srgbClr val="203864"/>
                        </a:solidFill>
                      </a:endParaRPr>
                    </a:p>
                  </a:txBody>
                  <a:tcPr anchor="ctr"/>
                </a:tc>
                <a:tc>
                  <a:txBody>
                    <a:bodyPr/>
                    <a:lstStyle/>
                    <a:p>
                      <a:pPr algn="ctr"/>
                      <a:r>
                        <a:rPr lang="es-GB" sz="2000" dirty="0">
                          <a:solidFill>
                            <a:srgbClr val="203864"/>
                          </a:solidFill>
                        </a:rPr>
                        <a:t>¿Qué actividad en inglés?</a:t>
                      </a:r>
                    </a:p>
                  </a:txBody>
                  <a:tcPr anchor="ctr"/>
                </a:tc>
                <a:extLst>
                  <a:ext uri="{0D108BD9-81ED-4DB2-BD59-A6C34878D82A}">
                    <a16:rowId xmlns:a16="http://schemas.microsoft.com/office/drawing/2014/main" val="1619378101"/>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063107013"/>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658108277"/>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052671755"/>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035132187"/>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1525557717"/>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019985624"/>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22827931"/>
                  </a:ext>
                </a:extLst>
              </a:tr>
              <a:tr h="579892">
                <a:tc>
                  <a:txBody>
                    <a:bodyPr/>
                    <a:lstStyle/>
                    <a:p>
                      <a:pPr algn="ctr"/>
                      <a:endParaRPr lang="es-GB" sz="2000" dirty="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3602473506"/>
                  </a:ext>
                </a:extLst>
              </a:tr>
            </a:tbl>
          </a:graphicData>
        </a:graphic>
      </p:graphicFrame>
      <p:graphicFrame>
        <p:nvGraphicFramePr>
          <p:cNvPr id="11" name="Tabla 10">
            <a:extLst>
              <a:ext uri="{FF2B5EF4-FFF2-40B4-BE49-F238E27FC236}">
                <a16:creationId xmlns:a16="http://schemas.microsoft.com/office/drawing/2014/main" id="{3D05CAD0-45B8-6043-B6BF-214DEBAD8245}"/>
              </a:ext>
            </a:extLst>
          </p:cNvPr>
          <p:cNvGraphicFramePr>
            <a:graphicFrameLocks noGrp="1"/>
          </p:cNvGraphicFramePr>
          <p:nvPr>
            <p:extLst>
              <p:ext uri="{D42A27DB-BD31-4B8C-83A1-F6EECF244321}">
                <p14:modId xmlns:p14="http://schemas.microsoft.com/office/powerpoint/2010/main" val="3674691594"/>
              </p:ext>
            </p:extLst>
          </p:nvPr>
        </p:nvGraphicFramePr>
        <p:xfrm>
          <a:off x="6231380" y="826810"/>
          <a:ext cx="5825238" cy="5414958"/>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05578">
                  <a:extLst>
                    <a:ext uri="{9D8B030D-6E8A-4147-A177-3AD203B41FA5}">
                      <a16:colId xmlns:a16="http://schemas.microsoft.com/office/drawing/2014/main" val="886832367"/>
                    </a:ext>
                  </a:extLst>
                </a:gridCol>
                <a:gridCol w="3270964">
                  <a:extLst>
                    <a:ext uri="{9D8B030D-6E8A-4147-A177-3AD203B41FA5}">
                      <a16:colId xmlns:a16="http://schemas.microsoft.com/office/drawing/2014/main" val="2966190253"/>
                    </a:ext>
                  </a:extLst>
                </a:gridCol>
              </a:tblGrid>
              <a:tr h="773894">
                <a:tc>
                  <a:txBody>
                    <a:bodyPr/>
                    <a:lstStyle/>
                    <a:p>
                      <a:pPr algn="ctr"/>
                      <a:r>
                        <a:rPr lang="en-GB" sz="2000" dirty="0" err="1">
                          <a:solidFill>
                            <a:srgbClr val="203864"/>
                          </a:solidFill>
                        </a:rPr>
                        <a:t>yo</a:t>
                      </a:r>
                      <a:endParaRPr lang="es-GB" sz="2000" dirty="0">
                        <a:solidFill>
                          <a:srgbClr val="203864"/>
                        </a:solidFill>
                      </a:endParaRPr>
                    </a:p>
                  </a:txBody>
                  <a:tcPr anchor="ctr"/>
                </a:tc>
                <a:tc>
                  <a:txBody>
                    <a:bodyPr/>
                    <a:lstStyle/>
                    <a:p>
                      <a:pPr algn="ctr"/>
                      <a:r>
                        <a:rPr lang="en-GB" sz="2000" dirty="0" err="1">
                          <a:solidFill>
                            <a:srgbClr val="203864"/>
                          </a:solidFill>
                        </a:rPr>
                        <a:t>tú</a:t>
                      </a:r>
                      <a:endParaRPr lang="es-GB" sz="2000" dirty="0">
                        <a:solidFill>
                          <a:srgbClr val="203864"/>
                        </a:solidFill>
                      </a:endParaRPr>
                    </a:p>
                  </a:txBody>
                  <a:tcPr anchor="ctr"/>
                </a:tc>
                <a:tc>
                  <a:txBody>
                    <a:bodyPr/>
                    <a:lstStyle/>
                    <a:p>
                      <a:pPr algn="ctr"/>
                      <a:r>
                        <a:rPr lang="en-GB" sz="2000" dirty="0" err="1">
                          <a:solidFill>
                            <a:srgbClr val="203864"/>
                          </a:solidFill>
                        </a:rPr>
                        <a:t>él</a:t>
                      </a:r>
                      <a:r>
                        <a:rPr lang="en-GB" sz="2000" dirty="0">
                          <a:solidFill>
                            <a:srgbClr val="203864"/>
                          </a:solidFill>
                        </a:rPr>
                        <a:t>/</a:t>
                      </a:r>
                      <a:r>
                        <a:rPr lang="en-GB" sz="2000" dirty="0" err="1">
                          <a:solidFill>
                            <a:srgbClr val="203864"/>
                          </a:solidFill>
                        </a:rPr>
                        <a:t>ella</a:t>
                      </a:r>
                      <a:endParaRPr lang="es-GB" sz="2000" dirty="0">
                        <a:solidFill>
                          <a:srgbClr val="203864"/>
                        </a:solidFill>
                      </a:endParaRPr>
                    </a:p>
                  </a:txBody>
                  <a:tcPr anchor="ctr"/>
                </a:tc>
                <a:tc>
                  <a:txBody>
                    <a:bodyPr/>
                    <a:lstStyle/>
                    <a:p>
                      <a:pPr algn="ctr"/>
                      <a:r>
                        <a:rPr lang="es-GB" sz="2000" dirty="0">
                          <a:solidFill>
                            <a:srgbClr val="203864"/>
                          </a:solidFill>
                        </a:rPr>
                        <a:t>¿Qué actividad en inglés?</a:t>
                      </a:r>
                    </a:p>
                  </a:txBody>
                  <a:tcPr anchor="ctr"/>
                </a:tc>
                <a:extLst>
                  <a:ext uri="{0D108BD9-81ED-4DB2-BD59-A6C34878D82A}">
                    <a16:rowId xmlns:a16="http://schemas.microsoft.com/office/drawing/2014/main" val="1619378101"/>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2063107013"/>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658108277"/>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4052671755"/>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3035132187"/>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525557717"/>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extLst>
                  <a:ext uri="{0D108BD9-81ED-4DB2-BD59-A6C34878D82A}">
                    <a16:rowId xmlns:a16="http://schemas.microsoft.com/office/drawing/2014/main" val="1019985624"/>
                  </a:ext>
                </a:extLst>
              </a:tr>
              <a:tr h="580133">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22827931"/>
                  </a:ext>
                </a:extLst>
              </a:tr>
              <a:tr h="580133">
                <a:tc>
                  <a:txBody>
                    <a:bodyPr/>
                    <a:lstStyle/>
                    <a:p>
                      <a:pPr algn="ctr"/>
                      <a:endParaRPr lang="es-GB" sz="2000">
                        <a:solidFill>
                          <a:srgbClr val="203864"/>
                        </a:solidFill>
                      </a:endParaRPr>
                    </a:p>
                  </a:txBody>
                  <a:tcPr/>
                </a:tc>
                <a:tc>
                  <a:txBody>
                    <a:bodyPr/>
                    <a:lstStyle/>
                    <a:p>
                      <a:pPr algn="ctr"/>
                      <a:endParaRPr lang="es-GB" sz="200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sz="2000" dirty="0">
                        <a:solidFill>
                          <a:srgbClr val="203864"/>
                        </a:solidFill>
                      </a:endParaRPr>
                    </a:p>
                  </a:txBody>
                  <a:tcPr/>
                </a:tc>
                <a:extLst>
                  <a:ext uri="{0D108BD9-81ED-4DB2-BD59-A6C34878D82A}">
                    <a16:rowId xmlns:a16="http://schemas.microsoft.com/office/drawing/2014/main" val="1101411015"/>
                  </a:ext>
                </a:extLst>
              </a:tr>
            </a:tbl>
          </a:graphicData>
        </a:graphic>
      </p:graphicFrame>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es-GB"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6823" cy="461665"/>
          </a:xfrm>
          <a:prstGeom prst="rect">
            <a:avLst/>
          </a:prstGeom>
          <a:noFill/>
        </p:spPr>
        <p:txBody>
          <a:bodyPr wrap="none" rtlCol="0">
            <a:spAutoFit/>
          </a:bodyPr>
          <a:lstStyle/>
          <a:p>
            <a:pPr algn="l"/>
            <a:r>
              <a:rPr lang="es-GB" sz="2400" b="1" dirty="0">
                <a:solidFill>
                  <a:schemeClr val="accent5">
                    <a:lumMod val="50000"/>
                  </a:schemeClr>
                </a:solidFill>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10303476" y="172767"/>
            <a:ext cx="1368167" cy="570181"/>
          </a:xfrm>
        </p:spPr>
        <p:txBody>
          <a:bodyPr>
            <a:normAutofit/>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962881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2" y="1664136"/>
            <a:ext cx="8187714" cy="1288269"/>
          </a:xfrm>
        </p:spPr>
        <p:txBody>
          <a:bodyPr>
            <a:normAutofit/>
          </a:bodyPr>
          <a:lstStyle/>
          <a:p>
            <a:pPr algn="l"/>
            <a:r>
              <a:rPr lang="en-GB" sz="3600" b="1" dirty="0">
                <a:solidFill>
                  <a:prstClr val="white"/>
                </a:solidFill>
              </a:rPr>
              <a:t>Describing what people do </a:t>
            </a:r>
            <a:br>
              <a:rPr lang="en-GB" sz="3600" b="1" dirty="0">
                <a:solidFill>
                  <a:prstClr val="white"/>
                </a:solidFill>
              </a:rPr>
            </a:br>
            <a:r>
              <a:rPr lang="en-GB" sz="3600" b="1" dirty="0">
                <a:solidFill>
                  <a:prstClr val="white"/>
                </a:solidFill>
              </a:rPr>
              <a:t>(visiting a Spanish-speaking city) [2]</a:t>
            </a:r>
            <a:endParaRPr lang="en-US" sz="36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32" name="Subtitle 5">
            <a:extLst>
              <a:ext uri="{FF2B5EF4-FFF2-40B4-BE49-F238E27FC236}">
                <a16:creationId xmlns:a16="http://schemas.microsoft.com/office/drawing/2014/main" id="{47605108-9D89-2C4F-B8BA-0A7ED514C795}"/>
              </a:ext>
            </a:extLst>
          </p:cNvPr>
          <p:cNvSpPr>
            <a:spLocks noGrp="1"/>
          </p:cNvSpPr>
          <p:nvPr>
            <p:ph type="subTitle" idx="1"/>
          </p:nvPr>
        </p:nvSpPr>
        <p:spPr>
          <a:xfrm>
            <a:off x="223130" y="3076557"/>
            <a:ext cx="7540978" cy="1301969"/>
          </a:xfrm>
        </p:spPr>
        <p:txBody>
          <a:bodyPr>
            <a:noAutofit/>
          </a:bodyPr>
          <a:lstStyle/>
          <a:p>
            <a:pPr algn="l"/>
            <a:r>
              <a:rPr lang="en-GB" sz="2800">
                <a:solidFill>
                  <a:prstClr val="white"/>
                </a:solidFill>
              </a:rPr>
              <a:t>Present </a:t>
            </a:r>
            <a:r>
              <a:rPr lang="en-GB" sz="2800" dirty="0">
                <a:solidFill>
                  <a:prstClr val="white"/>
                </a:solidFill>
              </a:rPr>
              <a:t>tense –</a:t>
            </a:r>
            <a:r>
              <a:rPr lang="en-GB" sz="2800" err="1">
                <a:solidFill>
                  <a:prstClr val="white"/>
                </a:solidFill>
              </a:rPr>
              <a:t>ar</a:t>
            </a:r>
            <a:r>
              <a:rPr lang="en-GB" sz="2800">
                <a:solidFill>
                  <a:prstClr val="white"/>
                </a:solidFill>
              </a:rPr>
              <a:t> verbs [revisited]</a:t>
            </a:r>
            <a:endParaRPr lang="en-GB" sz="2800" dirty="0">
              <a:solidFill>
                <a:prstClr val="white"/>
              </a:solidFill>
            </a:endParaRPr>
          </a:p>
          <a:p>
            <a:pPr algn="l"/>
            <a:r>
              <a:rPr lang="en-GB" sz="2800">
                <a:solidFill>
                  <a:prstClr val="white"/>
                </a:solidFill>
              </a:rPr>
              <a:t>Use of ‘para</a:t>
            </a:r>
            <a:r>
              <a:rPr lang="en-GB" sz="2800" dirty="0">
                <a:solidFill>
                  <a:prstClr val="white"/>
                </a:solidFill>
              </a:rPr>
              <a:t>’ </a:t>
            </a:r>
            <a:r>
              <a:rPr lang="en-GB" sz="2800">
                <a:solidFill>
                  <a:prstClr val="white"/>
                </a:solidFill>
              </a:rPr>
              <a:t>+ infinitive [revisited]</a:t>
            </a:r>
            <a:endParaRPr lang="en-GB" sz="2800" dirty="0">
              <a:solidFill>
                <a:prstClr val="white"/>
              </a:solidFill>
            </a:endParaRPr>
          </a:p>
          <a:p>
            <a:pPr algn="l"/>
            <a:endParaRPr lang="en-GB" sz="2800" dirty="0">
              <a:solidFill>
                <a:prstClr val="white"/>
              </a:solidFill>
            </a:endParaRPr>
          </a:p>
        </p:txBody>
      </p:sp>
      <p:sp>
        <p:nvSpPr>
          <p:cNvPr id="29" name="Title 3">
            <a:extLst>
              <a:ext uri="{FF2B5EF4-FFF2-40B4-BE49-F238E27FC236}">
                <a16:creationId xmlns:a16="http://schemas.microsoft.com/office/drawing/2014/main" id="{952B40F4-0890-3242-87A1-805739C0EDD5}"/>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200" b="1" dirty="0">
                <a:solidFill>
                  <a:prstClr val="white"/>
                </a:solidFill>
                <a:latin typeface="Century Gothic" panose="020B0502020202020204" pitchFamily="34" charset="0"/>
              </a:rPr>
              <a:t>Y8 Spanish</a:t>
            </a:r>
          </a:p>
          <a:p>
            <a:pPr lvl="0">
              <a:defRPr/>
            </a:pPr>
            <a:r>
              <a:rPr lang="en-GB" sz="2200" dirty="0">
                <a:solidFill>
                  <a:prstClr val="white"/>
                </a:solidFill>
                <a:latin typeface="Century Gothic" panose="020B0502020202020204" pitchFamily="34" charset="0"/>
              </a:rPr>
              <a:t>Term 3.1 - Week 1 – </a:t>
            </a:r>
            <a:r>
              <a:rPr lang="en-GB" sz="2200">
                <a:solidFill>
                  <a:prstClr val="white"/>
                </a:solidFill>
                <a:latin typeface="Century Gothic" panose="020B0502020202020204" pitchFamily="34" charset="0"/>
              </a:rPr>
              <a:t>Lesson 50</a:t>
            </a:r>
            <a:endParaRPr lang="en-GB" sz="2200" dirty="0">
              <a:solidFill>
                <a:prstClr val="white"/>
              </a:solidFill>
              <a:latin typeface="Century Gothic" panose="020B0502020202020204" pitchFamily="34" charset="0"/>
            </a:endParaRPr>
          </a:p>
        </p:txBody>
      </p:sp>
      <p:sp>
        <p:nvSpPr>
          <p:cNvPr id="30" name="Title 3">
            <a:extLst>
              <a:ext uri="{FF2B5EF4-FFF2-40B4-BE49-F238E27FC236}">
                <a16:creationId xmlns:a16="http://schemas.microsoft.com/office/drawing/2014/main" id="{10F804CE-507F-3E40-B48B-BBDC30EEC551}"/>
              </a:ext>
            </a:extLst>
          </p:cNvPr>
          <p:cNvSpPr txBox="1">
            <a:spLocks/>
          </p:cNvSpPr>
          <p:nvPr/>
        </p:nvSpPr>
        <p:spPr>
          <a:xfrm>
            <a:off x="225242" y="6147055"/>
            <a:ext cx="46489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04/08/21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41342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descr="Mapa&#10;&#10;Descripción generada automáticamente">
            <a:extLst>
              <a:ext uri="{FF2B5EF4-FFF2-40B4-BE49-F238E27FC236}">
                <a16:creationId xmlns:a16="http://schemas.microsoft.com/office/drawing/2014/main" id="{F0079035-60F4-1F4D-8D47-BF2EE9058E1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987928" y="85371"/>
            <a:ext cx="4133506" cy="6276004"/>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[CI] y [Z]</a:t>
            </a:r>
          </a:p>
        </p:txBody>
      </p:sp>
      <p:sp>
        <p:nvSpPr>
          <p:cNvPr id="7" name="Title 1"/>
          <p:cNvSpPr txBox="1">
            <a:spLocks/>
          </p:cNvSpPr>
          <p:nvPr/>
        </p:nvSpPr>
        <p:spPr>
          <a:xfrm>
            <a:off x="79010" y="1230530"/>
            <a:ext cx="8093202"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 and Z.</a:t>
            </a:r>
          </a:p>
        </p:txBody>
      </p:sp>
      <p:sp>
        <p:nvSpPr>
          <p:cNvPr id="8" name="Title 1"/>
          <p:cNvSpPr txBox="1">
            <a:spLocks/>
          </p:cNvSpPr>
          <p:nvPr/>
        </p:nvSpPr>
        <p:spPr>
          <a:xfrm>
            <a:off x="82761" y="2824270"/>
            <a:ext cx="815135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 of mainland</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Spain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and the ‘z’ is pronounced like _____ in English. </a:t>
            </a:r>
          </a:p>
        </p:txBody>
      </p:sp>
      <p:sp>
        <p:nvSpPr>
          <p:cNvPr id="9" name="Title 1"/>
          <p:cNvSpPr txBox="1">
            <a:spLocks/>
          </p:cNvSpPr>
          <p:nvPr/>
        </p:nvSpPr>
        <p:spPr>
          <a:xfrm>
            <a:off x="82761" y="2050545"/>
            <a:ext cx="815135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Canary Islands and Latin America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and the ‘z’ is often pronounced like an ____. </a:t>
            </a:r>
          </a:p>
        </p:txBody>
      </p:sp>
      <p:sp>
        <p:nvSpPr>
          <p:cNvPr id="11" name="Title 1"/>
          <p:cNvSpPr txBox="1">
            <a:spLocks/>
          </p:cNvSpPr>
          <p:nvPr/>
        </p:nvSpPr>
        <p:spPr>
          <a:xfrm>
            <a:off x="634524" y="4202410"/>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edifi</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ci</a:t>
            </a:r>
            <a:r>
              <a:rPr kumimoji="0" lang="en-GB" sz="240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o</a:t>
            </a:r>
            <a:endPar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2" name="Title 1"/>
          <p:cNvSpPr txBox="1">
            <a:spLocks/>
          </p:cNvSpPr>
          <p:nvPr/>
        </p:nvSpPr>
        <p:spPr>
          <a:xfrm>
            <a:off x="79010" y="3597995"/>
            <a:ext cx="8151356"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España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Península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 Baleares) o Canarias / Latinoamérica?</a:t>
            </a:r>
          </a:p>
        </p:txBody>
      </p:sp>
      <p:sp>
        <p:nvSpPr>
          <p:cNvPr id="13" name="Title 1"/>
          <p:cNvSpPr txBox="1">
            <a:spLocks/>
          </p:cNvSpPr>
          <p:nvPr/>
        </p:nvSpPr>
        <p:spPr>
          <a:xfrm>
            <a:off x="634524" y="474391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2400" dirty="0" err="1">
                <a:solidFill>
                  <a:srgbClr val="4472C4">
                    <a:lumMod val="50000"/>
                  </a:srgbClr>
                </a:solidFill>
              </a:rPr>
              <a:t>edifi</a:t>
            </a:r>
            <a:r>
              <a:rPr lang="en-GB" sz="2400" b="1" dirty="0" err="1">
                <a:solidFill>
                  <a:srgbClr val="4472C4">
                    <a:lumMod val="50000"/>
                  </a:srgbClr>
                </a:solidFill>
              </a:rPr>
              <a:t>ci</a:t>
            </a:r>
            <a:r>
              <a:rPr lang="en-GB" sz="2400" dirty="0" err="1">
                <a:solidFill>
                  <a:srgbClr val="4472C4">
                    <a:lumMod val="50000"/>
                  </a:srgbClr>
                </a:solidFill>
              </a:rPr>
              <a:t>o</a:t>
            </a:r>
            <a:endParaRPr lang="en-GB" sz="2400" dirty="0">
              <a:solidFill>
                <a:srgbClr val="4472C4">
                  <a:lumMod val="50000"/>
                </a:srgbClr>
              </a:solidFill>
            </a:endParaRPr>
          </a:p>
        </p:txBody>
      </p:sp>
      <p:sp>
        <p:nvSpPr>
          <p:cNvPr id="15" name="Action Button: Custom 14">
            <a:hlinkClick r:id="" action="ppaction://noaction" highlightClick="1">
              <a:snd r:embed="rId6" name="edificio.wav"/>
            </a:hlinkClick>
          </p:cNvPr>
          <p:cNvSpPr/>
          <p:nvPr/>
        </p:nvSpPr>
        <p:spPr>
          <a:xfrm>
            <a:off x="201085" y="436789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7" name="edficio mainland spain.wav"/>
            </a:hlinkClick>
          </p:cNvPr>
          <p:cNvSpPr/>
          <p:nvPr/>
        </p:nvSpPr>
        <p:spPr>
          <a:xfrm>
            <a:off x="201085" y="48980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3998837" y="3016723"/>
            <a:ext cx="873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‘th’</a:t>
            </a:r>
          </a:p>
        </p:txBody>
      </p:sp>
      <p:sp>
        <p:nvSpPr>
          <p:cNvPr id="19" name="TextBox 18"/>
          <p:cNvSpPr txBox="1"/>
          <p:nvPr/>
        </p:nvSpPr>
        <p:spPr>
          <a:xfrm>
            <a:off x="5401440" y="2280055"/>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‘s’</a:t>
            </a:r>
          </a:p>
        </p:txBody>
      </p:sp>
      <p:sp>
        <p:nvSpPr>
          <p:cNvPr id="20" name="Action Button: Custom 19">
            <a:hlinkClick r:id="" action="ppaction://noaction" highlightClick="1">
              <a:snd r:embed="rId8" name="plaza canaries lam.wav"/>
            </a:hlinkClick>
          </p:cNvPr>
          <p:cNvSpPr/>
          <p:nvPr/>
        </p:nvSpPr>
        <p:spPr>
          <a:xfrm>
            <a:off x="201086" y="542825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9" name="plaza spain mainland.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651055" y="525991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a:solidFill>
                  <a:srgbClr val="4472C4">
                    <a:lumMod val="50000"/>
                  </a:srgbClr>
                </a:solidFill>
              </a:rPr>
              <a:t>pla</a:t>
            </a:r>
            <a:r>
              <a:rPr lang="en-GB" sz="2400" b="1" dirty="0">
                <a:solidFill>
                  <a:srgbClr val="4472C4">
                    <a:lumMod val="50000"/>
                  </a:srgbClr>
                </a:solidFill>
              </a:rPr>
              <a:t>z</a:t>
            </a:r>
            <a:r>
              <a:rPr lang="en-GB" sz="2400" dirty="0">
                <a:solidFill>
                  <a:srgbClr val="4472C4">
                    <a:lumMod val="50000"/>
                  </a:srgbClr>
                </a:solidFill>
              </a:rPr>
              <a:t>a</a:t>
            </a:r>
          </a:p>
        </p:txBody>
      </p:sp>
      <p:sp>
        <p:nvSpPr>
          <p:cNvPr id="23" name="Title 1"/>
          <p:cNvSpPr txBox="1">
            <a:spLocks/>
          </p:cNvSpPr>
          <p:nvPr/>
        </p:nvSpPr>
        <p:spPr>
          <a:xfrm>
            <a:off x="634524" y="577248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dirty="0">
                <a:solidFill>
                  <a:srgbClr val="4472C4">
                    <a:lumMod val="50000"/>
                  </a:srgbClr>
                </a:solidFill>
              </a:rPr>
              <a:t>pla</a:t>
            </a:r>
            <a:r>
              <a:rPr lang="en-GB" sz="2400" b="1" dirty="0">
                <a:solidFill>
                  <a:srgbClr val="4472C4">
                    <a:lumMod val="50000"/>
                  </a:srgbClr>
                </a:solidFill>
              </a:rPr>
              <a:t>z</a:t>
            </a:r>
            <a:r>
              <a:rPr lang="en-GB" sz="2400" dirty="0">
                <a:solidFill>
                  <a:srgbClr val="4472C4">
                    <a:lumMod val="50000"/>
                  </a:srgbClr>
                </a:solidFill>
              </a:rPr>
              <a:t>a</a:t>
            </a:r>
          </a:p>
        </p:txBody>
      </p:sp>
      <p:sp>
        <p:nvSpPr>
          <p:cNvPr id="24" name="TextBox 23"/>
          <p:cNvSpPr txBox="1"/>
          <p:nvPr/>
        </p:nvSpPr>
        <p:spPr>
          <a:xfrm>
            <a:off x="2381870" y="433798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5" name="TextBox 24"/>
          <p:cNvSpPr txBox="1"/>
          <p:nvPr/>
        </p:nvSpPr>
        <p:spPr>
          <a:xfrm>
            <a:off x="2380379" y="4873207"/>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6" name="TextBox 25"/>
          <p:cNvSpPr txBox="1"/>
          <p:nvPr/>
        </p:nvSpPr>
        <p:spPr>
          <a:xfrm>
            <a:off x="2380380" y="5408428"/>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8" name="TextBox 27"/>
          <p:cNvSpPr txBox="1"/>
          <p:nvPr/>
        </p:nvSpPr>
        <p:spPr>
          <a:xfrm>
            <a:off x="2402152" y="4254053"/>
            <a:ext cx="4802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Latinoamérica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2380379" y="4746496"/>
            <a:ext cx="512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rPr>
              <a:t>España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rPr>
              <a:t>Península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 o </a:t>
            </a:r>
            <a:r>
              <a:rPr lang="en-GB" sz="2400" b="1" dirty="0">
                <a:solidFill>
                  <a:srgbClr val="4472C4">
                    <a:lumMod val="50000"/>
                  </a:srgbClr>
                </a:solidFill>
                <a:latin typeface="Century Gothic" panose="020F0302020204030204"/>
              </a:rPr>
              <a:t>B</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rPr>
              <a:t>aleares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30" name="TextBox 29"/>
          <p:cNvSpPr txBox="1"/>
          <p:nvPr/>
        </p:nvSpPr>
        <p:spPr>
          <a:xfrm>
            <a:off x="2402152" y="5310816"/>
            <a:ext cx="4516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1" name="TextBox 30"/>
          <p:cNvSpPr txBox="1"/>
          <p:nvPr/>
        </p:nvSpPr>
        <p:spPr>
          <a:xfrm>
            <a:off x="2402152" y="5827287"/>
            <a:ext cx="50327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Península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Baleares)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ounded Rectangle 11">
            <a:extLst>
              <a:ext uri="{FF2B5EF4-FFF2-40B4-BE49-F238E27FC236}">
                <a16:creationId xmlns:a16="http://schemas.microsoft.com/office/drawing/2014/main" id="{564C35C7-FB71-C24F-AAC9-C64F22714FAE}"/>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35" name="Imagen 34">
            <a:extLst>
              <a:ext uri="{FF2B5EF4-FFF2-40B4-BE49-F238E27FC236}">
                <a16:creationId xmlns:a16="http://schemas.microsoft.com/office/drawing/2014/main" id="{ED2FFE9F-5841-6640-84B7-710FE1797D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34833">
            <a:off x="10215907" y="2848266"/>
            <a:ext cx="558507" cy="521613"/>
          </a:xfrm>
          <a:prstGeom prst="rect">
            <a:avLst/>
          </a:prstGeom>
        </p:spPr>
      </p:pic>
      <p:sp>
        <p:nvSpPr>
          <p:cNvPr id="36" name="CuadroTexto 35">
            <a:extLst>
              <a:ext uri="{FF2B5EF4-FFF2-40B4-BE49-F238E27FC236}">
                <a16:creationId xmlns:a16="http://schemas.microsoft.com/office/drawing/2014/main" id="{FD45A3E4-7611-0A44-BE18-F8A3F911802C}"/>
              </a:ext>
            </a:extLst>
          </p:cNvPr>
          <p:cNvSpPr txBox="1"/>
          <p:nvPr/>
        </p:nvSpPr>
        <p:spPr>
          <a:xfrm>
            <a:off x="10564010" y="5469554"/>
            <a:ext cx="1462090" cy="830997"/>
          </a:xfrm>
          <a:prstGeom prst="rect">
            <a:avLst/>
          </a:prstGeom>
          <a:noFill/>
        </p:spPr>
        <p:txBody>
          <a:bodyPr wrap="square" rtlCol="0">
            <a:spAutoFit/>
          </a:bodyPr>
          <a:lstStyle/>
          <a:p>
            <a:pPr algn="l"/>
            <a:r>
              <a:rPr lang="es-GB" sz="2400" dirty="0">
                <a:solidFill>
                  <a:schemeClr val="accent5">
                    <a:lumMod val="50000"/>
                  </a:schemeClr>
                </a:solidFill>
              </a:rPr>
              <a:t>‘</a:t>
            </a:r>
            <a:r>
              <a:rPr lang="es-GB" sz="2400" b="1" dirty="0">
                <a:solidFill>
                  <a:schemeClr val="accent5">
                    <a:lumMod val="50000"/>
                  </a:schemeClr>
                </a:solidFill>
              </a:rPr>
              <a:t>s</a:t>
            </a:r>
            <a:r>
              <a:rPr lang="es-GB" sz="2400" dirty="0">
                <a:solidFill>
                  <a:schemeClr val="accent5">
                    <a:lumMod val="50000"/>
                  </a:schemeClr>
                </a:solidFill>
              </a:rPr>
              <a:t>’ </a:t>
            </a:r>
          </a:p>
          <a:p>
            <a:pPr algn="l"/>
            <a:r>
              <a:rPr lang="es-GB" sz="2400" dirty="0">
                <a:solidFill>
                  <a:schemeClr val="accent5">
                    <a:lumMod val="50000"/>
                  </a:schemeClr>
                </a:solidFill>
              </a:rPr>
              <a:t>‘</a:t>
            </a:r>
            <a:r>
              <a:rPr lang="es-GB" sz="2400" b="1" dirty="0">
                <a:solidFill>
                  <a:schemeClr val="accent5">
                    <a:lumMod val="50000"/>
                  </a:schemeClr>
                </a:solidFill>
              </a:rPr>
              <a:t>th</a:t>
            </a:r>
            <a:r>
              <a:rPr lang="es-GB" sz="2400" dirty="0">
                <a:solidFill>
                  <a:schemeClr val="accent5">
                    <a:lumMod val="50000"/>
                  </a:schemeClr>
                </a:solidFill>
              </a:rPr>
              <a:t>’</a:t>
            </a:r>
          </a:p>
        </p:txBody>
      </p:sp>
      <p:sp>
        <p:nvSpPr>
          <p:cNvPr id="37" name="Rectángulo 36">
            <a:extLst>
              <a:ext uri="{FF2B5EF4-FFF2-40B4-BE49-F238E27FC236}">
                <a16:creationId xmlns:a16="http://schemas.microsoft.com/office/drawing/2014/main" id="{B3B87480-8449-344F-A088-AC024EA9FD40}"/>
              </a:ext>
            </a:extLst>
          </p:cNvPr>
          <p:cNvSpPr/>
          <p:nvPr/>
        </p:nvSpPr>
        <p:spPr>
          <a:xfrm>
            <a:off x="11168506" y="5559918"/>
            <a:ext cx="286523" cy="297667"/>
          </a:xfrm>
          <a:prstGeom prst="rect">
            <a:avLst/>
          </a:prstGeom>
          <a:solidFill>
            <a:srgbClr val="6AA8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9" name="Rectángulo 38">
            <a:extLst>
              <a:ext uri="{FF2B5EF4-FFF2-40B4-BE49-F238E27FC236}">
                <a16:creationId xmlns:a16="http://schemas.microsoft.com/office/drawing/2014/main" id="{AB3E6172-3BC3-F94D-A577-3B8EF612CD0D}"/>
              </a:ext>
            </a:extLst>
          </p:cNvPr>
          <p:cNvSpPr/>
          <p:nvPr/>
        </p:nvSpPr>
        <p:spPr>
          <a:xfrm>
            <a:off x="11168506" y="5918409"/>
            <a:ext cx="286523" cy="297667"/>
          </a:xfrm>
          <a:prstGeom prst="rect">
            <a:avLst/>
          </a:prstGeom>
          <a:solidFill>
            <a:srgbClr val="406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Tree>
    <p:extLst>
      <p:ext uri="{BB962C8B-B14F-4D97-AF65-F5344CB8AC3E}">
        <p14:creationId xmlns:p14="http://schemas.microsoft.com/office/powerpoint/2010/main" val="359168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17" y="225277"/>
            <a:ext cx="5028175" cy="1690765"/>
          </a:xfrm>
        </p:spPr>
        <p:txBody>
          <a:bodyPr>
            <a:normAutofit fontScale="90000"/>
          </a:bodyPr>
          <a:lstStyle/>
          <a:p>
            <a:r>
              <a:rPr lang="en-GB" sz="2400" b="1" dirty="0">
                <a:solidFill>
                  <a:srgbClr val="002060"/>
                </a:solidFill>
              </a:rPr>
              <a:t>¡Lucía y </a:t>
            </a:r>
            <a:r>
              <a:rPr lang="en-GB" sz="2400" b="1" dirty="0" err="1">
                <a:solidFill>
                  <a:srgbClr val="002060"/>
                </a:solidFill>
              </a:rPr>
              <a:t>su</a:t>
            </a:r>
            <a:r>
              <a:rPr lang="en-GB" sz="2400" b="1" dirty="0">
                <a:solidFill>
                  <a:srgbClr val="002060"/>
                </a:solidFill>
              </a:rPr>
              <a:t> </a:t>
            </a:r>
            <a:r>
              <a:rPr lang="en-GB" sz="2400" b="1" dirty="0" err="1">
                <a:solidFill>
                  <a:srgbClr val="002060"/>
                </a:solidFill>
              </a:rPr>
              <a:t>familia</a:t>
            </a:r>
            <a:r>
              <a:rPr lang="en-GB" sz="2400" b="1" dirty="0">
                <a:solidFill>
                  <a:srgbClr val="002060"/>
                </a:solidFill>
              </a:rPr>
              <a:t> </a:t>
            </a:r>
            <a:r>
              <a:rPr lang="en-GB" sz="2400" b="1" dirty="0" err="1">
                <a:solidFill>
                  <a:srgbClr val="002060"/>
                </a:solidFill>
              </a:rPr>
              <a:t>ya</a:t>
            </a:r>
            <a:r>
              <a:rPr lang="en-GB" sz="2400" b="1" dirty="0">
                <a:solidFill>
                  <a:srgbClr val="002060"/>
                </a:solidFill>
              </a:rPr>
              <a:t> </a:t>
            </a:r>
            <a:r>
              <a:rPr lang="en-GB" sz="2400" b="1" dirty="0" err="1">
                <a:solidFill>
                  <a:srgbClr val="002060"/>
                </a:solidFill>
              </a:rPr>
              <a:t>están</a:t>
            </a:r>
            <a:r>
              <a:rPr lang="en-GB" sz="2400" b="1" dirty="0">
                <a:solidFill>
                  <a:srgbClr val="002060"/>
                </a:solidFill>
              </a:rPr>
              <a:t> </a:t>
            </a:r>
            <a:r>
              <a:rPr lang="en-GB" sz="2400" b="1" dirty="0" err="1">
                <a:solidFill>
                  <a:srgbClr val="002060"/>
                </a:solidFill>
              </a:rPr>
              <a:t>en</a:t>
            </a:r>
            <a:r>
              <a:rPr lang="en-GB" sz="2400" b="1" dirty="0">
                <a:solidFill>
                  <a:srgbClr val="002060"/>
                </a:solidFill>
              </a:rPr>
              <a:t> el </a:t>
            </a:r>
            <a:r>
              <a:rPr lang="en-GB" sz="2400" b="1" dirty="0" err="1">
                <a:solidFill>
                  <a:srgbClr val="002060"/>
                </a:solidFill>
              </a:rPr>
              <a:t>Carnaval</a:t>
            </a:r>
            <a:r>
              <a:rPr lang="en-GB" sz="2400" b="1" dirty="0">
                <a:solidFill>
                  <a:srgbClr val="002060"/>
                </a:solidFill>
              </a:rPr>
              <a:t> de Tenerife! </a:t>
            </a:r>
            <a:r>
              <a:rPr lang="en-GB" sz="2400" dirty="0">
                <a:solidFill>
                  <a:srgbClr val="002060"/>
                </a:solidFill>
              </a:rPr>
              <a:t>Lucía </a:t>
            </a:r>
            <a:r>
              <a:rPr lang="en-GB" sz="2400" dirty="0" err="1">
                <a:solidFill>
                  <a:srgbClr val="002060"/>
                </a:solidFill>
              </a:rPr>
              <a:t>escucha</a:t>
            </a:r>
            <a:r>
              <a:rPr lang="en-GB" sz="2400" dirty="0">
                <a:solidFill>
                  <a:srgbClr val="002060"/>
                </a:solidFill>
              </a:rPr>
              <a:t> a </a:t>
            </a:r>
            <a:r>
              <a:rPr lang="en-GB" sz="2400" dirty="0" err="1">
                <a:solidFill>
                  <a:srgbClr val="002060"/>
                </a:solidFill>
              </a:rPr>
              <a:t>diferentes</a:t>
            </a:r>
            <a:r>
              <a:rPr lang="en-GB" sz="2400" dirty="0">
                <a:solidFill>
                  <a:srgbClr val="002060"/>
                </a:solidFill>
              </a:rPr>
              <a:t> personas.</a:t>
            </a:r>
            <a:br>
              <a:rPr lang="en-GB" sz="2400" dirty="0">
                <a:solidFill>
                  <a:srgbClr val="002060"/>
                </a:solidFill>
              </a:rPr>
            </a:br>
            <a:r>
              <a:rPr lang="en-GB" sz="2400" dirty="0">
                <a:solidFill>
                  <a:srgbClr val="002060"/>
                </a:solidFill>
              </a:rPr>
              <a:t>¿De </a:t>
            </a:r>
            <a:r>
              <a:rPr lang="en-GB" sz="2400" dirty="0" err="1">
                <a:solidFill>
                  <a:srgbClr val="002060"/>
                </a:solidFill>
              </a:rPr>
              <a:t>dónde</a:t>
            </a:r>
            <a:r>
              <a:rPr lang="en-GB" sz="2400" dirty="0">
                <a:solidFill>
                  <a:srgbClr val="002060"/>
                </a:solidFill>
              </a:rPr>
              <a:t> es </a:t>
            </a:r>
            <a:r>
              <a:rPr lang="en-GB" sz="2400" dirty="0" err="1">
                <a:solidFill>
                  <a:srgbClr val="002060"/>
                </a:solidFill>
              </a:rPr>
              <a:t>cada</a:t>
            </a:r>
            <a:r>
              <a:rPr lang="en-GB" sz="2400" dirty="0">
                <a:solidFill>
                  <a:srgbClr val="002060"/>
                </a:solidFill>
              </a:rPr>
              <a:t> persona, de Canarias / </a:t>
            </a:r>
            <a:r>
              <a:rPr lang="en-GB" sz="2400" dirty="0" err="1">
                <a:solidFill>
                  <a:srgbClr val="002060"/>
                </a:solidFill>
              </a:rPr>
              <a:t>Latinoamérica</a:t>
            </a:r>
            <a:r>
              <a:rPr lang="en-GB" sz="2400" dirty="0">
                <a:solidFill>
                  <a:srgbClr val="002060"/>
                </a:solidFill>
              </a:rPr>
              <a:t> o de </a:t>
            </a:r>
            <a:r>
              <a:rPr lang="en-GB" sz="2400" dirty="0" err="1">
                <a:solidFill>
                  <a:srgbClr val="002060"/>
                </a:solidFill>
              </a:rPr>
              <a:t>España</a:t>
            </a:r>
            <a:r>
              <a:rPr lang="en-GB" sz="2400" dirty="0">
                <a:solidFill>
                  <a:srgbClr val="002060"/>
                </a:solidFill>
              </a:rPr>
              <a:t> (</a:t>
            </a:r>
            <a:r>
              <a:rPr lang="en-GB" sz="2400" dirty="0" err="1">
                <a:solidFill>
                  <a:srgbClr val="002060"/>
                </a:solidFill>
              </a:rPr>
              <a:t>Península</a:t>
            </a:r>
            <a:r>
              <a:rPr lang="en-GB" sz="2400" dirty="0">
                <a:solidFill>
                  <a:srgbClr val="002060"/>
                </a:solidFill>
              </a:rPr>
              <a:t> y Baleares)?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78873" y="202527"/>
            <a:ext cx="1457367" cy="44221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9" name="Table 8"/>
          <p:cNvGraphicFramePr>
            <a:graphicFrameLocks noGrp="1"/>
          </p:cNvGraphicFramePr>
          <p:nvPr>
            <p:extLst>
              <p:ext uri="{D42A27DB-BD31-4B8C-83A1-F6EECF244321}">
                <p14:modId xmlns:p14="http://schemas.microsoft.com/office/powerpoint/2010/main" val="1236989290"/>
              </p:ext>
            </p:extLst>
          </p:nvPr>
        </p:nvGraphicFramePr>
        <p:xfrm>
          <a:off x="5910416" y="755479"/>
          <a:ext cx="6093318" cy="5586603"/>
        </p:xfrm>
        <a:graphic>
          <a:graphicData uri="http://schemas.openxmlformats.org/drawingml/2006/table">
            <a:tbl>
              <a:tblPr firstRow="1" bandRow="1">
                <a:tableStyleId>{8A107856-5554-42FB-B03E-39F5DBC370BA}</a:tableStyleId>
              </a:tblPr>
              <a:tblGrid>
                <a:gridCol w="3046659">
                  <a:extLst>
                    <a:ext uri="{9D8B030D-6E8A-4147-A177-3AD203B41FA5}">
                      <a16:colId xmlns:a16="http://schemas.microsoft.com/office/drawing/2014/main" val="862796494"/>
                    </a:ext>
                  </a:extLst>
                </a:gridCol>
                <a:gridCol w="3046659">
                  <a:extLst>
                    <a:ext uri="{9D8B030D-6E8A-4147-A177-3AD203B41FA5}">
                      <a16:colId xmlns:a16="http://schemas.microsoft.com/office/drawing/2014/main" val="1300524604"/>
                    </a:ext>
                  </a:extLst>
                </a:gridCol>
              </a:tblGrid>
              <a:tr h="791651">
                <a:tc>
                  <a:txBody>
                    <a:bodyPr/>
                    <a:lstStyle/>
                    <a:p>
                      <a:pPr algn="ctr"/>
                      <a:r>
                        <a:rPr lang="en-GB" sz="2000" b="1" baseline="0" dirty="0">
                          <a:solidFill>
                            <a:srgbClr val="002060"/>
                          </a:solidFill>
                          <a:latin typeface="Century Gothic" panose="020B0502020202020204" pitchFamily="34" charset="0"/>
                        </a:rPr>
                        <a:t>Canarias / </a:t>
                      </a:r>
                      <a:r>
                        <a:rPr lang="en-GB" sz="2000" b="1" baseline="0" dirty="0" err="1">
                          <a:solidFill>
                            <a:srgbClr val="002060"/>
                          </a:solidFill>
                          <a:latin typeface="Century Gothic" panose="020B0502020202020204" pitchFamily="34" charset="0"/>
                        </a:rPr>
                        <a:t>Latinoamérica</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baseline="0" dirty="0" err="1">
                          <a:solidFill>
                            <a:srgbClr val="002060"/>
                          </a:solidFill>
                          <a:latin typeface="Century Gothic" panose="020B0502020202020204" pitchFamily="34" charset="0"/>
                        </a:rPr>
                        <a:t>España</a:t>
                      </a:r>
                      <a:r>
                        <a:rPr lang="en-GB" sz="2000" b="1" baseline="0" dirty="0">
                          <a:solidFill>
                            <a:srgbClr val="002060"/>
                          </a:solidFill>
                          <a:latin typeface="Century Gothic" panose="020B0502020202020204" pitchFamily="34" charset="0"/>
                        </a:rPr>
                        <a:t> (</a:t>
                      </a:r>
                      <a:r>
                        <a:rPr lang="en-GB" sz="2000" b="1" baseline="0" dirty="0" err="1">
                          <a:solidFill>
                            <a:srgbClr val="002060"/>
                          </a:solidFill>
                          <a:latin typeface="Century Gothic" panose="020B0502020202020204" pitchFamily="34" charset="0"/>
                        </a:rPr>
                        <a:t>Península</a:t>
                      </a:r>
                      <a:r>
                        <a:rPr lang="en-GB" sz="2000" b="1" baseline="0" dirty="0">
                          <a:solidFill>
                            <a:srgbClr val="002060"/>
                          </a:solidFill>
                          <a:latin typeface="Century Gothic" panose="020B0502020202020204" pitchFamily="34" charset="0"/>
                        </a:rPr>
                        <a:t> y  Baleares)</a:t>
                      </a: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5" name="participas en el carnaval cada an%CC%83o_ sp m.wav"/>
            </a:hlinkClick>
          </p:cNvPr>
          <p:cNvSpPr/>
          <p:nvPr/>
        </p:nvSpPr>
        <p:spPr>
          <a:xfrm>
            <a:off x="5432701" y="1708020"/>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6" name="el centro de la ciudad esta lleno de gente can lam.wav"/>
            </a:hlinkClick>
          </p:cNvPr>
          <p:cNvSpPr/>
          <p:nvPr/>
        </p:nvSpPr>
        <p:spPr>
          <a:xfrm>
            <a:off x="5424706" y="2307522"/>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7" name="Durante el carnaval caminas durante horas, %C2%A1haces mucho ejercicio! .wav"/>
            </a:hlinkClick>
          </p:cNvPr>
          <p:cNvSpPr/>
          <p:nvPr/>
        </p:nvSpPr>
        <p:spPr>
          <a:xfrm>
            <a:off x="5432701" y="2924632"/>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8" name="%C2%A1Oh, no! Los zapatos me molestan.wav"/>
            </a:hlinkClick>
          </p:cNvPr>
          <p:cNvSpPr/>
          <p:nvPr/>
        </p:nvSpPr>
        <p:spPr>
          <a:xfrm>
            <a:off x="5432701" y="3515804"/>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9" name="hay mu%CC%81sica fuerte en la plaza.wav"/>
            </a:hlinkClick>
          </p:cNvPr>
          <p:cNvSpPr/>
          <p:nvPr/>
        </p:nvSpPr>
        <p:spPr>
          <a:xfrm>
            <a:off x="5432701" y="4144610"/>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10" name="bailo delante del edificio grande.wav"/>
            </a:hlinkClick>
          </p:cNvPr>
          <p:cNvSpPr/>
          <p:nvPr/>
        </p:nvSpPr>
        <p:spPr>
          <a:xfrm>
            <a:off x="5432701" y="4720114"/>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11" name="%C2%BFNecesitas descansar un poco_ .wav"/>
            </a:hlinkClick>
          </p:cNvPr>
          <p:cNvSpPr/>
          <p:nvPr/>
        </p:nvSpPr>
        <p:spPr>
          <a:xfrm>
            <a:off x="5432701" y="5337224"/>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Lleva una camisa azul.wav"/>
            </a:hlinkClick>
          </p:cNvPr>
          <p:cNvSpPr/>
          <p:nvPr/>
        </p:nvSpPr>
        <p:spPr>
          <a:xfrm>
            <a:off x="5432701" y="5940092"/>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192723" y="285896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139797" y="523369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125256" y="584693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125256" y="339600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139797" y="401348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125256" y="459712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192723" y="218772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182719" y="162737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614991" y="2813996"/>
            <a:ext cx="27766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haces</a:t>
            </a:r>
            <a:r>
              <a:rPr lang="en-GB" sz="2200" dirty="0">
                <a:solidFill>
                  <a:srgbClr val="4472C4">
                    <a:lumMod val="50000"/>
                  </a:srgbClr>
                </a:solidFill>
                <a:latin typeface="Century Gothic" panose="020F0302020204030204"/>
              </a:rPr>
              <a:t>, </a:t>
            </a:r>
            <a:r>
              <a:rPr lang="en-GB" sz="2200" dirty="0" err="1">
                <a:solidFill>
                  <a:srgbClr val="4472C4">
                    <a:lumMod val="50000"/>
                  </a:srgbClr>
                </a:solidFill>
                <a:latin typeface="Century Gothic" panose="020F0302020204030204"/>
              </a:rPr>
              <a:t>ejercicio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29"/>
          <p:cNvSpPr txBox="1"/>
          <p:nvPr/>
        </p:nvSpPr>
        <p:spPr>
          <a:xfrm>
            <a:off x="6609006" y="5280998"/>
            <a:ext cx="18212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necesitas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TextBox 31"/>
          <p:cNvSpPr txBox="1"/>
          <p:nvPr/>
        </p:nvSpPr>
        <p:spPr>
          <a:xfrm>
            <a:off x="9692205" y="5841511"/>
            <a:ext cx="17354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azul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3" name="TextBox 32"/>
          <p:cNvSpPr txBox="1"/>
          <p:nvPr/>
        </p:nvSpPr>
        <p:spPr>
          <a:xfrm>
            <a:off x="9676617" y="3429000"/>
            <a:ext cx="15309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zapatos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4" name="TextBox 33"/>
          <p:cNvSpPr txBox="1"/>
          <p:nvPr/>
        </p:nvSpPr>
        <p:spPr>
          <a:xfrm>
            <a:off x="6609006" y="4017142"/>
            <a:ext cx="10604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plaza</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5" name="TextBox 34"/>
          <p:cNvSpPr txBox="1"/>
          <p:nvPr/>
        </p:nvSpPr>
        <p:spPr>
          <a:xfrm>
            <a:off x="9645444" y="4615244"/>
            <a:ext cx="17430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edificio</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6" name="TextBox 35"/>
          <p:cNvSpPr txBox="1"/>
          <p:nvPr/>
        </p:nvSpPr>
        <p:spPr>
          <a:xfrm>
            <a:off x="6562065" y="2205994"/>
            <a:ext cx="27766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4472C4">
                    <a:lumMod val="50000"/>
                  </a:srgbClr>
                </a:solidFill>
                <a:latin typeface="Century Gothic" panose="020F0302020204030204"/>
              </a:rPr>
              <a:t>centro</a:t>
            </a:r>
            <a:r>
              <a:rPr lang="en-GB" sz="2200" dirty="0">
                <a:solidFill>
                  <a:srgbClr val="4472C4">
                    <a:lumMod val="50000"/>
                  </a:srgbClr>
                </a:solidFill>
                <a:latin typeface="Century Gothic" panose="020F0302020204030204"/>
              </a:rPr>
              <a:t>, ciudad</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7" name="TextBox 36"/>
          <p:cNvSpPr txBox="1"/>
          <p:nvPr/>
        </p:nvSpPr>
        <p:spPr>
          <a:xfrm>
            <a:off x="9676617" y="1574802"/>
            <a:ext cx="17693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err="1">
                <a:solidFill>
                  <a:srgbClr val="4472C4">
                    <a:lumMod val="50000"/>
                  </a:srgbClr>
                </a:solidFill>
                <a:latin typeface="Century Gothic" panose="020F0302020204030204"/>
              </a:rPr>
              <a:t>participas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5" name="Title 1">
            <a:extLst>
              <a:ext uri="{FF2B5EF4-FFF2-40B4-BE49-F238E27FC236}">
                <a16:creationId xmlns:a16="http://schemas.microsoft.com/office/drawing/2014/main" id="{CC350F81-B64C-0E4E-BDC3-FEC9DB2ED401}"/>
              </a:ext>
            </a:extLst>
          </p:cNvPr>
          <p:cNvSpPr txBox="1">
            <a:spLocks/>
          </p:cNvSpPr>
          <p:nvPr/>
        </p:nvSpPr>
        <p:spPr>
          <a:xfrm>
            <a:off x="143442" y="2005689"/>
            <a:ext cx="5086150" cy="1395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err="1">
                <a:solidFill>
                  <a:srgbClr val="002060"/>
                </a:solidFill>
              </a:rPr>
              <a:t>Escribre</a:t>
            </a:r>
            <a:r>
              <a:rPr lang="en-GB" sz="2200" b="1" dirty="0">
                <a:solidFill>
                  <a:srgbClr val="002060"/>
                </a:solidFill>
              </a:rPr>
              <a:t> la palabra con [</a:t>
            </a:r>
            <a:r>
              <a:rPr lang="en-GB" sz="2200" b="1" dirty="0" err="1">
                <a:solidFill>
                  <a:srgbClr val="002060"/>
                </a:solidFill>
              </a:rPr>
              <a:t>ce</a:t>
            </a:r>
            <a:r>
              <a:rPr lang="en-GB" sz="2200" b="1" dirty="0">
                <a:solidFill>
                  <a:srgbClr val="002060"/>
                </a:solidFill>
              </a:rPr>
              <a:t>], [ci] o [z] </a:t>
            </a:r>
            <a:r>
              <a:rPr lang="en-GB" sz="2200" b="1" dirty="0" err="1">
                <a:solidFill>
                  <a:srgbClr val="002060"/>
                </a:solidFill>
              </a:rPr>
              <a:t>en</a:t>
            </a:r>
            <a:r>
              <a:rPr lang="en-GB" sz="2200" b="1" dirty="0">
                <a:solidFill>
                  <a:srgbClr val="002060"/>
                </a:solidFill>
              </a:rPr>
              <a:t> la </a:t>
            </a:r>
            <a:r>
              <a:rPr lang="en-GB" sz="2200" b="1" dirty="0" err="1">
                <a:solidFill>
                  <a:srgbClr val="002060"/>
                </a:solidFill>
              </a:rPr>
              <a:t>columna</a:t>
            </a:r>
            <a:r>
              <a:rPr lang="en-GB" sz="2200" b="1" dirty="0">
                <a:solidFill>
                  <a:srgbClr val="002060"/>
                </a:solidFill>
              </a:rPr>
              <a:t> </a:t>
            </a:r>
            <a:r>
              <a:rPr lang="en-GB" sz="2200" b="1" dirty="0" err="1">
                <a:solidFill>
                  <a:srgbClr val="002060"/>
                </a:solidFill>
              </a:rPr>
              <a:t>correcta</a:t>
            </a:r>
            <a:r>
              <a:rPr lang="en-GB" sz="2200" dirty="0">
                <a:solidFill>
                  <a:srgbClr val="002060"/>
                </a:solidFill>
              </a:rPr>
              <a:t>. ¡</a:t>
            </a:r>
            <a:r>
              <a:rPr lang="en-GB" sz="2200" dirty="0" err="1">
                <a:solidFill>
                  <a:srgbClr val="002060"/>
                </a:solidFill>
              </a:rPr>
              <a:t>Atención</a:t>
            </a:r>
            <a:r>
              <a:rPr lang="en-GB" sz="2200" dirty="0">
                <a:solidFill>
                  <a:srgbClr val="002060"/>
                </a:solidFill>
              </a:rPr>
              <a:t>! </a:t>
            </a:r>
            <a:r>
              <a:rPr lang="en-GB" sz="2200" dirty="0" err="1">
                <a:solidFill>
                  <a:srgbClr val="002060"/>
                </a:solidFill>
              </a:rPr>
              <a:t>En</a:t>
            </a:r>
            <a:r>
              <a:rPr lang="en-GB" sz="2200" dirty="0">
                <a:solidFill>
                  <a:srgbClr val="002060"/>
                </a:solidFill>
              </a:rPr>
              <a:t> </a:t>
            </a:r>
            <a:r>
              <a:rPr lang="en-GB" sz="2200" dirty="0" err="1">
                <a:solidFill>
                  <a:srgbClr val="002060"/>
                </a:solidFill>
              </a:rPr>
              <a:t>ocasiones</a:t>
            </a:r>
            <a:r>
              <a:rPr lang="en-GB" sz="2200" dirty="0">
                <a:solidFill>
                  <a:srgbClr val="002060"/>
                </a:solidFill>
              </a:rPr>
              <a:t> hay dos palabras </a:t>
            </a:r>
            <a:r>
              <a:rPr lang="en-GB" sz="2200" dirty="0" err="1">
                <a:solidFill>
                  <a:srgbClr val="002060"/>
                </a:solidFill>
              </a:rPr>
              <a:t>en</a:t>
            </a:r>
            <a:r>
              <a:rPr lang="en-GB" sz="2200" dirty="0">
                <a:solidFill>
                  <a:srgbClr val="002060"/>
                </a:solidFill>
              </a:rPr>
              <a:t> una </a:t>
            </a:r>
            <a:r>
              <a:rPr lang="en-GB" sz="2200" dirty="0" err="1">
                <a:solidFill>
                  <a:srgbClr val="002060"/>
                </a:solidFill>
              </a:rPr>
              <a:t>frase</a:t>
            </a:r>
            <a:r>
              <a:rPr lang="en-GB" sz="2200" dirty="0">
                <a:solidFill>
                  <a:srgbClr val="002060"/>
                </a:solidFill>
              </a:rPr>
              <a:t>.</a:t>
            </a:r>
          </a:p>
        </p:txBody>
      </p:sp>
      <p:sp>
        <p:nvSpPr>
          <p:cNvPr id="5" name="CuadroTexto 4">
            <a:extLst>
              <a:ext uri="{FF2B5EF4-FFF2-40B4-BE49-F238E27FC236}">
                <a16:creationId xmlns:a16="http://schemas.microsoft.com/office/drawing/2014/main" id="{041EF01E-0CE7-8640-BD1E-C9544810224D}"/>
              </a:ext>
            </a:extLst>
          </p:cNvPr>
          <p:cNvSpPr txBox="1"/>
          <p:nvPr/>
        </p:nvSpPr>
        <p:spPr>
          <a:xfrm>
            <a:off x="462132" y="5900162"/>
            <a:ext cx="4629794" cy="400110"/>
          </a:xfrm>
          <a:prstGeom prst="rect">
            <a:avLst/>
          </a:prstGeom>
          <a:noFill/>
        </p:spPr>
        <p:txBody>
          <a:bodyPr wrap="none" rtlCol="0">
            <a:spAutoFit/>
          </a:bodyPr>
          <a:lstStyle/>
          <a:p>
            <a:pPr algn="l"/>
            <a:r>
              <a:rPr lang="es-GB" sz="2000" dirty="0">
                <a:solidFill>
                  <a:schemeClr val="accent5">
                    <a:lumMod val="50000"/>
                  </a:schemeClr>
                </a:solidFill>
                <a:highlight>
                  <a:srgbClr val="FFFFFF"/>
                </a:highlight>
              </a:rPr>
              <a:t>Carnaval de Santa Cruz de Tenerife</a:t>
            </a:r>
          </a:p>
        </p:txBody>
      </p:sp>
      <p:pic>
        <p:nvPicPr>
          <p:cNvPr id="6" name="Cabalgata del Carnaval de Santa Cruz de Tenerife 2020 (2)" descr="Cabalgata del Carnaval de Santa Cruz de Tenerife 2020 (2)">
            <a:hlinkClick r:id="" action="ppaction://media"/>
            <a:extLst>
              <a:ext uri="{FF2B5EF4-FFF2-40B4-BE49-F238E27FC236}">
                <a16:creationId xmlns:a16="http://schemas.microsoft.com/office/drawing/2014/main" id="{53948ADA-D381-9240-9A16-4EC8DF59C30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01435" y="3344095"/>
            <a:ext cx="4629793" cy="2604259"/>
          </a:xfrm>
          <a:prstGeom prst="rect">
            <a:avLst/>
          </a:prstGeom>
        </p:spPr>
      </p:pic>
    </p:spTree>
    <p:extLst>
      <p:ext uri="{BB962C8B-B14F-4D97-AF65-F5344CB8AC3E}">
        <p14:creationId xmlns:p14="http://schemas.microsoft.com/office/powerpoint/2010/main" val="92537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3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6"/>
                </p:tgtEl>
              </p:cMediaNode>
            </p:video>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6"/>
                                        </p:tgtEl>
                                      </p:cBhvr>
                                    </p:cmd>
                                  </p:childTnLst>
                                </p:cTn>
                              </p:par>
                            </p:childTnLst>
                          </p:cTn>
                        </p:par>
                      </p:childTnLst>
                    </p:cTn>
                  </p:par>
                </p:childTnLst>
              </p:cTn>
              <p:nextCondLst>
                <p:cond evt="onClick" delay="0">
                  <p:tgtEl>
                    <p:spTgt spid="6"/>
                  </p:tgtEl>
                </p:cond>
              </p:nextCondLst>
            </p:seq>
          </p:childTnLst>
        </p:cTn>
      </p:par>
    </p:tnLst>
    <p:bldLst>
      <p:bldP spid="29" grpId="0"/>
      <p:bldP spid="30" grpId="0"/>
      <p:bldP spid="32" grpId="0"/>
      <p:bldP spid="33" grpId="0"/>
      <p:bldP spid="34" grpId="0"/>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lamada de nube 8">
            <a:extLst>
              <a:ext uri="{FF2B5EF4-FFF2-40B4-BE49-F238E27FC236}">
                <a16:creationId xmlns:a16="http://schemas.microsoft.com/office/drawing/2014/main" id="{A0AC0A07-C96B-4C4C-A5A9-C0BC4F1F8FAD}"/>
              </a:ext>
            </a:extLst>
          </p:cNvPr>
          <p:cNvSpPr/>
          <p:nvPr/>
        </p:nvSpPr>
        <p:spPr>
          <a:xfrm flipH="1">
            <a:off x="10257167" y="4360237"/>
            <a:ext cx="926638" cy="684936"/>
          </a:xfrm>
          <a:prstGeom prst="cloudCallout">
            <a:avLst>
              <a:gd name="adj1" fmla="val -56326"/>
              <a:gd name="adj2" fmla="val -451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p>
        </p:txBody>
      </p:sp>
      <p:pic>
        <p:nvPicPr>
          <p:cNvPr id="9246" name="Picture 30" descr="Free City Buildings Clipart, Download Free Clip Art, Free Clip Art ...">
            <a:extLst>
              <a:ext uri="{FF2B5EF4-FFF2-40B4-BE49-F238E27FC236}">
                <a16:creationId xmlns:a16="http://schemas.microsoft.com/office/drawing/2014/main" id="{9CE7C441-07C0-EB4B-A5EE-399F53A647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4471" y="4316451"/>
            <a:ext cx="1844594" cy="1123915"/>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Farmers Market Png Farmers Market Vector - Clip Art Library">
            <a:extLst>
              <a:ext uri="{FF2B5EF4-FFF2-40B4-BE49-F238E27FC236}">
                <a16:creationId xmlns:a16="http://schemas.microsoft.com/office/drawing/2014/main" id="{7406827C-E73C-DB47-A3D6-94C6E073B4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39127" y="2478756"/>
            <a:ext cx="1327825" cy="92897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FE5E3A9-0DD2-AA48-9233-DF38871315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281" y="4281628"/>
            <a:ext cx="1667464" cy="1200849"/>
          </a:xfrm>
          <a:prstGeom prst="rect">
            <a:avLst/>
          </a:prstGeom>
        </p:spPr>
      </p:pic>
      <p:graphicFrame>
        <p:nvGraphicFramePr>
          <p:cNvPr id="42" name="Table 41"/>
          <p:cNvGraphicFramePr>
            <a:graphicFrameLocks noGrp="1"/>
          </p:cNvGraphicFramePr>
          <p:nvPr/>
        </p:nvGraphicFramePr>
        <p:xfrm>
          <a:off x="164597" y="2409987"/>
          <a:ext cx="11862805" cy="3722944"/>
        </p:xfrm>
        <a:graphic>
          <a:graphicData uri="http://schemas.openxmlformats.org/drawingml/2006/table">
            <a:tbl>
              <a:tblPr firstRow="1" bandRow="1">
                <a:tableStyleId>{5940675A-B579-460E-94D1-54222C63F5DA}</a:tableStyleId>
              </a:tblPr>
              <a:tblGrid>
                <a:gridCol w="1884517">
                  <a:extLst>
                    <a:ext uri="{9D8B030D-6E8A-4147-A177-3AD203B41FA5}">
                      <a16:colId xmlns:a16="http://schemas.microsoft.com/office/drawing/2014/main" val="1209762548"/>
                    </a:ext>
                  </a:extLst>
                </a:gridCol>
                <a:gridCol w="2138847">
                  <a:extLst>
                    <a:ext uri="{9D8B030D-6E8A-4147-A177-3AD203B41FA5}">
                      <a16:colId xmlns:a16="http://schemas.microsoft.com/office/drawing/2014/main" val="3621663382"/>
                    </a:ext>
                  </a:extLst>
                </a:gridCol>
                <a:gridCol w="1908039">
                  <a:extLst>
                    <a:ext uri="{9D8B030D-6E8A-4147-A177-3AD203B41FA5}">
                      <a16:colId xmlns:a16="http://schemas.microsoft.com/office/drawing/2014/main" val="1683103535"/>
                    </a:ext>
                  </a:extLst>
                </a:gridCol>
                <a:gridCol w="1977134">
                  <a:extLst>
                    <a:ext uri="{9D8B030D-6E8A-4147-A177-3AD203B41FA5}">
                      <a16:colId xmlns:a16="http://schemas.microsoft.com/office/drawing/2014/main" val="1221148315"/>
                    </a:ext>
                  </a:extLst>
                </a:gridCol>
                <a:gridCol w="1836869">
                  <a:extLst>
                    <a:ext uri="{9D8B030D-6E8A-4147-A177-3AD203B41FA5}">
                      <a16:colId xmlns:a16="http://schemas.microsoft.com/office/drawing/2014/main" val="578866118"/>
                    </a:ext>
                  </a:extLst>
                </a:gridCol>
                <a:gridCol w="2117399">
                  <a:extLst>
                    <a:ext uri="{9D8B030D-6E8A-4147-A177-3AD203B41FA5}">
                      <a16:colId xmlns:a16="http://schemas.microsoft.com/office/drawing/2014/main" val="4196938053"/>
                    </a:ext>
                  </a:extLst>
                </a:gridCol>
              </a:tblGrid>
              <a:tr h="1861472">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r h="1861472">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nvGraphicFramePr>
        <p:xfrm>
          <a:off x="361019" y="122848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61355" y="363626"/>
            <a:ext cx="8895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Escucha. Identifica la imagen correcta y escribe su letra.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p:cNvSpPr txBox="1"/>
          <p:nvPr/>
        </p:nvSpPr>
        <p:spPr>
          <a:xfrm>
            <a:off x="99121" y="5678219"/>
            <a:ext cx="2064825" cy="400110"/>
          </a:xfrm>
          <a:prstGeom prst="rect">
            <a:avLst/>
          </a:prstGeom>
          <a:noFill/>
        </p:spPr>
        <p:txBody>
          <a:bodyPr wrap="square" rtlCol="0" anchor="ctr">
            <a:spAutoFit/>
          </a:bodyPr>
          <a:lstStyle/>
          <a:p>
            <a:pPr algn="ctr"/>
            <a:r>
              <a:rPr lang="en-GB" sz="2000" dirty="0">
                <a:solidFill>
                  <a:schemeClr val="accent5">
                    <a:lumMod val="50000"/>
                  </a:schemeClr>
                </a:solidFill>
              </a:rPr>
              <a:t>I visit </a:t>
            </a:r>
            <a:r>
              <a:rPr lang="en-GB" sz="2000">
                <a:solidFill>
                  <a:schemeClr val="accent5">
                    <a:lumMod val="50000"/>
                  </a:schemeClr>
                </a:solidFill>
              </a:rPr>
              <a:t>the tower.</a:t>
            </a:r>
            <a:endParaRPr lang="en-GB" sz="2000" dirty="0">
              <a:solidFill>
                <a:schemeClr val="accent5">
                  <a:lumMod val="50000"/>
                </a:schemeClr>
              </a:solidFill>
            </a:endParaRPr>
          </a:p>
        </p:txBody>
      </p:sp>
      <p:sp>
        <p:nvSpPr>
          <p:cNvPr id="43" name="Action Button: Custom 16">
            <a:hlinkClick r:id="" action="ppaction://noaction" highlightClick="1">
              <a:snd r:embed="rId6" name="Piensas un plan.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7" name="Hay un museo interesante.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8" name="Llevas a tu hermana a la tienda.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9" name="Descanso en la plaza.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10" name="Corre en el centro de la ciudad.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11" name="Visito la torre.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Action Button: Custom 16">
            <a:hlinkClick r:id="" action="ppaction://noaction" highlightClick="1">
              <a:snd r:embed="rId12" name="Pregunto al profesor.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13" name="Pasas por el mercado.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Action Button: Custom 16">
            <a:hlinkClick r:id="" action="ppaction://noaction" highlightClick="1">
              <a:snd r:embed="rId14" name="Baila con unos zapatos nuevos.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15" name="Haces ejercicio.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Action Button: Custom 16">
            <a:hlinkClick r:id="" action="ppaction://noaction" highlightClick="1">
              <a:snd r:embed="rId16" name="Disfruto las vacaciones.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224" name="Picture 8" descr="clipart shop - Clip Art Library">
            <a:extLst>
              <a:ext uri="{FF2B5EF4-FFF2-40B4-BE49-F238E27FC236}">
                <a16:creationId xmlns:a16="http://schemas.microsoft.com/office/drawing/2014/main" id="{454E5C29-4F5D-0040-9BC2-BA8A7ABEA20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397343" y="2492071"/>
            <a:ext cx="740265" cy="81977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164597" y="2421993"/>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dirty="0">
                <a:solidFill>
                  <a:schemeClr val="accent5">
                    <a:lumMod val="50000"/>
                  </a:schemeClr>
                </a:solidFill>
              </a:rPr>
              <a:t>A</a:t>
            </a:r>
          </a:p>
        </p:txBody>
      </p:sp>
      <p:sp>
        <p:nvSpPr>
          <p:cNvPr id="56" name="TextBox 55"/>
          <p:cNvSpPr txBox="1"/>
          <p:nvPr/>
        </p:nvSpPr>
        <p:spPr>
          <a:xfrm>
            <a:off x="175827" y="4262734"/>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rPr>
              <a:t>G</a:t>
            </a:r>
          </a:p>
        </p:txBody>
      </p:sp>
      <p:sp>
        <p:nvSpPr>
          <p:cNvPr id="57" name="TextBox 56"/>
          <p:cNvSpPr txBox="1"/>
          <p:nvPr/>
        </p:nvSpPr>
        <p:spPr>
          <a:xfrm>
            <a:off x="2056746" y="2412193"/>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rPr>
              <a:t>B</a:t>
            </a:r>
          </a:p>
        </p:txBody>
      </p:sp>
      <p:sp>
        <p:nvSpPr>
          <p:cNvPr id="58" name="TextBox 57"/>
          <p:cNvSpPr txBox="1"/>
          <p:nvPr/>
        </p:nvSpPr>
        <p:spPr>
          <a:xfrm>
            <a:off x="4181221" y="4272422"/>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rPr>
              <a:t>I</a:t>
            </a:r>
          </a:p>
        </p:txBody>
      </p:sp>
      <p:sp>
        <p:nvSpPr>
          <p:cNvPr id="59" name="TextBox 58"/>
          <p:cNvSpPr txBox="1"/>
          <p:nvPr/>
        </p:nvSpPr>
        <p:spPr>
          <a:xfrm>
            <a:off x="4192777" y="2422005"/>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rPr>
              <a:t>C</a:t>
            </a:r>
          </a:p>
        </p:txBody>
      </p:sp>
      <p:sp>
        <p:nvSpPr>
          <p:cNvPr id="61" name="TextBox 60"/>
          <p:cNvSpPr txBox="1"/>
          <p:nvPr/>
        </p:nvSpPr>
        <p:spPr>
          <a:xfrm>
            <a:off x="8057817" y="2412193"/>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dirty="0">
                <a:solidFill>
                  <a:schemeClr val="accent5">
                    <a:lumMod val="50000"/>
                  </a:schemeClr>
                </a:solidFill>
              </a:rPr>
              <a:t>E</a:t>
            </a:r>
          </a:p>
        </p:txBody>
      </p:sp>
      <p:sp>
        <p:nvSpPr>
          <p:cNvPr id="62" name="TextBox 61"/>
          <p:cNvSpPr txBox="1"/>
          <p:nvPr/>
        </p:nvSpPr>
        <p:spPr>
          <a:xfrm>
            <a:off x="6095999" y="4275441"/>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rPr>
              <a:t>J</a:t>
            </a:r>
          </a:p>
        </p:txBody>
      </p:sp>
      <p:sp>
        <p:nvSpPr>
          <p:cNvPr id="63" name="TextBox 62"/>
          <p:cNvSpPr txBox="1"/>
          <p:nvPr/>
        </p:nvSpPr>
        <p:spPr>
          <a:xfrm>
            <a:off x="9910357" y="2418458"/>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dirty="0">
                <a:solidFill>
                  <a:schemeClr val="accent5">
                    <a:lumMod val="50000"/>
                  </a:schemeClr>
                </a:solidFill>
              </a:rPr>
              <a:t>F</a:t>
            </a:r>
          </a:p>
        </p:txBody>
      </p:sp>
      <p:sp>
        <p:nvSpPr>
          <p:cNvPr id="64" name="TextBox 63"/>
          <p:cNvSpPr txBox="1"/>
          <p:nvPr/>
        </p:nvSpPr>
        <p:spPr>
          <a:xfrm>
            <a:off x="2052373" y="4271459"/>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dirty="0">
                <a:solidFill>
                  <a:schemeClr val="accent5">
                    <a:lumMod val="50000"/>
                  </a:schemeClr>
                </a:solidFill>
              </a:rPr>
              <a:t>H</a:t>
            </a:r>
          </a:p>
        </p:txBody>
      </p:sp>
      <p:sp>
        <p:nvSpPr>
          <p:cNvPr id="66" name="TextBox 65"/>
          <p:cNvSpPr txBox="1"/>
          <p:nvPr/>
        </p:nvSpPr>
        <p:spPr>
          <a:xfrm>
            <a:off x="8069627" y="4264480"/>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dirty="0">
                <a:solidFill>
                  <a:schemeClr val="accent5">
                    <a:lumMod val="50000"/>
                  </a:schemeClr>
                </a:solidFill>
              </a:rPr>
              <a:t>K</a:t>
            </a:r>
          </a:p>
        </p:txBody>
      </p:sp>
      <p:sp>
        <p:nvSpPr>
          <p:cNvPr id="68" name="TextBox 67"/>
          <p:cNvSpPr txBox="1"/>
          <p:nvPr/>
        </p:nvSpPr>
        <p:spPr>
          <a:xfrm>
            <a:off x="6084926" y="2414200"/>
            <a:ext cx="396000" cy="461665"/>
          </a:xfrm>
          <a:prstGeom prst="rect">
            <a:avLst/>
          </a:prstGeom>
          <a:solidFill>
            <a:schemeClr val="bg2"/>
          </a:solidFill>
          <a:ln>
            <a:solidFill>
              <a:srgbClr val="002060"/>
            </a:solidFill>
          </a:ln>
        </p:spPr>
        <p:txBody>
          <a:bodyPr wrap="square" rtlCol="0">
            <a:spAutoFit/>
          </a:bodyPr>
          <a:lstStyle/>
          <a:p>
            <a:pPr algn="l"/>
            <a:r>
              <a:rPr lang="en-GB" sz="2400" b="1" dirty="0">
                <a:solidFill>
                  <a:schemeClr val="accent5">
                    <a:lumMod val="50000"/>
                  </a:schemeClr>
                </a:solidFill>
              </a:rPr>
              <a:t>D</a:t>
            </a:r>
          </a:p>
        </p:txBody>
      </p:sp>
      <p:sp>
        <p:nvSpPr>
          <p:cNvPr id="69" name="TextBox 68"/>
          <p:cNvSpPr txBox="1"/>
          <p:nvPr/>
        </p:nvSpPr>
        <p:spPr>
          <a:xfrm>
            <a:off x="1802917" y="1684443"/>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C</a:t>
            </a:r>
          </a:p>
        </p:txBody>
      </p:sp>
      <p:sp>
        <p:nvSpPr>
          <p:cNvPr id="70" name="TextBox 69"/>
          <p:cNvSpPr txBox="1"/>
          <p:nvPr/>
        </p:nvSpPr>
        <p:spPr>
          <a:xfrm>
            <a:off x="7114806" y="166592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F</a:t>
            </a:r>
          </a:p>
        </p:txBody>
      </p:sp>
      <p:sp>
        <p:nvSpPr>
          <p:cNvPr id="71" name="TextBox 70"/>
          <p:cNvSpPr txBox="1"/>
          <p:nvPr/>
        </p:nvSpPr>
        <p:spPr>
          <a:xfrm>
            <a:off x="2510865" y="169258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K</a:t>
            </a:r>
          </a:p>
        </p:txBody>
      </p:sp>
      <p:sp>
        <p:nvSpPr>
          <p:cNvPr id="72" name="TextBox 71"/>
          <p:cNvSpPr txBox="1"/>
          <p:nvPr/>
        </p:nvSpPr>
        <p:spPr>
          <a:xfrm>
            <a:off x="3806446" y="170008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G</a:t>
            </a:r>
          </a:p>
        </p:txBody>
      </p:sp>
      <p:sp>
        <p:nvSpPr>
          <p:cNvPr id="73" name="TextBox 72"/>
          <p:cNvSpPr txBox="1"/>
          <p:nvPr/>
        </p:nvSpPr>
        <p:spPr>
          <a:xfrm>
            <a:off x="5791520" y="168280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I</a:t>
            </a:r>
          </a:p>
        </p:txBody>
      </p:sp>
      <p:sp>
        <p:nvSpPr>
          <p:cNvPr id="74" name="TextBox 73"/>
          <p:cNvSpPr txBox="1"/>
          <p:nvPr/>
        </p:nvSpPr>
        <p:spPr>
          <a:xfrm>
            <a:off x="5131840" y="168475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E</a:t>
            </a:r>
          </a:p>
        </p:txBody>
      </p:sp>
      <p:sp>
        <p:nvSpPr>
          <p:cNvPr id="75" name="TextBox 74"/>
          <p:cNvSpPr txBox="1"/>
          <p:nvPr/>
        </p:nvSpPr>
        <p:spPr>
          <a:xfrm>
            <a:off x="1162133" y="169258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solidFill>
                  <a:schemeClr val="accent5">
                    <a:lumMod val="50000"/>
                  </a:schemeClr>
                </a:solidFill>
              </a:rPr>
              <a:t>A</a:t>
            </a:r>
            <a:endParaRPr lang="en-GB" sz="2400" b="1" dirty="0">
              <a:solidFill>
                <a:schemeClr val="accent5">
                  <a:lumMod val="50000"/>
                </a:schemeClr>
              </a:solidFill>
            </a:endParaRPr>
          </a:p>
        </p:txBody>
      </p:sp>
      <p:sp>
        <p:nvSpPr>
          <p:cNvPr id="76" name="TextBox 75"/>
          <p:cNvSpPr txBox="1"/>
          <p:nvPr/>
        </p:nvSpPr>
        <p:spPr>
          <a:xfrm>
            <a:off x="531236" y="168444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solidFill>
                  <a:schemeClr val="accent5">
                    <a:lumMod val="50000"/>
                  </a:schemeClr>
                </a:solidFill>
              </a:rPr>
              <a:t>J</a:t>
            </a:r>
            <a:endParaRPr lang="en-GB" sz="2400" b="1" dirty="0">
              <a:solidFill>
                <a:schemeClr val="accent5">
                  <a:lumMod val="50000"/>
                </a:schemeClr>
              </a:solidFill>
            </a:endParaRPr>
          </a:p>
        </p:txBody>
      </p:sp>
      <p:sp>
        <p:nvSpPr>
          <p:cNvPr id="77" name="TextBox 76"/>
          <p:cNvSpPr txBox="1"/>
          <p:nvPr/>
        </p:nvSpPr>
        <p:spPr>
          <a:xfrm>
            <a:off x="7748724" y="167675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L</a:t>
            </a:r>
          </a:p>
        </p:txBody>
      </p:sp>
      <p:sp>
        <p:nvSpPr>
          <p:cNvPr id="78" name="TextBox 77"/>
          <p:cNvSpPr txBox="1"/>
          <p:nvPr/>
        </p:nvSpPr>
        <p:spPr>
          <a:xfrm>
            <a:off x="6466162" y="1690242"/>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B</a:t>
            </a:r>
          </a:p>
        </p:txBody>
      </p:sp>
      <p:sp>
        <p:nvSpPr>
          <p:cNvPr id="79" name="TextBox 78"/>
          <p:cNvSpPr txBox="1"/>
          <p:nvPr/>
        </p:nvSpPr>
        <p:spPr>
          <a:xfrm>
            <a:off x="3174636" y="168475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H</a:t>
            </a:r>
          </a:p>
        </p:txBody>
      </p:sp>
      <p:sp>
        <p:nvSpPr>
          <p:cNvPr id="8" name="TextBox 7"/>
          <p:cNvSpPr txBox="1"/>
          <p:nvPr/>
        </p:nvSpPr>
        <p:spPr>
          <a:xfrm>
            <a:off x="6073189" y="5449238"/>
            <a:ext cx="1895778" cy="707886"/>
          </a:xfrm>
          <a:prstGeom prst="rect">
            <a:avLst/>
          </a:prstGeom>
          <a:noFill/>
        </p:spPr>
        <p:txBody>
          <a:bodyPr wrap="square" rtlCol="0" anchor="ctr">
            <a:spAutoFit/>
          </a:bodyPr>
          <a:lstStyle/>
          <a:p>
            <a:pPr algn="ctr"/>
            <a:r>
              <a:rPr lang="en-GB" sz="2000" dirty="0">
                <a:solidFill>
                  <a:schemeClr val="accent5">
                    <a:lumMod val="50000"/>
                  </a:schemeClr>
                </a:solidFill>
              </a:rPr>
              <a:t>You </a:t>
            </a:r>
            <a:r>
              <a:rPr lang="en-GB" sz="2000">
                <a:solidFill>
                  <a:schemeClr val="accent5">
                    <a:lumMod val="50000"/>
                  </a:schemeClr>
                </a:solidFill>
              </a:rPr>
              <a:t>think about a plan.</a:t>
            </a:r>
            <a:endParaRPr lang="en-GB" sz="2000" dirty="0">
              <a:solidFill>
                <a:schemeClr val="accent5">
                  <a:lumMod val="50000"/>
                </a:schemeClr>
              </a:solidFill>
            </a:endParaRPr>
          </a:p>
        </p:txBody>
      </p:sp>
      <p:sp>
        <p:nvSpPr>
          <p:cNvPr id="81" name="TextBox 80"/>
          <p:cNvSpPr txBox="1"/>
          <p:nvPr/>
        </p:nvSpPr>
        <p:spPr>
          <a:xfrm>
            <a:off x="9934883" y="3608705"/>
            <a:ext cx="2051458" cy="707886"/>
          </a:xfrm>
          <a:prstGeom prst="rect">
            <a:avLst/>
          </a:prstGeom>
          <a:noFill/>
        </p:spPr>
        <p:txBody>
          <a:bodyPr wrap="square" rtlCol="0" anchor="ctr">
            <a:spAutoFit/>
          </a:bodyPr>
          <a:lstStyle/>
          <a:p>
            <a:pPr algn="ctr"/>
            <a:r>
              <a:rPr lang="en-GB" sz="2000" dirty="0">
                <a:solidFill>
                  <a:schemeClr val="accent5">
                    <a:lumMod val="50000"/>
                  </a:schemeClr>
                </a:solidFill>
              </a:rPr>
              <a:t>I enjoy the holidays.</a:t>
            </a:r>
          </a:p>
        </p:txBody>
      </p:sp>
      <p:sp>
        <p:nvSpPr>
          <p:cNvPr id="82" name="TextBox 81"/>
          <p:cNvSpPr txBox="1"/>
          <p:nvPr/>
        </p:nvSpPr>
        <p:spPr>
          <a:xfrm>
            <a:off x="4189387" y="3262970"/>
            <a:ext cx="1810034" cy="1015663"/>
          </a:xfrm>
          <a:prstGeom prst="rect">
            <a:avLst/>
          </a:prstGeom>
          <a:noFill/>
        </p:spPr>
        <p:txBody>
          <a:bodyPr wrap="square" rtlCol="0" anchor="ctr">
            <a:spAutoFit/>
          </a:bodyPr>
          <a:lstStyle/>
          <a:p>
            <a:pPr algn="ctr"/>
            <a:r>
              <a:rPr lang="en-GB" sz="2000" dirty="0">
                <a:solidFill>
                  <a:schemeClr val="accent5">
                    <a:lumMod val="50000"/>
                  </a:schemeClr>
                </a:solidFill>
              </a:rPr>
              <a:t>You take your sister to </a:t>
            </a:r>
            <a:r>
              <a:rPr lang="en-GB" sz="2000">
                <a:solidFill>
                  <a:schemeClr val="accent5">
                    <a:lumMod val="50000"/>
                  </a:schemeClr>
                </a:solidFill>
              </a:rPr>
              <a:t>the shop.</a:t>
            </a:r>
            <a:endParaRPr lang="en-GB" sz="2000" dirty="0">
              <a:solidFill>
                <a:schemeClr val="accent5">
                  <a:lumMod val="50000"/>
                </a:schemeClr>
              </a:solidFill>
            </a:endParaRPr>
          </a:p>
        </p:txBody>
      </p:sp>
      <p:sp>
        <p:nvSpPr>
          <p:cNvPr id="83" name="TextBox 82"/>
          <p:cNvSpPr txBox="1"/>
          <p:nvPr/>
        </p:nvSpPr>
        <p:spPr>
          <a:xfrm>
            <a:off x="2166592" y="5378159"/>
            <a:ext cx="1970999" cy="707886"/>
          </a:xfrm>
          <a:prstGeom prst="rect">
            <a:avLst/>
          </a:prstGeom>
          <a:noFill/>
        </p:spPr>
        <p:txBody>
          <a:bodyPr wrap="square" rtlCol="0" anchor="ctr">
            <a:spAutoFit/>
          </a:bodyPr>
          <a:lstStyle/>
          <a:p>
            <a:pPr algn="ctr"/>
            <a:r>
              <a:rPr lang="en-GB" sz="2000" dirty="0">
                <a:solidFill>
                  <a:schemeClr val="accent5">
                    <a:lumMod val="50000"/>
                  </a:schemeClr>
                </a:solidFill>
              </a:rPr>
              <a:t>He runs in the </a:t>
            </a:r>
            <a:r>
              <a:rPr lang="en-GB" sz="2000">
                <a:solidFill>
                  <a:schemeClr val="accent5">
                    <a:lumMod val="50000"/>
                  </a:schemeClr>
                </a:solidFill>
              </a:rPr>
              <a:t>city center.</a:t>
            </a:r>
            <a:endParaRPr lang="en-GB" sz="2000" dirty="0">
              <a:solidFill>
                <a:schemeClr val="accent5">
                  <a:lumMod val="50000"/>
                </a:schemeClr>
              </a:solidFill>
            </a:endParaRPr>
          </a:p>
        </p:txBody>
      </p:sp>
      <p:sp>
        <p:nvSpPr>
          <p:cNvPr id="84" name="TextBox 83"/>
          <p:cNvSpPr txBox="1"/>
          <p:nvPr/>
        </p:nvSpPr>
        <p:spPr>
          <a:xfrm>
            <a:off x="9867484" y="5182004"/>
            <a:ext cx="2186255" cy="1015663"/>
          </a:xfrm>
          <a:prstGeom prst="rect">
            <a:avLst/>
          </a:prstGeom>
          <a:noFill/>
        </p:spPr>
        <p:txBody>
          <a:bodyPr wrap="square" rtlCol="0" anchor="ctr">
            <a:spAutoFit/>
          </a:bodyPr>
          <a:lstStyle/>
          <a:p>
            <a:pPr algn="ctr"/>
            <a:r>
              <a:rPr lang="en-GB" sz="2000" dirty="0">
                <a:solidFill>
                  <a:schemeClr val="accent5">
                    <a:lumMod val="50000"/>
                  </a:schemeClr>
                </a:solidFill>
              </a:rPr>
              <a:t>He wants to have a </a:t>
            </a:r>
            <a:r>
              <a:rPr lang="en-GB" sz="2000">
                <a:solidFill>
                  <a:schemeClr val="accent5">
                    <a:lumMod val="50000"/>
                  </a:schemeClr>
                </a:solidFill>
              </a:rPr>
              <a:t>white t-shirt.</a:t>
            </a:r>
            <a:endParaRPr lang="en-GB" sz="2000" dirty="0">
              <a:solidFill>
                <a:schemeClr val="accent5">
                  <a:lumMod val="50000"/>
                </a:schemeClr>
              </a:solidFill>
            </a:endParaRPr>
          </a:p>
        </p:txBody>
      </p:sp>
      <p:sp>
        <p:nvSpPr>
          <p:cNvPr id="85" name="TextBox 84"/>
          <p:cNvSpPr txBox="1"/>
          <p:nvPr/>
        </p:nvSpPr>
        <p:spPr>
          <a:xfrm>
            <a:off x="4212750" y="5117268"/>
            <a:ext cx="1810033" cy="1015663"/>
          </a:xfrm>
          <a:prstGeom prst="rect">
            <a:avLst/>
          </a:prstGeom>
          <a:noFill/>
        </p:spPr>
        <p:txBody>
          <a:bodyPr wrap="square" rtlCol="0" anchor="ctr">
            <a:spAutoFit/>
          </a:bodyPr>
          <a:lstStyle/>
          <a:p>
            <a:pPr algn="ctr"/>
            <a:r>
              <a:rPr lang="en-GB" sz="2000" dirty="0">
                <a:solidFill>
                  <a:schemeClr val="accent5">
                    <a:lumMod val="50000"/>
                  </a:schemeClr>
                </a:solidFill>
              </a:rPr>
              <a:t>She dances with some </a:t>
            </a:r>
            <a:r>
              <a:rPr lang="en-GB" sz="2000">
                <a:solidFill>
                  <a:schemeClr val="accent5">
                    <a:lumMod val="50000"/>
                  </a:schemeClr>
                </a:solidFill>
              </a:rPr>
              <a:t>new shoes.</a:t>
            </a:r>
            <a:endParaRPr lang="en-GB" sz="2000" dirty="0">
              <a:solidFill>
                <a:schemeClr val="accent5">
                  <a:lumMod val="50000"/>
                </a:schemeClr>
              </a:solidFill>
            </a:endParaRPr>
          </a:p>
        </p:txBody>
      </p:sp>
      <p:sp>
        <p:nvSpPr>
          <p:cNvPr id="88" name="TextBox 87"/>
          <p:cNvSpPr txBox="1"/>
          <p:nvPr/>
        </p:nvSpPr>
        <p:spPr>
          <a:xfrm>
            <a:off x="1913776" y="3802229"/>
            <a:ext cx="2419368" cy="400110"/>
          </a:xfrm>
          <a:prstGeom prst="rect">
            <a:avLst/>
          </a:prstGeom>
          <a:noFill/>
        </p:spPr>
        <p:txBody>
          <a:bodyPr wrap="square" rtlCol="0" anchor="ctr">
            <a:spAutoFit/>
          </a:bodyPr>
          <a:lstStyle/>
          <a:p>
            <a:pPr algn="ctr"/>
            <a:r>
              <a:rPr lang="en-GB" sz="2000" dirty="0">
                <a:solidFill>
                  <a:schemeClr val="accent5">
                    <a:lumMod val="50000"/>
                  </a:schemeClr>
                </a:solidFill>
              </a:rPr>
              <a:t>You do exercise.</a:t>
            </a:r>
          </a:p>
        </p:txBody>
      </p:sp>
      <p:sp>
        <p:nvSpPr>
          <p:cNvPr id="89" name="TextBox 88"/>
          <p:cNvSpPr txBox="1"/>
          <p:nvPr/>
        </p:nvSpPr>
        <p:spPr>
          <a:xfrm>
            <a:off x="8065048" y="3454676"/>
            <a:ext cx="1804372" cy="707886"/>
          </a:xfrm>
          <a:prstGeom prst="rect">
            <a:avLst/>
          </a:prstGeom>
          <a:noFill/>
        </p:spPr>
        <p:txBody>
          <a:bodyPr wrap="square" rtlCol="0" anchor="ctr">
            <a:spAutoFit/>
          </a:bodyPr>
          <a:lstStyle/>
          <a:p>
            <a:pPr algn="ctr"/>
            <a:r>
              <a:rPr lang="en-GB" sz="2000" dirty="0">
                <a:solidFill>
                  <a:schemeClr val="accent5">
                    <a:lumMod val="50000"/>
                  </a:schemeClr>
                </a:solidFill>
              </a:rPr>
              <a:t>You </a:t>
            </a:r>
            <a:r>
              <a:rPr lang="en-GB" sz="2000">
                <a:solidFill>
                  <a:schemeClr val="accent5">
                    <a:lumMod val="50000"/>
                  </a:schemeClr>
                </a:solidFill>
              </a:rPr>
              <a:t>pass by the market.</a:t>
            </a:r>
            <a:endParaRPr lang="en-GB" sz="2000" dirty="0">
              <a:solidFill>
                <a:schemeClr val="accent5">
                  <a:lumMod val="50000"/>
                </a:schemeClr>
              </a:solidFill>
            </a:endParaRPr>
          </a:p>
        </p:txBody>
      </p:sp>
      <p:sp>
        <p:nvSpPr>
          <p:cNvPr id="91" name="TextBox 90"/>
          <p:cNvSpPr txBox="1"/>
          <p:nvPr/>
        </p:nvSpPr>
        <p:spPr>
          <a:xfrm>
            <a:off x="6047023" y="3483132"/>
            <a:ext cx="2035533" cy="707886"/>
          </a:xfrm>
          <a:prstGeom prst="rect">
            <a:avLst/>
          </a:prstGeom>
          <a:noFill/>
        </p:spPr>
        <p:txBody>
          <a:bodyPr wrap="square" rtlCol="0" anchor="ctr">
            <a:spAutoFit/>
          </a:bodyPr>
          <a:lstStyle/>
          <a:p>
            <a:pPr algn="ctr"/>
            <a:r>
              <a:rPr lang="en-GB" sz="2000" dirty="0">
                <a:solidFill>
                  <a:schemeClr val="accent5">
                    <a:lumMod val="50000"/>
                  </a:schemeClr>
                </a:solidFill>
              </a:rPr>
              <a:t>I ask </a:t>
            </a:r>
            <a:r>
              <a:rPr lang="en-GB" sz="2000">
                <a:solidFill>
                  <a:schemeClr val="accent5">
                    <a:lumMod val="50000"/>
                  </a:schemeClr>
                </a:solidFill>
              </a:rPr>
              <a:t>the teacher (m).</a:t>
            </a:r>
            <a:endParaRPr lang="en-GB" sz="2000" dirty="0">
              <a:solidFill>
                <a:schemeClr val="accent5">
                  <a:lumMod val="50000"/>
                </a:schemeClr>
              </a:solidFill>
            </a:endParaRPr>
          </a:p>
        </p:txBody>
      </p:sp>
      <p:sp>
        <p:nvSpPr>
          <p:cNvPr id="98" name="TextBox 97"/>
          <p:cNvSpPr txBox="1"/>
          <p:nvPr/>
        </p:nvSpPr>
        <p:spPr>
          <a:xfrm>
            <a:off x="235969" y="3311845"/>
            <a:ext cx="1964373" cy="1015663"/>
          </a:xfrm>
          <a:prstGeom prst="rect">
            <a:avLst/>
          </a:prstGeom>
          <a:noFill/>
        </p:spPr>
        <p:txBody>
          <a:bodyPr wrap="square" rtlCol="0" anchor="ctr">
            <a:spAutoFit/>
          </a:bodyPr>
          <a:lstStyle/>
          <a:p>
            <a:pPr algn="ctr"/>
            <a:r>
              <a:rPr lang="en-GB" sz="2000" dirty="0">
                <a:solidFill>
                  <a:schemeClr val="accent5">
                    <a:lumMod val="50000"/>
                  </a:schemeClr>
                </a:solidFill>
              </a:rPr>
              <a:t>There is an </a:t>
            </a:r>
            <a:r>
              <a:rPr lang="en-GB" sz="2000">
                <a:solidFill>
                  <a:schemeClr val="accent5">
                    <a:lumMod val="50000"/>
                  </a:schemeClr>
                </a:solidFill>
              </a:rPr>
              <a:t>interesting museum.</a:t>
            </a:r>
            <a:endParaRPr lang="en-GB" sz="2000" dirty="0">
              <a:solidFill>
                <a:schemeClr val="accent5">
                  <a:lumMod val="50000"/>
                </a:schemeClr>
              </a:solidFill>
            </a:endParaRPr>
          </a:p>
        </p:txBody>
      </p:sp>
      <p:sp>
        <p:nvSpPr>
          <p:cNvPr id="101" name="TextBox 100"/>
          <p:cNvSpPr txBox="1"/>
          <p:nvPr/>
        </p:nvSpPr>
        <p:spPr>
          <a:xfrm>
            <a:off x="9910357" y="4279067"/>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dirty="0">
                <a:solidFill>
                  <a:schemeClr val="accent5">
                    <a:lumMod val="50000"/>
                  </a:schemeClr>
                </a:solidFill>
              </a:rPr>
              <a:t>L</a:t>
            </a:r>
          </a:p>
        </p:txBody>
      </p:sp>
      <p:sp>
        <p:nvSpPr>
          <p:cNvPr id="2" name="Title 1"/>
          <p:cNvSpPr>
            <a:spLocks noGrp="1"/>
          </p:cNvSpPr>
          <p:nvPr>
            <p:ph type="title"/>
          </p:nvPr>
        </p:nvSpPr>
        <p:spPr>
          <a:xfrm>
            <a:off x="10519813" y="-198156"/>
            <a:ext cx="2062078" cy="1325563"/>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109" name="TextBox 108"/>
          <p:cNvSpPr txBox="1"/>
          <p:nvPr/>
        </p:nvSpPr>
        <p:spPr>
          <a:xfrm>
            <a:off x="7978025" y="5481958"/>
            <a:ext cx="2050027" cy="707886"/>
          </a:xfrm>
          <a:prstGeom prst="rect">
            <a:avLst/>
          </a:prstGeom>
          <a:noFill/>
        </p:spPr>
        <p:txBody>
          <a:bodyPr wrap="square" rtlCol="0" anchor="ctr">
            <a:spAutoFit/>
          </a:bodyPr>
          <a:lstStyle/>
          <a:p>
            <a:pPr algn="ctr"/>
            <a:r>
              <a:rPr lang="en-GB" sz="2000" dirty="0">
                <a:solidFill>
                  <a:schemeClr val="accent5">
                    <a:lumMod val="50000"/>
                  </a:schemeClr>
                </a:solidFill>
              </a:rPr>
              <a:t>I rest in </a:t>
            </a:r>
            <a:r>
              <a:rPr lang="en-GB" sz="2000">
                <a:solidFill>
                  <a:schemeClr val="accent5">
                    <a:lumMod val="50000"/>
                  </a:schemeClr>
                </a:solidFill>
              </a:rPr>
              <a:t>the square.</a:t>
            </a:r>
            <a:endParaRPr lang="en-GB" sz="2000" dirty="0">
              <a:solidFill>
                <a:schemeClr val="accent5">
                  <a:lumMod val="50000"/>
                </a:schemeClr>
              </a:solidFill>
            </a:endParaRPr>
          </a:p>
        </p:txBody>
      </p:sp>
      <p:sp>
        <p:nvSpPr>
          <p:cNvPr id="113" name="Action Button: Custom 16">
            <a:hlinkClick r:id="" action="ppaction://noaction" highlightClick="1">
              <a:snd r:embed="rId18" name="quiere tener una camisa blanca.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6" name="TextBox 115"/>
          <p:cNvSpPr txBox="1"/>
          <p:nvPr/>
        </p:nvSpPr>
        <p:spPr>
          <a:xfrm>
            <a:off x="4447139" y="169258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dirty="0">
                <a:solidFill>
                  <a:schemeClr val="accent5">
                    <a:lumMod val="50000"/>
                  </a:schemeClr>
                </a:solidFill>
              </a:rPr>
              <a:t>D</a:t>
            </a:r>
          </a:p>
        </p:txBody>
      </p:sp>
      <p:pic>
        <p:nvPicPr>
          <p:cNvPr id="9218" name="Picture 2" descr="Child Thought Clip art - boy thinking png download - 640*800 ...">
            <a:extLst>
              <a:ext uri="{FF2B5EF4-FFF2-40B4-BE49-F238E27FC236}">
                <a16:creationId xmlns:a16="http://schemas.microsoft.com/office/drawing/2014/main" id="{8AA51A7C-A70B-3741-9693-C6E74104D79F}"/>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721766" y="4327403"/>
            <a:ext cx="1033127" cy="129141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useum clipart - Clip Art Library">
            <a:extLst>
              <a:ext uri="{FF2B5EF4-FFF2-40B4-BE49-F238E27FC236}">
                <a16:creationId xmlns:a16="http://schemas.microsoft.com/office/drawing/2014/main" id="{809339EE-D4A7-7C4F-8F04-80EFFDA4BFF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36735" y="2420305"/>
            <a:ext cx="1246710" cy="93503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rother Sibling Sister Clip art - sister png download - 2396*1971 ...">
            <a:extLst>
              <a:ext uri="{FF2B5EF4-FFF2-40B4-BE49-F238E27FC236}">
                <a16:creationId xmlns:a16="http://schemas.microsoft.com/office/drawing/2014/main" id="{92E521C1-75FE-254D-A3DA-EC793898B99E}"/>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940746" y="2466132"/>
            <a:ext cx="1088414" cy="89526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leeping construction worker clipart - Clip Art Library">
            <a:extLst>
              <a:ext uri="{FF2B5EF4-FFF2-40B4-BE49-F238E27FC236}">
                <a16:creationId xmlns:a16="http://schemas.microsoft.com/office/drawing/2014/main" id="{8C7B3733-8851-5C4A-9EB3-844FAE6550AB}"/>
              </a:ext>
            </a:extLst>
          </p:cNvPr>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10000" b="90000" l="3667" r="95000">
                        <a14:foregroundMark x1="10000" y1="46000" x2="3667" y2="42000"/>
                        <a14:foregroundMark x1="95000" y1="78000" x2="88000" y2="75667"/>
                      </a14:backgroundRemoval>
                    </a14:imgEffect>
                  </a14:imgLayer>
                </a14:imgProps>
              </a:ext>
              <a:ext uri="{28A0092B-C50C-407E-A947-70E740481C1C}">
                <a14:useLocalDpi xmlns:a14="http://schemas.microsoft.com/office/drawing/2010/main"/>
              </a:ext>
            </a:extLst>
          </a:blip>
          <a:srcRect/>
          <a:stretch>
            <a:fillRect/>
          </a:stretch>
        </p:blipFill>
        <p:spPr bwMode="auto">
          <a:xfrm>
            <a:off x="8705777" y="4710585"/>
            <a:ext cx="1067913" cy="106791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fit boy doing exercise - Clip Art Library">
            <a:extLst>
              <a:ext uri="{FF2B5EF4-FFF2-40B4-BE49-F238E27FC236}">
                <a16:creationId xmlns:a16="http://schemas.microsoft.com/office/drawing/2014/main" id="{719C0ABA-D204-5B45-9958-2023EE32E20B}"/>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2580674" y="2509421"/>
            <a:ext cx="1031556" cy="139084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Free Pics Of Teachers Teaching, Download Free Clip Art, Free Clip ...">
            <a:extLst>
              <a:ext uri="{FF2B5EF4-FFF2-40B4-BE49-F238E27FC236}">
                <a16:creationId xmlns:a16="http://schemas.microsoft.com/office/drawing/2014/main" id="{D65FBA83-19D2-D34C-8C31-A82778939E28}"/>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751110" y="2441510"/>
            <a:ext cx="777995" cy="1012331"/>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dog at beach clipart - Clip Art Library">
            <a:extLst>
              <a:ext uri="{FF2B5EF4-FFF2-40B4-BE49-F238E27FC236}">
                <a16:creationId xmlns:a16="http://schemas.microsoft.com/office/drawing/2014/main" id="{C3A468FF-798B-C442-BAC3-0E0F269D4423}"/>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0405363" y="2481982"/>
            <a:ext cx="1189382" cy="1151015"/>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tower clipart - Clip Art Library">
            <a:extLst>
              <a:ext uri="{FF2B5EF4-FFF2-40B4-BE49-F238E27FC236}">
                <a16:creationId xmlns:a16="http://schemas.microsoft.com/office/drawing/2014/main" id="{B333F387-2A6C-DC45-867A-C3506B03D151}"/>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515733" y="4322713"/>
            <a:ext cx="1288674" cy="1288674"/>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Walking 20Clipart People Walking Clip Art - Clip Art Library">
            <a:extLst>
              <a:ext uri="{FF2B5EF4-FFF2-40B4-BE49-F238E27FC236}">
                <a16:creationId xmlns:a16="http://schemas.microsoft.com/office/drawing/2014/main" id="{3493DDE8-4564-6849-80BA-69EF611B7F46}"/>
              </a:ext>
            </a:extLst>
          </p:cNvPr>
          <p:cNvPicPr>
            <a:picLocks noChangeAspect="1" noChangeArrowheads="1"/>
          </p:cNvPicPr>
          <p:nvPr/>
        </p:nvPicPr>
        <p:blipFill>
          <a:blip r:embed="rId28" cstate="screen">
            <a:extLst>
              <a:ext uri="{BEBA8EAE-BF5A-486C-A8C5-ECC9F3942E4B}">
                <a14:imgProps xmlns:a14="http://schemas.microsoft.com/office/drawing/2010/main">
                  <a14:imgLayer r:embed="rId29">
                    <a14:imgEffect>
                      <a14:backgroundRemoval t="5588" b="96662" l="10000" r="90000">
                        <a14:foregroundMark x1="64348" y1="33164" x2="62826" y2="51234"/>
                        <a14:foregroundMark x1="47500" y1="88244" x2="47500" y2="94194"/>
                        <a14:foregroundMark x1="54891" y1="91292" x2="53587" y2="92090"/>
                        <a14:foregroundMark x1="45870" y1="96444" x2="49348" y2="96662"/>
                        <a14:foregroundMark x1="39783" y1="53266" x2="37935" y2="50581"/>
                        <a14:foregroundMark x1="51196" y1="24311" x2="49565" y2="5588"/>
                        <a14:foregroundMark x1="53587" y1="7257" x2="40978" y2="7257"/>
                        <a14:foregroundMark x1="53587" y1="87373" x2="53587" y2="89840"/>
                        <a14:foregroundMark x1="54565" y1="87155" x2="54565" y2="90711"/>
                      </a14:backgroundRemoval>
                    </a14:imgEffect>
                  </a14:imgLayer>
                </a14:imgProps>
              </a:ext>
              <a:ext uri="{28A0092B-C50C-407E-A947-70E740481C1C}">
                <a14:useLocalDpi xmlns:a14="http://schemas.microsoft.com/office/drawing/2010/main"/>
              </a:ext>
            </a:extLst>
          </a:blip>
          <a:srcRect/>
          <a:stretch>
            <a:fillRect/>
          </a:stretch>
        </p:blipFill>
        <p:spPr bwMode="auto">
          <a:xfrm>
            <a:off x="320909" y="4734826"/>
            <a:ext cx="649117" cy="972325"/>
          </a:xfrm>
          <a:prstGeom prst="rect">
            <a:avLst/>
          </a:prstGeom>
          <a:noFill/>
          <a:extLst>
            <a:ext uri="{909E8E84-426E-40DD-AFC4-6F175D3DCCD1}">
              <a14:hiddenFill xmlns:a14="http://schemas.microsoft.com/office/drawing/2010/main">
                <a:solidFill>
                  <a:srgbClr val="FFFFFF"/>
                </a:solidFill>
              </a14:hiddenFill>
            </a:ext>
          </a:extLst>
        </p:spPr>
      </p:pic>
      <p:pic>
        <p:nvPicPr>
          <p:cNvPr id="9244" name="Picture 28" descr="Running Royalty-free Illustration - Vector abstract pattern ...">
            <a:extLst>
              <a:ext uri="{FF2B5EF4-FFF2-40B4-BE49-F238E27FC236}">
                <a16:creationId xmlns:a16="http://schemas.microsoft.com/office/drawing/2014/main" id="{9C25EBF8-DF4D-864E-BF8A-4B1448E005E5}"/>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600354" y="4474666"/>
            <a:ext cx="881972" cy="898825"/>
          </a:xfrm>
          <a:prstGeom prst="rect">
            <a:avLst/>
          </a:prstGeom>
          <a:noFill/>
          <a:extLst>
            <a:ext uri="{909E8E84-426E-40DD-AFC4-6F175D3DCCD1}">
              <a14:hiddenFill xmlns:a14="http://schemas.microsoft.com/office/drawing/2010/main">
                <a:solidFill>
                  <a:srgbClr val="FFFFFF"/>
                </a:solidFill>
              </a14:hiddenFill>
            </a:ext>
          </a:extLst>
        </p:spPr>
      </p:pic>
      <p:pic>
        <p:nvPicPr>
          <p:cNvPr id="9248" name="Picture 32" descr="Free Dancing Girl Png, Download Free Clip Art, Free Clip Art on ...">
            <a:extLst>
              <a:ext uri="{FF2B5EF4-FFF2-40B4-BE49-F238E27FC236}">
                <a16:creationId xmlns:a16="http://schemas.microsoft.com/office/drawing/2014/main" id="{3507C44B-4BF2-F246-A1CE-C17A153BC778}"/>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755619" y="4289752"/>
            <a:ext cx="870716" cy="927389"/>
          </a:xfrm>
          <a:prstGeom prst="rect">
            <a:avLst/>
          </a:prstGeom>
          <a:noFill/>
          <a:extLst>
            <a:ext uri="{909E8E84-426E-40DD-AFC4-6F175D3DCCD1}">
              <a14:hiddenFill xmlns:a14="http://schemas.microsoft.com/office/drawing/2010/main">
                <a:solidFill>
                  <a:srgbClr val="FFFFFF"/>
                </a:solidFill>
              </a14:hiddenFill>
            </a:ext>
          </a:extLst>
        </p:spPr>
      </p:pic>
      <p:pic>
        <p:nvPicPr>
          <p:cNvPr id="9250" name="Picture 34" descr="boy thinking clip art - Clip Art Library">
            <a:extLst>
              <a:ext uri="{FF2B5EF4-FFF2-40B4-BE49-F238E27FC236}">
                <a16:creationId xmlns:a16="http://schemas.microsoft.com/office/drawing/2014/main" id="{7FD7AB64-0823-AD41-B650-7A48370D2665}"/>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1183806" y="4278633"/>
            <a:ext cx="473810" cy="1020878"/>
          </a:xfrm>
          <a:prstGeom prst="rect">
            <a:avLst/>
          </a:prstGeom>
          <a:noFill/>
          <a:extLst>
            <a:ext uri="{909E8E84-426E-40DD-AFC4-6F175D3DCCD1}">
              <a14:hiddenFill xmlns:a14="http://schemas.microsoft.com/office/drawing/2010/main">
                <a:solidFill>
                  <a:srgbClr val="FFFFFF"/>
                </a:solidFill>
              </a14:hiddenFill>
            </a:ext>
          </a:extLst>
        </p:spPr>
      </p:pic>
      <p:pic>
        <p:nvPicPr>
          <p:cNvPr id="9252" name="Picture 36" descr="Free White T Shirt Template Png, Download Free Clip Art, Free Clip ...">
            <a:extLst>
              <a:ext uri="{FF2B5EF4-FFF2-40B4-BE49-F238E27FC236}">
                <a16:creationId xmlns:a16="http://schemas.microsoft.com/office/drawing/2014/main" id="{8F67440B-89C3-E84B-9190-140D5C9DEE18}"/>
              </a:ext>
            </a:extLst>
          </p:cNvPr>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10507338" y="4468838"/>
            <a:ext cx="466681" cy="4834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1152B229-B7C6-6843-B961-CA8045F2189C}"/>
              </a:ext>
            </a:extLst>
          </p:cNvPr>
          <p:cNvSpPr/>
          <p:nvPr/>
        </p:nvSpPr>
        <p:spPr>
          <a:xfrm>
            <a:off x="11157469" y="4278633"/>
            <a:ext cx="104224" cy="20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Tree>
    <p:extLst>
      <p:ext uri="{BB962C8B-B14F-4D97-AF65-F5344CB8AC3E}">
        <p14:creationId xmlns:p14="http://schemas.microsoft.com/office/powerpoint/2010/main" val="237524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Saying what people do</a:t>
            </a:r>
            <a:br>
              <a:rPr lang="en-GB" sz="2600" b="1">
                <a:solidFill>
                  <a:schemeClr val="bg1"/>
                </a:solidFill>
              </a:rPr>
            </a:br>
            <a:r>
              <a:rPr lang="en-GB" sz="2600" b="1">
                <a:solidFill>
                  <a:schemeClr val="bg1"/>
                </a:solidFill>
              </a:rPr>
              <a:t>-ar verbs in singular persons</a:t>
            </a:r>
            <a:endParaRPr lang="en-GB" sz="2600" b="1" dirty="0">
              <a:solidFill>
                <a:schemeClr val="bg1"/>
              </a:solidFill>
            </a:endParaRPr>
          </a:p>
        </p:txBody>
      </p:sp>
      <p:sp>
        <p:nvSpPr>
          <p:cNvPr id="6" name="TextBox 5"/>
          <p:cNvSpPr txBox="1"/>
          <p:nvPr/>
        </p:nvSpPr>
        <p:spPr>
          <a:xfrm>
            <a:off x="5906271" y="4424128"/>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Pas</a:t>
            </a:r>
            <a:r>
              <a:rPr lang="en-GB" sz="2800" b="1" dirty="0" err="1">
                <a:solidFill>
                  <a:srgbClr val="ED7D31"/>
                </a:solidFill>
                <a:latin typeface="Century Gothic" panose="020B0502020202020204" pitchFamily="34" charset="0"/>
              </a:rPr>
              <a:t>as</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por el mercado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TextBox 6"/>
          <p:cNvSpPr txBox="1"/>
          <p:nvPr/>
        </p:nvSpPr>
        <p:spPr>
          <a:xfrm>
            <a:off x="432013" y="4396111"/>
            <a:ext cx="53860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D7D31"/>
                </a:solidFill>
                <a:latin typeface="Century Gothic" panose="020B0502020202020204" pitchFamily="34" charset="0"/>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pass by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market.</a:t>
            </a:r>
          </a:p>
        </p:txBody>
      </p:sp>
      <p:sp>
        <p:nvSpPr>
          <p:cNvPr id="9" name="TextBox 8"/>
          <p:cNvSpPr txBox="1"/>
          <p:nvPr/>
        </p:nvSpPr>
        <p:spPr>
          <a:xfrm>
            <a:off x="432014" y="1907635"/>
            <a:ext cx="1228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verb ending changes depending on who the verb refers to. </a:t>
            </a:r>
          </a:p>
        </p:txBody>
      </p:sp>
      <p:sp>
        <p:nvSpPr>
          <p:cNvPr id="10" name="TextBox 9"/>
          <p:cNvSpPr txBox="1"/>
          <p:nvPr/>
        </p:nvSpPr>
        <p:spPr>
          <a:xfrm>
            <a:off x="432014" y="1274286"/>
            <a:ext cx="11862885"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As you know, 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infinitives end in –</a:t>
            </a:r>
            <a:r>
              <a:rPr lang="en-GB" sz="2800" b="1" dirty="0" err="1">
                <a:solidFill>
                  <a:srgbClr val="002060"/>
                </a:solidFill>
                <a:latin typeface="Century Gothic" panose="020B0502020202020204" pitchFamily="34" charset="0"/>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p:cNvSpPr txBox="1"/>
          <p:nvPr/>
        </p:nvSpPr>
        <p:spPr>
          <a:xfrm>
            <a:off x="4903425" y="3155914"/>
            <a:ext cx="4624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Descans</a:t>
            </a:r>
            <a:r>
              <a:rPr lang="en-GB" sz="2800" b="1" dirty="0">
                <a:solidFill>
                  <a:srgbClr val="ED7D31"/>
                </a:solidFill>
                <a:latin typeface="Century Gothic" panose="020B0502020202020204" pitchFamily="34" charset="0"/>
              </a:rPr>
              <a:t>o</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parque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p:cNvSpPr txBox="1"/>
          <p:nvPr/>
        </p:nvSpPr>
        <p:spPr>
          <a:xfrm>
            <a:off x="432013" y="3149797"/>
            <a:ext cx="4400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rest in the park</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432014" y="2540984"/>
            <a:ext cx="11517178"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an –ar verb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remove </a:t>
            </a:r>
            <a:r>
              <a:rPr lang="en-GB" sz="2800">
                <a:solidFill>
                  <a:srgbClr val="002060"/>
                </a:solidFill>
                <a:latin typeface="Century Gothic" panose="020B0502020202020204" pitchFamily="34" charset="0"/>
              </a:rPr>
              <a:t>–ar and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5">
            <a:extLst>
              <a:ext uri="{FF2B5EF4-FFF2-40B4-BE49-F238E27FC236}">
                <a16:creationId xmlns:a16="http://schemas.microsoft.com/office/drawing/2014/main" id="{EA761312-3FD2-7644-8518-C2E426A3438F}"/>
              </a:ext>
            </a:extLst>
          </p:cNvPr>
          <p:cNvSpPr txBox="1"/>
          <p:nvPr/>
        </p:nvSpPr>
        <p:spPr>
          <a:xfrm>
            <a:off x="5941712" y="5721796"/>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Visit</a:t>
            </a:r>
            <a:r>
              <a:rPr lang="en-GB" sz="2800" b="1" dirty="0" err="1">
                <a:solidFill>
                  <a:srgbClr val="ED7D31"/>
                </a:solidFill>
                <a:latin typeface="Century Gothic" panose="020B0502020202020204" pitchFamily="34" charset="0"/>
              </a:rPr>
              <a:t>a</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la ciudad.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6">
            <a:extLst>
              <a:ext uri="{FF2B5EF4-FFF2-40B4-BE49-F238E27FC236}">
                <a16:creationId xmlns:a16="http://schemas.microsoft.com/office/drawing/2014/main" id="{1677B789-BA15-7348-B92B-B08F6420AD5F}"/>
              </a:ext>
            </a:extLst>
          </p:cNvPr>
          <p:cNvSpPr txBox="1"/>
          <p:nvPr/>
        </p:nvSpPr>
        <p:spPr>
          <a:xfrm>
            <a:off x="432014" y="5680060"/>
            <a:ext cx="3907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solidFill>
                  <a:srgbClr val="ED7D31"/>
                </a:solidFill>
                <a:latin typeface="Century Gothic" panose="020B0502020202020204" pitchFamily="34" charset="0"/>
              </a:rPr>
              <a:t>S/he</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visits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city.</a:t>
            </a:r>
          </a:p>
        </p:txBody>
      </p:sp>
      <p:sp>
        <p:nvSpPr>
          <p:cNvPr id="24" name="TextBox 12">
            <a:extLst>
              <a:ext uri="{FF2B5EF4-FFF2-40B4-BE49-F238E27FC236}">
                <a16:creationId xmlns:a16="http://schemas.microsoft.com/office/drawing/2014/main" id="{09B7E059-09DD-CA41-A93E-5F272ECEA8D7}"/>
              </a:ext>
            </a:extLst>
          </p:cNvPr>
          <p:cNvSpPr txBox="1"/>
          <p:nvPr/>
        </p:nvSpPr>
        <p:spPr>
          <a:xfrm>
            <a:off x="432013" y="3807682"/>
            <a:ext cx="11759987"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an </a:t>
            </a:r>
            <a:r>
              <a:rPr lang="en-GB" sz="2800">
                <a:solidFill>
                  <a:srgbClr val="002060"/>
                </a:solidFill>
                <a:latin typeface="Century Gothic" panose="020B0502020202020204" pitchFamily="34" charset="0"/>
              </a:rPr>
              <a:t>–ar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remove </a:t>
            </a:r>
            <a:r>
              <a:rPr lang="en-GB" sz="2800">
                <a:solidFill>
                  <a:srgbClr val="002060"/>
                </a:solidFill>
                <a:latin typeface="Century Gothic" panose="020B0502020202020204" pitchFamily="34" charset="0"/>
              </a:rPr>
              <a:t>–ar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add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TextBox 12">
            <a:extLst>
              <a:ext uri="{FF2B5EF4-FFF2-40B4-BE49-F238E27FC236}">
                <a16:creationId xmlns:a16="http://schemas.microsoft.com/office/drawing/2014/main" id="{D554BBEC-FB8E-0A46-ADB7-8F0F54036B1B}"/>
              </a:ext>
            </a:extLst>
          </p:cNvPr>
          <p:cNvSpPr txBox="1"/>
          <p:nvPr/>
        </p:nvSpPr>
        <p:spPr>
          <a:xfrm>
            <a:off x="432013" y="5074380"/>
            <a:ext cx="11862885"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an </a:t>
            </a:r>
            <a:r>
              <a:rPr lang="en-GB" sz="2800">
                <a:solidFill>
                  <a:srgbClr val="002060"/>
                </a:solidFill>
                <a:latin typeface="Century Gothic" panose="020B0502020202020204" pitchFamily="34" charset="0"/>
              </a:rPr>
              <a:t>–ar verb, remove –ar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and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Rounded Rectangular Callout 18">
            <a:extLst>
              <a:ext uri="{FF2B5EF4-FFF2-40B4-BE49-F238E27FC236}">
                <a16:creationId xmlns:a16="http://schemas.microsoft.com/office/drawing/2014/main" id="{5259126B-3F06-904F-891B-157C4A6007F3}"/>
              </a:ext>
            </a:extLst>
          </p:cNvPr>
          <p:cNvSpPr/>
          <p:nvPr/>
        </p:nvSpPr>
        <p:spPr>
          <a:xfrm>
            <a:off x="3330866" y="3913968"/>
            <a:ext cx="3646051" cy="1103197"/>
          </a:xfrm>
          <a:prstGeom prst="wedgeRoundRectCallout">
            <a:avLst>
              <a:gd name="adj1" fmla="val -62489"/>
              <a:gd name="adj2" fmla="val 60870"/>
              <a:gd name="adj3" fmla="val 16667"/>
            </a:avLst>
          </a:prstGeom>
          <a:solidFill>
            <a:schemeClr val="accent5">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Remember - </a:t>
            </a:r>
            <a:r>
              <a:rPr lang="en-GB" sz="2000" b="1">
                <a:latin typeface="Century Gothic" panose="020B0502020202020204" pitchFamily="34" charset="0"/>
              </a:rPr>
              <a:t>this verb ending </a:t>
            </a:r>
            <a:r>
              <a:rPr lang="en-GB" sz="2000" b="1" dirty="0">
                <a:latin typeface="Century Gothic" panose="020B0502020202020204" pitchFamily="34" charset="0"/>
              </a:rPr>
              <a:t>also means ‘it…’.</a:t>
            </a:r>
          </a:p>
        </p:txBody>
      </p:sp>
      <p:sp>
        <p:nvSpPr>
          <p:cNvPr id="4" name="CuadroTexto 3">
            <a:extLst>
              <a:ext uri="{FF2B5EF4-FFF2-40B4-BE49-F238E27FC236}">
                <a16:creationId xmlns:a16="http://schemas.microsoft.com/office/drawing/2014/main" id="{93DCB0F9-8291-B948-978D-17298EDE1340}"/>
              </a:ext>
            </a:extLst>
          </p:cNvPr>
          <p:cNvSpPr txBox="1"/>
          <p:nvPr/>
        </p:nvSpPr>
        <p:spPr>
          <a:xfrm>
            <a:off x="9230789" y="2531025"/>
            <a:ext cx="593432" cy="523220"/>
          </a:xfrm>
          <a:prstGeom prst="rect">
            <a:avLst/>
          </a:prstGeom>
          <a:noFill/>
        </p:spPr>
        <p:txBody>
          <a:bodyPr wrap="none" rtlCol="0">
            <a:spAutoFit/>
          </a:bodyPr>
          <a:lstStyle/>
          <a:p>
            <a:r>
              <a:rPr lang="en-GB" sz="2800" b="1" dirty="0">
                <a:solidFill>
                  <a:srgbClr val="ED7D31"/>
                </a:solidFill>
                <a:latin typeface="Century Gothic" panose="020B0502020202020204" pitchFamily="34" charset="0"/>
              </a:rPr>
              <a:t>–o</a:t>
            </a:r>
            <a:endParaRPr lang="es-GB" sz="2800" dirty="0">
              <a:solidFill>
                <a:schemeClr val="accent5">
                  <a:lumMod val="50000"/>
                </a:schemeClr>
              </a:solidFill>
            </a:endParaRPr>
          </a:p>
        </p:txBody>
      </p:sp>
      <p:sp>
        <p:nvSpPr>
          <p:cNvPr id="27" name="CuadroTexto 26">
            <a:extLst>
              <a:ext uri="{FF2B5EF4-FFF2-40B4-BE49-F238E27FC236}">
                <a16:creationId xmlns:a16="http://schemas.microsoft.com/office/drawing/2014/main" id="{F9D331DA-477A-9B49-95F8-0B10952E5E6E}"/>
              </a:ext>
            </a:extLst>
          </p:cNvPr>
          <p:cNvSpPr txBox="1"/>
          <p:nvPr/>
        </p:nvSpPr>
        <p:spPr>
          <a:xfrm>
            <a:off x="9746830" y="3777418"/>
            <a:ext cx="760144" cy="523220"/>
          </a:xfrm>
          <a:prstGeom prst="rect">
            <a:avLst/>
          </a:prstGeom>
          <a:noFill/>
        </p:spPr>
        <p:txBody>
          <a:bodyPr wrap="none" rtlCol="0">
            <a:spAutoFit/>
          </a:bodyPr>
          <a:lstStyle/>
          <a:p>
            <a:r>
              <a:rPr lang="en-GB" sz="2800" b="1" dirty="0">
                <a:solidFill>
                  <a:srgbClr val="ED7D31"/>
                </a:solidFill>
                <a:latin typeface="Century Gothic" panose="020B0502020202020204" pitchFamily="34" charset="0"/>
              </a:rPr>
              <a:t>–as</a:t>
            </a:r>
            <a:endParaRPr lang="es-GB" sz="2800" dirty="0">
              <a:solidFill>
                <a:schemeClr val="accent5">
                  <a:lumMod val="50000"/>
                </a:schemeClr>
              </a:solidFill>
            </a:endParaRPr>
          </a:p>
        </p:txBody>
      </p:sp>
      <p:sp>
        <p:nvSpPr>
          <p:cNvPr id="28" name="CuadroTexto 27">
            <a:extLst>
              <a:ext uri="{FF2B5EF4-FFF2-40B4-BE49-F238E27FC236}">
                <a16:creationId xmlns:a16="http://schemas.microsoft.com/office/drawing/2014/main" id="{651202AB-C4C1-2041-A188-EA4FD5285056}"/>
              </a:ext>
            </a:extLst>
          </p:cNvPr>
          <p:cNvSpPr txBox="1"/>
          <p:nvPr/>
        </p:nvSpPr>
        <p:spPr>
          <a:xfrm>
            <a:off x="9905527" y="5071544"/>
            <a:ext cx="601447" cy="523220"/>
          </a:xfrm>
          <a:prstGeom prst="rect">
            <a:avLst/>
          </a:prstGeom>
          <a:noFill/>
        </p:spPr>
        <p:txBody>
          <a:bodyPr wrap="none" rtlCol="0">
            <a:spAutoFit/>
          </a:bodyPr>
          <a:lstStyle/>
          <a:p>
            <a:r>
              <a:rPr lang="en-GB" sz="2800" b="1" dirty="0">
                <a:solidFill>
                  <a:srgbClr val="ED7D31"/>
                </a:solidFill>
                <a:latin typeface="Century Gothic" panose="020B0502020202020204" pitchFamily="34" charset="0"/>
              </a:rPr>
              <a:t>–a</a:t>
            </a:r>
            <a:endParaRPr lang="es-GB" sz="2800" dirty="0">
              <a:solidFill>
                <a:schemeClr val="accent5">
                  <a:lumMod val="50000"/>
                </a:schemeClr>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Tree>
    <p:extLst>
      <p:ext uri="{BB962C8B-B14F-4D97-AF65-F5344CB8AC3E}">
        <p14:creationId xmlns:p14="http://schemas.microsoft.com/office/powerpoint/2010/main" val="44860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3" grpId="0"/>
      <p:bldP spid="21" grpId="0"/>
      <p:bldP spid="23" grpId="0"/>
      <p:bldP spid="26" grpId="0" animBg="1"/>
      <p:bldP spid="4"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8233823" cy="892552"/>
          </a:xfrm>
          <a:prstGeom prst="rect">
            <a:avLst/>
          </a:prstGeom>
          <a:noFill/>
        </p:spPr>
        <p:txBody>
          <a:bodyPr wrap="square" rtlCol="0">
            <a:spAutoFit/>
          </a:bodyPr>
          <a:lstStyle/>
          <a:p>
            <a:pPr lvl="0">
              <a:defRPr/>
            </a:pPr>
            <a:r>
              <a:rPr lang="en-GB" sz="2600" b="1" dirty="0" err="1">
                <a:solidFill>
                  <a:srgbClr val="002060"/>
                </a:solidFill>
                <a:latin typeface="Century Gothic" panose="020B0502020202020204" pitchFamily="34" charset="0"/>
              </a:rPr>
              <a:t>Leemos</a:t>
            </a:r>
            <a:r>
              <a:rPr lang="en-GB" sz="2600" b="1" dirty="0">
                <a:solidFill>
                  <a:srgbClr val="002060"/>
                </a:solidFill>
                <a:latin typeface="Century Gothic" panose="020B0502020202020204" pitchFamily="34" charset="0"/>
              </a:rPr>
              <a:t> un </a:t>
            </a:r>
            <a:r>
              <a:rPr lang="en-GB" sz="2600" b="1" dirty="0" err="1">
                <a:solidFill>
                  <a:srgbClr val="002060"/>
                </a:solidFill>
                <a:latin typeface="Century Gothic" panose="020B0502020202020204" pitchFamily="34" charset="0"/>
              </a:rPr>
              <a:t>texto</a:t>
            </a:r>
            <a:r>
              <a:rPr lang="en-GB" sz="2600" b="1" dirty="0">
                <a:solidFill>
                  <a:srgbClr val="002060"/>
                </a:solidFill>
                <a:latin typeface="Century Gothic" panose="020B0502020202020204" pitchFamily="34" charset="0"/>
              </a:rPr>
              <a:t> </a:t>
            </a:r>
            <a:r>
              <a:rPr lang="en-GB" sz="2600" b="1" dirty="0" err="1">
                <a:solidFill>
                  <a:srgbClr val="002060"/>
                </a:solidFill>
                <a:latin typeface="Century Gothic" panose="020B0502020202020204" pitchFamily="34" charset="0"/>
              </a:rPr>
              <a:t>sobre</a:t>
            </a:r>
            <a:r>
              <a:rPr lang="en-GB" sz="2600" b="1" dirty="0">
                <a:solidFill>
                  <a:srgbClr val="002060"/>
                </a:solidFill>
                <a:latin typeface="Century Gothic" panose="020B0502020202020204" pitchFamily="34" charset="0"/>
              </a:rPr>
              <a:t> una ciudad </a:t>
            </a:r>
            <a:r>
              <a:rPr lang="en-GB" sz="2600" b="1" dirty="0" err="1">
                <a:solidFill>
                  <a:srgbClr val="002060"/>
                </a:solidFill>
                <a:latin typeface="Century Gothic" panose="020B0502020202020204" pitchFamily="34" charset="0"/>
              </a:rPr>
              <a:t>en</a:t>
            </a:r>
            <a:r>
              <a:rPr lang="en-GB" sz="2600" b="1" dirty="0">
                <a:solidFill>
                  <a:srgbClr val="002060"/>
                </a:solidFill>
                <a:latin typeface="Century Gothic" panose="020B0502020202020204" pitchFamily="34" charset="0"/>
              </a:rPr>
              <a:t> </a:t>
            </a:r>
            <a:r>
              <a:rPr lang="en-GB" sz="2600" b="1" dirty="0" err="1">
                <a:solidFill>
                  <a:srgbClr val="002060"/>
                </a:solidFill>
                <a:latin typeface="Century Gothic" panose="020B0502020202020204" pitchFamily="34" charset="0"/>
              </a:rPr>
              <a:t>España</a:t>
            </a:r>
            <a:r>
              <a:rPr lang="en-GB" sz="2600" b="1" dirty="0">
                <a:solidFill>
                  <a:srgbClr val="002060"/>
                </a:solidFill>
                <a:latin typeface="Century Gothic" panose="020B0502020202020204" pitchFamily="34" charset="0"/>
              </a:rPr>
              <a:t>: Santa Cruz de Tenerife.</a:t>
            </a:r>
            <a:endParaRPr kumimoji="0" lang="en-GB" sz="2600" b="1"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193861" y="2184102"/>
            <a:ext cx="4764364" cy="492443"/>
          </a:xfrm>
          <a:prstGeom prst="rect">
            <a:avLst/>
          </a:prstGeom>
          <a:noFill/>
        </p:spPr>
        <p:txBody>
          <a:bodyPr wrap="square" rtlCol="0">
            <a:spAutoFit/>
          </a:bodyPr>
          <a:lstStyle/>
          <a:p>
            <a:pPr lvl="0">
              <a:defRPr/>
            </a:pPr>
            <a:r>
              <a:rPr lang="en-GB" sz="2600" noProof="0" dirty="0" err="1">
                <a:solidFill>
                  <a:srgbClr val="002060"/>
                </a:solidFill>
                <a:latin typeface="Century Gothic" panose="020B0502020202020204" pitchFamily="34" charset="0"/>
              </a:rPr>
              <a:t>Trabajamos</a:t>
            </a:r>
            <a:r>
              <a:rPr lang="en-GB" sz="2600" noProof="0" dirty="0">
                <a:solidFill>
                  <a:srgbClr val="002060"/>
                </a:solidFill>
                <a:latin typeface="Century Gothic" panose="020B0502020202020204" pitchFamily="34" charset="0"/>
              </a:rPr>
              <a:t> </a:t>
            </a:r>
            <a:r>
              <a:rPr lang="en-GB" sz="2600" noProof="0" dirty="0" err="1">
                <a:solidFill>
                  <a:srgbClr val="002060"/>
                </a:solidFill>
                <a:latin typeface="Century Gothic" panose="020B0502020202020204" pitchFamily="34" charset="0"/>
              </a:rPr>
              <a:t>en</a:t>
            </a:r>
            <a:r>
              <a:rPr lang="en-GB" sz="2600" noProof="0" dirty="0">
                <a:solidFill>
                  <a:srgbClr val="002060"/>
                </a:solidFill>
                <a:latin typeface="Century Gothic" panose="020B0502020202020204" pitchFamily="34" charset="0"/>
              </a:rPr>
              <a:t> parejas.</a:t>
            </a:r>
            <a:endParaRPr kumimoji="0" lang="en-GB" sz="2600" b="0" i="0" u="none" strike="noStrike" kern="1200" cap="none" spc="0" normalizeH="0" baseline="0" noProof="0" dirty="0">
              <a:ln>
                <a:noFill/>
              </a:ln>
              <a:solidFill>
                <a:prstClr val="black"/>
              </a:solidFill>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672548"/>
            <a:ext cx="11722942"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El </a:t>
            </a:r>
            <a:r>
              <a:rPr lang="en-GB" sz="2600" dirty="0" err="1">
                <a:solidFill>
                  <a:srgbClr val="002060"/>
                </a:solidFill>
                <a:latin typeface="Century Gothic" panose="020B0502020202020204" pitchFamily="34" charset="0"/>
              </a:rPr>
              <a:t>estudiante</a:t>
            </a:r>
            <a:r>
              <a:rPr lang="en-GB" sz="2600" dirty="0">
                <a:solidFill>
                  <a:srgbClr val="002060"/>
                </a:solidFill>
                <a:latin typeface="Century Gothic" panose="020B0502020202020204" pitchFamily="34" charset="0"/>
              </a:rPr>
              <a:t> A lee la </a:t>
            </a:r>
            <a:r>
              <a:rPr lang="en-GB" sz="2600" dirty="0" err="1">
                <a:solidFill>
                  <a:srgbClr val="002060"/>
                </a:solidFill>
                <a:latin typeface="Century Gothic" panose="020B0502020202020204" pitchFamily="34" charset="0"/>
              </a:rPr>
              <a:t>primera</a:t>
            </a:r>
            <a:r>
              <a:rPr lang="en-GB" sz="2600" dirty="0">
                <a:solidFill>
                  <a:srgbClr val="002060"/>
                </a:solidFill>
                <a:latin typeface="Century Gothic" panose="020B0502020202020204" pitchFamily="34" charset="0"/>
              </a:rPr>
              <a:t> </a:t>
            </a:r>
            <a:r>
              <a:rPr lang="en-GB" sz="2600" dirty="0" err="1">
                <a:solidFill>
                  <a:srgbClr val="002060"/>
                </a:solidFill>
                <a:latin typeface="Century Gothic" panose="020B0502020202020204" pitchFamily="34" charset="0"/>
              </a:rPr>
              <a:t>parte</a:t>
            </a:r>
            <a:r>
              <a:rPr lang="en-GB" sz="2600" dirty="0">
                <a:solidFill>
                  <a:srgbClr val="002060"/>
                </a:solidFill>
                <a:latin typeface="Century Gothic" panose="020B0502020202020204" pitchFamily="34" charset="0"/>
              </a:rPr>
              <a:t> del </a:t>
            </a:r>
            <a:r>
              <a:rPr lang="en-GB" sz="2600" dirty="0" err="1">
                <a:solidFill>
                  <a:srgbClr val="002060"/>
                </a:solidFill>
                <a:latin typeface="Century Gothic" panose="020B0502020202020204" pitchFamily="34" charset="0"/>
              </a:rPr>
              <a:t>texto</a:t>
            </a:r>
            <a:r>
              <a:rPr lang="en-GB" sz="2600" dirty="0">
                <a:solidFill>
                  <a:srgbClr val="002060"/>
                </a:solidFill>
                <a:latin typeface="Century Gothic" panose="020B0502020202020204" pitchFamily="34" charset="0"/>
              </a:rPr>
              <a:t>.  </a:t>
            </a:r>
            <a:endParaRPr kumimoji="0" lang="en-GB" sz="2600" b="0" i="0" u="none" strike="noStrike" kern="1200" cap="none" spc="0" normalizeH="0" baseline="0" noProof="0" dirty="0">
              <a:ln>
                <a:noFill/>
              </a:ln>
              <a:solidFill>
                <a:prstClr val="black"/>
              </a:solidFill>
              <a:effectLst/>
              <a:uLnTx/>
              <a:uFillTx/>
              <a:latin typeface="Tw Cen MT" panose="020B0602020104020603"/>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1034" y="3160993"/>
            <a:ext cx="9173465"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El </a:t>
            </a:r>
            <a:r>
              <a:rPr lang="en-GB" sz="2600" dirty="0" err="1">
                <a:solidFill>
                  <a:srgbClr val="002060"/>
                </a:solidFill>
                <a:latin typeface="Century Gothic" panose="020B0502020202020204" pitchFamily="34" charset="0"/>
              </a:rPr>
              <a:t>estudiante</a:t>
            </a:r>
            <a:r>
              <a:rPr lang="en-GB" sz="2600" dirty="0">
                <a:solidFill>
                  <a:srgbClr val="002060"/>
                </a:solidFill>
                <a:latin typeface="Century Gothic" panose="020B0502020202020204" pitchFamily="34" charset="0"/>
              </a:rPr>
              <a:t> B </a:t>
            </a:r>
            <a:r>
              <a:rPr lang="en-GB" sz="2600" dirty="0" err="1">
                <a:solidFill>
                  <a:srgbClr val="002060"/>
                </a:solidFill>
                <a:latin typeface="Century Gothic" panose="020B0502020202020204" pitchFamily="34" charset="0"/>
              </a:rPr>
              <a:t>escucha</a:t>
            </a:r>
            <a:r>
              <a:rPr lang="en-GB" sz="2600" dirty="0">
                <a:solidFill>
                  <a:srgbClr val="002060"/>
                </a:solidFill>
                <a:latin typeface="Century Gothic" panose="020B0502020202020204" pitchFamily="34" charset="0"/>
              </a:rPr>
              <a:t> y escribe las </a:t>
            </a:r>
            <a:r>
              <a:rPr lang="en-GB" sz="2600" dirty="0" err="1">
                <a:solidFill>
                  <a:srgbClr val="002060"/>
                </a:solidFill>
                <a:latin typeface="Century Gothic" panose="020B0502020202020204" pitchFamily="34" charset="0"/>
              </a:rPr>
              <a:t>letras</a:t>
            </a:r>
            <a:r>
              <a:rPr lang="en-GB" sz="2600" dirty="0">
                <a:solidFill>
                  <a:srgbClr val="002060"/>
                </a:solidFill>
                <a:latin typeface="Century Gothic" panose="020B0502020202020204" pitchFamily="34" charset="0"/>
              </a:rPr>
              <a:t> que </a:t>
            </a:r>
            <a:r>
              <a:rPr lang="en-GB" sz="2600" dirty="0" err="1">
                <a:solidFill>
                  <a:srgbClr val="002060"/>
                </a:solidFill>
                <a:latin typeface="Century Gothic" panose="020B0502020202020204" pitchFamily="34" charset="0"/>
              </a:rPr>
              <a:t>faltan</a:t>
            </a:r>
            <a:r>
              <a:rPr lang="en-GB" sz="2600" dirty="0">
                <a:solidFill>
                  <a:srgbClr val="002060"/>
                </a:solidFill>
                <a:latin typeface="Century Gothic" panose="020B0502020202020204" pitchFamily="34" charset="0"/>
              </a:rPr>
              <a:t>.</a:t>
            </a:r>
            <a:endParaRPr lang="en-GB" sz="2600" dirty="0">
              <a:solidFill>
                <a:prstClr val="black"/>
              </a:solidFill>
              <a:latin typeface="Tw Cen MT" panose="020B0602020104020603"/>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517479" y="286834"/>
            <a:ext cx="3537663" cy="3404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492443"/>
          </a:xfrm>
          <a:prstGeom prst="rect">
            <a:avLst/>
          </a:prstGeom>
          <a:noFill/>
        </p:spPr>
        <p:txBody>
          <a:bodyPr wrap="square" rtlCol="0">
            <a:spAutoFit/>
          </a:bodyPr>
          <a:lstStyle/>
          <a:p>
            <a:pPr lvl="0">
              <a:defRPr/>
            </a:pPr>
            <a:r>
              <a:rPr lang="en-GB" sz="2600" dirty="0" err="1">
                <a:solidFill>
                  <a:srgbClr val="002060"/>
                </a:solidFill>
                <a:latin typeface="Century Gothic" panose="020B0502020202020204" pitchFamily="34" charset="0"/>
              </a:rPr>
              <a:t>Ejemplo</a:t>
            </a:r>
            <a:r>
              <a:rPr lang="en-GB" sz="2600" dirty="0">
                <a:solidFill>
                  <a:srgbClr val="002060"/>
                </a:solidFill>
                <a:latin typeface="Century Gothic" panose="020B0502020202020204" pitchFamily="34" charset="0"/>
              </a:rPr>
              <a:t>:</a:t>
            </a:r>
            <a:endParaRPr lang="en-GB" sz="2600" dirty="0">
              <a:solidFill>
                <a:prstClr val="black"/>
              </a:solidFill>
              <a:latin typeface="Tw Cen MT" panose="020B0602020104020603"/>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23220"/>
          </a:xfrm>
          <a:prstGeom prst="rect">
            <a:avLst/>
          </a:prstGeom>
          <a:noFill/>
        </p:spPr>
        <p:txBody>
          <a:bodyPr wrap="square" rtlCol="0">
            <a:spAutoFit/>
          </a:bodyPr>
          <a:lstStyle/>
          <a:p>
            <a:pPr lvl="0">
              <a:defRPr/>
            </a:pPr>
            <a:r>
              <a:rPr lang="en-GB" sz="2800" b="1" dirty="0" err="1">
                <a:solidFill>
                  <a:srgbClr val="002060"/>
                </a:solidFill>
                <a:latin typeface="Century Gothic" panose="020B0502020202020204" pitchFamily="34" charset="0"/>
              </a:rPr>
              <a:t>Estudiante</a:t>
            </a:r>
            <a:r>
              <a:rPr lang="en-GB" sz="2800" b="1" dirty="0">
                <a:solidFill>
                  <a:srgbClr val="002060"/>
                </a:solidFill>
                <a:latin typeface="Century Gothic" panose="020B0502020202020204" pitchFamily="34" charset="0"/>
              </a:rPr>
              <a:t> A</a:t>
            </a:r>
            <a:endParaRPr lang="en-GB" sz="2800" b="1" dirty="0">
              <a:solidFill>
                <a:prstClr val="black"/>
              </a:solidFill>
              <a:latin typeface="Tw Cen MT" panose="020B0602020104020603"/>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5960004" y="4618419"/>
            <a:ext cx="2736782" cy="523220"/>
          </a:xfrm>
          <a:prstGeom prst="rect">
            <a:avLst/>
          </a:prstGeom>
          <a:noFill/>
        </p:spPr>
        <p:txBody>
          <a:bodyPr wrap="square" rtlCol="0">
            <a:spAutoFit/>
          </a:bodyPr>
          <a:lstStyle/>
          <a:p>
            <a:pPr lvl="0">
              <a:defRPr/>
            </a:pPr>
            <a:r>
              <a:rPr lang="en-GB" sz="2800" b="1" dirty="0" err="1">
                <a:solidFill>
                  <a:srgbClr val="002060"/>
                </a:solidFill>
                <a:latin typeface="Century Gothic" panose="020B0502020202020204" pitchFamily="34" charset="0"/>
              </a:rPr>
              <a:t>Estudiante</a:t>
            </a:r>
            <a:r>
              <a:rPr lang="en-GB" sz="2800" b="1" dirty="0">
                <a:solidFill>
                  <a:srgbClr val="002060"/>
                </a:solidFill>
                <a:latin typeface="Century Gothic" panose="020B0502020202020204" pitchFamily="34" charset="0"/>
              </a:rPr>
              <a:t> B</a:t>
            </a:r>
            <a:endParaRPr lang="en-GB" sz="2800" b="1" dirty="0">
              <a:solidFill>
                <a:prstClr val="black"/>
              </a:solidFill>
              <a:latin typeface="Tw Cen MT" panose="020B0602020104020603"/>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Texto</a:t>
            </a:r>
            <a:r>
              <a:rPr lang="es-GB" sz="2000" dirty="0">
                <a:solidFill>
                  <a:srgbClr val="203864"/>
                </a:solidFill>
              </a:rPr>
              <a:t>: </a:t>
            </a:r>
            <a:r>
              <a:rPr lang="es-ES" sz="2000" dirty="0">
                <a:solidFill>
                  <a:srgbClr val="203864"/>
                </a:solidFill>
              </a:rPr>
              <a:t>Santa Cruz de Tenerife es la capital...</a:t>
            </a:r>
            <a:endParaRPr lang="es-GB" sz="2000" dirty="0">
              <a:solidFill>
                <a:srgbClr val="203864"/>
              </a:solidFill>
            </a:endParaRPr>
          </a:p>
        </p:txBody>
      </p:sp>
      <p:sp>
        <p:nvSpPr>
          <p:cNvPr id="6" name="Llamada rectangular 5">
            <a:extLst>
              <a:ext uri="{FF2B5EF4-FFF2-40B4-BE49-F238E27FC236}">
                <a16:creationId xmlns:a16="http://schemas.microsoft.com/office/drawing/2014/main" id="{39EF0E4C-2D68-BE45-BDE9-AF12C2E97C8E}"/>
              </a:ext>
            </a:extLst>
          </p:cNvPr>
          <p:cNvSpPr/>
          <p:nvPr/>
        </p:nvSpPr>
        <p:spPr>
          <a:xfrm>
            <a:off x="3364484" y="3734824"/>
            <a:ext cx="2470862" cy="1253829"/>
          </a:xfrm>
          <a:prstGeom prst="wedgeRectCallout">
            <a:avLst>
              <a:gd name="adj1" fmla="val -75593"/>
              <a:gd name="adj2" fmla="val 9036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203864"/>
                </a:solidFill>
              </a:rPr>
              <a:t>Santa Cruz de Tenerife es la capital...</a:t>
            </a:r>
            <a:endParaRPr lang="es-GB" sz="2000" b="1" dirty="0">
              <a:solidFill>
                <a:srgbClr val="203864"/>
              </a:solidFill>
            </a:endParaRPr>
          </a:p>
        </p:txBody>
      </p:sp>
      <p:sp>
        <p:nvSpPr>
          <p:cNvPr id="26" name="Rectángulo 25">
            <a:extLst>
              <a:ext uri="{FF2B5EF4-FFF2-40B4-BE49-F238E27FC236}">
                <a16:creationId xmlns:a16="http://schemas.microsoft.com/office/drawing/2014/main" id="{464C63FE-310E-7D4E-96F0-AEFFC1FA68FF}"/>
              </a:ext>
            </a:extLst>
          </p:cNvPr>
          <p:cNvSpPr/>
          <p:nvPr/>
        </p:nvSpPr>
        <p:spPr>
          <a:xfrm>
            <a:off x="8468352" y="5048662"/>
            <a:ext cx="2883193"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solidFill>
                  <a:srgbClr val="203864"/>
                </a:solidFill>
              </a:rPr>
              <a:t>Texto</a:t>
            </a:r>
            <a:r>
              <a:rPr lang="es-GB" sz="2400" dirty="0">
                <a:solidFill>
                  <a:srgbClr val="203864"/>
                </a:solidFill>
              </a:rPr>
              <a:t>: Santa Cruz de Tenerife es la c_p_t_l...</a:t>
            </a: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99037" y="4533013"/>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351092" y="5816148"/>
            <a:ext cx="394660" cy="461665"/>
          </a:xfrm>
          <a:prstGeom prst="rect">
            <a:avLst/>
          </a:prstGeom>
          <a:noFill/>
        </p:spPr>
        <p:txBody>
          <a:bodyPr wrap="none" rtlCol="0">
            <a:spAutoFit/>
          </a:bodyPr>
          <a:lstStyle/>
          <a:p>
            <a:pPr algn="l"/>
            <a:r>
              <a:rPr lang="es-GB" sz="2400" dirty="0">
                <a:solidFill>
                  <a:schemeClr val="accent5">
                    <a:lumMod val="50000"/>
                  </a:schemeClr>
                </a:solidFill>
              </a:rPr>
              <a:t>a</a:t>
            </a:r>
          </a:p>
        </p:txBody>
      </p:sp>
      <p:sp>
        <p:nvSpPr>
          <p:cNvPr id="28" name="CuadroTexto 27">
            <a:extLst>
              <a:ext uri="{FF2B5EF4-FFF2-40B4-BE49-F238E27FC236}">
                <a16:creationId xmlns:a16="http://schemas.microsoft.com/office/drawing/2014/main" id="{670D8C65-BB45-9649-B532-C5AEDBA53283}"/>
              </a:ext>
            </a:extLst>
          </p:cNvPr>
          <p:cNvSpPr txBox="1"/>
          <p:nvPr/>
        </p:nvSpPr>
        <p:spPr>
          <a:xfrm>
            <a:off x="9787158" y="5816148"/>
            <a:ext cx="245580" cy="461665"/>
          </a:xfrm>
          <a:prstGeom prst="rect">
            <a:avLst/>
          </a:prstGeom>
          <a:noFill/>
        </p:spPr>
        <p:txBody>
          <a:bodyPr wrap="none" rtlCol="0">
            <a:spAutoFit/>
          </a:bodyPr>
          <a:lstStyle/>
          <a:p>
            <a:pPr algn="l"/>
            <a:r>
              <a:rPr lang="es-GB" sz="2400" dirty="0">
                <a:solidFill>
                  <a:schemeClr val="accent5">
                    <a:lumMod val="50000"/>
                  </a:schemeClr>
                </a:solidFill>
              </a:rPr>
              <a:t>i</a:t>
            </a:r>
          </a:p>
        </p:txBody>
      </p:sp>
      <p:sp>
        <p:nvSpPr>
          <p:cNvPr id="8" name="CuadroTexto 7">
            <a:extLst>
              <a:ext uri="{FF2B5EF4-FFF2-40B4-BE49-F238E27FC236}">
                <a16:creationId xmlns:a16="http://schemas.microsoft.com/office/drawing/2014/main" id="{904511B6-5E88-9D4A-89EF-4CA9C4F859DF}"/>
              </a:ext>
            </a:extLst>
          </p:cNvPr>
          <p:cNvSpPr txBox="1"/>
          <p:nvPr/>
        </p:nvSpPr>
        <p:spPr>
          <a:xfrm>
            <a:off x="9219535" y="2228271"/>
            <a:ext cx="2525050" cy="400110"/>
          </a:xfrm>
          <a:prstGeom prst="rect">
            <a:avLst/>
          </a:prstGeom>
          <a:noFill/>
        </p:spPr>
        <p:txBody>
          <a:bodyPr wrap="none" rtlCol="0">
            <a:spAutoFit/>
          </a:bodyPr>
          <a:lstStyle/>
          <a:p>
            <a:pPr algn="l"/>
            <a:r>
              <a:rPr lang="es-GB" sz="2000" dirty="0">
                <a:solidFill>
                  <a:schemeClr val="accent5">
                    <a:lumMod val="50000"/>
                  </a:schemeClr>
                </a:solidFill>
              </a:rPr>
              <a:t>Piscinas y auditorio</a:t>
            </a:r>
          </a:p>
        </p:txBody>
      </p:sp>
      <p:sp>
        <p:nvSpPr>
          <p:cNvPr id="29" name="CuadroTexto 28">
            <a:extLst>
              <a:ext uri="{FF2B5EF4-FFF2-40B4-BE49-F238E27FC236}">
                <a16:creationId xmlns:a16="http://schemas.microsoft.com/office/drawing/2014/main" id="{B25F7AFC-F5B7-E944-84BF-756A41FF2581}"/>
              </a:ext>
            </a:extLst>
          </p:cNvPr>
          <p:cNvSpPr txBox="1"/>
          <p:nvPr/>
        </p:nvSpPr>
        <p:spPr>
          <a:xfrm>
            <a:off x="9809440" y="4394162"/>
            <a:ext cx="1345240" cy="400110"/>
          </a:xfrm>
          <a:prstGeom prst="rect">
            <a:avLst/>
          </a:prstGeom>
          <a:noFill/>
        </p:spPr>
        <p:txBody>
          <a:bodyPr wrap="none" rtlCol="0">
            <a:spAutoFit/>
          </a:bodyPr>
          <a:lstStyle/>
          <a:p>
            <a:pPr algn="l"/>
            <a:r>
              <a:rPr lang="es-GB" sz="2000" dirty="0">
                <a:solidFill>
                  <a:schemeClr val="accent5">
                    <a:lumMod val="50000"/>
                  </a:schemeClr>
                </a:solidFill>
              </a:rPr>
              <a:t>Carnaval</a:t>
            </a: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394931" y="5270378"/>
            <a:ext cx="3692036" cy="1015663"/>
          </a:xfrm>
          <a:prstGeom prst="rect">
            <a:avLst/>
          </a:prstGeom>
          <a:noFill/>
        </p:spPr>
        <p:txBody>
          <a:bodyPr wrap="none" rtlCol="0">
            <a:spAutoFit/>
          </a:bodyPr>
          <a:lstStyle/>
          <a:p>
            <a:pPr algn="l"/>
            <a:r>
              <a:rPr lang="es-GB" sz="2000">
                <a:solidFill>
                  <a:schemeClr val="accent5">
                    <a:lumMod val="50000"/>
                  </a:schemeClr>
                </a:solidFill>
              </a:rPr>
              <a:t>*</a:t>
            </a:r>
            <a:r>
              <a:rPr lang="en-GB" sz="2000">
                <a:solidFill>
                  <a:schemeClr val="accent5">
                    <a:lumMod val="50000"/>
                  </a:schemeClr>
                </a:solidFill>
              </a:rPr>
              <a:t> el </a:t>
            </a:r>
            <a:r>
              <a:rPr lang="es-GB" sz="2000">
                <a:solidFill>
                  <a:schemeClr val="accent5">
                    <a:lumMod val="50000"/>
                  </a:schemeClr>
                </a:solidFill>
              </a:rPr>
              <a:t>castillo </a:t>
            </a:r>
            <a:r>
              <a:rPr lang="es-GB" sz="2000" dirty="0">
                <a:solidFill>
                  <a:schemeClr val="accent5">
                    <a:lumMod val="50000"/>
                  </a:schemeClr>
                </a:solidFill>
              </a:rPr>
              <a:t>= castle</a:t>
            </a:r>
          </a:p>
          <a:p>
            <a:pPr algn="l"/>
            <a:r>
              <a:rPr lang="es-GB" sz="2000">
                <a:solidFill>
                  <a:schemeClr val="accent5">
                    <a:lumMod val="50000"/>
                  </a:schemeClr>
                </a:solidFill>
              </a:rPr>
              <a:t>*</a:t>
            </a:r>
            <a:r>
              <a:rPr lang="en-GB" sz="2000">
                <a:solidFill>
                  <a:schemeClr val="accent5">
                    <a:lumMod val="50000"/>
                  </a:schemeClr>
                </a:solidFill>
              </a:rPr>
              <a:t> la</a:t>
            </a:r>
            <a:r>
              <a:rPr lang="es-GB" sz="2000">
                <a:solidFill>
                  <a:schemeClr val="accent5">
                    <a:lumMod val="50000"/>
                  </a:schemeClr>
                </a:solidFill>
              </a:rPr>
              <a:t> </a:t>
            </a:r>
            <a:r>
              <a:rPr lang="es-GB" sz="2000" dirty="0">
                <a:solidFill>
                  <a:schemeClr val="accent5">
                    <a:lumMod val="50000"/>
                  </a:schemeClr>
                </a:solidFill>
              </a:rPr>
              <a:t>piscina = swimming pool</a:t>
            </a:r>
          </a:p>
          <a:p>
            <a:pPr algn="l"/>
            <a:r>
              <a:rPr lang="es-GB" sz="2000" dirty="0">
                <a:solidFill>
                  <a:schemeClr val="accent5">
                    <a:lumMod val="50000"/>
                  </a:schemeClr>
                </a:solidFill>
              </a:rPr>
              <a:t>* celebrar = to celebrate</a:t>
            </a:r>
          </a:p>
        </p:txBody>
      </p:sp>
      <p:sp>
        <p:nvSpPr>
          <p:cNvPr id="11" name="Rectángulo 10">
            <a:extLst>
              <a:ext uri="{FF2B5EF4-FFF2-40B4-BE49-F238E27FC236}">
                <a16:creationId xmlns:a16="http://schemas.microsoft.com/office/drawing/2014/main" id="{C828F00C-B65B-034B-B86C-B8820BE21269}"/>
              </a:ext>
            </a:extLst>
          </p:cNvPr>
          <p:cNvSpPr/>
          <p:nvPr/>
        </p:nvSpPr>
        <p:spPr>
          <a:xfrm>
            <a:off x="4429680" y="5248691"/>
            <a:ext cx="3602605" cy="9692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Gloss</a:t>
            </a:r>
          </a:p>
        </p:txBody>
      </p:sp>
      <p:pic>
        <p:nvPicPr>
          <p:cNvPr id="9" name="Picture 4" descr="Piscinas, Tenerife, Auditorio, Santa Cruz, Canarias">
            <a:extLst>
              <a:ext uri="{FF2B5EF4-FFF2-40B4-BE49-F238E27FC236}">
                <a16:creationId xmlns:a16="http://schemas.microsoft.com/office/drawing/2014/main" id="{88A099D6-ACEA-B045-B083-322000224B6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07856" y="741081"/>
            <a:ext cx="2748409" cy="15459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arnival's Queen">
            <a:extLst>
              <a:ext uri="{FF2B5EF4-FFF2-40B4-BE49-F238E27FC236}">
                <a16:creationId xmlns:a16="http://schemas.microsoft.com/office/drawing/2014/main" id="{EFF574FA-57FE-ED44-895B-703310BD32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07856" y="2625547"/>
            <a:ext cx="2748408" cy="1829166"/>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FC982D28-92BB-1246-A460-3A029CB6EB39}"/>
              </a:ext>
            </a:extLst>
          </p:cNvPr>
          <p:cNvSpPr txBox="1"/>
          <p:nvPr/>
        </p:nvSpPr>
        <p:spPr>
          <a:xfrm>
            <a:off x="9950692" y="5816147"/>
            <a:ext cx="394660" cy="461665"/>
          </a:xfrm>
          <a:prstGeom prst="rect">
            <a:avLst/>
          </a:prstGeom>
          <a:noFill/>
        </p:spPr>
        <p:txBody>
          <a:bodyPr wrap="none" rtlCol="0">
            <a:spAutoFit/>
          </a:bodyPr>
          <a:lstStyle/>
          <a:p>
            <a:pPr algn="l"/>
            <a:r>
              <a:rPr lang="es-GB" sz="2400" dirty="0">
                <a:solidFill>
                  <a:schemeClr val="accent5">
                    <a:lumMod val="50000"/>
                  </a:schemeClr>
                </a:solidFill>
              </a:rPr>
              <a:t>a</a:t>
            </a: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28" grpId="0"/>
      <p:bldP spid="31" grpId="0"/>
      <p:bldP spid="11" grpId="0" animBg="1"/>
      <p:bldP spid="11" grpId="1"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233683" y="1168466"/>
            <a:ext cx="11420598" cy="553998"/>
          </a:xfrm>
          <a:prstGeom prst="rect">
            <a:avLst/>
          </a:prstGeom>
          <a:noFill/>
        </p:spPr>
        <p:txBody>
          <a:bodyPr wrap="square" rtlCol="0">
            <a:spAutoFit/>
          </a:bodyPr>
          <a:lstStyle/>
          <a:p>
            <a:r>
              <a:rPr lang="en-US" sz="3000" dirty="0">
                <a:solidFill>
                  <a:schemeClr val="accent5">
                    <a:lumMod val="50000"/>
                  </a:schemeClr>
                </a:solidFill>
              </a:rPr>
              <a:t>Remember that ‘para’ can mean ‘in order to’. </a:t>
            </a:r>
          </a:p>
        </p:txBody>
      </p:sp>
      <p:sp>
        <p:nvSpPr>
          <p:cNvPr id="12" name="TextBox 11"/>
          <p:cNvSpPr txBox="1"/>
          <p:nvPr/>
        </p:nvSpPr>
        <p:spPr>
          <a:xfrm>
            <a:off x="233683" y="2747952"/>
            <a:ext cx="1124114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66400"/>
                </a:solidFill>
                <a:latin typeface="Century Gothic" panose="020F0302020204030204"/>
              </a:rPr>
              <a:t>Llevo</a:t>
            </a:r>
            <a:r>
              <a:rPr lang="en-GB" sz="3000" b="1" dirty="0">
                <a:solidFill>
                  <a:srgbClr val="F66400"/>
                </a:solidFill>
                <a:latin typeface="Century Gothic" panose="020F0302020204030204"/>
              </a:rPr>
              <a:t> una </a:t>
            </a:r>
            <a:r>
              <a:rPr lang="en-GB" sz="3000" b="1" dirty="0" err="1">
                <a:solidFill>
                  <a:srgbClr val="F66400"/>
                </a:solidFill>
                <a:latin typeface="Century Gothic" panose="020F0302020204030204"/>
              </a:rPr>
              <a:t>revista</a:t>
            </a:r>
            <a:r>
              <a:rPr lang="en-GB" sz="3000" b="1" dirty="0">
                <a:solidFill>
                  <a:srgbClr val="F66400"/>
                </a:solidFill>
                <a:latin typeface="Century Gothic" panose="020F0302020204030204"/>
              </a:rPr>
              <a:t> para leer </a:t>
            </a:r>
            <a:r>
              <a:rPr lang="en-GB" sz="3000" b="1" dirty="0" err="1">
                <a:solidFill>
                  <a:srgbClr val="F66400"/>
                </a:solidFill>
                <a:latin typeface="Century Gothic" panose="020F0302020204030204"/>
              </a:rPr>
              <a:t>en</a:t>
            </a:r>
            <a:r>
              <a:rPr lang="en-GB" sz="3000" b="1" dirty="0">
                <a:solidFill>
                  <a:srgbClr val="F66400"/>
                </a:solidFill>
                <a:latin typeface="Century Gothic" panose="020F0302020204030204"/>
              </a:rPr>
              <a:t> el </a:t>
            </a:r>
            <a:r>
              <a:rPr lang="en-GB" sz="3000" b="1" dirty="0" err="1">
                <a:solidFill>
                  <a:srgbClr val="F66400"/>
                </a:solidFill>
                <a:latin typeface="Century Gothic" panose="020F0302020204030204"/>
              </a:rPr>
              <a:t>coche</a:t>
            </a:r>
            <a:r>
              <a:rPr lang="en-GB" sz="3000" b="1" dirty="0">
                <a:solidFill>
                  <a:srgbClr val="F66400"/>
                </a:solidFill>
                <a:latin typeface="Century Gothic" panose="020F0302020204030204"/>
              </a:rPr>
              <a:t>.</a:t>
            </a:r>
            <a:endParaRPr kumimoji="0" lang="en-GB" sz="30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3" name="TextBox 12"/>
          <p:cNvSpPr txBox="1"/>
          <p:nvPr/>
        </p:nvSpPr>
        <p:spPr>
          <a:xfrm>
            <a:off x="233683" y="3537695"/>
            <a:ext cx="1229119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F0302020204030204"/>
              </a:rPr>
              <a:t>I take a magazine </a:t>
            </a:r>
            <a:r>
              <a:rPr kumimoji="0" lang="en-GB" sz="3000" b="1" i="0" u="none" strike="noStrike" kern="1200" cap="none" spc="0" normalizeH="0" noProof="0" dirty="0">
                <a:ln>
                  <a:noFill/>
                </a:ln>
                <a:solidFill>
                  <a:srgbClr val="4472C4">
                    <a:lumMod val="50000"/>
                  </a:srgbClr>
                </a:solidFill>
                <a:effectLst/>
                <a:uLnTx/>
                <a:uFillTx/>
                <a:latin typeface="Century Gothic" panose="020F0302020204030204"/>
              </a:rPr>
              <a:t>(</a:t>
            </a:r>
            <a:r>
              <a:rPr lang="en-GB" sz="3000" b="1" u="sng" dirty="0">
                <a:solidFill>
                  <a:srgbClr val="4472C4">
                    <a:lumMod val="50000"/>
                  </a:srgbClr>
                </a:solidFill>
                <a:latin typeface="Century Gothic" panose="020F0302020204030204"/>
              </a:rPr>
              <a:t>in order) to read</a:t>
            </a:r>
            <a:r>
              <a:rPr lang="en-GB" sz="3000" dirty="0">
                <a:solidFill>
                  <a:srgbClr val="4472C4">
                    <a:lumMod val="50000"/>
                  </a:srgbClr>
                </a:solidFill>
                <a:latin typeface="Century Gothic" panose="020F0302020204030204"/>
              </a:rPr>
              <a:t> in the car</a:t>
            </a:r>
            <a:r>
              <a:rPr kumimoji="0" lang="en-GB" sz="30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 name="TextBox 13"/>
          <p:cNvSpPr txBox="1"/>
          <p:nvPr/>
        </p:nvSpPr>
        <p:spPr>
          <a:xfrm>
            <a:off x="233683" y="4327438"/>
            <a:ext cx="10588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66400"/>
                </a:solidFill>
                <a:latin typeface="Century Gothic" panose="020F0302020204030204"/>
              </a:rPr>
              <a:t>Preguntas</a:t>
            </a:r>
            <a:r>
              <a:rPr lang="en-GB" sz="3000" b="1" dirty="0">
                <a:solidFill>
                  <a:srgbClr val="F66400"/>
                </a:solidFill>
                <a:latin typeface="Century Gothic" panose="020F0302020204030204"/>
              </a:rPr>
              <a:t> </a:t>
            </a:r>
            <a:r>
              <a:rPr lang="en-GB" sz="3000" b="1" dirty="0" err="1">
                <a:solidFill>
                  <a:srgbClr val="F66400"/>
                </a:solidFill>
                <a:latin typeface="Century Gothic" panose="020F0302020204030204"/>
              </a:rPr>
              <a:t>cosas</a:t>
            </a:r>
            <a:r>
              <a:rPr lang="en-GB" sz="3000" b="1" dirty="0">
                <a:solidFill>
                  <a:srgbClr val="F66400"/>
                </a:solidFill>
                <a:latin typeface="Century Gothic" panose="020F0302020204030204"/>
              </a:rPr>
              <a:t> </a:t>
            </a:r>
            <a:r>
              <a:rPr lang="en-GB" sz="3000" b="1" dirty="0" err="1">
                <a:solidFill>
                  <a:srgbClr val="F66400"/>
                </a:solidFill>
                <a:latin typeface="Century Gothic" panose="020F0302020204030204"/>
              </a:rPr>
              <a:t>sobre</a:t>
            </a:r>
            <a:r>
              <a:rPr lang="en-GB" sz="3000" b="1" dirty="0">
                <a:solidFill>
                  <a:srgbClr val="F66400"/>
                </a:solidFill>
                <a:latin typeface="Century Gothic" panose="020F0302020204030204"/>
              </a:rPr>
              <a:t> las </a:t>
            </a:r>
            <a:r>
              <a:rPr lang="en-GB" sz="3000" b="1" dirty="0" err="1">
                <a:solidFill>
                  <a:srgbClr val="F66400"/>
                </a:solidFill>
                <a:latin typeface="Century Gothic" panose="020F0302020204030204"/>
              </a:rPr>
              <a:t>islas</a:t>
            </a:r>
            <a:r>
              <a:rPr lang="en-GB" sz="3000" b="1" dirty="0">
                <a:solidFill>
                  <a:srgbClr val="F66400"/>
                </a:solidFill>
                <a:latin typeface="Century Gothic" panose="020F0302020204030204"/>
              </a:rPr>
              <a:t> para </a:t>
            </a:r>
            <a:r>
              <a:rPr lang="en-GB" sz="3000" b="1" dirty="0" err="1">
                <a:solidFill>
                  <a:srgbClr val="F66400"/>
                </a:solidFill>
                <a:latin typeface="Century Gothic" panose="020F0302020204030204"/>
              </a:rPr>
              <a:t>conocer</a:t>
            </a:r>
            <a:r>
              <a:rPr lang="en-GB" sz="3000" b="1" dirty="0">
                <a:solidFill>
                  <a:srgbClr val="F66400"/>
                </a:solidFill>
                <a:latin typeface="Century Gothic" panose="020F0302020204030204"/>
              </a:rPr>
              <a:t> la </a:t>
            </a:r>
            <a:r>
              <a:rPr lang="en-GB" sz="3000" b="1" dirty="0" err="1">
                <a:solidFill>
                  <a:srgbClr val="F66400"/>
                </a:solidFill>
                <a:latin typeface="Century Gothic" panose="020F0302020204030204"/>
              </a:rPr>
              <a:t>cultura</a:t>
            </a:r>
            <a:r>
              <a:rPr lang="en-GB" sz="3000" b="1" dirty="0">
                <a:solidFill>
                  <a:srgbClr val="F66400"/>
                </a:solidFill>
                <a:latin typeface="Century Gothic" panose="020F0302020204030204"/>
              </a:rPr>
              <a:t>.</a:t>
            </a:r>
            <a:endParaRPr kumimoji="0" lang="en-GB" sz="30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5" name="TextBox 14"/>
          <p:cNvSpPr txBox="1"/>
          <p:nvPr/>
        </p:nvSpPr>
        <p:spPr>
          <a:xfrm>
            <a:off x="233683" y="5117180"/>
            <a:ext cx="114755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F0302020204030204"/>
              </a:rPr>
              <a:t>You ask things about the islands </a:t>
            </a:r>
            <a:r>
              <a:rPr kumimoji="0" lang="en-GB" sz="3000" b="1" i="0" u="none" strike="noStrike" kern="1200" cap="none" spc="0" normalizeH="0" noProof="0" dirty="0">
                <a:ln>
                  <a:noFill/>
                </a:ln>
                <a:solidFill>
                  <a:srgbClr val="4472C4">
                    <a:lumMod val="50000"/>
                  </a:srgbClr>
                </a:solidFill>
                <a:effectLst/>
                <a:uLnTx/>
                <a:uFillTx/>
                <a:latin typeface="Century Gothic" panose="020F0302020204030204"/>
              </a:rPr>
              <a:t>(</a:t>
            </a:r>
            <a:r>
              <a:rPr lang="en-GB" sz="3000" b="1" u="sng" dirty="0">
                <a:solidFill>
                  <a:srgbClr val="4472C4">
                    <a:lumMod val="50000"/>
                  </a:srgbClr>
                </a:solidFill>
                <a:latin typeface="Century Gothic" panose="020F0302020204030204"/>
              </a:rPr>
              <a:t>in order) to get to know</a:t>
            </a:r>
            <a:r>
              <a:rPr lang="en-GB" sz="3000" dirty="0">
                <a:solidFill>
                  <a:srgbClr val="4472C4">
                    <a:lumMod val="50000"/>
                  </a:srgbClr>
                </a:solidFill>
                <a:latin typeface="Century Gothic" panose="020F0302020204030204"/>
              </a:rPr>
              <a:t> the culture</a:t>
            </a:r>
            <a:r>
              <a:rPr kumimoji="0" lang="en-GB" sz="3000"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GB" sz="30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7" name="TextBox 16"/>
          <p:cNvSpPr txBox="1"/>
          <p:nvPr/>
        </p:nvSpPr>
        <p:spPr>
          <a:xfrm>
            <a:off x="233683" y="1958209"/>
            <a:ext cx="124782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F0302020204030204"/>
              </a:rPr>
              <a:t>When used in this way, ‘para’ is always followed by an </a:t>
            </a:r>
            <a:r>
              <a:rPr lang="en-GB" sz="3000" b="1" dirty="0">
                <a:solidFill>
                  <a:srgbClr val="4472C4">
                    <a:lumMod val="50000"/>
                  </a:srgbClr>
                </a:solidFill>
                <a:latin typeface="Century Gothic" panose="020F0302020204030204"/>
              </a:rPr>
              <a:t>infinitive</a:t>
            </a:r>
            <a:r>
              <a:rPr lang="en-GB" sz="3000" dirty="0">
                <a:solidFill>
                  <a:srgbClr val="4472C4">
                    <a:lumMod val="50000"/>
                  </a:srgbClr>
                </a:solidFill>
                <a:latin typeface="Century Gothic" panose="020F0302020204030204"/>
              </a:rPr>
              <a:t>.</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Rounded Rectangular Callout 15">
            <a:extLst>
              <a:ext uri="{FF2B5EF4-FFF2-40B4-BE49-F238E27FC236}">
                <a16:creationId xmlns:a16="http://schemas.microsoft.com/office/drawing/2014/main" id="{CE235116-5FDC-524F-8697-5AE0C8185B4C}"/>
              </a:ext>
            </a:extLst>
          </p:cNvPr>
          <p:cNvSpPr/>
          <p:nvPr/>
        </p:nvSpPr>
        <p:spPr>
          <a:xfrm>
            <a:off x="7472777" y="3976914"/>
            <a:ext cx="4455366" cy="1140266"/>
          </a:xfrm>
          <a:prstGeom prst="wedgeRoundRectCallout">
            <a:avLst>
              <a:gd name="adj1" fmla="val -57107"/>
              <a:gd name="adj2" fmla="val 49427"/>
              <a:gd name="adj3" fmla="val 16667"/>
            </a:avLst>
          </a:prstGeom>
          <a:solidFill>
            <a:srgbClr val="002060"/>
          </a:solid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Remember that we often leave out the words ‘in order’ in spoken English.</a:t>
            </a:r>
            <a:endParaRPr kumimoji="0" lang="en-GB" sz="2200" b="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4651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7"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prstClr val="white"/>
                </a:solidFill>
              </a:rPr>
              <a:t>Routine vs ongoing/current actions</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300037" y="1425855"/>
            <a:ext cx="11697432" cy="830997"/>
          </a:xfrm>
          <a:prstGeom prst="rect">
            <a:avLst/>
          </a:prstGeom>
          <a:noFill/>
        </p:spPr>
        <p:txBody>
          <a:bodyPr wrap="square" rtlCol="0">
            <a:spAutoFit/>
          </a:bodyPr>
          <a:lstStyle/>
          <a:p>
            <a:r>
              <a:rPr lang="en-GB" sz="2400" dirty="0">
                <a:solidFill>
                  <a:srgbClr val="203864"/>
                </a:solidFill>
                <a:latin typeface="Century Gothic" panose="020B0502020202020204" pitchFamily="34" charset="0"/>
              </a:rPr>
              <a:t>Remember that in Spanish </a:t>
            </a:r>
            <a:r>
              <a:rPr lang="en-US" sz="24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you can use the </a:t>
            </a:r>
            <a:r>
              <a:rPr lang="en-US" sz="2400" b="1"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same</a:t>
            </a:r>
            <a:r>
              <a:rPr lang="en-US" sz="2400" dirty="0">
                <a:solidFill>
                  <a:srgbClr val="203864"/>
                </a:solidFill>
                <a:latin typeface="Century Gothic" panose="020B0502020202020204" pitchFamily="34" charset="0"/>
                <a:ea typeface="Calibri" panose="020F0502020204030204" pitchFamily="34" charset="0"/>
                <a:cs typeface="Times New Roman" panose="02020603050405020304" pitchFamily="18" charset="0"/>
              </a:rPr>
              <a:t> verb in present for routine actions and current/ongoing actions.</a:t>
            </a:r>
            <a:endParaRPr lang="en-GB" sz="2400" b="1" dirty="0">
              <a:solidFill>
                <a:srgbClr val="203864"/>
              </a:solidFill>
              <a:latin typeface="Century Gothic" panose="020B0502020202020204" pitchFamily="34" charset="0"/>
            </a:endParaRPr>
          </a:p>
        </p:txBody>
      </p:sp>
      <p:sp>
        <p:nvSpPr>
          <p:cNvPr id="13" name="TextBox 12">
            <a:extLst>
              <a:ext uri="{FF2B5EF4-FFF2-40B4-BE49-F238E27FC236}">
                <a16:creationId xmlns:a16="http://schemas.microsoft.com/office/drawing/2014/main" id="{5A93EC28-0F94-4DAE-9CF6-335A95A2B896}"/>
              </a:ext>
            </a:extLst>
          </p:cNvPr>
          <p:cNvSpPr txBox="1"/>
          <p:nvPr/>
        </p:nvSpPr>
        <p:spPr>
          <a:xfrm>
            <a:off x="2828972" y="4330339"/>
            <a:ext cx="6534056"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Present simple - normally; a routine action</a:t>
            </a:r>
          </a:p>
        </p:txBody>
      </p:sp>
      <p:sp>
        <p:nvSpPr>
          <p:cNvPr id="14" name="TextBox 13">
            <a:extLst>
              <a:ext uri="{FF2B5EF4-FFF2-40B4-BE49-F238E27FC236}">
                <a16:creationId xmlns:a16="http://schemas.microsoft.com/office/drawing/2014/main" id="{DD3B3C74-D4C4-4D96-8A13-A1346445F201}"/>
              </a:ext>
            </a:extLst>
          </p:cNvPr>
          <p:cNvSpPr txBox="1"/>
          <p:nvPr/>
        </p:nvSpPr>
        <p:spPr>
          <a:xfrm>
            <a:off x="2216787" y="5571016"/>
            <a:ext cx="8700166"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Present continuous </a:t>
            </a:r>
            <a:r>
              <a:rPr lang="en-GB" sz="2400" dirty="0">
                <a:solidFill>
                  <a:srgbClr val="203864"/>
                </a:solidFill>
                <a:latin typeface="Century Gothic" panose="020B0502020202020204" pitchFamily="34" charset="0"/>
              </a:rPr>
              <a:t>(BE + -</a:t>
            </a:r>
            <a:r>
              <a:rPr lang="en-GB" sz="2400" dirty="0" err="1">
                <a:solidFill>
                  <a:srgbClr val="203864"/>
                </a:solidFill>
                <a:latin typeface="Century Gothic" panose="020B0502020202020204" pitchFamily="34" charset="0"/>
              </a:rPr>
              <a:t>ing</a:t>
            </a:r>
            <a:r>
              <a:rPr lang="en-GB" sz="2400" dirty="0">
                <a:solidFill>
                  <a:srgbClr val="203864"/>
                </a:solidFill>
                <a:latin typeface="Century Gothic" panose="020B0502020202020204" pitchFamily="34" charset="0"/>
              </a:rPr>
              <a:t>) </a:t>
            </a:r>
            <a:r>
              <a:rPr lang="en-GB" sz="2400" b="1" dirty="0">
                <a:solidFill>
                  <a:srgbClr val="203864"/>
                </a:solidFill>
                <a:latin typeface="Century Gothic" panose="020B0502020202020204" pitchFamily="34" charset="0"/>
              </a:rPr>
              <a:t>–</a:t>
            </a:r>
            <a:r>
              <a:rPr lang="en-GB" sz="2400" dirty="0">
                <a:solidFill>
                  <a:srgbClr val="203864"/>
                </a:solidFill>
                <a:latin typeface="Century Gothic" panose="020B0502020202020204" pitchFamily="34" charset="0"/>
              </a:rPr>
              <a:t> </a:t>
            </a:r>
            <a:r>
              <a:rPr lang="en-GB" sz="2400" b="1" dirty="0">
                <a:solidFill>
                  <a:srgbClr val="203864"/>
                </a:solidFill>
                <a:latin typeface="Century Gothic" panose="020B0502020202020204" pitchFamily="34" charset="0"/>
              </a:rPr>
              <a:t>current; unfinished action</a:t>
            </a:r>
          </a:p>
        </p:txBody>
      </p:sp>
      <p:sp>
        <p:nvSpPr>
          <p:cNvPr id="16" name="TextBox 15">
            <a:extLst>
              <a:ext uri="{FF2B5EF4-FFF2-40B4-BE49-F238E27FC236}">
                <a16:creationId xmlns:a16="http://schemas.microsoft.com/office/drawing/2014/main" id="{D9181EAB-E740-4113-B9CB-8FE2B1A333AD}"/>
              </a:ext>
            </a:extLst>
          </p:cNvPr>
          <p:cNvSpPr txBox="1"/>
          <p:nvPr/>
        </p:nvSpPr>
        <p:spPr>
          <a:xfrm>
            <a:off x="299943" y="2411735"/>
            <a:ext cx="10803776" cy="1200329"/>
          </a:xfrm>
          <a:prstGeom prst="rect">
            <a:avLst/>
          </a:prstGeom>
          <a:noFill/>
        </p:spPr>
        <p:txBody>
          <a:bodyPr wrap="square" rtlCol="0">
            <a:spAutoFit/>
          </a:bodyPr>
          <a:lstStyle/>
          <a:p>
            <a:r>
              <a:rPr lang="en-GB" sz="2400" dirty="0">
                <a:solidFill>
                  <a:srgbClr val="203864"/>
                </a:solidFill>
                <a:latin typeface="Century Gothic" panose="020B0502020202020204" pitchFamily="34" charset="0"/>
              </a:rPr>
              <a:t>Sometimes </a:t>
            </a:r>
            <a:r>
              <a:rPr lang="en-GB" sz="2400" b="1" dirty="0">
                <a:solidFill>
                  <a:srgbClr val="203864"/>
                </a:solidFill>
                <a:latin typeface="Century Gothic" panose="020B0502020202020204" pitchFamily="34" charset="0"/>
              </a:rPr>
              <a:t>adverbs of time </a:t>
            </a:r>
            <a:r>
              <a:rPr lang="en-GB" sz="2400" dirty="0">
                <a:solidFill>
                  <a:srgbClr val="203864"/>
                </a:solidFill>
                <a:latin typeface="Century Gothic" panose="020B0502020202020204" pitchFamily="34" charset="0"/>
              </a:rPr>
              <a:t>can tell us which English tense to choose. Other times the context will let you know which is the most natural translation.</a:t>
            </a:r>
          </a:p>
        </p:txBody>
      </p:sp>
      <p:sp>
        <p:nvSpPr>
          <p:cNvPr id="6" name="CuadroTexto 5">
            <a:extLst>
              <a:ext uri="{FF2B5EF4-FFF2-40B4-BE49-F238E27FC236}">
                <a16:creationId xmlns:a16="http://schemas.microsoft.com/office/drawing/2014/main" id="{8101CF87-8FEC-9149-8C19-F955AA5FEE7B}"/>
              </a:ext>
            </a:extLst>
          </p:cNvPr>
          <p:cNvSpPr txBox="1"/>
          <p:nvPr/>
        </p:nvSpPr>
        <p:spPr>
          <a:xfrm>
            <a:off x="299941" y="3681440"/>
            <a:ext cx="5161331" cy="461665"/>
          </a:xfrm>
          <a:prstGeom prst="rect">
            <a:avLst/>
          </a:prstGeom>
          <a:noFill/>
        </p:spPr>
        <p:txBody>
          <a:bodyPr wrap="square" rtlCol="0">
            <a:spAutoFit/>
          </a:bodyPr>
          <a:lstStyle/>
          <a:p>
            <a:pPr algn="l"/>
            <a:r>
              <a:rPr lang="es-GB" sz="2400" dirty="0">
                <a:solidFill>
                  <a:srgbClr val="203864"/>
                </a:solidFill>
              </a:rPr>
              <a:t>Siempre descansa en la playa</a:t>
            </a:r>
          </a:p>
        </p:txBody>
      </p:sp>
      <p:sp>
        <p:nvSpPr>
          <p:cNvPr id="20" name="CuadroTexto 19">
            <a:extLst>
              <a:ext uri="{FF2B5EF4-FFF2-40B4-BE49-F238E27FC236}">
                <a16:creationId xmlns:a16="http://schemas.microsoft.com/office/drawing/2014/main" id="{72D29EE7-D5E7-0F4B-9782-B7CDFEE8FE08}"/>
              </a:ext>
            </a:extLst>
          </p:cNvPr>
          <p:cNvSpPr txBox="1"/>
          <p:nvPr/>
        </p:nvSpPr>
        <p:spPr>
          <a:xfrm>
            <a:off x="299941" y="4970194"/>
            <a:ext cx="5161331" cy="461665"/>
          </a:xfrm>
          <a:prstGeom prst="rect">
            <a:avLst/>
          </a:prstGeom>
          <a:noFill/>
        </p:spPr>
        <p:txBody>
          <a:bodyPr wrap="square" rtlCol="0">
            <a:spAutoFit/>
          </a:bodyPr>
          <a:lstStyle/>
          <a:p>
            <a:pPr algn="l"/>
            <a:r>
              <a:rPr lang="es-GB" sz="2400" dirty="0">
                <a:solidFill>
                  <a:srgbClr val="203864"/>
                </a:solidFill>
              </a:rPr>
              <a:t>Ahora descansa en la playa</a:t>
            </a:r>
          </a:p>
        </p:txBody>
      </p:sp>
      <p:sp>
        <p:nvSpPr>
          <p:cNvPr id="21" name="CuadroTexto 20">
            <a:extLst>
              <a:ext uri="{FF2B5EF4-FFF2-40B4-BE49-F238E27FC236}">
                <a16:creationId xmlns:a16="http://schemas.microsoft.com/office/drawing/2014/main" id="{F7FA94C0-D2C0-FC4C-83DE-D5F002FBF754}"/>
              </a:ext>
            </a:extLst>
          </p:cNvPr>
          <p:cNvSpPr txBox="1"/>
          <p:nvPr/>
        </p:nvSpPr>
        <p:spPr>
          <a:xfrm>
            <a:off x="6338884" y="3677279"/>
            <a:ext cx="5161331" cy="461665"/>
          </a:xfrm>
          <a:prstGeom prst="rect">
            <a:avLst/>
          </a:prstGeom>
          <a:noFill/>
        </p:spPr>
        <p:txBody>
          <a:bodyPr wrap="square" rtlCol="0">
            <a:spAutoFit/>
          </a:bodyPr>
          <a:lstStyle/>
          <a:p>
            <a:pPr algn="l"/>
            <a:r>
              <a:rPr lang="es-GB" sz="2400" dirty="0">
                <a:solidFill>
                  <a:srgbClr val="203864"/>
                </a:solidFill>
              </a:rPr>
              <a:t>S/he always </a:t>
            </a:r>
            <a:r>
              <a:rPr lang="es-GB" sz="2400" b="1" i="1" dirty="0">
                <a:solidFill>
                  <a:srgbClr val="203864"/>
                </a:solidFill>
              </a:rPr>
              <a:t>rests</a:t>
            </a:r>
            <a:r>
              <a:rPr lang="es-GB" sz="2400" dirty="0">
                <a:solidFill>
                  <a:srgbClr val="203864"/>
                </a:solidFill>
              </a:rPr>
              <a:t> on the beach</a:t>
            </a:r>
          </a:p>
        </p:txBody>
      </p:sp>
      <p:sp>
        <p:nvSpPr>
          <p:cNvPr id="22" name="CuadroTexto 21">
            <a:extLst>
              <a:ext uri="{FF2B5EF4-FFF2-40B4-BE49-F238E27FC236}">
                <a16:creationId xmlns:a16="http://schemas.microsoft.com/office/drawing/2014/main" id="{B646C1AF-7348-4D46-A80A-4F37F7B2779D}"/>
              </a:ext>
            </a:extLst>
          </p:cNvPr>
          <p:cNvSpPr txBox="1"/>
          <p:nvPr/>
        </p:nvSpPr>
        <p:spPr>
          <a:xfrm>
            <a:off x="6338884" y="4970194"/>
            <a:ext cx="5161331" cy="461665"/>
          </a:xfrm>
          <a:prstGeom prst="rect">
            <a:avLst/>
          </a:prstGeom>
          <a:noFill/>
        </p:spPr>
        <p:txBody>
          <a:bodyPr wrap="square" rtlCol="0">
            <a:spAutoFit/>
          </a:bodyPr>
          <a:lstStyle/>
          <a:p>
            <a:pPr algn="l"/>
            <a:r>
              <a:rPr lang="es-GB" sz="2400" dirty="0">
                <a:solidFill>
                  <a:srgbClr val="203864"/>
                </a:solidFill>
              </a:rPr>
              <a:t>She </a:t>
            </a:r>
            <a:r>
              <a:rPr lang="es-GB" sz="2400" b="1" i="1" dirty="0">
                <a:solidFill>
                  <a:srgbClr val="203864"/>
                </a:solidFill>
              </a:rPr>
              <a:t>is resting </a:t>
            </a:r>
            <a:r>
              <a:rPr lang="es-GB" sz="2400" dirty="0">
                <a:solidFill>
                  <a:srgbClr val="203864"/>
                </a:solidFill>
              </a:rPr>
              <a:t>on the beach now.</a:t>
            </a:r>
          </a:p>
        </p:txBody>
      </p:sp>
      <p:cxnSp>
        <p:nvCxnSpPr>
          <p:cNvPr id="24" name="Conector recto de flecha 23">
            <a:extLst>
              <a:ext uri="{FF2B5EF4-FFF2-40B4-BE49-F238E27FC236}">
                <a16:creationId xmlns:a16="http://schemas.microsoft.com/office/drawing/2014/main" id="{C2A1FCBC-DB99-FA42-BF5A-679DA2827E2A}"/>
              </a:ext>
            </a:extLst>
          </p:cNvPr>
          <p:cNvCxnSpPr/>
          <p:nvPr/>
        </p:nvCxnSpPr>
        <p:spPr>
          <a:xfrm>
            <a:off x="5058197" y="3916432"/>
            <a:ext cx="1090556"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5" name="Conector recto de flecha 24">
            <a:extLst>
              <a:ext uri="{FF2B5EF4-FFF2-40B4-BE49-F238E27FC236}">
                <a16:creationId xmlns:a16="http://schemas.microsoft.com/office/drawing/2014/main" id="{04EDAA2B-FEF4-9845-8198-FACA787DE6FC}"/>
              </a:ext>
            </a:extLst>
          </p:cNvPr>
          <p:cNvCxnSpPr/>
          <p:nvPr/>
        </p:nvCxnSpPr>
        <p:spPr>
          <a:xfrm>
            <a:off x="5058197" y="5153370"/>
            <a:ext cx="1090556"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716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6" grpId="0"/>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59711" y="199784"/>
            <a:ext cx="10206301" cy="543424"/>
          </a:xfrm>
        </p:spPr>
        <p:txBody>
          <a:bodyPr>
            <a:normAutofit fontScale="90000"/>
          </a:bodyPr>
          <a:lstStyle/>
          <a:p>
            <a:r>
              <a:rPr lang="es-GB" sz="2200" b="1" dirty="0"/>
              <a:t>Daniel necesita comprar unas cosas para ir al Carnaval con Lucía. Lee el diálogo en </a:t>
            </a:r>
            <a:r>
              <a:rPr lang="es-GB" sz="2200" b="1"/>
              <a:t>la tienda. </a:t>
            </a:r>
            <a:r>
              <a:rPr lang="es-GB" sz="2200" b="1" dirty="0"/>
              <a:t>Después, escribe los ejemplos de verbos en –ar.</a:t>
            </a:r>
          </a:p>
        </p:txBody>
      </p:sp>
      <p:sp>
        <p:nvSpPr>
          <p:cNvPr id="8" name="CuadroTexto 7">
            <a:extLst>
              <a:ext uri="{FF2B5EF4-FFF2-40B4-BE49-F238E27FC236}">
                <a16:creationId xmlns:a16="http://schemas.microsoft.com/office/drawing/2014/main" id="{07594267-680C-BA47-8CB5-95C831922613}"/>
              </a:ext>
            </a:extLst>
          </p:cNvPr>
          <p:cNvSpPr txBox="1"/>
          <p:nvPr/>
        </p:nvSpPr>
        <p:spPr>
          <a:xfrm>
            <a:off x="169598" y="801590"/>
            <a:ext cx="8950017" cy="5632311"/>
          </a:xfrm>
          <a:prstGeom prst="rect">
            <a:avLst/>
          </a:prstGeom>
          <a:noFill/>
        </p:spPr>
        <p:txBody>
          <a:bodyPr wrap="square" rtlCol="0">
            <a:spAutoFit/>
          </a:bodyPr>
          <a:lstStyle/>
          <a:p>
            <a:pPr algn="l"/>
            <a:r>
              <a:rPr lang="en-GB" sz="2000" b="1">
                <a:solidFill>
                  <a:schemeClr val="accent5">
                    <a:lumMod val="50000"/>
                  </a:schemeClr>
                </a:solidFill>
              </a:rPr>
              <a:t>Daniel: </a:t>
            </a:r>
            <a:r>
              <a:rPr lang="es-GB" sz="2000">
                <a:solidFill>
                  <a:schemeClr val="accent5">
                    <a:lumMod val="50000"/>
                  </a:schemeClr>
                </a:solidFill>
              </a:rPr>
              <a:t>Hola</a:t>
            </a:r>
            <a:r>
              <a:rPr lang="es-GB" sz="2000" dirty="0">
                <a:solidFill>
                  <a:schemeClr val="accent5">
                    <a:lumMod val="50000"/>
                  </a:schemeClr>
                </a:solidFill>
              </a:rPr>
              <a:t>, busco unas camisas blancas.</a:t>
            </a:r>
          </a:p>
          <a:p>
            <a:pPr algn="l"/>
            <a:r>
              <a:rPr lang="en-GB" sz="2000" b="1">
                <a:solidFill>
                  <a:schemeClr val="accent5">
                    <a:lumMod val="50000"/>
                  </a:schemeClr>
                </a:solidFill>
              </a:rPr>
              <a:t>Dependiente*</a:t>
            </a:r>
            <a:r>
              <a:rPr lang="en-GB" sz="2000">
                <a:solidFill>
                  <a:schemeClr val="accent5">
                    <a:lumMod val="50000"/>
                  </a:schemeClr>
                </a:solidFill>
              </a:rPr>
              <a:t>: </a:t>
            </a:r>
            <a:r>
              <a:rPr lang="es-GB" sz="2000">
                <a:solidFill>
                  <a:schemeClr val="accent5">
                    <a:lumMod val="50000"/>
                  </a:schemeClr>
                </a:solidFill>
              </a:rPr>
              <a:t>¿Pequeñas </a:t>
            </a:r>
            <a:r>
              <a:rPr lang="es-GB" sz="2000" dirty="0">
                <a:solidFill>
                  <a:schemeClr val="accent5">
                    <a:lumMod val="50000"/>
                  </a:schemeClr>
                </a:solidFill>
              </a:rPr>
              <a:t>o grandes?</a:t>
            </a:r>
          </a:p>
          <a:p>
            <a:pPr algn="l"/>
            <a:r>
              <a:rPr lang="en-GB" sz="2000" b="1">
                <a:solidFill>
                  <a:schemeClr val="accent5">
                    <a:lumMod val="50000"/>
                  </a:schemeClr>
                </a:solidFill>
              </a:rPr>
              <a:t>Daniel: </a:t>
            </a:r>
            <a:r>
              <a:rPr lang="es-GB" sz="2000">
                <a:solidFill>
                  <a:schemeClr val="accent5">
                    <a:lumMod val="50000"/>
                  </a:schemeClr>
                </a:solidFill>
              </a:rPr>
              <a:t>Pues </a:t>
            </a:r>
            <a:r>
              <a:rPr lang="es-GB" sz="2000" dirty="0">
                <a:solidFill>
                  <a:schemeClr val="accent5">
                    <a:lumMod val="50000"/>
                  </a:schemeClr>
                </a:solidFill>
              </a:rPr>
              <a:t>ella busca una camisa pequeña y yo busco una camisa grande.</a:t>
            </a:r>
          </a:p>
          <a:p>
            <a:r>
              <a:rPr lang="en-GB" sz="2000" b="1">
                <a:solidFill>
                  <a:schemeClr val="accent5">
                    <a:lumMod val="50000"/>
                  </a:schemeClr>
                </a:solidFill>
              </a:rPr>
              <a:t>Dependiente: </a:t>
            </a:r>
            <a:r>
              <a:rPr lang="es-GB" sz="2000">
                <a:solidFill>
                  <a:schemeClr val="accent5">
                    <a:lumMod val="50000"/>
                  </a:schemeClr>
                </a:solidFill>
              </a:rPr>
              <a:t>¿Necesitas </a:t>
            </a:r>
            <a:r>
              <a:rPr lang="es-GB" sz="2000" dirty="0">
                <a:solidFill>
                  <a:schemeClr val="accent5">
                    <a:lumMod val="50000"/>
                  </a:schemeClr>
                </a:solidFill>
              </a:rPr>
              <a:t>otra cosa?</a:t>
            </a:r>
          </a:p>
          <a:p>
            <a:pPr algn="l"/>
            <a:r>
              <a:rPr lang="en-GB" sz="2000" b="1">
                <a:solidFill>
                  <a:schemeClr val="accent5">
                    <a:lumMod val="50000"/>
                  </a:schemeClr>
                </a:solidFill>
              </a:rPr>
              <a:t>Daniel: </a:t>
            </a:r>
            <a:r>
              <a:rPr lang="es-GB" sz="2000">
                <a:solidFill>
                  <a:schemeClr val="accent5">
                    <a:lumMod val="50000"/>
                  </a:schemeClr>
                </a:solidFill>
              </a:rPr>
              <a:t>Sí</a:t>
            </a:r>
            <a:r>
              <a:rPr lang="es-GB" sz="2000" dirty="0">
                <a:solidFill>
                  <a:schemeClr val="accent5">
                    <a:lumMod val="50000"/>
                  </a:schemeClr>
                </a:solidFill>
              </a:rPr>
              <a:t>, yo necesito unos </a:t>
            </a:r>
            <a:r>
              <a:rPr lang="es-GB" sz="2000">
                <a:solidFill>
                  <a:schemeClr val="accent5">
                    <a:lumMod val="50000"/>
                  </a:schemeClr>
                </a:solidFill>
              </a:rPr>
              <a:t>zapatos negros</a:t>
            </a:r>
            <a:r>
              <a:rPr lang="en-GB" sz="2000">
                <a:solidFill>
                  <a:schemeClr val="accent5">
                    <a:lumMod val="50000"/>
                  </a:schemeClr>
                </a:solidFill>
              </a:rPr>
              <a:t> y e</a:t>
            </a:r>
            <a:r>
              <a:rPr lang="es-GB" sz="2000">
                <a:solidFill>
                  <a:schemeClr val="accent5">
                    <a:lumMod val="50000"/>
                  </a:schemeClr>
                </a:solidFill>
              </a:rPr>
              <a:t>lla unos </a:t>
            </a:r>
            <a:r>
              <a:rPr lang="es-GB" sz="2000" dirty="0">
                <a:solidFill>
                  <a:schemeClr val="accent5">
                    <a:lumMod val="50000"/>
                  </a:schemeClr>
                </a:solidFill>
              </a:rPr>
              <a:t>zapatos blancos.</a:t>
            </a:r>
          </a:p>
          <a:p>
            <a:r>
              <a:rPr lang="en-GB" sz="2000" b="1">
                <a:solidFill>
                  <a:schemeClr val="accent5">
                    <a:lumMod val="50000"/>
                  </a:schemeClr>
                </a:solidFill>
              </a:rPr>
              <a:t>Dependiente: </a:t>
            </a:r>
            <a:r>
              <a:rPr lang="es-GB" sz="2000">
                <a:solidFill>
                  <a:schemeClr val="accent5">
                    <a:lumMod val="50000"/>
                  </a:schemeClr>
                </a:solidFill>
              </a:rPr>
              <a:t>¿Buscas </a:t>
            </a:r>
            <a:r>
              <a:rPr lang="es-GB" sz="2000" dirty="0">
                <a:solidFill>
                  <a:schemeClr val="accent5">
                    <a:lumMod val="50000"/>
                  </a:schemeClr>
                </a:solidFill>
              </a:rPr>
              <a:t>unos zapatos para ir al Carnaval?</a:t>
            </a:r>
          </a:p>
          <a:p>
            <a:r>
              <a:rPr lang="en-GB" sz="2000" b="1">
                <a:solidFill>
                  <a:schemeClr val="accent5">
                    <a:lumMod val="50000"/>
                  </a:schemeClr>
                </a:solidFill>
              </a:rPr>
              <a:t>Daniel: </a:t>
            </a:r>
            <a:r>
              <a:rPr lang="es-GB" sz="2000">
                <a:solidFill>
                  <a:schemeClr val="accent5">
                    <a:lumMod val="50000"/>
                  </a:schemeClr>
                </a:solidFill>
              </a:rPr>
              <a:t>Sí</a:t>
            </a:r>
            <a:r>
              <a:rPr lang="es-GB" sz="2000" dirty="0">
                <a:solidFill>
                  <a:schemeClr val="accent5">
                    <a:lumMod val="50000"/>
                  </a:schemeClr>
                </a:solidFill>
              </a:rPr>
              <a:t>, para bailar en la plaza.</a:t>
            </a:r>
          </a:p>
          <a:p>
            <a:r>
              <a:rPr lang="en-GB" sz="2000" b="1">
                <a:solidFill>
                  <a:schemeClr val="accent5">
                    <a:lumMod val="50000"/>
                  </a:schemeClr>
                </a:solidFill>
              </a:rPr>
              <a:t>Dependiente: </a:t>
            </a:r>
            <a:r>
              <a:rPr lang="es-GB" sz="2000">
                <a:solidFill>
                  <a:schemeClr val="accent5">
                    <a:lumMod val="50000"/>
                  </a:schemeClr>
                </a:solidFill>
              </a:rPr>
              <a:t>Vale</a:t>
            </a:r>
            <a:r>
              <a:rPr lang="es-GB" sz="2000" dirty="0">
                <a:solidFill>
                  <a:schemeClr val="accent5">
                    <a:lumMod val="50000"/>
                  </a:schemeClr>
                </a:solidFill>
              </a:rPr>
              <a:t>, debes participar en la fiesta del Carnaval el sábado, es el </a:t>
            </a:r>
            <a:r>
              <a:rPr lang="es-GB" sz="2000">
                <a:solidFill>
                  <a:schemeClr val="accent5">
                    <a:lumMod val="50000"/>
                  </a:schemeClr>
                </a:solidFill>
              </a:rPr>
              <a:t>mejor día</a:t>
            </a:r>
            <a:r>
              <a:rPr lang="en-GB" sz="2000">
                <a:solidFill>
                  <a:schemeClr val="accent5">
                    <a:lumMod val="50000"/>
                  </a:schemeClr>
                </a:solidFill>
              </a:rPr>
              <a:t> para todo</a:t>
            </a:r>
            <a:r>
              <a:rPr lang="es-GB" sz="2000">
                <a:solidFill>
                  <a:schemeClr val="accent5">
                    <a:lumMod val="50000"/>
                  </a:schemeClr>
                </a:solidFill>
              </a:rPr>
              <a:t>. </a:t>
            </a:r>
            <a:endParaRPr lang="es-GB" sz="2000" dirty="0">
              <a:solidFill>
                <a:schemeClr val="accent5">
                  <a:lumMod val="50000"/>
                </a:schemeClr>
              </a:solidFill>
            </a:endParaRPr>
          </a:p>
          <a:p>
            <a:r>
              <a:rPr lang="en-GB" sz="2000" b="1">
                <a:solidFill>
                  <a:schemeClr val="accent5">
                    <a:lumMod val="50000"/>
                  </a:schemeClr>
                </a:solidFill>
              </a:rPr>
              <a:t>Daniel: </a:t>
            </a:r>
            <a:r>
              <a:rPr lang="es-GB" sz="2000">
                <a:solidFill>
                  <a:schemeClr val="accent5">
                    <a:lumMod val="50000"/>
                  </a:schemeClr>
                </a:solidFill>
              </a:rPr>
              <a:t>¿Cómo es</a:t>
            </a:r>
            <a:r>
              <a:rPr lang="en-GB" sz="2000">
                <a:solidFill>
                  <a:schemeClr val="accent5">
                    <a:lumMod val="50000"/>
                  </a:schemeClr>
                </a:solidFill>
              </a:rPr>
              <a:t> la fiesta el sábado</a:t>
            </a:r>
            <a:r>
              <a:rPr lang="es-GB" sz="2000">
                <a:solidFill>
                  <a:schemeClr val="accent5">
                    <a:lumMod val="50000"/>
                  </a:schemeClr>
                </a:solidFill>
              </a:rPr>
              <a:t>?</a:t>
            </a:r>
            <a:endParaRPr lang="es-GB" sz="2000" dirty="0">
              <a:solidFill>
                <a:schemeClr val="accent5">
                  <a:lumMod val="50000"/>
                </a:schemeClr>
              </a:solidFill>
            </a:endParaRPr>
          </a:p>
          <a:p>
            <a:r>
              <a:rPr lang="en-GB" sz="2000" b="1">
                <a:solidFill>
                  <a:schemeClr val="accent5">
                    <a:lumMod val="50000"/>
                  </a:schemeClr>
                </a:solidFill>
              </a:rPr>
              <a:t>Dependiente: </a:t>
            </a:r>
            <a:r>
              <a:rPr lang="en-GB" sz="2000">
                <a:solidFill>
                  <a:schemeClr val="accent5">
                    <a:lumMod val="50000"/>
                  </a:schemeClr>
                </a:solidFill>
              </a:rPr>
              <a:t>¡Genial! </a:t>
            </a:r>
            <a:r>
              <a:rPr lang="es-GB" sz="2000">
                <a:solidFill>
                  <a:schemeClr val="accent5">
                    <a:lumMod val="50000"/>
                  </a:schemeClr>
                </a:solidFill>
              </a:rPr>
              <a:t>Cada </a:t>
            </a:r>
            <a:r>
              <a:rPr lang="es-GB" sz="2000" dirty="0">
                <a:solidFill>
                  <a:schemeClr val="accent5">
                    <a:lumMod val="50000"/>
                  </a:schemeClr>
                </a:solidFill>
              </a:rPr>
              <a:t>año hay un concierto interesante en la plaza con música muy fuerte y mucha gente canta y baila en la calle.</a:t>
            </a:r>
          </a:p>
          <a:p>
            <a:r>
              <a:rPr lang="en-GB" sz="2000" b="1">
                <a:solidFill>
                  <a:schemeClr val="accent5">
                    <a:lumMod val="50000"/>
                  </a:schemeClr>
                </a:solidFill>
              </a:rPr>
              <a:t>Daniel: </a:t>
            </a:r>
            <a:r>
              <a:rPr lang="es-GB" sz="2000">
                <a:solidFill>
                  <a:schemeClr val="accent5">
                    <a:lumMod val="50000"/>
                  </a:schemeClr>
                </a:solidFill>
              </a:rPr>
              <a:t>*¡</a:t>
            </a:r>
            <a:r>
              <a:rPr lang="es-GB" sz="2000" dirty="0">
                <a:solidFill>
                  <a:schemeClr val="accent5">
                    <a:lumMod val="50000"/>
                  </a:schemeClr>
                </a:solidFill>
              </a:rPr>
              <a:t>Qué bien! Gracias por la información. ¿Cuánto es?</a:t>
            </a:r>
          </a:p>
          <a:p>
            <a:pPr algn="l"/>
            <a:r>
              <a:rPr lang="en-GB" sz="2000" b="1">
                <a:solidFill>
                  <a:schemeClr val="accent5">
                    <a:lumMod val="50000"/>
                  </a:schemeClr>
                </a:solidFill>
              </a:rPr>
              <a:t>Dep: </a:t>
            </a:r>
            <a:r>
              <a:rPr lang="es-GB" sz="2000">
                <a:solidFill>
                  <a:schemeClr val="accent5">
                    <a:lumMod val="50000"/>
                  </a:schemeClr>
                </a:solidFill>
              </a:rPr>
              <a:t>Las </a:t>
            </a:r>
            <a:r>
              <a:rPr lang="es-GB" sz="2000" dirty="0">
                <a:solidFill>
                  <a:schemeClr val="accent5">
                    <a:lumMod val="50000"/>
                  </a:schemeClr>
                </a:solidFill>
              </a:rPr>
              <a:t>camisas quince euros cada una y los zapatos veinte euros.</a:t>
            </a:r>
          </a:p>
          <a:p>
            <a:r>
              <a:rPr lang="en-GB" sz="2000" b="1">
                <a:solidFill>
                  <a:schemeClr val="accent5">
                    <a:lumMod val="50000"/>
                  </a:schemeClr>
                </a:solidFill>
              </a:rPr>
              <a:t>Daniel: </a:t>
            </a:r>
            <a:r>
              <a:rPr lang="es-GB" sz="2000">
                <a:solidFill>
                  <a:schemeClr val="accent5">
                    <a:lumMod val="50000"/>
                  </a:schemeClr>
                </a:solidFill>
              </a:rPr>
              <a:t>Vale</a:t>
            </a:r>
            <a:r>
              <a:rPr lang="es-GB" sz="2000" dirty="0">
                <a:solidFill>
                  <a:schemeClr val="accent5">
                    <a:lumMod val="50000"/>
                  </a:schemeClr>
                </a:solidFill>
              </a:rPr>
              <a:t>, gracias.</a:t>
            </a:r>
          </a:p>
          <a:p>
            <a:r>
              <a:rPr lang="en-GB" sz="2000" b="1">
                <a:solidFill>
                  <a:schemeClr val="accent5">
                    <a:lumMod val="50000"/>
                  </a:schemeClr>
                </a:solidFill>
              </a:rPr>
              <a:t>Dependiente: </a:t>
            </a:r>
            <a:r>
              <a:rPr lang="es-GB" sz="2000">
                <a:solidFill>
                  <a:schemeClr val="accent5">
                    <a:lumMod val="50000"/>
                  </a:schemeClr>
                </a:solidFill>
              </a:rPr>
              <a:t>De </a:t>
            </a:r>
            <a:r>
              <a:rPr lang="es-GB" sz="2000" dirty="0">
                <a:solidFill>
                  <a:schemeClr val="accent5">
                    <a:lumMod val="50000"/>
                  </a:schemeClr>
                </a:solidFill>
              </a:rPr>
              <a:t>nada.</a:t>
            </a:r>
          </a:p>
        </p:txBody>
      </p:sp>
      <p:pic>
        <p:nvPicPr>
          <p:cNvPr id="27" name="Imagen 26" descr="Imagen que contiene dibujo, juguete, muñeca&#10;&#10;Descripción generada automáticamente">
            <a:extLst>
              <a:ext uri="{FF2B5EF4-FFF2-40B4-BE49-F238E27FC236}">
                <a16:creationId xmlns:a16="http://schemas.microsoft.com/office/drawing/2014/main" id="{B4EE416F-3E39-C540-A161-A33CADB43A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89926" y="4052765"/>
            <a:ext cx="1022875" cy="1916817"/>
          </a:xfrm>
          <a:prstGeom prst="rect">
            <a:avLst/>
          </a:prstGeom>
        </p:spPr>
      </p:pic>
      <p:pic>
        <p:nvPicPr>
          <p:cNvPr id="1026" name="Picture 2" descr="clothing pantry - Clip Art Library">
            <a:extLst>
              <a:ext uri="{FF2B5EF4-FFF2-40B4-BE49-F238E27FC236}">
                <a16:creationId xmlns:a16="http://schemas.microsoft.com/office/drawing/2014/main" id="{652FA148-22E1-9040-97FB-F8BF0C9EDF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05026" y="4430789"/>
            <a:ext cx="1651676" cy="11607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a 30">
            <a:extLst>
              <a:ext uri="{FF2B5EF4-FFF2-40B4-BE49-F238E27FC236}">
                <a16:creationId xmlns:a16="http://schemas.microsoft.com/office/drawing/2014/main" id="{A60302AD-5B25-624E-88C8-3D3C483E3DD7}"/>
              </a:ext>
            </a:extLst>
          </p:cNvPr>
          <p:cNvGraphicFramePr>
            <a:graphicFrameLocks noGrp="1"/>
          </p:cNvGraphicFramePr>
          <p:nvPr>
            <p:extLst>
              <p:ext uri="{D42A27DB-BD31-4B8C-83A1-F6EECF244321}">
                <p14:modId xmlns:p14="http://schemas.microsoft.com/office/powerpoint/2010/main" val="1722727059"/>
              </p:ext>
            </p:extLst>
          </p:nvPr>
        </p:nvGraphicFramePr>
        <p:xfrm>
          <a:off x="9005026" y="940364"/>
          <a:ext cx="3055197" cy="3029896"/>
        </p:xfrm>
        <a:graphic>
          <a:graphicData uri="http://schemas.openxmlformats.org/drawingml/2006/table">
            <a:tbl>
              <a:tblPr firstRow="1" bandRow="1">
                <a:tableStyleId>{5DA37D80-6434-44D0-A028-1B22A696006F}</a:tableStyleId>
              </a:tblPr>
              <a:tblGrid>
                <a:gridCol w="882686">
                  <a:extLst>
                    <a:ext uri="{9D8B030D-6E8A-4147-A177-3AD203B41FA5}">
                      <a16:colId xmlns:a16="http://schemas.microsoft.com/office/drawing/2014/main" val="2840586822"/>
                    </a:ext>
                  </a:extLst>
                </a:gridCol>
                <a:gridCol w="2172511">
                  <a:extLst>
                    <a:ext uri="{9D8B030D-6E8A-4147-A177-3AD203B41FA5}">
                      <a16:colId xmlns:a16="http://schemas.microsoft.com/office/drawing/2014/main" val="2427383791"/>
                    </a:ext>
                  </a:extLst>
                </a:gridCol>
              </a:tblGrid>
              <a:tr h="491266">
                <a:tc>
                  <a:txBody>
                    <a:bodyPr/>
                    <a:lstStyle/>
                    <a:p>
                      <a:pPr algn="ctr"/>
                      <a:endParaRPr lang="es-GB" sz="2000" dirty="0">
                        <a:solidFill>
                          <a:srgbClr val="203864"/>
                        </a:solidFill>
                      </a:endParaRPr>
                    </a:p>
                  </a:txBody>
                  <a:tcPr anchor="ctr"/>
                </a:tc>
                <a:tc>
                  <a:txBody>
                    <a:bodyPr/>
                    <a:lstStyle/>
                    <a:p>
                      <a:pPr algn="ctr"/>
                      <a:r>
                        <a:rPr lang="es-GB" sz="2000">
                          <a:solidFill>
                            <a:srgbClr val="203864"/>
                          </a:solidFill>
                        </a:rPr>
                        <a:t>verb</a:t>
                      </a:r>
                      <a:r>
                        <a:rPr lang="en-GB" sz="2000">
                          <a:solidFill>
                            <a:srgbClr val="203864"/>
                          </a:solidFill>
                        </a:rPr>
                        <a:t>o</a:t>
                      </a:r>
                      <a:r>
                        <a:rPr lang="es-GB" sz="2000">
                          <a:solidFill>
                            <a:srgbClr val="203864"/>
                          </a:solidFill>
                        </a:rPr>
                        <a:t>s</a:t>
                      </a:r>
                      <a:r>
                        <a:rPr lang="en-GB" sz="2000">
                          <a:solidFill>
                            <a:srgbClr val="203864"/>
                          </a:solidFill>
                        </a:rPr>
                        <a:t> en -ar</a:t>
                      </a:r>
                      <a:endParaRPr lang="es-GB" sz="2000" dirty="0">
                        <a:solidFill>
                          <a:srgbClr val="203864"/>
                        </a:solidFill>
                      </a:endParaRPr>
                    </a:p>
                  </a:txBody>
                  <a:tcPr anchor="ctr"/>
                </a:tc>
                <a:extLst>
                  <a:ext uri="{0D108BD9-81ED-4DB2-BD59-A6C34878D82A}">
                    <a16:rowId xmlns:a16="http://schemas.microsoft.com/office/drawing/2014/main" val="2680788120"/>
                  </a:ext>
                </a:extLst>
              </a:tr>
              <a:tr h="846210">
                <a:tc>
                  <a:txBody>
                    <a:bodyPr/>
                    <a:lstStyle/>
                    <a:p>
                      <a:pPr algn="ctr"/>
                      <a:r>
                        <a:rPr lang="es-GB" sz="2000" b="1" dirty="0">
                          <a:solidFill>
                            <a:srgbClr val="203864"/>
                          </a:solidFill>
                        </a:rPr>
                        <a:t>‘I’</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919204281"/>
                  </a:ext>
                </a:extLst>
              </a:tr>
              <a:tr h="846210">
                <a:tc>
                  <a:txBody>
                    <a:bodyPr/>
                    <a:lstStyle/>
                    <a:p>
                      <a:pPr algn="ctr"/>
                      <a:r>
                        <a:rPr lang="es-GB" sz="2000" b="1" dirty="0">
                          <a:solidFill>
                            <a:srgbClr val="203864"/>
                          </a:solidFill>
                        </a:rPr>
                        <a:t>‘you’</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971237135"/>
                  </a:ext>
                </a:extLst>
              </a:tr>
              <a:tr h="846210">
                <a:tc>
                  <a:txBody>
                    <a:bodyPr/>
                    <a:lstStyle/>
                    <a:p>
                      <a:pPr algn="ctr"/>
                      <a:r>
                        <a:rPr lang="es-GB" sz="2000" b="1" dirty="0">
                          <a:solidFill>
                            <a:srgbClr val="203864"/>
                          </a:solidFill>
                        </a:rPr>
                        <a:t>‘s/he’</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602170390"/>
                  </a:ext>
                </a:extLst>
              </a:tr>
            </a:tbl>
          </a:graphicData>
        </a:graphic>
      </p:graphicFrame>
      <p:sp>
        <p:nvSpPr>
          <p:cNvPr id="31" name="CuadroTexto 30">
            <a:extLst>
              <a:ext uri="{FF2B5EF4-FFF2-40B4-BE49-F238E27FC236}">
                <a16:creationId xmlns:a16="http://schemas.microsoft.com/office/drawing/2014/main" id="{24C8DFFA-A455-4448-9442-D47184CAC58B}"/>
              </a:ext>
            </a:extLst>
          </p:cNvPr>
          <p:cNvSpPr txBox="1"/>
          <p:nvPr/>
        </p:nvSpPr>
        <p:spPr>
          <a:xfrm>
            <a:off x="9879962" y="2301086"/>
            <a:ext cx="1353256" cy="400110"/>
          </a:xfrm>
          <a:prstGeom prst="rect">
            <a:avLst/>
          </a:prstGeom>
          <a:noFill/>
        </p:spPr>
        <p:txBody>
          <a:bodyPr wrap="none" rtlCol="0">
            <a:spAutoFit/>
          </a:bodyPr>
          <a:lstStyle/>
          <a:p>
            <a:pPr algn="l"/>
            <a:r>
              <a:rPr lang="es-GB" sz="2000">
                <a:solidFill>
                  <a:schemeClr val="accent5">
                    <a:lumMod val="50000"/>
                  </a:schemeClr>
                </a:solidFill>
              </a:rPr>
              <a:t>necesitas</a:t>
            </a:r>
            <a:endParaRPr lang="en-GB" sz="2000">
              <a:solidFill>
                <a:schemeClr val="accent5">
                  <a:lumMod val="50000"/>
                </a:schemeClr>
              </a:solidFill>
            </a:endParaRPr>
          </a:p>
        </p:txBody>
      </p:sp>
      <p:sp>
        <p:nvSpPr>
          <p:cNvPr id="34" name="CuadroTexto 33">
            <a:extLst>
              <a:ext uri="{FF2B5EF4-FFF2-40B4-BE49-F238E27FC236}">
                <a16:creationId xmlns:a16="http://schemas.microsoft.com/office/drawing/2014/main" id="{1C81213C-FB96-DF41-8CE6-743EF886B1BE}"/>
              </a:ext>
            </a:extLst>
          </p:cNvPr>
          <p:cNvSpPr txBox="1"/>
          <p:nvPr/>
        </p:nvSpPr>
        <p:spPr>
          <a:xfrm>
            <a:off x="6064825" y="5972206"/>
            <a:ext cx="3435556" cy="400110"/>
          </a:xfrm>
          <a:prstGeom prst="rect">
            <a:avLst/>
          </a:prstGeom>
          <a:noFill/>
        </p:spPr>
        <p:txBody>
          <a:bodyPr wrap="none" rtlCol="0">
            <a:spAutoFit/>
          </a:bodyPr>
          <a:lstStyle/>
          <a:p>
            <a:r>
              <a:rPr lang="es-GB" sz="2000" i="1">
                <a:solidFill>
                  <a:srgbClr val="203864"/>
                </a:solidFill>
              </a:rPr>
              <a:t>*¡</a:t>
            </a:r>
            <a:r>
              <a:rPr lang="es-GB" sz="2000" b="1" i="1" dirty="0">
                <a:solidFill>
                  <a:srgbClr val="203864"/>
                </a:solidFill>
              </a:rPr>
              <a:t>Qué </a:t>
            </a:r>
            <a:r>
              <a:rPr lang="es-GB" sz="2000" b="1" i="1">
                <a:solidFill>
                  <a:srgbClr val="203864"/>
                </a:solidFill>
              </a:rPr>
              <a:t>bien</a:t>
            </a:r>
            <a:r>
              <a:rPr lang="es-GB" sz="2000" i="1">
                <a:solidFill>
                  <a:srgbClr val="203864"/>
                </a:solidFill>
              </a:rPr>
              <a:t>!</a:t>
            </a:r>
            <a:r>
              <a:rPr lang="es-GB" sz="2000" b="1" i="1">
                <a:solidFill>
                  <a:srgbClr val="203864"/>
                </a:solidFill>
              </a:rPr>
              <a:t> </a:t>
            </a:r>
            <a:r>
              <a:rPr lang="en-GB" sz="2000" i="1">
                <a:solidFill>
                  <a:schemeClr val="accent5">
                    <a:lumMod val="50000"/>
                  </a:schemeClr>
                </a:solidFill>
              </a:rPr>
              <a:t>= </a:t>
            </a:r>
            <a:r>
              <a:rPr lang="en-GB" sz="2000" i="1">
                <a:solidFill>
                  <a:srgbClr val="203864"/>
                </a:solidFill>
              </a:rPr>
              <a:t>T</a:t>
            </a:r>
            <a:r>
              <a:rPr lang="es-GB" sz="2000" i="1">
                <a:solidFill>
                  <a:srgbClr val="203864"/>
                </a:solidFill>
              </a:rPr>
              <a:t>hat’s great!</a:t>
            </a:r>
            <a:endParaRPr lang="es-GB" sz="2000" i="1" dirty="0">
              <a:solidFill>
                <a:srgbClr val="203864"/>
              </a:solidFill>
            </a:endParaRPr>
          </a:p>
        </p:txBody>
      </p:sp>
      <p:sp>
        <p:nvSpPr>
          <p:cNvPr id="36" name="CuadroTexto 35">
            <a:extLst>
              <a:ext uri="{FF2B5EF4-FFF2-40B4-BE49-F238E27FC236}">
                <a16:creationId xmlns:a16="http://schemas.microsoft.com/office/drawing/2014/main" id="{971FDE11-2330-C94C-937B-1AF7501F93D9}"/>
              </a:ext>
            </a:extLst>
          </p:cNvPr>
          <p:cNvSpPr txBox="1"/>
          <p:nvPr/>
        </p:nvSpPr>
        <p:spPr>
          <a:xfrm>
            <a:off x="9873229" y="1457527"/>
            <a:ext cx="1019831" cy="400110"/>
          </a:xfrm>
          <a:prstGeom prst="rect">
            <a:avLst/>
          </a:prstGeom>
          <a:noFill/>
        </p:spPr>
        <p:txBody>
          <a:bodyPr wrap="none" rtlCol="0">
            <a:spAutoFit/>
          </a:bodyPr>
          <a:lstStyle/>
          <a:p>
            <a:pPr algn="l"/>
            <a:r>
              <a:rPr lang="es-GB" sz="2000">
                <a:solidFill>
                  <a:schemeClr val="accent5">
                    <a:lumMod val="50000"/>
                  </a:schemeClr>
                </a:solidFill>
              </a:rPr>
              <a:t>busco </a:t>
            </a:r>
            <a:endParaRPr lang="en-GB" sz="2000">
              <a:solidFill>
                <a:schemeClr val="accent5">
                  <a:lumMod val="50000"/>
                </a:schemeClr>
              </a:solidFill>
            </a:endParaRPr>
          </a:p>
        </p:txBody>
      </p:sp>
      <p:sp>
        <p:nvSpPr>
          <p:cNvPr id="37" name="CuadroTexto 36">
            <a:extLst>
              <a:ext uri="{FF2B5EF4-FFF2-40B4-BE49-F238E27FC236}">
                <a16:creationId xmlns:a16="http://schemas.microsoft.com/office/drawing/2014/main" id="{8A3A3482-3569-134B-B58C-4703E5051732}"/>
              </a:ext>
            </a:extLst>
          </p:cNvPr>
          <p:cNvSpPr txBox="1"/>
          <p:nvPr/>
        </p:nvSpPr>
        <p:spPr>
          <a:xfrm>
            <a:off x="9879962" y="3176620"/>
            <a:ext cx="1026243" cy="400110"/>
          </a:xfrm>
          <a:prstGeom prst="rect">
            <a:avLst/>
          </a:prstGeom>
          <a:noFill/>
        </p:spPr>
        <p:txBody>
          <a:bodyPr wrap="none" rtlCol="0">
            <a:spAutoFit/>
          </a:bodyPr>
          <a:lstStyle/>
          <a:p>
            <a:pPr algn="l"/>
            <a:r>
              <a:rPr lang="es-GB" sz="2000">
                <a:solidFill>
                  <a:schemeClr val="accent5">
                    <a:lumMod val="50000"/>
                  </a:schemeClr>
                </a:solidFill>
              </a:rPr>
              <a:t>busca </a:t>
            </a:r>
            <a:endParaRPr lang="en-GB" sz="2000">
              <a:solidFill>
                <a:schemeClr val="accent5">
                  <a:lumMod val="50000"/>
                </a:schemeClr>
              </a:solidFill>
            </a:endParaRPr>
          </a:p>
        </p:txBody>
      </p:sp>
      <p:sp>
        <p:nvSpPr>
          <p:cNvPr id="3" name="TextBox 2"/>
          <p:cNvSpPr txBox="1"/>
          <p:nvPr/>
        </p:nvSpPr>
        <p:spPr>
          <a:xfrm>
            <a:off x="6064825" y="5660180"/>
            <a:ext cx="5701204" cy="400110"/>
          </a:xfrm>
          <a:prstGeom prst="rect">
            <a:avLst/>
          </a:prstGeom>
          <a:noFill/>
        </p:spPr>
        <p:txBody>
          <a:bodyPr wrap="square" rtlCol="0">
            <a:spAutoFit/>
          </a:bodyPr>
          <a:lstStyle/>
          <a:p>
            <a:pPr algn="l"/>
            <a:r>
              <a:rPr lang="en-GB" sz="2000" i="1">
                <a:solidFill>
                  <a:schemeClr val="accent5">
                    <a:lumMod val="50000"/>
                  </a:schemeClr>
                </a:solidFill>
              </a:rPr>
              <a:t>*</a:t>
            </a:r>
            <a:r>
              <a:rPr lang="en-GB" sz="2000" b="1" i="1">
                <a:solidFill>
                  <a:schemeClr val="accent5">
                    <a:lumMod val="50000"/>
                  </a:schemeClr>
                </a:solidFill>
              </a:rPr>
              <a:t>el/la dependiente/a </a:t>
            </a:r>
            <a:r>
              <a:rPr lang="en-GB" sz="2000" i="1">
                <a:solidFill>
                  <a:schemeClr val="accent5">
                    <a:lumMod val="50000"/>
                  </a:schemeClr>
                </a:solidFill>
              </a:rPr>
              <a:t>= shop assistant</a:t>
            </a:r>
            <a:endParaRPr lang="en-GB" sz="2000" i="1" dirty="0">
              <a:solidFill>
                <a:schemeClr val="accent5">
                  <a:lumMod val="50000"/>
                </a:schemeClr>
              </a:solidFill>
            </a:endParaRPr>
          </a:p>
        </p:txBody>
      </p:sp>
      <p:sp>
        <p:nvSpPr>
          <p:cNvPr id="13" name="CuadroTexto 36">
            <a:extLst>
              <a:ext uri="{FF2B5EF4-FFF2-40B4-BE49-F238E27FC236}">
                <a16:creationId xmlns:a16="http://schemas.microsoft.com/office/drawing/2014/main" id="{8A3A3482-3569-134B-B58C-4703E5051732}"/>
              </a:ext>
            </a:extLst>
          </p:cNvPr>
          <p:cNvSpPr txBox="1"/>
          <p:nvPr/>
        </p:nvSpPr>
        <p:spPr>
          <a:xfrm>
            <a:off x="9879962" y="3527598"/>
            <a:ext cx="1015021" cy="400110"/>
          </a:xfrm>
          <a:prstGeom prst="rect">
            <a:avLst/>
          </a:prstGeom>
          <a:noFill/>
        </p:spPr>
        <p:txBody>
          <a:bodyPr wrap="none" rtlCol="0">
            <a:spAutoFit/>
          </a:bodyPr>
          <a:lstStyle/>
          <a:p>
            <a:pPr algn="l"/>
            <a:r>
              <a:rPr lang="en-GB" sz="2000">
                <a:solidFill>
                  <a:schemeClr val="accent5">
                    <a:lumMod val="50000"/>
                  </a:schemeClr>
                </a:solidFill>
              </a:rPr>
              <a:t>canta</a:t>
            </a:r>
            <a:r>
              <a:rPr lang="es-GB" sz="2000">
                <a:solidFill>
                  <a:schemeClr val="accent5">
                    <a:lumMod val="50000"/>
                  </a:schemeClr>
                </a:solidFill>
              </a:rPr>
              <a:t> </a:t>
            </a:r>
            <a:endParaRPr lang="en-GB" sz="2000">
              <a:solidFill>
                <a:schemeClr val="accent5">
                  <a:lumMod val="50000"/>
                </a:schemeClr>
              </a:solidFill>
            </a:endParaRPr>
          </a:p>
        </p:txBody>
      </p:sp>
      <p:sp>
        <p:nvSpPr>
          <p:cNvPr id="14" name="CuadroTexto 35">
            <a:extLst>
              <a:ext uri="{FF2B5EF4-FFF2-40B4-BE49-F238E27FC236}">
                <a16:creationId xmlns:a16="http://schemas.microsoft.com/office/drawing/2014/main" id="{971FDE11-2330-C94C-937B-1AF7501F93D9}"/>
              </a:ext>
            </a:extLst>
          </p:cNvPr>
          <p:cNvSpPr txBox="1"/>
          <p:nvPr/>
        </p:nvSpPr>
        <p:spPr>
          <a:xfrm>
            <a:off x="9870956" y="1793608"/>
            <a:ext cx="1247457" cy="400110"/>
          </a:xfrm>
          <a:prstGeom prst="rect">
            <a:avLst/>
          </a:prstGeom>
          <a:noFill/>
        </p:spPr>
        <p:txBody>
          <a:bodyPr wrap="none" rtlCol="0">
            <a:spAutoFit/>
          </a:bodyPr>
          <a:lstStyle/>
          <a:p>
            <a:pPr algn="l"/>
            <a:r>
              <a:rPr lang="es-GB" sz="2000">
                <a:solidFill>
                  <a:schemeClr val="accent5">
                    <a:lumMod val="50000"/>
                  </a:schemeClr>
                </a:solidFill>
              </a:rPr>
              <a:t>necesito</a:t>
            </a:r>
            <a:endParaRPr lang="es-GB" sz="2000" dirty="0">
              <a:solidFill>
                <a:schemeClr val="accent5">
                  <a:lumMod val="50000"/>
                </a:schemeClr>
              </a:solidFill>
            </a:endParaRPr>
          </a:p>
        </p:txBody>
      </p:sp>
      <p:sp>
        <p:nvSpPr>
          <p:cNvPr id="2" name="Rectangle 1"/>
          <p:cNvSpPr/>
          <p:nvPr/>
        </p:nvSpPr>
        <p:spPr>
          <a:xfrm>
            <a:off x="9870956" y="2660603"/>
            <a:ext cx="1055097" cy="400110"/>
          </a:xfrm>
          <a:prstGeom prst="rect">
            <a:avLst/>
          </a:prstGeom>
        </p:spPr>
        <p:txBody>
          <a:bodyPr wrap="none">
            <a:spAutoFit/>
          </a:bodyPr>
          <a:lstStyle/>
          <a:p>
            <a:r>
              <a:rPr lang="es-GB" sz="2000">
                <a:solidFill>
                  <a:schemeClr val="accent5">
                    <a:lumMod val="50000"/>
                  </a:schemeClr>
                </a:solidFill>
              </a:rPr>
              <a:t>buscas</a:t>
            </a:r>
            <a:endParaRPr lang="es-GB" sz="2000" dirty="0">
              <a:solidFill>
                <a:schemeClr val="accent5">
                  <a:lumMod val="50000"/>
                </a:schemeClr>
              </a:solidFill>
            </a:endParaRPr>
          </a:p>
        </p:txBody>
      </p:sp>
      <p:sp>
        <p:nvSpPr>
          <p:cNvPr id="6" name="Rectangle 5"/>
          <p:cNvSpPr/>
          <p:nvPr/>
        </p:nvSpPr>
        <p:spPr>
          <a:xfrm>
            <a:off x="10954588" y="3354385"/>
            <a:ext cx="811441" cy="400110"/>
          </a:xfrm>
          <a:prstGeom prst="rect">
            <a:avLst/>
          </a:prstGeom>
        </p:spPr>
        <p:txBody>
          <a:bodyPr wrap="none">
            <a:spAutoFit/>
          </a:bodyPr>
          <a:lstStyle/>
          <a:p>
            <a:r>
              <a:rPr lang="en-GB" sz="2000">
                <a:solidFill>
                  <a:schemeClr val="accent5">
                    <a:lumMod val="50000"/>
                  </a:schemeClr>
                </a:solidFill>
              </a:rPr>
              <a:t>baila</a:t>
            </a:r>
            <a:endParaRPr lang="es-GB" sz="2000" dirty="0">
              <a:solidFill>
                <a:schemeClr val="accent5">
                  <a:lumMod val="50000"/>
                </a:schemeClr>
              </a:solidFill>
            </a:endParaRPr>
          </a:p>
        </p:txBody>
      </p:sp>
    </p:spTree>
    <p:extLst>
      <p:ext uri="{BB962C8B-B14F-4D97-AF65-F5344CB8AC3E}">
        <p14:creationId xmlns:p14="http://schemas.microsoft.com/office/powerpoint/2010/main" val="3605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13" grpId="0"/>
      <p:bldP spid="14" grpId="0"/>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280724" y="258166"/>
            <a:ext cx="9978877" cy="543424"/>
          </a:xfrm>
        </p:spPr>
        <p:txBody>
          <a:bodyPr>
            <a:normAutofit/>
          </a:bodyPr>
          <a:lstStyle/>
          <a:p>
            <a:r>
              <a:rPr lang="es-GB" sz="2400" b="1" dirty="0"/>
              <a:t>Lee las frases con ‘para’ otra vez y completa la traducción.</a:t>
            </a:r>
          </a:p>
        </p:txBody>
      </p:sp>
      <p:sp>
        <p:nvSpPr>
          <p:cNvPr id="8" name="CuadroTexto 7">
            <a:extLst>
              <a:ext uri="{FF2B5EF4-FFF2-40B4-BE49-F238E27FC236}">
                <a16:creationId xmlns:a16="http://schemas.microsoft.com/office/drawing/2014/main" id="{07594267-680C-BA47-8CB5-95C831922613}"/>
              </a:ext>
            </a:extLst>
          </p:cNvPr>
          <p:cNvSpPr txBox="1"/>
          <p:nvPr/>
        </p:nvSpPr>
        <p:spPr>
          <a:xfrm>
            <a:off x="870097" y="1292515"/>
            <a:ext cx="9223040" cy="1015663"/>
          </a:xfrm>
          <a:prstGeom prst="rect">
            <a:avLst/>
          </a:prstGeom>
          <a:noFill/>
        </p:spPr>
        <p:txBody>
          <a:bodyPr wrap="square" rtlCol="0">
            <a:spAutoFit/>
          </a:bodyPr>
          <a:lstStyle/>
          <a:p>
            <a:pPr marL="342900" indent="-342900" algn="l">
              <a:buFontTx/>
              <a:buChar char="-"/>
            </a:pPr>
            <a:r>
              <a:rPr lang="es-GB" sz="2400" dirty="0">
                <a:solidFill>
                  <a:schemeClr val="accent5">
                    <a:lumMod val="50000"/>
                  </a:schemeClr>
                </a:solidFill>
              </a:rPr>
              <a:t>¿Buscas unos zapatos </a:t>
            </a:r>
            <a:r>
              <a:rPr lang="es-GB" sz="2400" b="1" dirty="0">
                <a:solidFill>
                  <a:schemeClr val="accent5">
                    <a:lumMod val="50000"/>
                  </a:schemeClr>
                </a:solidFill>
              </a:rPr>
              <a:t>para ir </a:t>
            </a:r>
            <a:r>
              <a:rPr lang="es-GB" sz="2400" dirty="0">
                <a:solidFill>
                  <a:schemeClr val="accent5">
                    <a:lumMod val="50000"/>
                  </a:schemeClr>
                </a:solidFill>
              </a:rPr>
              <a:t>al Carnaval?</a:t>
            </a:r>
          </a:p>
          <a:p>
            <a:pPr marL="342900" indent="-342900" algn="l">
              <a:lnSpc>
                <a:spcPct val="150000"/>
              </a:lnSpc>
              <a:buFontTx/>
              <a:buChar char="-"/>
            </a:pPr>
            <a:r>
              <a:rPr lang="es-GB" sz="2400" dirty="0">
                <a:solidFill>
                  <a:schemeClr val="accent5">
                    <a:lumMod val="50000"/>
                  </a:schemeClr>
                </a:solidFill>
              </a:rPr>
              <a:t>Sí, </a:t>
            </a:r>
            <a:r>
              <a:rPr lang="es-GB" sz="2400" b="1" dirty="0">
                <a:solidFill>
                  <a:schemeClr val="accent5">
                    <a:lumMod val="50000"/>
                  </a:schemeClr>
                </a:solidFill>
              </a:rPr>
              <a:t>para bailar </a:t>
            </a:r>
            <a:r>
              <a:rPr lang="es-GB" sz="2400" dirty="0">
                <a:solidFill>
                  <a:schemeClr val="accent5">
                    <a:lumMod val="50000"/>
                  </a:schemeClr>
                </a:solidFill>
              </a:rPr>
              <a:t>en la plaza.</a:t>
            </a:r>
          </a:p>
        </p:txBody>
      </p:sp>
      <p:pic>
        <p:nvPicPr>
          <p:cNvPr id="27" name="Imagen 26" descr="Imagen que contiene dibujo, juguete, muñeca&#10;&#10;Descripción generada automáticamente">
            <a:extLst>
              <a:ext uri="{FF2B5EF4-FFF2-40B4-BE49-F238E27FC236}">
                <a16:creationId xmlns:a16="http://schemas.microsoft.com/office/drawing/2014/main" id="{B4EE416F-3E39-C540-A161-A33CADB43A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59601" y="3581451"/>
            <a:ext cx="1054303" cy="1975711"/>
          </a:xfrm>
          <a:prstGeom prst="rect">
            <a:avLst/>
          </a:prstGeom>
        </p:spPr>
      </p:pic>
      <p:pic>
        <p:nvPicPr>
          <p:cNvPr id="1026" name="Picture 2" descr="clothing pantry - Clip Art Library">
            <a:extLst>
              <a:ext uri="{FF2B5EF4-FFF2-40B4-BE49-F238E27FC236}">
                <a16:creationId xmlns:a16="http://schemas.microsoft.com/office/drawing/2014/main" id="{652FA148-22E1-9040-97FB-F8BF0C9EDF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60914" y="2032118"/>
            <a:ext cx="1651676" cy="116076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80BB92D7-6079-7045-970B-AFDE6BA1F513}"/>
              </a:ext>
            </a:extLst>
          </p:cNvPr>
          <p:cNvSpPr txBox="1"/>
          <p:nvPr/>
        </p:nvSpPr>
        <p:spPr>
          <a:xfrm>
            <a:off x="870097" y="2193894"/>
            <a:ext cx="9223040" cy="1569660"/>
          </a:xfrm>
          <a:prstGeom prst="rect">
            <a:avLst/>
          </a:prstGeom>
          <a:noFill/>
        </p:spPr>
        <p:txBody>
          <a:bodyPr wrap="square" rtlCol="0">
            <a:spAutoFit/>
          </a:bodyPr>
          <a:lstStyle/>
          <a:p>
            <a:pPr marL="342900" indent="-342900">
              <a:lnSpc>
                <a:spcPct val="150000"/>
              </a:lnSpc>
              <a:buFontTx/>
              <a:buChar char="-"/>
            </a:pPr>
            <a:r>
              <a:rPr lang="es-GB" sz="2400" i="1" dirty="0">
                <a:solidFill>
                  <a:schemeClr val="accent5">
                    <a:lumMod val="50000"/>
                  </a:schemeClr>
                </a:solidFill>
              </a:rPr>
              <a:t>Are you looking for some </a:t>
            </a:r>
            <a:r>
              <a:rPr lang="es-GB" sz="2400" i="1">
                <a:solidFill>
                  <a:schemeClr val="accent5">
                    <a:lumMod val="50000"/>
                  </a:schemeClr>
                </a:solidFill>
              </a:rPr>
              <a:t>shoes </a:t>
            </a:r>
            <a:r>
              <a:rPr lang="en-GB" sz="2400">
                <a:solidFill>
                  <a:schemeClr val="accent5">
                    <a:lumMod val="50000"/>
                  </a:schemeClr>
                </a:solidFill>
              </a:rPr>
              <a:t>_______________ </a:t>
            </a:r>
            <a:r>
              <a:rPr lang="es-GB" sz="2400" i="1">
                <a:solidFill>
                  <a:schemeClr val="accent5">
                    <a:lumMod val="50000"/>
                  </a:schemeClr>
                </a:solidFill>
              </a:rPr>
              <a:t>to </a:t>
            </a:r>
            <a:r>
              <a:rPr lang="es-GB" sz="2400" i="1" dirty="0">
                <a:solidFill>
                  <a:schemeClr val="accent5">
                    <a:lumMod val="50000"/>
                  </a:schemeClr>
                </a:solidFill>
              </a:rPr>
              <a:t>the Carnival?</a:t>
            </a:r>
          </a:p>
          <a:p>
            <a:pPr marL="342900" indent="-342900">
              <a:buFontTx/>
              <a:buChar char="-"/>
            </a:pPr>
            <a:r>
              <a:rPr lang="es-GB" sz="2400" i="1">
                <a:solidFill>
                  <a:schemeClr val="accent5">
                    <a:lumMod val="50000"/>
                  </a:schemeClr>
                </a:solidFill>
              </a:rPr>
              <a:t>Yes,</a:t>
            </a:r>
            <a:r>
              <a:rPr lang="en-GB" sz="2400" i="1">
                <a:solidFill>
                  <a:schemeClr val="accent5">
                    <a:lumMod val="50000"/>
                  </a:schemeClr>
                </a:solidFill>
              </a:rPr>
              <a:t> </a:t>
            </a:r>
            <a:r>
              <a:rPr lang="en-GB" sz="2400">
                <a:solidFill>
                  <a:schemeClr val="accent5">
                    <a:lumMod val="50000"/>
                  </a:schemeClr>
                </a:solidFill>
              </a:rPr>
              <a:t>___________________ </a:t>
            </a:r>
            <a:r>
              <a:rPr lang="es-GB" sz="2400" i="1">
                <a:solidFill>
                  <a:schemeClr val="accent5">
                    <a:lumMod val="50000"/>
                  </a:schemeClr>
                </a:solidFill>
              </a:rPr>
              <a:t>in </a:t>
            </a:r>
            <a:r>
              <a:rPr lang="es-GB" sz="2400" i="1" dirty="0">
                <a:solidFill>
                  <a:schemeClr val="accent5">
                    <a:lumMod val="50000"/>
                  </a:schemeClr>
                </a:solidFill>
              </a:rPr>
              <a:t>the square.</a:t>
            </a:r>
          </a:p>
        </p:txBody>
      </p:sp>
      <p:sp>
        <p:nvSpPr>
          <p:cNvPr id="10" name="Título 6">
            <a:extLst>
              <a:ext uri="{FF2B5EF4-FFF2-40B4-BE49-F238E27FC236}">
                <a16:creationId xmlns:a16="http://schemas.microsoft.com/office/drawing/2014/main" id="{D7A900A2-A67F-5D40-A23B-795A168E67F3}"/>
              </a:ext>
            </a:extLst>
          </p:cNvPr>
          <p:cNvSpPr txBox="1">
            <a:spLocks/>
          </p:cNvSpPr>
          <p:nvPr/>
        </p:nvSpPr>
        <p:spPr>
          <a:xfrm>
            <a:off x="338873" y="749091"/>
            <a:ext cx="9978877" cy="543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b="1" dirty="0"/>
              <a:t>¿La traducción es ‘for’ o ‘in order to’?</a:t>
            </a:r>
          </a:p>
        </p:txBody>
      </p:sp>
      <p:sp>
        <p:nvSpPr>
          <p:cNvPr id="3" name="CuadroTexto 2">
            <a:extLst>
              <a:ext uri="{FF2B5EF4-FFF2-40B4-BE49-F238E27FC236}">
                <a16:creationId xmlns:a16="http://schemas.microsoft.com/office/drawing/2014/main" id="{42B2D95F-139D-984B-9D82-8D0C542E082B}"/>
              </a:ext>
            </a:extLst>
          </p:cNvPr>
          <p:cNvSpPr txBox="1"/>
          <p:nvPr/>
        </p:nvSpPr>
        <p:spPr>
          <a:xfrm>
            <a:off x="5930459" y="2265518"/>
            <a:ext cx="2420856" cy="461665"/>
          </a:xfrm>
          <a:prstGeom prst="rect">
            <a:avLst/>
          </a:prstGeom>
          <a:noFill/>
        </p:spPr>
        <p:txBody>
          <a:bodyPr wrap="none" rtlCol="0">
            <a:spAutoFit/>
          </a:bodyPr>
          <a:lstStyle/>
          <a:p>
            <a:pPr algn="l"/>
            <a:r>
              <a:rPr lang="es-GB" sz="2400" b="1" i="1" dirty="0">
                <a:solidFill>
                  <a:srgbClr val="ED7D31"/>
                </a:solidFill>
              </a:rPr>
              <a:t>(in order</a:t>
            </a:r>
            <a:r>
              <a:rPr lang="es-GB" sz="2400" b="1" i="1">
                <a:solidFill>
                  <a:srgbClr val="ED7D31"/>
                </a:solidFill>
              </a:rPr>
              <a:t>) to</a:t>
            </a:r>
            <a:r>
              <a:rPr lang="en-GB" sz="2400" b="1" i="1">
                <a:solidFill>
                  <a:srgbClr val="ED7D31"/>
                </a:solidFill>
              </a:rPr>
              <a:t> go</a:t>
            </a:r>
            <a:endParaRPr lang="es-GB" sz="2400" b="1" i="1" dirty="0">
              <a:solidFill>
                <a:srgbClr val="ED7D31"/>
              </a:solidFill>
            </a:endParaRPr>
          </a:p>
        </p:txBody>
      </p:sp>
      <p:sp>
        <p:nvSpPr>
          <p:cNvPr id="13" name="CuadroTexto 12">
            <a:extLst>
              <a:ext uri="{FF2B5EF4-FFF2-40B4-BE49-F238E27FC236}">
                <a16:creationId xmlns:a16="http://schemas.microsoft.com/office/drawing/2014/main" id="{34F4038A-C403-3A47-BABA-A2F5A6E44470}"/>
              </a:ext>
            </a:extLst>
          </p:cNvPr>
          <p:cNvSpPr txBox="1"/>
          <p:nvPr/>
        </p:nvSpPr>
        <p:spPr>
          <a:xfrm>
            <a:off x="1933043" y="3253280"/>
            <a:ext cx="3005951" cy="461665"/>
          </a:xfrm>
          <a:prstGeom prst="rect">
            <a:avLst/>
          </a:prstGeom>
          <a:noFill/>
        </p:spPr>
        <p:txBody>
          <a:bodyPr wrap="none" rtlCol="0">
            <a:spAutoFit/>
          </a:bodyPr>
          <a:lstStyle/>
          <a:p>
            <a:pPr algn="l"/>
            <a:r>
              <a:rPr lang="es-GB" sz="2400" b="1" i="1" dirty="0">
                <a:solidFill>
                  <a:srgbClr val="ED7D31"/>
                </a:solidFill>
              </a:rPr>
              <a:t>(in order</a:t>
            </a:r>
            <a:r>
              <a:rPr lang="es-GB" sz="2400" b="1" i="1">
                <a:solidFill>
                  <a:srgbClr val="ED7D31"/>
                </a:solidFill>
              </a:rPr>
              <a:t>) to</a:t>
            </a:r>
            <a:r>
              <a:rPr lang="en-GB" sz="2400" b="1" i="1">
                <a:solidFill>
                  <a:srgbClr val="ED7D31"/>
                </a:solidFill>
              </a:rPr>
              <a:t> dance</a:t>
            </a:r>
            <a:endParaRPr lang="es-GB" sz="2400" b="1" i="1" dirty="0">
              <a:solidFill>
                <a:srgbClr val="ED7D31"/>
              </a:solidFill>
            </a:endParaRPr>
          </a:p>
        </p:txBody>
      </p:sp>
      <p:sp>
        <p:nvSpPr>
          <p:cNvPr id="2" name="Rectangle 1"/>
          <p:cNvSpPr/>
          <p:nvPr/>
        </p:nvSpPr>
        <p:spPr>
          <a:xfrm>
            <a:off x="280724" y="1550628"/>
            <a:ext cx="422910" cy="35433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203864"/>
                </a:solidFill>
              </a:rPr>
              <a:t>1</a:t>
            </a:r>
          </a:p>
        </p:txBody>
      </p:sp>
      <p:sp>
        <p:nvSpPr>
          <p:cNvPr id="12" name="Rectangle 11"/>
          <p:cNvSpPr/>
          <p:nvPr/>
        </p:nvSpPr>
        <p:spPr>
          <a:xfrm>
            <a:off x="280724" y="4434798"/>
            <a:ext cx="422910" cy="35433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203864"/>
                </a:solidFill>
              </a:rPr>
              <a:t>2</a:t>
            </a:r>
          </a:p>
        </p:txBody>
      </p:sp>
      <p:sp>
        <p:nvSpPr>
          <p:cNvPr id="5" name="Rectangle 4"/>
          <p:cNvSpPr/>
          <p:nvPr/>
        </p:nvSpPr>
        <p:spPr>
          <a:xfrm>
            <a:off x="870097" y="4071642"/>
            <a:ext cx="8485136" cy="1129861"/>
          </a:xfrm>
          <a:prstGeom prst="rect">
            <a:avLst/>
          </a:prstGeom>
        </p:spPr>
        <p:txBody>
          <a:bodyPr wrap="square">
            <a:spAutoFit/>
          </a:bodyPr>
          <a:lstStyle/>
          <a:p>
            <a:pPr>
              <a:lnSpc>
                <a:spcPct val="150000"/>
              </a:lnSpc>
            </a:pPr>
            <a:r>
              <a:rPr lang="en-GB" sz="2400">
                <a:solidFill>
                  <a:schemeClr val="accent5">
                    <a:lumMod val="50000"/>
                  </a:schemeClr>
                </a:solidFill>
              </a:rPr>
              <a:t>- </a:t>
            </a:r>
            <a:r>
              <a:rPr lang="es-GB" sz="2400">
                <a:solidFill>
                  <a:schemeClr val="accent5">
                    <a:lumMod val="50000"/>
                  </a:schemeClr>
                </a:solidFill>
              </a:rPr>
              <a:t>Vale, debes participar en la fiesta del Carnaval el sábado, es el mejor día</a:t>
            </a:r>
            <a:r>
              <a:rPr lang="en-GB" sz="2400">
                <a:solidFill>
                  <a:schemeClr val="accent5">
                    <a:lumMod val="50000"/>
                  </a:schemeClr>
                </a:solidFill>
              </a:rPr>
              <a:t> </a:t>
            </a:r>
            <a:r>
              <a:rPr lang="en-GB" sz="2400" b="1">
                <a:solidFill>
                  <a:schemeClr val="accent5">
                    <a:lumMod val="50000"/>
                  </a:schemeClr>
                </a:solidFill>
              </a:rPr>
              <a:t>para todo</a:t>
            </a:r>
            <a:r>
              <a:rPr lang="es-GB" sz="2400">
                <a:solidFill>
                  <a:schemeClr val="accent5">
                    <a:lumMod val="50000"/>
                  </a:schemeClr>
                </a:solidFill>
              </a:rPr>
              <a:t>. </a:t>
            </a:r>
            <a:endParaRPr lang="es-GB" sz="2400" dirty="0">
              <a:solidFill>
                <a:schemeClr val="accent5">
                  <a:lumMod val="50000"/>
                </a:schemeClr>
              </a:solidFill>
            </a:endParaRPr>
          </a:p>
        </p:txBody>
      </p:sp>
      <p:sp>
        <p:nvSpPr>
          <p:cNvPr id="14" name="Rectangle 13"/>
          <p:cNvSpPr/>
          <p:nvPr/>
        </p:nvSpPr>
        <p:spPr>
          <a:xfrm>
            <a:off x="870097" y="5143703"/>
            <a:ext cx="8485136" cy="1200329"/>
          </a:xfrm>
          <a:prstGeom prst="rect">
            <a:avLst/>
          </a:prstGeom>
        </p:spPr>
        <p:txBody>
          <a:bodyPr wrap="square">
            <a:spAutoFit/>
          </a:bodyPr>
          <a:lstStyle/>
          <a:p>
            <a:pPr>
              <a:lnSpc>
                <a:spcPct val="150000"/>
              </a:lnSpc>
            </a:pPr>
            <a:r>
              <a:rPr lang="en-GB" sz="2400">
                <a:solidFill>
                  <a:schemeClr val="accent5">
                    <a:lumMod val="50000"/>
                  </a:schemeClr>
                </a:solidFill>
              </a:rPr>
              <a:t>- OK, you have to take part in the Carnaval on Saturday, it’s the best day _______________.</a:t>
            </a:r>
            <a:endParaRPr lang="es-GB" sz="2400" dirty="0">
              <a:solidFill>
                <a:schemeClr val="accent5">
                  <a:lumMod val="50000"/>
                </a:schemeClr>
              </a:solidFill>
            </a:endParaRPr>
          </a:p>
        </p:txBody>
      </p:sp>
      <p:sp>
        <p:nvSpPr>
          <p:cNvPr id="15" name="CuadroTexto 12">
            <a:extLst>
              <a:ext uri="{FF2B5EF4-FFF2-40B4-BE49-F238E27FC236}">
                <a16:creationId xmlns:a16="http://schemas.microsoft.com/office/drawing/2014/main" id="{34F4038A-C403-3A47-BABA-A2F5A6E44470}"/>
              </a:ext>
            </a:extLst>
          </p:cNvPr>
          <p:cNvSpPr txBox="1"/>
          <p:nvPr/>
        </p:nvSpPr>
        <p:spPr>
          <a:xfrm>
            <a:off x="4938994" y="5799169"/>
            <a:ext cx="2295821" cy="461665"/>
          </a:xfrm>
          <a:prstGeom prst="rect">
            <a:avLst/>
          </a:prstGeom>
          <a:noFill/>
        </p:spPr>
        <p:txBody>
          <a:bodyPr wrap="none" rtlCol="0">
            <a:spAutoFit/>
          </a:bodyPr>
          <a:lstStyle/>
          <a:p>
            <a:pPr algn="l"/>
            <a:r>
              <a:rPr lang="en-GB" sz="2400" b="1" i="1">
                <a:solidFill>
                  <a:srgbClr val="ED7D31"/>
                </a:solidFill>
              </a:rPr>
              <a:t>for everything</a:t>
            </a:r>
            <a:endParaRPr lang="es-GB" sz="2400" b="1" i="1" dirty="0">
              <a:solidFill>
                <a:srgbClr val="ED7D31"/>
              </a:solidFill>
            </a:endParaRPr>
          </a:p>
        </p:txBody>
      </p:sp>
    </p:spTree>
    <p:extLst>
      <p:ext uri="{BB962C8B-B14F-4D97-AF65-F5344CB8AC3E}">
        <p14:creationId xmlns:p14="http://schemas.microsoft.com/office/powerpoint/2010/main" val="383315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794930" y="258166"/>
            <a:ext cx="21332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280724" y="258166"/>
            <a:ext cx="8461142" cy="682198"/>
          </a:xfrm>
        </p:spPr>
        <p:txBody>
          <a:bodyPr>
            <a:noAutofit/>
          </a:bodyPr>
          <a:lstStyle/>
          <a:p>
            <a:r>
              <a:rPr lang="es-GB" sz="2000" b="1" dirty="0"/>
              <a:t>Lucía habla con su </a:t>
            </a:r>
            <a:r>
              <a:rPr lang="es-GB" sz="2000" b="1"/>
              <a:t>amiga </a:t>
            </a:r>
            <a:r>
              <a:rPr lang="en-GB" sz="2000" b="1"/>
              <a:t>Nadia</a:t>
            </a:r>
            <a:r>
              <a:rPr lang="es-GB" sz="2000" b="1"/>
              <a:t> </a:t>
            </a:r>
            <a:r>
              <a:rPr lang="es-GB" sz="2000" b="1" dirty="0"/>
              <a:t>sobre las vacaciones en Tenerife.</a:t>
            </a:r>
            <a:br>
              <a:rPr lang="es-GB" sz="2000" b="1" dirty="0"/>
            </a:br>
            <a:r>
              <a:rPr lang="es-GB" sz="2000" b="1" dirty="0"/>
              <a:t>Lee y elige el verbo correcto. Después escucha el audio y escribe las palabras que no están.</a:t>
            </a:r>
          </a:p>
        </p:txBody>
      </p:sp>
      <p:sp>
        <p:nvSpPr>
          <p:cNvPr id="8" name="CuadroTexto 7">
            <a:extLst>
              <a:ext uri="{FF2B5EF4-FFF2-40B4-BE49-F238E27FC236}">
                <a16:creationId xmlns:a16="http://schemas.microsoft.com/office/drawing/2014/main" id="{07594267-680C-BA47-8CB5-95C831922613}"/>
              </a:ext>
            </a:extLst>
          </p:cNvPr>
          <p:cNvSpPr txBox="1"/>
          <p:nvPr/>
        </p:nvSpPr>
        <p:spPr>
          <a:xfrm>
            <a:off x="234394" y="993614"/>
            <a:ext cx="9000408" cy="5170646"/>
          </a:xfrm>
          <a:prstGeom prst="rect">
            <a:avLst/>
          </a:prstGeom>
          <a:noFill/>
        </p:spPr>
        <p:txBody>
          <a:bodyPr wrap="square" rtlCol="0">
            <a:spAutoFit/>
          </a:bodyPr>
          <a:lstStyle/>
          <a:p>
            <a:pPr marL="342900" indent="-342900" algn="l">
              <a:buFontTx/>
              <a:buChar char="-"/>
            </a:pPr>
            <a:r>
              <a:rPr lang="es-GB" sz="2200" dirty="0">
                <a:solidFill>
                  <a:schemeClr val="accent5">
                    <a:lumMod val="50000"/>
                  </a:schemeClr>
                </a:solidFill>
              </a:rPr>
              <a:t>Hola</a:t>
            </a:r>
            <a:r>
              <a:rPr lang="es-GB" sz="2200">
                <a:solidFill>
                  <a:schemeClr val="accent5">
                    <a:lumMod val="50000"/>
                  </a:schemeClr>
                </a:solidFill>
              </a:rPr>
              <a:t>, </a:t>
            </a:r>
            <a:r>
              <a:rPr lang="en-GB" sz="2200" dirty="0">
                <a:solidFill>
                  <a:schemeClr val="accent5">
                    <a:lumMod val="50000"/>
                  </a:schemeClr>
                </a:solidFill>
              </a:rPr>
              <a:t>Nadia</a:t>
            </a:r>
            <a:r>
              <a:rPr lang="es-GB" sz="2200">
                <a:solidFill>
                  <a:schemeClr val="accent5">
                    <a:lumMod val="50000"/>
                  </a:schemeClr>
                </a:solidFill>
              </a:rPr>
              <a:t>. </a:t>
            </a:r>
            <a:r>
              <a:rPr lang="es-GB" sz="2200" dirty="0">
                <a:solidFill>
                  <a:schemeClr val="accent5">
                    <a:lumMod val="50000"/>
                  </a:schemeClr>
                </a:solidFill>
              </a:rPr>
              <a:t>¿Cómo estás?</a:t>
            </a:r>
          </a:p>
          <a:p>
            <a:pPr marL="342900" indent="-342900" algn="l">
              <a:buFontTx/>
              <a:buChar char="-"/>
            </a:pPr>
            <a:r>
              <a:rPr lang="es-GB" sz="2200" dirty="0">
                <a:solidFill>
                  <a:schemeClr val="accent5">
                    <a:lumMod val="50000"/>
                  </a:schemeClr>
                </a:solidFill>
              </a:rPr>
              <a:t>Muy bien, ¿y tú,</a:t>
            </a:r>
            <a:r>
              <a:rPr lang="es-GB" sz="2200" b="1" dirty="0">
                <a:solidFill>
                  <a:srgbClr val="ED7D31"/>
                </a:solidFill>
              </a:rPr>
              <a:t> 1) </a:t>
            </a:r>
            <a:r>
              <a:rPr lang="es-GB" sz="2200" b="1" dirty="0">
                <a:solidFill>
                  <a:schemeClr val="accent5">
                    <a:lumMod val="50000"/>
                  </a:schemeClr>
                </a:solidFill>
              </a:rPr>
              <a:t>disfruto / disfruta / disfrutas </a:t>
            </a:r>
            <a:r>
              <a:rPr lang="es-GB" sz="2200" dirty="0">
                <a:solidFill>
                  <a:schemeClr val="accent5">
                    <a:lumMod val="50000"/>
                  </a:schemeClr>
                </a:solidFill>
              </a:rPr>
              <a:t>las vacaciones?</a:t>
            </a:r>
          </a:p>
          <a:p>
            <a:pPr marL="342900" indent="-342900" algn="l">
              <a:buFontTx/>
              <a:buChar char="-"/>
            </a:pPr>
            <a:r>
              <a:rPr lang="es-GB" sz="2200" dirty="0">
                <a:solidFill>
                  <a:schemeClr val="accent5">
                    <a:lumMod val="50000"/>
                  </a:schemeClr>
                </a:solidFill>
              </a:rPr>
              <a:t>¡Sí, mucho! Yo </a:t>
            </a:r>
            <a:r>
              <a:rPr lang="es-GB" sz="2200" b="1" dirty="0">
                <a:solidFill>
                  <a:srgbClr val="ED7D31"/>
                </a:solidFill>
              </a:rPr>
              <a:t>2) </a:t>
            </a:r>
            <a:r>
              <a:rPr lang="es-GB" sz="2200" b="1" dirty="0">
                <a:solidFill>
                  <a:schemeClr val="accent5">
                    <a:lumMod val="50000"/>
                  </a:schemeClr>
                </a:solidFill>
              </a:rPr>
              <a:t>viajas / viajo / viaja </a:t>
            </a:r>
            <a:r>
              <a:rPr lang="es-GB" sz="2200" dirty="0">
                <a:solidFill>
                  <a:schemeClr val="accent5">
                    <a:lumMod val="50000"/>
                  </a:schemeClr>
                </a:solidFill>
              </a:rPr>
              <a:t>a</a:t>
            </a:r>
            <a:r>
              <a:rPr lang="es-GB" sz="2200" b="1" dirty="0">
                <a:solidFill>
                  <a:schemeClr val="accent5">
                    <a:lumMod val="50000"/>
                  </a:schemeClr>
                </a:solidFill>
              </a:rPr>
              <a:t> </a:t>
            </a:r>
            <a:r>
              <a:rPr lang="es-GB" sz="2200" dirty="0">
                <a:solidFill>
                  <a:schemeClr val="accent5">
                    <a:lumMod val="50000"/>
                  </a:schemeClr>
                </a:solidFill>
              </a:rPr>
              <a:t>lugares diferentes cada día mientras Daniel </a:t>
            </a:r>
            <a:r>
              <a:rPr lang="es-GB" sz="2200" b="1" dirty="0">
                <a:solidFill>
                  <a:srgbClr val="ED7D31"/>
                </a:solidFill>
              </a:rPr>
              <a:t>3) </a:t>
            </a:r>
            <a:r>
              <a:rPr lang="es-GB" sz="2200" b="1" dirty="0">
                <a:solidFill>
                  <a:schemeClr val="accent5">
                    <a:lumMod val="50000"/>
                  </a:schemeClr>
                </a:solidFill>
              </a:rPr>
              <a:t>monto / montas / monta </a:t>
            </a:r>
            <a:r>
              <a:rPr lang="es-GB" sz="2200" dirty="0">
                <a:solidFill>
                  <a:schemeClr val="accent5">
                    <a:lumMod val="50000"/>
                  </a:schemeClr>
                </a:solidFill>
              </a:rPr>
              <a:t>en bicicleta ____________ ejercicio.</a:t>
            </a:r>
          </a:p>
          <a:p>
            <a:pPr marL="342900" indent="-342900" algn="l">
              <a:buFontTx/>
              <a:buChar char="-"/>
            </a:pPr>
            <a:r>
              <a:rPr lang="es-GB" sz="2200" dirty="0">
                <a:solidFill>
                  <a:schemeClr val="accent5">
                    <a:lumMod val="50000"/>
                  </a:schemeClr>
                </a:solidFill>
              </a:rPr>
              <a:t>¡Qué bien! ¿Y tú qué lugares </a:t>
            </a:r>
            <a:r>
              <a:rPr lang="es-GB" sz="2200" b="1" dirty="0">
                <a:solidFill>
                  <a:srgbClr val="ED7D31"/>
                </a:solidFill>
              </a:rPr>
              <a:t>4) </a:t>
            </a:r>
            <a:r>
              <a:rPr lang="es-GB" sz="2200" b="1" dirty="0">
                <a:solidFill>
                  <a:schemeClr val="accent5">
                    <a:lumMod val="50000"/>
                  </a:schemeClr>
                </a:solidFill>
              </a:rPr>
              <a:t>visitas / visito / visita</a:t>
            </a:r>
            <a:r>
              <a:rPr lang="es-GB" sz="2200" dirty="0">
                <a:solidFill>
                  <a:schemeClr val="accent5">
                    <a:lumMod val="50000"/>
                  </a:schemeClr>
                </a:solidFill>
              </a:rPr>
              <a:t>?</a:t>
            </a:r>
          </a:p>
          <a:p>
            <a:pPr marL="342900" indent="-342900" algn="l">
              <a:buFontTx/>
              <a:buChar char="-"/>
            </a:pPr>
            <a:r>
              <a:rPr lang="es-GB" sz="2200" dirty="0">
                <a:solidFill>
                  <a:schemeClr val="accent5">
                    <a:lumMod val="50000"/>
                  </a:schemeClr>
                </a:solidFill>
              </a:rPr>
              <a:t>Pues yo </a:t>
            </a:r>
            <a:r>
              <a:rPr lang="es-GB" sz="2200" b="1" dirty="0">
                <a:solidFill>
                  <a:srgbClr val="ED7D31"/>
                </a:solidFill>
              </a:rPr>
              <a:t>5) </a:t>
            </a:r>
            <a:r>
              <a:rPr lang="es-GB" sz="2200" b="1" dirty="0">
                <a:solidFill>
                  <a:schemeClr val="accent5">
                    <a:lumMod val="50000"/>
                  </a:schemeClr>
                </a:solidFill>
              </a:rPr>
              <a:t>visito / visita / visitas </a:t>
            </a:r>
            <a:r>
              <a:rPr lang="es-GB" sz="2200" dirty="0">
                <a:solidFill>
                  <a:schemeClr val="accent5">
                    <a:lumMod val="50000"/>
                  </a:schemeClr>
                </a:solidFill>
              </a:rPr>
              <a:t>el museo y las tiendas en el centro con mi madre y mi padre </a:t>
            </a:r>
            <a:r>
              <a:rPr lang="es-GB" sz="2200" b="1" dirty="0">
                <a:solidFill>
                  <a:srgbClr val="ED7D31"/>
                </a:solidFill>
              </a:rPr>
              <a:t>6) </a:t>
            </a:r>
            <a:r>
              <a:rPr lang="es-GB" sz="2200" b="1" dirty="0">
                <a:solidFill>
                  <a:schemeClr val="accent5">
                    <a:lumMod val="50000"/>
                  </a:schemeClr>
                </a:solidFill>
              </a:rPr>
              <a:t>descanso / descansas / descansa </a:t>
            </a:r>
            <a:r>
              <a:rPr lang="es-GB" sz="2200" dirty="0">
                <a:solidFill>
                  <a:schemeClr val="accent5">
                    <a:lumMod val="50000"/>
                  </a:schemeClr>
                </a:solidFill>
              </a:rPr>
              <a:t>en </a:t>
            </a:r>
            <a:r>
              <a:rPr lang="es-GB" sz="2200">
                <a:solidFill>
                  <a:schemeClr val="accent5">
                    <a:lumMod val="50000"/>
                  </a:schemeClr>
                </a:solidFill>
              </a:rPr>
              <a:t>la playa, </a:t>
            </a:r>
            <a:r>
              <a:rPr lang="es-GB" sz="2200" dirty="0">
                <a:solidFill>
                  <a:schemeClr val="accent5">
                    <a:lumMod val="50000"/>
                  </a:schemeClr>
                </a:solidFill>
              </a:rPr>
              <a:t>aunque él también</a:t>
            </a:r>
            <a:r>
              <a:rPr lang="es-GB" sz="2200" b="1" dirty="0">
                <a:solidFill>
                  <a:srgbClr val="ED7D31"/>
                </a:solidFill>
              </a:rPr>
              <a:t> 7) </a:t>
            </a:r>
            <a:r>
              <a:rPr lang="es-GB" sz="2200" b="1" dirty="0">
                <a:solidFill>
                  <a:schemeClr val="accent5">
                    <a:lumMod val="50000"/>
                  </a:schemeClr>
                </a:solidFill>
              </a:rPr>
              <a:t>pasas/ pasa / paso</a:t>
            </a:r>
            <a:r>
              <a:rPr lang="es-GB" sz="2200" dirty="0">
                <a:solidFill>
                  <a:schemeClr val="accent5">
                    <a:lumMod val="50000"/>
                  </a:schemeClr>
                </a:solidFill>
              </a:rPr>
              <a:t> tiempo en el campo y en la montaña.</a:t>
            </a:r>
          </a:p>
          <a:p>
            <a:pPr marL="342900" indent="-342900" algn="l">
              <a:buFontTx/>
              <a:buChar char="-"/>
            </a:pPr>
            <a:r>
              <a:rPr lang="es-GB" sz="2200" dirty="0">
                <a:solidFill>
                  <a:schemeClr val="accent5">
                    <a:lumMod val="50000"/>
                  </a:schemeClr>
                </a:solidFill>
              </a:rPr>
              <a:t>¿Y tú </a:t>
            </a:r>
            <a:r>
              <a:rPr lang="es-GB" sz="2200" b="1" dirty="0">
                <a:solidFill>
                  <a:srgbClr val="ED7D31"/>
                </a:solidFill>
              </a:rPr>
              <a:t>8) </a:t>
            </a:r>
            <a:r>
              <a:rPr lang="es-GB" sz="2200" b="1" dirty="0">
                <a:solidFill>
                  <a:schemeClr val="accent5">
                    <a:lumMod val="50000"/>
                  </a:schemeClr>
                </a:solidFill>
              </a:rPr>
              <a:t>piensa / pienso / piensas </a:t>
            </a:r>
            <a:r>
              <a:rPr lang="es-GB" sz="2200" dirty="0">
                <a:solidFill>
                  <a:schemeClr val="accent5">
                    <a:lumMod val="50000"/>
                  </a:schemeClr>
                </a:solidFill>
              </a:rPr>
              <a:t>subir a la montaña?</a:t>
            </a:r>
          </a:p>
          <a:p>
            <a:pPr marL="342900" indent="-342900">
              <a:buFontTx/>
              <a:buChar char="-"/>
            </a:pPr>
            <a:r>
              <a:rPr lang="es-GB" sz="2200" dirty="0">
                <a:solidFill>
                  <a:schemeClr val="accent5">
                    <a:lumMod val="50000"/>
                  </a:schemeClr>
                </a:solidFill>
              </a:rPr>
              <a:t>¿Al Teide</a:t>
            </a:r>
            <a:r>
              <a:rPr lang="es-GB" sz="2200">
                <a:solidFill>
                  <a:schemeClr val="accent5">
                    <a:lumMod val="50000"/>
                  </a:schemeClr>
                </a:solidFill>
              </a:rPr>
              <a:t>? Claro</a:t>
            </a:r>
            <a:r>
              <a:rPr lang="en-GB" sz="2200">
                <a:solidFill>
                  <a:schemeClr val="accent5">
                    <a:lumMod val="50000"/>
                  </a:schemeClr>
                </a:solidFill>
              </a:rPr>
              <a:t>*</a:t>
            </a:r>
            <a:r>
              <a:rPr lang="es-GB" sz="2200">
                <a:solidFill>
                  <a:schemeClr val="accent5">
                    <a:lumMod val="50000"/>
                  </a:schemeClr>
                </a:solidFill>
              </a:rPr>
              <a:t>, </a:t>
            </a:r>
            <a:r>
              <a:rPr lang="es-GB" sz="2200" dirty="0">
                <a:solidFill>
                  <a:schemeClr val="accent5">
                    <a:lumMod val="50000"/>
                  </a:schemeClr>
                </a:solidFill>
              </a:rPr>
              <a:t>siempre intento ir con mi padre ____________ el paisaje porque es hermoso. Normalmente yo </a:t>
            </a:r>
            <a:r>
              <a:rPr lang="es-GB" sz="2200" b="1" dirty="0">
                <a:solidFill>
                  <a:srgbClr val="ED7D31"/>
                </a:solidFill>
              </a:rPr>
              <a:t>9) </a:t>
            </a:r>
            <a:r>
              <a:rPr lang="es-GB" sz="2200" b="1" dirty="0">
                <a:solidFill>
                  <a:schemeClr val="accent5">
                    <a:lumMod val="50000"/>
                  </a:schemeClr>
                </a:solidFill>
              </a:rPr>
              <a:t>aprovechas / aprovecho / aprovecha </a:t>
            </a:r>
            <a:r>
              <a:rPr lang="es-GB" sz="2200" dirty="0">
                <a:solidFill>
                  <a:schemeClr val="accent5">
                    <a:lumMod val="50000"/>
                  </a:schemeClr>
                </a:solidFill>
              </a:rPr>
              <a:t>el día ____________ fotos y él </a:t>
            </a:r>
            <a:r>
              <a:rPr lang="es-GB" sz="2200" b="1" dirty="0">
                <a:solidFill>
                  <a:srgbClr val="ED7D31"/>
                </a:solidFill>
              </a:rPr>
              <a:t>10) </a:t>
            </a:r>
            <a:r>
              <a:rPr lang="es-GB" sz="2200" b="1" dirty="0">
                <a:solidFill>
                  <a:schemeClr val="accent5">
                    <a:lumMod val="50000"/>
                  </a:schemeClr>
                </a:solidFill>
              </a:rPr>
              <a:t>camina / caminas / camino </a:t>
            </a:r>
            <a:r>
              <a:rPr lang="es-GB" sz="2200" dirty="0">
                <a:solidFill>
                  <a:schemeClr val="accent5">
                    <a:lumMod val="50000"/>
                  </a:schemeClr>
                </a:solidFill>
              </a:rPr>
              <a:t>por la montaña con Daniel. </a:t>
            </a:r>
          </a:p>
        </p:txBody>
      </p:sp>
      <p:pic>
        <p:nvPicPr>
          <p:cNvPr id="3074" name="Picture 2" descr="man in brown jacket sitting on gray stone mountain top">
            <a:extLst>
              <a:ext uri="{FF2B5EF4-FFF2-40B4-BE49-F238E27FC236}">
                <a16:creationId xmlns:a16="http://schemas.microsoft.com/office/drawing/2014/main" id="{B7668E0F-0597-3744-AA23-C6C4CDBB73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65352" y="2122374"/>
            <a:ext cx="2781105" cy="417165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E946598-A972-7C46-ACF6-B8BD8094BF65}"/>
              </a:ext>
            </a:extLst>
          </p:cNvPr>
          <p:cNvSpPr txBox="1"/>
          <p:nvPr/>
        </p:nvSpPr>
        <p:spPr>
          <a:xfrm>
            <a:off x="10231411" y="5892689"/>
            <a:ext cx="1184940" cy="400110"/>
          </a:xfrm>
          <a:prstGeom prst="rect">
            <a:avLst/>
          </a:prstGeom>
          <a:noFill/>
        </p:spPr>
        <p:txBody>
          <a:bodyPr wrap="none" rtlCol="0">
            <a:spAutoFit/>
          </a:bodyPr>
          <a:lstStyle/>
          <a:p>
            <a:pPr algn="l"/>
            <a:r>
              <a:rPr lang="es-GB" sz="2000">
                <a:solidFill>
                  <a:schemeClr val="accent5">
                    <a:lumMod val="50000"/>
                  </a:schemeClr>
                </a:solidFill>
                <a:highlight>
                  <a:srgbClr val="FFFFFF"/>
                </a:highlight>
              </a:rPr>
              <a:t>El Teide</a:t>
            </a:r>
            <a:r>
              <a:rPr lang="en-GB" sz="2000">
                <a:solidFill>
                  <a:schemeClr val="accent5">
                    <a:lumMod val="50000"/>
                  </a:schemeClr>
                </a:solidFill>
                <a:highlight>
                  <a:srgbClr val="FFFFFF"/>
                </a:highlight>
              </a:rPr>
              <a:t> </a:t>
            </a:r>
            <a:endParaRPr lang="es-GB" sz="2000" dirty="0">
              <a:solidFill>
                <a:schemeClr val="accent5">
                  <a:lumMod val="50000"/>
                </a:schemeClr>
              </a:solidFill>
              <a:highlight>
                <a:srgbClr val="FFFFFF"/>
              </a:highlight>
            </a:endParaRPr>
          </a:p>
        </p:txBody>
      </p:sp>
      <p:sp>
        <p:nvSpPr>
          <p:cNvPr id="3" name="Anillo 2">
            <a:extLst>
              <a:ext uri="{FF2B5EF4-FFF2-40B4-BE49-F238E27FC236}">
                <a16:creationId xmlns:a16="http://schemas.microsoft.com/office/drawing/2014/main" id="{A1C37D75-CA6C-CD4C-A014-14B3C9D99F97}"/>
              </a:ext>
            </a:extLst>
          </p:cNvPr>
          <p:cNvSpPr/>
          <p:nvPr/>
        </p:nvSpPr>
        <p:spPr>
          <a:xfrm>
            <a:off x="5614755" y="1340276"/>
            <a:ext cx="1343891"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2" name="Anillo 11">
            <a:extLst>
              <a:ext uri="{FF2B5EF4-FFF2-40B4-BE49-F238E27FC236}">
                <a16:creationId xmlns:a16="http://schemas.microsoft.com/office/drawing/2014/main" id="{C7E85098-639D-1B44-A996-FD9A6BA84A9D}"/>
              </a:ext>
            </a:extLst>
          </p:cNvPr>
          <p:cNvSpPr/>
          <p:nvPr/>
        </p:nvSpPr>
        <p:spPr>
          <a:xfrm>
            <a:off x="3897176" y="1677332"/>
            <a:ext cx="955965"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3" name="Anillo 12">
            <a:extLst>
              <a:ext uri="{FF2B5EF4-FFF2-40B4-BE49-F238E27FC236}">
                <a16:creationId xmlns:a16="http://schemas.microsoft.com/office/drawing/2014/main" id="{E2E8448D-9426-6F41-80CF-1D936C6DC19C}"/>
              </a:ext>
            </a:extLst>
          </p:cNvPr>
          <p:cNvSpPr/>
          <p:nvPr/>
        </p:nvSpPr>
        <p:spPr>
          <a:xfrm>
            <a:off x="6871528" y="2022988"/>
            <a:ext cx="1074498"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4" name="Anillo 13">
            <a:extLst>
              <a:ext uri="{FF2B5EF4-FFF2-40B4-BE49-F238E27FC236}">
                <a16:creationId xmlns:a16="http://schemas.microsoft.com/office/drawing/2014/main" id="{0C67C50A-371C-614F-A33C-3CDCA11BCD4B}"/>
              </a:ext>
            </a:extLst>
          </p:cNvPr>
          <p:cNvSpPr/>
          <p:nvPr/>
        </p:nvSpPr>
        <p:spPr>
          <a:xfrm>
            <a:off x="4804676" y="2682013"/>
            <a:ext cx="1074498"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5" name="Anillo 14">
            <a:extLst>
              <a:ext uri="{FF2B5EF4-FFF2-40B4-BE49-F238E27FC236}">
                <a16:creationId xmlns:a16="http://schemas.microsoft.com/office/drawing/2014/main" id="{2A671B89-614B-5546-80F6-D6950A309DB8}"/>
              </a:ext>
            </a:extLst>
          </p:cNvPr>
          <p:cNvSpPr/>
          <p:nvPr/>
        </p:nvSpPr>
        <p:spPr>
          <a:xfrm>
            <a:off x="2023571" y="3013630"/>
            <a:ext cx="879137"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6" name="Anillo 15">
            <a:extLst>
              <a:ext uri="{FF2B5EF4-FFF2-40B4-BE49-F238E27FC236}">
                <a16:creationId xmlns:a16="http://schemas.microsoft.com/office/drawing/2014/main" id="{132095FF-4B95-5B47-BF5E-DB2C07E9708D}"/>
              </a:ext>
            </a:extLst>
          </p:cNvPr>
          <p:cNvSpPr/>
          <p:nvPr/>
        </p:nvSpPr>
        <p:spPr>
          <a:xfrm>
            <a:off x="522172" y="3675367"/>
            <a:ext cx="1589725"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7" name="Anillo 16">
            <a:extLst>
              <a:ext uri="{FF2B5EF4-FFF2-40B4-BE49-F238E27FC236}">
                <a16:creationId xmlns:a16="http://schemas.microsoft.com/office/drawing/2014/main" id="{F4C3A920-5726-FD4E-B8F0-052FF425E6A8}"/>
              </a:ext>
            </a:extLst>
          </p:cNvPr>
          <p:cNvSpPr/>
          <p:nvPr/>
        </p:nvSpPr>
        <p:spPr>
          <a:xfrm>
            <a:off x="7708343" y="3736952"/>
            <a:ext cx="879137" cy="387988"/>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8" name="Anillo 17">
            <a:extLst>
              <a:ext uri="{FF2B5EF4-FFF2-40B4-BE49-F238E27FC236}">
                <a16:creationId xmlns:a16="http://schemas.microsoft.com/office/drawing/2014/main" id="{1A13483F-A445-704B-AB89-92145A988DB3}"/>
              </a:ext>
            </a:extLst>
          </p:cNvPr>
          <p:cNvSpPr/>
          <p:nvPr/>
        </p:nvSpPr>
        <p:spPr>
          <a:xfrm>
            <a:off x="3973278" y="4398407"/>
            <a:ext cx="1302546" cy="387988"/>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729A3BD1-7E16-C44C-B835-BF28BC0C6EE5}"/>
              </a:ext>
            </a:extLst>
          </p:cNvPr>
          <p:cNvSpPr/>
          <p:nvPr/>
        </p:nvSpPr>
        <p:spPr>
          <a:xfrm>
            <a:off x="702480" y="5389265"/>
            <a:ext cx="1818262" cy="387988"/>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2CDB3102-6FE5-8641-B977-9E7E4CC5871B}"/>
              </a:ext>
            </a:extLst>
          </p:cNvPr>
          <p:cNvSpPr/>
          <p:nvPr/>
        </p:nvSpPr>
        <p:spPr>
          <a:xfrm>
            <a:off x="560691" y="5748695"/>
            <a:ext cx="1302546" cy="387988"/>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 name="CuadroTexto 4">
            <a:extLst>
              <a:ext uri="{FF2B5EF4-FFF2-40B4-BE49-F238E27FC236}">
                <a16:creationId xmlns:a16="http://schemas.microsoft.com/office/drawing/2014/main" id="{81C680EE-66ED-9845-80D2-49FEDF3227AA}"/>
              </a:ext>
            </a:extLst>
          </p:cNvPr>
          <p:cNvSpPr txBox="1"/>
          <p:nvPr/>
        </p:nvSpPr>
        <p:spPr>
          <a:xfrm>
            <a:off x="1947858" y="2310570"/>
            <a:ext cx="1718740" cy="430887"/>
          </a:xfrm>
          <a:prstGeom prst="rect">
            <a:avLst/>
          </a:prstGeom>
          <a:noFill/>
        </p:spPr>
        <p:txBody>
          <a:bodyPr wrap="none" rtlCol="0">
            <a:spAutoFit/>
          </a:bodyPr>
          <a:lstStyle/>
          <a:p>
            <a:pPr algn="l"/>
            <a:r>
              <a:rPr lang="es-GB" sz="2200" b="1" dirty="0">
                <a:solidFill>
                  <a:srgbClr val="ED7D31"/>
                </a:solidFill>
              </a:rPr>
              <a:t>para hacer</a:t>
            </a:r>
          </a:p>
        </p:txBody>
      </p:sp>
      <p:sp>
        <p:nvSpPr>
          <p:cNvPr id="23" name="CuadroTexto 22">
            <a:extLst>
              <a:ext uri="{FF2B5EF4-FFF2-40B4-BE49-F238E27FC236}">
                <a16:creationId xmlns:a16="http://schemas.microsoft.com/office/drawing/2014/main" id="{1AB26C2C-5329-FE42-937E-4F3E4164AA73}"/>
              </a:ext>
            </a:extLst>
          </p:cNvPr>
          <p:cNvSpPr txBox="1"/>
          <p:nvPr/>
        </p:nvSpPr>
        <p:spPr>
          <a:xfrm>
            <a:off x="7477696" y="4653381"/>
            <a:ext cx="1340432" cy="430887"/>
          </a:xfrm>
          <a:prstGeom prst="rect">
            <a:avLst/>
          </a:prstGeom>
          <a:noFill/>
        </p:spPr>
        <p:txBody>
          <a:bodyPr wrap="none" rtlCol="0">
            <a:spAutoFit/>
          </a:bodyPr>
          <a:lstStyle/>
          <a:p>
            <a:pPr algn="l"/>
            <a:r>
              <a:rPr lang="es-GB" sz="2200" b="1" dirty="0">
                <a:solidFill>
                  <a:srgbClr val="ED7D31"/>
                </a:solidFill>
              </a:rPr>
              <a:t>para ver</a:t>
            </a:r>
          </a:p>
        </p:txBody>
      </p:sp>
      <p:sp>
        <p:nvSpPr>
          <p:cNvPr id="24" name="CuadroTexto 23">
            <a:extLst>
              <a:ext uri="{FF2B5EF4-FFF2-40B4-BE49-F238E27FC236}">
                <a16:creationId xmlns:a16="http://schemas.microsoft.com/office/drawing/2014/main" id="{64E111EF-8A30-1046-945D-7874E086BCF8}"/>
              </a:ext>
            </a:extLst>
          </p:cNvPr>
          <p:cNvSpPr txBox="1"/>
          <p:nvPr/>
        </p:nvSpPr>
        <p:spPr>
          <a:xfrm>
            <a:off x="5041395" y="5346544"/>
            <a:ext cx="1677062" cy="430887"/>
          </a:xfrm>
          <a:prstGeom prst="rect">
            <a:avLst/>
          </a:prstGeom>
          <a:noFill/>
        </p:spPr>
        <p:txBody>
          <a:bodyPr wrap="none" rtlCol="0">
            <a:spAutoFit/>
          </a:bodyPr>
          <a:lstStyle/>
          <a:p>
            <a:pPr algn="l"/>
            <a:r>
              <a:rPr lang="es-GB" sz="2200" b="1" dirty="0">
                <a:solidFill>
                  <a:srgbClr val="ED7D31"/>
                </a:solidFill>
              </a:rPr>
              <a:t>para sacar</a:t>
            </a:r>
          </a:p>
        </p:txBody>
      </p:sp>
      <p:sp>
        <p:nvSpPr>
          <p:cNvPr id="6" name="Llamada rectangular 5">
            <a:extLst>
              <a:ext uri="{FF2B5EF4-FFF2-40B4-BE49-F238E27FC236}">
                <a16:creationId xmlns:a16="http://schemas.microsoft.com/office/drawing/2014/main" id="{65EAB6F4-8C92-C746-80E9-90383ED3D1DB}"/>
              </a:ext>
            </a:extLst>
          </p:cNvPr>
          <p:cNvSpPr/>
          <p:nvPr/>
        </p:nvSpPr>
        <p:spPr>
          <a:xfrm>
            <a:off x="9846009" y="2176478"/>
            <a:ext cx="2133214" cy="1129957"/>
          </a:xfrm>
          <a:prstGeom prst="wedgeRectCallout">
            <a:avLst>
              <a:gd name="adj1" fmla="val 10244"/>
              <a:gd name="adj2" fmla="val 6796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¡El Teide es la montaña más alta de España!</a:t>
            </a:r>
          </a:p>
        </p:txBody>
      </p:sp>
      <p:pic>
        <p:nvPicPr>
          <p:cNvPr id="10" name="Nadia y Lucía telephone conversation_slower.wav" descr="Nadia y Lucía telephone conversation_slower.wav">
            <a:hlinkClick r:id="" action="ppaction://media"/>
            <a:extLst>
              <a:ext uri="{FF2B5EF4-FFF2-40B4-BE49-F238E27FC236}">
                <a16:creationId xmlns:a16="http://schemas.microsoft.com/office/drawing/2014/main" id="{3712444C-B512-6C43-B7D9-1267C36885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2148" y="-1055"/>
            <a:ext cx="812800" cy="8128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5448" r="51008"/>
          <a:stretch/>
        </p:blipFill>
        <p:spPr>
          <a:xfrm>
            <a:off x="9816429" y="554828"/>
            <a:ext cx="649651" cy="1552117"/>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46701" r="21642"/>
          <a:stretch/>
        </p:blipFill>
        <p:spPr>
          <a:xfrm>
            <a:off x="11032542" y="610194"/>
            <a:ext cx="831272" cy="1477032"/>
          </a:xfrm>
          <a:prstGeom prst="rect">
            <a:avLst/>
          </a:prstGeom>
        </p:spPr>
      </p:pic>
      <p:pic>
        <p:nvPicPr>
          <p:cNvPr id="1026" name="Picture 2" descr="Animated Telephone Clipart - Phone Clipart , Transparent Cartoon "/>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466080" y="1017342"/>
            <a:ext cx="592750" cy="44971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975612" y="5999617"/>
            <a:ext cx="2353529" cy="400110"/>
          </a:xfrm>
          <a:prstGeom prst="rect">
            <a:avLst/>
          </a:prstGeom>
        </p:spPr>
        <p:txBody>
          <a:bodyPr wrap="none">
            <a:spAutoFit/>
          </a:bodyPr>
          <a:lstStyle/>
          <a:p>
            <a:r>
              <a:rPr lang="en-GB" sz="2000" i="1">
                <a:solidFill>
                  <a:schemeClr val="accent5">
                    <a:lumMod val="50000"/>
                  </a:schemeClr>
                </a:solidFill>
              </a:rPr>
              <a:t>*claro – of course</a:t>
            </a:r>
            <a:endParaRPr lang="en-GB" sz="2000" i="1"/>
          </a:p>
        </p:txBody>
      </p:sp>
    </p:spTree>
    <p:extLst>
      <p:ext uri="{BB962C8B-B14F-4D97-AF65-F5344CB8AC3E}">
        <p14:creationId xmlns:p14="http://schemas.microsoft.com/office/powerpoint/2010/main" val="318219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0"/>
                </p:tgtEl>
              </p:cMediaNode>
            </p:audio>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0" grpId="0" animBg="1"/>
      <p:bldP spid="5"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14130" y="233317"/>
            <a:ext cx="10585358" cy="492443"/>
          </a:xfrm>
          <a:prstGeom prst="rect">
            <a:avLst/>
          </a:prstGeom>
          <a:noFill/>
        </p:spPr>
        <p:txBody>
          <a:bodyPr wrap="square" rtlCol="0">
            <a:spAutoFit/>
          </a:bodyPr>
          <a:lstStyle/>
          <a:p>
            <a:r>
              <a:rPr lang="en-US" sz="2600" b="1" dirty="0" err="1">
                <a:solidFill>
                  <a:schemeClr val="accent5">
                    <a:lumMod val="50000"/>
                  </a:schemeClr>
                </a:solidFill>
              </a:rPr>
              <a:t>Leemos</a:t>
            </a:r>
            <a:r>
              <a:rPr lang="en-US" sz="2600" b="1" dirty="0">
                <a:solidFill>
                  <a:schemeClr val="accent5">
                    <a:lumMod val="50000"/>
                  </a:schemeClr>
                </a:solidFill>
              </a:rPr>
              <a:t> el </a:t>
            </a:r>
            <a:r>
              <a:rPr lang="en-US" sz="2600" b="1" dirty="0" err="1">
                <a:solidFill>
                  <a:schemeClr val="accent5">
                    <a:lumMod val="50000"/>
                  </a:schemeClr>
                </a:solidFill>
              </a:rPr>
              <a:t>diálogo</a:t>
            </a:r>
            <a:r>
              <a:rPr lang="en-US" sz="2600" b="1" dirty="0">
                <a:solidFill>
                  <a:schemeClr val="accent5">
                    <a:lumMod val="50000"/>
                  </a:schemeClr>
                </a:solidFill>
              </a:rPr>
              <a:t> </a:t>
            </a:r>
            <a:r>
              <a:rPr lang="en-US" sz="2600" b="1" dirty="0" err="1">
                <a:solidFill>
                  <a:schemeClr val="accent5">
                    <a:lumMod val="50000"/>
                  </a:schemeClr>
                </a:solidFill>
              </a:rPr>
              <a:t>en</a:t>
            </a:r>
            <a:r>
              <a:rPr lang="en-US" sz="2600" b="1" dirty="0">
                <a:solidFill>
                  <a:schemeClr val="accent5">
                    <a:lumMod val="50000"/>
                  </a:schemeClr>
                </a:solidFill>
              </a:rPr>
              <a:t> parejas.</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4129" y="785101"/>
            <a:ext cx="11474287" cy="892552"/>
          </a:xfrm>
          <a:prstGeom prst="rect">
            <a:avLst/>
          </a:prstGeom>
          <a:noFill/>
        </p:spPr>
        <p:txBody>
          <a:bodyPr wrap="square" rtlCol="0">
            <a:spAutoFit/>
          </a:bodyPr>
          <a:lstStyle/>
          <a:p>
            <a:r>
              <a:rPr lang="en-US" sz="2600" dirty="0" err="1">
                <a:solidFill>
                  <a:schemeClr val="accent5">
                    <a:lumMod val="50000"/>
                  </a:schemeClr>
                </a:solidFill>
              </a:rPr>
              <a:t>Ahora</a:t>
            </a:r>
            <a:r>
              <a:rPr lang="en-US" sz="2600" dirty="0">
                <a:solidFill>
                  <a:schemeClr val="accent5">
                    <a:lumMod val="50000"/>
                  </a:schemeClr>
                </a:solidFill>
              </a:rPr>
              <a:t>, lee el </a:t>
            </a:r>
            <a:r>
              <a:rPr lang="en-US" sz="2600" dirty="0" err="1">
                <a:solidFill>
                  <a:schemeClr val="accent5">
                    <a:lumMod val="50000"/>
                  </a:schemeClr>
                </a:solidFill>
              </a:rPr>
              <a:t>diálogo</a:t>
            </a:r>
            <a:r>
              <a:rPr lang="en-US" sz="2600" dirty="0">
                <a:solidFill>
                  <a:schemeClr val="accent5">
                    <a:lumMod val="50000"/>
                  </a:schemeClr>
                </a:solidFill>
              </a:rPr>
              <a:t> por </a:t>
            </a:r>
            <a:r>
              <a:rPr lang="en-US" sz="2600" dirty="0" err="1">
                <a:solidFill>
                  <a:schemeClr val="accent5">
                    <a:lumMod val="50000"/>
                  </a:schemeClr>
                </a:solidFill>
              </a:rPr>
              <a:t>turnos</a:t>
            </a:r>
            <a:r>
              <a:rPr lang="en-US" sz="2600" dirty="0">
                <a:solidFill>
                  <a:schemeClr val="accent5">
                    <a:lumMod val="50000"/>
                  </a:schemeClr>
                </a:solidFill>
              </a:rPr>
              <a:t> y </a:t>
            </a:r>
            <a:r>
              <a:rPr lang="en-US" sz="2600" dirty="0" err="1">
                <a:solidFill>
                  <a:schemeClr val="accent5">
                    <a:lumMod val="50000"/>
                  </a:schemeClr>
                </a:solidFill>
              </a:rPr>
              <a:t>completa</a:t>
            </a:r>
            <a:r>
              <a:rPr lang="en-US" sz="2600" dirty="0">
                <a:solidFill>
                  <a:schemeClr val="accent5">
                    <a:lumMod val="50000"/>
                  </a:schemeClr>
                </a:solidFill>
              </a:rPr>
              <a:t> con las palabras que no </a:t>
            </a:r>
            <a:r>
              <a:rPr lang="en-US" sz="2600" dirty="0" err="1">
                <a:solidFill>
                  <a:schemeClr val="accent5">
                    <a:lumMod val="50000"/>
                  </a:schemeClr>
                </a:solidFill>
              </a:rPr>
              <a:t>están</a:t>
            </a:r>
            <a:r>
              <a:rPr lang="en-US" sz="2600" dirty="0">
                <a:solidFill>
                  <a:schemeClr val="accent5">
                    <a:lumMod val="50000"/>
                  </a:schemeClr>
                </a:solidFill>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214129" y="1739912"/>
            <a:ext cx="5212635" cy="492443"/>
          </a:xfrm>
          <a:prstGeom prst="rect">
            <a:avLst/>
          </a:prstGeom>
          <a:noFill/>
        </p:spPr>
        <p:txBody>
          <a:bodyPr wrap="square" rtlCol="0">
            <a:spAutoFit/>
          </a:bodyPr>
          <a:lstStyle/>
          <a:p>
            <a:r>
              <a:rPr lang="en-US" sz="2600">
                <a:solidFill>
                  <a:schemeClr val="accent5">
                    <a:lumMod val="50000"/>
                  </a:schemeClr>
                </a:solidFill>
              </a:rPr>
              <a:t>El/la </a:t>
            </a:r>
            <a:r>
              <a:rPr lang="en-US" sz="2600" dirty="0" err="1">
                <a:solidFill>
                  <a:schemeClr val="accent5">
                    <a:lumMod val="50000"/>
                  </a:schemeClr>
                </a:solidFill>
              </a:rPr>
              <a:t>estudiante</a:t>
            </a:r>
            <a:r>
              <a:rPr lang="en-US" sz="2600" dirty="0">
                <a:solidFill>
                  <a:schemeClr val="accent5">
                    <a:lumMod val="50000"/>
                  </a:schemeClr>
                </a:solidFill>
              </a:rPr>
              <a:t> A </a:t>
            </a:r>
            <a:r>
              <a:rPr lang="en-US" sz="2600" dirty="0" err="1">
                <a:solidFill>
                  <a:schemeClr val="accent5">
                    <a:lumMod val="50000"/>
                  </a:schemeClr>
                </a:solidFill>
              </a:rPr>
              <a:t>empieza</a:t>
            </a:r>
            <a:r>
              <a:rPr lang="en-US" sz="2600" dirty="0">
                <a:solidFill>
                  <a:schemeClr val="accent5">
                    <a:lumMod val="50000"/>
                  </a:schemeClr>
                </a:solidFill>
              </a:rPr>
              <a:t>.</a:t>
            </a:r>
          </a:p>
        </p:txBody>
      </p:sp>
      <p:sp>
        <p:nvSpPr>
          <p:cNvPr id="20" name="TextBox 6">
            <a:extLst>
              <a:ext uri="{FF2B5EF4-FFF2-40B4-BE49-F238E27FC236}">
                <a16:creationId xmlns:a16="http://schemas.microsoft.com/office/drawing/2014/main" id="{1187DA1D-9601-5640-B546-D3EA3631DD2F}"/>
              </a:ext>
            </a:extLst>
          </p:cNvPr>
          <p:cNvSpPr txBox="1"/>
          <p:nvPr/>
        </p:nvSpPr>
        <p:spPr>
          <a:xfrm>
            <a:off x="214129" y="2294614"/>
            <a:ext cx="9188288" cy="492443"/>
          </a:xfrm>
          <a:prstGeom prst="rect">
            <a:avLst/>
          </a:prstGeom>
          <a:noFill/>
        </p:spPr>
        <p:txBody>
          <a:bodyPr wrap="square" rtlCol="0">
            <a:spAutoFit/>
          </a:bodyPr>
          <a:lstStyle/>
          <a:p>
            <a:r>
              <a:rPr lang="en-US" sz="2600">
                <a:solidFill>
                  <a:schemeClr val="accent5">
                    <a:lumMod val="50000"/>
                  </a:schemeClr>
                </a:solidFill>
              </a:rPr>
              <a:t>El/la </a:t>
            </a:r>
            <a:r>
              <a:rPr lang="en-US" sz="2600" dirty="0" err="1">
                <a:solidFill>
                  <a:schemeClr val="accent5">
                    <a:lumMod val="50000"/>
                  </a:schemeClr>
                </a:solidFill>
              </a:rPr>
              <a:t>estudiante</a:t>
            </a:r>
            <a:r>
              <a:rPr lang="en-US" sz="2600" dirty="0">
                <a:solidFill>
                  <a:schemeClr val="accent5">
                    <a:lumMod val="50000"/>
                  </a:schemeClr>
                </a:solidFill>
              </a:rPr>
              <a:t> B </a:t>
            </a:r>
            <a:r>
              <a:rPr lang="en-US" sz="2600" dirty="0" err="1">
                <a:solidFill>
                  <a:schemeClr val="accent5">
                    <a:lumMod val="50000"/>
                  </a:schemeClr>
                </a:solidFill>
              </a:rPr>
              <a:t>escucha</a:t>
            </a:r>
            <a:r>
              <a:rPr lang="en-US" sz="2600" dirty="0">
                <a:solidFill>
                  <a:schemeClr val="accent5">
                    <a:lumMod val="50000"/>
                  </a:schemeClr>
                </a:solidFill>
              </a:rPr>
              <a:t> y dice </a:t>
            </a:r>
            <a:r>
              <a:rPr lang="en-US" sz="2600" dirty="0" err="1">
                <a:solidFill>
                  <a:schemeClr val="accent5">
                    <a:lumMod val="50000"/>
                  </a:schemeClr>
                </a:solidFill>
              </a:rPr>
              <a:t>si</a:t>
            </a:r>
            <a:r>
              <a:rPr lang="en-US" sz="2600" dirty="0">
                <a:solidFill>
                  <a:schemeClr val="accent5">
                    <a:lumMod val="50000"/>
                  </a:schemeClr>
                </a:solidFill>
              </a:rPr>
              <a:t> es </a:t>
            </a:r>
            <a:r>
              <a:rPr lang="en-US" sz="2600" dirty="0" err="1">
                <a:solidFill>
                  <a:schemeClr val="accent5">
                    <a:lumMod val="50000"/>
                  </a:schemeClr>
                </a:solidFill>
              </a:rPr>
              <a:t>correcto</a:t>
            </a:r>
            <a:r>
              <a:rPr lang="en-US" sz="2600" dirty="0">
                <a:solidFill>
                  <a:schemeClr val="accent5">
                    <a:lumMod val="50000"/>
                  </a:schemeClr>
                </a:solidFill>
              </a:rPr>
              <a:t> o no. </a:t>
            </a:r>
          </a:p>
        </p:txBody>
      </p:sp>
      <p:sp>
        <p:nvSpPr>
          <p:cNvPr id="21" name="TextBox 6">
            <a:extLst>
              <a:ext uri="{FF2B5EF4-FFF2-40B4-BE49-F238E27FC236}">
                <a16:creationId xmlns:a16="http://schemas.microsoft.com/office/drawing/2014/main" id="{B3749B18-1008-D842-B17B-B9D10CC38002}"/>
              </a:ext>
            </a:extLst>
          </p:cNvPr>
          <p:cNvSpPr txBox="1"/>
          <p:nvPr/>
        </p:nvSpPr>
        <p:spPr>
          <a:xfrm>
            <a:off x="214129" y="2849316"/>
            <a:ext cx="1853210" cy="492443"/>
          </a:xfrm>
          <a:prstGeom prst="rect">
            <a:avLst/>
          </a:prstGeom>
          <a:noFill/>
        </p:spPr>
        <p:txBody>
          <a:bodyPr wrap="square" rtlCol="0">
            <a:spAutoFit/>
          </a:bodyPr>
          <a:lstStyle/>
          <a:p>
            <a:r>
              <a:rPr lang="en-US" sz="2600" dirty="0" err="1">
                <a:solidFill>
                  <a:schemeClr val="accent5">
                    <a:lumMod val="50000"/>
                  </a:schemeClr>
                </a:solidFill>
              </a:rPr>
              <a:t>Ejemplo</a:t>
            </a:r>
            <a:r>
              <a:rPr lang="en-US" sz="2600" dirty="0">
                <a:solidFill>
                  <a:schemeClr val="accent5">
                    <a:lumMod val="50000"/>
                  </a:schemeClr>
                </a:solidFill>
              </a:rPr>
              <a:t>:</a:t>
            </a:r>
          </a:p>
        </p:txBody>
      </p:sp>
      <p:sp>
        <p:nvSpPr>
          <p:cNvPr id="6" name="Rectángulo 5">
            <a:extLst>
              <a:ext uri="{FF2B5EF4-FFF2-40B4-BE49-F238E27FC236}">
                <a16:creationId xmlns:a16="http://schemas.microsoft.com/office/drawing/2014/main" id="{AC583477-A730-AC40-9F50-1A16F45536A3}"/>
              </a:ext>
            </a:extLst>
          </p:cNvPr>
          <p:cNvSpPr/>
          <p:nvPr/>
        </p:nvSpPr>
        <p:spPr>
          <a:xfrm>
            <a:off x="410818" y="4040066"/>
            <a:ext cx="4717774" cy="19373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s-GB" sz="2600" dirty="0">
                <a:solidFill>
                  <a:schemeClr val="accent5">
                    <a:lumMod val="50000"/>
                  </a:schemeClr>
                </a:solidFill>
              </a:rPr>
              <a:t>Pues ella [</a:t>
            </a:r>
            <a:r>
              <a:rPr lang="es-GB" sz="2600" b="1" dirty="0">
                <a:solidFill>
                  <a:schemeClr val="accent5">
                    <a:lumMod val="50000"/>
                  </a:schemeClr>
                </a:solidFill>
              </a:rPr>
              <a:t>she is looking for</a:t>
            </a:r>
            <a:r>
              <a:rPr lang="es-GB" sz="2600">
                <a:solidFill>
                  <a:schemeClr val="accent5">
                    <a:lumMod val="50000"/>
                  </a:schemeClr>
                </a:solidFill>
              </a:rPr>
              <a:t>] una </a:t>
            </a:r>
            <a:r>
              <a:rPr lang="es-GB" sz="2600" dirty="0">
                <a:solidFill>
                  <a:schemeClr val="accent5">
                    <a:lumMod val="50000"/>
                  </a:schemeClr>
                </a:solidFill>
              </a:rPr>
              <a:t>camisa pequeña y </a:t>
            </a:r>
            <a:r>
              <a:rPr lang="es-GB" sz="2600">
                <a:solidFill>
                  <a:schemeClr val="accent5">
                    <a:lumMod val="50000"/>
                  </a:schemeClr>
                </a:solidFill>
              </a:rPr>
              <a:t>[</a:t>
            </a:r>
            <a:r>
              <a:rPr lang="es-GB" sz="2600" b="1">
                <a:solidFill>
                  <a:schemeClr val="accent5">
                    <a:lumMod val="50000"/>
                  </a:schemeClr>
                </a:solidFill>
              </a:rPr>
              <a:t>I</a:t>
            </a:r>
            <a:r>
              <a:rPr lang="en-GB" sz="2600" b="1">
                <a:solidFill>
                  <a:schemeClr val="accent5">
                    <a:lumMod val="50000"/>
                  </a:schemeClr>
                </a:solidFill>
              </a:rPr>
              <a:t> look for</a:t>
            </a:r>
            <a:r>
              <a:rPr lang="es-GB" sz="2600">
                <a:solidFill>
                  <a:schemeClr val="accent5">
                    <a:lumMod val="50000"/>
                  </a:schemeClr>
                </a:solidFill>
              </a:rPr>
              <a:t>] una </a:t>
            </a:r>
            <a:r>
              <a:rPr lang="es-GB" sz="2600" dirty="0">
                <a:solidFill>
                  <a:schemeClr val="accent5">
                    <a:lumMod val="50000"/>
                  </a:schemeClr>
                </a:solidFill>
              </a:rPr>
              <a:t>camisa grande.</a:t>
            </a:r>
          </a:p>
        </p:txBody>
      </p:sp>
      <p:sp>
        <p:nvSpPr>
          <p:cNvPr id="8" name="Llamada ovalada 7">
            <a:extLst>
              <a:ext uri="{FF2B5EF4-FFF2-40B4-BE49-F238E27FC236}">
                <a16:creationId xmlns:a16="http://schemas.microsoft.com/office/drawing/2014/main" id="{BBB3EEDA-5900-8F42-AD75-C51844494B2D}"/>
              </a:ext>
            </a:extLst>
          </p:cNvPr>
          <p:cNvSpPr/>
          <p:nvPr/>
        </p:nvSpPr>
        <p:spPr>
          <a:xfrm>
            <a:off x="5238970" y="2873291"/>
            <a:ext cx="4315848" cy="2217588"/>
          </a:xfrm>
          <a:prstGeom prst="wedgeEllipseCallout">
            <a:avLst>
              <a:gd name="adj1" fmla="val -56661"/>
              <a:gd name="adj2" fmla="val 5800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Pues ella busca una camisa pequeña y yo busco una camisa grande.</a:t>
            </a:r>
          </a:p>
        </p:txBody>
      </p:sp>
      <p:sp>
        <p:nvSpPr>
          <p:cNvPr id="26" name="TextBox 6">
            <a:extLst>
              <a:ext uri="{FF2B5EF4-FFF2-40B4-BE49-F238E27FC236}">
                <a16:creationId xmlns:a16="http://schemas.microsoft.com/office/drawing/2014/main" id="{2A68E43F-4760-9649-B7DE-E5EFA612E5C4}"/>
              </a:ext>
            </a:extLst>
          </p:cNvPr>
          <p:cNvSpPr txBox="1"/>
          <p:nvPr/>
        </p:nvSpPr>
        <p:spPr>
          <a:xfrm>
            <a:off x="214129" y="3404020"/>
            <a:ext cx="2606318" cy="492443"/>
          </a:xfrm>
          <a:prstGeom prst="rect">
            <a:avLst/>
          </a:prstGeom>
          <a:noFill/>
        </p:spPr>
        <p:txBody>
          <a:bodyPr wrap="square" rtlCol="0">
            <a:spAutoFit/>
          </a:bodyPr>
          <a:lstStyle/>
          <a:p>
            <a:r>
              <a:rPr lang="en-US" sz="2600" b="1" dirty="0" err="1">
                <a:solidFill>
                  <a:schemeClr val="accent5">
                    <a:lumMod val="50000"/>
                  </a:schemeClr>
                </a:solidFill>
              </a:rPr>
              <a:t>Estudiante</a:t>
            </a:r>
            <a:r>
              <a:rPr lang="en-US" sz="2600" b="1" dirty="0">
                <a:solidFill>
                  <a:schemeClr val="accent5">
                    <a:lumMod val="50000"/>
                  </a:schemeClr>
                </a:solidFill>
              </a:rPr>
              <a:t> A</a:t>
            </a:r>
          </a:p>
        </p:txBody>
      </p:sp>
      <p:sp>
        <p:nvSpPr>
          <p:cNvPr id="27" name="TextBox 6">
            <a:extLst>
              <a:ext uri="{FF2B5EF4-FFF2-40B4-BE49-F238E27FC236}">
                <a16:creationId xmlns:a16="http://schemas.microsoft.com/office/drawing/2014/main" id="{64FA5139-887C-624E-85F7-1D150677306C}"/>
              </a:ext>
            </a:extLst>
          </p:cNvPr>
          <p:cNvSpPr txBox="1"/>
          <p:nvPr/>
        </p:nvSpPr>
        <p:spPr>
          <a:xfrm>
            <a:off x="6948498" y="5427153"/>
            <a:ext cx="2606318" cy="492443"/>
          </a:xfrm>
          <a:prstGeom prst="rect">
            <a:avLst/>
          </a:prstGeom>
          <a:noFill/>
        </p:spPr>
        <p:txBody>
          <a:bodyPr wrap="square" rtlCol="0">
            <a:spAutoFit/>
          </a:bodyPr>
          <a:lstStyle/>
          <a:p>
            <a:r>
              <a:rPr lang="en-US" sz="2600" b="1" dirty="0" err="1">
                <a:solidFill>
                  <a:schemeClr val="accent5">
                    <a:lumMod val="50000"/>
                  </a:schemeClr>
                </a:solidFill>
              </a:rPr>
              <a:t>Estudiante</a:t>
            </a:r>
            <a:r>
              <a:rPr lang="en-US" sz="2600" b="1" dirty="0">
                <a:solidFill>
                  <a:schemeClr val="accent5">
                    <a:lumMod val="50000"/>
                  </a:schemeClr>
                </a:solidFill>
              </a:rPr>
              <a:t> B</a:t>
            </a:r>
          </a:p>
        </p:txBody>
      </p:sp>
      <p:sp>
        <p:nvSpPr>
          <p:cNvPr id="34" name="Llamada ovalada 33">
            <a:extLst>
              <a:ext uri="{FF2B5EF4-FFF2-40B4-BE49-F238E27FC236}">
                <a16:creationId xmlns:a16="http://schemas.microsoft.com/office/drawing/2014/main" id="{D6518006-6EC8-0E4D-BD1E-5F22167059CA}"/>
              </a:ext>
            </a:extLst>
          </p:cNvPr>
          <p:cNvSpPr/>
          <p:nvPr/>
        </p:nvSpPr>
        <p:spPr>
          <a:xfrm>
            <a:off x="9367024" y="5012794"/>
            <a:ext cx="2606317" cy="828717"/>
          </a:xfrm>
          <a:prstGeom prst="wedgeEllipseCallout">
            <a:avLst>
              <a:gd name="adj1" fmla="val -56661"/>
              <a:gd name="adj2" fmla="val 580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¡Sí, correcto!</a:t>
            </a:r>
          </a:p>
        </p:txBody>
      </p:sp>
      <p:pic>
        <p:nvPicPr>
          <p:cNvPr id="5122" name="Picture 2" descr="Free Reading Aloud Cliparts, Download Free Clip Art, Free Clip Art ...">
            <a:extLst>
              <a:ext uri="{FF2B5EF4-FFF2-40B4-BE49-F238E27FC236}">
                <a16:creationId xmlns:a16="http://schemas.microsoft.com/office/drawing/2014/main" id="{D4E7A7F7-7764-AF40-A955-CB35E9117D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646388" y="1574679"/>
            <a:ext cx="2235382" cy="280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21" grpId="0"/>
      <p:bldP spid="6" grpId="0" animBg="1"/>
      <p:bldP spid="8" grpId="0" animBg="1"/>
      <p:bldP spid="26" grpId="0"/>
      <p:bldP spid="27"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26047224-9E39-1747-BB1E-7BF579B452FD}"/>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856684" y="328550"/>
            <a:ext cx="1273903" cy="352487"/>
          </a:xfrm>
        </p:spPr>
        <p:txBody>
          <a:bodyPr>
            <a:noAutofit/>
          </a:bodyPr>
          <a:lstStyle/>
          <a:p>
            <a:pPr algn="ctr"/>
            <a:r>
              <a:rPr lang="es-GB"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8" name="CuadroTexto 7">
            <a:extLst>
              <a:ext uri="{FF2B5EF4-FFF2-40B4-BE49-F238E27FC236}">
                <a16:creationId xmlns:a16="http://schemas.microsoft.com/office/drawing/2014/main" id="{A41F002A-0528-034F-A2F2-886ABB2A6D33}"/>
              </a:ext>
            </a:extLst>
          </p:cNvPr>
          <p:cNvSpPr txBox="1"/>
          <p:nvPr/>
        </p:nvSpPr>
        <p:spPr>
          <a:xfrm>
            <a:off x="61414" y="653278"/>
            <a:ext cx="5607912" cy="5324535"/>
          </a:xfrm>
          <a:prstGeom prst="rect">
            <a:avLst/>
          </a:prstGeom>
          <a:noFill/>
        </p:spPr>
        <p:txBody>
          <a:bodyPr wrap="square" rtlCol="0">
            <a:spAutoFit/>
          </a:bodyPr>
          <a:lstStyle/>
          <a:p>
            <a:pPr marL="342900" indent="-342900">
              <a:buFontTx/>
              <a:buChar char="-"/>
            </a:pPr>
            <a:r>
              <a:rPr lang="es-GB" sz="2000" dirty="0">
                <a:solidFill>
                  <a:schemeClr val="accent5">
                    <a:lumMod val="50000"/>
                  </a:schemeClr>
                </a:solidFill>
              </a:rPr>
              <a:t>Hola</a:t>
            </a:r>
            <a:r>
              <a:rPr lang="es-GB" sz="2000">
                <a:solidFill>
                  <a:schemeClr val="accent5">
                    <a:lumMod val="50000"/>
                  </a:schemeClr>
                </a:solidFill>
              </a:rPr>
              <a:t>, </a:t>
            </a:r>
            <a:r>
              <a:rPr lang="en-GB" sz="2000">
                <a:solidFill>
                  <a:schemeClr val="accent5">
                    <a:lumMod val="50000"/>
                  </a:schemeClr>
                </a:solidFill>
              </a:rPr>
              <a:t>Nadia</a:t>
            </a:r>
            <a:r>
              <a:rPr lang="es-GB" sz="2000">
                <a:solidFill>
                  <a:schemeClr val="accent5">
                    <a:lumMod val="50000"/>
                  </a:schemeClr>
                </a:solidFill>
              </a:rPr>
              <a:t>. </a:t>
            </a:r>
            <a:r>
              <a:rPr lang="es-GB" sz="2000" dirty="0">
                <a:solidFill>
                  <a:schemeClr val="accent5">
                    <a:lumMod val="50000"/>
                  </a:schemeClr>
                </a:solidFill>
              </a:rPr>
              <a:t>¿Cómo </a:t>
            </a:r>
            <a:r>
              <a:rPr lang="es-GB" sz="2000" b="1" dirty="0">
                <a:solidFill>
                  <a:schemeClr val="accent5">
                    <a:lumMod val="50000"/>
                  </a:schemeClr>
                </a:solidFill>
              </a:rPr>
              <a:t>[are you]?</a:t>
            </a:r>
          </a:p>
          <a:p>
            <a:pPr marL="342900" indent="-342900">
              <a:buFontTx/>
              <a:buChar char="-"/>
            </a:pPr>
            <a:r>
              <a:rPr lang="es-GB" sz="2000" dirty="0">
                <a:solidFill>
                  <a:schemeClr val="accent5">
                    <a:lumMod val="50000"/>
                  </a:schemeClr>
                </a:solidFill>
              </a:rPr>
              <a:t>Muy bien, ¿y tú,</a:t>
            </a:r>
            <a:r>
              <a:rPr lang="es-GB" sz="2000" dirty="0">
                <a:solidFill>
                  <a:srgbClr val="203864"/>
                </a:solidFill>
              </a:rPr>
              <a:t> disfrutas </a:t>
            </a:r>
            <a:r>
              <a:rPr lang="es-GB" sz="2000" dirty="0">
                <a:solidFill>
                  <a:schemeClr val="accent5">
                    <a:lumMod val="50000"/>
                  </a:schemeClr>
                </a:solidFill>
              </a:rPr>
              <a:t>las vacaciones?</a:t>
            </a:r>
          </a:p>
          <a:p>
            <a:pPr marL="342900" indent="-342900">
              <a:buFontTx/>
              <a:buChar char="-"/>
            </a:pPr>
            <a:r>
              <a:rPr lang="es-GB" sz="2000" dirty="0">
                <a:solidFill>
                  <a:schemeClr val="accent5">
                    <a:lumMod val="50000"/>
                  </a:schemeClr>
                </a:solidFill>
              </a:rPr>
              <a:t>¡Sí, mucho! </a:t>
            </a:r>
            <a:r>
              <a:rPr lang="es-GB" sz="2000" b="1" dirty="0">
                <a:solidFill>
                  <a:schemeClr val="accent5">
                    <a:lumMod val="50000"/>
                  </a:schemeClr>
                </a:solidFill>
              </a:rPr>
              <a:t>[I] </a:t>
            </a:r>
            <a:r>
              <a:rPr lang="es-GB" sz="2000" dirty="0">
                <a:solidFill>
                  <a:schemeClr val="accent5">
                    <a:lumMod val="50000"/>
                  </a:schemeClr>
                </a:solidFill>
              </a:rPr>
              <a:t>viajo a</a:t>
            </a:r>
            <a:r>
              <a:rPr lang="es-GB" sz="2000" b="1" dirty="0">
                <a:solidFill>
                  <a:schemeClr val="accent5">
                    <a:lumMod val="50000"/>
                  </a:schemeClr>
                </a:solidFill>
              </a:rPr>
              <a:t> </a:t>
            </a:r>
            <a:r>
              <a:rPr lang="es-GB" sz="2000" dirty="0">
                <a:solidFill>
                  <a:schemeClr val="accent5">
                    <a:lumMod val="50000"/>
                  </a:schemeClr>
                </a:solidFill>
              </a:rPr>
              <a:t>lugares diferentes cada día mientras </a:t>
            </a:r>
            <a:r>
              <a:rPr lang="es-GB" sz="2000">
                <a:solidFill>
                  <a:schemeClr val="accent5">
                    <a:lumMod val="50000"/>
                  </a:schemeClr>
                </a:solidFill>
              </a:rPr>
              <a:t>Daniel </a:t>
            </a:r>
            <a:r>
              <a:rPr lang="es-GB" sz="2000" b="1">
                <a:solidFill>
                  <a:srgbClr val="203864"/>
                </a:solidFill>
              </a:rPr>
              <a:t>[rides</a:t>
            </a:r>
            <a:r>
              <a:rPr lang="es-GB" sz="2000" b="1" dirty="0">
                <a:solidFill>
                  <a:srgbClr val="203864"/>
                </a:solidFill>
              </a:rPr>
              <a:t>] </a:t>
            </a:r>
            <a:r>
              <a:rPr lang="es-GB" sz="2000" dirty="0">
                <a:solidFill>
                  <a:schemeClr val="accent5">
                    <a:lumMod val="50000"/>
                  </a:schemeClr>
                </a:solidFill>
              </a:rPr>
              <a:t>en bicicleta</a:t>
            </a:r>
            <a:r>
              <a:rPr lang="es-GB" sz="2000" b="1" dirty="0">
                <a:solidFill>
                  <a:schemeClr val="accent5">
                    <a:lumMod val="50000"/>
                  </a:schemeClr>
                </a:solidFill>
              </a:rPr>
              <a:t> [in order to do] </a:t>
            </a:r>
            <a:r>
              <a:rPr lang="es-GB" sz="2000" dirty="0">
                <a:solidFill>
                  <a:schemeClr val="accent5">
                    <a:lumMod val="50000"/>
                  </a:schemeClr>
                </a:solidFill>
              </a:rPr>
              <a:t>ejercicio.</a:t>
            </a:r>
          </a:p>
          <a:p>
            <a:pPr marL="342900" indent="-342900">
              <a:buFontTx/>
              <a:buChar char="-"/>
            </a:pPr>
            <a:r>
              <a:rPr lang="es-GB" sz="2000" dirty="0">
                <a:solidFill>
                  <a:schemeClr val="accent5">
                    <a:lumMod val="50000"/>
                  </a:schemeClr>
                </a:solidFill>
              </a:rPr>
              <a:t>¡Qué bien! ¿Y tú qué lugares visitas?</a:t>
            </a:r>
            <a:endParaRPr lang="es-GB" sz="2000" dirty="0">
              <a:solidFill>
                <a:srgbClr val="203864"/>
              </a:solidFill>
            </a:endParaRPr>
          </a:p>
          <a:p>
            <a:pPr marL="342900" indent="-342900">
              <a:buFontTx/>
              <a:buChar char="-"/>
            </a:pPr>
            <a:r>
              <a:rPr lang="es-GB" sz="2000" dirty="0">
                <a:solidFill>
                  <a:schemeClr val="accent5">
                    <a:lumMod val="50000"/>
                  </a:schemeClr>
                </a:solidFill>
              </a:rPr>
              <a:t>Pues </a:t>
            </a:r>
            <a:r>
              <a:rPr lang="es-GB" sz="2000" b="1" dirty="0">
                <a:solidFill>
                  <a:schemeClr val="accent5">
                    <a:lumMod val="50000"/>
                  </a:schemeClr>
                </a:solidFill>
              </a:rPr>
              <a:t>[I visit] </a:t>
            </a:r>
            <a:r>
              <a:rPr lang="es-GB" sz="2000" dirty="0">
                <a:solidFill>
                  <a:schemeClr val="accent5">
                    <a:lumMod val="50000"/>
                  </a:schemeClr>
                </a:solidFill>
              </a:rPr>
              <a:t>el museo y las tiendas en el centro con mi madre y mi </a:t>
            </a:r>
            <a:r>
              <a:rPr lang="es-GB" sz="2000">
                <a:solidFill>
                  <a:schemeClr val="accent5">
                    <a:lumMod val="50000"/>
                  </a:schemeClr>
                </a:solidFill>
              </a:rPr>
              <a:t>padre</a:t>
            </a:r>
            <a:r>
              <a:rPr lang="es-GB" sz="2000">
                <a:solidFill>
                  <a:srgbClr val="203864"/>
                </a:solidFill>
              </a:rPr>
              <a:t> </a:t>
            </a:r>
            <a:r>
              <a:rPr lang="es-GB" sz="2000" b="1">
                <a:solidFill>
                  <a:srgbClr val="203864"/>
                </a:solidFill>
              </a:rPr>
              <a:t>[rests</a:t>
            </a:r>
            <a:r>
              <a:rPr lang="es-GB" sz="2000" b="1" dirty="0">
                <a:solidFill>
                  <a:srgbClr val="203864"/>
                </a:solidFill>
              </a:rPr>
              <a:t>] </a:t>
            </a:r>
            <a:r>
              <a:rPr lang="es-GB" sz="2000" dirty="0">
                <a:solidFill>
                  <a:schemeClr val="accent5">
                    <a:lumMod val="50000"/>
                  </a:schemeClr>
                </a:solidFill>
              </a:rPr>
              <a:t>en </a:t>
            </a:r>
            <a:r>
              <a:rPr lang="es-GB" sz="2000">
                <a:solidFill>
                  <a:schemeClr val="accent5">
                    <a:lumMod val="50000"/>
                  </a:schemeClr>
                </a:solidFill>
              </a:rPr>
              <a:t>la playa, aunque </a:t>
            </a:r>
            <a:r>
              <a:rPr lang="en-GB" sz="2000">
                <a:solidFill>
                  <a:schemeClr val="accent5">
                    <a:lumMod val="50000"/>
                  </a:schemeClr>
                </a:solidFill>
              </a:rPr>
              <a:t>él</a:t>
            </a:r>
            <a:r>
              <a:rPr lang="en-GB" sz="2000" b="1">
                <a:solidFill>
                  <a:schemeClr val="accent5">
                    <a:lumMod val="50000"/>
                  </a:schemeClr>
                </a:solidFill>
              </a:rPr>
              <a:t> </a:t>
            </a:r>
            <a:r>
              <a:rPr lang="es-GB" sz="2000">
                <a:solidFill>
                  <a:schemeClr val="accent5">
                    <a:lumMod val="50000"/>
                  </a:schemeClr>
                </a:solidFill>
              </a:rPr>
              <a:t>también</a:t>
            </a:r>
            <a:r>
              <a:rPr lang="es-GB" sz="2000" b="1">
                <a:solidFill>
                  <a:srgbClr val="ED7D31"/>
                </a:solidFill>
              </a:rPr>
              <a:t> </a:t>
            </a:r>
            <a:r>
              <a:rPr lang="es-GB" sz="2000" dirty="0">
                <a:solidFill>
                  <a:srgbClr val="203864"/>
                </a:solidFill>
              </a:rPr>
              <a:t>pasa</a:t>
            </a:r>
            <a:r>
              <a:rPr lang="es-GB" sz="2000" b="1" dirty="0">
                <a:solidFill>
                  <a:srgbClr val="ED7D31"/>
                </a:solidFill>
              </a:rPr>
              <a:t> </a:t>
            </a:r>
            <a:r>
              <a:rPr lang="es-GB" sz="2000" dirty="0">
                <a:solidFill>
                  <a:schemeClr val="accent5">
                    <a:lumMod val="50000"/>
                  </a:schemeClr>
                </a:solidFill>
              </a:rPr>
              <a:t>tiempo en el campo y en la montaña.</a:t>
            </a:r>
          </a:p>
          <a:p>
            <a:pPr marL="342900" indent="-342900">
              <a:buFontTx/>
              <a:buChar char="-"/>
            </a:pPr>
            <a:r>
              <a:rPr lang="es-GB" sz="2000" dirty="0">
                <a:solidFill>
                  <a:schemeClr val="accent5">
                    <a:lumMod val="50000"/>
                  </a:schemeClr>
                </a:solidFill>
              </a:rPr>
              <a:t>¿Y tú piensas subir a la montaña?</a:t>
            </a:r>
          </a:p>
          <a:p>
            <a:pPr marL="342900" indent="-342900">
              <a:buFontTx/>
              <a:buChar char="-"/>
            </a:pPr>
            <a:r>
              <a:rPr lang="es-GB" sz="2000" dirty="0">
                <a:solidFill>
                  <a:schemeClr val="accent5">
                    <a:lumMod val="50000"/>
                  </a:schemeClr>
                </a:solidFill>
              </a:rPr>
              <a:t>¿Al Teide? Claro, siempre intento ir con mi padre</a:t>
            </a:r>
            <a:r>
              <a:rPr lang="es-GB" sz="2000" b="1" dirty="0">
                <a:solidFill>
                  <a:schemeClr val="accent5">
                    <a:lumMod val="50000"/>
                  </a:schemeClr>
                </a:solidFill>
              </a:rPr>
              <a:t> [in order to see] </a:t>
            </a:r>
            <a:r>
              <a:rPr lang="es-GB" sz="2000" dirty="0">
                <a:solidFill>
                  <a:schemeClr val="accent5">
                    <a:lumMod val="50000"/>
                  </a:schemeClr>
                </a:solidFill>
              </a:rPr>
              <a:t>el paisaje porque es hermoso. Normalmente </a:t>
            </a:r>
            <a:r>
              <a:rPr lang="es-GB" sz="2000" dirty="0">
                <a:solidFill>
                  <a:srgbClr val="203864"/>
                </a:solidFill>
              </a:rPr>
              <a:t>yo</a:t>
            </a:r>
            <a:r>
              <a:rPr lang="es-GB" sz="2000" b="1" dirty="0">
                <a:solidFill>
                  <a:srgbClr val="203864"/>
                </a:solidFill>
              </a:rPr>
              <a:t> [I make </a:t>
            </a:r>
            <a:r>
              <a:rPr lang="es-GB" sz="2000" b="1">
                <a:solidFill>
                  <a:srgbClr val="203864"/>
                </a:solidFill>
              </a:rPr>
              <a:t>the most</a:t>
            </a:r>
            <a:r>
              <a:rPr lang="en-GB" sz="2000" b="1">
                <a:solidFill>
                  <a:srgbClr val="203864"/>
                </a:solidFill>
              </a:rPr>
              <a:t> of</a:t>
            </a:r>
            <a:r>
              <a:rPr lang="es-GB" sz="2000" b="1">
                <a:solidFill>
                  <a:srgbClr val="203864"/>
                </a:solidFill>
              </a:rPr>
              <a:t>]</a:t>
            </a:r>
            <a:r>
              <a:rPr lang="es-GB" sz="2000" b="1">
                <a:solidFill>
                  <a:srgbClr val="ED7D31"/>
                </a:solidFill>
              </a:rPr>
              <a:t> </a:t>
            </a:r>
            <a:r>
              <a:rPr lang="es-GB" sz="2000" dirty="0">
                <a:solidFill>
                  <a:schemeClr val="accent5">
                    <a:lumMod val="50000"/>
                  </a:schemeClr>
                </a:solidFill>
              </a:rPr>
              <a:t>el día para sacar fotos y él </a:t>
            </a:r>
            <a:r>
              <a:rPr lang="es-GB" sz="2000" b="1" dirty="0">
                <a:solidFill>
                  <a:schemeClr val="accent5">
                    <a:lumMod val="50000"/>
                  </a:schemeClr>
                </a:solidFill>
              </a:rPr>
              <a:t>[he walks] </a:t>
            </a:r>
            <a:r>
              <a:rPr lang="es-GB" sz="2000" dirty="0">
                <a:solidFill>
                  <a:schemeClr val="accent5">
                    <a:lumMod val="50000"/>
                  </a:schemeClr>
                </a:solidFill>
              </a:rPr>
              <a:t>por la montaña con Daniel. </a:t>
            </a: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2861681" cy="400110"/>
          </a:xfrm>
          <a:prstGeom prst="rect">
            <a:avLst/>
          </a:prstGeom>
          <a:noFill/>
        </p:spPr>
        <p:txBody>
          <a:bodyPr wrap="none" rtlCol="0">
            <a:spAutoFit/>
          </a:bodyPr>
          <a:lstStyle/>
          <a:p>
            <a:pPr algn="l"/>
            <a:r>
              <a:rPr lang="es-GB" sz="2000" b="1" dirty="0">
                <a:solidFill>
                  <a:schemeClr val="accent5">
                    <a:lumMod val="50000"/>
                  </a:schemeClr>
                </a:solidFill>
              </a:rPr>
              <a:t>Texto 1 – Estudiante A</a:t>
            </a:r>
          </a:p>
        </p:txBody>
      </p:sp>
      <p:sp>
        <p:nvSpPr>
          <p:cNvPr id="10" name="CuadroTexto 9">
            <a:extLst>
              <a:ext uri="{FF2B5EF4-FFF2-40B4-BE49-F238E27FC236}">
                <a16:creationId xmlns:a16="http://schemas.microsoft.com/office/drawing/2014/main" id="{56CCB98E-2F50-174E-92F0-5A2A6D558AD5}"/>
              </a:ext>
            </a:extLst>
          </p:cNvPr>
          <p:cNvSpPr txBox="1"/>
          <p:nvPr/>
        </p:nvSpPr>
        <p:spPr>
          <a:xfrm>
            <a:off x="6624275" y="128495"/>
            <a:ext cx="2821606" cy="400110"/>
          </a:xfrm>
          <a:prstGeom prst="rect">
            <a:avLst/>
          </a:prstGeom>
          <a:noFill/>
        </p:spPr>
        <p:txBody>
          <a:bodyPr wrap="none" rtlCol="0">
            <a:spAutoFit/>
          </a:bodyPr>
          <a:lstStyle/>
          <a:p>
            <a:pPr algn="l"/>
            <a:r>
              <a:rPr lang="es-GB" sz="2000" b="1" dirty="0">
                <a:solidFill>
                  <a:schemeClr val="accent5">
                    <a:lumMod val="50000"/>
                  </a:schemeClr>
                </a:solidFill>
              </a:rPr>
              <a:t>Texto 1 – Estudiante B</a:t>
            </a:r>
          </a:p>
        </p:txBody>
      </p:sp>
      <p:sp>
        <p:nvSpPr>
          <p:cNvPr id="11" name="CuadroTexto 10">
            <a:extLst>
              <a:ext uri="{FF2B5EF4-FFF2-40B4-BE49-F238E27FC236}">
                <a16:creationId xmlns:a16="http://schemas.microsoft.com/office/drawing/2014/main" id="{DCA2495B-9098-8B4A-8538-7A234E4673D8}"/>
              </a:ext>
            </a:extLst>
          </p:cNvPr>
          <p:cNvSpPr txBox="1"/>
          <p:nvPr/>
        </p:nvSpPr>
        <p:spPr>
          <a:xfrm>
            <a:off x="5999967" y="612844"/>
            <a:ext cx="6192033" cy="5632311"/>
          </a:xfrm>
          <a:prstGeom prst="rect">
            <a:avLst/>
          </a:prstGeom>
          <a:noFill/>
        </p:spPr>
        <p:txBody>
          <a:bodyPr wrap="square" rtlCol="0">
            <a:spAutoFit/>
          </a:bodyPr>
          <a:lstStyle/>
          <a:p>
            <a:pPr marL="342900" indent="-342900">
              <a:buFontTx/>
              <a:buChar char="-"/>
            </a:pPr>
            <a:r>
              <a:rPr lang="es-GB" sz="2000" dirty="0">
                <a:solidFill>
                  <a:schemeClr val="accent5">
                    <a:lumMod val="50000"/>
                  </a:schemeClr>
                </a:solidFill>
              </a:rPr>
              <a:t>Hola</a:t>
            </a:r>
            <a:r>
              <a:rPr lang="es-GB" sz="2000">
                <a:solidFill>
                  <a:schemeClr val="accent5">
                    <a:lumMod val="50000"/>
                  </a:schemeClr>
                </a:solidFill>
              </a:rPr>
              <a:t>, </a:t>
            </a:r>
            <a:r>
              <a:rPr lang="en-GB" sz="2000">
                <a:solidFill>
                  <a:schemeClr val="accent5">
                    <a:lumMod val="50000"/>
                  </a:schemeClr>
                </a:solidFill>
              </a:rPr>
              <a:t>Nadia</a:t>
            </a:r>
            <a:r>
              <a:rPr lang="es-GB" sz="2000">
                <a:solidFill>
                  <a:schemeClr val="accent5">
                    <a:lumMod val="50000"/>
                  </a:schemeClr>
                </a:solidFill>
              </a:rPr>
              <a:t>. </a:t>
            </a:r>
            <a:r>
              <a:rPr lang="es-GB" sz="2000" dirty="0">
                <a:solidFill>
                  <a:schemeClr val="accent5">
                    <a:lumMod val="50000"/>
                  </a:schemeClr>
                </a:solidFill>
              </a:rPr>
              <a:t>¿Cómo estás?</a:t>
            </a:r>
          </a:p>
          <a:p>
            <a:pPr marL="342900" indent="-342900">
              <a:buFontTx/>
              <a:buChar char="-"/>
            </a:pPr>
            <a:r>
              <a:rPr lang="es-GB" sz="2000" dirty="0">
                <a:solidFill>
                  <a:schemeClr val="accent5">
                    <a:lumMod val="50000"/>
                  </a:schemeClr>
                </a:solidFill>
              </a:rPr>
              <a:t>Muy bien</a:t>
            </a:r>
            <a:r>
              <a:rPr lang="es-GB" sz="2000">
                <a:solidFill>
                  <a:schemeClr val="accent5">
                    <a:lumMod val="50000"/>
                  </a:schemeClr>
                </a:solidFill>
              </a:rPr>
              <a:t>, ¿</a:t>
            </a:r>
            <a:r>
              <a:rPr lang="es-GB" sz="2000" b="1">
                <a:solidFill>
                  <a:schemeClr val="accent5">
                    <a:lumMod val="50000"/>
                  </a:schemeClr>
                </a:solidFill>
              </a:rPr>
              <a:t>[</a:t>
            </a:r>
            <a:r>
              <a:rPr lang="en-GB" sz="2000" b="1">
                <a:solidFill>
                  <a:schemeClr val="accent5">
                    <a:lumMod val="50000"/>
                  </a:schemeClr>
                </a:solidFill>
              </a:rPr>
              <a:t>and </a:t>
            </a:r>
            <a:r>
              <a:rPr lang="es-GB" sz="2000" b="1">
                <a:solidFill>
                  <a:schemeClr val="accent5">
                    <a:lumMod val="50000"/>
                  </a:schemeClr>
                </a:solidFill>
              </a:rPr>
              <a:t>you</a:t>
            </a:r>
            <a:r>
              <a:rPr lang="es-GB" sz="2000" b="1" dirty="0">
                <a:solidFill>
                  <a:schemeClr val="accent5">
                    <a:lumMod val="50000"/>
                  </a:schemeClr>
                </a:solidFill>
              </a:rPr>
              <a:t>]</a:t>
            </a:r>
            <a:r>
              <a:rPr lang="es-GB" sz="2000" dirty="0">
                <a:solidFill>
                  <a:schemeClr val="accent5">
                    <a:lumMod val="50000"/>
                  </a:schemeClr>
                </a:solidFill>
              </a:rPr>
              <a:t>,</a:t>
            </a:r>
            <a:r>
              <a:rPr lang="es-GB" sz="2000" b="1" dirty="0">
                <a:solidFill>
                  <a:srgbClr val="ED7D31"/>
                </a:solidFill>
              </a:rPr>
              <a:t> </a:t>
            </a:r>
            <a:r>
              <a:rPr lang="es-GB" sz="2000" b="1" dirty="0">
                <a:solidFill>
                  <a:schemeClr val="accent5">
                    <a:lumMod val="50000"/>
                  </a:schemeClr>
                </a:solidFill>
              </a:rPr>
              <a:t>[are you enjoying] </a:t>
            </a:r>
            <a:r>
              <a:rPr lang="es-GB" sz="2000" dirty="0">
                <a:solidFill>
                  <a:schemeClr val="accent5">
                    <a:lumMod val="50000"/>
                  </a:schemeClr>
                </a:solidFill>
              </a:rPr>
              <a:t>las vacaciones?</a:t>
            </a:r>
          </a:p>
          <a:p>
            <a:pPr marL="342900" indent="-342900">
              <a:buFontTx/>
              <a:buChar char="-"/>
            </a:pPr>
            <a:r>
              <a:rPr lang="es-GB" sz="2000" dirty="0">
                <a:solidFill>
                  <a:schemeClr val="accent5">
                    <a:lumMod val="50000"/>
                  </a:schemeClr>
                </a:solidFill>
              </a:rPr>
              <a:t>¡Sí, mucho! Yo viajo a</a:t>
            </a:r>
            <a:r>
              <a:rPr lang="es-GB" sz="2000" b="1" dirty="0">
                <a:solidFill>
                  <a:schemeClr val="accent5">
                    <a:lumMod val="50000"/>
                  </a:schemeClr>
                </a:solidFill>
              </a:rPr>
              <a:t> </a:t>
            </a:r>
            <a:r>
              <a:rPr lang="es-GB" sz="2000" dirty="0">
                <a:solidFill>
                  <a:schemeClr val="accent5">
                    <a:lumMod val="50000"/>
                  </a:schemeClr>
                </a:solidFill>
              </a:rPr>
              <a:t>lugares diferentes cada día mientras Daniel monta en bicicleta para ejercicio.</a:t>
            </a:r>
          </a:p>
          <a:p>
            <a:pPr marL="342900" indent="-342900">
              <a:buFontTx/>
              <a:buChar char="-"/>
            </a:pPr>
            <a:r>
              <a:rPr lang="es-GB" sz="2000" dirty="0">
                <a:solidFill>
                  <a:schemeClr val="accent5">
                    <a:lumMod val="50000"/>
                  </a:schemeClr>
                </a:solidFill>
              </a:rPr>
              <a:t>¡Qué bien! ¿Y </a:t>
            </a:r>
            <a:r>
              <a:rPr lang="es-GB" sz="2000" b="1" dirty="0">
                <a:solidFill>
                  <a:schemeClr val="accent5">
                    <a:lumMod val="50000"/>
                  </a:schemeClr>
                </a:solidFill>
              </a:rPr>
              <a:t>[you] </a:t>
            </a:r>
            <a:r>
              <a:rPr lang="es-GB" sz="2000" dirty="0">
                <a:solidFill>
                  <a:schemeClr val="accent5">
                    <a:lumMod val="50000"/>
                  </a:schemeClr>
                </a:solidFill>
              </a:rPr>
              <a:t>qué </a:t>
            </a:r>
            <a:r>
              <a:rPr lang="es-GB" sz="2000">
                <a:solidFill>
                  <a:schemeClr val="accent5">
                    <a:lumMod val="50000"/>
                  </a:schemeClr>
                </a:solidFill>
              </a:rPr>
              <a:t>lugares </a:t>
            </a:r>
            <a:r>
              <a:rPr lang="es-GB" sz="2000" b="1">
                <a:solidFill>
                  <a:srgbClr val="203864"/>
                </a:solidFill>
              </a:rPr>
              <a:t>[</a:t>
            </a:r>
            <a:r>
              <a:rPr lang="en-GB" sz="2000" b="1">
                <a:solidFill>
                  <a:srgbClr val="203864"/>
                </a:solidFill>
              </a:rPr>
              <a:t>are you </a:t>
            </a:r>
            <a:r>
              <a:rPr lang="es-GB" sz="2000" b="1">
                <a:solidFill>
                  <a:srgbClr val="203864"/>
                </a:solidFill>
              </a:rPr>
              <a:t>visit</a:t>
            </a:r>
            <a:r>
              <a:rPr lang="en-GB" sz="2000" b="1">
                <a:solidFill>
                  <a:srgbClr val="203864"/>
                </a:solidFill>
              </a:rPr>
              <a:t>ing</a:t>
            </a:r>
            <a:r>
              <a:rPr lang="es-GB" sz="2000" b="1">
                <a:solidFill>
                  <a:srgbClr val="203864"/>
                </a:solidFill>
              </a:rPr>
              <a:t>]</a:t>
            </a:r>
            <a:r>
              <a:rPr lang="es-GB" sz="2000">
                <a:solidFill>
                  <a:srgbClr val="203864"/>
                </a:solidFill>
              </a:rPr>
              <a:t>?</a:t>
            </a:r>
            <a:endParaRPr lang="es-GB" sz="2000" dirty="0">
              <a:solidFill>
                <a:srgbClr val="203864"/>
              </a:solidFill>
            </a:endParaRPr>
          </a:p>
          <a:p>
            <a:pPr marL="342900" indent="-342900">
              <a:buFontTx/>
              <a:buChar char="-"/>
            </a:pPr>
            <a:r>
              <a:rPr lang="es-GB" sz="2000" dirty="0">
                <a:solidFill>
                  <a:schemeClr val="accent5">
                    <a:lumMod val="50000"/>
                  </a:schemeClr>
                </a:solidFill>
              </a:rPr>
              <a:t>Pues visito</a:t>
            </a:r>
            <a:r>
              <a:rPr lang="es-GB" sz="2000" b="1" dirty="0">
                <a:solidFill>
                  <a:schemeClr val="accent5">
                    <a:lumMod val="50000"/>
                  </a:schemeClr>
                </a:solidFill>
              </a:rPr>
              <a:t> </a:t>
            </a:r>
            <a:r>
              <a:rPr lang="es-GB" sz="2000" dirty="0">
                <a:solidFill>
                  <a:schemeClr val="accent5">
                    <a:lumMod val="50000"/>
                  </a:schemeClr>
                </a:solidFill>
              </a:rPr>
              <a:t>el museo y las tiendas en el centro con mi madre y mi padre</a:t>
            </a:r>
            <a:r>
              <a:rPr lang="es-GB" sz="2000" dirty="0">
                <a:solidFill>
                  <a:srgbClr val="203864"/>
                </a:solidFill>
              </a:rPr>
              <a:t> descansa </a:t>
            </a:r>
            <a:r>
              <a:rPr lang="es-GB" sz="2000" dirty="0">
                <a:solidFill>
                  <a:schemeClr val="accent5">
                    <a:lumMod val="50000"/>
                  </a:schemeClr>
                </a:solidFill>
              </a:rPr>
              <a:t>en </a:t>
            </a:r>
            <a:r>
              <a:rPr lang="es-GB" sz="2000">
                <a:solidFill>
                  <a:schemeClr val="accent5">
                    <a:lumMod val="50000"/>
                  </a:schemeClr>
                </a:solidFill>
              </a:rPr>
              <a:t>la playa, aunque </a:t>
            </a:r>
            <a:r>
              <a:rPr lang="es-GB" sz="2000" b="1">
                <a:solidFill>
                  <a:schemeClr val="accent5">
                    <a:lumMod val="50000"/>
                  </a:schemeClr>
                </a:solidFill>
              </a:rPr>
              <a:t>[he]</a:t>
            </a:r>
            <a:r>
              <a:rPr lang="en-GB" sz="2000">
                <a:solidFill>
                  <a:schemeClr val="accent5">
                    <a:lumMod val="50000"/>
                  </a:schemeClr>
                </a:solidFill>
              </a:rPr>
              <a:t> </a:t>
            </a:r>
            <a:r>
              <a:rPr lang="es-GB" sz="2000">
                <a:solidFill>
                  <a:schemeClr val="accent5">
                    <a:lumMod val="50000"/>
                  </a:schemeClr>
                </a:solidFill>
              </a:rPr>
              <a:t>también</a:t>
            </a:r>
            <a:r>
              <a:rPr lang="es-GB" sz="2000" b="1">
                <a:solidFill>
                  <a:srgbClr val="ED7D31"/>
                </a:solidFill>
              </a:rPr>
              <a:t> </a:t>
            </a:r>
            <a:r>
              <a:rPr lang="en-GB" sz="2000" b="1">
                <a:solidFill>
                  <a:srgbClr val="203864"/>
                </a:solidFill>
              </a:rPr>
              <a:t>[is spending time] </a:t>
            </a:r>
            <a:r>
              <a:rPr lang="es-GB" sz="2000">
                <a:solidFill>
                  <a:schemeClr val="accent5">
                    <a:lumMod val="50000"/>
                  </a:schemeClr>
                </a:solidFill>
              </a:rPr>
              <a:t>en </a:t>
            </a:r>
            <a:r>
              <a:rPr lang="es-GB" sz="2000" dirty="0">
                <a:solidFill>
                  <a:schemeClr val="accent5">
                    <a:lumMod val="50000"/>
                  </a:schemeClr>
                </a:solidFill>
              </a:rPr>
              <a:t>el campo y en la montaña.</a:t>
            </a:r>
          </a:p>
          <a:p>
            <a:pPr marL="342900" indent="-342900">
              <a:buFontTx/>
              <a:buChar char="-"/>
            </a:pPr>
            <a:r>
              <a:rPr lang="es-GB" sz="2000" dirty="0">
                <a:solidFill>
                  <a:schemeClr val="accent5">
                    <a:lumMod val="50000"/>
                  </a:schemeClr>
                </a:solidFill>
              </a:rPr>
              <a:t>¿Y tú </a:t>
            </a:r>
            <a:r>
              <a:rPr lang="es-GB" sz="2000" b="1" dirty="0">
                <a:solidFill>
                  <a:schemeClr val="accent5">
                    <a:lumMod val="50000"/>
                  </a:schemeClr>
                </a:solidFill>
              </a:rPr>
              <a:t>[are </a:t>
            </a:r>
            <a:r>
              <a:rPr lang="es-GB" sz="2000" b="1">
                <a:solidFill>
                  <a:schemeClr val="accent5">
                    <a:lumMod val="50000"/>
                  </a:schemeClr>
                </a:solidFill>
              </a:rPr>
              <a:t>you thinking] </a:t>
            </a:r>
            <a:r>
              <a:rPr lang="es-GB" sz="2000" dirty="0">
                <a:solidFill>
                  <a:schemeClr val="accent5">
                    <a:lumMod val="50000"/>
                  </a:schemeClr>
                </a:solidFill>
              </a:rPr>
              <a:t>subir a la montaña?</a:t>
            </a:r>
          </a:p>
          <a:p>
            <a:pPr marL="342900" indent="-342900">
              <a:buFontTx/>
              <a:buChar char="-"/>
            </a:pPr>
            <a:r>
              <a:rPr lang="es-GB" sz="2000" dirty="0">
                <a:solidFill>
                  <a:schemeClr val="accent5">
                    <a:lumMod val="50000"/>
                  </a:schemeClr>
                </a:solidFill>
              </a:rPr>
              <a:t>¿Al Teide? Claro, siempre intento ir con </a:t>
            </a:r>
            <a:r>
              <a:rPr lang="es-GB" sz="2000">
                <a:solidFill>
                  <a:schemeClr val="accent5">
                    <a:lumMod val="50000"/>
                  </a:schemeClr>
                </a:solidFill>
              </a:rPr>
              <a:t>mi pa</a:t>
            </a:r>
            <a:r>
              <a:rPr lang="en-GB" sz="2000">
                <a:solidFill>
                  <a:schemeClr val="accent5">
                    <a:lumMod val="50000"/>
                  </a:schemeClr>
                </a:solidFill>
              </a:rPr>
              <a:t>d</a:t>
            </a:r>
            <a:r>
              <a:rPr lang="es-GB" sz="2000">
                <a:solidFill>
                  <a:schemeClr val="accent5">
                    <a:lumMod val="50000"/>
                  </a:schemeClr>
                </a:solidFill>
              </a:rPr>
              <a:t>re </a:t>
            </a:r>
            <a:r>
              <a:rPr lang="es-GB" sz="2000" dirty="0">
                <a:solidFill>
                  <a:schemeClr val="accent5">
                    <a:lumMod val="50000"/>
                  </a:schemeClr>
                </a:solidFill>
              </a:rPr>
              <a:t>para ver el paisaje porque es hermoso. Normalmente </a:t>
            </a:r>
            <a:r>
              <a:rPr lang="es-GB" sz="2000" dirty="0">
                <a:solidFill>
                  <a:srgbClr val="203864"/>
                </a:solidFill>
              </a:rPr>
              <a:t>yo aprovecho </a:t>
            </a:r>
            <a:r>
              <a:rPr lang="es-GB" sz="2000" dirty="0">
                <a:solidFill>
                  <a:schemeClr val="accent5">
                    <a:lumMod val="50000"/>
                  </a:schemeClr>
                </a:solidFill>
              </a:rPr>
              <a:t>el </a:t>
            </a:r>
            <a:r>
              <a:rPr lang="es-GB" sz="2000">
                <a:solidFill>
                  <a:schemeClr val="accent5">
                    <a:lumMod val="50000"/>
                  </a:schemeClr>
                </a:solidFill>
              </a:rPr>
              <a:t>día </a:t>
            </a:r>
            <a:r>
              <a:rPr lang="es-GB" sz="2000" b="1">
                <a:solidFill>
                  <a:schemeClr val="accent5">
                    <a:lumMod val="50000"/>
                  </a:schemeClr>
                </a:solidFill>
              </a:rPr>
              <a:t>[in order to </a:t>
            </a:r>
            <a:r>
              <a:rPr lang="en-GB" sz="2000" b="1">
                <a:solidFill>
                  <a:schemeClr val="accent5">
                    <a:lumMod val="50000"/>
                  </a:schemeClr>
                </a:solidFill>
              </a:rPr>
              <a:t>take photos</a:t>
            </a:r>
            <a:r>
              <a:rPr lang="es-GB" sz="2000" b="1">
                <a:solidFill>
                  <a:schemeClr val="accent5">
                    <a:lumMod val="50000"/>
                  </a:schemeClr>
                </a:solidFill>
              </a:rPr>
              <a:t>] </a:t>
            </a:r>
            <a:r>
              <a:rPr lang="es-GB" sz="2000">
                <a:solidFill>
                  <a:schemeClr val="accent5">
                    <a:lumMod val="50000"/>
                  </a:schemeClr>
                </a:solidFill>
              </a:rPr>
              <a:t>y él camina</a:t>
            </a:r>
            <a:r>
              <a:rPr lang="en-GB" sz="2000">
                <a:solidFill>
                  <a:schemeClr val="accent5">
                    <a:lumMod val="50000"/>
                  </a:schemeClr>
                </a:solidFill>
              </a:rPr>
              <a:t> </a:t>
            </a:r>
            <a:r>
              <a:rPr lang="es-GB" sz="2000">
                <a:solidFill>
                  <a:schemeClr val="accent5">
                    <a:lumMod val="50000"/>
                  </a:schemeClr>
                </a:solidFill>
              </a:rPr>
              <a:t>por </a:t>
            </a:r>
            <a:r>
              <a:rPr lang="es-GB" sz="2000" dirty="0">
                <a:solidFill>
                  <a:schemeClr val="accent5">
                    <a:lumMod val="50000"/>
                  </a:schemeClr>
                </a:solidFill>
              </a:rPr>
              <a:t>la montaña con Daniel. </a:t>
            </a:r>
          </a:p>
        </p:txBody>
      </p:sp>
      <p:cxnSp>
        <p:nvCxnSpPr>
          <p:cNvPr id="13" name="Conector recto 12">
            <a:extLst>
              <a:ext uri="{FF2B5EF4-FFF2-40B4-BE49-F238E27FC236}">
                <a16:creationId xmlns:a16="http://schemas.microsoft.com/office/drawing/2014/main" id="{25C2A526-8937-8E49-8771-9E8A6C2D2F9B}"/>
              </a:ext>
            </a:extLst>
          </p:cNvPr>
          <p:cNvCxnSpPr>
            <a:cxnSpLocks/>
          </p:cNvCxnSpPr>
          <p:nvPr/>
        </p:nvCxnSpPr>
        <p:spPr>
          <a:xfrm>
            <a:off x="5908110" y="336529"/>
            <a:ext cx="0" cy="5949060"/>
          </a:xfrm>
          <a:prstGeom prst="line">
            <a:avLst/>
          </a:prstGeom>
          <a:ln w="28575">
            <a:prstDash val="sys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6328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26047224-9E39-1747-BB1E-7BF579B452FD}"/>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D0E17F59-3B7E-0547-8F5E-9C523196DEB1}"/>
              </a:ext>
            </a:extLst>
          </p:cNvPr>
          <p:cNvSpPr>
            <a:spLocks noGrp="1"/>
          </p:cNvSpPr>
          <p:nvPr>
            <p:ph type="title"/>
          </p:nvPr>
        </p:nvSpPr>
        <p:spPr>
          <a:xfrm>
            <a:off x="10856684" y="328550"/>
            <a:ext cx="1273903" cy="352487"/>
          </a:xfrm>
        </p:spPr>
        <p:txBody>
          <a:bodyPr>
            <a:noAutofit/>
          </a:bodyPr>
          <a:lstStyle/>
          <a:p>
            <a:pPr algn="ctr"/>
            <a:r>
              <a:rPr lang="es-GB" sz="2000" b="1" dirty="0">
                <a:solidFill>
                  <a:schemeClr val="bg1"/>
                </a:solidFill>
              </a:rPr>
              <a:t>hablar</a:t>
            </a:r>
          </a:p>
        </p:txBody>
      </p:sp>
      <p:sp>
        <p:nvSpPr>
          <p:cNvPr id="6" name="Title 1">
            <a:extLst>
              <a:ext uri="{FF2B5EF4-FFF2-40B4-BE49-F238E27FC236}">
                <a16:creationId xmlns:a16="http://schemas.microsoft.com/office/drawing/2014/main" id="{0F41968E-4E90-E641-85B5-1F4C585F1FE2}"/>
              </a:ext>
            </a:extLst>
          </p:cNvPr>
          <p:cNvSpPr txBox="1">
            <a:spLocks/>
          </p:cNvSpPr>
          <p:nvPr/>
        </p:nvSpPr>
        <p:spPr>
          <a:xfrm>
            <a:off x="10856685" y="136475"/>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b="1" dirty="0">
              <a:solidFill>
                <a:schemeClr val="bg1"/>
              </a:solidFill>
            </a:endParaRPr>
          </a:p>
        </p:txBody>
      </p:sp>
      <p:sp>
        <p:nvSpPr>
          <p:cNvPr id="8" name="CuadroTexto 7">
            <a:extLst>
              <a:ext uri="{FF2B5EF4-FFF2-40B4-BE49-F238E27FC236}">
                <a16:creationId xmlns:a16="http://schemas.microsoft.com/office/drawing/2014/main" id="{A41F002A-0528-034F-A2F2-886ABB2A6D33}"/>
              </a:ext>
            </a:extLst>
          </p:cNvPr>
          <p:cNvSpPr txBox="1"/>
          <p:nvPr/>
        </p:nvSpPr>
        <p:spPr>
          <a:xfrm>
            <a:off x="61412" y="504793"/>
            <a:ext cx="6180892" cy="5940088"/>
          </a:xfrm>
          <a:prstGeom prst="rect">
            <a:avLst/>
          </a:prstGeom>
          <a:noFill/>
        </p:spPr>
        <p:txBody>
          <a:bodyPr wrap="square" rtlCol="0">
            <a:spAutoFit/>
          </a:bodyPr>
          <a:lstStyle/>
          <a:p>
            <a:pPr marL="342900" indent="-342900">
              <a:buFontTx/>
              <a:buChar char="-"/>
            </a:pPr>
            <a:r>
              <a:rPr lang="es-GB" sz="2000" dirty="0">
                <a:solidFill>
                  <a:schemeClr val="accent5">
                    <a:lumMod val="50000"/>
                  </a:schemeClr>
                </a:solidFill>
              </a:rPr>
              <a:t>Hola, </a:t>
            </a:r>
            <a:r>
              <a:rPr lang="es-GB" sz="2000" b="1" dirty="0">
                <a:solidFill>
                  <a:schemeClr val="accent5">
                    <a:lumMod val="50000"/>
                  </a:schemeClr>
                </a:solidFill>
              </a:rPr>
              <a:t>[I am looking for] </a:t>
            </a:r>
            <a:r>
              <a:rPr lang="es-GB" sz="2000" dirty="0">
                <a:solidFill>
                  <a:schemeClr val="accent5">
                    <a:lumMod val="50000"/>
                  </a:schemeClr>
                </a:solidFill>
              </a:rPr>
              <a:t>unas camisas blancas.</a:t>
            </a:r>
          </a:p>
          <a:p>
            <a:pPr marL="342900" indent="-342900">
              <a:buFontTx/>
              <a:buChar char="-"/>
            </a:pPr>
            <a:r>
              <a:rPr lang="es-GB" sz="2000" dirty="0">
                <a:solidFill>
                  <a:schemeClr val="accent5">
                    <a:lumMod val="50000"/>
                  </a:schemeClr>
                </a:solidFill>
              </a:rPr>
              <a:t>¿Pequeñas o grandes?</a:t>
            </a:r>
          </a:p>
          <a:p>
            <a:pPr marL="342900" indent="-342900">
              <a:buFontTx/>
              <a:buChar char="-"/>
            </a:pPr>
            <a:r>
              <a:rPr lang="es-GB" sz="2000" dirty="0">
                <a:solidFill>
                  <a:schemeClr val="accent5">
                    <a:lumMod val="50000"/>
                  </a:schemeClr>
                </a:solidFill>
              </a:rPr>
              <a:t>Pues ella </a:t>
            </a:r>
            <a:r>
              <a:rPr lang="es-GB" sz="2000" b="1" dirty="0">
                <a:solidFill>
                  <a:schemeClr val="accent5">
                    <a:lumMod val="50000"/>
                  </a:schemeClr>
                </a:solidFill>
              </a:rPr>
              <a:t>[she is looking for] </a:t>
            </a:r>
            <a:r>
              <a:rPr lang="es-GB" sz="2000" dirty="0">
                <a:solidFill>
                  <a:schemeClr val="accent5">
                    <a:lumMod val="50000"/>
                  </a:schemeClr>
                </a:solidFill>
              </a:rPr>
              <a:t>una camisa pequeña y yo </a:t>
            </a:r>
            <a:r>
              <a:rPr lang="es-GB" sz="2000" b="1" dirty="0">
                <a:solidFill>
                  <a:schemeClr val="accent5">
                    <a:lumMod val="50000"/>
                  </a:schemeClr>
                </a:solidFill>
              </a:rPr>
              <a:t>[I am looking for] </a:t>
            </a:r>
            <a:r>
              <a:rPr lang="es-GB" sz="2000" dirty="0">
                <a:solidFill>
                  <a:schemeClr val="accent5">
                    <a:lumMod val="50000"/>
                  </a:schemeClr>
                </a:solidFill>
              </a:rPr>
              <a:t>una camisa grande.</a:t>
            </a:r>
          </a:p>
          <a:p>
            <a:pPr marL="342900" indent="-342900">
              <a:buFontTx/>
              <a:buChar char="-"/>
            </a:pPr>
            <a:r>
              <a:rPr lang="es-GB" sz="2000" dirty="0">
                <a:solidFill>
                  <a:schemeClr val="accent5">
                    <a:lumMod val="50000"/>
                  </a:schemeClr>
                </a:solidFill>
              </a:rPr>
              <a:t>¿Necesitas otra cosa?</a:t>
            </a:r>
          </a:p>
          <a:p>
            <a:pPr marL="342900" indent="-342900">
              <a:buFontTx/>
              <a:buChar char="-"/>
            </a:pPr>
            <a:r>
              <a:rPr lang="es-GB" sz="2000" dirty="0">
                <a:solidFill>
                  <a:schemeClr val="accent5">
                    <a:lumMod val="50000"/>
                  </a:schemeClr>
                </a:solidFill>
              </a:rPr>
              <a:t>Sí, yo </a:t>
            </a:r>
            <a:r>
              <a:rPr lang="es-GB" sz="2000" b="1" dirty="0">
                <a:solidFill>
                  <a:schemeClr val="accent5">
                    <a:lumMod val="50000"/>
                  </a:schemeClr>
                </a:solidFill>
              </a:rPr>
              <a:t>[I need] </a:t>
            </a:r>
            <a:r>
              <a:rPr lang="es-GB" sz="2000" dirty="0">
                <a:solidFill>
                  <a:schemeClr val="accent5">
                    <a:lumMod val="50000"/>
                  </a:schemeClr>
                </a:solidFill>
              </a:rPr>
              <a:t>unos zapatos negros mientras que ella </a:t>
            </a:r>
            <a:r>
              <a:rPr lang="es-GB" sz="2000" b="1" dirty="0">
                <a:solidFill>
                  <a:schemeClr val="accent5">
                    <a:lumMod val="50000"/>
                  </a:schemeClr>
                </a:solidFill>
              </a:rPr>
              <a:t>[she needs] </a:t>
            </a:r>
            <a:r>
              <a:rPr lang="es-GB" sz="2000" dirty="0">
                <a:solidFill>
                  <a:schemeClr val="accent5">
                    <a:lumMod val="50000"/>
                  </a:schemeClr>
                </a:solidFill>
              </a:rPr>
              <a:t>unos zapatos blancos.</a:t>
            </a:r>
          </a:p>
          <a:p>
            <a:pPr marL="342900" indent="-342900">
              <a:buFontTx/>
              <a:buChar char="-"/>
            </a:pPr>
            <a:r>
              <a:rPr lang="es-GB" sz="2000" dirty="0">
                <a:solidFill>
                  <a:schemeClr val="accent5">
                    <a:lumMod val="50000"/>
                  </a:schemeClr>
                </a:solidFill>
              </a:rPr>
              <a:t>¿Buscas unos zapatos para ir al Carnaval?</a:t>
            </a:r>
          </a:p>
          <a:p>
            <a:pPr marL="342900" indent="-342900">
              <a:buFontTx/>
              <a:buChar char="-"/>
            </a:pPr>
            <a:r>
              <a:rPr lang="es-GB" sz="2000" dirty="0">
                <a:solidFill>
                  <a:schemeClr val="accent5">
                    <a:lumMod val="50000"/>
                  </a:schemeClr>
                </a:solidFill>
              </a:rPr>
              <a:t>Sí, </a:t>
            </a:r>
            <a:r>
              <a:rPr lang="es-GB" sz="2000" b="1" dirty="0">
                <a:solidFill>
                  <a:schemeClr val="accent5">
                    <a:lumMod val="50000"/>
                  </a:schemeClr>
                </a:solidFill>
              </a:rPr>
              <a:t>[in order </a:t>
            </a:r>
            <a:r>
              <a:rPr lang="es-GB" sz="2000" b="1">
                <a:solidFill>
                  <a:schemeClr val="accent5">
                    <a:lumMod val="50000"/>
                  </a:schemeClr>
                </a:solidFill>
              </a:rPr>
              <a:t>to dance]</a:t>
            </a:r>
            <a:r>
              <a:rPr lang="en-GB" sz="2000" b="1">
                <a:solidFill>
                  <a:schemeClr val="accent5">
                    <a:lumMod val="50000"/>
                  </a:schemeClr>
                </a:solidFill>
              </a:rPr>
              <a:t> </a:t>
            </a:r>
            <a:r>
              <a:rPr lang="es-GB" sz="2000">
                <a:solidFill>
                  <a:schemeClr val="accent5">
                    <a:lumMod val="50000"/>
                  </a:schemeClr>
                </a:solidFill>
              </a:rPr>
              <a:t>en </a:t>
            </a:r>
            <a:r>
              <a:rPr lang="es-GB" sz="2000" dirty="0">
                <a:solidFill>
                  <a:schemeClr val="accent5">
                    <a:lumMod val="50000"/>
                  </a:schemeClr>
                </a:solidFill>
              </a:rPr>
              <a:t>la plaza.</a:t>
            </a:r>
          </a:p>
          <a:p>
            <a:pPr marL="342900" indent="-342900">
              <a:buFontTx/>
              <a:buChar char="-"/>
            </a:pPr>
            <a:r>
              <a:rPr lang="es-GB" sz="2000" dirty="0">
                <a:solidFill>
                  <a:schemeClr val="accent5">
                    <a:lumMod val="50000"/>
                  </a:schemeClr>
                </a:solidFill>
              </a:rPr>
              <a:t>Vale, debes participar en la fiesta del Carnaval el sábado, es el </a:t>
            </a:r>
            <a:r>
              <a:rPr lang="es-GB" sz="2000">
                <a:solidFill>
                  <a:schemeClr val="accent5">
                    <a:lumMod val="50000"/>
                  </a:schemeClr>
                </a:solidFill>
              </a:rPr>
              <a:t>mejor día</a:t>
            </a:r>
            <a:r>
              <a:rPr lang="en-GB" sz="2000">
                <a:solidFill>
                  <a:schemeClr val="accent5">
                    <a:lumMod val="50000"/>
                  </a:schemeClr>
                </a:solidFill>
              </a:rPr>
              <a:t> </a:t>
            </a:r>
            <a:r>
              <a:rPr lang="en-GB" sz="2000" b="1">
                <a:solidFill>
                  <a:schemeClr val="accent5">
                    <a:lumMod val="50000"/>
                  </a:schemeClr>
                </a:solidFill>
              </a:rPr>
              <a:t>[for everything]</a:t>
            </a:r>
            <a:r>
              <a:rPr lang="es-GB" sz="2000">
                <a:solidFill>
                  <a:schemeClr val="accent5">
                    <a:lumMod val="50000"/>
                  </a:schemeClr>
                </a:solidFill>
              </a:rPr>
              <a:t>. </a:t>
            </a:r>
            <a:endParaRPr lang="es-GB" sz="2000" dirty="0">
              <a:solidFill>
                <a:schemeClr val="accent5">
                  <a:lumMod val="50000"/>
                </a:schemeClr>
              </a:solidFill>
            </a:endParaRPr>
          </a:p>
          <a:p>
            <a:pPr marL="342900" indent="-342900">
              <a:buFontTx/>
              <a:buChar char="-"/>
            </a:pPr>
            <a:r>
              <a:rPr lang="es-GB" sz="2000" dirty="0">
                <a:solidFill>
                  <a:schemeClr val="accent5">
                    <a:lumMod val="50000"/>
                  </a:schemeClr>
                </a:solidFill>
              </a:rPr>
              <a:t>¿</a:t>
            </a:r>
            <a:r>
              <a:rPr lang="es-GB" sz="2000">
                <a:solidFill>
                  <a:schemeClr val="accent5">
                    <a:lumMod val="50000"/>
                  </a:schemeClr>
                </a:solidFill>
              </a:rPr>
              <a:t>Cómo es</a:t>
            </a:r>
            <a:r>
              <a:rPr lang="en-GB" sz="2000">
                <a:solidFill>
                  <a:schemeClr val="accent5">
                    <a:lumMod val="50000"/>
                  </a:schemeClr>
                </a:solidFill>
              </a:rPr>
              <a:t> la fiesta el sábado</a:t>
            </a:r>
            <a:r>
              <a:rPr lang="es-GB" sz="2000">
                <a:solidFill>
                  <a:schemeClr val="accent5">
                    <a:lumMod val="50000"/>
                  </a:schemeClr>
                </a:solidFill>
              </a:rPr>
              <a:t>?</a:t>
            </a:r>
            <a:endParaRPr lang="es-GB" sz="2000" dirty="0">
              <a:solidFill>
                <a:schemeClr val="accent5">
                  <a:lumMod val="50000"/>
                </a:schemeClr>
              </a:solidFill>
            </a:endParaRPr>
          </a:p>
          <a:p>
            <a:pPr marL="342900" indent="-342900">
              <a:buFontTx/>
              <a:buChar char="-"/>
            </a:pPr>
            <a:r>
              <a:rPr lang="es-GB" sz="2000">
                <a:solidFill>
                  <a:schemeClr val="accent5">
                    <a:lumMod val="50000"/>
                  </a:schemeClr>
                </a:solidFill>
              </a:rPr>
              <a:t>¡</a:t>
            </a:r>
            <a:r>
              <a:rPr lang="en-GB" sz="2000">
                <a:solidFill>
                  <a:schemeClr val="accent5">
                    <a:lumMod val="50000"/>
                  </a:schemeClr>
                </a:solidFill>
              </a:rPr>
              <a:t>Genial! </a:t>
            </a:r>
            <a:r>
              <a:rPr lang="es-GB" sz="2000">
                <a:solidFill>
                  <a:schemeClr val="accent5">
                    <a:lumMod val="50000"/>
                  </a:schemeClr>
                </a:solidFill>
              </a:rPr>
              <a:t>Cada </a:t>
            </a:r>
            <a:r>
              <a:rPr lang="es-GB" sz="2000" dirty="0">
                <a:solidFill>
                  <a:schemeClr val="accent5">
                    <a:lumMod val="50000"/>
                  </a:schemeClr>
                </a:solidFill>
              </a:rPr>
              <a:t>año hay un concierto interesante en la plaza con música muy fuerte y mucha gente canta</a:t>
            </a:r>
            <a:r>
              <a:rPr lang="es-GB" sz="2000" b="1" dirty="0">
                <a:solidFill>
                  <a:schemeClr val="accent5">
                    <a:lumMod val="50000"/>
                  </a:schemeClr>
                </a:solidFill>
              </a:rPr>
              <a:t> </a:t>
            </a:r>
            <a:r>
              <a:rPr lang="es-GB" sz="2000" dirty="0">
                <a:solidFill>
                  <a:schemeClr val="accent5">
                    <a:lumMod val="50000"/>
                  </a:schemeClr>
                </a:solidFill>
              </a:rPr>
              <a:t>y baila en la calle.</a:t>
            </a:r>
          </a:p>
          <a:p>
            <a:pPr marL="342900" indent="-342900">
              <a:buFontTx/>
              <a:buChar char="-"/>
            </a:pPr>
            <a:r>
              <a:rPr lang="es-GB" sz="2000" dirty="0">
                <a:solidFill>
                  <a:schemeClr val="accent5">
                    <a:lumMod val="50000"/>
                  </a:schemeClr>
                </a:solidFill>
              </a:rPr>
              <a:t>¡Qué bien! Gracias por la información.</a:t>
            </a:r>
          </a:p>
        </p:txBody>
      </p:sp>
      <p:sp>
        <p:nvSpPr>
          <p:cNvPr id="9" name="CuadroTexto 8">
            <a:extLst>
              <a:ext uri="{FF2B5EF4-FFF2-40B4-BE49-F238E27FC236}">
                <a16:creationId xmlns:a16="http://schemas.microsoft.com/office/drawing/2014/main" id="{20E8BD4D-95E1-144A-B2C1-C5B00A2A6B58}"/>
              </a:ext>
            </a:extLst>
          </p:cNvPr>
          <p:cNvSpPr txBox="1"/>
          <p:nvPr/>
        </p:nvSpPr>
        <p:spPr>
          <a:xfrm>
            <a:off x="262759" y="128495"/>
            <a:ext cx="2861681" cy="400110"/>
          </a:xfrm>
          <a:prstGeom prst="rect">
            <a:avLst/>
          </a:prstGeom>
          <a:noFill/>
        </p:spPr>
        <p:txBody>
          <a:bodyPr wrap="none" rtlCol="0">
            <a:spAutoFit/>
          </a:bodyPr>
          <a:lstStyle/>
          <a:p>
            <a:pPr algn="l"/>
            <a:r>
              <a:rPr lang="es-GB" sz="2000" b="1" dirty="0">
                <a:solidFill>
                  <a:schemeClr val="accent5">
                    <a:lumMod val="50000"/>
                  </a:schemeClr>
                </a:solidFill>
              </a:rPr>
              <a:t>Texto 2 – Estudiante A</a:t>
            </a:r>
          </a:p>
        </p:txBody>
      </p:sp>
      <p:sp>
        <p:nvSpPr>
          <p:cNvPr id="10" name="CuadroTexto 9">
            <a:extLst>
              <a:ext uri="{FF2B5EF4-FFF2-40B4-BE49-F238E27FC236}">
                <a16:creationId xmlns:a16="http://schemas.microsoft.com/office/drawing/2014/main" id="{56CCB98E-2F50-174E-92F0-5A2A6D558AD5}"/>
              </a:ext>
            </a:extLst>
          </p:cNvPr>
          <p:cNvSpPr txBox="1"/>
          <p:nvPr/>
        </p:nvSpPr>
        <p:spPr>
          <a:xfrm>
            <a:off x="6624275" y="128495"/>
            <a:ext cx="2821606" cy="400110"/>
          </a:xfrm>
          <a:prstGeom prst="rect">
            <a:avLst/>
          </a:prstGeom>
          <a:noFill/>
        </p:spPr>
        <p:txBody>
          <a:bodyPr wrap="none" rtlCol="0">
            <a:spAutoFit/>
          </a:bodyPr>
          <a:lstStyle/>
          <a:p>
            <a:pPr algn="l"/>
            <a:r>
              <a:rPr lang="es-GB" sz="2000" b="1" dirty="0">
                <a:solidFill>
                  <a:schemeClr val="accent5">
                    <a:lumMod val="50000"/>
                  </a:schemeClr>
                </a:solidFill>
              </a:rPr>
              <a:t>Texto 2 – Estudiante B</a:t>
            </a:r>
          </a:p>
        </p:txBody>
      </p:sp>
      <p:cxnSp>
        <p:nvCxnSpPr>
          <p:cNvPr id="13" name="Conector recto 12">
            <a:extLst>
              <a:ext uri="{FF2B5EF4-FFF2-40B4-BE49-F238E27FC236}">
                <a16:creationId xmlns:a16="http://schemas.microsoft.com/office/drawing/2014/main" id="{25C2A526-8937-8E49-8771-9E8A6C2D2F9B}"/>
              </a:ext>
            </a:extLst>
          </p:cNvPr>
          <p:cNvCxnSpPr>
            <a:cxnSpLocks/>
          </p:cNvCxnSpPr>
          <p:nvPr/>
        </p:nvCxnSpPr>
        <p:spPr>
          <a:xfrm>
            <a:off x="6140683" y="343982"/>
            <a:ext cx="0" cy="5949060"/>
          </a:xfrm>
          <a:prstGeom prst="line">
            <a:avLst/>
          </a:prstGeom>
          <a:ln w="28575">
            <a:prstDash val="sysDash"/>
          </a:ln>
        </p:spPr>
        <p:style>
          <a:lnRef idx="1">
            <a:schemeClr val="accent2"/>
          </a:lnRef>
          <a:fillRef idx="0">
            <a:schemeClr val="accent2"/>
          </a:fillRef>
          <a:effectRef idx="0">
            <a:schemeClr val="accent2"/>
          </a:effectRef>
          <a:fontRef idx="minor">
            <a:schemeClr val="tx1"/>
          </a:fontRef>
        </p:style>
      </p:cxnSp>
      <p:sp>
        <p:nvSpPr>
          <p:cNvPr id="12" name="CuadroTexto 11">
            <a:extLst>
              <a:ext uri="{FF2B5EF4-FFF2-40B4-BE49-F238E27FC236}">
                <a16:creationId xmlns:a16="http://schemas.microsoft.com/office/drawing/2014/main" id="{65E98337-0981-E94C-A25B-896C25EC2122}"/>
              </a:ext>
            </a:extLst>
          </p:cNvPr>
          <p:cNvSpPr txBox="1"/>
          <p:nvPr/>
        </p:nvSpPr>
        <p:spPr>
          <a:xfrm>
            <a:off x="6140683" y="729469"/>
            <a:ext cx="6085398" cy="5632311"/>
          </a:xfrm>
          <a:prstGeom prst="rect">
            <a:avLst/>
          </a:prstGeom>
          <a:noFill/>
        </p:spPr>
        <p:txBody>
          <a:bodyPr wrap="square" rtlCol="0">
            <a:spAutoFit/>
          </a:bodyPr>
          <a:lstStyle/>
          <a:p>
            <a:pPr marL="342900" indent="-342900">
              <a:buFontTx/>
              <a:buChar char="-"/>
            </a:pPr>
            <a:r>
              <a:rPr lang="es-GB" sz="2000" dirty="0">
                <a:solidFill>
                  <a:schemeClr val="accent5">
                    <a:lumMod val="50000"/>
                  </a:schemeClr>
                </a:solidFill>
              </a:rPr>
              <a:t>Hola, busco unas camisas blancas.</a:t>
            </a:r>
          </a:p>
          <a:p>
            <a:pPr marL="342900" indent="-342900">
              <a:buFontTx/>
              <a:buChar char="-"/>
            </a:pPr>
            <a:r>
              <a:rPr lang="es-GB" sz="2000" dirty="0">
                <a:solidFill>
                  <a:schemeClr val="accent5">
                    <a:lumMod val="50000"/>
                  </a:schemeClr>
                </a:solidFill>
              </a:rPr>
              <a:t>¿Pequeñas o grandes?</a:t>
            </a:r>
          </a:p>
          <a:p>
            <a:pPr marL="342900" indent="-342900">
              <a:buFontTx/>
              <a:buChar char="-"/>
            </a:pPr>
            <a:r>
              <a:rPr lang="es-GB" sz="2000" dirty="0">
                <a:solidFill>
                  <a:schemeClr val="accent5">
                    <a:lumMod val="50000"/>
                  </a:schemeClr>
                </a:solidFill>
              </a:rPr>
              <a:t>Pues ella busca una camisa pequeña y yo busco una camisa grande.</a:t>
            </a:r>
          </a:p>
          <a:p>
            <a:pPr marL="342900" indent="-342900">
              <a:buFontTx/>
              <a:buChar char="-"/>
            </a:pPr>
            <a:r>
              <a:rPr lang="es-GB" sz="2000" dirty="0">
                <a:solidFill>
                  <a:schemeClr val="accent5">
                    <a:lumMod val="50000"/>
                  </a:schemeClr>
                </a:solidFill>
              </a:rPr>
              <a:t>¿</a:t>
            </a:r>
            <a:r>
              <a:rPr lang="es-GB" sz="2000" b="1" dirty="0">
                <a:solidFill>
                  <a:schemeClr val="accent5">
                    <a:lumMod val="50000"/>
                  </a:schemeClr>
                </a:solidFill>
              </a:rPr>
              <a:t>[Do you need] </a:t>
            </a:r>
            <a:r>
              <a:rPr lang="es-GB" sz="2000" dirty="0">
                <a:solidFill>
                  <a:schemeClr val="accent5">
                    <a:lumMod val="50000"/>
                  </a:schemeClr>
                </a:solidFill>
              </a:rPr>
              <a:t>otra cosa?</a:t>
            </a:r>
          </a:p>
          <a:p>
            <a:pPr marL="342900" indent="-342900">
              <a:buFontTx/>
              <a:buChar char="-"/>
            </a:pPr>
            <a:r>
              <a:rPr lang="es-GB" sz="2000" dirty="0">
                <a:solidFill>
                  <a:schemeClr val="accent5">
                    <a:lumMod val="50000"/>
                  </a:schemeClr>
                </a:solidFill>
              </a:rPr>
              <a:t>Sí</a:t>
            </a:r>
            <a:r>
              <a:rPr lang="es-GB" sz="2000">
                <a:solidFill>
                  <a:schemeClr val="accent5">
                    <a:lumMod val="50000"/>
                  </a:schemeClr>
                </a:solidFill>
              </a:rPr>
              <a:t>, yo</a:t>
            </a:r>
            <a:r>
              <a:rPr lang="en-GB" sz="2000">
                <a:solidFill>
                  <a:schemeClr val="accent5">
                    <a:lumMod val="50000"/>
                  </a:schemeClr>
                </a:solidFill>
              </a:rPr>
              <a:t> </a:t>
            </a:r>
            <a:r>
              <a:rPr lang="es-GB" sz="2000">
                <a:solidFill>
                  <a:schemeClr val="accent5">
                    <a:lumMod val="50000"/>
                  </a:schemeClr>
                </a:solidFill>
              </a:rPr>
              <a:t>necesito</a:t>
            </a:r>
            <a:r>
              <a:rPr lang="en-GB" sz="2000">
                <a:solidFill>
                  <a:schemeClr val="accent5">
                    <a:lumMod val="50000"/>
                  </a:schemeClr>
                </a:solidFill>
              </a:rPr>
              <a:t> </a:t>
            </a:r>
            <a:r>
              <a:rPr lang="es-GB" sz="2000">
                <a:solidFill>
                  <a:schemeClr val="accent5">
                    <a:lumMod val="50000"/>
                  </a:schemeClr>
                </a:solidFill>
              </a:rPr>
              <a:t>unos </a:t>
            </a:r>
            <a:r>
              <a:rPr lang="es-GB" sz="2000" dirty="0">
                <a:solidFill>
                  <a:schemeClr val="accent5">
                    <a:lumMod val="50000"/>
                  </a:schemeClr>
                </a:solidFill>
              </a:rPr>
              <a:t>zapatos negros mientras que ella necesita unos zapatos blancos.</a:t>
            </a:r>
          </a:p>
          <a:p>
            <a:pPr marL="342900" indent="-342900">
              <a:buFontTx/>
              <a:buChar char="-"/>
            </a:pPr>
            <a:r>
              <a:rPr lang="es-GB" sz="2000" dirty="0">
                <a:solidFill>
                  <a:schemeClr val="accent5">
                    <a:lumMod val="50000"/>
                  </a:schemeClr>
                </a:solidFill>
              </a:rPr>
              <a:t>¿</a:t>
            </a:r>
            <a:r>
              <a:rPr lang="es-GB" sz="2000" b="1" dirty="0">
                <a:solidFill>
                  <a:schemeClr val="accent5">
                    <a:lumMod val="50000"/>
                  </a:schemeClr>
                </a:solidFill>
              </a:rPr>
              <a:t>[Are you looking for] </a:t>
            </a:r>
            <a:r>
              <a:rPr lang="es-GB" sz="2000" dirty="0">
                <a:solidFill>
                  <a:schemeClr val="accent5">
                    <a:lumMod val="50000"/>
                  </a:schemeClr>
                </a:solidFill>
              </a:rPr>
              <a:t>unos zapatos </a:t>
            </a:r>
            <a:r>
              <a:rPr lang="es-GB" sz="2000" b="1" dirty="0">
                <a:solidFill>
                  <a:schemeClr val="accent5">
                    <a:lumMod val="50000"/>
                  </a:schemeClr>
                </a:solidFill>
              </a:rPr>
              <a:t>[in order to go] </a:t>
            </a:r>
            <a:r>
              <a:rPr lang="es-GB" sz="2000" dirty="0">
                <a:solidFill>
                  <a:schemeClr val="accent5">
                    <a:lumMod val="50000"/>
                  </a:schemeClr>
                </a:solidFill>
              </a:rPr>
              <a:t>al Carnaval?</a:t>
            </a:r>
          </a:p>
          <a:p>
            <a:pPr marL="342900" indent="-342900">
              <a:buFontTx/>
              <a:buChar char="-"/>
            </a:pPr>
            <a:r>
              <a:rPr lang="es-GB" sz="2000" dirty="0">
                <a:solidFill>
                  <a:schemeClr val="accent5">
                    <a:lumMod val="50000"/>
                  </a:schemeClr>
                </a:solidFill>
              </a:rPr>
              <a:t>Sí, para bailar en la plaza.</a:t>
            </a:r>
          </a:p>
          <a:p>
            <a:pPr marL="342900" indent="-342900">
              <a:buFontTx/>
              <a:buChar char="-"/>
            </a:pPr>
            <a:r>
              <a:rPr lang="es-GB" sz="2000" dirty="0">
                <a:solidFill>
                  <a:schemeClr val="accent5">
                    <a:lumMod val="50000"/>
                  </a:schemeClr>
                </a:solidFill>
              </a:rPr>
              <a:t>Vale, </a:t>
            </a:r>
            <a:r>
              <a:rPr lang="es-GB" sz="2000" b="1" dirty="0">
                <a:solidFill>
                  <a:schemeClr val="accent5">
                    <a:lumMod val="50000"/>
                  </a:schemeClr>
                </a:solidFill>
              </a:rPr>
              <a:t>[you must] </a:t>
            </a:r>
            <a:r>
              <a:rPr lang="es-GB" sz="2000" dirty="0">
                <a:solidFill>
                  <a:schemeClr val="accent5">
                    <a:lumMod val="50000"/>
                  </a:schemeClr>
                </a:solidFill>
              </a:rPr>
              <a:t>participar en la fiesta del Carnaval el sábado, es el </a:t>
            </a:r>
            <a:r>
              <a:rPr lang="es-GB" sz="2000">
                <a:solidFill>
                  <a:schemeClr val="accent5">
                    <a:lumMod val="50000"/>
                  </a:schemeClr>
                </a:solidFill>
              </a:rPr>
              <a:t>mejor día</a:t>
            </a:r>
            <a:r>
              <a:rPr lang="en-GB" sz="2000">
                <a:solidFill>
                  <a:schemeClr val="accent5">
                    <a:lumMod val="50000"/>
                  </a:schemeClr>
                </a:solidFill>
              </a:rPr>
              <a:t> para todo</a:t>
            </a:r>
            <a:r>
              <a:rPr lang="es-GB" sz="2000">
                <a:solidFill>
                  <a:schemeClr val="accent5">
                    <a:lumMod val="50000"/>
                  </a:schemeClr>
                </a:solidFill>
              </a:rPr>
              <a:t>. </a:t>
            </a:r>
            <a:endParaRPr lang="es-GB" sz="2000" dirty="0">
              <a:solidFill>
                <a:schemeClr val="accent5">
                  <a:lumMod val="50000"/>
                </a:schemeClr>
              </a:solidFill>
            </a:endParaRPr>
          </a:p>
          <a:p>
            <a:pPr marL="342900" indent="-342900">
              <a:buFontTx/>
              <a:buChar char="-"/>
            </a:pPr>
            <a:r>
              <a:rPr lang="es-GB" sz="2000" dirty="0">
                <a:solidFill>
                  <a:schemeClr val="accent5">
                    <a:lumMod val="50000"/>
                  </a:schemeClr>
                </a:solidFill>
              </a:rPr>
              <a:t>¿Cómo es?</a:t>
            </a:r>
          </a:p>
          <a:p>
            <a:pPr marL="342900" indent="-342900">
              <a:buFontTx/>
              <a:buChar char="-"/>
            </a:pPr>
            <a:r>
              <a:rPr lang="es-GB" sz="2000" dirty="0">
                <a:solidFill>
                  <a:schemeClr val="accent5">
                    <a:lumMod val="50000"/>
                  </a:schemeClr>
                </a:solidFill>
              </a:rPr>
              <a:t>Cada año hay un concierto interesante en la plaza con música muy fuerte y mucha gente </a:t>
            </a:r>
            <a:r>
              <a:rPr lang="es-GB" sz="2000" b="1" dirty="0">
                <a:solidFill>
                  <a:schemeClr val="accent5">
                    <a:lumMod val="50000"/>
                  </a:schemeClr>
                </a:solidFill>
              </a:rPr>
              <a:t>[sings] </a:t>
            </a:r>
            <a:r>
              <a:rPr lang="es-GB" sz="2000" dirty="0">
                <a:solidFill>
                  <a:schemeClr val="accent5">
                    <a:lumMod val="50000"/>
                  </a:schemeClr>
                </a:solidFill>
              </a:rPr>
              <a:t>y </a:t>
            </a:r>
            <a:r>
              <a:rPr lang="es-GB" sz="2000" b="1" dirty="0">
                <a:solidFill>
                  <a:schemeClr val="accent5">
                    <a:lumMod val="50000"/>
                  </a:schemeClr>
                </a:solidFill>
              </a:rPr>
              <a:t>[dances]</a:t>
            </a:r>
            <a:r>
              <a:rPr lang="es-GB" sz="2000" dirty="0">
                <a:solidFill>
                  <a:schemeClr val="accent5">
                    <a:lumMod val="50000"/>
                  </a:schemeClr>
                </a:solidFill>
              </a:rPr>
              <a:t> en la calle.</a:t>
            </a:r>
          </a:p>
          <a:p>
            <a:pPr marL="342900" indent="-342900">
              <a:buFontTx/>
              <a:buChar char="-"/>
            </a:pPr>
            <a:r>
              <a:rPr lang="es-GB" sz="2000" dirty="0">
                <a:solidFill>
                  <a:schemeClr val="accent5">
                    <a:lumMod val="50000"/>
                  </a:schemeClr>
                </a:solidFill>
              </a:rPr>
              <a:t>¡Qué bien! Gracias por la información.</a:t>
            </a:r>
          </a:p>
        </p:txBody>
      </p:sp>
    </p:spTree>
    <p:extLst>
      <p:ext uri="{BB962C8B-B14F-4D97-AF65-F5344CB8AC3E}">
        <p14:creationId xmlns:p14="http://schemas.microsoft.com/office/powerpoint/2010/main" val="2205041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 Week 2</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4593090"/>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6621891" cy="1200329"/>
          </a:xfrm>
          <a:prstGeom prst="rect">
            <a:avLst/>
          </a:prstGeom>
        </p:spPr>
        <p:txBody>
          <a:bodyPr wrap="square">
            <a:spAutoFit/>
          </a:bodyPr>
          <a:lstStyle/>
          <a:p>
            <a:pPr>
              <a:defRPr/>
            </a:pPr>
            <a:r>
              <a:rPr lang="en-GB" sz="2400" b="1" dirty="0">
                <a:solidFill>
                  <a:srgbClr val="5B9BD5">
                    <a:lumMod val="50000"/>
                  </a:srgbClr>
                </a:solidFill>
                <a:latin typeface="Century Gothic" panose="020B0502020202020204" pitchFamily="34" charset="0"/>
              </a:rPr>
              <a:t>In addition, revisit:		</a:t>
            </a:r>
            <a:r>
              <a:rPr lang="en-GB" sz="2400" u="sng" dirty="0">
                <a:hlinkClick r:id="rId8"/>
              </a:rPr>
              <a:t>Term 2.2 Week 2</a:t>
            </a:r>
            <a:endParaRPr lang="en-GB" sz="2400" u="sng" dirty="0">
              <a:solidFill>
                <a:srgbClr val="0563C1"/>
              </a:solidFill>
              <a:latin typeface="Century Gothic" panose="020B0502020202020204" pitchFamily="34" charset="0"/>
            </a:endParaRPr>
          </a:p>
          <a:p>
            <a:pPr>
              <a:defRPr/>
            </a:pPr>
            <a:r>
              <a:rPr lang="en-GB" sz="2400" dirty="0">
                <a:solidFill>
                  <a:srgbClr val="5B9BD5">
                    <a:lumMod val="50000"/>
                  </a:srgbClr>
                </a:solidFill>
                <a:latin typeface="Century Gothic" panose="020B0502020202020204" pitchFamily="34" charset="0"/>
              </a:rPr>
              <a:t>				</a:t>
            </a:r>
            <a:r>
              <a:rPr lang="en-GB" sz="2400" u="sng" dirty="0">
                <a:hlinkClick r:id="rId9"/>
              </a:rPr>
              <a:t>Term 2.1 Week 5</a:t>
            </a:r>
            <a:endParaRPr lang="en-GB" sz="2400" u="sng" dirty="0">
              <a:solidFill>
                <a:srgbClr val="0563C1"/>
              </a:solidFill>
              <a:latin typeface="Century Gothic" panose="020B0502020202020204" pitchFamily="34" charset="0"/>
            </a:endParaRPr>
          </a:p>
          <a:p>
            <a:pPr lvl="0">
              <a:defRPr/>
            </a:pPr>
            <a:endParaRPr lang="en-GB" sz="2400" dirty="0">
              <a:solidFill>
                <a:srgbClr val="5B9BD5">
                  <a:lumMod val="50000"/>
                </a:srgbClr>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FFCBE284-8AE6-864D-941E-F4A1E9C594ED}"/>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24578" y="2641049"/>
            <a:ext cx="1397324" cy="1208780"/>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266700" y="1113962"/>
            <a:ext cx="4142918" cy="584775"/>
          </a:xfrm>
          <a:prstGeom prst="rect">
            <a:avLst/>
          </a:prstGeom>
          <a:noFill/>
        </p:spPr>
        <p:txBody>
          <a:bodyPr wrap="square"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6324802" y="1032562"/>
            <a:ext cx="4142918" cy="584775"/>
          </a:xfrm>
          <a:prstGeom prst="rect">
            <a:avLst/>
          </a:prstGeom>
          <a:noFill/>
        </p:spPr>
        <p:txBody>
          <a:bodyPr wrap="square" rtlCol="0">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777343"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91564" y="3892002"/>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517479" y="286834"/>
            <a:ext cx="3537663" cy="3404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4155068936"/>
              </p:ext>
            </p:extLst>
          </p:nvPr>
        </p:nvGraphicFramePr>
        <p:xfrm>
          <a:off x="270762" y="1634069"/>
          <a:ext cx="5681564" cy="4663440"/>
        </p:xfrm>
        <a:graphic>
          <a:graphicData uri="http://schemas.openxmlformats.org/drawingml/2006/table">
            <a:tbl>
              <a:tblPr firstRow="1" bandRow="1">
                <a:tableStyleId>{8A107856-5554-42FB-B03E-39F5DBC370BA}</a:tableStyleId>
              </a:tblPr>
              <a:tblGrid>
                <a:gridCol w="5681564">
                  <a:extLst>
                    <a:ext uri="{9D8B030D-6E8A-4147-A177-3AD203B41FA5}">
                      <a16:colId xmlns:a16="http://schemas.microsoft.com/office/drawing/2014/main" val="3887794188"/>
                    </a:ext>
                  </a:extLst>
                </a:gridCol>
              </a:tblGrid>
              <a:tr h="4585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Santa Cruz de Tenerife es la capital de la </a:t>
                      </a:r>
                      <a:r>
                        <a:rPr lang="en-GB" sz="2000" b="0" kern="1200" dirty="0" err="1">
                          <a:solidFill>
                            <a:schemeClr val="accent5">
                              <a:lumMod val="50000"/>
                            </a:schemeClr>
                          </a:solidFill>
                          <a:effectLst/>
                          <a:latin typeface="+mn-lt"/>
                          <a:ea typeface="+mn-ea"/>
                          <a:cs typeface="+mn-cs"/>
                        </a:rPr>
                        <a:t>isla</a:t>
                      </a:r>
                      <a:r>
                        <a:rPr lang="en-GB" sz="2000" b="0" kern="1200" dirty="0">
                          <a:solidFill>
                            <a:schemeClr val="accent5">
                              <a:lumMod val="50000"/>
                            </a:schemeClr>
                          </a:solidFill>
                          <a:effectLst/>
                          <a:latin typeface="+mn-lt"/>
                          <a:ea typeface="+mn-ea"/>
                          <a:cs typeface="+mn-cs"/>
                        </a:rPr>
                        <a:t> de Tenerife,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Canarias. Es una ciudad con </a:t>
                      </a:r>
                      <a:r>
                        <a:rPr lang="en-GB" sz="2000" b="0" kern="1200" dirty="0" err="1">
                          <a:solidFill>
                            <a:schemeClr val="accent5">
                              <a:lumMod val="50000"/>
                            </a:schemeClr>
                          </a:solidFill>
                          <a:effectLst/>
                          <a:latin typeface="+mn-lt"/>
                          <a:ea typeface="+mn-ea"/>
                          <a:cs typeface="+mn-cs"/>
                        </a:rPr>
                        <a:t>edificios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antiguos</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modernos</a:t>
                      </a:r>
                      <a:r>
                        <a:rPr lang="en-GB" sz="2000" b="0" kern="1200" dirty="0">
                          <a:solidFill>
                            <a:schemeClr val="accent5">
                              <a:lumMod val="50000"/>
                            </a:schemeClr>
                          </a:solidFill>
                          <a:effectLst/>
                          <a:latin typeface="+mn-lt"/>
                          <a:ea typeface="+mn-ea"/>
                          <a:cs typeface="+mn-cs"/>
                        </a:rPr>
                        <a:t>: hay *</a:t>
                      </a:r>
                      <a:r>
                        <a:rPr lang="en-GB" sz="2000" b="0" kern="1200" dirty="0" err="1">
                          <a:solidFill>
                            <a:schemeClr val="accent5">
                              <a:lumMod val="50000"/>
                            </a:schemeClr>
                          </a:solidFill>
                          <a:effectLst/>
                          <a:latin typeface="+mn-lt"/>
                          <a:ea typeface="+mn-ea"/>
                          <a:cs typeface="+mn-cs"/>
                        </a:rPr>
                        <a:t>castillos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iglesias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parques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torres</a:t>
                      </a:r>
                      <a:r>
                        <a:rPr lang="en-GB" sz="2000" b="0" kern="1200" dirty="0">
                          <a:solidFill>
                            <a:schemeClr val="accent5">
                              <a:lumMod val="50000"/>
                            </a:schemeClr>
                          </a:solidFill>
                          <a:effectLst/>
                          <a:latin typeface="+mn-lt"/>
                          <a:ea typeface="+mn-ea"/>
                          <a:cs typeface="+mn-cs"/>
                        </a:rPr>
                        <a:t>, mercados y </a:t>
                      </a:r>
                      <a:r>
                        <a:rPr lang="en-GB" sz="2000" b="0" kern="1200" dirty="0" err="1">
                          <a:solidFill>
                            <a:schemeClr val="accent5">
                              <a:lumMod val="50000"/>
                            </a:schemeClr>
                          </a:solidFill>
                          <a:effectLst/>
                          <a:latin typeface="+mn-lt"/>
                          <a:ea typeface="+mn-ea"/>
                          <a:cs typeface="+mn-cs"/>
                        </a:rPr>
                        <a:t>muchas</a:t>
                      </a:r>
                      <a:r>
                        <a:rPr lang="en-GB" sz="2000" b="0" kern="1200" dirty="0">
                          <a:solidFill>
                            <a:schemeClr val="accent5">
                              <a:lumMod val="50000"/>
                            </a:schemeClr>
                          </a:solidFill>
                          <a:effectLst/>
                          <a:latin typeface="+mn-lt"/>
                          <a:ea typeface="+mn-ea"/>
                          <a:cs typeface="+mn-cs"/>
                        </a:rPr>
                        <a:t> tiendas.  Santiago Calatrava, un </a:t>
                      </a:r>
                      <a:r>
                        <a:rPr lang="en-GB" sz="2000" b="0" kern="1200" dirty="0" err="1">
                          <a:solidFill>
                            <a:schemeClr val="accent5">
                              <a:lumMod val="50000"/>
                            </a:schemeClr>
                          </a:solidFill>
                          <a:effectLst/>
                          <a:latin typeface="+mn-lt"/>
                          <a:ea typeface="+mn-ea"/>
                          <a:cs typeface="+mn-cs"/>
                        </a:rPr>
                        <a:t>arquitecto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famoso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creó</a:t>
                      </a:r>
                      <a:r>
                        <a:rPr lang="en-GB" sz="2000" b="0" kern="1200" dirty="0">
                          <a:solidFill>
                            <a:schemeClr val="accent5">
                              <a:lumMod val="50000"/>
                            </a:schemeClr>
                          </a:solidFill>
                          <a:effectLst/>
                          <a:latin typeface="+mn-lt"/>
                          <a:ea typeface="+mn-ea"/>
                          <a:cs typeface="+mn-cs"/>
                        </a:rPr>
                        <a:t> el </a:t>
                      </a:r>
                      <a:r>
                        <a:rPr lang="en-GB" sz="2000" b="0" kern="1200" dirty="0" err="1">
                          <a:solidFill>
                            <a:schemeClr val="accent5">
                              <a:lumMod val="50000"/>
                            </a:schemeClr>
                          </a:solidFill>
                          <a:effectLst/>
                          <a:latin typeface="+mn-lt"/>
                          <a:ea typeface="+mn-ea"/>
                          <a:cs typeface="+mn-cs"/>
                        </a:rPr>
                        <a:t>auditorio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allí</a:t>
                      </a:r>
                      <a:r>
                        <a:rPr lang="en-GB" sz="2000" b="0" kern="1200" dirty="0">
                          <a:solidFill>
                            <a:schemeClr val="accent5">
                              <a:lumMod val="50000"/>
                            </a:schemeClr>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_</a:t>
                      </a:r>
                      <a:r>
                        <a:rPr lang="en-GB" sz="2000" b="0" kern="1200" dirty="0" err="1">
                          <a:solidFill>
                            <a:schemeClr val="accent5">
                              <a:lumMod val="50000"/>
                            </a:schemeClr>
                          </a:solidFill>
                          <a:effectLst/>
                          <a:latin typeface="+mn-lt"/>
                          <a:ea typeface="+mn-ea"/>
                          <a:cs typeface="+mn-cs"/>
                        </a:rPr>
                        <a:t>d_m_s</a:t>
                      </a:r>
                      <a:r>
                        <a:rPr lang="en-GB" sz="2000" b="0" kern="1200" dirty="0">
                          <a:solidFill>
                            <a:schemeClr val="accent5">
                              <a:lumMod val="50000"/>
                            </a:schemeClr>
                          </a:solidFill>
                          <a:effectLst/>
                          <a:latin typeface="+mn-lt"/>
                          <a:ea typeface="+mn-ea"/>
                          <a:cs typeface="+mn-cs"/>
                        </a:rPr>
                        <a:t>  _</a:t>
                      </a:r>
                      <a:r>
                        <a:rPr lang="en-GB" sz="2000" b="0" kern="1200" dirty="0" err="1">
                          <a:solidFill>
                            <a:schemeClr val="accent5">
                              <a:lumMod val="50000"/>
                            </a:schemeClr>
                          </a:solidFill>
                          <a:effectLst/>
                          <a:latin typeface="+mn-lt"/>
                          <a:ea typeface="+mn-ea"/>
                          <a:cs typeface="+mn-cs"/>
                        </a:rPr>
                        <a:t>st</a:t>
                      </a:r>
                      <a:r>
                        <a:rPr lang="en-GB" sz="2000" b="0" kern="1200" dirty="0">
                          <a:solidFill>
                            <a:schemeClr val="accent5">
                              <a:lumMod val="50000"/>
                            </a:schemeClr>
                          </a:solidFill>
                          <a:effectLst/>
                          <a:latin typeface="+mn-lt"/>
                          <a:ea typeface="+mn-ea"/>
                          <a:cs typeface="+mn-cs"/>
                        </a:rPr>
                        <a:t>_  </a:t>
                      </a:r>
                      <a:r>
                        <a:rPr lang="en-GB" sz="2000" b="0" kern="1200">
                          <a:solidFill>
                            <a:schemeClr val="accent5">
                              <a:lumMod val="50000"/>
                            </a:schemeClr>
                          </a:solidFill>
                          <a:effectLst/>
                          <a:latin typeface="+mn-lt"/>
                          <a:ea typeface="+mn-ea"/>
                          <a:cs typeface="+mn-cs"/>
                        </a:rPr>
                        <a:t>el T_</a:t>
                      </a:r>
                      <a:r>
                        <a:rPr lang="en-GB" sz="2000" b="0" kern="1200" baseline="0">
                          <a:solidFill>
                            <a:schemeClr val="accent5">
                              <a:lumMod val="50000"/>
                            </a:schemeClr>
                          </a:solidFill>
                          <a:effectLst/>
                          <a:latin typeface="+mn-lt"/>
                          <a:ea typeface="+mn-ea"/>
                          <a:cs typeface="+mn-cs"/>
                        </a:rPr>
                        <a:t> _</a:t>
                      </a:r>
                      <a:r>
                        <a:rPr lang="en-GB" sz="2000" b="0" kern="1200">
                          <a:solidFill>
                            <a:schemeClr val="accent5">
                              <a:lumMod val="50000"/>
                            </a:schemeClr>
                          </a:solidFill>
                          <a:effectLst/>
                          <a:latin typeface="+mn-lt"/>
                          <a:ea typeface="+mn-ea"/>
                          <a:cs typeface="+mn-cs"/>
                        </a:rPr>
                        <a:t>tr</a:t>
                      </a:r>
                      <a:r>
                        <a:rPr lang="en-GB" sz="2000" b="0" kern="1200" dirty="0">
                          <a:solidFill>
                            <a:schemeClr val="accent5">
                              <a:lumMod val="50000"/>
                            </a:schemeClr>
                          </a:solidFill>
                          <a:effectLst/>
                          <a:latin typeface="+mn-lt"/>
                          <a:ea typeface="+mn-ea"/>
                          <a:cs typeface="+mn-cs"/>
                        </a:rPr>
                        <a:t>_   _ _ _</a:t>
                      </a:r>
                      <a:r>
                        <a:rPr lang="en-GB" sz="2000" b="0" kern="1200" dirty="0" err="1">
                          <a:solidFill>
                            <a:schemeClr val="accent5">
                              <a:lumMod val="50000"/>
                            </a:schemeClr>
                          </a:solidFill>
                          <a:effectLst/>
                          <a:latin typeface="+mn-lt"/>
                          <a:ea typeface="+mn-ea"/>
                          <a:cs typeface="+mn-cs"/>
                        </a:rPr>
                        <a:t>merá</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t_mb__n</a:t>
                      </a:r>
                      <a:r>
                        <a:rPr lang="en-GB" sz="2000" b="0" kern="1200" dirty="0">
                          <a:solidFill>
                            <a:schemeClr val="accent5">
                              <a:lumMod val="50000"/>
                            </a:schemeClr>
                          </a:solidFill>
                          <a:effectLst/>
                          <a:latin typeface="+mn-lt"/>
                          <a:ea typeface="+mn-ea"/>
                          <a:cs typeface="+mn-cs"/>
                        </a:rPr>
                        <a:t> _ay  </a:t>
                      </a:r>
                      <a:r>
                        <a:rPr lang="en-GB" sz="2000" b="0" kern="1200" dirty="0" err="1">
                          <a:solidFill>
                            <a:schemeClr val="accent5">
                              <a:lumMod val="50000"/>
                            </a:schemeClr>
                          </a:solidFill>
                          <a:effectLst/>
                          <a:latin typeface="+mn-lt"/>
                          <a:ea typeface="+mn-ea"/>
                          <a:cs typeface="+mn-cs"/>
                        </a:rPr>
                        <a:t>b_st_nt_s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pla_as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donde</a:t>
                      </a:r>
                      <a:r>
                        <a:rPr lang="en-GB" sz="2000" b="0" kern="1200" dirty="0">
                          <a:solidFill>
                            <a:schemeClr val="accent5">
                              <a:lumMod val="50000"/>
                            </a:schemeClr>
                          </a:solidFill>
                          <a:effectLst/>
                          <a:latin typeface="+mn-lt"/>
                          <a:ea typeface="+mn-ea"/>
                          <a:cs typeface="+mn-cs"/>
                        </a:rPr>
                        <a:t>  p_ _</a:t>
                      </a:r>
                      <a:r>
                        <a:rPr lang="en-GB" sz="2000" b="0" kern="1200" dirty="0" err="1">
                          <a:solidFill>
                            <a:schemeClr val="accent5">
                              <a:lumMod val="50000"/>
                            </a:schemeClr>
                          </a:solidFill>
                          <a:effectLst/>
                          <a:latin typeface="+mn-lt"/>
                          <a:ea typeface="+mn-ea"/>
                          <a:cs typeface="+mn-cs"/>
                        </a:rPr>
                        <a:t>d_s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tomar</a:t>
                      </a:r>
                      <a:r>
                        <a:rPr lang="en-GB" sz="2000" b="0" kern="1200" dirty="0">
                          <a:solidFill>
                            <a:schemeClr val="accent5">
                              <a:lumMod val="50000"/>
                            </a:schemeClr>
                          </a:solidFill>
                          <a:effectLst/>
                          <a:latin typeface="+mn-lt"/>
                          <a:ea typeface="+mn-ea"/>
                          <a:cs typeface="+mn-cs"/>
                        </a:rPr>
                        <a:t>  un  </a:t>
                      </a:r>
                      <a:r>
                        <a:rPr lang="en-GB" sz="2000" b="0" kern="1200" dirty="0" err="1">
                          <a:solidFill>
                            <a:schemeClr val="accent5">
                              <a:lumMod val="50000"/>
                            </a:schemeClr>
                          </a:solidFill>
                          <a:effectLst/>
                          <a:latin typeface="+mn-lt"/>
                          <a:ea typeface="+mn-ea"/>
                          <a:cs typeface="+mn-cs"/>
                        </a:rPr>
                        <a:t>c_f</a:t>
                      </a:r>
                      <a:r>
                        <a:rPr lang="en-GB" sz="2000" b="0" kern="1200" dirty="0">
                          <a:solidFill>
                            <a:schemeClr val="accent5">
                              <a:lumMod val="50000"/>
                            </a:schemeClr>
                          </a:solidFill>
                          <a:effectLst/>
                          <a:latin typeface="+mn-lt"/>
                          <a:ea typeface="+mn-ea"/>
                          <a:cs typeface="+mn-cs"/>
                        </a:rPr>
                        <a:t>_  y  </a:t>
                      </a:r>
                      <a:r>
                        <a:rPr lang="en-GB" sz="2000" b="0" kern="1200" dirty="0" err="1">
                          <a:solidFill>
                            <a:schemeClr val="accent5">
                              <a:lumMod val="50000"/>
                            </a:schemeClr>
                          </a:solidFill>
                          <a:effectLst/>
                          <a:latin typeface="+mn-lt"/>
                          <a:ea typeface="+mn-ea"/>
                          <a:cs typeface="+mn-cs"/>
                        </a:rPr>
                        <a:t>d_sfr_t_r</a:t>
                      </a:r>
                      <a:r>
                        <a:rPr lang="en-GB" sz="2000" b="0" kern="1200" dirty="0">
                          <a:solidFill>
                            <a:schemeClr val="accent5">
                              <a:lumMod val="50000"/>
                            </a:schemeClr>
                          </a:solidFill>
                          <a:effectLst/>
                          <a:latin typeface="+mn-lt"/>
                          <a:ea typeface="+mn-ea"/>
                          <a:cs typeface="+mn-cs"/>
                        </a:rPr>
                        <a:t>  el  </a:t>
                      </a:r>
                      <a:r>
                        <a:rPr lang="en-GB" sz="2000" b="0" kern="1200" dirty="0" err="1">
                          <a:solidFill>
                            <a:schemeClr val="accent5">
                              <a:lumMod val="50000"/>
                            </a:schemeClr>
                          </a:solidFill>
                          <a:effectLst/>
                          <a:latin typeface="+mn-lt"/>
                          <a:ea typeface="+mn-ea"/>
                          <a:cs typeface="+mn-cs"/>
                        </a:rPr>
                        <a:t>c_l_r</a:t>
                      </a:r>
                      <a:r>
                        <a:rPr lang="en-GB" sz="2000" b="0" kern="1200">
                          <a:solidFill>
                            <a:schemeClr val="accent5">
                              <a:lumMod val="50000"/>
                            </a:schemeClr>
                          </a:solidFill>
                          <a:effectLst/>
                          <a:latin typeface="+mn-lt"/>
                          <a:ea typeface="+mn-ea"/>
                          <a:cs typeface="+mn-cs"/>
                        </a:rPr>
                        <a:t>.  P_ _d_s ir a la  pl_y_</a:t>
                      </a:r>
                      <a:r>
                        <a:rPr lang="en-GB" sz="2000" b="0" kern="1200" baseline="0">
                          <a:solidFill>
                            <a:schemeClr val="accent5">
                              <a:lumMod val="50000"/>
                            </a:schemeClr>
                          </a:solidFill>
                          <a:effectLst/>
                          <a:latin typeface="+mn-lt"/>
                          <a:ea typeface="+mn-ea"/>
                          <a:cs typeface="+mn-cs"/>
                        </a:rPr>
                        <a:t>  </a:t>
                      </a:r>
                      <a:r>
                        <a:rPr lang="en-GB" sz="2000" b="0" kern="1200">
                          <a:solidFill>
                            <a:schemeClr val="accent5">
                              <a:lumMod val="50000"/>
                            </a:schemeClr>
                          </a:solidFill>
                          <a:effectLst/>
                          <a:latin typeface="+mn-lt"/>
                          <a:ea typeface="+mn-ea"/>
                          <a:cs typeface="+mn-cs"/>
                        </a:rPr>
                        <a:t>o a la *p_sc_n_.  C_s_r</a:t>
                      </a:r>
                      <a:r>
                        <a:rPr lang="en-GB" sz="2000" b="0" kern="1200" baseline="0">
                          <a:solidFill>
                            <a:schemeClr val="accent5">
                              <a:lumMod val="50000"/>
                            </a:schemeClr>
                          </a:solidFill>
                          <a:effectLst/>
                          <a:latin typeface="+mn-lt"/>
                          <a:ea typeface="+mn-ea"/>
                          <a:cs typeface="+mn-cs"/>
                        </a:rPr>
                        <a:t>  </a:t>
                      </a:r>
                      <a:r>
                        <a:rPr lang="en-GB" sz="2000" b="0" kern="1200">
                          <a:solidFill>
                            <a:schemeClr val="accent5">
                              <a:lumMod val="50000"/>
                            </a:schemeClr>
                          </a:solidFill>
                          <a:effectLst/>
                          <a:latin typeface="+mn-lt"/>
                          <a:ea typeface="+mn-ea"/>
                          <a:cs typeface="+mn-cs"/>
                        </a:rPr>
                        <a:t>Manri</a:t>
                      </a:r>
                      <a:r>
                        <a:rPr lang="en-GB" sz="2000" b="0" kern="1200" dirty="0">
                          <a:solidFill>
                            <a:schemeClr val="accent5">
                              <a:lumMod val="50000"/>
                            </a:schemeClr>
                          </a:solidFill>
                          <a:effectLst/>
                          <a:latin typeface="+mn-lt"/>
                          <a:ea typeface="+mn-ea"/>
                          <a:cs typeface="+mn-cs"/>
                        </a:rPr>
                        <a:t>_ </a:t>
                      </a:r>
                      <a:r>
                        <a:rPr lang="en-GB" sz="2000" b="0" kern="1200">
                          <a:solidFill>
                            <a:schemeClr val="accent5">
                              <a:lumMod val="50000"/>
                            </a:schemeClr>
                          </a:solidFill>
                          <a:effectLst/>
                          <a:latin typeface="+mn-lt"/>
                          <a:ea typeface="+mn-ea"/>
                          <a:cs typeface="+mn-cs"/>
                        </a:rPr>
                        <a:t>_ _,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a:solidFill>
                            <a:schemeClr val="accent5">
                              <a:lumMod val="50000"/>
                            </a:schemeClr>
                          </a:solidFill>
                          <a:effectLst/>
                          <a:latin typeface="+mn-lt"/>
                          <a:ea typeface="+mn-ea"/>
                          <a:cs typeface="+mn-cs"/>
                        </a:rPr>
                        <a:t>otro ar_ _ _tecto, </a:t>
                      </a:r>
                      <a:r>
                        <a:rPr lang="en-GB" sz="2000" b="0" kern="1200" baseline="0">
                          <a:solidFill>
                            <a:schemeClr val="accent5">
                              <a:lumMod val="50000"/>
                            </a:schemeClr>
                          </a:solidFill>
                          <a:effectLst/>
                          <a:latin typeface="+mn-lt"/>
                          <a:ea typeface="+mn-ea"/>
                          <a:cs typeface="+mn-cs"/>
                        </a:rPr>
                        <a:t>cr_ _ unas p_sc_nas hermosas a_ _ í.</a:t>
                      </a:r>
                      <a:r>
                        <a:rPr lang="en-GB" sz="2000" b="0" kern="120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feb_e_o</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mar_o</a:t>
                      </a:r>
                      <a:r>
                        <a:rPr lang="en-GB" sz="2000" b="0" kern="1200" dirty="0">
                          <a:solidFill>
                            <a:schemeClr val="accent5">
                              <a:lumMod val="50000"/>
                            </a:schemeClr>
                          </a:solidFill>
                          <a:effectLst/>
                          <a:latin typeface="+mn-lt"/>
                          <a:ea typeface="+mn-ea"/>
                          <a:cs typeface="+mn-cs"/>
                        </a:rPr>
                        <a:t>  la  _ _</a:t>
                      </a:r>
                      <a:r>
                        <a:rPr lang="en-GB" sz="2000" b="0" kern="1200" dirty="0" err="1">
                          <a:solidFill>
                            <a:schemeClr val="accent5">
                              <a:lumMod val="50000"/>
                            </a:schemeClr>
                          </a:solidFill>
                          <a:effectLst/>
                          <a:latin typeface="+mn-lt"/>
                          <a:ea typeface="+mn-ea"/>
                          <a:cs typeface="+mn-cs"/>
                        </a:rPr>
                        <a:t>nte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cele_ra</a:t>
                      </a:r>
                      <a:r>
                        <a:rPr lang="en-GB" sz="2000" b="0" kern="1200" dirty="0">
                          <a:solidFill>
                            <a:schemeClr val="accent5">
                              <a:lumMod val="50000"/>
                            </a:schemeClr>
                          </a:solidFill>
                          <a:effectLst/>
                          <a:latin typeface="+mn-lt"/>
                          <a:ea typeface="+mn-ea"/>
                          <a:cs typeface="+mn-cs"/>
                        </a:rPr>
                        <a:t>  el </a:t>
                      </a:r>
                      <a:r>
                        <a:rPr lang="en-GB" sz="2000" b="0" kern="1200" dirty="0" err="1">
                          <a:solidFill>
                            <a:schemeClr val="accent5">
                              <a:lumMod val="50000"/>
                            </a:schemeClr>
                          </a:solidFill>
                          <a:effectLst/>
                          <a:latin typeface="+mn-lt"/>
                          <a:ea typeface="+mn-ea"/>
                          <a:cs typeface="+mn-cs"/>
                        </a:rPr>
                        <a:t>Carna_al</a:t>
                      </a:r>
                      <a:r>
                        <a:rPr lang="en-GB" sz="2000" b="0" kern="1200" dirty="0">
                          <a:solidFill>
                            <a:schemeClr val="accent5">
                              <a:lumMod val="50000"/>
                            </a:schemeClr>
                          </a:solidFill>
                          <a:effectLst/>
                          <a:latin typeface="+mn-lt"/>
                          <a:ea typeface="+mn-ea"/>
                          <a:cs typeface="+mn-cs"/>
                        </a:rPr>
                        <a:t>, una  f_ _</a:t>
                      </a:r>
                      <a:r>
                        <a:rPr lang="en-GB" sz="2000" b="0" kern="1200" dirty="0" err="1">
                          <a:solidFill>
                            <a:schemeClr val="accent5">
                              <a:lumMod val="50000"/>
                            </a:schemeClr>
                          </a:solidFill>
                          <a:effectLst/>
                          <a:latin typeface="+mn-lt"/>
                          <a:ea typeface="+mn-ea"/>
                          <a:cs typeface="+mn-cs"/>
                        </a:rPr>
                        <a:t>st</a:t>
                      </a:r>
                      <a:r>
                        <a:rPr lang="en-GB" sz="2000" b="0" kern="1200" dirty="0">
                          <a:solidFill>
                            <a:schemeClr val="accent5">
                              <a:lumMod val="50000"/>
                            </a:schemeClr>
                          </a:solidFill>
                          <a:effectLst/>
                          <a:latin typeface="+mn-lt"/>
                          <a:ea typeface="+mn-ea"/>
                          <a:cs typeface="+mn-cs"/>
                        </a:rPr>
                        <a:t>_  </a:t>
                      </a:r>
                      <a:r>
                        <a:rPr lang="en-GB" sz="2000" b="0" kern="1200" dirty="0" err="1">
                          <a:solidFill>
                            <a:schemeClr val="accent5">
                              <a:lumMod val="50000"/>
                            </a:schemeClr>
                          </a:solidFill>
                          <a:effectLst/>
                          <a:latin typeface="+mn-lt"/>
                          <a:ea typeface="+mn-ea"/>
                          <a:cs typeface="+mn-cs"/>
                        </a:rPr>
                        <a:t>muy</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di_ertida</a:t>
                      </a:r>
                      <a:r>
                        <a:rPr lang="en-GB" sz="20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13" name="Table 2">
            <a:extLst>
              <a:ext uri="{FF2B5EF4-FFF2-40B4-BE49-F238E27FC236}">
                <a16:creationId xmlns:a16="http://schemas.microsoft.com/office/drawing/2014/main" id="{11FF313B-D428-394A-8349-536FE95C29F0}"/>
              </a:ext>
            </a:extLst>
          </p:cNvPr>
          <p:cNvGraphicFramePr>
            <a:graphicFrameLocks noGrp="1"/>
          </p:cNvGraphicFramePr>
          <p:nvPr>
            <p:extLst>
              <p:ext uri="{D42A27DB-BD31-4B8C-83A1-F6EECF244321}">
                <p14:modId xmlns:p14="http://schemas.microsoft.com/office/powerpoint/2010/main" val="2428464480"/>
              </p:ext>
            </p:extLst>
          </p:nvPr>
        </p:nvGraphicFramePr>
        <p:xfrm>
          <a:off x="6328864" y="1617337"/>
          <a:ext cx="5694670" cy="4663440"/>
        </p:xfrm>
        <a:graphic>
          <a:graphicData uri="http://schemas.openxmlformats.org/drawingml/2006/table">
            <a:tbl>
              <a:tblPr firstRow="1" bandRow="1">
                <a:tableStyleId>{8A107856-5554-42FB-B03E-39F5DBC370BA}</a:tableStyleId>
              </a:tblPr>
              <a:tblGrid>
                <a:gridCol w="5694670">
                  <a:extLst>
                    <a:ext uri="{9D8B030D-6E8A-4147-A177-3AD203B41FA5}">
                      <a16:colId xmlns:a16="http://schemas.microsoft.com/office/drawing/2014/main" val="3887794188"/>
                    </a:ext>
                  </a:extLst>
                </a:gridCol>
              </a:tblGrid>
              <a:tr h="4286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Santa Cruz de Tenerife es la capital de la _</a:t>
                      </a:r>
                      <a:r>
                        <a:rPr lang="en-GB" sz="2000" b="0" kern="1200" dirty="0" err="1">
                          <a:solidFill>
                            <a:schemeClr val="accent5">
                              <a:lumMod val="50000"/>
                            </a:schemeClr>
                          </a:solidFill>
                          <a:effectLst/>
                          <a:latin typeface="+mn-lt"/>
                          <a:ea typeface="+mn-ea"/>
                          <a:cs typeface="+mn-cs"/>
                        </a:rPr>
                        <a:t>sl</a:t>
                      </a:r>
                      <a:r>
                        <a:rPr lang="en-GB" sz="2000" b="0" kern="1200" dirty="0">
                          <a:solidFill>
                            <a:schemeClr val="accent5">
                              <a:lumMod val="50000"/>
                            </a:schemeClr>
                          </a:solidFill>
                          <a:effectLst/>
                          <a:latin typeface="+mn-lt"/>
                          <a:ea typeface="+mn-ea"/>
                          <a:cs typeface="+mn-cs"/>
                        </a:rPr>
                        <a:t>_  de Tenerife,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C_n_r</a:t>
                      </a:r>
                      <a:r>
                        <a:rPr lang="en-GB" sz="2000" b="0" kern="1200" dirty="0">
                          <a:solidFill>
                            <a:schemeClr val="accent5">
                              <a:lumMod val="50000"/>
                            </a:schemeClr>
                          </a:solidFill>
                          <a:effectLst/>
                          <a:latin typeface="+mn-lt"/>
                          <a:ea typeface="+mn-ea"/>
                          <a:cs typeface="+mn-cs"/>
                        </a:rPr>
                        <a:t>_ _s. Es una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_ _ </a:t>
                      </a:r>
                      <a:r>
                        <a:rPr lang="en-GB" sz="2000" b="0" kern="1200" dirty="0" err="1">
                          <a:solidFill>
                            <a:schemeClr val="accent5">
                              <a:lumMod val="50000"/>
                            </a:schemeClr>
                          </a:solidFill>
                          <a:effectLst/>
                          <a:latin typeface="+mn-lt"/>
                          <a:ea typeface="+mn-ea"/>
                          <a:cs typeface="+mn-cs"/>
                        </a:rPr>
                        <a:t>udad</a:t>
                      </a:r>
                      <a:r>
                        <a:rPr lang="en-GB" sz="2000" b="0" kern="1200" dirty="0">
                          <a:solidFill>
                            <a:schemeClr val="accent5">
                              <a:lumMod val="50000"/>
                            </a:schemeClr>
                          </a:solidFill>
                          <a:effectLst/>
                          <a:latin typeface="+mn-lt"/>
                          <a:ea typeface="+mn-ea"/>
                          <a:cs typeface="+mn-cs"/>
                        </a:rPr>
                        <a:t>  con  </a:t>
                      </a:r>
                      <a:r>
                        <a:rPr lang="en-GB" sz="2000" b="0" kern="1200" dirty="0" err="1">
                          <a:solidFill>
                            <a:schemeClr val="accent5">
                              <a:lumMod val="50000"/>
                            </a:schemeClr>
                          </a:solidFill>
                          <a:effectLst/>
                          <a:latin typeface="+mn-lt"/>
                          <a:ea typeface="+mn-ea"/>
                          <a:cs typeface="+mn-cs"/>
                        </a:rPr>
                        <a:t>edifi</a:t>
                      </a:r>
                      <a:r>
                        <a:rPr lang="en-GB" sz="2000" b="0" kern="1200" dirty="0">
                          <a:solidFill>
                            <a:schemeClr val="accent5">
                              <a:lumMod val="50000"/>
                            </a:schemeClr>
                          </a:solidFill>
                          <a:effectLst/>
                          <a:latin typeface="+mn-lt"/>
                          <a:ea typeface="+mn-ea"/>
                          <a:cs typeface="+mn-cs"/>
                        </a:rPr>
                        <a:t>_ _</a:t>
                      </a:r>
                      <a:r>
                        <a:rPr lang="en-GB" sz="2000" b="0" kern="1200" dirty="0" err="1">
                          <a:solidFill>
                            <a:schemeClr val="accent5">
                              <a:lumMod val="50000"/>
                            </a:schemeClr>
                          </a:solidFill>
                          <a:effectLst/>
                          <a:latin typeface="+mn-lt"/>
                          <a:ea typeface="+mn-ea"/>
                          <a:cs typeface="+mn-cs"/>
                        </a:rPr>
                        <a:t>os</a:t>
                      </a:r>
                      <a:r>
                        <a:rPr lang="en-GB" sz="2000" b="0" kern="1200" dirty="0">
                          <a:solidFill>
                            <a:schemeClr val="accent5">
                              <a:lumMod val="50000"/>
                            </a:schemeClr>
                          </a:solidFill>
                          <a:effectLst/>
                          <a:latin typeface="+mn-lt"/>
                          <a:ea typeface="+mn-ea"/>
                          <a:cs typeface="+mn-cs"/>
                        </a:rPr>
                        <a:t>  anti_ _</a:t>
                      </a:r>
                      <a:r>
                        <a:rPr lang="en-GB" sz="2000" b="0" kern="1200" dirty="0" err="1">
                          <a:solidFill>
                            <a:schemeClr val="accent5">
                              <a:lumMod val="50000"/>
                            </a:schemeClr>
                          </a:solidFill>
                          <a:effectLst/>
                          <a:latin typeface="+mn-lt"/>
                          <a:ea typeface="+mn-ea"/>
                          <a:cs typeface="+mn-cs"/>
                        </a:rPr>
                        <a:t>os</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mode_nos</a:t>
                      </a:r>
                      <a:r>
                        <a:rPr lang="en-GB" sz="2000" b="0" kern="1200" dirty="0">
                          <a:solidFill>
                            <a:schemeClr val="accent5">
                              <a:lumMod val="50000"/>
                            </a:schemeClr>
                          </a:solidFill>
                          <a:effectLst/>
                          <a:latin typeface="+mn-lt"/>
                          <a:ea typeface="+mn-ea"/>
                          <a:cs typeface="+mn-cs"/>
                        </a:rPr>
                        <a:t>: hay </a:t>
                      </a:r>
                      <a:r>
                        <a:rPr lang="en-GB" sz="2000" b="0" kern="1200" dirty="0" err="1">
                          <a:solidFill>
                            <a:schemeClr val="accent5">
                              <a:lumMod val="50000"/>
                            </a:schemeClr>
                          </a:solidFill>
                          <a:effectLst/>
                          <a:latin typeface="+mn-lt"/>
                          <a:ea typeface="+mn-ea"/>
                          <a:cs typeface="+mn-cs"/>
                        </a:rPr>
                        <a:t>casti</a:t>
                      </a:r>
                      <a:r>
                        <a:rPr lang="en-GB" sz="2000" b="0" kern="1200" dirty="0">
                          <a:solidFill>
                            <a:schemeClr val="accent5">
                              <a:lumMod val="50000"/>
                            </a:schemeClr>
                          </a:solidFill>
                          <a:effectLst/>
                          <a:latin typeface="+mn-lt"/>
                          <a:ea typeface="+mn-ea"/>
                          <a:cs typeface="+mn-cs"/>
                        </a:rPr>
                        <a:t>_ _</a:t>
                      </a:r>
                      <a:r>
                        <a:rPr lang="en-GB" sz="2000" b="0" kern="1200" dirty="0" err="1">
                          <a:solidFill>
                            <a:schemeClr val="accent5">
                              <a:lumMod val="50000"/>
                            </a:schemeClr>
                          </a:solidFill>
                          <a:effectLst/>
                          <a:latin typeface="+mn-lt"/>
                          <a:ea typeface="+mn-ea"/>
                          <a:cs typeface="+mn-cs"/>
                        </a:rPr>
                        <a:t>os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igl_s</a:t>
                      </a:r>
                      <a:r>
                        <a:rPr lang="en-GB" sz="2000" b="0" kern="1200" dirty="0">
                          <a:solidFill>
                            <a:schemeClr val="accent5">
                              <a:lumMod val="50000"/>
                            </a:schemeClr>
                          </a:solidFill>
                          <a:effectLst/>
                          <a:latin typeface="+mn-lt"/>
                          <a:ea typeface="+mn-ea"/>
                          <a:cs typeface="+mn-cs"/>
                        </a:rPr>
                        <a:t>_ _s,  par_ _es,  to_ _es,  </a:t>
                      </a:r>
                      <a:r>
                        <a:rPr lang="en-GB" sz="2000" b="0" kern="1200" dirty="0" err="1">
                          <a:solidFill>
                            <a:schemeClr val="accent5">
                              <a:lumMod val="50000"/>
                            </a:schemeClr>
                          </a:solidFill>
                          <a:effectLst/>
                          <a:latin typeface="+mn-lt"/>
                          <a:ea typeface="+mn-ea"/>
                          <a:cs typeface="+mn-cs"/>
                        </a:rPr>
                        <a:t>m_rc_d_s</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muchas</a:t>
                      </a:r>
                      <a:r>
                        <a:rPr lang="en-GB" sz="2000" b="0" kern="1200" dirty="0">
                          <a:solidFill>
                            <a:schemeClr val="accent5">
                              <a:lumMod val="50000"/>
                            </a:schemeClr>
                          </a:solidFill>
                          <a:effectLst/>
                          <a:latin typeface="+mn-lt"/>
                          <a:ea typeface="+mn-ea"/>
                          <a:cs typeface="+mn-cs"/>
                        </a:rPr>
                        <a:t>  t_ _</a:t>
                      </a:r>
                      <a:r>
                        <a:rPr lang="en-GB" sz="2000" b="0" kern="1200" dirty="0" err="1">
                          <a:solidFill>
                            <a:schemeClr val="accent5">
                              <a:lumMod val="50000"/>
                            </a:schemeClr>
                          </a:solidFill>
                          <a:effectLst/>
                          <a:latin typeface="+mn-lt"/>
                          <a:ea typeface="+mn-ea"/>
                          <a:cs typeface="+mn-cs"/>
                        </a:rPr>
                        <a:t>nd_s</a:t>
                      </a:r>
                      <a:r>
                        <a:rPr lang="en-GB" sz="2000" b="0" kern="1200" dirty="0">
                          <a:solidFill>
                            <a:schemeClr val="accent5">
                              <a:lumMod val="50000"/>
                            </a:schemeClr>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err="1">
                          <a:solidFill>
                            <a:schemeClr val="accent5">
                              <a:lumMod val="50000"/>
                            </a:schemeClr>
                          </a:solidFill>
                          <a:effectLst/>
                          <a:latin typeface="+mn-lt"/>
                          <a:ea typeface="+mn-ea"/>
                          <a:cs typeface="+mn-cs"/>
                        </a:rPr>
                        <a:t>Santia</a:t>
                      </a:r>
                      <a:r>
                        <a:rPr lang="en-GB" sz="2000" b="0" kern="1200" dirty="0">
                          <a:solidFill>
                            <a:schemeClr val="accent5">
                              <a:lumMod val="50000"/>
                            </a:schemeClr>
                          </a:solidFill>
                          <a:effectLst/>
                          <a:latin typeface="+mn-lt"/>
                          <a:ea typeface="+mn-ea"/>
                          <a:cs typeface="+mn-cs"/>
                        </a:rPr>
                        <a:t>_ _   </a:t>
                      </a:r>
                      <a:r>
                        <a:rPr lang="en-GB" sz="2000" b="0" kern="1200" dirty="0" err="1">
                          <a:solidFill>
                            <a:schemeClr val="accent5">
                              <a:lumMod val="50000"/>
                            </a:schemeClr>
                          </a:solidFill>
                          <a:effectLst/>
                          <a:latin typeface="+mn-lt"/>
                          <a:ea typeface="+mn-ea"/>
                          <a:cs typeface="+mn-cs"/>
                        </a:rPr>
                        <a:t>C_l_tr_v</a:t>
                      </a:r>
                      <a:r>
                        <a:rPr lang="en-GB" sz="2000" b="0" kern="1200" dirty="0">
                          <a:solidFill>
                            <a:schemeClr val="accent5">
                              <a:lumMod val="50000"/>
                            </a:schemeClr>
                          </a:solidFill>
                          <a:effectLst/>
                          <a:latin typeface="+mn-lt"/>
                          <a:ea typeface="+mn-ea"/>
                          <a:cs typeface="+mn-cs"/>
                        </a:rPr>
                        <a:t>_,  un  </a:t>
                      </a:r>
                      <a:r>
                        <a:rPr lang="en-GB" sz="2000" b="0" kern="1200" dirty="0" err="1">
                          <a:solidFill>
                            <a:schemeClr val="accent5">
                              <a:lumMod val="50000"/>
                            </a:schemeClr>
                          </a:solidFill>
                          <a:effectLst/>
                          <a:latin typeface="+mn-lt"/>
                          <a:ea typeface="+mn-ea"/>
                          <a:cs typeface="+mn-cs"/>
                        </a:rPr>
                        <a:t>ar</a:t>
                      </a:r>
                      <a:r>
                        <a:rPr lang="en-GB" sz="2000" b="0" kern="1200" dirty="0">
                          <a:solidFill>
                            <a:schemeClr val="accent5">
                              <a:lumMod val="50000"/>
                            </a:schemeClr>
                          </a:solidFill>
                          <a:effectLst/>
                          <a:latin typeface="+mn-lt"/>
                          <a:ea typeface="+mn-ea"/>
                          <a:cs typeface="+mn-cs"/>
                        </a:rPr>
                        <a:t>_ _ _</a:t>
                      </a:r>
                      <a:r>
                        <a:rPr lang="en-GB" sz="2000" b="0" kern="1200" dirty="0" err="1">
                          <a:solidFill>
                            <a:schemeClr val="accent5">
                              <a:lumMod val="50000"/>
                            </a:schemeClr>
                          </a:solidFill>
                          <a:effectLst/>
                          <a:latin typeface="+mn-lt"/>
                          <a:ea typeface="+mn-ea"/>
                          <a:cs typeface="+mn-cs"/>
                        </a:rPr>
                        <a:t>tecto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f_m_s</a:t>
                      </a:r>
                      <a:r>
                        <a:rPr lang="en-GB" sz="2000" b="0" kern="1200" dirty="0">
                          <a:solidFill>
                            <a:schemeClr val="accent5">
                              <a:lumMod val="50000"/>
                            </a:schemeClr>
                          </a:solidFill>
                          <a:effectLst/>
                          <a:latin typeface="+mn-lt"/>
                          <a:ea typeface="+mn-ea"/>
                          <a:cs typeface="+mn-cs"/>
                        </a:rPr>
                        <a:t>_, </a:t>
                      </a:r>
                      <a:r>
                        <a:rPr lang="en-GB" sz="2000" b="0" kern="1200" dirty="0" err="1">
                          <a:solidFill>
                            <a:schemeClr val="accent5">
                              <a:lumMod val="50000"/>
                            </a:schemeClr>
                          </a:solidFill>
                          <a:effectLst/>
                          <a:latin typeface="+mn-lt"/>
                          <a:ea typeface="+mn-ea"/>
                          <a:cs typeface="+mn-cs"/>
                        </a:rPr>
                        <a:t>cr</a:t>
                      </a:r>
                      <a:r>
                        <a:rPr lang="en-GB" sz="2000" b="0" kern="1200" dirty="0">
                          <a:solidFill>
                            <a:schemeClr val="accent5">
                              <a:lumMod val="50000"/>
                            </a:schemeClr>
                          </a:solidFill>
                          <a:effectLst/>
                          <a:latin typeface="+mn-lt"/>
                          <a:ea typeface="+mn-ea"/>
                          <a:cs typeface="+mn-cs"/>
                        </a:rPr>
                        <a:t>_ _  el  _ _</a:t>
                      </a:r>
                      <a:r>
                        <a:rPr lang="en-GB" sz="2000" b="0" kern="1200" dirty="0" err="1">
                          <a:solidFill>
                            <a:schemeClr val="accent5">
                              <a:lumMod val="50000"/>
                            </a:schemeClr>
                          </a:solidFill>
                          <a:effectLst/>
                          <a:latin typeface="+mn-lt"/>
                          <a:ea typeface="+mn-ea"/>
                          <a:cs typeface="+mn-cs"/>
                        </a:rPr>
                        <a:t>d_t_r</a:t>
                      </a:r>
                      <a:r>
                        <a:rPr lang="en-GB" sz="2000" b="0" kern="1200" dirty="0">
                          <a:solidFill>
                            <a:schemeClr val="accent5">
                              <a:lumMod val="50000"/>
                            </a:schemeClr>
                          </a:solidFill>
                          <a:effectLst/>
                          <a:latin typeface="+mn-lt"/>
                          <a:ea typeface="+mn-ea"/>
                          <a:cs typeface="+mn-cs"/>
                        </a:rPr>
                        <a:t>_ _  a_ _í.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err="1">
                          <a:solidFill>
                            <a:schemeClr val="accent5">
                              <a:lumMod val="50000"/>
                            </a:schemeClr>
                          </a:solidFill>
                          <a:effectLst/>
                          <a:latin typeface="+mn-lt"/>
                          <a:ea typeface="+mn-ea"/>
                          <a:cs typeface="+mn-cs"/>
                        </a:rPr>
                        <a:t>Además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está</a:t>
                      </a:r>
                      <a:r>
                        <a:rPr lang="en-GB" sz="2000" b="0" kern="1200" dirty="0">
                          <a:solidFill>
                            <a:schemeClr val="accent5">
                              <a:lumMod val="50000"/>
                            </a:schemeClr>
                          </a:solidFill>
                          <a:effectLst/>
                          <a:latin typeface="+mn-lt"/>
                          <a:ea typeface="+mn-ea"/>
                          <a:cs typeface="+mn-cs"/>
                        </a:rPr>
                        <a:t> el Teatro </a:t>
                      </a:r>
                      <a:r>
                        <a:rPr lang="en-GB" sz="2000" b="0" kern="1200" dirty="0" err="1">
                          <a:solidFill>
                            <a:schemeClr val="accent5">
                              <a:lumMod val="50000"/>
                            </a:schemeClr>
                          </a:solidFill>
                          <a:effectLst/>
                          <a:latin typeface="+mn-lt"/>
                          <a:ea typeface="+mn-ea"/>
                          <a:cs typeface="+mn-cs"/>
                        </a:rPr>
                        <a:t>Guimerá</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también</a:t>
                      </a:r>
                      <a:r>
                        <a:rPr lang="en-GB" sz="2000" b="0" kern="1200" dirty="0">
                          <a:solidFill>
                            <a:schemeClr val="accent5">
                              <a:lumMod val="50000"/>
                            </a:schemeClr>
                          </a:solidFill>
                          <a:effectLst/>
                          <a:latin typeface="+mn-lt"/>
                          <a:ea typeface="+mn-ea"/>
                          <a:cs typeface="+mn-cs"/>
                        </a:rPr>
                        <a:t> hay </a:t>
                      </a:r>
                      <a:r>
                        <a:rPr lang="en-GB" sz="2000" b="0" kern="1200" dirty="0" err="1">
                          <a:solidFill>
                            <a:schemeClr val="accent5">
                              <a:lumMod val="50000"/>
                            </a:schemeClr>
                          </a:solidFill>
                          <a:effectLst/>
                          <a:latin typeface="+mn-lt"/>
                          <a:ea typeface="+mn-ea"/>
                          <a:cs typeface="+mn-cs"/>
                        </a:rPr>
                        <a:t>bastantes</a:t>
                      </a:r>
                      <a:r>
                        <a:rPr lang="en-GB" sz="2000" b="0" kern="1200" dirty="0">
                          <a:solidFill>
                            <a:schemeClr val="accent5">
                              <a:lumMod val="50000"/>
                            </a:schemeClr>
                          </a:solidFill>
                          <a:effectLst/>
                          <a:latin typeface="+mn-lt"/>
                          <a:ea typeface="+mn-ea"/>
                          <a:cs typeface="+mn-cs"/>
                        </a:rPr>
                        <a:t> plazas </a:t>
                      </a:r>
                      <a:r>
                        <a:rPr lang="en-GB" sz="2000" b="0" kern="1200" dirty="0" err="1">
                          <a:solidFill>
                            <a:schemeClr val="accent5">
                              <a:lumMod val="50000"/>
                            </a:schemeClr>
                          </a:solidFill>
                          <a:effectLst/>
                          <a:latin typeface="+mn-lt"/>
                          <a:ea typeface="+mn-ea"/>
                          <a:cs typeface="+mn-cs"/>
                        </a:rPr>
                        <a:t>donde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tomar</a:t>
                      </a:r>
                      <a:r>
                        <a:rPr lang="en-GB" sz="2000" b="0" kern="1200" dirty="0">
                          <a:solidFill>
                            <a:schemeClr val="accent5">
                              <a:lumMod val="50000"/>
                            </a:schemeClr>
                          </a:solidFill>
                          <a:effectLst/>
                          <a:latin typeface="+mn-lt"/>
                          <a:ea typeface="+mn-ea"/>
                          <a:cs typeface="+mn-cs"/>
                        </a:rPr>
                        <a:t> un café y </a:t>
                      </a:r>
                      <a:r>
                        <a:rPr lang="en-GB" sz="2000" b="0" kern="1200" dirty="0" err="1">
                          <a:solidFill>
                            <a:schemeClr val="accent5">
                              <a:lumMod val="50000"/>
                            </a:schemeClr>
                          </a:solidFill>
                          <a:effectLst/>
                          <a:latin typeface="+mn-lt"/>
                          <a:ea typeface="+mn-ea"/>
                          <a:cs typeface="+mn-cs"/>
                        </a:rPr>
                        <a:t>disfrutar</a:t>
                      </a:r>
                      <a:r>
                        <a:rPr lang="en-GB" sz="2000" b="0" kern="1200" dirty="0">
                          <a:solidFill>
                            <a:schemeClr val="accent5">
                              <a:lumMod val="50000"/>
                            </a:schemeClr>
                          </a:solidFill>
                          <a:effectLst/>
                          <a:latin typeface="+mn-lt"/>
                          <a:ea typeface="+mn-ea"/>
                          <a:cs typeface="+mn-cs"/>
                        </a:rPr>
                        <a:t> el </a:t>
                      </a:r>
                      <a:r>
                        <a:rPr lang="en-GB" sz="2000" b="0" kern="1200" dirty="0" err="1">
                          <a:solidFill>
                            <a:schemeClr val="accent5">
                              <a:lumMod val="50000"/>
                            </a:schemeClr>
                          </a:solidFill>
                          <a:effectLst/>
                          <a:latin typeface="+mn-lt"/>
                          <a:ea typeface="+mn-ea"/>
                          <a:cs typeface="+mn-cs"/>
                        </a:rPr>
                        <a:t>calor</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a:t>
                      </a:r>
                      <a:r>
                        <a:rPr lang="en-GB" sz="2000" b="0" kern="1200" err="1">
                          <a:solidFill>
                            <a:schemeClr val="accent5">
                              <a:lumMod val="50000"/>
                            </a:schemeClr>
                          </a:solidFill>
                          <a:effectLst/>
                          <a:latin typeface="+mn-lt"/>
                          <a:ea typeface="+mn-ea"/>
                          <a:cs typeface="+mn-cs"/>
                        </a:rPr>
                        <a:t>ir</a:t>
                      </a:r>
                      <a:r>
                        <a:rPr lang="en-GB" sz="2000" b="0" kern="1200">
                          <a:solidFill>
                            <a:schemeClr val="accent5">
                              <a:lumMod val="50000"/>
                            </a:schemeClr>
                          </a:solidFill>
                          <a:effectLst/>
                          <a:latin typeface="+mn-lt"/>
                          <a:ea typeface="+mn-ea"/>
                          <a:cs typeface="+mn-cs"/>
                        </a:rPr>
                        <a:t> a </a:t>
                      </a:r>
                      <a:r>
                        <a:rPr lang="en-GB" sz="2000" b="0" kern="1200" dirty="0">
                          <a:solidFill>
                            <a:schemeClr val="accent5">
                              <a:lumMod val="50000"/>
                            </a:schemeClr>
                          </a:solidFill>
                          <a:effectLst/>
                          <a:latin typeface="+mn-lt"/>
                          <a:ea typeface="+mn-ea"/>
                          <a:cs typeface="+mn-cs"/>
                        </a:rPr>
                        <a:t>la playa o </a:t>
                      </a:r>
                      <a:r>
                        <a:rPr lang="en-GB" sz="2000" b="0" kern="1200">
                          <a:solidFill>
                            <a:schemeClr val="accent5">
                              <a:lumMod val="50000"/>
                            </a:schemeClr>
                          </a:solidFill>
                          <a:effectLst/>
                          <a:latin typeface="+mn-lt"/>
                          <a:ea typeface="+mn-ea"/>
                          <a:cs typeface="+mn-cs"/>
                        </a:rPr>
                        <a:t>a la *piscina. César Manrique, otro arquitecto,</a:t>
                      </a:r>
                      <a:r>
                        <a:rPr lang="en-GB" sz="2000" b="0" kern="1200" baseline="0">
                          <a:solidFill>
                            <a:schemeClr val="accent5">
                              <a:lumMod val="50000"/>
                            </a:schemeClr>
                          </a:solidFill>
                          <a:effectLst/>
                          <a:latin typeface="+mn-lt"/>
                          <a:ea typeface="+mn-ea"/>
                          <a:cs typeface="+mn-cs"/>
                        </a:rPr>
                        <a:t> creó unas </a:t>
                      </a:r>
                      <a:r>
                        <a:rPr lang="en-GB" sz="2000" b="0" kern="1200">
                          <a:solidFill>
                            <a:schemeClr val="accent5">
                              <a:lumMod val="50000"/>
                            </a:schemeClr>
                          </a:solidFill>
                          <a:effectLst/>
                          <a:latin typeface="+mn-lt"/>
                          <a:ea typeface="+mn-ea"/>
                          <a:cs typeface="+mn-cs"/>
                        </a:rPr>
                        <a:t>piscinas hermosas allí.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febrero</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marzo</a:t>
                      </a:r>
                      <a:r>
                        <a:rPr lang="en-GB" sz="2000" b="0" kern="1200" dirty="0">
                          <a:solidFill>
                            <a:schemeClr val="accent5">
                              <a:lumMod val="50000"/>
                            </a:schemeClr>
                          </a:solidFill>
                          <a:effectLst/>
                          <a:latin typeface="+mn-lt"/>
                          <a:ea typeface="+mn-ea"/>
                          <a:cs typeface="+mn-cs"/>
                        </a:rPr>
                        <a:t> la </a:t>
                      </a:r>
                      <a:r>
                        <a:rPr lang="en-GB" sz="2000" b="0" kern="1200" dirty="0" err="1">
                          <a:solidFill>
                            <a:schemeClr val="accent5">
                              <a:lumMod val="50000"/>
                            </a:schemeClr>
                          </a:solidFill>
                          <a:effectLst/>
                          <a:latin typeface="+mn-lt"/>
                          <a:ea typeface="+mn-ea"/>
                          <a:cs typeface="+mn-cs"/>
                        </a:rPr>
                        <a:t>gente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celebra</a:t>
                      </a:r>
                      <a:r>
                        <a:rPr lang="en-GB" sz="2000" b="0" kern="1200" dirty="0">
                          <a:solidFill>
                            <a:schemeClr val="accent5">
                              <a:lumMod val="50000"/>
                            </a:schemeClr>
                          </a:solidFill>
                          <a:effectLst/>
                          <a:latin typeface="+mn-lt"/>
                          <a:ea typeface="+mn-ea"/>
                          <a:cs typeface="+mn-cs"/>
                        </a:rPr>
                        <a:t> el </a:t>
                      </a:r>
                      <a:r>
                        <a:rPr lang="en-GB" sz="2000" b="0" kern="1200" dirty="0" err="1">
                          <a:solidFill>
                            <a:schemeClr val="accent5">
                              <a:lumMod val="50000"/>
                            </a:schemeClr>
                          </a:solidFill>
                          <a:effectLst/>
                          <a:latin typeface="+mn-lt"/>
                          <a:ea typeface="+mn-ea"/>
                          <a:cs typeface="+mn-cs"/>
                        </a:rPr>
                        <a:t>Carnaval</a:t>
                      </a:r>
                      <a:r>
                        <a:rPr lang="en-GB" sz="2000" b="0" kern="1200" dirty="0">
                          <a:solidFill>
                            <a:schemeClr val="accent5">
                              <a:lumMod val="50000"/>
                            </a:schemeClr>
                          </a:solidFill>
                          <a:effectLst/>
                          <a:latin typeface="+mn-lt"/>
                          <a:ea typeface="+mn-ea"/>
                          <a:cs typeface="+mn-cs"/>
                        </a:rPr>
                        <a:t>, una fiesta </a:t>
                      </a:r>
                      <a:r>
                        <a:rPr lang="en-GB" sz="2000" b="0" kern="1200" dirty="0" err="1">
                          <a:solidFill>
                            <a:schemeClr val="accent5">
                              <a:lumMod val="50000"/>
                            </a:schemeClr>
                          </a:solidFill>
                          <a:effectLst/>
                          <a:latin typeface="+mn-lt"/>
                          <a:ea typeface="+mn-ea"/>
                          <a:cs typeface="+mn-cs"/>
                        </a:rPr>
                        <a:t>muy</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divertida</a:t>
                      </a:r>
                      <a:r>
                        <a:rPr lang="en-GB" sz="20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418611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06" y="152422"/>
            <a:ext cx="9153154" cy="549330"/>
          </a:xfrm>
        </p:spPr>
        <p:txBody>
          <a:bodyPr>
            <a:normAutofit/>
          </a:bodyPr>
          <a:lstStyle/>
          <a:p>
            <a:r>
              <a:rPr lang="en-GB" sz="2400" b="1" dirty="0">
                <a:solidFill>
                  <a:srgbClr val="203864"/>
                </a:solidFill>
              </a:rPr>
              <a:t>Escribe la </a:t>
            </a:r>
            <a:r>
              <a:rPr lang="en-GB" sz="2400" b="1" dirty="0" err="1">
                <a:solidFill>
                  <a:srgbClr val="203864"/>
                </a:solidFill>
              </a:rPr>
              <a:t>letra</a:t>
            </a:r>
            <a:r>
              <a:rPr lang="en-GB" sz="2400" b="1" dirty="0">
                <a:solidFill>
                  <a:srgbClr val="203864"/>
                </a:solidFill>
              </a:rPr>
              <a:t> </a:t>
            </a:r>
            <a:r>
              <a:rPr lang="en-GB" sz="2400" b="1" dirty="0" err="1">
                <a:solidFill>
                  <a:srgbClr val="203864"/>
                </a:solidFill>
              </a:rPr>
              <a:t>correcta</a:t>
            </a:r>
            <a:r>
              <a:rPr lang="en-GB" sz="2400" b="1" dirty="0">
                <a:solidFill>
                  <a:srgbClr val="203864"/>
                </a:solidFill>
              </a:rPr>
              <a:t> para </a:t>
            </a:r>
            <a:r>
              <a:rPr lang="en-GB" sz="2400" b="1" dirty="0" err="1">
                <a:solidFill>
                  <a:srgbClr val="203864"/>
                </a:solidFill>
              </a:rPr>
              <a:t>cada</a:t>
            </a:r>
            <a:r>
              <a:rPr lang="en-GB" sz="2400" b="1" dirty="0">
                <a:solidFill>
                  <a:srgbClr val="203864"/>
                </a:solidFill>
              </a:rPr>
              <a:t> palabra </a:t>
            </a:r>
            <a:r>
              <a:rPr lang="en-GB" sz="2400" b="1" dirty="0" err="1">
                <a:solidFill>
                  <a:srgbClr val="203864"/>
                </a:solidFill>
              </a:rPr>
              <a:t>en</a:t>
            </a:r>
            <a:r>
              <a:rPr lang="en-GB" sz="2400" b="1" dirty="0">
                <a:solidFill>
                  <a:srgbClr val="203864"/>
                </a:solidFill>
              </a:rPr>
              <a:t> </a:t>
            </a:r>
            <a:r>
              <a:rPr lang="en-GB" sz="2400" b="1" dirty="0" err="1">
                <a:solidFill>
                  <a:srgbClr val="203864"/>
                </a:solidFill>
              </a:rPr>
              <a:t>español</a:t>
            </a:r>
            <a:r>
              <a:rPr lang="en-GB" sz="2400" b="1" dirty="0">
                <a:solidFill>
                  <a:srgbClr val="203864"/>
                </a:solidFill>
              </a:rPr>
              <a:t>.</a:t>
            </a:r>
          </a:p>
        </p:txBody>
      </p:sp>
      <p:graphicFrame>
        <p:nvGraphicFramePr>
          <p:cNvPr id="3" name="Tabla 2">
            <a:extLst>
              <a:ext uri="{FF2B5EF4-FFF2-40B4-BE49-F238E27FC236}">
                <a16:creationId xmlns:a16="http://schemas.microsoft.com/office/drawing/2014/main" id="{41603E7C-26EF-0B4B-A58D-ADA923C3B0E4}"/>
              </a:ext>
            </a:extLst>
          </p:cNvPr>
          <p:cNvGraphicFramePr>
            <a:graphicFrameLocks noGrp="1"/>
          </p:cNvGraphicFramePr>
          <p:nvPr>
            <p:extLst>
              <p:ext uri="{D42A27DB-BD31-4B8C-83A1-F6EECF244321}">
                <p14:modId xmlns:p14="http://schemas.microsoft.com/office/powerpoint/2010/main" val="1792756681"/>
              </p:ext>
            </p:extLst>
          </p:nvPr>
        </p:nvGraphicFramePr>
        <p:xfrm>
          <a:off x="229834" y="701749"/>
          <a:ext cx="4100405" cy="5564585"/>
        </p:xfrm>
        <a:graphic>
          <a:graphicData uri="http://schemas.openxmlformats.org/drawingml/2006/table">
            <a:tbl>
              <a:tblPr firstRow="1" bandRow="1">
                <a:tableStyleId>{5DA37D80-6434-44D0-A028-1B22A696006F}</a:tableStyleId>
              </a:tblPr>
              <a:tblGrid>
                <a:gridCol w="624850">
                  <a:extLst>
                    <a:ext uri="{9D8B030D-6E8A-4147-A177-3AD203B41FA5}">
                      <a16:colId xmlns:a16="http://schemas.microsoft.com/office/drawing/2014/main" val="3842351114"/>
                    </a:ext>
                  </a:extLst>
                </a:gridCol>
                <a:gridCol w="2575994">
                  <a:extLst>
                    <a:ext uri="{9D8B030D-6E8A-4147-A177-3AD203B41FA5}">
                      <a16:colId xmlns:a16="http://schemas.microsoft.com/office/drawing/2014/main" val="2783950740"/>
                    </a:ext>
                  </a:extLst>
                </a:gridCol>
                <a:gridCol w="899561">
                  <a:extLst>
                    <a:ext uri="{9D8B030D-6E8A-4147-A177-3AD203B41FA5}">
                      <a16:colId xmlns:a16="http://schemas.microsoft.com/office/drawing/2014/main" val="605342252"/>
                    </a:ext>
                  </a:extLst>
                </a:gridCol>
              </a:tblGrid>
              <a:tr h="428045">
                <a:tc>
                  <a:txBody>
                    <a:bodyPr/>
                    <a:lstStyle/>
                    <a:p>
                      <a:endParaRPr lang="x-none" sz="2000" dirty="0">
                        <a:solidFill>
                          <a:srgbClr val="203864"/>
                        </a:solidFill>
                      </a:endParaRPr>
                    </a:p>
                  </a:txBody>
                  <a:tcPr/>
                </a:tc>
                <a:tc>
                  <a:txBody>
                    <a:bodyPr/>
                    <a:lstStyle/>
                    <a:p>
                      <a:endParaRPr lang="x-none" sz="2000" dirty="0">
                        <a:solidFill>
                          <a:srgbClr val="203864"/>
                        </a:solidFill>
                      </a:endParaRPr>
                    </a:p>
                  </a:txBody>
                  <a:tcPr/>
                </a:tc>
                <a:tc>
                  <a:txBody>
                    <a:bodyPr/>
                    <a:lstStyle/>
                    <a:p>
                      <a:pPr algn="ctr"/>
                      <a:r>
                        <a:rPr lang="x-none" sz="2000" dirty="0">
                          <a:solidFill>
                            <a:srgbClr val="203864"/>
                          </a:solidFill>
                        </a:rPr>
                        <a:t>Letra</a:t>
                      </a:r>
                    </a:p>
                  </a:txBody>
                  <a:tcPr/>
                </a:tc>
                <a:extLst>
                  <a:ext uri="{0D108BD9-81ED-4DB2-BD59-A6C34878D82A}">
                    <a16:rowId xmlns:a16="http://schemas.microsoft.com/office/drawing/2014/main" val="3010352977"/>
                  </a:ext>
                </a:extLst>
              </a:tr>
              <a:tr h="428045">
                <a:tc>
                  <a:txBody>
                    <a:bodyPr/>
                    <a:lstStyle/>
                    <a:p>
                      <a:pPr algn="ctr"/>
                      <a:r>
                        <a:rPr lang="x-none" sz="2000" b="1" dirty="0">
                          <a:solidFill>
                            <a:srgbClr val="203864"/>
                          </a:solidFill>
                        </a:rPr>
                        <a:t>1</a:t>
                      </a:r>
                    </a:p>
                  </a:txBody>
                  <a:tcPr anchor="ctr"/>
                </a:tc>
                <a:tc>
                  <a:txBody>
                    <a:bodyPr/>
                    <a:lstStyle/>
                    <a:p>
                      <a:r>
                        <a:rPr lang="es-ES" sz="2000" dirty="0">
                          <a:solidFill>
                            <a:srgbClr val="203864"/>
                          </a:solidFill>
                        </a:rPr>
                        <a:t>hago</a:t>
                      </a:r>
                      <a:endParaRPr lang="x-none" sz="2000" dirty="0">
                        <a:solidFill>
                          <a:srgbClr val="203864"/>
                        </a:solidFill>
                      </a:endParaRPr>
                    </a:p>
                  </a:txBody>
                  <a:tcPr/>
                </a:tc>
                <a:tc>
                  <a:txBody>
                    <a:bodyPr/>
                    <a:lstStyle/>
                    <a:p>
                      <a:endParaRPr lang="x-none" sz="2000" dirty="0">
                        <a:solidFill>
                          <a:srgbClr val="203864"/>
                        </a:solidFill>
                      </a:endParaRPr>
                    </a:p>
                  </a:txBody>
                  <a:tcPr/>
                </a:tc>
                <a:extLst>
                  <a:ext uri="{0D108BD9-81ED-4DB2-BD59-A6C34878D82A}">
                    <a16:rowId xmlns:a16="http://schemas.microsoft.com/office/drawing/2014/main" val="3078216148"/>
                  </a:ext>
                </a:extLst>
              </a:tr>
              <a:tr h="428045">
                <a:tc>
                  <a:txBody>
                    <a:bodyPr/>
                    <a:lstStyle/>
                    <a:p>
                      <a:pPr algn="ctr"/>
                      <a:r>
                        <a:rPr lang="x-none" sz="2000" b="1" dirty="0">
                          <a:solidFill>
                            <a:srgbClr val="203864"/>
                          </a:solidFill>
                        </a:rPr>
                        <a:t>2</a:t>
                      </a:r>
                    </a:p>
                  </a:txBody>
                  <a:tcPr anchor="ctr"/>
                </a:tc>
                <a:tc>
                  <a:txBody>
                    <a:bodyPr/>
                    <a:lstStyle/>
                    <a:p>
                      <a:r>
                        <a:rPr lang="es-ES" sz="2000" dirty="0">
                          <a:solidFill>
                            <a:srgbClr val="203864"/>
                          </a:solidFill>
                        </a:rPr>
                        <a:t>el dinero</a:t>
                      </a:r>
                      <a:endParaRPr lang="x-none" sz="2000" dirty="0">
                        <a:solidFill>
                          <a:srgbClr val="203864"/>
                        </a:solidFill>
                      </a:endParaRPr>
                    </a:p>
                  </a:txBody>
                  <a:tcPr/>
                </a:tc>
                <a:tc>
                  <a:txBody>
                    <a:bodyPr/>
                    <a:lstStyle/>
                    <a:p>
                      <a:endParaRPr lang="x-none" sz="2000">
                        <a:solidFill>
                          <a:srgbClr val="203864"/>
                        </a:solidFill>
                      </a:endParaRPr>
                    </a:p>
                  </a:txBody>
                  <a:tcPr/>
                </a:tc>
                <a:extLst>
                  <a:ext uri="{0D108BD9-81ED-4DB2-BD59-A6C34878D82A}">
                    <a16:rowId xmlns:a16="http://schemas.microsoft.com/office/drawing/2014/main" val="1938506694"/>
                  </a:ext>
                </a:extLst>
              </a:tr>
              <a:tr h="428045">
                <a:tc>
                  <a:txBody>
                    <a:bodyPr/>
                    <a:lstStyle/>
                    <a:p>
                      <a:pPr algn="ctr"/>
                      <a:r>
                        <a:rPr lang="x-none" sz="2000" b="1" dirty="0">
                          <a:solidFill>
                            <a:srgbClr val="203864"/>
                          </a:solidFill>
                        </a:rPr>
                        <a:t>3</a:t>
                      </a:r>
                    </a:p>
                  </a:txBody>
                  <a:tcPr anchor="ctr"/>
                </a:tc>
                <a:tc>
                  <a:txBody>
                    <a:bodyPr/>
                    <a:lstStyle/>
                    <a:p>
                      <a:r>
                        <a:rPr lang="es-ES" sz="2000" dirty="0">
                          <a:solidFill>
                            <a:srgbClr val="203864"/>
                          </a:solidFill>
                        </a:rPr>
                        <a:t>la familia</a:t>
                      </a:r>
                      <a:endParaRPr lang="x-none" sz="2000" dirty="0">
                        <a:solidFill>
                          <a:srgbClr val="203864"/>
                        </a:solidFill>
                      </a:endParaRPr>
                    </a:p>
                  </a:txBody>
                  <a:tcPr/>
                </a:tc>
                <a:tc>
                  <a:txBody>
                    <a:bodyPr/>
                    <a:lstStyle/>
                    <a:p>
                      <a:endParaRPr lang="x-none" sz="2000" dirty="0">
                        <a:solidFill>
                          <a:srgbClr val="203864"/>
                        </a:solidFill>
                      </a:endParaRPr>
                    </a:p>
                  </a:txBody>
                  <a:tcPr/>
                </a:tc>
                <a:extLst>
                  <a:ext uri="{0D108BD9-81ED-4DB2-BD59-A6C34878D82A}">
                    <a16:rowId xmlns:a16="http://schemas.microsoft.com/office/drawing/2014/main" val="3327870562"/>
                  </a:ext>
                </a:extLst>
              </a:tr>
              <a:tr h="428045">
                <a:tc>
                  <a:txBody>
                    <a:bodyPr/>
                    <a:lstStyle/>
                    <a:p>
                      <a:pPr algn="ctr"/>
                      <a:r>
                        <a:rPr lang="x-none" sz="2000" b="1" dirty="0">
                          <a:solidFill>
                            <a:srgbClr val="203864"/>
                          </a:solidFill>
                        </a:rPr>
                        <a:t>4</a:t>
                      </a:r>
                    </a:p>
                  </a:txBody>
                  <a:tcPr anchor="ctr"/>
                </a:tc>
                <a:tc>
                  <a:txBody>
                    <a:bodyPr/>
                    <a:lstStyle/>
                    <a:p>
                      <a:r>
                        <a:rPr lang="es-ES" sz="2000" dirty="0">
                          <a:solidFill>
                            <a:srgbClr val="203864"/>
                          </a:solidFill>
                        </a:rPr>
                        <a:t>puedo</a:t>
                      </a:r>
                      <a:endParaRPr lang="x-none" sz="2000" dirty="0">
                        <a:solidFill>
                          <a:srgbClr val="203864"/>
                        </a:solidFill>
                      </a:endParaRPr>
                    </a:p>
                  </a:txBody>
                  <a:tcPr/>
                </a:tc>
                <a:tc>
                  <a:txBody>
                    <a:bodyPr/>
                    <a:lstStyle/>
                    <a:p>
                      <a:endParaRPr lang="x-none" sz="2000">
                        <a:solidFill>
                          <a:srgbClr val="203864"/>
                        </a:solidFill>
                      </a:endParaRPr>
                    </a:p>
                  </a:txBody>
                  <a:tcPr/>
                </a:tc>
                <a:extLst>
                  <a:ext uri="{0D108BD9-81ED-4DB2-BD59-A6C34878D82A}">
                    <a16:rowId xmlns:a16="http://schemas.microsoft.com/office/drawing/2014/main" val="4182089822"/>
                  </a:ext>
                </a:extLst>
              </a:tr>
              <a:tr h="428045">
                <a:tc>
                  <a:txBody>
                    <a:bodyPr/>
                    <a:lstStyle/>
                    <a:p>
                      <a:pPr algn="ctr"/>
                      <a:r>
                        <a:rPr lang="x-none" sz="2000" b="1" dirty="0">
                          <a:solidFill>
                            <a:srgbClr val="203864"/>
                          </a:solidFill>
                        </a:rPr>
                        <a:t>5</a:t>
                      </a:r>
                    </a:p>
                  </a:txBody>
                  <a:tcPr anchor="ctr"/>
                </a:tc>
                <a:tc>
                  <a:txBody>
                    <a:bodyPr/>
                    <a:lstStyle/>
                    <a:p>
                      <a:r>
                        <a:rPr lang="es-ES" sz="2000" dirty="0">
                          <a:solidFill>
                            <a:srgbClr val="203864"/>
                          </a:solidFill>
                        </a:rPr>
                        <a:t>fuera</a:t>
                      </a:r>
                      <a:endParaRPr lang="x-none" sz="2000" dirty="0">
                        <a:solidFill>
                          <a:srgbClr val="203864"/>
                        </a:solidFill>
                      </a:endParaRPr>
                    </a:p>
                  </a:txBody>
                  <a:tcPr/>
                </a:tc>
                <a:tc>
                  <a:txBody>
                    <a:bodyPr/>
                    <a:lstStyle/>
                    <a:p>
                      <a:endParaRPr lang="x-none" sz="2000" dirty="0">
                        <a:solidFill>
                          <a:srgbClr val="203864"/>
                        </a:solidFill>
                      </a:endParaRPr>
                    </a:p>
                  </a:txBody>
                  <a:tcPr/>
                </a:tc>
                <a:extLst>
                  <a:ext uri="{0D108BD9-81ED-4DB2-BD59-A6C34878D82A}">
                    <a16:rowId xmlns:a16="http://schemas.microsoft.com/office/drawing/2014/main" val="1332746791"/>
                  </a:ext>
                </a:extLst>
              </a:tr>
              <a:tr h="428045">
                <a:tc>
                  <a:txBody>
                    <a:bodyPr/>
                    <a:lstStyle/>
                    <a:p>
                      <a:pPr algn="ctr"/>
                      <a:r>
                        <a:rPr lang="x-none" sz="2000" b="1" dirty="0">
                          <a:solidFill>
                            <a:srgbClr val="203864"/>
                          </a:solidFill>
                        </a:rPr>
                        <a:t>6</a:t>
                      </a:r>
                    </a:p>
                  </a:txBody>
                  <a:tcPr anchor="ctr"/>
                </a:tc>
                <a:tc>
                  <a:txBody>
                    <a:bodyPr/>
                    <a:lstStyle/>
                    <a:p>
                      <a:r>
                        <a:rPr lang="es-ES" sz="2000" dirty="0">
                          <a:solidFill>
                            <a:srgbClr val="203864"/>
                          </a:solidFill>
                        </a:rPr>
                        <a:t>cambiar</a:t>
                      </a:r>
                      <a:endParaRPr lang="x-none" sz="2000" dirty="0">
                        <a:solidFill>
                          <a:srgbClr val="203864"/>
                        </a:solidFill>
                      </a:endParaRPr>
                    </a:p>
                  </a:txBody>
                  <a:tcPr/>
                </a:tc>
                <a:tc>
                  <a:txBody>
                    <a:bodyPr/>
                    <a:lstStyle/>
                    <a:p>
                      <a:endParaRPr lang="x-none" sz="2000">
                        <a:solidFill>
                          <a:srgbClr val="203864"/>
                        </a:solidFill>
                      </a:endParaRPr>
                    </a:p>
                  </a:txBody>
                  <a:tcPr/>
                </a:tc>
                <a:extLst>
                  <a:ext uri="{0D108BD9-81ED-4DB2-BD59-A6C34878D82A}">
                    <a16:rowId xmlns:a16="http://schemas.microsoft.com/office/drawing/2014/main" val="4141308035"/>
                  </a:ext>
                </a:extLst>
              </a:tr>
              <a:tr h="428045">
                <a:tc>
                  <a:txBody>
                    <a:bodyPr/>
                    <a:lstStyle/>
                    <a:p>
                      <a:pPr algn="ctr"/>
                      <a:r>
                        <a:rPr lang="x-none" sz="2000" b="1" dirty="0">
                          <a:solidFill>
                            <a:srgbClr val="203864"/>
                          </a:solidFill>
                        </a:rPr>
                        <a:t>7</a:t>
                      </a:r>
                    </a:p>
                  </a:txBody>
                  <a:tcPr anchor="ctr"/>
                </a:tc>
                <a:tc>
                  <a:txBody>
                    <a:bodyPr/>
                    <a:lstStyle/>
                    <a:p>
                      <a:r>
                        <a:rPr lang="en-GB" sz="2000">
                          <a:solidFill>
                            <a:srgbClr val="203864"/>
                          </a:solidFill>
                        </a:rPr>
                        <a:t>correr</a:t>
                      </a:r>
                      <a:endParaRPr lang="x-none" sz="2000" dirty="0">
                        <a:solidFill>
                          <a:srgbClr val="203864"/>
                        </a:solidFill>
                      </a:endParaRPr>
                    </a:p>
                  </a:txBody>
                  <a:tcPr/>
                </a:tc>
                <a:tc>
                  <a:txBody>
                    <a:bodyPr/>
                    <a:lstStyle/>
                    <a:p>
                      <a:endParaRPr lang="x-none" sz="2000">
                        <a:solidFill>
                          <a:srgbClr val="203864"/>
                        </a:solidFill>
                      </a:endParaRPr>
                    </a:p>
                  </a:txBody>
                  <a:tcPr/>
                </a:tc>
                <a:extLst>
                  <a:ext uri="{0D108BD9-81ED-4DB2-BD59-A6C34878D82A}">
                    <a16:rowId xmlns:a16="http://schemas.microsoft.com/office/drawing/2014/main" val="2622226768"/>
                  </a:ext>
                </a:extLst>
              </a:tr>
              <a:tr h="428045">
                <a:tc>
                  <a:txBody>
                    <a:bodyPr/>
                    <a:lstStyle/>
                    <a:p>
                      <a:pPr algn="ctr"/>
                      <a:r>
                        <a:rPr lang="x-none" sz="2000" b="1" dirty="0">
                          <a:solidFill>
                            <a:srgbClr val="203864"/>
                          </a:solidFill>
                        </a:rPr>
                        <a:t>8</a:t>
                      </a:r>
                    </a:p>
                  </a:txBody>
                  <a:tcPr anchor="ctr"/>
                </a:tc>
                <a:tc>
                  <a:txBody>
                    <a:bodyPr/>
                    <a:lstStyle/>
                    <a:p>
                      <a:r>
                        <a:rPr lang="es-ES" sz="2000" dirty="0">
                          <a:solidFill>
                            <a:srgbClr val="203864"/>
                          </a:solidFill>
                        </a:rPr>
                        <a:t>la moneda</a:t>
                      </a:r>
                      <a:endParaRPr lang="x-none" sz="2000" dirty="0">
                        <a:solidFill>
                          <a:srgbClr val="203864"/>
                        </a:solidFill>
                      </a:endParaRPr>
                    </a:p>
                  </a:txBody>
                  <a:tcPr/>
                </a:tc>
                <a:tc>
                  <a:txBody>
                    <a:bodyPr/>
                    <a:lstStyle/>
                    <a:p>
                      <a:endParaRPr lang="x-none" sz="2000">
                        <a:solidFill>
                          <a:srgbClr val="203864"/>
                        </a:solidFill>
                      </a:endParaRPr>
                    </a:p>
                  </a:txBody>
                  <a:tcPr/>
                </a:tc>
                <a:extLst>
                  <a:ext uri="{0D108BD9-81ED-4DB2-BD59-A6C34878D82A}">
                    <a16:rowId xmlns:a16="http://schemas.microsoft.com/office/drawing/2014/main" val="627907834"/>
                  </a:ext>
                </a:extLst>
              </a:tr>
              <a:tr h="428045">
                <a:tc>
                  <a:txBody>
                    <a:bodyPr/>
                    <a:lstStyle/>
                    <a:p>
                      <a:pPr algn="ctr"/>
                      <a:r>
                        <a:rPr lang="x-none" sz="2000" b="1" dirty="0">
                          <a:solidFill>
                            <a:srgbClr val="203864"/>
                          </a:solidFill>
                        </a:rPr>
                        <a:t>9</a:t>
                      </a:r>
                    </a:p>
                  </a:txBody>
                  <a:tcPr anchor="ctr"/>
                </a:tc>
                <a:tc>
                  <a:txBody>
                    <a:bodyPr/>
                    <a:lstStyle/>
                    <a:p>
                      <a:r>
                        <a:rPr lang="es-ES" sz="2000" dirty="0">
                          <a:solidFill>
                            <a:srgbClr val="203864"/>
                          </a:solidFill>
                        </a:rPr>
                        <a:t>entre</a:t>
                      </a:r>
                      <a:endParaRPr lang="x-none" sz="2000" dirty="0">
                        <a:solidFill>
                          <a:srgbClr val="203864"/>
                        </a:solidFill>
                      </a:endParaRPr>
                    </a:p>
                  </a:txBody>
                  <a:tcPr/>
                </a:tc>
                <a:tc>
                  <a:txBody>
                    <a:bodyPr/>
                    <a:lstStyle/>
                    <a:p>
                      <a:endParaRPr lang="x-none" sz="2000">
                        <a:solidFill>
                          <a:srgbClr val="203864"/>
                        </a:solidFill>
                      </a:endParaRPr>
                    </a:p>
                  </a:txBody>
                  <a:tcPr/>
                </a:tc>
                <a:extLst>
                  <a:ext uri="{0D108BD9-81ED-4DB2-BD59-A6C34878D82A}">
                    <a16:rowId xmlns:a16="http://schemas.microsoft.com/office/drawing/2014/main" val="500456061"/>
                  </a:ext>
                </a:extLst>
              </a:tr>
              <a:tr h="428045">
                <a:tc>
                  <a:txBody>
                    <a:bodyPr/>
                    <a:lstStyle/>
                    <a:p>
                      <a:pPr algn="ctr"/>
                      <a:r>
                        <a:rPr lang="x-none" sz="2000" b="1" dirty="0">
                          <a:solidFill>
                            <a:srgbClr val="203864"/>
                          </a:solidFill>
                        </a:rPr>
                        <a:t>10</a:t>
                      </a:r>
                    </a:p>
                  </a:txBody>
                  <a:tcPr anchor="ctr"/>
                </a:tc>
                <a:tc>
                  <a:txBody>
                    <a:bodyPr/>
                    <a:lstStyle/>
                    <a:p>
                      <a:r>
                        <a:rPr lang="es-ES" sz="2000" dirty="0">
                          <a:solidFill>
                            <a:srgbClr val="203864"/>
                          </a:solidFill>
                        </a:rPr>
                        <a:t>tengo</a:t>
                      </a:r>
                      <a:endParaRPr lang="x-none" sz="2000" dirty="0">
                        <a:solidFill>
                          <a:srgbClr val="203864"/>
                        </a:solidFill>
                      </a:endParaRPr>
                    </a:p>
                  </a:txBody>
                  <a:tcPr/>
                </a:tc>
                <a:tc>
                  <a:txBody>
                    <a:bodyPr/>
                    <a:lstStyle/>
                    <a:p>
                      <a:endParaRPr lang="x-none" sz="2000">
                        <a:solidFill>
                          <a:srgbClr val="203864"/>
                        </a:solidFill>
                      </a:endParaRPr>
                    </a:p>
                  </a:txBody>
                  <a:tcPr/>
                </a:tc>
                <a:extLst>
                  <a:ext uri="{0D108BD9-81ED-4DB2-BD59-A6C34878D82A}">
                    <a16:rowId xmlns:a16="http://schemas.microsoft.com/office/drawing/2014/main" val="1113151143"/>
                  </a:ext>
                </a:extLst>
              </a:tr>
              <a:tr h="428045">
                <a:tc>
                  <a:txBody>
                    <a:bodyPr/>
                    <a:lstStyle/>
                    <a:p>
                      <a:pPr algn="ctr"/>
                      <a:r>
                        <a:rPr lang="x-none" sz="2000" b="1" dirty="0">
                          <a:solidFill>
                            <a:srgbClr val="203864"/>
                          </a:solidFill>
                        </a:rPr>
                        <a:t>11</a:t>
                      </a:r>
                    </a:p>
                  </a:txBody>
                  <a:tcPr anchor="ctr"/>
                </a:tc>
                <a:tc>
                  <a:txBody>
                    <a:bodyPr/>
                    <a:lstStyle/>
                    <a:p>
                      <a:r>
                        <a:rPr lang="es-ES" sz="2000" dirty="0">
                          <a:solidFill>
                            <a:srgbClr val="203864"/>
                          </a:solidFill>
                        </a:rPr>
                        <a:t>el domingo</a:t>
                      </a:r>
                      <a:endParaRPr lang="x-none" sz="2000" dirty="0">
                        <a:solidFill>
                          <a:srgbClr val="203864"/>
                        </a:solidFill>
                      </a:endParaRPr>
                    </a:p>
                  </a:txBody>
                  <a:tcPr/>
                </a:tc>
                <a:tc>
                  <a:txBody>
                    <a:bodyPr/>
                    <a:lstStyle/>
                    <a:p>
                      <a:endParaRPr lang="x-none" sz="2000" dirty="0">
                        <a:solidFill>
                          <a:srgbClr val="203864"/>
                        </a:solidFill>
                      </a:endParaRPr>
                    </a:p>
                  </a:txBody>
                  <a:tcPr/>
                </a:tc>
                <a:extLst>
                  <a:ext uri="{0D108BD9-81ED-4DB2-BD59-A6C34878D82A}">
                    <a16:rowId xmlns:a16="http://schemas.microsoft.com/office/drawing/2014/main" val="3063572788"/>
                  </a:ext>
                </a:extLst>
              </a:tr>
              <a:tr h="428045">
                <a:tc>
                  <a:txBody>
                    <a:bodyPr/>
                    <a:lstStyle/>
                    <a:p>
                      <a:pPr algn="ctr"/>
                      <a:r>
                        <a:rPr lang="en-GB" sz="2000" b="1">
                          <a:solidFill>
                            <a:srgbClr val="203864"/>
                          </a:solidFill>
                        </a:rPr>
                        <a:t>12</a:t>
                      </a:r>
                      <a:endParaRPr lang="x-none" sz="2000" b="1" dirty="0">
                        <a:solidFill>
                          <a:srgbClr val="203864"/>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a:solidFill>
                            <a:srgbClr val="203864"/>
                          </a:solidFill>
                        </a:rPr>
                        <a:t>el viernes</a:t>
                      </a:r>
                      <a:endParaRPr lang="x-none" sz="2000">
                        <a:solidFill>
                          <a:srgbClr val="203864"/>
                        </a:solidFill>
                      </a:endParaRPr>
                    </a:p>
                  </a:txBody>
                  <a:tcPr/>
                </a:tc>
                <a:tc>
                  <a:txBody>
                    <a:bodyPr/>
                    <a:lstStyle/>
                    <a:p>
                      <a:endParaRPr lang="x-none" sz="2000" dirty="0">
                        <a:solidFill>
                          <a:srgbClr val="203864"/>
                        </a:solidFill>
                      </a:endParaRPr>
                    </a:p>
                  </a:txBody>
                  <a:tcPr/>
                </a:tc>
                <a:extLst>
                  <a:ext uri="{0D108BD9-81ED-4DB2-BD59-A6C34878D82A}">
                    <a16:rowId xmlns:a16="http://schemas.microsoft.com/office/drawing/2014/main" val="3416475222"/>
                  </a:ext>
                </a:extLst>
              </a:tr>
            </a:tbl>
          </a:graphicData>
        </a:graphic>
      </p:graphicFrame>
      <p:sp>
        <p:nvSpPr>
          <p:cNvPr id="32" name="CuadroTexto 31">
            <a:extLst>
              <a:ext uri="{FF2B5EF4-FFF2-40B4-BE49-F238E27FC236}">
                <a16:creationId xmlns:a16="http://schemas.microsoft.com/office/drawing/2014/main" id="{F6B3271D-164C-E742-8F68-2F57CD2AEA24}"/>
              </a:ext>
            </a:extLst>
          </p:cNvPr>
          <p:cNvSpPr txBox="1"/>
          <p:nvPr/>
        </p:nvSpPr>
        <p:spPr>
          <a:xfrm>
            <a:off x="4579660" y="1567200"/>
            <a:ext cx="373820"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A</a:t>
            </a:r>
          </a:p>
        </p:txBody>
      </p:sp>
      <p:sp>
        <p:nvSpPr>
          <p:cNvPr id="46" name="CuadroTexto 45">
            <a:extLst>
              <a:ext uri="{FF2B5EF4-FFF2-40B4-BE49-F238E27FC236}">
                <a16:creationId xmlns:a16="http://schemas.microsoft.com/office/drawing/2014/main" id="{2DF4377D-DA8C-484E-B8E8-DA50EF2C5BAE}"/>
              </a:ext>
            </a:extLst>
          </p:cNvPr>
          <p:cNvSpPr txBox="1"/>
          <p:nvPr/>
        </p:nvSpPr>
        <p:spPr>
          <a:xfrm>
            <a:off x="7437386" y="1561028"/>
            <a:ext cx="333746"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B</a:t>
            </a:r>
          </a:p>
        </p:txBody>
      </p:sp>
      <p:sp>
        <p:nvSpPr>
          <p:cNvPr id="48" name="CuadroTexto 47">
            <a:extLst>
              <a:ext uri="{FF2B5EF4-FFF2-40B4-BE49-F238E27FC236}">
                <a16:creationId xmlns:a16="http://schemas.microsoft.com/office/drawing/2014/main" id="{260CB4E1-FBA3-4748-9A9B-DD8B20A0895F}"/>
              </a:ext>
            </a:extLst>
          </p:cNvPr>
          <p:cNvSpPr txBox="1"/>
          <p:nvPr/>
        </p:nvSpPr>
        <p:spPr>
          <a:xfrm>
            <a:off x="9692394" y="1561028"/>
            <a:ext cx="385042"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C</a:t>
            </a:r>
          </a:p>
        </p:txBody>
      </p:sp>
      <p:sp>
        <p:nvSpPr>
          <p:cNvPr id="51" name="CuadroTexto 50">
            <a:extLst>
              <a:ext uri="{FF2B5EF4-FFF2-40B4-BE49-F238E27FC236}">
                <a16:creationId xmlns:a16="http://schemas.microsoft.com/office/drawing/2014/main" id="{CD832049-16D0-FC4D-AEB4-2EAAD2542C98}"/>
              </a:ext>
            </a:extLst>
          </p:cNvPr>
          <p:cNvSpPr txBox="1"/>
          <p:nvPr/>
        </p:nvSpPr>
        <p:spPr>
          <a:xfrm>
            <a:off x="4603351" y="2971243"/>
            <a:ext cx="364202"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D</a:t>
            </a:r>
          </a:p>
        </p:txBody>
      </p:sp>
      <p:sp>
        <p:nvSpPr>
          <p:cNvPr id="54" name="CuadroTexto 53">
            <a:extLst>
              <a:ext uri="{FF2B5EF4-FFF2-40B4-BE49-F238E27FC236}">
                <a16:creationId xmlns:a16="http://schemas.microsoft.com/office/drawing/2014/main" id="{42877DC5-7C31-AF40-8E76-2715F5872F52}"/>
              </a:ext>
            </a:extLst>
          </p:cNvPr>
          <p:cNvSpPr txBox="1"/>
          <p:nvPr/>
        </p:nvSpPr>
        <p:spPr>
          <a:xfrm>
            <a:off x="7483066" y="2939095"/>
            <a:ext cx="317716"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E</a:t>
            </a:r>
          </a:p>
        </p:txBody>
      </p:sp>
      <p:sp>
        <p:nvSpPr>
          <p:cNvPr id="55" name="CuadroTexto 54">
            <a:extLst>
              <a:ext uri="{FF2B5EF4-FFF2-40B4-BE49-F238E27FC236}">
                <a16:creationId xmlns:a16="http://schemas.microsoft.com/office/drawing/2014/main" id="{F320A06D-A821-7F4C-8432-273D5296922A}"/>
              </a:ext>
            </a:extLst>
          </p:cNvPr>
          <p:cNvSpPr txBox="1"/>
          <p:nvPr/>
        </p:nvSpPr>
        <p:spPr>
          <a:xfrm>
            <a:off x="9766523" y="2971243"/>
            <a:ext cx="308098" cy="400110"/>
          </a:xfrm>
          <a:prstGeom prst="rect">
            <a:avLst/>
          </a:prstGeom>
          <a:solidFill>
            <a:srgbClr val="FBF0D5"/>
          </a:solidFill>
          <a:ln>
            <a:solidFill>
              <a:schemeClr val="tx1"/>
            </a:solidFill>
          </a:ln>
        </p:spPr>
        <p:txBody>
          <a:bodyPr wrap="none" rtlCol="0">
            <a:spAutoFit/>
          </a:bodyPr>
          <a:lstStyle/>
          <a:p>
            <a:pPr algn="l"/>
            <a:r>
              <a:rPr lang="en-GB" sz="2000" b="1" dirty="0">
                <a:solidFill>
                  <a:srgbClr val="203864"/>
                </a:solidFill>
              </a:rPr>
              <a:t>F</a:t>
            </a:r>
            <a:endParaRPr lang="x-none" sz="2000" b="1" dirty="0">
              <a:solidFill>
                <a:srgbClr val="203864"/>
              </a:solidFill>
            </a:endParaRPr>
          </a:p>
        </p:txBody>
      </p:sp>
      <p:sp>
        <p:nvSpPr>
          <p:cNvPr id="56" name="CuadroTexto 55">
            <a:extLst>
              <a:ext uri="{FF2B5EF4-FFF2-40B4-BE49-F238E27FC236}">
                <a16:creationId xmlns:a16="http://schemas.microsoft.com/office/drawing/2014/main" id="{29D83B8C-53FF-6149-A1AF-6834FCB8A15F}"/>
              </a:ext>
            </a:extLst>
          </p:cNvPr>
          <p:cNvSpPr txBox="1"/>
          <p:nvPr/>
        </p:nvSpPr>
        <p:spPr>
          <a:xfrm>
            <a:off x="4603351" y="4219142"/>
            <a:ext cx="399468"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G</a:t>
            </a:r>
          </a:p>
        </p:txBody>
      </p:sp>
      <p:sp>
        <p:nvSpPr>
          <p:cNvPr id="57" name="CuadroTexto 56">
            <a:extLst>
              <a:ext uri="{FF2B5EF4-FFF2-40B4-BE49-F238E27FC236}">
                <a16:creationId xmlns:a16="http://schemas.microsoft.com/office/drawing/2014/main" id="{7B86CED2-2195-E443-9B10-9807055F1692}"/>
              </a:ext>
            </a:extLst>
          </p:cNvPr>
          <p:cNvSpPr txBox="1"/>
          <p:nvPr/>
        </p:nvSpPr>
        <p:spPr>
          <a:xfrm>
            <a:off x="7483066" y="4200291"/>
            <a:ext cx="359394"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H</a:t>
            </a:r>
          </a:p>
        </p:txBody>
      </p:sp>
      <p:sp>
        <p:nvSpPr>
          <p:cNvPr id="58" name="CuadroTexto 57">
            <a:extLst>
              <a:ext uri="{FF2B5EF4-FFF2-40B4-BE49-F238E27FC236}">
                <a16:creationId xmlns:a16="http://schemas.microsoft.com/office/drawing/2014/main" id="{95198438-A35E-AB42-8221-364FDE2AB4AE}"/>
              </a:ext>
            </a:extLst>
          </p:cNvPr>
          <p:cNvSpPr txBox="1"/>
          <p:nvPr/>
        </p:nvSpPr>
        <p:spPr>
          <a:xfrm>
            <a:off x="9770543" y="4200291"/>
            <a:ext cx="256802"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I</a:t>
            </a:r>
          </a:p>
        </p:txBody>
      </p:sp>
      <p:sp>
        <p:nvSpPr>
          <p:cNvPr id="59" name="CuadroTexto 58">
            <a:extLst>
              <a:ext uri="{FF2B5EF4-FFF2-40B4-BE49-F238E27FC236}">
                <a16:creationId xmlns:a16="http://schemas.microsoft.com/office/drawing/2014/main" id="{5B42645A-77BD-4C44-BDA1-A3B327E842A5}"/>
              </a:ext>
            </a:extLst>
          </p:cNvPr>
          <p:cNvSpPr txBox="1"/>
          <p:nvPr/>
        </p:nvSpPr>
        <p:spPr>
          <a:xfrm>
            <a:off x="4631403" y="5593112"/>
            <a:ext cx="308098"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J</a:t>
            </a:r>
          </a:p>
        </p:txBody>
      </p:sp>
      <p:sp>
        <p:nvSpPr>
          <p:cNvPr id="60" name="CuadroTexto 59">
            <a:extLst>
              <a:ext uri="{FF2B5EF4-FFF2-40B4-BE49-F238E27FC236}">
                <a16:creationId xmlns:a16="http://schemas.microsoft.com/office/drawing/2014/main" id="{AF305A0D-A06A-7B43-9700-7BB182020EF5}"/>
              </a:ext>
            </a:extLst>
          </p:cNvPr>
          <p:cNvSpPr txBox="1"/>
          <p:nvPr/>
        </p:nvSpPr>
        <p:spPr>
          <a:xfrm>
            <a:off x="7483066" y="5582686"/>
            <a:ext cx="343364" cy="400110"/>
          </a:xfrm>
          <a:prstGeom prst="rect">
            <a:avLst/>
          </a:prstGeom>
          <a:solidFill>
            <a:srgbClr val="FBF0D5"/>
          </a:solidFill>
          <a:ln>
            <a:solidFill>
              <a:schemeClr val="tx1"/>
            </a:solidFill>
          </a:ln>
        </p:spPr>
        <p:txBody>
          <a:bodyPr wrap="none" rtlCol="0">
            <a:spAutoFit/>
          </a:bodyPr>
          <a:lstStyle/>
          <a:p>
            <a:pPr algn="l"/>
            <a:r>
              <a:rPr lang="x-none" sz="2000" b="1" dirty="0">
                <a:solidFill>
                  <a:srgbClr val="203864"/>
                </a:solidFill>
              </a:rPr>
              <a:t>K</a:t>
            </a:r>
          </a:p>
        </p:txBody>
      </p:sp>
      <p:sp>
        <p:nvSpPr>
          <p:cNvPr id="34" name="CuadroTexto 33">
            <a:extLst>
              <a:ext uri="{FF2B5EF4-FFF2-40B4-BE49-F238E27FC236}">
                <a16:creationId xmlns:a16="http://schemas.microsoft.com/office/drawing/2014/main" id="{1F13BC8E-B4F5-8B4D-9240-554F72F1A26B}"/>
              </a:ext>
            </a:extLst>
          </p:cNvPr>
          <p:cNvSpPr txBox="1"/>
          <p:nvPr/>
        </p:nvSpPr>
        <p:spPr>
          <a:xfrm>
            <a:off x="5379253" y="2057988"/>
            <a:ext cx="907621" cy="400110"/>
          </a:xfrm>
          <a:prstGeom prst="rect">
            <a:avLst/>
          </a:prstGeom>
          <a:noFill/>
        </p:spPr>
        <p:txBody>
          <a:bodyPr wrap="none" rtlCol="0">
            <a:spAutoFit/>
          </a:bodyPr>
          <a:lstStyle/>
          <a:p>
            <a:pPr algn="l"/>
            <a:r>
              <a:rPr lang="es-ES" sz="2000" dirty="0">
                <a:solidFill>
                  <a:schemeClr val="accent5">
                    <a:lumMod val="50000"/>
                  </a:schemeClr>
                </a:solidFill>
              </a:rPr>
              <a:t>[</a:t>
            </a:r>
            <a:r>
              <a:rPr lang="es-ES" sz="2000" dirty="0" err="1">
                <a:solidFill>
                  <a:schemeClr val="accent5">
                    <a:lumMod val="50000"/>
                  </a:schemeClr>
                </a:solidFill>
              </a:rPr>
              <a:t>coin</a:t>
            </a:r>
            <a:r>
              <a:rPr lang="es-ES" sz="2000" dirty="0">
                <a:solidFill>
                  <a:schemeClr val="accent5">
                    <a:lumMod val="50000"/>
                  </a:schemeClr>
                </a:solidFill>
              </a:rPr>
              <a:t>]</a:t>
            </a:r>
            <a:endParaRPr lang="x-none" sz="2000" dirty="0">
              <a:solidFill>
                <a:schemeClr val="accent5">
                  <a:lumMod val="50000"/>
                </a:schemeClr>
              </a:solidFill>
            </a:endParaRPr>
          </a:p>
        </p:txBody>
      </p:sp>
      <p:sp>
        <p:nvSpPr>
          <p:cNvPr id="61" name="CuadroTexto 60">
            <a:extLst>
              <a:ext uri="{FF2B5EF4-FFF2-40B4-BE49-F238E27FC236}">
                <a16:creationId xmlns:a16="http://schemas.microsoft.com/office/drawing/2014/main" id="{39B1A2F9-03CF-6D4B-BAB9-5A68EF63A429}"/>
              </a:ext>
            </a:extLst>
          </p:cNvPr>
          <p:cNvSpPr txBox="1"/>
          <p:nvPr/>
        </p:nvSpPr>
        <p:spPr>
          <a:xfrm>
            <a:off x="8197565" y="2007396"/>
            <a:ext cx="1234633"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rPr>
              <a:t>money</a:t>
            </a:r>
            <a:r>
              <a:rPr lang="x-none" sz="2000">
                <a:solidFill>
                  <a:schemeClr val="accent5">
                    <a:lumMod val="50000"/>
                  </a:schemeClr>
                </a:solidFill>
              </a:rPr>
              <a:t>]</a:t>
            </a:r>
            <a:endParaRPr lang="x-none" sz="2000" dirty="0">
              <a:solidFill>
                <a:schemeClr val="accent5">
                  <a:lumMod val="50000"/>
                </a:schemeClr>
              </a:solidFill>
            </a:endParaRPr>
          </a:p>
        </p:txBody>
      </p:sp>
      <p:sp>
        <p:nvSpPr>
          <p:cNvPr id="65" name="CuadroTexto 64">
            <a:extLst>
              <a:ext uri="{FF2B5EF4-FFF2-40B4-BE49-F238E27FC236}">
                <a16:creationId xmlns:a16="http://schemas.microsoft.com/office/drawing/2014/main" id="{9727C09F-3C0F-BA43-9472-A8172475C470}"/>
              </a:ext>
            </a:extLst>
          </p:cNvPr>
          <p:cNvSpPr txBox="1"/>
          <p:nvPr/>
        </p:nvSpPr>
        <p:spPr>
          <a:xfrm>
            <a:off x="5194788" y="4778279"/>
            <a:ext cx="1495922"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rPr>
              <a:t>between</a:t>
            </a:r>
            <a:r>
              <a:rPr lang="x-none" sz="2000">
                <a:solidFill>
                  <a:schemeClr val="accent5">
                    <a:lumMod val="50000"/>
                  </a:schemeClr>
                </a:solidFill>
              </a:rPr>
              <a:t>]</a:t>
            </a:r>
            <a:endParaRPr lang="x-none" sz="2000" dirty="0">
              <a:solidFill>
                <a:schemeClr val="accent5">
                  <a:lumMod val="50000"/>
                </a:schemeClr>
              </a:solidFill>
            </a:endParaRPr>
          </a:p>
        </p:txBody>
      </p:sp>
      <p:sp>
        <p:nvSpPr>
          <p:cNvPr id="67" name="CuadroTexto 66">
            <a:extLst>
              <a:ext uri="{FF2B5EF4-FFF2-40B4-BE49-F238E27FC236}">
                <a16:creationId xmlns:a16="http://schemas.microsoft.com/office/drawing/2014/main" id="{D56ECF3B-AEF5-324E-9787-0844923ABD70}"/>
              </a:ext>
            </a:extLst>
          </p:cNvPr>
          <p:cNvSpPr txBox="1"/>
          <p:nvPr/>
        </p:nvSpPr>
        <p:spPr>
          <a:xfrm>
            <a:off x="10027345" y="4202987"/>
            <a:ext cx="1099981"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rPr>
              <a:t>family</a:t>
            </a:r>
            <a:r>
              <a:rPr lang="x-none" sz="2000">
                <a:solidFill>
                  <a:schemeClr val="accent5">
                    <a:lumMod val="50000"/>
                  </a:schemeClr>
                </a:solidFill>
              </a:rPr>
              <a:t>]</a:t>
            </a:r>
            <a:endParaRPr lang="x-none" sz="2000" dirty="0">
              <a:solidFill>
                <a:schemeClr val="accent5">
                  <a:lumMod val="50000"/>
                </a:schemeClr>
              </a:solidFill>
            </a:endParaRPr>
          </a:p>
        </p:txBody>
      </p:sp>
      <p:sp>
        <p:nvSpPr>
          <p:cNvPr id="37" name="CuadroTexto 36">
            <a:extLst>
              <a:ext uri="{FF2B5EF4-FFF2-40B4-BE49-F238E27FC236}">
                <a16:creationId xmlns:a16="http://schemas.microsoft.com/office/drawing/2014/main" id="{0172A873-EB4F-2F46-B58F-722A094A8FCD}"/>
              </a:ext>
            </a:extLst>
          </p:cNvPr>
          <p:cNvSpPr txBox="1"/>
          <p:nvPr/>
        </p:nvSpPr>
        <p:spPr>
          <a:xfrm>
            <a:off x="3693765" y="4568266"/>
            <a:ext cx="421910" cy="430887"/>
          </a:xfrm>
          <a:prstGeom prst="rect">
            <a:avLst/>
          </a:prstGeom>
          <a:noFill/>
        </p:spPr>
        <p:txBody>
          <a:bodyPr wrap="square" rtlCol="0">
            <a:spAutoFit/>
          </a:bodyPr>
          <a:lstStyle/>
          <a:p>
            <a:pPr algn="l"/>
            <a:r>
              <a:rPr lang="x-none" sz="2200" b="1" dirty="0">
                <a:solidFill>
                  <a:schemeClr val="accent5">
                    <a:lumMod val="50000"/>
                  </a:schemeClr>
                </a:solidFill>
              </a:rPr>
              <a:t>G</a:t>
            </a:r>
          </a:p>
        </p:txBody>
      </p:sp>
      <p:sp>
        <p:nvSpPr>
          <p:cNvPr id="70" name="CuadroTexto 69">
            <a:extLst>
              <a:ext uri="{FF2B5EF4-FFF2-40B4-BE49-F238E27FC236}">
                <a16:creationId xmlns:a16="http://schemas.microsoft.com/office/drawing/2014/main" id="{D469CEE0-5AFF-AC43-9526-0FE164CB6B8D}"/>
              </a:ext>
            </a:extLst>
          </p:cNvPr>
          <p:cNvSpPr txBox="1"/>
          <p:nvPr/>
        </p:nvSpPr>
        <p:spPr>
          <a:xfrm>
            <a:off x="3692038" y="1559766"/>
            <a:ext cx="348172" cy="430887"/>
          </a:xfrm>
          <a:prstGeom prst="rect">
            <a:avLst/>
          </a:prstGeom>
          <a:noFill/>
        </p:spPr>
        <p:txBody>
          <a:bodyPr wrap="none" rtlCol="0">
            <a:spAutoFit/>
          </a:bodyPr>
          <a:lstStyle/>
          <a:p>
            <a:pPr algn="l"/>
            <a:r>
              <a:rPr lang="x-none" sz="2200" b="1" dirty="0">
                <a:solidFill>
                  <a:schemeClr val="accent5">
                    <a:lumMod val="50000"/>
                  </a:schemeClr>
                </a:solidFill>
              </a:rPr>
              <a:t>B</a:t>
            </a:r>
          </a:p>
        </p:txBody>
      </p:sp>
      <p:sp>
        <p:nvSpPr>
          <p:cNvPr id="71" name="CuadroTexto 70">
            <a:extLst>
              <a:ext uri="{FF2B5EF4-FFF2-40B4-BE49-F238E27FC236}">
                <a16:creationId xmlns:a16="http://schemas.microsoft.com/office/drawing/2014/main" id="{10525B65-69FC-E34D-B0DE-A5F341EEE65D}"/>
              </a:ext>
            </a:extLst>
          </p:cNvPr>
          <p:cNvSpPr txBox="1"/>
          <p:nvPr/>
        </p:nvSpPr>
        <p:spPr>
          <a:xfrm>
            <a:off x="3725297" y="2007396"/>
            <a:ext cx="263214" cy="430887"/>
          </a:xfrm>
          <a:prstGeom prst="rect">
            <a:avLst/>
          </a:prstGeom>
          <a:noFill/>
        </p:spPr>
        <p:txBody>
          <a:bodyPr wrap="none" rtlCol="0">
            <a:spAutoFit/>
          </a:bodyPr>
          <a:lstStyle/>
          <a:p>
            <a:pPr algn="l"/>
            <a:r>
              <a:rPr lang="x-none" sz="2200" b="1" dirty="0">
                <a:solidFill>
                  <a:schemeClr val="accent5">
                    <a:lumMod val="50000"/>
                  </a:schemeClr>
                </a:solidFill>
              </a:rPr>
              <a:t>I</a:t>
            </a:r>
          </a:p>
        </p:txBody>
      </p:sp>
      <p:sp>
        <p:nvSpPr>
          <p:cNvPr id="72" name="CuadroTexto 71">
            <a:extLst>
              <a:ext uri="{FF2B5EF4-FFF2-40B4-BE49-F238E27FC236}">
                <a16:creationId xmlns:a16="http://schemas.microsoft.com/office/drawing/2014/main" id="{A0BE2411-4977-FB4B-83A6-0C66B44408B3}"/>
              </a:ext>
            </a:extLst>
          </p:cNvPr>
          <p:cNvSpPr txBox="1"/>
          <p:nvPr/>
        </p:nvSpPr>
        <p:spPr>
          <a:xfrm>
            <a:off x="3706465" y="2432692"/>
            <a:ext cx="319318" cy="430887"/>
          </a:xfrm>
          <a:prstGeom prst="rect">
            <a:avLst/>
          </a:prstGeom>
          <a:noFill/>
        </p:spPr>
        <p:txBody>
          <a:bodyPr wrap="none" rtlCol="0">
            <a:spAutoFit/>
          </a:bodyPr>
          <a:lstStyle/>
          <a:p>
            <a:pPr algn="l"/>
            <a:r>
              <a:rPr lang="en-GB" sz="2200" b="1" dirty="0">
                <a:solidFill>
                  <a:schemeClr val="accent5">
                    <a:lumMod val="50000"/>
                  </a:schemeClr>
                </a:solidFill>
              </a:rPr>
              <a:t>F</a:t>
            </a:r>
            <a:endParaRPr lang="x-none" sz="2200" b="1" dirty="0">
              <a:solidFill>
                <a:schemeClr val="accent5">
                  <a:lumMod val="50000"/>
                </a:schemeClr>
              </a:solidFill>
            </a:endParaRPr>
          </a:p>
        </p:txBody>
      </p:sp>
      <p:sp>
        <p:nvSpPr>
          <p:cNvPr id="73" name="CuadroTexto 72">
            <a:extLst>
              <a:ext uri="{FF2B5EF4-FFF2-40B4-BE49-F238E27FC236}">
                <a16:creationId xmlns:a16="http://schemas.microsoft.com/office/drawing/2014/main" id="{F996BCCA-BEB7-2F4A-9DB4-7D882C20BEA3}"/>
              </a:ext>
            </a:extLst>
          </p:cNvPr>
          <p:cNvSpPr txBox="1"/>
          <p:nvPr/>
        </p:nvSpPr>
        <p:spPr>
          <a:xfrm>
            <a:off x="3725297" y="5833773"/>
            <a:ext cx="404278" cy="430887"/>
          </a:xfrm>
          <a:prstGeom prst="rect">
            <a:avLst/>
          </a:prstGeom>
          <a:noFill/>
        </p:spPr>
        <p:txBody>
          <a:bodyPr wrap="none" rtlCol="0">
            <a:spAutoFit/>
          </a:bodyPr>
          <a:lstStyle/>
          <a:p>
            <a:pPr algn="l"/>
            <a:r>
              <a:rPr lang="x-none" sz="2200" b="1" dirty="0">
                <a:solidFill>
                  <a:schemeClr val="accent5">
                    <a:lumMod val="50000"/>
                  </a:schemeClr>
                </a:solidFill>
              </a:rPr>
              <a:t>C</a:t>
            </a:r>
          </a:p>
        </p:txBody>
      </p:sp>
      <p:sp>
        <p:nvSpPr>
          <p:cNvPr id="74" name="CuadroTexto 73">
            <a:extLst>
              <a:ext uri="{FF2B5EF4-FFF2-40B4-BE49-F238E27FC236}">
                <a16:creationId xmlns:a16="http://schemas.microsoft.com/office/drawing/2014/main" id="{FC97BDF4-6C8C-E64A-BE5C-901B81A9E802}"/>
              </a:ext>
            </a:extLst>
          </p:cNvPr>
          <p:cNvSpPr txBox="1"/>
          <p:nvPr/>
        </p:nvSpPr>
        <p:spPr>
          <a:xfrm>
            <a:off x="3698269" y="3299211"/>
            <a:ext cx="381836" cy="430887"/>
          </a:xfrm>
          <a:prstGeom prst="rect">
            <a:avLst/>
          </a:prstGeom>
          <a:noFill/>
        </p:spPr>
        <p:txBody>
          <a:bodyPr wrap="none" rtlCol="0">
            <a:spAutoFit/>
          </a:bodyPr>
          <a:lstStyle/>
          <a:p>
            <a:pPr algn="l"/>
            <a:r>
              <a:rPr lang="x-none" sz="2200" b="1" dirty="0">
                <a:solidFill>
                  <a:schemeClr val="accent5">
                    <a:lumMod val="50000"/>
                  </a:schemeClr>
                </a:solidFill>
              </a:rPr>
              <a:t>D</a:t>
            </a:r>
          </a:p>
        </p:txBody>
      </p:sp>
      <p:sp>
        <p:nvSpPr>
          <p:cNvPr id="75" name="CuadroTexto 74">
            <a:extLst>
              <a:ext uri="{FF2B5EF4-FFF2-40B4-BE49-F238E27FC236}">
                <a16:creationId xmlns:a16="http://schemas.microsoft.com/office/drawing/2014/main" id="{65EC7621-8829-2649-B21E-DCB7E50AB8E5}"/>
              </a:ext>
            </a:extLst>
          </p:cNvPr>
          <p:cNvSpPr txBox="1"/>
          <p:nvPr/>
        </p:nvSpPr>
        <p:spPr>
          <a:xfrm>
            <a:off x="3719987" y="4986865"/>
            <a:ext cx="404278" cy="430887"/>
          </a:xfrm>
          <a:prstGeom prst="rect">
            <a:avLst/>
          </a:prstGeom>
          <a:noFill/>
        </p:spPr>
        <p:txBody>
          <a:bodyPr wrap="square" rtlCol="0">
            <a:spAutoFit/>
          </a:bodyPr>
          <a:lstStyle/>
          <a:p>
            <a:pPr algn="l"/>
            <a:r>
              <a:rPr lang="x-none" sz="2200" b="1" dirty="0">
                <a:solidFill>
                  <a:schemeClr val="accent5">
                    <a:lumMod val="50000"/>
                  </a:schemeClr>
                </a:solidFill>
              </a:rPr>
              <a:t>K</a:t>
            </a:r>
          </a:p>
        </p:txBody>
      </p:sp>
      <p:sp>
        <p:nvSpPr>
          <p:cNvPr id="76" name="CuadroTexto 75">
            <a:extLst>
              <a:ext uri="{FF2B5EF4-FFF2-40B4-BE49-F238E27FC236}">
                <a16:creationId xmlns:a16="http://schemas.microsoft.com/office/drawing/2014/main" id="{F0E85BA5-BEB4-704D-AC1A-16C2A43DDCD0}"/>
              </a:ext>
            </a:extLst>
          </p:cNvPr>
          <p:cNvSpPr txBox="1"/>
          <p:nvPr/>
        </p:nvSpPr>
        <p:spPr>
          <a:xfrm>
            <a:off x="3706465" y="4130431"/>
            <a:ext cx="393056" cy="430887"/>
          </a:xfrm>
          <a:prstGeom prst="rect">
            <a:avLst/>
          </a:prstGeom>
          <a:noFill/>
        </p:spPr>
        <p:txBody>
          <a:bodyPr wrap="none" rtlCol="0">
            <a:spAutoFit/>
          </a:bodyPr>
          <a:lstStyle/>
          <a:p>
            <a:pPr algn="l"/>
            <a:r>
              <a:rPr lang="x-none" sz="2200" b="1" dirty="0">
                <a:solidFill>
                  <a:schemeClr val="accent5">
                    <a:lumMod val="50000"/>
                  </a:schemeClr>
                </a:solidFill>
              </a:rPr>
              <a:t>A</a:t>
            </a:r>
          </a:p>
        </p:txBody>
      </p:sp>
      <p:sp>
        <p:nvSpPr>
          <p:cNvPr id="77" name="CuadroTexto 76">
            <a:extLst>
              <a:ext uri="{FF2B5EF4-FFF2-40B4-BE49-F238E27FC236}">
                <a16:creationId xmlns:a16="http://schemas.microsoft.com/office/drawing/2014/main" id="{7050D64E-66A7-B843-9311-313D9FCC6192}"/>
              </a:ext>
            </a:extLst>
          </p:cNvPr>
          <p:cNvSpPr txBox="1"/>
          <p:nvPr/>
        </p:nvSpPr>
        <p:spPr>
          <a:xfrm>
            <a:off x="3747634" y="5402886"/>
            <a:ext cx="332142" cy="430887"/>
          </a:xfrm>
          <a:prstGeom prst="rect">
            <a:avLst/>
          </a:prstGeom>
          <a:noFill/>
        </p:spPr>
        <p:txBody>
          <a:bodyPr wrap="none" rtlCol="0">
            <a:spAutoFit/>
          </a:bodyPr>
          <a:lstStyle/>
          <a:p>
            <a:pPr algn="l"/>
            <a:r>
              <a:rPr lang="x-none" sz="2200" b="1" dirty="0">
                <a:solidFill>
                  <a:schemeClr val="accent5">
                    <a:lumMod val="50000"/>
                  </a:schemeClr>
                </a:solidFill>
              </a:rPr>
              <a:t>E</a:t>
            </a:r>
          </a:p>
        </p:txBody>
      </p:sp>
      <p:sp>
        <p:nvSpPr>
          <p:cNvPr id="78" name="CuadroTexto 77">
            <a:extLst>
              <a:ext uri="{FF2B5EF4-FFF2-40B4-BE49-F238E27FC236}">
                <a16:creationId xmlns:a16="http://schemas.microsoft.com/office/drawing/2014/main" id="{86837E93-8FA5-AB4C-8836-03AA26C99A4E}"/>
              </a:ext>
            </a:extLst>
          </p:cNvPr>
          <p:cNvSpPr txBox="1"/>
          <p:nvPr/>
        </p:nvSpPr>
        <p:spPr>
          <a:xfrm>
            <a:off x="3706465" y="1139297"/>
            <a:ext cx="319318" cy="430887"/>
          </a:xfrm>
          <a:prstGeom prst="rect">
            <a:avLst/>
          </a:prstGeom>
          <a:noFill/>
        </p:spPr>
        <p:txBody>
          <a:bodyPr wrap="none" rtlCol="0">
            <a:spAutoFit/>
          </a:bodyPr>
          <a:lstStyle/>
          <a:p>
            <a:pPr algn="l"/>
            <a:r>
              <a:rPr lang="x-none" sz="2200" b="1" dirty="0">
                <a:solidFill>
                  <a:schemeClr val="accent5">
                    <a:lumMod val="50000"/>
                  </a:schemeClr>
                </a:solidFill>
              </a:rPr>
              <a:t>J</a:t>
            </a:r>
          </a:p>
        </p:txBody>
      </p:sp>
      <p:sp>
        <p:nvSpPr>
          <p:cNvPr id="79" name="CuadroTexto 78">
            <a:extLst>
              <a:ext uri="{FF2B5EF4-FFF2-40B4-BE49-F238E27FC236}">
                <a16:creationId xmlns:a16="http://schemas.microsoft.com/office/drawing/2014/main" id="{A231A23A-ABC9-5C41-9539-D422B600F989}"/>
              </a:ext>
            </a:extLst>
          </p:cNvPr>
          <p:cNvSpPr txBox="1"/>
          <p:nvPr/>
        </p:nvSpPr>
        <p:spPr>
          <a:xfrm>
            <a:off x="3700053" y="2848667"/>
            <a:ext cx="377026" cy="430887"/>
          </a:xfrm>
          <a:prstGeom prst="rect">
            <a:avLst/>
          </a:prstGeom>
          <a:noFill/>
        </p:spPr>
        <p:txBody>
          <a:bodyPr wrap="none" rtlCol="0">
            <a:spAutoFit/>
          </a:bodyPr>
          <a:lstStyle/>
          <a:p>
            <a:pPr algn="l"/>
            <a:r>
              <a:rPr lang="x-none" sz="2200" b="1" dirty="0">
                <a:solidFill>
                  <a:schemeClr val="accent5">
                    <a:lumMod val="50000"/>
                  </a:schemeClr>
                </a:solidFill>
              </a:rPr>
              <a:t>H</a:t>
            </a:r>
          </a:p>
        </p:txBody>
      </p:sp>
      <p:sp>
        <p:nvSpPr>
          <p:cNvPr id="4" name="Rectangle 3"/>
          <p:cNvSpPr/>
          <p:nvPr/>
        </p:nvSpPr>
        <p:spPr>
          <a:xfrm>
            <a:off x="829158" y="1125769"/>
            <a:ext cx="2566436" cy="509702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le 11">
            <a:extLst>
              <a:ext uri="{FF2B5EF4-FFF2-40B4-BE49-F238E27FC236}">
                <a16:creationId xmlns:a16="http://schemas.microsoft.com/office/drawing/2014/main" id="{A316DD52-7894-4A75-969C-CA0645DA2978}"/>
              </a:ext>
            </a:extLst>
          </p:cNvPr>
          <p:cNvSpPr/>
          <p:nvPr/>
        </p:nvSpPr>
        <p:spPr>
          <a:xfrm>
            <a:off x="10247884" y="159903"/>
            <a:ext cx="17531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ángulo 4">
            <a:extLst>
              <a:ext uri="{FF2B5EF4-FFF2-40B4-BE49-F238E27FC236}">
                <a16:creationId xmlns:a16="http://schemas.microsoft.com/office/drawing/2014/main" id="{88FF81AE-C6F9-DF43-8662-DA64A8C6EBD2}"/>
              </a:ext>
            </a:extLst>
          </p:cNvPr>
          <p:cNvSpPr/>
          <p:nvPr/>
        </p:nvSpPr>
        <p:spPr>
          <a:xfrm>
            <a:off x="10192175" y="2815985"/>
            <a:ext cx="1690990" cy="707886"/>
          </a:xfrm>
          <a:prstGeom prst="rect">
            <a:avLst/>
          </a:prstGeom>
          <a:noFill/>
        </p:spPr>
        <p:txBody>
          <a:bodyPr wrap="square" lIns="91440" tIns="45720" rIns="91440" bIns="45720">
            <a:spAutoFit/>
          </a:bodyPr>
          <a:lstStyle/>
          <a:p>
            <a:pPr algn="ctr"/>
            <a:r>
              <a:rPr lang="es-ES" sz="4000" b="1" dirty="0">
                <a:ln w="12700">
                  <a:solidFill>
                    <a:schemeClr val="accent5"/>
                  </a:solidFill>
                  <a:prstDash val="solid"/>
                </a:ln>
                <a:pattFill prst="ltDnDiag">
                  <a:fgClr>
                    <a:schemeClr val="accent5">
                      <a:lumMod val="60000"/>
                      <a:lumOff val="40000"/>
                    </a:schemeClr>
                  </a:fgClr>
                  <a:bgClr>
                    <a:schemeClr val="bg1"/>
                  </a:bgClr>
                </a:pattFill>
              </a:rPr>
              <a:t>I </a:t>
            </a:r>
            <a:r>
              <a:rPr lang="es-ES" sz="3600" b="1" cap="none" spc="0" dirty="0">
                <a:ln w="12700">
                  <a:solidFill>
                    <a:schemeClr val="accent5"/>
                  </a:solidFill>
                  <a:prstDash val="solid"/>
                </a:ln>
                <a:pattFill prst="ltDnDiag">
                  <a:fgClr>
                    <a:schemeClr val="accent5">
                      <a:lumMod val="60000"/>
                      <a:lumOff val="40000"/>
                    </a:schemeClr>
                  </a:fgClr>
                  <a:bgClr>
                    <a:schemeClr val="bg1"/>
                  </a:bgClr>
                </a:pattFill>
                <a:effectLst/>
              </a:rPr>
              <a:t>can</a:t>
            </a:r>
            <a:endParaRPr lang="es-ES" sz="40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50" name="Rectángulo 49">
            <a:extLst>
              <a:ext uri="{FF2B5EF4-FFF2-40B4-BE49-F238E27FC236}">
                <a16:creationId xmlns:a16="http://schemas.microsoft.com/office/drawing/2014/main" id="{4292F8CE-316B-934E-A304-31098876870C}"/>
              </a:ext>
            </a:extLst>
          </p:cNvPr>
          <p:cNvSpPr/>
          <p:nvPr/>
        </p:nvSpPr>
        <p:spPr>
          <a:xfrm>
            <a:off x="7908704" y="5444186"/>
            <a:ext cx="1579278" cy="646331"/>
          </a:xfrm>
          <a:prstGeom prst="rect">
            <a:avLst/>
          </a:prstGeom>
          <a:noFill/>
        </p:spPr>
        <p:txBody>
          <a:bodyPr wrap="none" lIns="91440" tIns="45720" rIns="91440" bIns="45720">
            <a:spAutoFit/>
          </a:bodyPr>
          <a:lstStyle/>
          <a:p>
            <a:pPr algn="ctr"/>
            <a:r>
              <a:rPr lang="es-E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 </a:t>
            </a:r>
            <a:r>
              <a:rPr lang="es-ES" sz="36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have</a:t>
            </a:r>
            <a:endParaRPr lang="es-E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Rectángulo 8">
            <a:extLst>
              <a:ext uri="{FF2B5EF4-FFF2-40B4-BE49-F238E27FC236}">
                <a16:creationId xmlns:a16="http://schemas.microsoft.com/office/drawing/2014/main" id="{527BE6B5-C6CF-3F41-B076-5E19D55C9FE8}"/>
              </a:ext>
            </a:extLst>
          </p:cNvPr>
          <p:cNvSpPr/>
          <p:nvPr/>
        </p:nvSpPr>
        <p:spPr>
          <a:xfrm>
            <a:off x="4984385" y="5531557"/>
            <a:ext cx="2270173" cy="523220"/>
          </a:xfrm>
          <a:prstGeom prst="rect">
            <a:avLst/>
          </a:prstGeom>
          <a:noFill/>
        </p:spPr>
        <p:txBody>
          <a:bodyPr wrap="none" lIns="91440" tIns="45720" rIns="91440" bIns="45720">
            <a:spAutoFit/>
          </a:bodyPr>
          <a:lstStyle/>
          <a:p>
            <a:pPr algn="ctr"/>
            <a:r>
              <a:rPr lang="es-ES" sz="2800" b="1" cap="none" spc="0">
                <a:ln w="6600">
                  <a:solidFill>
                    <a:schemeClr val="accent2"/>
                  </a:solidFill>
                  <a:prstDash val="solid"/>
                </a:ln>
                <a:solidFill>
                  <a:schemeClr val="accent1">
                    <a:lumMod val="50000"/>
                  </a:schemeClr>
                </a:solidFill>
                <a:effectLst>
                  <a:outerShdw dist="38100" dir="2700000" algn="tl" rotWithShape="0">
                    <a:schemeClr val="accent2"/>
                  </a:outerShdw>
                </a:effectLst>
              </a:rPr>
              <a:t>I do, I </a:t>
            </a:r>
            <a:r>
              <a:rPr lang="es-ES" sz="2800" b="1" cap="none" spc="0" dirty="0" err="1">
                <a:ln w="6600">
                  <a:solidFill>
                    <a:schemeClr val="accent2"/>
                  </a:solidFill>
                  <a:prstDash val="solid"/>
                </a:ln>
                <a:solidFill>
                  <a:schemeClr val="accent1">
                    <a:lumMod val="50000"/>
                  </a:schemeClr>
                </a:solidFill>
                <a:effectLst>
                  <a:outerShdw dist="38100" dir="2700000" algn="tl" rotWithShape="0">
                    <a:schemeClr val="accent2"/>
                  </a:outerShdw>
                </a:effectLst>
              </a:rPr>
              <a:t>make</a:t>
            </a:r>
            <a:endParaRPr lang="es-ES" sz="2800" b="1" cap="none" spc="0" dirty="0">
              <a:ln w="6600">
                <a:solidFill>
                  <a:schemeClr val="accent2"/>
                </a:solidFill>
                <a:prstDash val="solid"/>
              </a:ln>
              <a:solidFill>
                <a:schemeClr val="accent1">
                  <a:lumMod val="50000"/>
                </a:schemeClr>
              </a:solidFill>
              <a:effectLst>
                <a:outerShdw dist="38100" dir="2700000" algn="tl" rotWithShape="0">
                  <a:schemeClr val="accent2"/>
                </a:outerShdw>
              </a:effectLst>
            </a:endParaRPr>
          </a:p>
        </p:txBody>
      </p:sp>
      <p:pic>
        <p:nvPicPr>
          <p:cNvPr id="7170" name="Picture 2" descr="rare 50 euro cent coin - Clip Art Library">
            <a:extLst>
              <a:ext uri="{FF2B5EF4-FFF2-40B4-BE49-F238E27FC236}">
                <a16:creationId xmlns:a16="http://schemas.microsoft.com/office/drawing/2014/main" id="{EF75DD6A-16AF-0944-998B-113A6047B8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5679" y="971310"/>
            <a:ext cx="994771" cy="9947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Pile Of Money Png, Download Free Clip Art, Free Clip Art on ...">
            <a:extLst>
              <a:ext uri="{FF2B5EF4-FFF2-40B4-BE49-F238E27FC236}">
                <a16:creationId xmlns:a16="http://schemas.microsoft.com/office/drawing/2014/main" id="{491E9A85-4697-C340-B332-29197008122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62342" y="824934"/>
            <a:ext cx="1245698" cy="11423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A9C22202-2389-A341-9B8E-E0AF226CB38F}"/>
              </a:ext>
            </a:extLst>
          </p:cNvPr>
          <p:cNvSpPr/>
          <p:nvPr/>
        </p:nvSpPr>
        <p:spPr>
          <a:xfrm>
            <a:off x="4766570" y="2720174"/>
            <a:ext cx="2660926" cy="954107"/>
          </a:xfrm>
          <a:prstGeom prst="rect">
            <a:avLst/>
          </a:prstGeom>
        </p:spPr>
        <p:txBody>
          <a:bodyPr wrap="square">
            <a:spAutoFit/>
          </a:bodyPr>
          <a:lstStyle/>
          <a:p>
            <a:pPr algn="ctr"/>
            <a:r>
              <a:rPr lang="es-ES" sz="2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to change, changing</a:t>
            </a:r>
            <a:endParaRPr lang="es-E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7174" name="Picture 6" descr="clip art - Clip Art Library">
            <a:extLst>
              <a:ext uri="{FF2B5EF4-FFF2-40B4-BE49-F238E27FC236}">
                <a16:creationId xmlns:a16="http://schemas.microsoft.com/office/drawing/2014/main" id="{0E03585D-9434-EC4D-81CD-13A4538E777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8840" r="6726"/>
          <a:stretch/>
        </p:blipFill>
        <p:spPr bwMode="auto">
          <a:xfrm>
            <a:off x="10316879" y="1490578"/>
            <a:ext cx="1802143" cy="54101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lipart sunday - Clip Art Library">
            <a:extLst>
              <a:ext uri="{FF2B5EF4-FFF2-40B4-BE49-F238E27FC236}">
                <a16:creationId xmlns:a16="http://schemas.microsoft.com/office/drawing/2014/main" id="{94CB7F2B-9F4B-8045-8088-06B08C9957F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39696" y="2971243"/>
            <a:ext cx="1690990" cy="45197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lip art between - Clip Art Library">
            <a:extLst>
              <a:ext uri="{FF2B5EF4-FFF2-40B4-BE49-F238E27FC236}">
                <a16:creationId xmlns:a16="http://schemas.microsoft.com/office/drawing/2014/main" id="{C904B061-7BE9-544A-9C0D-D98A1B404BA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186084" y="3990280"/>
            <a:ext cx="1495922" cy="839187"/>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B5DCAE34-2201-E84A-85EB-B97E0A0211F6}"/>
              </a:ext>
            </a:extLst>
          </p:cNvPr>
          <p:cNvSpPr/>
          <p:nvPr/>
        </p:nvSpPr>
        <p:spPr>
          <a:xfrm>
            <a:off x="7867693" y="4018870"/>
            <a:ext cx="1808508"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3600" b="1" cap="none" spc="0" dirty="0" err="1">
                <a:ln/>
                <a:solidFill>
                  <a:srgbClr val="F66400"/>
                </a:solidFill>
                <a:effectLst/>
              </a:rPr>
              <a:t>outside</a:t>
            </a:r>
            <a:endParaRPr lang="es-ES" sz="3600" b="1" cap="none" spc="0" dirty="0">
              <a:ln/>
              <a:solidFill>
                <a:srgbClr val="F66400"/>
              </a:solidFill>
              <a:effectLst/>
            </a:endParaRPr>
          </a:p>
        </p:txBody>
      </p:sp>
      <p:pic>
        <p:nvPicPr>
          <p:cNvPr id="7180" name="Picture 12" descr="Family African American Clip art - Family png download - 1024*840 ...">
            <a:extLst>
              <a:ext uri="{FF2B5EF4-FFF2-40B4-BE49-F238E27FC236}">
                <a16:creationId xmlns:a16="http://schemas.microsoft.com/office/drawing/2014/main" id="{1A8A2F6B-ED27-8545-9DFF-8CD82ADC36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675885" y="3649861"/>
            <a:ext cx="1605170" cy="1316813"/>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59">
            <a:extLst>
              <a:ext uri="{FF2B5EF4-FFF2-40B4-BE49-F238E27FC236}">
                <a16:creationId xmlns:a16="http://schemas.microsoft.com/office/drawing/2014/main" id="{AF305A0D-A06A-7B43-9700-7BB182020EF5}"/>
              </a:ext>
            </a:extLst>
          </p:cNvPr>
          <p:cNvSpPr txBox="1"/>
          <p:nvPr/>
        </p:nvSpPr>
        <p:spPr>
          <a:xfrm>
            <a:off x="9775809" y="5582686"/>
            <a:ext cx="296876" cy="400110"/>
          </a:xfrm>
          <a:prstGeom prst="rect">
            <a:avLst/>
          </a:prstGeom>
          <a:solidFill>
            <a:srgbClr val="FBF0D5"/>
          </a:solidFill>
          <a:ln>
            <a:solidFill>
              <a:schemeClr val="tx1"/>
            </a:solidFill>
          </a:ln>
        </p:spPr>
        <p:txBody>
          <a:bodyPr wrap="none" rtlCol="0">
            <a:spAutoFit/>
          </a:bodyPr>
          <a:lstStyle/>
          <a:p>
            <a:pPr algn="l"/>
            <a:r>
              <a:rPr lang="en-GB" sz="2000" b="1">
                <a:solidFill>
                  <a:srgbClr val="203864"/>
                </a:solidFill>
              </a:rPr>
              <a:t>L</a:t>
            </a:r>
            <a:endParaRPr lang="x-none" sz="2000" b="1" dirty="0">
              <a:solidFill>
                <a:srgbClr val="203864"/>
              </a:solidFill>
            </a:endParaRPr>
          </a:p>
        </p:txBody>
      </p:sp>
      <p:sp>
        <p:nvSpPr>
          <p:cNvPr id="44" name="Rectángulo 10">
            <a:extLst>
              <a:ext uri="{FF2B5EF4-FFF2-40B4-BE49-F238E27FC236}">
                <a16:creationId xmlns:a16="http://schemas.microsoft.com/office/drawing/2014/main" id="{A9C22202-2389-A341-9B8E-E0AF226CB38F}"/>
              </a:ext>
            </a:extLst>
          </p:cNvPr>
          <p:cNvSpPr/>
          <p:nvPr/>
        </p:nvSpPr>
        <p:spPr>
          <a:xfrm>
            <a:off x="10247884" y="5282213"/>
            <a:ext cx="1579572" cy="954107"/>
          </a:xfrm>
          <a:prstGeom prst="rect">
            <a:avLst/>
          </a:prstGeom>
        </p:spPr>
        <p:txBody>
          <a:bodyPr wrap="square">
            <a:spAutoFit/>
          </a:bodyPr>
          <a:lstStyle/>
          <a:p>
            <a:pPr algn="ctr"/>
            <a:r>
              <a:rPr lang="es-ES" sz="2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to run, running</a:t>
            </a:r>
            <a:endParaRPr lang="es-E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5" name="CuadroTexto 73">
            <a:extLst>
              <a:ext uri="{FF2B5EF4-FFF2-40B4-BE49-F238E27FC236}">
                <a16:creationId xmlns:a16="http://schemas.microsoft.com/office/drawing/2014/main" id="{FC97BDF4-6C8C-E64A-BE5C-901B81A9E802}"/>
              </a:ext>
            </a:extLst>
          </p:cNvPr>
          <p:cNvSpPr txBox="1"/>
          <p:nvPr/>
        </p:nvSpPr>
        <p:spPr>
          <a:xfrm>
            <a:off x="3722588" y="3706681"/>
            <a:ext cx="308098" cy="430887"/>
          </a:xfrm>
          <a:prstGeom prst="rect">
            <a:avLst/>
          </a:prstGeom>
          <a:noFill/>
        </p:spPr>
        <p:txBody>
          <a:bodyPr wrap="none" rtlCol="0">
            <a:spAutoFit/>
          </a:bodyPr>
          <a:lstStyle/>
          <a:p>
            <a:pPr algn="l"/>
            <a:r>
              <a:rPr lang="en-GB" sz="2200" b="1">
                <a:solidFill>
                  <a:schemeClr val="accent5">
                    <a:lumMod val="50000"/>
                  </a:schemeClr>
                </a:solidFill>
              </a:rPr>
              <a:t>L</a:t>
            </a:r>
            <a:endParaRPr lang="x-none" sz="2200" b="1" dirty="0">
              <a:solidFill>
                <a:schemeClr val="accent5">
                  <a:lumMod val="50000"/>
                </a:schemeClr>
              </a:solidFill>
            </a:endParaRPr>
          </a:p>
        </p:txBody>
      </p:sp>
    </p:spTree>
    <p:extLst>
      <p:ext uri="{BB962C8B-B14F-4D97-AF65-F5344CB8AC3E}">
        <p14:creationId xmlns:p14="http://schemas.microsoft.com/office/powerpoint/2010/main" val="213654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0" grpId="0"/>
      <p:bldP spid="71" grpId="0"/>
      <p:bldP spid="72" grpId="0"/>
      <p:bldP spid="73" grpId="0"/>
      <p:bldP spid="74" grpId="0"/>
      <p:bldP spid="75" grpId="0"/>
      <p:bldP spid="76" grpId="0"/>
      <p:bldP spid="77" grpId="0"/>
      <p:bldP spid="78" grpId="0"/>
      <p:bldP spid="79" grpId="0"/>
      <p:bldP spid="4" grpId="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335159"/>
            <a:ext cx="6484584" cy="1028700"/>
          </a:xfrm>
        </p:spPr>
        <p:txBody>
          <a:bodyPr>
            <a:noAutofit/>
          </a:bodyPr>
          <a:lstStyle/>
          <a:p>
            <a:r>
              <a:rPr lang="en-GB" sz="2600" b="1">
                <a:solidFill>
                  <a:schemeClr val="bg1"/>
                </a:solidFill>
              </a:rPr>
              <a:t>Talking about what people do</a:t>
            </a:r>
            <a:br>
              <a:rPr lang="en-GB" sz="2600" b="1">
                <a:solidFill>
                  <a:schemeClr val="bg1"/>
                </a:solidFill>
              </a:rPr>
            </a:br>
            <a:r>
              <a:rPr lang="en-GB" sz="2600" b="1">
                <a:solidFill>
                  <a:schemeClr val="bg1"/>
                </a:solidFill>
              </a:rPr>
              <a:t>-</a:t>
            </a:r>
            <a:r>
              <a:rPr lang="en-GB" sz="2600" b="1" dirty="0">
                <a:solidFill>
                  <a:schemeClr val="bg1"/>
                </a:solidFill>
              </a:rPr>
              <a:t>er/-</a:t>
            </a:r>
            <a:r>
              <a:rPr lang="en-GB" sz="2600" b="1">
                <a:solidFill>
                  <a:schemeClr val="bg1"/>
                </a:solidFill>
              </a:rPr>
              <a:t>ir verbs in singular persons</a:t>
            </a:r>
            <a:br>
              <a:rPr lang="en-GB" sz="2600" b="1">
                <a:solidFill>
                  <a:schemeClr val="bg1"/>
                </a:solidFill>
              </a:rPr>
            </a:br>
            <a:endParaRPr lang="en-GB" sz="2600" b="1" dirty="0">
              <a:solidFill>
                <a:schemeClr val="bg1"/>
              </a:solidFill>
            </a:endParaRPr>
          </a:p>
        </p:txBody>
      </p:sp>
      <p:sp>
        <p:nvSpPr>
          <p:cNvPr id="6" name="TextBox 5"/>
          <p:cNvSpPr txBox="1"/>
          <p:nvPr/>
        </p:nvSpPr>
        <p:spPr>
          <a:xfrm>
            <a:off x="4500283" y="4339596"/>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Hac</a:t>
            </a:r>
            <a:r>
              <a:rPr lang="en-GB" sz="2800" b="1" dirty="0" err="1">
                <a:solidFill>
                  <a:srgbClr val="ED7D31"/>
                </a:solidFill>
                <a:latin typeface="Century Gothic" panose="020B0502020202020204" pitchFamily="34" charset="0"/>
              </a:rPr>
              <a:t>es</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planes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 name="TextBox 6"/>
          <p:cNvSpPr txBox="1"/>
          <p:nvPr/>
        </p:nvSpPr>
        <p:spPr>
          <a:xfrm>
            <a:off x="240648" y="4350533"/>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ED7D31"/>
                </a:solidFill>
                <a:latin typeface="Century Gothic" panose="020B0502020202020204" pitchFamily="34" charset="0"/>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make plans.</a:t>
            </a:r>
          </a:p>
        </p:txBody>
      </p:sp>
      <p:sp>
        <p:nvSpPr>
          <p:cNvPr id="9" name="TextBox 8"/>
          <p:cNvSpPr txBox="1"/>
          <p:nvPr/>
        </p:nvSpPr>
        <p:spPr>
          <a:xfrm>
            <a:off x="213649" y="1835636"/>
            <a:ext cx="1228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verb ending changes depending on who the verb refers to. </a:t>
            </a:r>
          </a:p>
        </p:txBody>
      </p:sp>
      <p:sp>
        <p:nvSpPr>
          <p:cNvPr id="10" name="TextBox 9"/>
          <p:cNvSpPr txBox="1"/>
          <p:nvPr/>
        </p:nvSpPr>
        <p:spPr>
          <a:xfrm>
            <a:off x="213649" y="1202287"/>
            <a:ext cx="11862885"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As you know, 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infinitives end in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ir</a:t>
            </a:r>
            <a:r>
              <a:rPr lang="en-GB" sz="2800" b="1"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p:cNvSpPr txBox="1"/>
          <p:nvPr/>
        </p:nvSpPr>
        <p:spPr>
          <a:xfrm>
            <a:off x="4473380" y="3071920"/>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Corr</a:t>
            </a:r>
            <a:r>
              <a:rPr lang="en-GB" sz="2800" b="1" dirty="0" err="1">
                <a:solidFill>
                  <a:srgbClr val="ED7D31"/>
                </a:solidFill>
                <a:latin typeface="Century Gothic" panose="020B0502020202020204" pitchFamily="34" charset="0"/>
              </a:rPr>
              <a:t>o</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la plaza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p:cNvSpPr txBox="1"/>
          <p:nvPr/>
        </p:nvSpPr>
        <p:spPr>
          <a:xfrm>
            <a:off x="213648" y="3059936"/>
            <a:ext cx="4400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the square.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213649" y="2468985"/>
            <a:ext cx="11517178"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–er /</a:t>
            </a:r>
            <a:r>
              <a:rPr lang="en-GB" sz="2800" dirty="0">
                <a:solidFill>
                  <a:srgbClr val="002060"/>
                </a:solidFill>
                <a:latin typeface="Century Gothic" panose="020B0502020202020204" pitchFamily="34" charset="0"/>
              </a:rPr>
              <a:t> –ir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–er/</a:t>
            </a:r>
            <a:r>
              <a:rPr lang="en-GB" sz="2800" dirty="0">
                <a:solidFill>
                  <a:srgbClr val="002060"/>
                </a:solidFill>
                <a:latin typeface="Century Gothic" panose="020B0502020202020204" pitchFamily="34" charset="0"/>
              </a:rPr>
              <a:t> –ir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5">
            <a:extLst>
              <a:ext uri="{FF2B5EF4-FFF2-40B4-BE49-F238E27FC236}">
                <a16:creationId xmlns:a16="http://schemas.microsoft.com/office/drawing/2014/main" id="{EA761312-3FD2-7644-8518-C2E426A3438F}"/>
              </a:ext>
            </a:extLst>
          </p:cNvPr>
          <p:cNvSpPr txBox="1"/>
          <p:nvPr/>
        </p:nvSpPr>
        <p:spPr>
          <a:xfrm>
            <a:off x="5422960" y="5647947"/>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002060"/>
                </a:solidFill>
                <a:latin typeface="Century Gothic" panose="020B0502020202020204" pitchFamily="34" charset="0"/>
              </a:rPr>
              <a:t>Le</a:t>
            </a:r>
            <a:r>
              <a:rPr lang="en-GB" sz="2800" b="1">
                <a:solidFill>
                  <a:srgbClr val="ED7D31"/>
                </a:solidFill>
                <a:latin typeface="Century Gothic" panose="020B0502020202020204" pitchFamily="34" charset="0"/>
              </a:rPr>
              <a:t>e</a:t>
            </a:r>
            <a:r>
              <a:rPr kumimoji="0" lang="en-GB" sz="28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 </a:t>
            </a:r>
            <a:r>
              <a:rPr lang="en-GB" sz="2800">
                <a:solidFill>
                  <a:srgbClr val="002060"/>
                </a:solidFill>
                <a:latin typeface="Century Gothic" panose="020B0502020202020204" pitchFamily="34" charset="0"/>
              </a:rPr>
              <a:t>en </a:t>
            </a:r>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museo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6">
            <a:extLst>
              <a:ext uri="{FF2B5EF4-FFF2-40B4-BE49-F238E27FC236}">
                <a16:creationId xmlns:a16="http://schemas.microsoft.com/office/drawing/2014/main" id="{1677B789-BA15-7348-B92B-B08F6420AD5F}"/>
              </a:ext>
            </a:extLst>
          </p:cNvPr>
          <p:cNvSpPr txBox="1"/>
          <p:nvPr/>
        </p:nvSpPr>
        <p:spPr>
          <a:xfrm>
            <a:off x="222912" y="5648246"/>
            <a:ext cx="48404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solidFill>
                  <a:srgbClr val="ED7D31"/>
                </a:solidFill>
                <a:latin typeface="Century Gothic" panose="020B0502020202020204" pitchFamily="34" charset="0"/>
              </a:rPr>
              <a:t>S/he</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reads in</a:t>
            </a:r>
            <a:r>
              <a:rPr kumimoji="0" lang="en-GB" sz="2800" b="0" i="0" u="none" strike="noStrike" kern="1200" cap="none" spc="0" normalizeH="0" noProof="0">
                <a:ln>
                  <a:noFill/>
                </a:ln>
                <a:solidFill>
                  <a:srgbClr val="002060"/>
                </a:solidFill>
                <a:effectLst/>
                <a:uLnTx/>
                <a:uFillTx/>
                <a:latin typeface="Century Gothic" panose="020B0502020202020204" pitchFamily="34" charset="0"/>
                <a:ea typeface="+mn-ea"/>
                <a:cs typeface="+mn-cs"/>
              </a:rPr>
              <a:t> the museum.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12">
            <a:extLst>
              <a:ext uri="{FF2B5EF4-FFF2-40B4-BE49-F238E27FC236}">
                <a16:creationId xmlns:a16="http://schemas.microsoft.com/office/drawing/2014/main" id="{09B7E059-09DD-CA41-A93E-5F272ECEA8D7}"/>
              </a:ext>
            </a:extLst>
          </p:cNvPr>
          <p:cNvSpPr txBox="1"/>
          <p:nvPr/>
        </p:nvSpPr>
        <p:spPr>
          <a:xfrm>
            <a:off x="240648" y="3770358"/>
            <a:ext cx="11759987"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–er /</a:t>
            </a:r>
            <a:r>
              <a:rPr lang="en-GB" sz="2800" dirty="0">
                <a:solidFill>
                  <a:srgbClr val="002060"/>
                </a:solidFill>
                <a:latin typeface="Century Gothic" panose="020B0502020202020204" pitchFamily="34" charset="0"/>
              </a:rPr>
              <a:t> –ir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–er/</a:t>
            </a:r>
            <a:r>
              <a:rPr lang="en-GB" sz="2800" dirty="0">
                <a:solidFill>
                  <a:srgbClr val="002060"/>
                </a:solidFill>
                <a:latin typeface="Century Gothic" panose="020B0502020202020204" pitchFamily="34" charset="0"/>
              </a:rPr>
              <a:t> –ir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TextBox 12">
            <a:extLst>
              <a:ext uri="{FF2B5EF4-FFF2-40B4-BE49-F238E27FC236}">
                <a16:creationId xmlns:a16="http://schemas.microsoft.com/office/drawing/2014/main" id="{D554BBEC-FB8E-0A46-ADB7-8F0F54036B1B}"/>
              </a:ext>
            </a:extLst>
          </p:cNvPr>
          <p:cNvSpPr txBox="1"/>
          <p:nvPr/>
        </p:nvSpPr>
        <p:spPr>
          <a:xfrm>
            <a:off x="213648" y="5073450"/>
            <a:ext cx="11862885" cy="523220"/>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with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–er /</a:t>
            </a:r>
            <a:r>
              <a:rPr lang="en-GB" sz="2800" dirty="0">
                <a:solidFill>
                  <a:srgbClr val="002060"/>
                </a:solidFill>
                <a:latin typeface="Century Gothic" panose="020B0502020202020204" pitchFamily="34" charset="0"/>
              </a:rPr>
              <a:t> –ir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–er/</a:t>
            </a:r>
            <a:r>
              <a:rPr lang="en-GB" sz="2800" dirty="0">
                <a:solidFill>
                  <a:srgbClr val="002060"/>
                </a:solidFill>
                <a:latin typeface="Century Gothic" panose="020B0502020202020204" pitchFamily="34" charset="0"/>
              </a:rPr>
              <a:t> –ir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____</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Rounded Rectangular Callout 18">
            <a:extLst>
              <a:ext uri="{FF2B5EF4-FFF2-40B4-BE49-F238E27FC236}">
                <a16:creationId xmlns:a16="http://schemas.microsoft.com/office/drawing/2014/main" id="{5259126B-3F06-904F-891B-157C4A6007F3}"/>
              </a:ext>
            </a:extLst>
          </p:cNvPr>
          <p:cNvSpPr/>
          <p:nvPr/>
        </p:nvSpPr>
        <p:spPr>
          <a:xfrm>
            <a:off x="2404152" y="4688282"/>
            <a:ext cx="3328433" cy="1045557"/>
          </a:xfrm>
          <a:prstGeom prst="wedgeRoundRectCallout">
            <a:avLst>
              <a:gd name="adj1" fmla="val 56961"/>
              <a:gd name="adj2" fmla="val 50932"/>
              <a:gd name="adj3" fmla="val 16667"/>
            </a:avLst>
          </a:prstGeom>
          <a:solidFill>
            <a:schemeClr val="accent5">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Remember - </a:t>
            </a:r>
            <a:r>
              <a:rPr lang="en-GB" sz="2000" b="1">
                <a:latin typeface="Century Gothic" panose="020B0502020202020204" pitchFamily="34" charset="0"/>
              </a:rPr>
              <a:t>this verb ending also </a:t>
            </a:r>
            <a:r>
              <a:rPr lang="en-GB" sz="2000" b="1" dirty="0">
                <a:latin typeface="Century Gothic" panose="020B0502020202020204" pitchFamily="34" charset="0"/>
              </a:rPr>
              <a:t>means ‘it…’.</a:t>
            </a:r>
          </a:p>
        </p:txBody>
      </p:sp>
      <p:sp>
        <p:nvSpPr>
          <p:cNvPr id="4" name="CuadroTexto 3">
            <a:extLst>
              <a:ext uri="{FF2B5EF4-FFF2-40B4-BE49-F238E27FC236}">
                <a16:creationId xmlns:a16="http://schemas.microsoft.com/office/drawing/2014/main" id="{93DCB0F9-8291-B948-978D-17298EDE1340}"/>
              </a:ext>
            </a:extLst>
          </p:cNvPr>
          <p:cNvSpPr txBox="1"/>
          <p:nvPr/>
        </p:nvSpPr>
        <p:spPr>
          <a:xfrm>
            <a:off x="10375900" y="2461543"/>
            <a:ext cx="593432" cy="523220"/>
          </a:xfrm>
          <a:prstGeom prst="rect">
            <a:avLst/>
          </a:prstGeom>
          <a:noFill/>
        </p:spPr>
        <p:txBody>
          <a:bodyPr wrap="none" rtlCol="0">
            <a:spAutoFit/>
          </a:bodyPr>
          <a:lstStyle/>
          <a:p>
            <a:r>
              <a:rPr lang="en-GB" sz="2800" b="1" dirty="0">
                <a:solidFill>
                  <a:srgbClr val="ED7D31"/>
                </a:solidFill>
                <a:latin typeface="Century Gothic" panose="020B0502020202020204" pitchFamily="34" charset="0"/>
              </a:rPr>
              <a:t>–o</a:t>
            </a:r>
            <a:endParaRPr lang="es-GB" sz="2800" dirty="0">
              <a:solidFill>
                <a:srgbClr val="ED7D31"/>
              </a:solidFill>
            </a:endParaRPr>
          </a:p>
        </p:txBody>
      </p:sp>
      <p:sp>
        <p:nvSpPr>
          <p:cNvPr id="27" name="CuadroTexto 26">
            <a:extLst>
              <a:ext uri="{FF2B5EF4-FFF2-40B4-BE49-F238E27FC236}">
                <a16:creationId xmlns:a16="http://schemas.microsoft.com/office/drawing/2014/main" id="{F9D331DA-477A-9B49-95F8-0B10952E5E6E}"/>
              </a:ext>
            </a:extLst>
          </p:cNvPr>
          <p:cNvSpPr txBox="1"/>
          <p:nvPr/>
        </p:nvSpPr>
        <p:spPr>
          <a:xfrm>
            <a:off x="10827105" y="3762916"/>
            <a:ext cx="752129" cy="523220"/>
          </a:xfrm>
          <a:prstGeom prst="rect">
            <a:avLst/>
          </a:prstGeom>
          <a:noFill/>
        </p:spPr>
        <p:txBody>
          <a:bodyPr wrap="none" rtlCol="0">
            <a:spAutoFit/>
          </a:bodyPr>
          <a:lstStyle/>
          <a:p>
            <a:r>
              <a:rPr lang="en-GB" sz="2800" b="1" dirty="0">
                <a:solidFill>
                  <a:srgbClr val="ED7D31"/>
                </a:solidFill>
                <a:latin typeface="Century Gothic" panose="020B0502020202020204" pitchFamily="34" charset="0"/>
              </a:rPr>
              <a:t>–es</a:t>
            </a:r>
            <a:endParaRPr lang="es-GB" sz="2800" dirty="0">
              <a:solidFill>
                <a:srgbClr val="ED7D31"/>
              </a:solidFill>
            </a:endParaRPr>
          </a:p>
        </p:txBody>
      </p:sp>
      <p:sp>
        <p:nvSpPr>
          <p:cNvPr id="28" name="CuadroTexto 27">
            <a:extLst>
              <a:ext uri="{FF2B5EF4-FFF2-40B4-BE49-F238E27FC236}">
                <a16:creationId xmlns:a16="http://schemas.microsoft.com/office/drawing/2014/main" id="{651202AB-C4C1-2041-A188-EA4FD5285056}"/>
              </a:ext>
            </a:extLst>
          </p:cNvPr>
          <p:cNvSpPr txBox="1"/>
          <p:nvPr/>
        </p:nvSpPr>
        <p:spPr>
          <a:xfrm>
            <a:off x="10969332" y="5056963"/>
            <a:ext cx="593432" cy="523220"/>
          </a:xfrm>
          <a:prstGeom prst="rect">
            <a:avLst/>
          </a:prstGeom>
          <a:noFill/>
        </p:spPr>
        <p:txBody>
          <a:bodyPr wrap="none" rtlCol="0">
            <a:spAutoFit/>
          </a:bodyPr>
          <a:lstStyle/>
          <a:p>
            <a:r>
              <a:rPr lang="en-GB" sz="2800" b="1" dirty="0">
                <a:solidFill>
                  <a:srgbClr val="ED7D31"/>
                </a:solidFill>
                <a:latin typeface="Century Gothic" panose="020B0502020202020204" pitchFamily="34" charset="0"/>
              </a:rPr>
              <a:t>–e</a:t>
            </a:r>
            <a:endParaRPr lang="es-GB" sz="2800" dirty="0">
              <a:solidFill>
                <a:srgbClr val="ED7D3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Tree>
    <p:extLst>
      <p:ext uri="{BB962C8B-B14F-4D97-AF65-F5344CB8AC3E}">
        <p14:creationId xmlns:p14="http://schemas.microsoft.com/office/powerpoint/2010/main" val="2037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3" grpId="0"/>
      <p:bldP spid="21" grpId="0"/>
      <p:bldP spid="23" grpId="0"/>
      <p:bldP spid="26" grpId="0" animBg="1"/>
      <p:bldP spid="4"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2984"/>
            <a:ext cx="6484584" cy="1325563"/>
          </a:xfrm>
        </p:spPr>
        <p:txBody>
          <a:bodyPr>
            <a:normAutofit/>
          </a:bodyPr>
          <a:lstStyle/>
          <a:p>
            <a:r>
              <a:rPr lang="en-GB" sz="2600" b="1" dirty="0">
                <a:solidFill>
                  <a:schemeClr val="bg1"/>
                </a:solidFill>
              </a:rPr>
              <a:t>Using subject pronouns: </a:t>
            </a:r>
            <a:r>
              <a:rPr lang="en-GB" sz="2600" b="1" dirty="0" err="1">
                <a:solidFill>
                  <a:schemeClr val="bg1"/>
                </a:solidFill>
              </a:rPr>
              <a:t>yo</a:t>
            </a:r>
            <a:r>
              <a:rPr lang="en-GB" sz="2600" b="1" dirty="0">
                <a:solidFill>
                  <a:schemeClr val="bg1"/>
                </a:solidFill>
              </a:rPr>
              <a:t> (‘I’), </a:t>
            </a:r>
            <a:r>
              <a:rPr lang="en-GB" sz="2600" b="1" dirty="0" err="1">
                <a:solidFill>
                  <a:schemeClr val="bg1"/>
                </a:solidFill>
              </a:rPr>
              <a:t>tú</a:t>
            </a:r>
            <a:r>
              <a:rPr lang="en-GB" sz="2600" b="1" dirty="0">
                <a:solidFill>
                  <a:schemeClr val="bg1"/>
                </a:solidFill>
              </a:rPr>
              <a:t> (‘you’), </a:t>
            </a:r>
            <a:r>
              <a:rPr lang="en-GB" sz="2600" b="1" dirty="0" err="1">
                <a:solidFill>
                  <a:schemeClr val="bg1"/>
                </a:solidFill>
              </a:rPr>
              <a:t>él</a:t>
            </a:r>
            <a:r>
              <a:rPr lang="en-GB" sz="2600" b="1" dirty="0">
                <a:solidFill>
                  <a:schemeClr val="bg1"/>
                </a:solidFill>
              </a:rPr>
              <a:t> (‘he’), </a:t>
            </a:r>
            <a:r>
              <a:rPr lang="en-GB" sz="2600" b="1" dirty="0" err="1">
                <a:solidFill>
                  <a:schemeClr val="bg1"/>
                </a:solidFill>
              </a:rPr>
              <a:t>ella</a:t>
            </a:r>
            <a:r>
              <a:rPr lang="en-GB" sz="2600" b="1" dirty="0">
                <a:solidFill>
                  <a:schemeClr val="bg1"/>
                </a:solidFill>
              </a:rPr>
              <a:t> (‘she’)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gramática</a:t>
            </a:r>
          </a:p>
        </p:txBody>
      </p:sp>
      <p:sp>
        <p:nvSpPr>
          <p:cNvPr id="13" name="TextBox 12"/>
          <p:cNvSpPr txBox="1"/>
          <p:nvPr/>
        </p:nvSpPr>
        <p:spPr>
          <a:xfrm>
            <a:off x="170167" y="1268176"/>
            <a:ext cx="1185166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To compare different people,</a:t>
            </a:r>
            <a:r>
              <a:rPr kumimoji="0" lang="en-GB" sz="2600" u="none" strike="noStrike" kern="1200" cap="none" spc="0" normalizeH="0" noProof="0" dirty="0">
                <a:ln>
                  <a:noFill/>
                </a:ln>
                <a:solidFill>
                  <a:schemeClr val="accent5">
                    <a:lumMod val="50000"/>
                  </a:schemeClr>
                </a:solidFill>
                <a:effectLst/>
                <a:uLnTx/>
                <a:uFillTx/>
                <a:latin typeface="Century Gothic" panose="020B0502020202020204" pitchFamily="34" charset="0"/>
              </a:rPr>
              <a:t> use a subject pronoun (e.g., I, you, s/he) before the verb. This makes it clear who the verb refers to and it emphasises the contrast.</a:t>
            </a:r>
            <a:endParaRPr kumimoji="0" lang="en-GB" sz="260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5" name="TextBox 14"/>
          <p:cNvSpPr txBox="1"/>
          <p:nvPr/>
        </p:nvSpPr>
        <p:spPr>
          <a:xfrm>
            <a:off x="89661" y="5710310"/>
            <a:ext cx="11118347" cy="492443"/>
          </a:xfrm>
          <a:prstGeom prst="rect">
            <a:avLst/>
          </a:prstGeom>
          <a:noFill/>
        </p:spPr>
        <p:txBody>
          <a:bodyPr wrap="square" rtlCol="0">
            <a:spAutoFit/>
          </a:bodyPr>
          <a:lstStyle/>
          <a:p>
            <a:pPr lvl="0">
              <a:defRPr/>
            </a:pPr>
            <a:r>
              <a:rPr lang="en-GB" sz="2600" b="1" dirty="0">
                <a:solidFill>
                  <a:srgbClr val="ED7D31"/>
                </a:solidFill>
                <a:latin typeface="Century Gothic" panose="020B0502020202020204" pitchFamily="34" charset="0"/>
              </a:rPr>
              <a:t>Tú</a:t>
            </a:r>
            <a:r>
              <a:rPr lang="en-GB" sz="2600" dirty="0">
                <a:solidFill>
                  <a:srgbClr val="FF6600"/>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tienes</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vacaciones</a:t>
            </a:r>
            <a:r>
              <a:rPr kumimoji="0" lang="en-GB" sz="2600" i="0"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600" i="0"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pero</a:t>
            </a:r>
            <a:r>
              <a:rPr kumimoji="0" lang="en-GB" sz="2600" i="0"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600" b="1" dirty="0" err="1">
                <a:solidFill>
                  <a:srgbClr val="ED7D31"/>
                </a:solidFill>
                <a:latin typeface="Century Gothic" panose="020B0502020202020204" pitchFamily="34" charset="0"/>
              </a:rPr>
              <a:t>ella</a:t>
            </a:r>
            <a:r>
              <a:rPr lang="en-GB" sz="2600" dirty="0">
                <a:solidFill>
                  <a:schemeClr val="accent5">
                    <a:lumMod val="50000"/>
                  </a:schemeClr>
                </a:solidFill>
                <a:latin typeface="Century Gothic" panose="020B0502020202020204" pitchFamily="34" charset="0"/>
              </a:rPr>
              <a:t> no </a:t>
            </a:r>
            <a:r>
              <a:rPr lang="en-GB" sz="2600" dirty="0" err="1">
                <a:solidFill>
                  <a:schemeClr val="accent5">
                    <a:lumMod val="50000"/>
                  </a:schemeClr>
                </a:solidFill>
                <a:latin typeface="Century Gothic" panose="020B0502020202020204" pitchFamily="34" charset="0"/>
              </a:rPr>
              <a:t>puede</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ir.</a:t>
            </a:r>
            <a:endParaRPr kumimoji="0" lang="en-GB" sz="2600" i="0"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6" name="TextBox 15"/>
          <p:cNvSpPr txBox="1"/>
          <p:nvPr/>
        </p:nvSpPr>
        <p:spPr>
          <a:xfrm>
            <a:off x="85083" y="5158862"/>
            <a:ext cx="6314417" cy="492443"/>
          </a:xfrm>
          <a:prstGeom prst="rect">
            <a:avLst/>
          </a:prstGeom>
          <a:noFill/>
        </p:spPr>
        <p:txBody>
          <a:bodyPr wrap="square" rtlCol="0">
            <a:spAutoFit/>
          </a:bodyPr>
          <a:lstStyle/>
          <a:p>
            <a:pPr lvl="0">
              <a:defRPr/>
            </a:pPr>
            <a:r>
              <a:rPr lang="en-GB" sz="2600" b="1" dirty="0">
                <a:solidFill>
                  <a:srgbClr val="ED7D31"/>
                </a:solidFill>
                <a:latin typeface="Century Gothic" panose="020B0502020202020204" pitchFamily="34" charset="0"/>
              </a:rPr>
              <a:t>You</a:t>
            </a:r>
            <a:r>
              <a:rPr lang="en-GB" sz="2600" dirty="0">
                <a:solidFill>
                  <a:srgbClr val="FF6600"/>
                </a:solidFill>
                <a:latin typeface="Century Gothic" panose="020B0502020202020204" pitchFamily="34" charset="0"/>
              </a:rPr>
              <a:t> </a:t>
            </a:r>
            <a:r>
              <a:rPr lang="en-GB" sz="2600" dirty="0">
                <a:solidFill>
                  <a:schemeClr val="accent5">
                    <a:lumMod val="50000"/>
                  </a:schemeClr>
                </a:solidFill>
                <a:latin typeface="Century Gothic" panose="020B0502020202020204" pitchFamily="34" charset="0"/>
              </a:rPr>
              <a:t>have holidays, but </a:t>
            </a:r>
            <a:r>
              <a:rPr lang="en-GB" sz="2600" b="1" dirty="0">
                <a:solidFill>
                  <a:srgbClr val="ED7D31"/>
                </a:solidFill>
                <a:latin typeface="Century Gothic" panose="020B0502020202020204" pitchFamily="34" charset="0"/>
              </a:rPr>
              <a:t>she</a:t>
            </a:r>
            <a:r>
              <a:rPr lang="en-GB" sz="2600" dirty="0">
                <a:solidFill>
                  <a:srgbClr val="ED7D31"/>
                </a:solidFill>
                <a:latin typeface="Century Gothic" panose="020B0502020202020204" pitchFamily="34" charset="0"/>
              </a:rPr>
              <a:t> </a:t>
            </a:r>
            <a:r>
              <a:rPr lang="en-GB" sz="2600" dirty="0">
                <a:solidFill>
                  <a:schemeClr val="accent5">
                    <a:lumMod val="50000"/>
                  </a:schemeClr>
                </a:solidFill>
                <a:latin typeface="Century Gothic" panose="020B0502020202020204" pitchFamily="34" charset="0"/>
              </a:rPr>
              <a:t>can’t go.</a:t>
            </a:r>
            <a:endParaRPr kumimoji="0" lang="en-GB" sz="2600" i="0"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7" name="Rounded Rectangular Callout 6"/>
          <p:cNvSpPr/>
          <p:nvPr/>
        </p:nvSpPr>
        <p:spPr>
          <a:xfrm>
            <a:off x="7879345" y="4633645"/>
            <a:ext cx="4103526" cy="1449342"/>
          </a:xfrm>
          <a:prstGeom prst="wedgeRoundRectCallout">
            <a:avLst>
              <a:gd name="adj1" fmla="val -64128"/>
              <a:gd name="adj2" fmla="val 2018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English always</a:t>
            </a:r>
            <a:r>
              <a:rPr lang="en-GB" sz="2000" b="1" i="1" dirty="0"/>
              <a:t> </a:t>
            </a:r>
            <a:r>
              <a:rPr lang="en-GB" sz="2000" b="1" dirty="0"/>
              <a:t>uses </a:t>
            </a:r>
            <a:r>
              <a:rPr lang="en-GB" sz="2000" b="1"/>
              <a:t>subject pronouns </a:t>
            </a:r>
            <a:r>
              <a:rPr lang="en-GB" sz="2000" b="1" dirty="0"/>
              <a:t>when the subject changes, not just for contrast.</a:t>
            </a:r>
          </a:p>
        </p:txBody>
      </p:sp>
      <p:sp>
        <p:nvSpPr>
          <p:cNvPr id="14" name="TextBox 13"/>
          <p:cNvSpPr txBox="1"/>
          <p:nvPr/>
        </p:nvSpPr>
        <p:spPr>
          <a:xfrm>
            <a:off x="170167" y="2661789"/>
            <a:ext cx="4153860" cy="492443"/>
          </a:xfrm>
          <a:prstGeom prst="rect">
            <a:avLst/>
          </a:prstGeom>
          <a:noFill/>
        </p:spPr>
        <p:txBody>
          <a:bodyPr wrap="square" rtlCol="0">
            <a:spAutoFit/>
          </a:bodyPr>
          <a:lstStyle/>
          <a:p>
            <a:r>
              <a:rPr lang="en-GB" sz="2600" dirty="0">
                <a:solidFill>
                  <a:schemeClr val="accent5">
                    <a:lumMod val="50000"/>
                  </a:schemeClr>
                </a:solidFill>
              </a:rPr>
              <a:t>To say ‘</a:t>
            </a:r>
            <a:r>
              <a:rPr lang="en-GB" sz="2600" i="1" dirty="0">
                <a:solidFill>
                  <a:schemeClr val="accent5">
                    <a:lumMod val="50000"/>
                  </a:schemeClr>
                </a:solidFill>
              </a:rPr>
              <a:t>I</a:t>
            </a:r>
            <a:r>
              <a:rPr lang="en-GB" sz="2600" dirty="0">
                <a:solidFill>
                  <a:schemeClr val="accent5">
                    <a:lumMod val="50000"/>
                  </a:schemeClr>
                </a:solidFill>
              </a:rPr>
              <a:t>’ use</a:t>
            </a:r>
            <a:r>
              <a:rPr lang="en-GB" sz="2400" b="1" dirty="0">
                <a:solidFill>
                  <a:srgbClr val="ED7D31"/>
                </a:solidFill>
                <a:latin typeface="Century Gothic" panose="020B0502020202020204" pitchFamily="34" charset="0"/>
              </a:rPr>
              <a:t>____</a:t>
            </a:r>
            <a:r>
              <a:rPr lang="en-GB" sz="2400" dirty="0">
                <a:solidFill>
                  <a:srgbClr val="002060"/>
                </a:solidFill>
                <a:latin typeface="Century Gothic" panose="020B0502020202020204" pitchFamily="34" charset="0"/>
              </a:rPr>
              <a:t>.</a:t>
            </a:r>
            <a:r>
              <a:rPr lang="en-GB" sz="2600" dirty="0">
                <a:solidFill>
                  <a:schemeClr val="accent5">
                    <a:lumMod val="50000"/>
                  </a:schemeClr>
                </a:solidFill>
              </a:rPr>
              <a:t> </a:t>
            </a:r>
          </a:p>
        </p:txBody>
      </p:sp>
      <p:sp>
        <p:nvSpPr>
          <p:cNvPr id="17" name="CuadroTexto 16">
            <a:extLst>
              <a:ext uri="{FF2B5EF4-FFF2-40B4-BE49-F238E27FC236}">
                <a16:creationId xmlns:a16="http://schemas.microsoft.com/office/drawing/2014/main" id="{72D04126-E3C3-164D-8F09-BF535C6F8336}"/>
              </a:ext>
            </a:extLst>
          </p:cNvPr>
          <p:cNvSpPr txBox="1"/>
          <p:nvPr/>
        </p:nvSpPr>
        <p:spPr>
          <a:xfrm>
            <a:off x="2247097" y="2639453"/>
            <a:ext cx="622286" cy="523220"/>
          </a:xfrm>
          <a:prstGeom prst="rect">
            <a:avLst/>
          </a:prstGeom>
          <a:noFill/>
        </p:spPr>
        <p:txBody>
          <a:bodyPr wrap="none" rtlCol="0">
            <a:spAutoFit/>
          </a:bodyPr>
          <a:lstStyle/>
          <a:p>
            <a:r>
              <a:rPr lang="en-GB" sz="2800" b="1" dirty="0" err="1">
                <a:solidFill>
                  <a:srgbClr val="ED7D31"/>
                </a:solidFill>
                <a:latin typeface="Century Gothic" panose="020B0502020202020204" pitchFamily="34" charset="0"/>
              </a:rPr>
              <a:t>yo</a:t>
            </a:r>
            <a:endParaRPr lang="es-GB" sz="2800" dirty="0">
              <a:solidFill>
                <a:schemeClr val="accent5">
                  <a:lumMod val="50000"/>
                </a:schemeClr>
              </a:solidFill>
            </a:endParaRPr>
          </a:p>
        </p:txBody>
      </p:sp>
      <p:sp>
        <p:nvSpPr>
          <p:cNvPr id="18" name="TextBox 13">
            <a:extLst>
              <a:ext uri="{FF2B5EF4-FFF2-40B4-BE49-F238E27FC236}">
                <a16:creationId xmlns:a16="http://schemas.microsoft.com/office/drawing/2014/main" id="{5F85FEE6-9D77-314A-B33C-F90451B0B510}"/>
              </a:ext>
            </a:extLst>
          </p:cNvPr>
          <p:cNvSpPr txBox="1"/>
          <p:nvPr/>
        </p:nvSpPr>
        <p:spPr>
          <a:xfrm>
            <a:off x="170167" y="3255184"/>
            <a:ext cx="4494823" cy="492443"/>
          </a:xfrm>
          <a:prstGeom prst="rect">
            <a:avLst/>
          </a:prstGeom>
          <a:noFill/>
        </p:spPr>
        <p:txBody>
          <a:bodyPr wrap="square" rtlCol="0">
            <a:spAutoFit/>
          </a:bodyPr>
          <a:lstStyle/>
          <a:p>
            <a:r>
              <a:rPr lang="en-GB" sz="2600" dirty="0">
                <a:solidFill>
                  <a:schemeClr val="accent5">
                    <a:lumMod val="50000"/>
                  </a:schemeClr>
                </a:solidFill>
              </a:rPr>
              <a:t>To say ‘</a:t>
            </a:r>
            <a:r>
              <a:rPr lang="en-GB" sz="2600" i="1" dirty="0">
                <a:solidFill>
                  <a:schemeClr val="accent5">
                    <a:lumMod val="50000"/>
                  </a:schemeClr>
                </a:solidFill>
              </a:rPr>
              <a:t>you</a:t>
            </a:r>
            <a:r>
              <a:rPr lang="en-GB" sz="2600" dirty="0">
                <a:solidFill>
                  <a:schemeClr val="accent5">
                    <a:lumMod val="50000"/>
                  </a:schemeClr>
                </a:solidFill>
              </a:rPr>
              <a:t>’ use</a:t>
            </a:r>
            <a:r>
              <a:rPr lang="en-GB" sz="2400" b="1" dirty="0">
                <a:solidFill>
                  <a:srgbClr val="ED7D31"/>
                </a:solidFill>
                <a:latin typeface="Century Gothic" panose="020B0502020202020204" pitchFamily="34" charset="0"/>
              </a:rPr>
              <a:t>____</a:t>
            </a:r>
            <a:r>
              <a:rPr lang="en-GB" sz="2400" dirty="0">
                <a:solidFill>
                  <a:srgbClr val="002060"/>
                </a:solidFill>
                <a:latin typeface="Century Gothic" panose="020B0502020202020204" pitchFamily="34" charset="0"/>
              </a:rPr>
              <a:t>.</a:t>
            </a:r>
            <a:r>
              <a:rPr lang="en-GB" sz="2600" dirty="0">
                <a:solidFill>
                  <a:schemeClr val="accent5">
                    <a:lumMod val="50000"/>
                  </a:schemeClr>
                </a:solidFill>
              </a:rPr>
              <a:t> </a:t>
            </a:r>
          </a:p>
        </p:txBody>
      </p:sp>
      <p:sp>
        <p:nvSpPr>
          <p:cNvPr id="19" name="TextBox 13">
            <a:extLst>
              <a:ext uri="{FF2B5EF4-FFF2-40B4-BE49-F238E27FC236}">
                <a16:creationId xmlns:a16="http://schemas.microsoft.com/office/drawing/2014/main" id="{9345AFAB-2D60-654C-BEA4-CDB8BB16FECF}"/>
              </a:ext>
            </a:extLst>
          </p:cNvPr>
          <p:cNvSpPr txBox="1"/>
          <p:nvPr/>
        </p:nvSpPr>
        <p:spPr>
          <a:xfrm>
            <a:off x="170167" y="3848579"/>
            <a:ext cx="4386335" cy="492443"/>
          </a:xfrm>
          <a:prstGeom prst="rect">
            <a:avLst/>
          </a:prstGeom>
          <a:noFill/>
        </p:spPr>
        <p:txBody>
          <a:bodyPr wrap="square" rtlCol="0">
            <a:spAutoFit/>
          </a:bodyPr>
          <a:lstStyle/>
          <a:p>
            <a:r>
              <a:rPr lang="en-GB" sz="2600" dirty="0">
                <a:solidFill>
                  <a:schemeClr val="accent5">
                    <a:lumMod val="50000"/>
                  </a:schemeClr>
                </a:solidFill>
              </a:rPr>
              <a:t>To say ‘</a:t>
            </a:r>
            <a:r>
              <a:rPr lang="en-GB" sz="2600" i="1" dirty="0">
                <a:solidFill>
                  <a:schemeClr val="accent5">
                    <a:lumMod val="50000"/>
                  </a:schemeClr>
                </a:solidFill>
              </a:rPr>
              <a:t>he</a:t>
            </a:r>
            <a:r>
              <a:rPr lang="en-GB" sz="2600" dirty="0">
                <a:solidFill>
                  <a:schemeClr val="accent5">
                    <a:lumMod val="50000"/>
                  </a:schemeClr>
                </a:solidFill>
              </a:rPr>
              <a:t>’ use </a:t>
            </a:r>
            <a:r>
              <a:rPr lang="en-GB" sz="2400" b="1" dirty="0">
                <a:solidFill>
                  <a:srgbClr val="ED7D31"/>
                </a:solidFill>
                <a:latin typeface="Century Gothic" panose="020B0502020202020204" pitchFamily="34" charset="0"/>
              </a:rPr>
              <a:t>____</a:t>
            </a:r>
            <a:r>
              <a:rPr lang="en-GB" sz="2400" dirty="0">
                <a:solidFill>
                  <a:srgbClr val="002060"/>
                </a:solidFill>
                <a:latin typeface="Century Gothic" panose="020B0502020202020204" pitchFamily="34" charset="0"/>
              </a:rPr>
              <a:t>.</a:t>
            </a:r>
            <a:r>
              <a:rPr lang="en-GB" sz="2600" dirty="0">
                <a:solidFill>
                  <a:schemeClr val="accent5">
                    <a:lumMod val="50000"/>
                  </a:schemeClr>
                </a:solidFill>
              </a:rPr>
              <a:t> </a:t>
            </a:r>
          </a:p>
        </p:txBody>
      </p:sp>
      <p:sp>
        <p:nvSpPr>
          <p:cNvPr id="20" name="TextBox 13">
            <a:extLst>
              <a:ext uri="{FF2B5EF4-FFF2-40B4-BE49-F238E27FC236}">
                <a16:creationId xmlns:a16="http://schemas.microsoft.com/office/drawing/2014/main" id="{4CAFAA1E-5AEC-8843-8BF0-461C163EDF97}"/>
              </a:ext>
            </a:extLst>
          </p:cNvPr>
          <p:cNvSpPr txBox="1"/>
          <p:nvPr/>
        </p:nvSpPr>
        <p:spPr>
          <a:xfrm>
            <a:off x="193520" y="4441974"/>
            <a:ext cx="4362982" cy="492443"/>
          </a:xfrm>
          <a:prstGeom prst="rect">
            <a:avLst/>
          </a:prstGeom>
          <a:noFill/>
        </p:spPr>
        <p:txBody>
          <a:bodyPr wrap="square" rtlCol="0">
            <a:spAutoFit/>
          </a:bodyPr>
          <a:lstStyle/>
          <a:p>
            <a:r>
              <a:rPr lang="en-GB" sz="2600" dirty="0">
                <a:solidFill>
                  <a:schemeClr val="accent5">
                    <a:lumMod val="50000"/>
                  </a:schemeClr>
                </a:solidFill>
              </a:rPr>
              <a:t>To say ‘</a:t>
            </a:r>
            <a:r>
              <a:rPr lang="en-GB" sz="2600" i="1" dirty="0">
                <a:solidFill>
                  <a:schemeClr val="accent5">
                    <a:lumMod val="50000"/>
                  </a:schemeClr>
                </a:solidFill>
              </a:rPr>
              <a:t>she</a:t>
            </a:r>
            <a:r>
              <a:rPr lang="en-GB" sz="2600" dirty="0">
                <a:solidFill>
                  <a:schemeClr val="accent5">
                    <a:lumMod val="50000"/>
                  </a:schemeClr>
                </a:solidFill>
              </a:rPr>
              <a:t>’ use </a:t>
            </a:r>
            <a:r>
              <a:rPr lang="en-GB" sz="2400" b="1" dirty="0">
                <a:solidFill>
                  <a:srgbClr val="ED7D31"/>
                </a:solidFill>
                <a:latin typeface="Century Gothic" panose="020B0502020202020204" pitchFamily="34" charset="0"/>
              </a:rPr>
              <a:t>____</a:t>
            </a:r>
            <a:r>
              <a:rPr lang="en-GB" sz="2400" dirty="0">
                <a:solidFill>
                  <a:srgbClr val="002060"/>
                </a:solidFill>
                <a:latin typeface="Century Gothic" panose="020B0502020202020204" pitchFamily="34" charset="0"/>
              </a:rPr>
              <a:t>.</a:t>
            </a:r>
            <a:r>
              <a:rPr lang="en-GB" sz="2600" dirty="0">
                <a:solidFill>
                  <a:schemeClr val="accent5">
                    <a:lumMod val="50000"/>
                  </a:schemeClr>
                </a:solidFill>
              </a:rPr>
              <a:t> </a:t>
            </a:r>
          </a:p>
        </p:txBody>
      </p:sp>
      <p:sp>
        <p:nvSpPr>
          <p:cNvPr id="21" name="CuadroTexto 20">
            <a:extLst>
              <a:ext uri="{FF2B5EF4-FFF2-40B4-BE49-F238E27FC236}">
                <a16:creationId xmlns:a16="http://schemas.microsoft.com/office/drawing/2014/main" id="{18E34889-B097-F844-B83D-3725A5A9809F}"/>
              </a:ext>
            </a:extLst>
          </p:cNvPr>
          <p:cNvSpPr txBox="1"/>
          <p:nvPr/>
        </p:nvSpPr>
        <p:spPr>
          <a:xfrm>
            <a:off x="2817708" y="3176568"/>
            <a:ext cx="506870" cy="523220"/>
          </a:xfrm>
          <a:prstGeom prst="rect">
            <a:avLst/>
          </a:prstGeom>
          <a:noFill/>
        </p:spPr>
        <p:txBody>
          <a:bodyPr wrap="none" rtlCol="0">
            <a:spAutoFit/>
          </a:bodyPr>
          <a:lstStyle/>
          <a:p>
            <a:r>
              <a:rPr lang="en-GB" sz="2800" b="1" dirty="0" err="1">
                <a:solidFill>
                  <a:srgbClr val="ED7D31"/>
                </a:solidFill>
                <a:latin typeface="Century Gothic" panose="020B0502020202020204" pitchFamily="34" charset="0"/>
              </a:rPr>
              <a:t>tú</a:t>
            </a:r>
            <a:endParaRPr lang="es-GB" sz="2800" dirty="0">
              <a:solidFill>
                <a:schemeClr val="accent5">
                  <a:lumMod val="50000"/>
                </a:schemeClr>
              </a:solidFill>
            </a:endParaRPr>
          </a:p>
        </p:txBody>
      </p:sp>
      <p:sp>
        <p:nvSpPr>
          <p:cNvPr id="22" name="CuadroTexto 21">
            <a:extLst>
              <a:ext uri="{FF2B5EF4-FFF2-40B4-BE49-F238E27FC236}">
                <a16:creationId xmlns:a16="http://schemas.microsoft.com/office/drawing/2014/main" id="{36603F4E-2229-E947-AE09-547FE559DEB0}"/>
              </a:ext>
            </a:extLst>
          </p:cNvPr>
          <p:cNvSpPr txBox="1"/>
          <p:nvPr/>
        </p:nvSpPr>
        <p:spPr>
          <a:xfrm>
            <a:off x="2741833" y="3778404"/>
            <a:ext cx="500458" cy="523220"/>
          </a:xfrm>
          <a:prstGeom prst="rect">
            <a:avLst/>
          </a:prstGeom>
          <a:noFill/>
        </p:spPr>
        <p:txBody>
          <a:bodyPr wrap="none" rtlCol="0">
            <a:spAutoFit/>
          </a:bodyPr>
          <a:lstStyle/>
          <a:p>
            <a:r>
              <a:rPr lang="en-GB" sz="2800" b="1" dirty="0" err="1">
                <a:solidFill>
                  <a:srgbClr val="ED7D31"/>
                </a:solidFill>
                <a:latin typeface="Century Gothic" panose="020B0502020202020204" pitchFamily="34" charset="0"/>
              </a:rPr>
              <a:t>él</a:t>
            </a:r>
            <a:endParaRPr lang="es-GB" sz="2800" dirty="0">
              <a:solidFill>
                <a:schemeClr val="accent5">
                  <a:lumMod val="50000"/>
                </a:schemeClr>
              </a:solidFill>
            </a:endParaRPr>
          </a:p>
        </p:txBody>
      </p:sp>
      <p:sp>
        <p:nvSpPr>
          <p:cNvPr id="23" name="CuadroTexto 22">
            <a:extLst>
              <a:ext uri="{FF2B5EF4-FFF2-40B4-BE49-F238E27FC236}">
                <a16:creationId xmlns:a16="http://schemas.microsoft.com/office/drawing/2014/main" id="{71601101-178B-4D4F-AE68-AE3641914360}"/>
              </a:ext>
            </a:extLst>
          </p:cNvPr>
          <p:cNvSpPr txBox="1"/>
          <p:nvPr/>
        </p:nvSpPr>
        <p:spPr>
          <a:xfrm>
            <a:off x="2741833" y="4402576"/>
            <a:ext cx="824265" cy="523220"/>
          </a:xfrm>
          <a:prstGeom prst="rect">
            <a:avLst/>
          </a:prstGeom>
          <a:noFill/>
        </p:spPr>
        <p:txBody>
          <a:bodyPr wrap="none" rtlCol="0">
            <a:spAutoFit/>
          </a:bodyPr>
          <a:lstStyle/>
          <a:p>
            <a:r>
              <a:rPr lang="en-GB" sz="2800" b="1" dirty="0" err="1">
                <a:solidFill>
                  <a:srgbClr val="ED7D31"/>
                </a:solidFill>
                <a:latin typeface="Century Gothic" panose="020B0502020202020204" pitchFamily="34" charset="0"/>
              </a:rPr>
              <a:t>ella</a:t>
            </a:r>
            <a:endParaRPr lang="es-GB" sz="2800" dirty="0">
              <a:solidFill>
                <a:schemeClr val="accent5">
                  <a:lumMod val="50000"/>
                </a:schemeClr>
              </a:solidFill>
            </a:endParaRPr>
          </a:p>
        </p:txBody>
      </p:sp>
    </p:spTree>
    <p:extLst>
      <p:ext uri="{BB962C8B-B14F-4D97-AF65-F5344CB8AC3E}">
        <p14:creationId xmlns:p14="http://schemas.microsoft.com/office/powerpoint/2010/main" val="318424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7" grpId="0" animBg="1"/>
      <p:bldP spid="17" grpId="0"/>
      <p:bldP spid="18" grpId="0"/>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3C6341D6-D136-CC40-AC7A-ECA43A5BFF99}"/>
              </a:ext>
            </a:extLst>
          </p:cNvPr>
          <p:cNvGraphicFramePr>
            <a:graphicFrameLocks noGrp="1"/>
          </p:cNvGraphicFramePr>
          <p:nvPr>
            <p:extLst>
              <p:ext uri="{D42A27DB-BD31-4B8C-83A1-F6EECF244321}">
                <p14:modId xmlns:p14="http://schemas.microsoft.com/office/powerpoint/2010/main" val="2804004936"/>
              </p:ext>
            </p:extLst>
          </p:nvPr>
        </p:nvGraphicFramePr>
        <p:xfrm>
          <a:off x="274043" y="1001112"/>
          <a:ext cx="11574113" cy="5203202"/>
        </p:xfrm>
        <a:graphic>
          <a:graphicData uri="http://schemas.openxmlformats.org/drawingml/2006/table">
            <a:tbl>
              <a:tblPr firstRow="1" bandRow="1">
                <a:tableStyleId>{5DA37D80-6434-44D0-A028-1B22A696006F}</a:tableStyleId>
              </a:tblPr>
              <a:tblGrid>
                <a:gridCol w="1012890">
                  <a:extLst>
                    <a:ext uri="{9D8B030D-6E8A-4147-A177-3AD203B41FA5}">
                      <a16:colId xmlns:a16="http://schemas.microsoft.com/office/drawing/2014/main" val="880274456"/>
                    </a:ext>
                  </a:extLst>
                </a:gridCol>
                <a:gridCol w="6209033">
                  <a:extLst>
                    <a:ext uri="{9D8B030D-6E8A-4147-A177-3AD203B41FA5}">
                      <a16:colId xmlns:a16="http://schemas.microsoft.com/office/drawing/2014/main" val="2202295196"/>
                    </a:ext>
                  </a:extLst>
                </a:gridCol>
                <a:gridCol w="4352190">
                  <a:extLst>
                    <a:ext uri="{9D8B030D-6E8A-4147-A177-3AD203B41FA5}">
                      <a16:colId xmlns:a16="http://schemas.microsoft.com/office/drawing/2014/main" val="4047765467"/>
                    </a:ext>
                  </a:extLst>
                </a:gridCol>
              </a:tblGrid>
              <a:tr h="966810">
                <a:tc>
                  <a:txBody>
                    <a:bodyPr/>
                    <a:lstStyle/>
                    <a:p>
                      <a:pPr algn="ctr"/>
                      <a:r>
                        <a:rPr lang="es-GB" sz="2000" b="0" dirty="0">
                          <a:solidFill>
                            <a:srgbClr val="203864"/>
                          </a:solidFill>
                        </a:rPr>
                        <a:t>1</a:t>
                      </a:r>
                    </a:p>
                  </a:txBody>
                  <a:tcPr anchor="ctr"/>
                </a:tc>
                <a:tc>
                  <a:txBody>
                    <a:bodyPr/>
                    <a:lstStyle/>
                    <a:p>
                      <a:pPr marL="457200" indent="-457200">
                        <a:buAutoNum type="alphaLcPeriod"/>
                      </a:pPr>
                      <a:r>
                        <a:rPr lang="es-GB" sz="2000" b="0" dirty="0">
                          <a:solidFill>
                            <a:srgbClr val="203864"/>
                          </a:solidFill>
                        </a:rPr>
                        <a:t>hace muchos planes.</a:t>
                      </a:r>
                    </a:p>
                    <a:p>
                      <a:pPr marL="457200" indent="-457200">
                        <a:buAutoNum type="alphaLcPeriod"/>
                      </a:pPr>
                      <a:r>
                        <a:rPr lang="es-GB" sz="2000" b="0" dirty="0">
                          <a:solidFill>
                            <a:srgbClr val="203864"/>
                          </a:solidFill>
                        </a:rPr>
                        <a:t>hago muchos planes.</a:t>
                      </a:r>
                    </a:p>
                    <a:p>
                      <a:pPr marL="457200" indent="-457200">
                        <a:buAutoNum type="alphaLcPeriod"/>
                      </a:pPr>
                      <a:r>
                        <a:rPr lang="es-GB" sz="2000" b="0" dirty="0">
                          <a:solidFill>
                            <a:srgbClr val="203864"/>
                          </a:solidFill>
                        </a:rPr>
                        <a:t>haces muchos planes.</a:t>
                      </a:r>
                    </a:p>
                  </a:txBody>
                  <a:tcPr anchor="ctr">
                    <a:solidFill>
                      <a:srgbClr val="FFFFFF">
                        <a:alpha val="89804"/>
                      </a:srgbClr>
                    </a:solidFill>
                  </a:tcPr>
                </a:tc>
                <a:tc>
                  <a:txBody>
                    <a:bodyPr/>
                    <a:lstStyle/>
                    <a:p>
                      <a:pPr marL="0" indent="0">
                        <a:buNone/>
                      </a:pPr>
                      <a:endParaRPr lang="es-GB" sz="2000" b="0" dirty="0">
                        <a:solidFill>
                          <a:srgbClr val="203864"/>
                        </a:solidFill>
                      </a:endParaRPr>
                    </a:p>
                  </a:txBody>
                  <a:tcPr/>
                </a:tc>
                <a:extLst>
                  <a:ext uri="{0D108BD9-81ED-4DB2-BD59-A6C34878D82A}">
                    <a16:rowId xmlns:a16="http://schemas.microsoft.com/office/drawing/2014/main" val="3592830816"/>
                  </a:ext>
                </a:extLst>
              </a:tr>
              <a:tr h="966810">
                <a:tc>
                  <a:txBody>
                    <a:bodyPr/>
                    <a:lstStyle/>
                    <a:p>
                      <a:pPr algn="ctr"/>
                      <a:r>
                        <a:rPr lang="es-GB" sz="2000" b="0" dirty="0">
                          <a:solidFill>
                            <a:srgbClr val="203864"/>
                          </a:solidFill>
                        </a:rPr>
                        <a:t>2</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imprimes los billetes.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imprimo los billetes.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imprime los billetes.</a:t>
                      </a: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es-GB" sz="2000" b="0" dirty="0">
                        <a:solidFill>
                          <a:srgbClr val="203864"/>
                        </a:solidFill>
                      </a:endParaRPr>
                    </a:p>
                  </a:txBody>
                  <a:tcPr anchor="ctr"/>
                </a:tc>
                <a:extLst>
                  <a:ext uri="{0D108BD9-81ED-4DB2-BD59-A6C34878D82A}">
                    <a16:rowId xmlns:a16="http://schemas.microsoft.com/office/drawing/2014/main" val="2579940613"/>
                  </a:ext>
                </a:extLst>
              </a:tr>
              <a:tr h="966810">
                <a:tc>
                  <a:txBody>
                    <a:bodyPr/>
                    <a:lstStyle/>
                    <a:p>
                      <a:pPr algn="ctr"/>
                      <a:r>
                        <a:rPr lang="es-GB" sz="2000" b="0" dirty="0">
                          <a:solidFill>
                            <a:srgbClr val="203864"/>
                          </a:solidFill>
                        </a:rPr>
                        <a:t>3</a:t>
                      </a:r>
                    </a:p>
                  </a:txBody>
                  <a:tcPr anchor="ctr"/>
                </a:tc>
                <a:tc>
                  <a:txBody>
                    <a:bodyPr/>
                    <a:lstStyle/>
                    <a:p>
                      <a:pPr marL="457200" indent="-457200">
                        <a:buAutoNum type="alphaLcPeriod"/>
                      </a:pPr>
                      <a:r>
                        <a:rPr lang="es-GB" sz="2000" b="0" dirty="0">
                          <a:solidFill>
                            <a:srgbClr val="203864"/>
                          </a:solidFill>
                        </a:rPr>
                        <a:t>pone todas las cosas encima de la cama.</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pongo todas las cosas encima de la cama.</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pones </a:t>
                      </a:r>
                      <a:r>
                        <a:rPr lang="es-GB" sz="2000" b="0">
                          <a:solidFill>
                            <a:srgbClr val="203864"/>
                          </a:solidFill>
                        </a:rPr>
                        <a:t>todas las </a:t>
                      </a:r>
                      <a:r>
                        <a:rPr lang="es-GB" sz="2000" b="0" dirty="0">
                          <a:solidFill>
                            <a:srgbClr val="203864"/>
                          </a:solidFill>
                        </a:rPr>
                        <a:t>cosas encima de la cama.</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es-GB" sz="2000" b="0" dirty="0">
                        <a:solidFill>
                          <a:srgbClr val="203864"/>
                        </a:solidFill>
                      </a:endParaRPr>
                    </a:p>
                  </a:txBody>
                  <a:tcPr anchor="ctr"/>
                </a:tc>
                <a:extLst>
                  <a:ext uri="{0D108BD9-81ED-4DB2-BD59-A6C34878D82A}">
                    <a16:rowId xmlns:a16="http://schemas.microsoft.com/office/drawing/2014/main" val="3587679457"/>
                  </a:ext>
                </a:extLst>
              </a:tr>
              <a:tr h="966810">
                <a:tc>
                  <a:txBody>
                    <a:bodyPr/>
                    <a:lstStyle/>
                    <a:p>
                      <a:pPr algn="ctr"/>
                      <a:r>
                        <a:rPr lang="es-GB" sz="2000" b="0" dirty="0">
                          <a:solidFill>
                            <a:srgbClr val="203864"/>
                          </a:solidFill>
                        </a:rPr>
                        <a:t>4</a:t>
                      </a:r>
                    </a:p>
                  </a:txBody>
                  <a:tcPr anchor="ctr"/>
                </a:tc>
                <a:tc>
                  <a:txBody>
                    <a:bodyPr/>
                    <a:lstStyle/>
                    <a:p>
                      <a:pPr marL="457200" indent="-457200">
                        <a:buAutoNum type="alphaLcPeriod"/>
                      </a:pPr>
                      <a:r>
                        <a:rPr lang="es-GB" sz="2000" b="0" dirty="0">
                          <a:solidFill>
                            <a:srgbClr val="203864"/>
                          </a:solidFill>
                        </a:rPr>
                        <a:t>reparte la comida.</a:t>
                      </a:r>
                    </a:p>
                    <a:p>
                      <a:pPr marL="457200" indent="-457200">
                        <a:buAutoNum type="alphaLcPeriod"/>
                      </a:pPr>
                      <a:r>
                        <a:rPr lang="es-GB" sz="2000" b="0" dirty="0">
                          <a:solidFill>
                            <a:srgbClr val="203864"/>
                          </a:solidFill>
                        </a:rPr>
                        <a:t>repartes la comida.</a:t>
                      </a:r>
                    </a:p>
                    <a:p>
                      <a:pPr marL="457200" indent="-457200">
                        <a:buAutoNum type="alphaLcPeriod"/>
                      </a:pPr>
                      <a:r>
                        <a:rPr lang="es-GB" sz="2000" b="0" dirty="0">
                          <a:solidFill>
                            <a:srgbClr val="203864"/>
                          </a:solidFill>
                        </a:rPr>
                        <a:t>reparto la comida.</a:t>
                      </a:r>
                    </a:p>
                  </a:txBody>
                  <a:tcPr anchor="ctr">
                    <a:solidFill>
                      <a:srgbClr val="FBE4CE">
                        <a:alpha val="89804"/>
                      </a:srgbClr>
                    </a:solidFill>
                  </a:tcPr>
                </a:tc>
                <a:tc>
                  <a:txBody>
                    <a:bodyPr/>
                    <a:lstStyle/>
                    <a:p>
                      <a:pPr marL="457200" indent="-457200">
                        <a:buAutoNum type="alphaLcPeriod"/>
                      </a:pPr>
                      <a:endParaRPr lang="es-GB" sz="2000" b="0" dirty="0">
                        <a:solidFill>
                          <a:srgbClr val="203864"/>
                        </a:solidFill>
                      </a:endParaRPr>
                    </a:p>
                  </a:txBody>
                  <a:tcPr anchor="ctr">
                    <a:solidFill>
                      <a:srgbClr val="FBE4CE">
                        <a:alpha val="89804"/>
                      </a:srgbClr>
                    </a:solidFill>
                  </a:tcPr>
                </a:tc>
                <a:extLst>
                  <a:ext uri="{0D108BD9-81ED-4DB2-BD59-A6C34878D82A}">
                    <a16:rowId xmlns:a16="http://schemas.microsoft.com/office/drawing/2014/main" val="2420877955"/>
                  </a:ext>
                </a:extLst>
              </a:tr>
              <a:tr h="1179842">
                <a:tc>
                  <a:txBody>
                    <a:bodyPr/>
                    <a:lstStyle/>
                    <a:p>
                      <a:pPr algn="ctr"/>
                      <a:r>
                        <a:rPr lang="es-GB" sz="2000" b="0" dirty="0">
                          <a:solidFill>
                            <a:srgbClr val="203864"/>
                          </a:solidFill>
                        </a:rPr>
                        <a:t>5</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a:solidFill>
                            <a:srgbClr val="203864"/>
                          </a:solidFill>
                        </a:rPr>
                        <a:t>decido </a:t>
                      </a:r>
                      <a:r>
                        <a:rPr lang="en-GB" sz="2000" b="0">
                          <a:solidFill>
                            <a:srgbClr val="203864"/>
                          </a:solidFill>
                        </a:rPr>
                        <a:t>qué</a:t>
                      </a:r>
                      <a:r>
                        <a:rPr lang="es-GB" sz="2000" b="0">
                          <a:solidFill>
                            <a:srgbClr val="203864"/>
                          </a:solidFill>
                        </a:rPr>
                        <a:t> ropa </a:t>
                      </a:r>
                      <a:r>
                        <a:rPr lang="en-GB" sz="2000" b="0">
                          <a:solidFill>
                            <a:srgbClr val="203864"/>
                          </a:solidFill>
                        </a:rPr>
                        <a:t>va</a:t>
                      </a:r>
                      <a:r>
                        <a:rPr lang="es-GB" sz="2000" b="0">
                          <a:solidFill>
                            <a:srgbClr val="203864"/>
                          </a:solidFill>
                        </a:rPr>
                        <a:t> </a:t>
                      </a:r>
                      <a:r>
                        <a:rPr lang="en-GB" sz="2000" b="0">
                          <a:solidFill>
                            <a:srgbClr val="203864"/>
                          </a:solidFill>
                        </a:rPr>
                        <a:t>a llevar</a:t>
                      </a:r>
                      <a:r>
                        <a:rPr lang="es-GB" sz="2000" b="0">
                          <a:solidFill>
                            <a:srgbClr val="203864"/>
                          </a:solidFill>
                        </a:rPr>
                        <a:t> </a:t>
                      </a:r>
                      <a:r>
                        <a:rPr lang="es-GB" sz="2000" b="0" dirty="0">
                          <a:solidFill>
                            <a:srgbClr val="203864"/>
                          </a:solidFill>
                        </a:rPr>
                        <a:t>a la fiesta.</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a:solidFill>
                            <a:srgbClr val="203864"/>
                          </a:solidFill>
                        </a:rPr>
                        <a:t>decide </a:t>
                      </a:r>
                      <a:r>
                        <a:rPr lang="en-GB" sz="2000" b="0">
                          <a:solidFill>
                            <a:srgbClr val="203864"/>
                          </a:solidFill>
                        </a:rPr>
                        <a:t>qué</a:t>
                      </a:r>
                      <a:r>
                        <a:rPr lang="es-GB" sz="2000" b="0">
                          <a:solidFill>
                            <a:srgbClr val="203864"/>
                          </a:solidFill>
                        </a:rPr>
                        <a:t> ropa </a:t>
                      </a:r>
                      <a:r>
                        <a:rPr lang="en-GB" sz="2000" b="0">
                          <a:solidFill>
                            <a:srgbClr val="203864"/>
                          </a:solidFill>
                        </a:rPr>
                        <a:t>va</a:t>
                      </a:r>
                      <a:r>
                        <a:rPr lang="es-GB" sz="2000" b="0">
                          <a:solidFill>
                            <a:srgbClr val="203864"/>
                          </a:solidFill>
                        </a:rPr>
                        <a:t> </a:t>
                      </a:r>
                      <a:r>
                        <a:rPr lang="en-GB" sz="2000" b="0">
                          <a:solidFill>
                            <a:srgbClr val="203864"/>
                          </a:solidFill>
                        </a:rPr>
                        <a:t>a llevar</a:t>
                      </a:r>
                      <a:r>
                        <a:rPr lang="es-GB" sz="2000" b="0">
                          <a:solidFill>
                            <a:srgbClr val="203864"/>
                          </a:solidFill>
                        </a:rPr>
                        <a:t> a </a:t>
                      </a:r>
                      <a:r>
                        <a:rPr lang="es-GB" sz="2000" b="0" dirty="0">
                          <a:solidFill>
                            <a:srgbClr val="203864"/>
                          </a:solidFill>
                        </a:rPr>
                        <a:t>la fiesta.</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a:solidFill>
                            <a:srgbClr val="203864"/>
                          </a:solidFill>
                        </a:rPr>
                        <a:t>decides </a:t>
                      </a:r>
                      <a:r>
                        <a:rPr lang="en-GB" sz="2000" b="0">
                          <a:solidFill>
                            <a:srgbClr val="203864"/>
                          </a:solidFill>
                        </a:rPr>
                        <a:t>qué</a:t>
                      </a:r>
                      <a:r>
                        <a:rPr lang="es-GB" sz="2000" b="0">
                          <a:solidFill>
                            <a:srgbClr val="203864"/>
                          </a:solidFill>
                        </a:rPr>
                        <a:t> ropa </a:t>
                      </a:r>
                      <a:r>
                        <a:rPr lang="en-GB" sz="2000" b="0">
                          <a:solidFill>
                            <a:srgbClr val="203864"/>
                          </a:solidFill>
                        </a:rPr>
                        <a:t>va</a:t>
                      </a:r>
                      <a:r>
                        <a:rPr lang="es-GB" sz="2000" b="0">
                          <a:solidFill>
                            <a:srgbClr val="203864"/>
                          </a:solidFill>
                        </a:rPr>
                        <a:t> </a:t>
                      </a:r>
                      <a:r>
                        <a:rPr lang="en-GB" sz="2000" b="0">
                          <a:solidFill>
                            <a:srgbClr val="203864"/>
                          </a:solidFill>
                        </a:rPr>
                        <a:t>a llevar</a:t>
                      </a:r>
                      <a:r>
                        <a:rPr lang="es-GB" sz="2000" b="0">
                          <a:solidFill>
                            <a:srgbClr val="203864"/>
                          </a:solidFill>
                        </a:rPr>
                        <a:t> a </a:t>
                      </a:r>
                      <a:r>
                        <a:rPr lang="es-GB" sz="2000" b="0" dirty="0">
                          <a:solidFill>
                            <a:srgbClr val="203864"/>
                          </a:solidFill>
                        </a:rPr>
                        <a:t>la fiesta.</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es-GB" sz="2000" b="0" dirty="0">
                        <a:solidFill>
                          <a:srgbClr val="203864"/>
                        </a:solidFill>
                      </a:endParaRPr>
                    </a:p>
                  </a:txBody>
                  <a:tcPr anchor="ctr"/>
                </a:tc>
                <a:extLst>
                  <a:ext uri="{0D108BD9-81ED-4DB2-BD59-A6C34878D82A}">
                    <a16:rowId xmlns:a16="http://schemas.microsoft.com/office/drawing/2014/main" val="3878962647"/>
                  </a:ext>
                </a:extLst>
              </a:tr>
            </a:tbl>
          </a:graphicData>
        </a:graphic>
      </p:graphicFrame>
      <p:sp>
        <p:nvSpPr>
          <p:cNvPr id="4" name="TextBox 3"/>
          <p:cNvSpPr txBox="1"/>
          <p:nvPr/>
        </p:nvSpPr>
        <p:spPr>
          <a:xfrm>
            <a:off x="108966" y="178908"/>
            <a:ext cx="11574113"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Lucía, Daniel, Ana y Diego </a:t>
            </a:r>
            <a:r>
              <a:rPr lang="en-GB" sz="2000" b="1" dirty="0" err="1">
                <a:solidFill>
                  <a:schemeClr val="accent5">
                    <a:lumMod val="50000"/>
                  </a:schemeClr>
                </a:solidFill>
                <a:latin typeface="Century Gothic" panose="020B0502020202020204" pitchFamily="34" charset="0"/>
              </a:rPr>
              <a:t>preparan</a:t>
            </a:r>
            <a:r>
              <a:rPr lang="en-GB" sz="2000" b="1" dirty="0">
                <a:solidFill>
                  <a:schemeClr val="accent5">
                    <a:lumMod val="50000"/>
                  </a:schemeClr>
                </a:solidFill>
                <a:latin typeface="Century Gothic" panose="020B0502020202020204" pitchFamily="34" charset="0"/>
              </a:rPr>
              <a:t> un </a:t>
            </a:r>
            <a:r>
              <a:rPr lang="en-GB" sz="2000" b="1" dirty="0" err="1">
                <a:solidFill>
                  <a:schemeClr val="accent5">
                    <a:lumMod val="50000"/>
                  </a:schemeClr>
                </a:solidFill>
                <a:latin typeface="Century Gothic" panose="020B0502020202020204" pitchFamily="34" charset="0"/>
              </a:rPr>
              <a:t>viaje</a:t>
            </a:r>
            <a:r>
              <a:rPr lang="en-GB" sz="2000" b="1" dirty="0">
                <a:solidFill>
                  <a:schemeClr val="accent5">
                    <a:lumMod val="50000"/>
                  </a:schemeClr>
                </a:solidFill>
                <a:latin typeface="Century Gothic" panose="020B0502020202020204" pitchFamily="34" charset="0"/>
              </a:rPr>
              <a:t> a Tenerife </a:t>
            </a:r>
            <a:r>
              <a:rPr lang="en-GB" sz="2000" b="1" dirty="0" err="1">
                <a:solidFill>
                  <a:schemeClr val="accent5">
                    <a:lumMod val="50000"/>
                  </a:schemeClr>
                </a:solidFill>
                <a:latin typeface="Century Gothic" panose="020B0502020202020204" pitchFamily="34" charset="0"/>
              </a:rPr>
              <a:t>cada</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año</a:t>
            </a:r>
            <a:r>
              <a:rPr lang="en-GB" sz="2000" b="1" dirty="0">
                <a:solidFill>
                  <a:schemeClr val="accent5">
                    <a:lumMod val="50000"/>
                  </a:schemeClr>
                </a:solidFill>
                <a:latin typeface="Century Gothic" panose="020B0502020202020204" pitchFamily="34" charset="0"/>
              </a:rPr>
              <a:t> para </a:t>
            </a:r>
          </a:p>
          <a:p>
            <a:r>
              <a:rPr lang="en-GB" sz="2000" b="1" dirty="0" err="1">
                <a:solidFill>
                  <a:schemeClr val="accent5">
                    <a:lumMod val="50000"/>
                  </a:schemeClr>
                </a:solidFill>
                <a:latin typeface="Century Gothic" panose="020B0502020202020204" pitchFamily="34" charset="0"/>
              </a:rPr>
              <a:t>participar</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el </a:t>
            </a:r>
            <a:r>
              <a:rPr lang="en-GB" sz="2000" b="1" dirty="0" err="1">
                <a:solidFill>
                  <a:schemeClr val="accent5">
                    <a:lumMod val="50000"/>
                  </a:schemeClr>
                </a:solidFill>
                <a:latin typeface="Century Gothic" panose="020B0502020202020204" pitchFamily="34" charset="0"/>
              </a:rPr>
              <a:t>Carnaval</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Cuál</a:t>
            </a:r>
            <a:r>
              <a:rPr lang="en-GB" sz="2000" dirty="0">
                <a:solidFill>
                  <a:schemeClr val="accent5">
                    <a:lumMod val="50000"/>
                  </a:schemeClr>
                </a:solidFill>
                <a:latin typeface="Century Gothic" panose="020B0502020202020204" pitchFamily="34" charset="0"/>
              </a:rPr>
              <a:t> es la </a:t>
            </a:r>
            <a:r>
              <a:rPr lang="en-GB" sz="2000" dirty="0" err="1">
                <a:solidFill>
                  <a:schemeClr val="accent5">
                    <a:lumMod val="50000"/>
                  </a:schemeClr>
                </a:solidFill>
                <a:latin typeface="Century Gothic" panose="020B0502020202020204" pitchFamily="34" charset="0"/>
              </a:rPr>
              <a:t>opción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correcta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Después</a:t>
            </a:r>
            <a:r>
              <a:rPr lang="en-GB" sz="2000" dirty="0">
                <a:solidFill>
                  <a:schemeClr val="accent5">
                    <a:lumMod val="50000"/>
                  </a:schemeClr>
                </a:solidFill>
                <a:latin typeface="Century Gothic" panose="020B0502020202020204" pitchFamily="34" charset="0"/>
              </a:rPr>
              <a:t> escribe las </a:t>
            </a:r>
            <a:r>
              <a:rPr lang="en-GB" sz="2000" dirty="0" err="1">
                <a:solidFill>
                  <a:schemeClr val="accent5">
                    <a:lumMod val="50000"/>
                  </a:schemeClr>
                </a:solidFill>
                <a:latin typeface="Century Gothic" panose="020B0502020202020204" pitchFamily="34" charset="0"/>
              </a:rPr>
              <a:t>frases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inglés</a:t>
            </a:r>
            <a:r>
              <a:rPr lang="en-GB"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endParaRPr>
          </a:p>
        </p:txBody>
      </p:sp>
      <p:pic>
        <p:nvPicPr>
          <p:cNvPr id="7" name="Imagen 6" descr="Imagen que contiene juguete, muñeca, dibujo&#10;&#10;Descripción generada automáticamente">
            <a:extLst>
              <a:ext uri="{FF2B5EF4-FFF2-40B4-BE49-F238E27FC236}">
                <a16:creationId xmlns:a16="http://schemas.microsoft.com/office/drawing/2014/main" id="{0C1C0EAE-7FAE-3F4C-BD16-3F1C275404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025" r="24227"/>
          <a:stretch/>
        </p:blipFill>
        <p:spPr>
          <a:xfrm>
            <a:off x="4834185" y="927822"/>
            <a:ext cx="1866505" cy="1992350"/>
          </a:xfrm>
          <a:prstGeom prst="rect">
            <a:avLst/>
          </a:prstGeom>
        </p:spPr>
      </p:pic>
      <p:sp>
        <p:nvSpPr>
          <p:cNvPr id="31" name="Rounded Rectangle 30"/>
          <p:cNvSpPr/>
          <p:nvPr/>
        </p:nvSpPr>
        <p:spPr>
          <a:xfrm>
            <a:off x="9827751" y="58967"/>
            <a:ext cx="2167459" cy="400919"/>
          </a:xfrm>
          <a:prstGeom prst="roundRect">
            <a:avLst/>
          </a:prstGeom>
          <a:ln>
            <a:solidFill>
              <a:schemeClr val="tx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41" name="Anillo 40">
            <a:extLst>
              <a:ext uri="{FF2B5EF4-FFF2-40B4-BE49-F238E27FC236}">
                <a16:creationId xmlns:a16="http://schemas.microsoft.com/office/drawing/2014/main" id="{2D66A6AA-A771-1242-AAC2-CC6A07F2C31E}"/>
              </a:ext>
            </a:extLst>
          </p:cNvPr>
          <p:cNvSpPr/>
          <p:nvPr/>
        </p:nvSpPr>
        <p:spPr>
          <a:xfrm>
            <a:off x="1233168" y="1029931"/>
            <a:ext cx="363368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0" name="Action Button: Custom 20">
            <a:hlinkClick r:id="" action="ppaction://noaction" highlightClick="1">
              <a:snd r:embed="rId4" name="Un mes antes de las vacaciones e%CC%81l.wav"/>
            </a:hlinkClick>
            <a:extLst>
              <a:ext uri="{FF2B5EF4-FFF2-40B4-BE49-F238E27FC236}">
                <a16:creationId xmlns:a16="http://schemas.microsoft.com/office/drawing/2014/main" id="{EBE77198-4A0A-7345-944A-7F19894EE988}"/>
              </a:ext>
            </a:extLst>
          </p:cNvPr>
          <p:cNvSpPr/>
          <p:nvPr/>
        </p:nvSpPr>
        <p:spPr>
          <a:xfrm>
            <a:off x="504871" y="1194571"/>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1" name="Action Button: Custom 20">
            <a:hlinkClick r:id="" action="ppaction://noaction" highlightClick="1">
              <a:snd r:embed="rId5" name="Unos di%CC%81as antes de viajar, yo.wav"/>
            </a:hlinkClick>
            <a:extLst>
              <a:ext uri="{FF2B5EF4-FFF2-40B4-BE49-F238E27FC236}">
                <a16:creationId xmlns:a16="http://schemas.microsoft.com/office/drawing/2014/main" id="{C220169C-695D-6A41-B9F4-79FC87677B0B}"/>
              </a:ext>
            </a:extLst>
          </p:cNvPr>
          <p:cNvSpPr/>
          <p:nvPr/>
        </p:nvSpPr>
        <p:spPr>
          <a:xfrm>
            <a:off x="504871" y="2202036"/>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2" name="Action Button: Custom 20">
            <a:hlinkClick r:id="" action="ppaction://noaction" highlightClick="1">
              <a:snd r:embed="rId6" name="Luego, tu%CC%81.wav"/>
            </a:hlinkClick>
            <a:extLst>
              <a:ext uri="{FF2B5EF4-FFF2-40B4-BE49-F238E27FC236}">
                <a16:creationId xmlns:a16="http://schemas.microsoft.com/office/drawing/2014/main" id="{B4507134-941B-D247-AF7F-2855D92503BD}"/>
              </a:ext>
            </a:extLst>
          </p:cNvPr>
          <p:cNvSpPr/>
          <p:nvPr/>
        </p:nvSpPr>
        <p:spPr>
          <a:xfrm>
            <a:off x="504871" y="3217687"/>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3" name="Action Button: Custom 20">
            <a:hlinkClick r:id="" action="ppaction://noaction" highlightClick="1">
              <a:snd r:embed="rId7" name="Durante el viaje normalmente tu%CC%81.wav"/>
            </a:hlinkClick>
            <a:extLst>
              <a:ext uri="{FF2B5EF4-FFF2-40B4-BE49-F238E27FC236}">
                <a16:creationId xmlns:a16="http://schemas.microsoft.com/office/drawing/2014/main" id="{10446B20-B6D0-B540-8244-0A72F804FE0E}"/>
              </a:ext>
            </a:extLst>
          </p:cNvPr>
          <p:cNvSpPr/>
          <p:nvPr/>
        </p:nvSpPr>
        <p:spPr>
          <a:xfrm>
            <a:off x="504871" y="4233338"/>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4" name="Action Button: Custom 20">
            <a:hlinkClick r:id="" action="ppaction://noaction" highlightClick="1">
              <a:snd r:embed="rId8" name="Antes de ir al carnaval ella.wav"/>
            </a:hlinkClick>
            <a:extLst>
              <a:ext uri="{FF2B5EF4-FFF2-40B4-BE49-F238E27FC236}">
                <a16:creationId xmlns:a16="http://schemas.microsoft.com/office/drawing/2014/main" id="{46302C2A-53C3-8649-8BD4-28C326DA2D76}"/>
              </a:ext>
            </a:extLst>
          </p:cNvPr>
          <p:cNvSpPr/>
          <p:nvPr/>
        </p:nvSpPr>
        <p:spPr>
          <a:xfrm>
            <a:off x="504871" y="5264383"/>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 name="CuadroTexto 4">
            <a:extLst>
              <a:ext uri="{FF2B5EF4-FFF2-40B4-BE49-F238E27FC236}">
                <a16:creationId xmlns:a16="http://schemas.microsoft.com/office/drawing/2014/main" id="{37DA0D76-CF38-314F-B7FE-1E7C4E7A237C}"/>
              </a:ext>
            </a:extLst>
          </p:cNvPr>
          <p:cNvSpPr txBox="1"/>
          <p:nvPr/>
        </p:nvSpPr>
        <p:spPr>
          <a:xfrm>
            <a:off x="7543800" y="1162956"/>
            <a:ext cx="4304356" cy="707886"/>
          </a:xfrm>
          <a:prstGeom prst="rect">
            <a:avLst/>
          </a:prstGeom>
          <a:noFill/>
        </p:spPr>
        <p:txBody>
          <a:bodyPr wrap="square" rtlCol="0">
            <a:spAutoFit/>
          </a:bodyPr>
          <a:lstStyle/>
          <a:p>
            <a:pPr algn="l"/>
            <a:r>
              <a:rPr lang="es-GB" sz="2000" dirty="0">
                <a:solidFill>
                  <a:schemeClr val="accent5">
                    <a:lumMod val="50000"/>
                  </a:schemeClr>
                </a:solidFill>
              </a:rPr>
              <a:t>A month before the holidays </a:t>
            </a:r>
            <a:r>
              <a:rPr lang="es-GB" sz="2000">
                <a:solidFill>
                  <a:schemeClr val="accent5">
                    <a:lumMod val="50000"/>
                  </a:schemeClr>
                </a:solidFill>
              </a:rPr>
              <a:t>he makes </a:t>
            </a:r>
            <a:r>
              <a:rPr lang="es-GB" sz="2000" dirty="0">
                <a:solidFill>
                  <a:schemeClr val="accent5">
                    <a:lumMod val="50000"/>
                  </a:schemeClr>
                </a:solidFill>
              </a:rPr>
              <a:t>a lot of plans.</a:t>
            </a:r>
          </a:p>
        </p:txBody>
      </p:sp>
      <p:sp>
        <p:nvSpPr>
          <p:cNvPr id="22" name="CuadroTexto 21">
            <a:extLst>
              <a:ext uri="{FF2B5EF4-FFF2-40B4-BE49-F238E27FC236}">
                <a16:creationId xmlns:a16="http://schemas.microsoft.com/office/drawing/2014/main" id="{8680E095-6026-8842-A5BF-6A202328688A}"/>
              </a:ext>
            </a:extLst>
          </p:cNvPr>
          <p:cNvSpPr txBox="1"/>
          <p:nvPr/>
        </p:nvSpPr>
        <p:spPr>
          <a:xfrm>
            <a:off x="7543800" y="2181204"/>
            <a:ext cx="4304356" cy="707886"/>
          </a:xfrm>
          <a:prstGeom prst="rect">
            <a:avLst/>
          </a:prstGeom>
          <a:noFill/>
        </p:spPr>
        <p:txBody>
          <a:bodyPr wrap="square" rtlCol="0">
            <a:spAutoFit/>
          </a:bodyPr>
          <a:lstStyle/>
          <a:p>
            <a:pPr algn="l"/>
            <a:r>
              <a:rPr lang="en-GB" sz="2000" dirty="0">
                <a:solidFill>
                  <a:schemeClr val="accent5">
                    <a:lumMod val="50000"/>
                  </a:schemeClr>
                </a:solidFill>
              </a:rPr>
              <a:t>Several </a:t>
            </a:r>
            <a:r>
              <a:rPr lang="es-GB" sz="2000" dirty="0">
                <a:solidFill>
                  <a:schemeClr val="accent5">
                    <a:lumMod val="50000"/>
                  </a:schemeClr>
                </a:solidFill>
              </a:rPr>
              <a:t>days before travelling I print the tickets.</a:t>
            </a:r>
          </a:p>
        </p:txBody>
      </p:sp>
      <p:sp>
        <p:nvSpPr>
          <p:cNvPr id="23" name="CuadroTexto 22">
            <a:extLst>
              <a:ext uri="{FF2B5EF4-FFF2-40B4-BE49-F238E27FC236}">
                <a16:creationId xmlns:a16="http://schemas.microsoft.com/office/drawing/2014/main" id="{B57B5D6B-A063-5546-A054-808C6E1A5C4F}"/>
              </a:ext>
            </a:extLst>
          </p:cNvPr>
          <p:cNvSpPr txBox="1"/>
          <p:nvPr/>
        </p:nvSpPr>
        <p:spPr>
          <a:xfrm>
            <a:off x="7539039" y="3146756"/>
            <a:ext cx="4309117" cy="707886"/>
          </a:xfrm>
          <a:prstGeom prst="rect">
            <a:avLst/>
          </a:prstGeom>
          <a:noFill/>
        </p:spPr>
        <p:txBody>
          <a:bodyPr wrap="square" rtlCol="0">
            <a:spAutoFit/>
          </a:bodyPr>
          <a:lstStyle/>
          <a:p>
            <a:pPr algn="l"/>
            <a:r>
              <a:rPr lang="en-GB" sz="2000">
                <a:solidFill>
                  <a:schemeClr val="accent5">
                    <a:lumMod val="50000"/>
                  </a:schemeClr>
                </a:solidFill>
              </a:rPr>
              <a:t>Then, </a:t>
            </a:r>
            <a:r>
              <a:rPr lang="es-GB" sz="2000">
                <a:solidFill>
                  <a:schemeClr val="accent5">
                    <a:lumMod val="50000"/>
                  </a:schemeClr>
                </a:solidFill>
              </a:rPr>
              <a:t>you </a:t>
            </a:r>
            <a:r>
              <a:rPr lang="es-GB" sz="2000" dirty="0">
                <a:solidFill>
                  <a:schemeClr val="accent5">
                    <a:lumMod val="50000"/>
                  </a:schemeClr>
                </a:solidFill>
              </a:rPr>
              <a:t>put the things on the bed.</a:t>
            </a:r>
          </a:p>
        </p:txBody>
      </p:sp>
      <p:sp>
        <p:nvSpPr>
          <p:cNvPr id="24" name="CuadroTexto 23">
            <a:extLst>
              <a:ext uri="{FF2B5EF4-FFF2-40B4-BE49-F238E27FC236}">
                <a16:creationId xmlns:a16="http://schemas.microsoft.com/office/drawing/2014/main" id="{59FDA28D-CBED-B644-8E3E-C9F693240434}"/>
              </a:ext>
            </a:extLst>
          </p:cNvPr>
          <p:cNvSpPr txBox="1"/>
          <p:nvPr/>
        </p:nvSpPr>
        <p:spPr>
          <a:xfrm>
            <a:off x="7583723" y="4174663"/>
            <a:ext cx="4309117" cy="707886"/>
          </a:xfrm>
          <a:prstGeom prst="rect">
            <a:avLst/>
          </a:prstGeom>
          <a:noFill/>
        </p:spPr>
        <p:txBody>
          <a:bodyPr wrap="square" rtlCol="0">
            <a:spAutoFit/>
          </a:bodyPr>
          <a:lstStyle/>
          <a:p>
            <a:pPr algn="l"/>
            <a:r>
              <a:rPr lang="en-GB" sz="2000">
                <a:solidFill>
                  <a:schemeClr val="accent5">
                    <a:lumMod val="50000"/>
                  </a:schemeClr>
                </a:solidFill>
              </a:rPr>
              <a:t>During</a:t>
            </a:r>
            <a:r>
              <a:rPr lang="es-GB" sz="2000">
                <a:solidFill>
                  <a:schemeClr val="accent5">
                    <a:lumMod val="50000"/>
                  </a:schemeClr>
                </a:solidFill>
              </a:rPr>
              <a:t> the </a:t>
            </a:r>
            <a:r>
              <a:rPr lang="en-GB" sz="2000">
                <a:solidFill>
                  <a:schemeClr val="accent5">
                    <a:lumMod val="50000"/>
                  </a:schemeClr>
                </a:solidFill>
              </a:rPr>
              <a:t>trip/journey</a:t>
            </a:r>
            <a:r>
              <a:rPr lang="es-GB" sz="2000">
                <a:solidFill>
                  <a:schemeClr val="accent5">
                    <a:lumMod val="50000"/>
                  </a:schemeClr>
                </a:solidFill>
              </a:rPr>
              <a:t> </a:t>
            </a:r>
            <a:r>
              <a:rPr lang="es-GB" sz="2000" dirty="0">
                <a:solidFill>
                  <a:schemeClr val="accent5">
                    <a:lumMod val="50000"/>
                  </a:schemeClr>
                </a:solidFill>
              </a:rPr>
              <a:t>you usually hand out the food.</a:t>
            </a:r>
          </a:p>
        </p:txBody>
      </p:sp>
      <p:sp>
        <p:nvSpPr>
          <p:cNvPr id="25" name="CuadroTexto 24">
            <a:extLst>
              <a:ext uri="{FF2B5EF4-FFF2-40B4-BE49-F238E27FC236}">
                <a16:creationId xmlns:a16="http://schemas.microsoft.com/office/drawing/2014/main" id="{42DDDBEF-0287-2A48-B999-2F7801444E15}"/>
              </a:ext>
            </a:extLst>
          </p:cNvPr>
          <p:cNvSpPr txBox="1"/>
          <p:nvPr/>
        </p:nvSpPr>
        <p:spPr>
          <a:xfrm>
            <a:off x="7583723" y="5130556"/>
            <a:ext cx="4309117" cy="1015663"/>
          </a:xfrm>
          <a:prstGeom prst="rect">
            <a:avLst/>
          </a:prstGeom>
          <a:noFill/>
        </p:spPr>
        <p:txBody>
          <a:bodyPr wrap="square" rtlCol="0">
            <a:spAutoFit/>
          </a:bodyPr>
          <a:lstStyle/>
          <a:p>
            <a:pPr algn="l"/>
            <a:r>
              <a:rPr lang="es-GB" sz="2000" dirty="0">
                <a:solidFill>
                  <a:schemeClr val="accent5">
                    <a:lumMod val="50000"/>
                  </a:schemeClr>
                </a:solidFill>
              </a:rPr>
              <a:t>Before going to the carnival she </a:t>
            </a:r>
            <a:r>
              <a:rPr lang="es-GB" sz="2000">
                <a:solidFill>
                  <a:schemeClr val="accent5">
                    <a:lumMod val="50000"/>
                  </a:schemeClr>
                </a:solidFill>
              </a:rPr>
              <a:t>decides </a:t>
            </a:r>
            <a:r>
              <a:rPr lang="en-GB" sz="2000">
                <a:solidFill>
                  <a:schemeClr val="accent5">
                    <a:lumMod val="50000"/>
                  </a:schemeClr>
                </a:solidFill>
              </a:rPr>
              <a:t>what</a:t>
            </a:r>
            <a:r>
              <a:rPr lang="es-GB" sz="2000">
                <a:solidFill>
                  <a:schemeClr val="accent5">
                    <a:lumMod val="50000"/>
                  </a:schemeClr>
                </a:solidFill>
              </a:rPr>
              <a:t> clothes </a:t>
            </a:r>
            <a:r>
              <a:rPr lang="en-GB" sz="2000">
                <a:solidFill>
                  <a:schemeClr val="accent5">
                    <a:lumMod val="50000"/>
                  </a:schemeClr>
                </a:solidFill>
              </a:rPr>
              <a:t>she is going to wear </a:t>
            </a:r>
            <a:r>
              <a:rPr lang="es-GB" sz="2000">
                <a:solidFill>
                  <a:schemeClr val="accent5">
                    <a:lumMod val="50000"/>
                  </a:schemeClr>
                </a:solidFill>
              </a:rPr>
              <a:t>the </a:t>
            </a:r>
            <a:r>
              <a:rPr lang="es-GB" sz="2000" dirty="0">
                <a:solidFill>
                  <a:schemeClr val="accent5">
                    <a:lumMod val="50000"/>
                  </a:schemeClr>
                </a:solidFill>
              </a:rPr>
              <a:t>party.</a:t>
            </a:r>
          </a:p>
        </p:txBody>
      </p:sp>
      <p:sp>
        <p:nvSpPr>
          <p:cNvPr id="26" name="Anillo 25">
            <a:extLst>
              <a:ext uri="{FF2B5EF4-FFF2-40B4-BE49-F238E27FC236}">
                <a16:creationId xmlns:a16="http://schemas.microsoft.com/office/drawing/2014/main" id="{B1559C4A-5BD6-3D47-88C1-411DDE091478}"/>
              </a:ext>
            </a:extLst>
          </p:cNvPr>
          <p:cNvSpPr/>
          <p:nvPr/>
        </p:nvSpPr>
        <p:spPr>
          <a:xfrm>
            <a:off x="1091708" y="2303816"/>
            <a:ext cx="363368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Anillo 26">
            <a:extLst>
              <a:ext uri="{FF2B5EF4-FFF2-40B4-BE49-F238E27FC236}">
                <a16:creationId xmlns:a16="http://schemas.microsoft.com/office/drawing/2014/main" id="{9435F299-50C9-0942-92B2-B1F11E02CAF1}"/>
              </a:ext>
            </a:extLst>
          </p:cNvPr>
          <p:cNvSpPr/>
          <p:nvPr/>
        </p:nvSpPr>
        <p:spPr>
          <a:xfrm>
            <a:off x="1091708" y="3625340"/>
            <a:ext cx="6357963"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Anillo 27">
            <a:extLst>
              <a:ext uri="{FF2B5EF4-FFF2-40B4-BE49-F238E27FC236}">
                <a16:creationId xmlns:a16="http://schemas.microsoft.com/office/drawing/2014/main" id="{7A96ABC3-F20D-6E48-8188-1D2AA1CE0BD8}"/>
              </a:ext>
            </a:extLst>
          </p:cNvPr>
          <p:cNvSpPr/>
          <p:nvPr/>
        </p:nvSpPr>
        <p:spPr>
          <a:xfrm>
            <a:off x="1091708" y="4330508"/>
            <a:ext cx="3729100"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Anillo 28">
            <a:extLst>
              <a:ext uri="{FF2B5EF4-FFF2-40B4-BE49-F238E27FC236}">
                <a16:creationId xmlns:a16="http://schemas.microsoft.com/office/drawing/2014/main" id="{AA53574F-3FE1-C946-A4EA-56B0E8049B7B}"/>
              </a:ext>
            </a:extLst>
          </p:cNvPr>
          <p:cNvSpPr/>
          <p:nvPr/>
        </p:nvSpPr>
        <p:spPr>
          <a:xfrm>
            <a:off x="1301629" y="5431873"/>
            <a:ext cx="4897516"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 name="Título 2">
            <a:extLst>
              <a:ext uri="{FF2B5EF4-FFF2-40B4-BE49-F238E27FC236}">
                <a16:creationId xmlns:a16="http://schemas.microsoft.com/office/drawing/2014/main" id="{CF04BD95-4353-F44E-BE45-EB2224E9DA9C}"/>
              </a:ext>
            </a:extLst>
          </p:cNvPr>
          <p:cNvSpPr>
            <a:spLocks noGrp="1"/>
          </p:cNvSpPr>
          <p:nvPr>
            <p:ph type="title"/>
          </p:nvPr>
        </p:nvSpPr>
        <p:spPr>
          <a:xfrm>
            <a:off x="9827750" y="58967"/>
            <a:ext cx="2167459" cy="390479"/>
          </a:xfrm>
        </p:spPr>
        <p:txBody>
          <a:bodyPr>
            <a:noAutofit/>
          </a:bodyPr>
          <a:lstStyle/>
          <a:p>
            <a:pPr algn="ctr"/>
            <a:r>
              <a:rPr lang="es-GB" sz="2000" b="1" dirty="0">
                <a:solidFill>
                  <a:schemeClr val="bg1"/>
                </a:solidFill>
              </a:rPr>
              <a:t>leer / escuchar</a:t>
            </a:r>
          </a:p>
        </p:txBody>
      </p:sp>
      <p:pic>
        <p:nvPicPr>
          <p:cNvPr id="1030" name="Picture 6" descr="Clipart sac de sport"/>
          <p:cNvPicPr>
            <a:picLocks noChangeAspect="1" noChangeArrowheads="1"/>
          </p:cNvPicPr>
          <p:nvPr/>
        </p:nvPicPr>
        <p:blipFill>
          <a:blip r:embed="rId9"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470361" y="2202036"/>
            <a:ext cx="828763" cy="63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22" grpId="0"/>
      <p:bldP spid="23" grpId="0"/>
      <p:bldP spid="24" grpId="0"/>
      <p:bldP spid="25" grpId="0"/>
      <p:bldP spid="26" grpId="0" animBg="1"/>
      <p:bldP spid="27"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3C6341D6-D136-CC40-AC7A-ECA43A5BFF99}"/>
              </a:ext>
            </a:extLst>
          </p:cNvPr>
          <p:cNvGraphicFramePr>
            <a:graphicFrameLocks noGrp="1"/>
          </p:cNvGraphicFramePr>
          <p:nvPr>
            <p:extLst>
              <p:ext uri="{D42A27DB-BD31-4B8C-83A1-F6EECF244321}">
                <p14:modId xmlns:p14="http://schemas.microsoft.com/office/powerpoint/2010/main" val="2895485248"/>
              </p:ext>
            </p:extLst>
          </p:nvPr>
        </p:nvGraphicFramePr>
        <p:xfrm>
          <a:off x="274043" y="1001112"/>
          <a:ext cx="11413086" cy="5203202"/>
        </p:xfrm>
        <a:graphic>
          <a:graphicData uri="http://schemas.openxmlformats.org/drawingml/2006/table">
            <a:tbl>
              <a:tblPr firstRow="1" bandRow="1">
                <a:tableStyleId>{5DA37D80-6434-44D0-A028-1B22A696006F}</a:tableStyleId>
              </a:tblPr>
              <a:tblGrid>
                <a:gridCol w="1216914">
                  <a:extLst>
                    <a:ext uri="{9D8B030D-6E8A-4147-A177-3AD203B41FA5}">
                      <a16:colId xmlns:a16="http://schemas.microsoft.com/office/drawing/2014/main" val="880274456"/>
                    </a:ext>
                  </a:extLst>
                </a:gridCol>
                <a:gridCol w="6321548">
                  <a:extLst>
                    <a:ext uri="{9D8B030D-6E8A-4147-A177-3AD203B41FA5}">
                      <a16:colId xmlns:a16="http://schemas.microsoft.com/office/drawing/2014/main" val="2202295196"/>
                    </a:ext>
                  </a:extLst>
                </a:gridCol>
                <a:gridCol w="3874624">
                  <a:extLst>
                    <a:ext uri="{9D8B030D-6E8A-4147-A177-3AD203B41FA5}">
                      <a16:colId xmlns:a16="http://schemas.microsoft.com/office/drawing/2014/main" val="4047765467"/>
                    </a:ext>
                  </a:extLst>
                </a:gridCol>
              </a:tblGrid>
              <a:tr h="966810">
                <a:tc>
                  <a:txBody>
                    <a:bodyPr/>
                    <a:lstStyle/>
                    <a:p>
                      <a:pPr algn="ctr"/>
                      <a:r>
                        <a:rPr lang="es-GB" sz="2000" b="0" dirty="0">
                          <a:solidFill>
                            <a:srgbClr val="203864"/>
                          </a:solidFill>
                        </a:rPr>
                        <a:t>1</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escribo una lista de actividades.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escribes una lista de actividades.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escribe una lista de actividades.</a:t>
                      </a:r>
                    </a:p>
                  </a:txBody>
                  <a:tcPr anchor="ctr">
                    <a:solidFill>
                      <a:srgbClr val="FFFFFF">
                        <a:alpha val="89804"/>
                      </a:srgbClr>
                    </a:solidFill>
                  </a:tcPr>
                </a:tc>
                <a:tc>
                  <a:txBody>
                    <a:bodyPr/>
                    <a:lstStyle/>
                    <a:p>
                      <a:pPr marL="0" indent="0">
                        <a:buNone/>
                      </a:pPr>
                      <a:endParaRPr lang="es-GB" sz="2000" b="0" dirty="0">
                        <a:solidFill>
                          <a:srgbClr val="203864"/>
                        </a:solidFill>
                      </a:endParaRPr>
                    </a:p>
                  </a:txBody>
                  <a:tcPr>
                    <a:solidFill>
                      <a:srgbClr val="FFFFFF">
                        <a:alpha val="89804"/>
                      </a:srgbClr>
                    </a:solidFill>
                  </a:tcPr>
                </a:tc>
                <a:extLst>
                  <a:ext uri="{0D108BD9-81ED-4DB2-BD59-A6C34878D82A}">
                    <a16:rowId xmlns:a16="http://schemas.microsoft.com/office/drawing/2014/main" val="3592830816"/>
                  </a:ext>
                </a:extLst>
              </a:tr>
              <a:tr h="966810">
                <a:tc>
                  <a:txBody>
                    <a:bodyPr/>
                    <a:lstStyle/>
                    <a:p>
                      <a:pPr algn="ctr"/>
                      <a:r>
                        <a:rPr lang="es-GB" sz="2000" b="0" dirty="0">
                          <a:solidFill>
                            <a:srgbClr val="203864"/>
                          </a:solidFill>
                        </a:rPr>
                        <a:t>2</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recibo </a:t>
                      </a:r>
                      <a:r>
                        <a:rPr lang="es-GB" sz="2000" b="0">
                          <a:solidFill>
                            <a:srgbClr val="203864"/>
                          </a:solidFill>
                        </a:rPr>
                        <a:t>información </a:t>
                      </a:r>
                      <a:r>
                        <a:rPr lang="en-GB" sz="2000" b="0">
                          <a:solidFill>
                            <a:srgbClr val="203864"/>
                          </a:solidFill>
                        </a:rPr>
                        <a:t>sobre</a:t>
                      </a:r>
                      <a:r>
                        <a:rPr lang="es-GB" sz="2000" b="0">
                          <a:solidFill>
                            <a:srgbClr val="203864"/>
                          </a:solidFill>
                        </a:rPr>
                        <a:t> </a:t>
                      </a:r>
                      <a:r>
                        <a:rPr lang="es-GB" sz="2000" b="0" dirty="0">
                          <a:solidFill>
                            <a:srgbClr val="203864"/>
                          </a:solidFill>
                        </a:rPr>
                        <a:t>los conciertos.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recibes </a:t>
                      </a:r>
                      <a:r>
                        <a:rPr lang="es-GB" sz="2000" b="0">
                          <a:solidFill>
                            <a:srgbClr val="203864"/>
                          </a:solidFill>
                        </a:rPr>
                        <a:t>información </a:t>
                      </a:r>
                      <a:r>
                        <a:rPr lang="en-GB" sz="2000" b="0">
                          <a:solidFill>
                            <a:srgbClr val="203864"/>
                          </a:solidFill>
                        </a:rPr>
                        <a:t>sobre</a:t>
                      </a:r>
                      <a:r>
                        <a:rPr lang="es-GB" sz="2000" b="0">
                          <a:solidFill>
                            <a:srgbClr val="203864"/>
                          </a:solidFill>
                        </a:rPr>
                        <a:t> </a:t>
                      </a:r>
                      <a:r>
                        <a:rPr lang="es-GB" sz="2000" b="0" dirty="0">
                          <a:solidFill>
                            <a:srgbClr val="203864"/>
                          </a:solidFill>
                        </a:rPr>
                        <a:t>los conciertos.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recibe </a:t>
                      </a:r>
                      <a:r>
                        <a:rPr lang="es-GB" sz="2000" b="0">
                          <a:solidFill>
                            <a:srgbClr val="203864"/>
                          </a:solidFill>
                        </a:rPr>
                        <a:t>información </a:t>
                      </a:r>
                      <a:r>
                        <a:rPr lang="en-GB" sz="2000" b="0">
                          <a:solidFill>
                            <a:srgbClr val="203864"/>
                          </a:solidFill>
                        </a:rPr>
                        <a:t>sobre</a:t>
                      </a:r>
                      <a:r>
                        <a:rPr lang="es-GB" sz="2000" b="0">
                          <a:solidFill>
                            <a:srgbClr val="203864"/>
                          </a:solidFill>
                        </a:rPr>
                        <a:t> </a:t>
                      </a:r>
                      <a:r>
                        <a:rPr lang="es-GB" sz="2000" b="0" dirty="0">
                          <a:solidFill>
                            <a:srgbClr val="203864"/>
                          </a:solidFill>
                        </a:rPr>
                        <a:t>los conciertos.</a:t>
                      </a:r>
                    </a:p>
                  </a:txBody>
                  <a:tcPr anchor="ctr">
                    <a:solidFill>
                      <a:srgbClr val="FBE4CE">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es-GB" sz="2000" b="0" dirty="0">
                        <a:solidFill>
                          <a:srgbClr val="203864"/>
                        </a:solidFill>
                      </a:endParaRPr>
                    </a:p>
                  </a:txBody>
                  <a:tcPr anchor="ctr">
                    <a:solidFill>
                      <a:srgbClr val="FBE4CE">
                        <a:alpha val="89804"/>
                      </a:srgbClr>
                    </a:solidFill>
                  </a:tcPr>
                </a:tc>
                <a:extLst>
                  <a:ext uri="{0D108BD9-81ED-4DB2-BD59-A6C34878D82A}">
                    <a16:rowId xmlns:a16="http://schemas.microsoft.com/office/drawing/2014/main" val="2579940613"/>
                  </a:ext>
                </a:extLst>
              </a:tr>
              <a:tr h="966810">
                <a:tc>
                  <a:txBody>
                    <a:bodyPr/>
                    <a:lstStyle/>
                    <a:p>
                      <a:pPr algn="ctr"/>
                      <a:r>
                        <a:rPr lang="es-GB" sz="2000" b="0" dirty="0">
                          <a:solidFill>
                            <a:srgbClr val="203864"/>
                          </a:solidFill>
                        </a:rPr>
                        <a:t>3</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compartes ideas para hacer cosas diferentes.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comparte ideas para hacer cosas diferentes.</a:t>
                      </a:r>
                    </a:p>
                    <a:p>
                      <a:pPr marL="457200" indent="-457200">
                        <a:buAutoNum type="alphaLcPeriod"/>
                      </a:pPr>
                      <a:r>
                        <a:rPr lang="es-GB" sz="2000" b="0" dirty="0">
                          <a:solidFill>
                            <a:srgbClr val="203864"/>
                          </a:solidFill>
                        </a:rPr>
                        <a:t>comparto ideas para hacer cosas diferentes.</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es-GB" sz="2000" b="0" dirty="0">
                        <a:solidFill>
                          <a:srgbClr val="203864"/>
                        </a:solidFill>
                      </a:endParaRPr>
                    </a:p>
                  </a:txBody>
                  <a:tcPr anchor="ctr">
                    <a:solidFill>
                      <a:srgbClr val="FFFFFF">
                        <a:alpha val="89804"/>
                      </a:srgbClr>
                    </a:solidFill>
                  </a:tcPr>
                </a:tc>
                <a:extLst>
                  <a:ext uri="{0D108BD9-81ED-4DB2-BD59-A6C34878D82A}">
                    <a16:rowId xmlns:a16="http://schemas.microsoft.com/office/drawing/2014/main" val="3587679457"/>
                  </a:ext>
                </a:extLst>
              </a:tr>
              <a:tr h="966810">
                <a:tc>
                  <a:txBody>
                    <a:bodyPr/>
                    <a:lstStyle/>
                    <a:p>
                      <a:pPr algn="ctr"/>
                      <a:r>
                        <a:rPr lang="es-GB" sz="2000" b="0" dirty="0">
                          <a:solidFill>
                            <a:srgbClr val="203864"/>
                          </a:solidFill>
                        </a:rPr>
                        <a:t>4</a:t>
                      </a:r>
                    </a:p>
                  </a:txBody>
                  <a:tcPr anchor="ctr"/>
                </a:tc>
                <a:tc>
                  <a:txBody>
                    <a:bodyPr/>
                    <a:lstStyle/>
                    <a:p>
                      <a:pPr marL="457200" indent="-457200">
                        <a:buAutoNum type="alphaLcPeriod"/>
                      </a:pPr>
                      <a:r>
                        <a:rPr lang="es-GB" sz="2000" b="0" dirty="0">
                          <a:solidFill>
                            <a:srgbClr val="203864"/>
                          </a:solidFill>
                        </a:rPr>
                        <a:t>divido las tareas.</a:t>
                      </a:r>
                    </a:p>
                    <a:p>
                      <a:pPr marL="457200" indent="-457200">
                        <a:buAutoNum type="alphaLcPeriod"/>
                      </a:pPr>
                      <a:r>
                        <a:rPr lang="es-GB" sz="2000" b="0" dirty="0">
                          <a:solidFill>
                            <a:srgbClr val="203864"/>
                          </a:solidFill>
                        </a:rPr>
                        <a:t>divides las tareas.</a:t>
                      </a:r>
                    </a:p>
                    <a:p>
                      <a:pPr marL="457200" indent="-457200">
                        <a:buAutoNum type="alphaLcPeriod"/>
                      </a:pPr>
                      <a:r>
                        <a:rPr lang="es-GB" sz="2000" b="0" dirty="0">
                          <a:solidFill>
                            <a:srgbClr val="203864"/>
                          </a:solidFill>
                        </a:rPr>
                        <a:t>divide las tareas.</a:t>
                      </a:r>
                    </a:p>
                  </a:txBody>
                  <a:tcPr anchor="ctr">
                    <a:solidFill>
                      <a:srgbClr val="FBE4CE">
                        <a:alpha val="89804"/>
                      </a:srgbClr>
                    </a:solidFill>
                  </a:tcPr>
                </a:tc>
                <a:tc>
                  <a:txBody>
                    <a:bodyPr/>
                    <a:lstStyle/>
                    <a:p>
                      <a:pPr marL="457200" indent="-457200">
                        <a:buAutoNum type="alphaLcPeriod"/>
                      </a:pPr>
                      <a:endParaRPr lang="es-GB" sz="2000" b="0" dirty="0">
                        <a:solidFill>
                          <a:srgbClr val="203864"/>
                        </a:solidFill>
                      </a:endParaRPr>
                    </a:p>
                  </a:txBody>
                  <a:tcPr anchor="ctr">
                    <a:solidFill>
                      <a:srgbClr val="FBE4CE">
                        <a:alpha val="89804"/>
                      </a:srgbClr>
                    </a:solidFill>
                  </a:tcPr>
                </a:tc>
                <a:extLst>
                  <a:ext uri="{0D108BD9-81ED-4DB2-BD59-A6C34878D82A}">
                    <a16:rowId xmlns:a16="http://schemas.microsoft.com/office/drawing/2014/main" val="2420877955"/>
                  </a:ext>
                </a:extLst>
              </a:tr>
              <a:tr h="1179842">
                <a:tc>
                  <a:txBody>
                    <a:bodyPr/>
                    <a:lstStyle/>
                    <a:p>
                      <a:pPr algn="ctr"/>
                      <a:r>
                        <a:rPr lang="es-GB" sz="2000" b="0" dirty="0">
                          <a:solidFill>
                            <a:srgbClr val="203864"/>
                          </a:solidFill>
                        </a:rPr>
                        <a:t>5</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cubre el coste de las vacaciones.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cubro el coste de las vacaciones.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lang="es-GB" sz="2000" b="0" dirty="0">
                          <a:solidFill>
                            <a:srgbClr val="203864"/>
                          </a:solidFill>
                        </a:rPr>
                        <a:t>cubres el coste de las vacaciones.</a:t>
                      </a:r>
                    </a:p>
                  </a:txBody>
                  <a:tcPr anchor="ctr">
                    <a:solidFill>
                      <a:srgbClr val="FFFFFF">
                        <a:alpha val="89804"/>
                      </a:srgbClr>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lang="es-GB" sz="2000" b="0" dirty="0">
                        <a:solidFill>
                          <a:srgbClr val="203864"/>
                        </a:solidFill>
                      </a:endParaRPr>
                    </a:p>
                  </a:txBody>
                  <a:tcPr anchor="ctr"/>
                </a:tc>
                <a:extLst>
                  <a:ext uri="{0D108BD9-81ED-4DB2-BD59-A6C34878D82A}">
                    <a16:rowId xmlns:a16="http://schemas.microsoft.com/office/drawing/2014/main" val="3878962647"/>
                  </a:ext>
                </a:extLst>
              </a:tr>
            </a:tbl>
          </a:graphicData>
        </a:graphic>
      </p:graphicFrame>
      <p:pic>
        <p:nvPicPr>
          <p:cNvPr id="5" name="Imagen 4" descr="Imagen que contiene juguete, muñeca, lego&#10;&#10;Descripción generada automáticamente">
            <a:extLst>
              <a:ext uri="{FF2B5EF4-FFF2-40B4-BE49-F238E27FC236}">
                <a16:creationId xmlns:a16="http://schemas.microsoft.com/office/drawing/2014/main" id="{D9E36C64-74FC-124C-9E13-D97725F9E9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259" r="21435"/>
          <a:stretch/>
        </p:blipFill>
        <p:spPr>
          <a:xfrm>
            <a:off x="6570172" y="761432"/>
            <a:ext cx="1263286" cy="1359858"/>
          </a:xfrm>
          <a:prstGeom prst="rect">
            <a:avLst/>
          </a:prstGeom>
        </p:spPr>
      </p:pic>
      <p:sp>
        <p:nvSpPr>
          <p:cNvPr id="4" name="TextBox 3"/>
          <p:cNvSpPr txBox="1"/>
          <p:nvPr/>
        </p:nvSpPr>
        <p:spPr>
          <a:xfrm>
            <a:off x="108966" y="178908"/>
            <a:ext cx="11578163" cy="707886"/>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Lucía, Daniel, Ana y Diego </a:t>
            </a:r>
            <a:r>
              <a:rPr lang="en-GB" sz="2000" b="1" dirty="0" err="1">
                <a:solidFill>
                  <a:schemeClr val="accent5">
                    <a:lumMod val="50000"/>
                  </a:schemeClr>
                </a:solidFill>
                <a:latin typeface="Century Gothic" panose="020B0502020202020204" pitchFamily="34" charset="0"/>
              </a:rPr>
              <a:t>preparan</a:t>
            </a:r>
            <a:r>
              <a:rPr lang="en-GB" sz="2000" b="1" dirty="0">
                <a:solidFill>
                  <a:schemeClr val="accent5">
                    <a:lumMod val="50000"/>
                  </a:schemeClr>
                </a:solidFill>
                <a:latin typeface="Century Gothic" panose="020B0502020202020204" pitchFamily="34" charset="0"/>
              </a:rPr>
              <a:t> un </a:t>
            </a:r>
            <a:r>
              <a:rPr lang="en-GB" sz="2000" b="1" dirty="0" err="1">
                <a:solidFill>
                  <a:schemeClr val="accent5">
                    <a:lumMod val="50000"/>
                  </a:schemeClr>
                </a:solidFill>
                <a:latin typeface="Century Gothic" panose="020B0502020202020204" pitchFamily="34" charset="0"/>
              </a:rPr>
              <a:t>viaje</a:t>
            </a:r>
            <a:r>
              <a:rPr lang="en-GB" sz="2000" b="1" dirty="0">
                <a:solidFill>
                  <a:schemeClr val="accent5">
                    <a:lumMod val="50000"/>
                  </a:schemeClr>
                </a:solidFill>
                <a:latin typeface="Century Gothic" panose="020B0502020202020204" pitchFamily="34" charset="0"/>
              </a:rPr>
              <a:t> a Tenerife </a:t>
            </a:r>
            <a:r>
              <a:rPr lang="en-GB" sz="2000" b="1" dirty="0" err="1">
                <a:solidFill>
                  <a:schemeClr val="accent5">
                    <a:lumMod val="50000"/>
                  </a:schemeClr>
                </a:solidFill>
                <a:latin typeface="Century Gothic" panose="020B0502020202020204" pitchFamily="34" charset="0"/>
              </a:rPr>
              <a:t>cada</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año</a:t>
            </a:r>
            <a:r>
              <a:rPr lang="en-GB" sz="2000" b="1" dirty="0">
                <a:solidFill>
                  <a:schemeClr val="accent5">
                    <a:lumMod val="50000"/>
                  </a:schemeClr>
                </a:solidFill>
                <a:latin typeface="Century Gothic" panose="020B0502020202020204" pitchFamily="34" charset="0"/>
              </a:rPr>
              <a:t> para </a:t>
            </a:r>
          </a:p>
          <a:p>
            <a:r>
              <a:rPr lang="en-GB" sz="2000" b="1" dirty="0" err="1">
                <a:solidFill>
                  <a:schemeClr val="accent5">
                    <a:lumMod val="50000"/>
                  </a:schemeClr>
                </a:solidFill>
                <a:latin typeface="Century Gothic" panose="020B0502020202020204" pitchFamily="34" charset="0"/>
              </a:rPr>
              <a:t>participar</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en</a:t>
            </a:r>
            <a:r>
              <a:rPr lang="en-GB" sz="2000" b="1" dirty="0">
                <a:solidFill>
                  <a:schemeClr val="accent5">
                    <a:lumMod val="50000"/>
                  </a:schemeClr>
                </a:solidFill>
                <a:latin typeface="Century Gothic" panose="020B0502020202020204" pitchFamily="34" charset="0"/>
              </a:rPr>
              <a:t> el </a:t>
            </a:r>
            <a:r>
              <a:rPr lang="en-GB" sz="2000" b="1" dirty="0" err="1">
                <a:solidFill>
                  <a:schemeClr val="accent5">
                    <a:lumMod val="50000"/>
                  </a:schemeClr>
                </a:solidFill>
                <a:latin typeface="Century Gothic" panose="020B0502020202020204" pitchFamily="34" charset="0"/>
              </a:rPr>
              <a:t>Carnaval</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Cuál</a:t>
            </a:r>
            <a:r>
              <a:rPr lang="en-GB" sz="2000" dirty="0">
                <a:solidFill>
                  <a:schemeClr val="accent5">
                    <a:lumMod val="50000"/>
                  </a:schemeClr>
                </a:solidFill>
                <a:latin typeface="Century Gothic" panose="020B0502020202020204" pitchFamily="34" charset="0"/>
              </a:rPr>
              <a:t> es la </a:t>
            </a:r>
            <a:r>
              <a:rPr lang="en-GB" sz="2000" dirty="0" err="1">
                <a:solidFill>
                  <a:schemeClr val="accent5">
                    <a:lumMod val="50000"/>
                  </a:schemeClr>
                </a:solidFill>
                <a:latin typeface="Century Gothic" panose="020B0502020202020204" pitchFamily="34" charset="0"/>
              </a:rPr>
              <a:t>opción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correcta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Después</a:t>
            </a:r>
            <a:r>
              <a:rPr lang="en-GB" sz="2000" dirty="0">
                <a:solidFill>
                  <a:schemeClr val="accent5">
                    <a:lumMod val="50000"/>
                  </a:schemeClr>
                </a:solidFill>
                <a:latin typeface="Century Gothic" panose="020B0502020202020204" pitchFamily="34" charset="0"/>
              </a:rPr>
              <a:t> escribe las </a:t>
            </a:r>
            <a:r>
              <a:rPr lang="en-GB" sz="2000" dirty="0" err="1">
                <a:solidFill>
                  <a:schemeClr val="accent5">
                    <a:lumMod val="50000"/>
                  </a:schemeClr>
                </a:solidFill>
                <a:latin typeface="Century Gothic" panose="020B0502020202020204" pitchFamily="34" charset="0"/>
              </a:rPr>
              <a:t>frases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inglés</a:t>
            </a:r>
            <a:r>
              <a:rPr lang="en-GB"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endParaRPr>
          </a:p>
        </p:txBody>
      </p:sp>
      <p:sp>
        <p:nvSpPr>
          <p:cNvPr id="31" name="Rounded Rectangle 30"/>
          <p:cNvSpPr/>
          <p:nvPr/>
        </p:nvSpPr>
        <p:spPr>
          <a:xfrm>
            <a:off x="9827751" y="58967"/>
            <a:ext cx="2167459" cy="400919"/>
          </a:xfrm>
          <a:prstGeom prst="roundRect">
            <a:avLst/>
          </a:prstGeom>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41" name="Anillo 40">
            <a:extLst>
              <a:ext uri="{FF2B5EF4-FFF2-40B4-BE49-F238E27FC236}">
                <a16:creationId xmlns:a16="http://schemas.microsoft.com/office/drawing/2014/main" id="{2D66A6AA-A771-1242-AAC2-CC6A07F2C31E}"/>
              </a:ext>
            </a:extLst>
          </p:cNvPr>
          <p:cNvSpPr/>
          <p:nvPr/>
        </p:nvSpPr>
        <p:spPr>
          <a:xfrm>
            <a:off x="1341467" y="960886"/>
            <a:ext cx="5119294"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1" name="Action Button: Custom 20">
            <a:hlinkClick r:id="" action="ppaction://noaction" highlightClick="1">
              <a:snd r:embed="rId4" name="generalmente, yo...wav"/>
            </a:hlinkClick>
            <a:extLst>
              <a:ext uri="{FF2B5EF4-FFF2-40B4-BE49-F238E27FC236}">
                <a16:creationId xmlns:a16="http://schemas.microsoft.com/office/drawing/2014/main" id="{1CE15E66-9CC2-F54B-8025-404BF4D8BFC9}"/>
              </a:ext>
            </a:extLst>
          </p:cNvPr>
          <p:cNvSpPr/>
          <p:nvPr/>
        </p:nvSpPr>
        <p:spPr>
          <a:xfrm>
            <a:off x="504871" y="1194571"/>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2" name="Action Button: Custom 20">
            <a:hlinkClick r:id="" action="ppaction://noaction" highlightClick="1">
              <a:snd r:embed="rId5" name="normalmente, ella.. (1).wav"/>
            </a:hlinkClick>
            <a:extLst>
              <a:ext uri="{FF2B5EF4-FFF2-40B4-BE49-F238E27FC236}">
                <a16:creationId xmlns:a16="http://schemas.microsoft.com/office/drawing/2014/main" id="{7B42F59E-1B4B-D944-82B0-021F76463589}"/>
              </a:ext>
            </a:extLst>
          </p:cNvPr>
          <p:cNvSpPr/>
          <p:nvPr/>
        </p:nvSpPr>
        <p:spPr>
          <a:xfrm>
            <a:off x="504871" y="2202036"/>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3" name="Action Button: Custom 20">
            <a:hlinkClick r:id="" action="ppaction://noaction" highlightClick="1">
              <a:snd r:embed="rId6" name="Los fines de semana e%CC%81l.wav"/>
            </a:hlinkClick>
            <a:extLst>
              <a:ext uri="{FF2B5EF4-FFF2-40B4-BE49-F238E27FC236}">
                <a16:creationId xmlns:a16="http://schemas.microsoft.com/office/drawing/2014/main" id="{FF77A5C1-16B7-514F-892F-8A974215AD78}"/>
              </a:ext>
            </a:extLst>
          </p:cNvPr>
          <p:cNvSpPr/>
          <p:nvPr/>
        </p:nvSpPr>
        <p:spPr>
          <a:xfrm>
            <a:off x="504871" y="3217687"/>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14" name="Action Button: Custom 20">
            <a:hlinkClick r:id="" action="ppaction://noaction" highlightClick="1">
              <a:snd r:embed="rId7" name="Antes de organizar las cosas yo.wav"/>
            </a:hlinkClick>
            <a:extLst>
              <a:ext uri="{FF2B5EF4-FFF2-40B4-BE49-F238E27FC236}">
                <a16:creationId xmlns:a16="http://schemas.microsoft.com/office/drawing/2014/main" id="{204BB8C4-0ACB-FD47-B2D5-7BEC10C289D5}"/>
              </a:ext>
            </a:extLst>
          </p:cNvPr>
          <p:cNvSpPr/>
          <p:nvPr/>
        </p:nvSpPr>
        <p:spPr>
          <a:xfrm>
            <a:off x="504871" y="4233338"/>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9</a:t>
            </a:r>
          </a:p>
        </p:txBody>
      </p:sp>
      <p:sp>
        <p:nvSpPr>
          <p:cNvPr id="15" name="Action Button: Custom 20">
            <a:hlinkClick r:id="" action="ppaction://noaction" highlightClick="1">
              <a:snd r:embed="rId8" name="a veces, tú...wav"/>
            </a:hlinkClick>
            <a:extLst>
              <a:ext uri="{FF2B5EF4-FFF2-40B4-BE49-F238E27FC236}">
                <a16:creationId xmlns:a16="http://schemas.microsoft.com/office/drawing/2014/main" id="{525E473E-A5A0-5440-8F0B-A14C582B9904}"/>
              </a:ext>
            </a:extLst>
          </p:cNvPr>
          <p:cNvSpPr/>
          <p:nvPr/>
        </p:nvSpPr>
        <p:spPr>
          <a:xfrm>
            <a:off x="504871" y="5264383"/>
            <a:ext cx="497469" cy="6057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10</a:t>
            </a:r>
          </a:p>
        </p:txBody>
      </p:sp>
      <p:sp>
        <p:nvSpPr>
          <p:cNvPr id="22" name="CuadroTexto 21">
            <a:extLst>
              <a:ext uri="{FF2B5EF4-FFF2-40B4-BE49-F238E27FC236}">
                <a16:creationId xmlns:a16="http://schemas.microsoft.com/office/drawing/2014/main" id="{445A625C-4A07-6840-A0D1-7568605E88C9}"/>
              </a:ext>
            </a:extLst>
          </p:cNvPr>
          <p:cNvSpPr txBox="1"/>
          <p:nvPr/>
        </p:nvSpPr>
        <p:spPr>
          <a:xfrm>
            <a:off x="7833458" y="1133987"/>
            <a:ext cx="3853671" cy="707886"/>
          </a:xfrm>
          <a:prstGeom prst="rect">
            <a:avLst/>
          </a:prstGeom>
          <a:noFill/>
        </p:spPr>
        <p:txBody>
          <a:bodyPr wrap="square" rtlCol="0">
            <a:spAutoFit/>
          </a:bodyPr>
          <a:lstStyle/>
          <a:p>
            <a:pPr algn="l"/>
            <a:r>
              <a:rPr lang="es-GB" sz="2000">
                <a:solidFill>
                  <a:schemeClr val="accent5">
                    <a:lumMod val="50000"/>
                  </a:schemeClr>
                </a:solidFill>
              </a:rPr>
              <a:t>I </a:t>
            </a:r>
            <a:r>
              <a:rPr lang="en-GB" sz="2000">
                <a:solidFill>
                  <a:schemeClr val="accent5">
                    <a:lumMod val="50000"/>
                  </a:schemeClr>
                </a:solidFill>
              </a:rPr>
              <a:t>generally</a:t>
            </a:r>
            <a:r>
              <a:rPr lang="es-GB" sz="2000">
                <a:solidFill>
                  <a:schemeClr val="accent5">
                    <a:lumMod val="50000"/>
                  </a:schemeClr>
                </a:solidFill>
              </a:rPr>
              <a:t> </a:t>
            </a:r>
            <a:r>
              <a:rPr lang="es-GB" sz="2000" dirty="0">
                <a:solidFill>
                  <a:schemeClr val="accent5">
                    <a:lumMod val="50000"/>
                  </a:schemeClr>
                </a:solidFill>
              </a:rPr>
              <a:t>write a list of activities.</a:t>
            </a:r>
          </a:p>
        </p:txBody>
      </p:sp>
      <p:sp>
        <p:nvSpPr>
          <p:cNvPr id="23" name="CuadroTexto 22">
            <a:extLst>
              <a:ext uri="{FF2B5EF4-FFF2-40B4-BE49-F238E27FC236}">
                <a16:creationId xmlns:a16="http://schemas.microsoft.com/office/drawing/2014/main" id="{374EE393-22F2-834B-9606-0E3154052EF2}"/>
              </a:ext>
            </a:extLst>
          </p:cNvPr>
          <p:cNvSpPr txBox="1"/>
          <p:nvPr/>
        </p:nvSpPr>
        <p:spPr>
          <a:xfrm>
            <a:off x="7833458" y="2016775"/>
            <a:ext cx="3698874" cy="1015663"/>
          </a:xfrm>
          <a:prstGeom prst="rect">
            <a:avLst/>
          </a:prstGeom>
          <a:noFill/>
        </p:spPr>
        <p:txBody>
          <a:bodyPr wrap="square" rtlCol="0">
            <a:spAutoFit/>
          </a:bodyPr>
          <a:lstStyle/>
          <a:p>
            <a:pPr algn="l"/>
            <a:r>
              <a:rPr lang="es-GB" sz="2000" dirty="0">
                <a:solidFill>
                  <a:schemeClr val="accent5">
                    <a:lumMod val="50000"/>
                  </a:schemeClr>
                </a:solidFill>
              </a:rPr>
              <a:t>She normally receives information about the concerts.</a:t>
            </a:r>
          </a:p>
        </p:txBody>
      </p:sp>
      <p:sp>
        <p:nvSpPr>
          <p:cNvPr id="24" name="CuadroTexto 23">
            <a:extLst>
              <a:ext uri="{FF2B5EF4-FFF2-40B4-BE49-F238E27FC236}">
                <a16:creationId xmlns:a16="http://schemas.microsoft.com/office/drawing/2014/main" id="{08DBCD7C-7CDF-5C43-9219-8B4E550D915E}"/>
              </a:ext>
            </a:extLst>
          </p:cNvPr>
          <p:cNvSpPr txBox="1"/>
          <p:nvPr/>
        </p:nvSpPr>
        <p:spPr>
          <a:xfrm>
            <a:off x="7833458" y="3172460"/>
            <a:ext cx="3698874" cy="707886"/>
          </a:xfrm>
          <a:prstGeom prst="rect">
            <a:avLst/>
          </a:prstGeom>
          <a:noFill/>
        </p:spPr>
        <p:txBody>
          <a:bodyPr wrap="square" rtlCol="0">
            <a:spAutoFit/>
          </a:bodyPr>
          <a:lstStyle/>
          <a:p>
            <a:pPr algn="l"/>
            <a:r>
              <a:rPr lang="en-GB" sz="2000">
                <a:solidFill>
                  <a:schemeClr val="accent5">
                    <a:lumMod val="50000"/>
                  </a:schemeClr>
                </a:solidFill>
              </a:rPr>
              <a:t>At</a:t>
            </a:r>
            <a:r>
              <a:rPr lang="es-GB" sz="2000">
                <a:solidFill>
                  <a:schemeClr val="accent5">
                    <a:lumMod val="50000"/>
                  </a:schemeClr>
                </a:solidFill>
              </a:rPr>
              <a:t> </a:t>
            </a:r>
            <a:r>
              <a:rPr lang="es-GB" sz="2000" dirty="0">
                <a:solidFill>
                  <a:schemeClr val="accent5">
                    <a:lumMod val="50000"/>
                  </a:schemeClr>
                </a:solidFill>
              </a:rPr>
              <a:t>the weekends he shares ideas to do different things.</a:t>
            </a:r>
          </a:p>
        </p:txBody>
      </p:sp>
      <p:sp>
        <p:nvSpPr>
          <p:cNvPr id="25" name="CuadroTexto 24">
            <a:extLst>
              <a:ext uri="{FF2B5EF4-FFF2-40B4-BE49-F238E27FC236}">
                <a16:creationId xmlns:a16="http://schemas.microsoft.com/office/drawing/2014/main" id="{F887A123-3D79-B243-8EC4-7DCA81D252C3}"/>
              </a:ext>
            </a:extLst>
          </p:cNvPr>
          <p:cNvSpPr txBox="1"/>
          <p:nvPr/>
        </p:nvSpPr>
        <p:spPr>
          <a:xfrm>
            <a:off x="7833458" y="4182270"/>
            <a:ext cx="3698874" cy="707886"/>
          </a:xfrm>
          <a:prstGeom prst="rect">
            <a:avLst/>
          </a:prstGeom>
          <a:noFill/>
        </p:spPr>
        <p:txBody>
          <a:bodyPr wrap="square" rtlCol="0">
            <a:spAutoFit/>
          </a:bodyPr>
          <a:lstStyle/>
          <a:p>
            <a:pPr algn="l"/>
            <a:r>
              <a:rPr lang="es-GB" sz="2000">
                <a:solidFill>
                  <a:schemeClr val="accent5">
                    <a:lumMod val="50000"/>
                  </a:schemeClr>
                </a:solidFill>
              </a:rPr>
              <a:t>Before organi</a:t>
            </a:r>
            <a:r>
              <a:rPr lang="en-GB" sz="2000">
                <a:solidFill>
                  <a:schemeClr val="accent5">
                    <a:lumMod val="50000"/>
                  </a:schemeClr>
                </a:solidFill>
              </a:rPr>
              <a:t>s</a:t>
            </a:r>
            <a:r>
              <a:rPr lang="es-GB" sz="2000">
                <a:solidFill>
                  <a:schemeClr val="accent5">
                    <a:lumMod val="50000"/>
                  </a:schemeClr>
                </a:solidFill>
              </a:rPr>
              <a:t>ing </a:t>
            </a:r>
            <a:r>
              <a:rPr lang="es-GB" sz="2000" dirty="0">
                <a:solidFill>
                  <a:schemeClr val="accent5">
                    <a:lumMod val="50000"/>
                  </a:schemeClr>
                </a:solidFill>
              </a:rPr>
              <a:t>things </a:t>
            </a:r>
            <a:r>
              <a:rPr lang="es-GB" sz="2000">
                <a:solidFill>
                  <a:schemeClr val="accent5">
                    <a:lumMod val="50000"/>
                  </a:schemeClr>
                </a:solidFill>
              </a:rPr>
              <a:t>I divide</a:t>
            </a:r>
            <a:r>
              <a:rPr lang="en-GB" sz="2000">
                <a:solidFill>
                  <a:schemeClr val="accent5">
                    <a:lumMod val="50000"/>
                  </a:schemeClr>
                </a:solidFill>
              </a:rPr>
              <a:t> up</a:t>
            </a:r>
            <a:r>
              <a:rPr lang="es-GB" sz="2000">
                <a:solidFill>
                  <a:schemeClr val="accent5">
                    <a:lumMod val="50000"/>
                  </a:schemeClr>
                </a:solidFill>
              </a:rPr>
              <a:t> </a:t>
            </a:r>
            <a:r>
              <a:rPr lang="es-GB" sz="2000" dirty="0">
                <a:solidFill>
                  <a:schemeClr val="accent5">
                    <a:lumMod val="50000"/>
                  </a:schemeClr>
                </a:solidFill>
              </a:rPr>
              <a:t>the tasks.</a:t>
            </a:r>
          </a:p>
        </p:txBody>
      </p:sp>
      <p:sp>
        <p:nvSpPr>
          <p:cNvPr id="28" name="CuadroTexto 27">
            <a:extLst>
              <a:ext uri="{FF2B5EF4-FFF2-40B4-BE49-F238E27FC236}">
                <a16:creationId xmlns:a16="http://schemas.microsoft.com/office/drawing/2014/main" id="{B10E4070-C4BE-244D-97E7-A6EB5AB56BC3}"/>
              </a:ext>
            </a:extLst>
          </p:cNvPr>
          <p:cNvSpPr txBox="1"/>
          <p:nvPr/>
        </p:nvSpPr>
        <p:spPr>
          <a:xfrm>
            <a:off x="7901956" y="5316536"/>
            <a:ext cx="3698874" cy="707886"/>
          </a:xfrm>
          <a:prstGeom prst="rect">
            <a:avLst/>
          </a:prstGeom>
          <a:noFill/>
        </p:spPr>
        <p:txBody>
          <a:bodyPr wrap="square" rtlCol="0">
            <a:spAutoFit/>
          </a:bodyPr>
          <a:lstStyle/>
          <a:p>
            <a:pPr algn="l"/>
            <a:r>
              <a:rPr lang="es-GB" sz="2000">
                <a:solidFill>
                  <a:schemeClr val="accent5">
                    <a:lumMod val="50000"/>
                  </a:schemeClr>
                </a:solidFill>
              </a:rPr>
              <a:t>You </a:t>
            </a:r>
            <a:r>
              <a:rPr lang="en-GB" sz="2000">
                <a:solidFill>
                  <a:schemeClr val="accent5">
                    <a:lumMod val="50000"/>
                  </a:schemeClr>
                </a:solidFill>
              </a:rPr>
              <a:t>sometimes </a:t>
            </a:r>
            <a:r>
              <a:rPr lang="es-GB" sz="2000">
                <a:solidFill>
                  <a:schemeClr val="accent5">
                    <a:lumMod val="50000"/>
                  </a:schemeClr>
                </a:solidFill>
              </a:rPr>
              <a:t>cover </a:t>
            </a:r>
            <a:r>
              <a:rPr lang="es-GB" sz="2000" dirty="0">
                <a:solidFill>
                  <a:schemeClr val="accent5">
                    <a:lumMod val="50000"/>
                  </a:schemeClr>
                </a:solidFill>
              </a:rPr>
              <a:t>the cost of the holidays.</a:t>
            </a:r>
          </a:p>
        </p:txBody>
      </p:sp>
      <p:sp>
        <p:nvSpPr>
          <p:cNvPr id="30" name="Anillo 29">
            <a:extLst>
              <a:ext uri="{FF2B5EF4-FFF2-40B4-BE49-F238E27FC236}">
                <a16:creationId xmlns:a16="http://schemas.microsoft.com/office/drawing/2014/main" id="{15E41A2B-B140-6C40-92F8-3E32D5A074CF}"/>
              </a:ext>
            </a:extLst>
          </p:cNvPr>
          <p:cNvSpPr/>
          <p:nvPr/>
        </p:nvSpPr>
        <p:spPr>
          <a:xfrm>
            <a:off x="1341466" y="2571224"/>
            <a:ext cx="5684859"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2" name="Anillo 31">
            <a:extLst>
              <a:ext uri="{FF2B5EF4-FFF2-40B4-BE49-F238E27FC236}">
                <a16:creationId xmlns:a16="http://schemas.microsoft.com/office/drawing/2014/main" id="{5207A0B0-A8C4-7A40-8A5F-20B3AD384701}"/>
              </a:ext>
            </a:extLst>
          </p:cNvPr>
          <p:cNvSpPr/>
          <p:nvPr/>
        </p:nvSpPr>
        <p:spPr>
          <a:xfrm>
            <a:off x="1332871" y="3283999"/>
            <a:ext cx="6500587"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3" name="Anillo 32">
            <a:extLst>
              <a:ext uri="{FF2B5EF4-FFF2-40B4-BE49-F238E27FC236}">
                <a16:creationId xmlns:a16="http://schemas.microsoft.com/office/drawing/2014/main" id="{CAE8B71F-49DF-1741-9A53-0737227AAB61}"/>
              </a:ext>
            </a:extLst>
          </p:cNvPr>
          <p:cNvSpPr/>
          <p:nvPr/>
        </p:nvSpPr>
        <p:spPr>
          <a:xfrm>
            <a:off x="1233168" y="4008685"/>
            <a:ext cx="3149322"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4" name="Anillo 33">
            <a:extLst>
              <a:ext uri="{FF2B5EF4-FFF2-40B4-BE49-F238E27FC236}">
                <a16:creationId xmlns:a16="http://schemas.microsoft.com/office/drawing/2014/main" id="{8E0CFAEC-7A0B-6145-9229-4815E2618B63}"/>
              </a:ext>
            </a:extLst>
          </p:cNvPr>
          <p:cNvSpPr/>
          <p:nvPr/>
        </p:nvSpPr>
        <p:spPr>
          <a:xfrm>
            <a:off x="1332871" y="5686981"/>
            <a:ext cx="5367732" cy="473125"/>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 name="Título 2">
            <a:extLst>
              <a:ext uri="{FF2B5EF4-FFF2-40B4-BE49-F238E27FC236}">
                <a16:creationId xmlns:a16="http://schemas.microsoft.com/office/drawing/2014/main" id="{13BA14BE-D447-6249-A921-13E418DAD622}"/>
              </a:ext>
            </a:extLst>
          </p:cNvPr>
          <p:cNvSpPr>
            <a:spLocks noGrp="1"/>
          </p:cNvSpPr>
          <p:nvPr>
            <p:ph type="title"/>
          </p:nvPr>
        </p:nvSpPr>
        <p:spPr>
          <a:xfrm>
            <a:off x="9850049" y="-137150"/>
            <a:ext cx="3995057" cy="844757"/>
          </a:xfrm>
        </p:spPr>
        <p:txBody>
          <a:bodyPr>
            <a:normAutofit/>
          </a:bodyPr>
          <a:lstStyle/>
          <a:p>
            <a:r>
              <a:rPr lang="es-GB" sz="2000" b="1" dirty="0">
                <a:solidFill>
                  <a:schemeClr val="bg1"/>
                </a:solidFill>
              </a:rPr>
              <a:t>leer / escuchar</a:t>
            </a:r>
          </a:p>
        </p:txBody>
      </p:sp>
    </p:spTree>
    <p:extLst>
      <p:ext uri="{BB962C8B-B14F-4D97-AF65-F5344CB8AC3E}">
        <p14:creationId xmlns:p14="http://schemas.microsoft.com/office/powerpoint/2010/main" val="365259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2" grpId="0"/>
      <p:bldP spid="23" grpId="0"/>
      <p:bldP spid="24" grpId="0"/>
      <p:bldP spid="25" grpId="0"/>
      <p:bldP spid="28" grpId="0"/>
      <p:bldP spid="30"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217524"/>
            <a:ext cx="9779814" cy="739967"/>
          </a:xfrm>
        </p:spPr>
        <p:txBody>
          <a:bodyPr>
            <a:noAutofit/>
          </a:bodyPr>
          <a:lstStyle/>
          <a:p>
            <a:pPr>
              <a:lnSpc>
                <a:spcPct val="100000"/>
              </a:lnSpc>
            </a:pPr>
            <a:r>
              <a:rPr lang="es-ES" sz="2000" dirty="0"/>
              <a:t>La familia de Daniel prepara las vacaciones en Tenerife como cada año. </a:t>
            </a:r>
            <a:r>
              <a:rPr lang="en-GB" sz="2000" dirty="0"/>
              <a:t>Decide si las frases en </a:t>
            </a:r>
            <a:r>
              <a:rPr lang="en-GB" sz="2000" dirty="0" err="1"/>
              <a:t>inglés</a:t>
            </a:r>
            <a:r>
              <a:rPr lang="en-GB" sz="2000" dirty="0"/>
              <a:t> están en el texto. Luego, escribe el </a:t>
            </a:r>
            <a:r>
              <a:rPr lang="en-GB" sz="2000" err="1"/>
              <a:t>pronombre</a:t>
            </a:r>
            <a:r>
              <a:rPr lang="en-GB" sz="2000"/>
              <a:t> (</a:t>
            </a:r>
            <a:r>
              <a:rPr lang="en-GB" sz="2000" b="1"/>
              <a:t>yo, tú </a:t>
            </a:r>
            <a:r>
              <a:rPr lang="en-GB" sz="2000"/>
              <a:t>o</a:t>
            </a:r>
            <a:r>
              <a:rPr lang="en-GB" sz="2000" b="1"/>
              <a:t> ella</a:t>
            </a:r>
            <a:r>
              <a:rPr lang="en-GB" sz="2000"/>
              <a:t>), </a:t>
            </a:r>
            <a:r>
              <a:rPr lang="en-GB" sz="2000" dirty="0" err="1"/>
              <a:t>según</a:t>
            </a:r>
            <a:r>
              <a:rPr lang="en-GB" sz="2000" dirty="0"/>
              <a:t> el verbo.</a:t>
            </a:r>
            <a:endParaRPr lang="es-GB" sz="20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6567938" y="1144997"/>
            <a:ext cx="5379386" cy="4818502"/>
          </a:xfrm>
          <a:prstGeom prst="wedgeRectCallout">
            <a:avLst>
              <a:gd name="adj1" fmla="val -54714"/>
              <a:gd name="adj2" fmla="val 1255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rgbClr val="203864"/>
                </a:solidFill>
              </a:rPr>
              <a:t>Antes de las vacaciones 1) ______ trae unas bolsas para organizar las camisas y los zapatos y 2) ______ ofreces ayuda, mientras que 3) ______ salgo para comprar comida y agua para el viaje.</a:t>
            </a:r>
          </a:p>
          <a:p>
            <a:endParaRPr lang="es-GB" sz="2000" dirty="0">
              <a:solidFill>
                <a:srgbClr val="203864"/>
              </a:solidFill>
            </a:endParaRPr>
          </a:p>
          <a:p>
            <a:r>
              <a:rPr lang="es-GB" sz="2000" dirty="0">
                <a:solidFill>
                  <a:srgbClr val="203864"/>
                </a:solidFill>
              </a:rPr>
              <a:t>Después, 4) ______ leo información sobre el lugar y las fiestas y 5) ______ haces preguntas sobre la cultura y la historia</a:t>
            </a:r>
            <a:r>
              <a:rPr lang="es-GB" sz="2000">
                <a:solidFill>
                  <a:srgbClr val="203864"/>
                </a:solidFill>
              </a:rPr>
              <a:t>. </a:t>
            </a:r>
            <a:r>
              <a:rPr lang="en-GB" sz="2000">
                <a:solidFill>
                  <a:srgbClr val="203864"/>
                </a:solidFill>
              </a:rPr>
              <a:t>   </a:t>
            </a:r>
            <a:r>
              <a:rPr lang="es-GB" sz="2000">
                <a:solidFill>
                  <a:srgbClr val="203864"/>
                </a:solidFill>
              </a:rPr>
              <a:t>6</a:t>
            </a:r>
            <a:r>
              <a:rPr lang="es-GB" sz="2000" dirty="0">
                <a:solidFill>
                  <a:srgbClr val="203864"/>
                </a:solidFill>
              </a:rPr>
              <a:t>) ______ conoce la isla muy bien, así que también responde. </a:t>
            </a:r>
          </a:p>
          <a:p>
            <a:endParaRPr lang="es-GB" sz="2000" dirty="0">
              <a:solidFill>
                <a:srgbClr val="203864"/>
              </a:solidFill>
            </a:endParaRPr>
          </a:p>
          <a:p>
            <a:r>
              <a:rPr lang="es-GB" sz="2000" dirty="0">
                <a:solidFill>
                  <a:srgbClr val="203864"/>
                </a:solidFill>
              </a:rPr>
              <a:t>Más tarde 7) ______ recoge los billetes para el barco porque 8) ______ siempre quieres visitar otras islas. </a:t>
            </a:r>
          </a:p>
        </p:txBody>
      </p:sp>
      <p:graphicFrame>
        <p:nvGraphicFramePr>
          <p:cNvPr id="36" name="Tabla 35">
            <a:extLst>
              <a:ext uri="{FF2B5EF4-FFF2-40B4-BE49-F238E27FC236}">
                <a16:creationId xmlns:a16="http://schemas.microsoft.com/office/drawing/2014/main" id="{11105614-CE70-A04A-BEC5-BB82697B3299}"/>
              </a:ext>
            </a:extLst>
          </p:cNvPr>
          <p:cNvGraphicFramePr>
            <a:graphicFrameLocks noGrp="1"/>
          </p:cNvGraphicFramePr>
          <p:nvPr>
            <p:extLst>
              <p:ext uri="{D42A27DB-BD31-4B8C-83A1-F6EECF244321}">
                <p14:modId xmlns:p14="http://schemas.microsoft.com/office/powerpoint/2010/main" val="1610626800"/>
              </p:ext>
            </p:extLst>
          </p:nvPr>
        </p:nvGraphicFramePr>
        <p:xfrm>
          <a:off x="309909" y="1113280"/>
          <a:ext cx="5130274" cy="5140978"/>
        </p:xfrm>
        <a:graphic>
          <a:graphicData uri="http://schemas.openxmlformats.org/drawingml/2006/table">
            <a:tbl>
              <a:tblPr firstRow="1" bandRow="1">
                <a:tableStyleId>{5DA37D80-6434-44D0-A028-1B22A696006F}</a:tableStyleId>
              </a:tblPr>
              <a:tblGrid>
                <a:gridCol w="3741414">
                  <a:extLst>
                    <a:ext uri="{9D8B030D-6E8A-4147-A177-3AD203B41FA5}">
                      <a16:colId xmlns:a16="http://schemas.microsoft.com/office/drawing/2014/main" val="3248352957"/>
                    </a:ext>
                  </a:extLst>
                </a:gridCol>
                <a:gridCol w="1388860">
                  <a:extLst>
                    <a:ext uri="{9D8B030D-6E8A-4147-A177-3AD203B41FA5}">
                      <a16:colId xmlns:a16="http://schemas.microsoft.com/office/drawing/2014/main" val="3165570469"/>
                    </a:ext>
                  </a:extLst>
                </a:gridCol>
              </a:tblGrid>
              <a:tr h="574049">
                <a:tc>
                  <a:txBody>
                    <a:bodyPr/>
                    <a:lstStyle/>
                    <a:p>
                      <a:endParaRPr lang="es-GB" sz="2000" dirty="0">
                        <a:solidFill>
                          <a:srgbClr val="203864"/>
                        </a:solidFill>
                      </a:endParaRPr>
                    </a:p>
                  </a:txBody>
                  <a:tcPr anchor="ctr"/>
                </a:tc>
                <a:tc>
                  <a:txBody>
                    <a:bodyPr/>
                    <a:lstStyle/>
                    <a:p>
                      <a:pPr algn="ctr"/>
                      <a:r>
                        <a:rPr lang="es-GB" sz="2000" dirty="0">
                          <a:solidFill>
                            <a:srgbClr val="203864"/>
                          </a:solidFill>
                        </a:rPr>
                        <a:t>¿Está en el texto?</a:t>
                      </a:r>
                    </a:p>
                  </a:txBody>
                  <a:tcPr anchor="ctr"/>
                </a:tc>
                <a:extLst>
                  <a:ext uri="{0D108BD9-81ED-4DB2-BD59-A6C34878D82A}">
                    <a16:rowId xmlns:a16="http://schemas.microsoft.com/office/drawing/2014/main" val="1567962773"/>
                  </a:ext>
                </a:extLst>
              </a:tr>
              <a:tr h="324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1</a:t>
                      </a:r>
                      <a:r>
                        <a:rPr lang="es-GB" sz="2000" b="0" dirty="0">
                          <a:solidFill>
                            <a:srgbClr val="203864"/>
                          </a:solidFill>
                        </a:rPr>
                        <a:t>.</a:t>
                      </a:r>
                      <a:r>
                        <a:rPr lang="es-GB" sz="2000" b="1" dirty="0">
                          <a:solidFill>
                            <a:srgbClr val="203864"/>
                          </a:solidFill>
                        </a:rPr>
                        <a:t> </a:t>
                      </a:r>
                      <a:r>
                        <a:rPr lang="en-GB" sz="2000" b="1" dirty="0">
                          <a:solidFill>
                            <a:srgbClr val="203864"/>
                          </a:solidFill>
                        </a:rPr>
                        <a:t>I</a:t>
                      </a:r>
                      <a:r>
                        <a:rPr lang="es-GB" sz="2000" b="1" dirty="0">
                          <a:solidFill>
                            <a:srgbClr val="203864"/>
                          </a:solidFill>
                        </a:rPr>
                        <a:t> </a:t>
                      </a:r>
                      <a:r>
                        <a:rPr lang="es-GB" sz="2000" dirty="0">
                          <a:solidFill>
                            <a:srgbClr val="203864"/>
                          </a:solidFill>
                        </a:rPr>
                        <a:t>bring some bags.</a:t>
                      </a:r>
                    </a:p>
                  </a:txBody>
                  <a:tcPr anchor="ctr"/>
                </a:tc>
                <a:tc>
                  <a:txBody>
                    <a:bodyPr/>
                    <a:lstStyle/>
                    <a:p>
                      <a:pPr algn="ctr"/>
                      <a:r>
                        <a:rPr lang="es-GB" sz="2000" dirty="0">
                          <a:solidFill>
                            <a:srgbClr val="203864"/>
                          </a:solidFill>
                        </a:rPr>
                        <a:t>Sí / No</a:t>
                      </a:r>
                    </a:p>
                  </a:txBody>
                  <a:tcPr anchor="ctr"/>
                </a:tc>
                <a:extLst>
                  <a:ext uri="{0D108BD9-81ED-4DB2-BD59-A6C34878D82A}">
                    <a16:rowId xmlns:a16="http://schemas.microsoft.com/office/drawing/2014/main" val="2821069472"/>
                  </a:ext>
                </a:extLst>
              </a:tr>
              <a:tr h="324463">
                <a:tc>
                  <a:txBody>
                    <a:bodyPr/>
                    <a:lstStyle/>
                    <a:p>
                      <a:r>
                        <a:rPr lang="es-GB" sz="2000" dirty="0">
                          <a:solidFill>
                            <a:srgbClr val="203864"/>
                          </a:solidFill>
                        </a:rPr>
                        <a:t>2. </a:t>
                      </a:r>
                      <a:r>
                        <a:rPr lang="es-GB" sz="2000" b="1" dirty="0">
                          <a:solidFill>
                            <a:srgbClr val="203864"/>
                          </a:solidFill>
                        </a:rPr>
                        <a:t>You</a:t>
                      </a:r>
                      <a:r>
                        <a:rPr lang="es-GB" sz="2000" dirty="0">
                          <a:solidFill>
                            <a:srgbClr val="203864"/>
                          </a:solidFill>
                        </a:rPr>
                        <a:t> offer help.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3873554345"/>
                  </a:ext>
                </a:extLst>
              </a:tr>
              <a:tr h="574049">
                <a:tc>
                  <a:txBody>
                    <a:bodyPr/>
                    <a:lstStyle/>
                    <a:p>
                      <a:r>
                        <a:rPr lang="es-GB" sz="2000" dirty="0">
                          <a:solidFill>
                            <a:srgbClr val="203864"/>
                          </a:solidFill>
                        </a:rPr>
                        <a:t>3. </a:t>
                      </a:r>
                      <a:r>
                        <a:rPr lang="es-GB" sz="2000" b="1" dirty="0">
                          <a:solidFill>
                            <a:srgbClr val="203864"/>
                          </a:solidFill>
                        </a:rPr>
                        <a:t>She</a:t>
                      </a:r>
                      <a:r>
                        <a:rPr lang="es-GB" sz="2000" dirty="0">
                          <a:solidFill>
                            <a:srgbClr val="203864"/>
                          </a:solidFill>
                        </a:rPr>
                        <a:t> goes out to buy food and water.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887760390"/>
                  </a:ext>
                </a:extLst>
              </a:tr>
              <a:tr h="574049">
                <a:tc>
                  <a:txBody>
                    <a:bodyPr/>
                    <a:lstStyle/>
                    <a:p>
                      <a:r>
                        <a:rPr lang="es-GB" sz="2000" dirty="0">
                          <a:solidFill>
                            <a:srgbClr val="203864"/>
                          </a:solidFill>
                        </a:rPr>
                        <a:t>4. </a:t>
                      </a:r>
                      <a:r>
                        <a:rPr lang="es-GB" sz="2000" b="1" dirty="0">
                          <a:solidFill>
                            <a:srgbClr val="203864"/>
                          </a:solidFill>
                        </a:rPr>
                        <a:t>I</a:t>
                      </a:r>
                      <a:r>
                        <a:rPr lang="es-GB" sz="2000" dirty="0">
                          <a:solidFill>
                            <a:srgbClr val="203864"/>
                          </a:solidFill>
                        </a:rPr>
                        <a:t> read information about the place.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315101450"/>
                  </a:ext>
                </a:extLst>
              </a:tr>
              <a:tr h="366656">
                <a:tc>
                  <a:txBody>
                    <a:bodyPr/>
                    <a:lstStyle/>
                    <a:p>
                      <a:r>
                        <a:rPr lang="es-GB" sz="2000" dirty="0">
                          <a:solidFill>
                            <a:srgbClr val="203864"/>
                          </a:solidFill>
                        </a:rPr>
                        <a:t>5. </a:t>
                      </a:r>
                      <a:r>
                        <a:rPr lang="es-GB" sz="2000" b="1" dirty="0">
                          <a:solidFill>
                            <a:srgbClr val="203864"/>
                          </a:solidFill>
                        </a:rPr>
                        <a:t>You</a:t>
                      </a:r>
                      <a:r>
                        <a:rPr lang="es-GB" sz="2000" dirty="0">
                          <a:solidFill>
                            <a:srgbClr val="203864"/>
                          </a:solidFill>
                        </a:rPr>
                        <a:t> ask questions.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4003594595"/>
                  </a:ext>
                </a:extLst>
              </a:tr>
              <a:tr h="574049">
                <a:tc>
                  <a:txBody>
                    <a:bodyPr/>
                    <a:lstStyle/>
                    <a:p>
                      <a:r>
                        <a:rPr lang="es-GB" sz="2000" dirty="0">
                          <a:solidFill>
                            <a:srgbClr val="203864"/>
                          </a:solidFill>
                        </a:rPr>
                        <a:t>6. </a:t>
                      </a:r>
                      <a:r>
                        <a:rPr lang="es-GB" sz="2000" b="1" dirty="0">
                          <a:solidFill>
                            <a:srgbClr val="203864"/>
                          </a:solidFill>
                        </a:rPr>
                        <a:t>I</a:t>
                      </a:r>
                      <a:r>
                        <a:rPr lang="es-GB" sz="2000" dirty="0">
                          <a:solidFill>
                            <a:srgbClr val="203864"/>
                          </a:solidFill>
                        </a:rPr>
                        <a:t> know the island </a:t>
                      </a:r>
                      <a:r>
                        <a:rPr lang="es-GB" sz="2000">
                          <a:solidFill>
                            <a:srgbClr val="203864"/>
                          </a:solidFill>
                        </a:rPr>
                        <a:t>very wel</a:t>
                      </a:r>
                      <a:r>
                        <a:rPr lang="en-GB" sz="2000">
                          <a:solidFill>
                            <a:srgbClr val="203864"/>
                          </a:solidFill>
                        </a:rPr>
                        <a:t>l</a:t>
                      </a:r>
                      <a:r>
                        <a:rPr lang="es-GB" sz="200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2550724562"/>
                  </a:ext>
                </a:extLst>
              </a:tr>
              <a:tr h="574049">
                <a:tc>
                  <a:txBody>
                    <a:bodyPr/>
                    <a:lstStyle/>
                    <a:p>
                      <a:r>
                        <a:rPr lang="es-GB" sz="2000" dirty="0">
                          <a:solidFill>
                            <a:srgbClr val="203864"/>
                          </a:solidFill>
                        </a:rPr>
                        <a:t>7. </a:t>
                      </a:r>
                      <a:r>
                        <a:rPr lang="es-ES" sz="2000" b="1" dirty="0" err="1">
                          <a:solidFill>
                            <a:srgbClr val="203864"/>
                          </a:solidFill>
                        </a:rPr>
                        <a:t>She</a:t>
                      </a:r>
                      <a:r>
                        <a:rPr lang="es-ES" sz="2000" dirty="0">
                          <a:solidFill>
                            <a:srgbClr val="203864"/>
                          </a:solidFill>
                        </a:rPr>
                        <a:t> </a:t>
                      </a:r>
                      <a:r>
                        <a:rPr lang="es-ES" sz="2000" dirty="0" err="1">
                          <a:solidFill>
                            <a:srgbClr val="203864"/>
                          </a:solidFill>
                        </a:rPr>
                        <a:t>collects</a:t>
                      </a:r>
                      <a:r>
                        <a:rPr lang="es-ES" sz="2000" dirty="0">
                          <a:solidFill>
                            <a:srgbClr val="203864"/>
                          </a:solidFill>
                        </a:rPr>
                        <a:t> </a:t>
                      </a:r>
                      <a:r>
                        <a:rPr lang="es-ES" sz="2000" dirty="0" err="1">
                          <a:solidFill>
                            <a:srgbClr val="203864"/>
                          </a:solidFill>
                        </a:rPr>
                        <a:t>the</a:t>
                      </a:r>
                      <a:r>
                        <a:rPr lang="es-ES" sz="2000" dirty="0">
                          <a:solidFill>
                            <a:srgbClr val="203864"/>
                          </a:solidFill>
                        </a:rPr>
                        <a:t> </a:t>
                      </a:r>
                      <a:r>
                        <a:rPr lang="es-ES" sz="2000" dirty="0" err="1">
                          <a:solidFill>
                            <a:srgbClr val="203864"/>
                          </a:solidFill>
                        </a:rPr>
                        <a:t>boat</a:t>
                      </a:r>
                      <a:r>
                        <a:rPr lang="es-ES" sz="2000" dirty="0">
                          <a:solidFill>
                            <a:srgbClr val="203864"/>
                          </a:solidFill>
                        </a:rPr>
                        <a:t> tickets.</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1464551375"/>
                  </a:ext>
                </a:extLst>
              </a:tr>
              <a:tr h="574049">
                <a:tc>
                  <a:txBody>
                    <a:bodyPr/>
                    <a:lstStyle/>
                    <a:p>
                      <a:r>
                        <a:rPr lang="es-GB" sz="2000" dirty="0">
                          <a:solidFill>
                            <a:srgbClr val="203864"/>
                          </a:solidFill>
                        </a:rPr>
                        <a:t>8. </a:t>
                      </a:r>
                      <a:r>
                        <a:rPr lang="en-GB" sz="2000" b="1" dirty="0">
                          <a:solidFill>
                            <a:srgbClr val="203864"/>
                          </a:solidFill>
                        </a:rPr>
                        <a:t>I</a:t>
                      </a:r>
                      <a:r>
                        <a:rPr lang="en-GB" sz="2000" dirty="0">
                          <a:solidFill>
                            <a:srgbClr val="203864"/>
                          </a:solidFill>
                        </a:rPr>
                        <a:t> want to visit other islands.</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Sí / No</a:t>
                      </a:r>
                    </a:p>
                  </a:txBody>
                  <a:tcPr anchor="ctr"/>
                </a:tc>
                <a:extLst>
                  <a:ext uri="{0D108BD9-81ED-4DB2-BD59-A6C34878D82A}">
                    <a16:rowId xmlns:a16="http://schemas.microsoft.com/office/drawing/2014/main" val="4017966419"/>
                  </a:ext>
                </a:extLst>
              </a:tr>
            </a:tbl>
          </a:graphicData>
        </a:graphic>
      </p:graphicFrame>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sp>
        <p:nvSpPr>
          <p:cNvPr id="38" name="Anillo 37">
            <a:extLst>
              <a:ext uri="{FF2B5EF4-FFF2-40B4-BE49-F238E27FC236}">
                <a16:creationId xmlns:a16="http://schemas.microsoft.com/office/drawing/2014/main" id="{033AA942-55E5-2B41-89E7-321FA61C175E}"/>
              </a:ext>
            </a:extLst>
          </p:cNvPr>
          <p:cNvSpPr/>
          <p:nvPr/>
        </p:nvSpPr>
        <p:spPr>
          <a:xfrm>
            <a:off x="4643657" y="1768475"/>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9" name="Anillo 38">
            <a:extLst>
              <a:ext uri="{FF2B5EF4-FFF2-40B4-BE49-F238E27FC236}">
                <a16:creationId xmlns:a16="http://schemas.microsoft.com/office/drawing/2014/main" id="{904016B2-C29B-B64C-BD6A-31FF105FA941}"/>
              </a:ext>
            </a:extLst>
          </p:cNvPr>
          <p:cNvSpPr/>
          <p:nvPr/>
        </p:nvSpPr>
        <p:spPr>
          <a:xfrm>
            <a:off x="4134333" y="2174477"/>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0" name="Anillo 39">
            <a:extLst>
              <a:ext uri="{FF2B5EF4-FFF2-40B4-BE49-F238E27FC236}">
                <a16:creationId xmlns:a16="http://schemas.microsoft.com/office/drawing/2014/main" id="{ABA4A466-BE90-0545-B0BF-349265EAC930}"/>
              </a:ext>
            </a:extLst>
          </p:cNvPr>
          <p:cNvSpPr/>
          <p:nvPr/>
        </p:nvSpPr>
        <p:spPr>
          <a:xfrm>
            <a:off x="4652969" y="2739855"/>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1" name="Anillo 40">
            <a:extLst>
              <a:ext uri="{FF2B5EF4-FFF2-40B4-BE49-F238E27FC236}">
                <a16:creationId xmlns:a16="http://schemas.microsoft.com/office/drawing/2014/main" id="{31B0CD4C-48B0-1249-AA58-F7843AC890B0}"/>
              </a:ext>
            </a:extLst>
          </p:cNvPr>
          <p:cNvSpPr/>
          <p:nvPr/>
        </p:nvSpPr>
        <p:spPr>
          <a:xfrm>
            <a:off x="4113779" y="3436414"/>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2" name="Anillo 41">
            <a:extLst>
              <a:ext uri="{FF2B5EF4-FFF2-40B4-BE49-F238E27FC236}">
                <a16:creationId xmlns:a16="http://schemas.microsoft.com/office/drawing/2014/main" id="{10065DF8-998B-C74A-B8B4-48D97BCF2C7E}"/>
              </a:ext>
            </a:extLst>
          </p:cNvPr>
          <p:cNvSpPr/>
          <p:nvPr/>
        </p:nvSpPr>
        <p:spPr>
          <a:xfrm>
            <a:off x="4099870" y="3986306"/>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3" name="Anillo 42">
            <a:extLst>
              <a:ext uri="{FF2B5EF4-FFF2-40B4-BE49-F238E27FC236}">
                <a16:creationId xmlns:a16="http://schemas.microsoft.com/office/drawing/2014/main" id="{E29D21DC-08BC-AC4F-B4D6-16648D431DCE}"/>
              </a:ext>
            </a:extLst>
          </p:cNvPr>
          <p:cNvSpPr/>
          <p:nvPr/>
        </p:nvSpPr>
        <p:spPr>
          <a:xfrm>
            <a:off x="4660910" y="4481326"/>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4" name="Anillo 43">
            <a:extLst>
              <a:ext uri="{FF2B5EF4-FFF2-40B4-BE49-F238E27FC236}">
                <a16:creationId xmlns:a16="http://schemas.microsoft.com/office/drawing/2014/main" id="{15E98374-5926-F24B-9CBD-6B51DE801341}"/>
              </a:ext>
            </a:extLst>
          </p:cNvPr>
          <p:cNvSpPr/>
          <p:nvPr/>
        </p:nvSpPr>
        <p:spPr>
          <a:xfrm>
            <a:off x="4108224" y="5129766"/>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5" name="Anillo 44">
            <a:extLst>
              <a:ext uri="{FF2B5EF4-FFF2-40B4-BE49-F238E27FC236}">
                <a16:creationId xmlns:a16="http://schemas.microsoft.com/office/drawing/2014/main" id="{F66329D7-B8CF-8E4E-9F56-5423DEF46574}"/>
              </a:ext>
            </a:extLst>
          </p:cNvPr>
          <p:cNvSpPr/>
          <p:nvPr/>
        </p:nvSpPr>
        <p:spPr>
          <a:xfrm>
            <a:off x="4660910" y="5743183"/>
            <a:ext cx="60128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46" name="CuadroTexto 45">
            <a:extLst>
              <a:ext uri="{FF2B5EF4-FFF2-40B4-BE49-F238E27FC236}">
                <a16:creationId xmlns:a16="http://schemas.microsoft.com/office/drawing/2014/main" id="{277BBDF5-FF7E-5F4D-8952-0268E7CBF729}"/>
              </a:ext>
            </a:extLst>
          </p:cNvPr>
          <p:cNvSpPr txBox="1"/>
          <p:nvPr/>
        </p:nvSpPr>
        <p:spPr>
          <a:xfrm>
            <a:off x="10096230" y="1139288"/>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001381" y="188854"/>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4" name="CuadroTexto 33">
            <a:extLst>
              <a:ext uri="{FF2B5EF4-FFF2-40B4-BE49-F238E27FC236}">
                <a16:creationId xmlns:a16="http://schemas.microsoft.com/office/drawing/2014/main" id="{AD3E2296-7BD2-474E-9017-E126ED73B8F8}"/>
              </a:ext>
            </a:extLst>
          </p:cNvPr>
          <p:cNvSpPr txBox="1"/>
          <p:nvPr/>
        </p:nvSpPr>
        <p:spPr>
          <a:xfrm>
            <a:off x="8795645" y="1768475"/>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35" name="CuadroTexto 34">
            <a:extLst>
              <a:ext uri="{FF2B5EF4-FFF2-40B4-BE49-F238E27FC236}">
                <a16:creationId xmlns:a16="http://schemas.microsoft.com/office/drawing/2014/main" id="{488B969B-069A-4640-8864-E17357FBB8DD}"/>
              </a:ext>
            </a:extLst>
          </p:cNvPr>
          <p:cNvSpPr txBox="1"/>
          <p:nvPr/>
        </p:nvSpPr>
        <p:spPr>
          <a:xfrm>
            <a:off x="8697862" y="2093268"/>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49" name="CuadroTexto 48">
            <a:extLst>
              <a:ext uri="{FF2B5EF4-FFF2-40B4-BE49-F238E27FC236}">
                <a16:creationId xmlns:a16="http://schemas.microsoft.com/office/drawing/2014/main" id="{B08B7D17-81CC-674C-9F2B-D51A7A5B94B0}"/>
              </a:ext>
            </a:extLst>
          </p:cNvPr>
          <p:cNvSpPr txBox="1"/>
          <p:nvPr/>
        </p:nvSpPr>
        <p:spPr>
          <a:xfrm>
            <a:off x="8264471" y="2947578"/>
            <a:ext cx="559769" cy="461665"/>
          </a:xfrm>
          <a:prstGeom prst="rect">
            <a:avLst/>
          </a:prstGeom>
          <a:noFill/>
        </p:spPr>
        <p:txBody>
          <a:bodyPr wrap="none" rtlCol="0">
            <a:spAutoFit/>
          </a:bodyPr>
          <a:lstStyle/>
          <a:p>
            <a:pPr algn="l"/>
            <a:r>
              <a:rPr lang="es-GB" sz="2400" b="1" dirty="0">
                <a:solidFill>
                  <a:srgbClr val="F66400"/>
                </a:solidFill>
              </a:rPr>
              <a:t>yo</a:t>
            </a:r>
          </a:p>
        </p:txBody>
      </p:sp>
      <p:sp>
        <p:nvSpPr>
          <p:cNvPr id="50" name="CuadroTexto 49">
            <a:extLst>
              <a:ext uri="{FF2B5EF4-FFF2-40B4-BE49-F238E27FC236}">
                <a16:creationId xmlns:a16="http://schemas.microsoft.com/office/drawing/2014/main" id="{2507E56A-7FB6-504B-B7F3-D99269B50C8E}"/>
              </a:ext>
            </a:extLst>
          </p:cNvPr>
          <p:cNvSpPr txBox="1"/>
          <p:nvPr/>
        </p:nvSpPr>
        <p:spPr>
          <a:xfrm>
            <a:off x="9686005" y="3292111"/>
            <a:ext cx="461986" cy="461665"/>
          </a:xfrm>
          <a:prstGeom prst="rect">
            <a:avLst/>
          </a:prstGeom>
          <a:noFill/>
        </p:spPr>
        <p:txBody>
          <a:bodyPr wrap="none" rtlCol="0">
            <a:spAutoFit/>
          </a:bodyPr>
          <a:lstStyle/>
          <a:p>
            <a:pPr algn="l"/>
            <a:r>
              <a:rPr lang="es-GB" sz="2400" b="1" dirty="0">
                <a:solidFill>
                  <a:srgbClr val="F66400"/>
                </a:solidFill>
              </a:rPr>
              <a:t>tú</a:t>
            </a:r>
          </a:p>
        </p:txBody>
      </p:sp>
      <p:sp>
        <p:nvSpPr>
          <p:cNvPr id="51" name="CuadroTexto 50">
            <a:extLst>
              <a:ext uri="{FF2B5EF4-FFF2-40B4-BE49-F238E27FC236}">
                <a16:creationId xmlns:a16="http://schemas.microsoft.com/office/drawing/2014/main" id="{0BBFB219-6512-BA44-8DDA-D8B8FB4F1BBF}"/>
              </a:ext>
            </a:extLst>
          </p:cNvPr>
          <p:cNvSpPr txBox="1"/>
          <p:nvPr/>
        </p:nvSpPr>
        <p:spPr>
          <a:xfrm>
            <a:off x="6933906" y="3926131"/>
            <a:ext cx="696024" cy="461665"/>
          </a:xfrm>
          <a:prstGeom prst="rect">
            <a:avLst/>
          </a:prstGeom>
          <a:noFill/>
        </p:spPr>
        <p:txBody>
          <a:bodyPr wrap="none" rtlCol="0">
            <a:spAutoFit/>
          </a:bodyPr>
          <a:lstStyle/>
          <a:p>
            <a:pPr algn="l"/>
            <a:r>
              <a:rPr lang="es-GB" sz="2400" b="1" dirty="0">
                <a:solidFill>
                  <a:srgbClr val="F66400"/>
                </a:solidFill>
              </a:rPr>
              <a:t>Ella</a:t>
            </a:r>
          </a:p>
        </p:txBody>
      </p:sp>
      <p:sp>
        <p:nvSpPr>
          <p:cNvPr id="52" name="CuadroTexto 51">
            <a:extLst>
              <a:ext uri="{FF2B5EF4-FFF2-40B4-BE49-F238E27FC236}">
                <a16:creationId xmlns:a16="http://schemas.microsoft.com/office/drawing/2014/main" id="{E8367EE8-FACE-494E-A970-4BA0E4211917}"/>
              </a:ext>
            </a:extLst>
          </p:cNvPr>
          <p:cNvSpPr txBox="1"/>
          <p:nvPr/>
        </p:nvSpPr>
        <p:spPr>
          <a:xfrm>
            <a:off x="8310670" y="4818617"/>
            <a:ext cx="732893" cy="461665"/>
          </a:xfrm>
          <a:prstGeom prst="rect">
            <a:avLst/>
          </a:prstGeom>
          <a:noFill/>
        </p:spPr>
        <p:txBody>
          <a:bodyPr wrap="none" rtlCol="0">
            <a:spAutoFit/>
          </a:bodyPr>
          <a:lstStyle/>
          <a:p>
            <a:pPr algn="l"/>
            <a:r>
              <a:rPr lang="es-GB" sz="2400" b="1" dirty="0">
                <a:solidFill>
                  <a:srgbClr val="F66400"/>
                </a:solidFill>
              </a:rPr>
              <a:t>ella</a:t>
            </a:r>
          </a:p>
        </p:txBody>
      </p:sp>
      <p:sp>
        <p:nvSpPr>
          <p:cNvPr id="53" name="CuadroTexto 52">
            <a:extLst>
              <a:ext uri="{FF2B5EF4-FFF2-40B4-BE49-F238E27FC236}">
                <a16:creationId xmlns:a16="http://schemas.microsoft.com/office/drawing/2014/main" id="{0044BFB0-13BF-1843-B235-DE5A7B83B23E}"/>
              </a:ext>
            </a:extLst>
          </p:cNvPr>
          <p:cNvSpPr txBox="1"/>
          <p:nvPr/>
        </p:nvSpPr>
        <p:spPr>
          <a:xfrm>
            <a:off x="9916998" y="5110795"/>
            <a:ext cx="461986" cy="461665"/>
          </a:xfrm>
          <a:prstGeom prst="rect">
            <a:avLst/>
          </a:prstGeom>
          <a:noFill/>
        </p:spPr>
        <p:txBody>
          <a:bodyPr wrap="none" rtlCol="0">
            <a:spAutoFit/>
          </a:bodyPr>
          <a:lstStyle/>
          <a:p>
            <a:pPr algn="l"/>
            <a:r>
              <a:rPr lang="es-GB" sz="2400" b="1" dirty="0">
                <a:solidFill>
                  <a:srgbClr val="F66400"/>
                </a:solidFill>
              </a:rPr>
              <a:t>tú</a:t>
            </a:r>
          </a:p>
        </p:txBody>
      </p:sp>
      <p:pic>
        <p:nvPicPr>
          <p:cNvPr id="4" name="Imagen 3" descr="Imagen que contiene muñeca, juguete, dibujo&#10;&#10;Descripción generada automáticamente">
            <a:extLst>
              <a:ext uri="{FF2B5EF4-FFF2-40B4-BE49-F238E27FC236}">
                <a16:creationId xmlns:a16="http://schemas.microsoft.com/office/drawing/2014/main" id="{F99E21A0-0859-1D45-AF56-C17C9A239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725731" y="3436414"/>
            <a:ext cx="729436" cy="1810741"/>
          </a:xfrm>
          <a:prstGeom prst="rect">
            <a:avLst/>
          </a:prstGeom>
        </p:spPr>
      </p:pic>
      <p:pic>
        <p:nvPicPr>
          <p:cNvPr id="2050" name="Picture 2" descr="new shirt clip art - Clip Art Library">
            <a:extLst>
              <a:ext uri="{FF2B5EF4-FFF2-40B4-BE49-F238E27FC236}">
                <a16:creationId xmlns:a16="http://schemas.microsoft.com/office/drawing/2014/main" id="{48140241-5C3B-E741-8F4F-80A6B6C095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0695" y="1155582"/>
            <a:ext cx="855954" cy="10424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uitcase Baggage Travel - Trolley Travel Bag PNG Transparent Clip ...">
            <a:extLst>
              <a:ext uri="{FF2B5EF4-FFF2-40B4-BE49-F238E27FC236}">
                <a16:creationId xmlns:a16="http://schemas.microsoft.com/office/drawing/2014/main" id="{C2497A6A-076E-2A49-BC4C-AA5E924D79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70906" y="2356870"/>
            <a:ext cx="666308" cy="1268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9740" y="5572460"/>
            <a:ext cx="713140" cy="713140"/>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51687" r="23445"/>
          <a:stretch/>
        </p:blipFill>
        <p:spPr>
          <a:xfrm flipH="1">
            <a:off x="5167492" y="3465889"/>
            <a:ext cx="715325" cy="1731975"/>
          </a:xfrm>
          <a:prstGeom prst="rect">
            <a:avLst/>
          </a:prstGeom>
        </p:spPr>
      </p:pic>
      <p:sp>
        <p:nvSpPr>
          <p:cNvPr id="28" name="Rounded Rectangular Callout 27">
            <a:extLst>
              <a:ext uri="{FF2B5EF4-FFF2-40B4-BE49-F238E27FC236}">
                <a16:creationId xmlns:a16="http://schemas.microsoft.com/office/drawing/2014/main" id="{B5DE16BE-0457-444C-A295-8BDE414D6BF9}"/>
              </a:ext>
            </a:extLst>
          </p:cNvPr>
          <p:cNvSpPr/>
          <p:nvPr/>
        </p:nvSpPr>
        <p:spPr>
          <a:xfrm>
            <a:off x="7865235" y="2741218"/>
            <a:ext cx="4103526" cy="1449342"/>
          </a:xfrm>
          <a:prstGeom prst="wedgeRoundRectCallout">
            <a:avLst>
              <a:gd name="adj1" fmla="val -64128"/>
              <a:gd name="adj2" fmla="val 2018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that ‘</a:t>
            </a:r>
            <a:r>
              <a:rPr lang="en-GB" sz="2000" b="1" dirty="0" err="1"/>
              <a:t>salir</a:t>
            </a:r>
            <a:r>
              <a:rPr lang="en-GB" sz="2000" dirty="0"/>
              <a:t>’ has a spelling change when used in the 1</a:t>
            </a:r>
            <a:r>
              <a:rPr lang="en-GB" sz="2000" baseline="30000" dirty="0"/>
              <a:t>st</a:t>
            </a:r>
            <a:r>
              <a:rPr lang="en-GB" sz="2000" dirty="0"/>
              <a:t> person singular &gt; ’</a:t>
            </a:r>
            <a:r>
              <a:rPr lang="en-GB" sz="2000" dirty="0" err="1"/>
              <a:t>sal</a:t>
            </a:r>
            <a:r>
              <a:rPr lang="en-GB" sz="2000" b="1" u="sng" dirty="0" err="1"/>
              <a:t>g</a:t>
            </a:r>
            <a:r>
              <a:rPr lang="en-GB" sz="2000" dirty="0" err="1"/>
              <a:t>o</a:t>
            </a:r>
            <a:r>
              <a:rPr lang="en-GB" sz="2000" b="1" dirty="0"/>
              <a:t>’</a:t>
            </a:r>
          </a:p>
        </p:txBody>
      </p:sp>
    </p:spTree>
    <p:extLst>
      <p:ext uri="{BB962C8B-B14F-4D97-AF65-F5344CB8AC3E}">
        <p14:creationId xmlns:p14="http://schemas.microsoft.com/office/powerpoint/2010/main" val="8230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2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34651</TotalTime>
  <Words>8956</Words>
  <Application>Microsoft Macintosh PowerPoint</Application>
  <PresentationFormat>Widescreen</PresentationFormat>
  <Paragraphs>871</Paragraphs>
  <Slides>28</Slides>
  <Notes>28</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vt:lpstr>
      <vt:lpstr>Calibri</vt:lpstr>
      <vt:lpstr>Century Gothic</vt:lpstr>
      <vt:lpstr>Helvetica Neue</vt:lpstr>
      <vt:lpstr>Tw Cen MT</vt:lpstr>
      <vt:lpstr>1_Office Theme</vt:lpstr>
      <vt:lpstr>Describing what people do (visiting a Spanish-speaking city)</vt:lpstr>
      <vt:lpstr>Fonética</vt:lpstr>
      <vt:lpstr>Fonética</vt:lpstr>
      <vt:lpstr>Escribe la letra correcta para cada palabra en español.</vt:lpstr>
      <vt:lpstr>Talking about what people do -er/-ir verbs in singular persons </vt:lpstr>
      <vt:lpstr>Using subject pronouns: yo (‘I’), tú (‘you’), él (‘he’), ella (‘she’)</vt:lpstr>
      <vt:lpstr>leer / escuchar</vt:lpstr>
      <vt:lpstr>leer / escuchar</vt:lpstr>
      <vt:lpstr>La familia de Daniel prepara las vacaciones en Tenerife como cada año. Decide si las frases en inglés están en el texto. Luego, escribe el pronombre (yo, tú o ella), según el verbo.</vt:lpstr>
      <vt:lpstr>Escucha y lee el texto al mismo tiempo para pensar en opciones diferentes:</vt:lpstr>
      <vt:lpstr>Lee el texto con tu compañero/a de clase.   Traduce* los verbos y los pronombres al español.</vt:lpstr>
      <vt:lpstr>¡Ahora tú escribes!</vt:lpstr>
      <vt:lpstr>Escribe otra versión del texto.  Puedes usar frases como ‘antes’ y ‘después’.</vt:lpstr>
      <vt:lpstr>escribir</vt:lpstr>
      <vt:lpstr>Describing what people do  (visiting a Spanish-speaking city) [2]</vt:lpstr>
      <vt:lpstr>SSCs [CE], [CI] y [Z]</vt:lpstr>
      <vt:lpstr>¡Lucía y su familia ya están en el Carnaval de Tenerife! Lucía escucha a diferentes personas. ¿De dónde es cada persona, de Canarias / Latinoamérica o de España (Península y Baleares)? </vt:lpstr>
      <vt:lpstr>escuchar</vt:lpstr>
      <vt:lpstr>Saying what people do -ar verbs in singular persons</vt:lpstr>
      <vt:lpstr>Talking about intentions Using ‘para’ + infinitive</vt:lpstr>
      <vt:lpstr>Routine vs ongoing/current actions</vt:lpstr>
      <vt:lpstr>Daniel necesita comprar unas cosas para ir al Carnaval con Lucía. Lee el diálogo en la tienda. Después, escribe los ejemplos de verbos en –ar.</vt:lpstr>
      <vt:lpstr>Lee las frases con ‘para’ otra vez y completa la traducción.</vt:lpstr>
      <vt:lpstr>Lucía habla con su amiga Nadia sobre las vacaciones en Tenerife. Lee y elige el verbo correcto. Después escucha el audio y escribe las palabras que no están.</vt:lpstr>
      <vt:lpstr>hablar</vt:lpstr>
      <vt:lpstr>hablar</vt:lpstr>
      <vt:lpstr>hablar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Caruso</cp:lastModifiedBy>
  <cp:revision>1852</cp:revision>
  <dcterms:created xsi:type="dcterms:W3CDTF">2020-06-12T19:18:08Z</dcterms:created>
  <dcterms:modified xsi:type="dcterms:W3CDTF">2021-08-04T14:26:56Z</dcterms:modified>
</cp:coreProperties>
</file>