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FCC53-92FE-4C45-8F8B-C06D2BAD17B2}" type="datetimeFigureOut">
              <a:rPr lang="en-GB" smtClean="0"/>
              <a:t>11/05/2019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EF5071-3F5F-4498-A0C9-BA746E79E882}" type="slidenum">
              <a:rPr lang="en-GB" smtClean="0"/>
              <a:t>‹#›</a:t>
            </a:fld>
            <a:endParaRPr lang="en-GB"/>
          </a:p>
        </p:txBody>
      </p:sp>
    </p:spTree>
    <p:extLst>
      <p:ext uri="{BB962C8B-B14F-4D97-AF65-F5344CB8AC3E}">
        <p14:creationId xmlns:p14="http://schemas.microsoft.com/office/powerpoint/2010/main" val="423743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72843D9-4757-4631-B0CD-BAA271821DF5}"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3781287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smtClean="0"/>
              <a:t>This is the (animated) </a:t>
            </a:r>
            <a:r>
              <a:rPr lang="en-GB" baseline="0" dirty="0" smtClean="0"/>
              <a:t>explanation of the present tense third person singular and plural forms of common irregular verbs.</a:t>
            </a:r>
            <a:endParaRPr lang="en-GB" dirty="0"/>
          </a:p>
        </p:txBody>
      </p:sp>
      <p:sp>
        <p:nvSpPr>
          <p:cNvPr id="74" name="Google Shape;7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329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The reading exercise on the following slides requires</a:t>
            </a:r>
            <a:r>
              <a:rPr lang="en-GB" sz="1200" b="0" kern="1200" baseline="0" dirty="0" smtClean="0">
                <a:solidFill>
                  <a:schemeClr val="tx1"/>
                </a:solidFill>
                <a:effectLst/>
                <a:latin typeface="+mn-lt"/>
                <a:ea typeface="+mn-ea"/>
                <a:cs typeface="+mn-cs"/>
              </a:rPr>
              <a:t> the learner to pay attention to the difference between the present tense third person singular and plural forms of common irregular verbs, as the verb is the only means of obtaining the correct answer.</a:t>
            </a:r>
            <a:br>
              <a:rPr lang="en-GB" sz="1200" b="0" kern="1200" baseline="0" dirty="0" smtClean="0">
                <a:solidFill>
                  <a:schemeClr val="tx1"/>
                </a:solidFill>
                <a:effectLst/>
                <a:latin typeface="+mn-lt"/>
                <a:ea typeface="+mn-ea"/>
                <a:cs typeface="+mn-cs"/>
              </a:rPr>
            </a:br>
            <a:r>
              <a:rPr lang="en-GB" sz="1200" b="0" kern="1200" baseline="0" dirty="0" smtClean="0">
                <a:solidFill>
                  <a:schemeClr val="tx1"/>
                </a:solidFill>
                <a:effectLst/>
                <a:latin typeface="+mn-lt"/>
                <a:ea typeface="+mn-ea"/>
                <a:cs typeface="+mn-cs"/>
              </a:rPr>
              <a:t/>
            </a:r>
            <a:br>
              <a:rPr lang="en-GB" sz="1200" b="0" kern="1200" baseline="0" dirty="0" smtClean="0">
                <a:solidFill>
                  <a:schemeClr val="tx1"/>
                </a:solidFill>
                <a:effectLst/>
                <a:latin typeface="+mn-lt"/>
                <a:ea typeface="+mn-ea"/>
                <a:cs typeface="+mn-cs"/>
              </a:rPr>
            </a:br>
            <a:r>
              <a:rPr lang="en-GB" sz="1200" b="0" kern="1200" baseline="0" dirty="0" smtClean="0">
                <a:solidFill>
                  <a:schemeClr val="tx1"/>
                </a:solidFill>
                <a:effectLst/>
                <a:latin typeface="+mn-lt"/>
                <a:ea typeface="+mn-ea"/>
                <a:cs typeface="+mn-cs"/>
              </a:rPr>
              <a:t>This slide models and explains the task, giving an example.</a:t>
            </a:r>
          </a:p>
          <a:p>
            <a:r>
              <a:rPr lang="en-GB" sz="1200" b="0" kern="1200" baseline="0" dirty="0" smtClean="0">
                <a:solidFill>
                  <a:schemeClr val="tx1"/>
                </a:solidFill>
                <a:effectLst/>
                <a:latin typeface="+mn-lt"/>
                <a:ea typeface="+mn-ea"/>
                <a:cs typeface="+mn-cs"/>
              </a:rPr>
              <a:t>To complete the task, students can work from the board, writing 1-12 in their books and noting a) or b) each time.</a:t>
            </a:r>
          </a:p>
          <a:p>
            <a:r>
              <a:rPr lang="en-GB" sz="1200" b="0" kern="1200" baseline="0" dirty="0" smtClean="0">
                <a:solidFill>
                  <a:schemeClr val="tx1"/>
                </a:solidFill>
                <a:effectLst/>
                <a:latin typeface="+mn-lt"/>
                <a:ea typeface="+mn-ea"/>
                <a:cs typeface="+mn-cs"/>
              </a:rPr>
              <a:t>Alternatively, there is a word worksheet for them to use.</a:t>
            </a:r>
          </a:p>
          <a:p>
            <a:endParaRPr lang="en-GB" sz="1200" b="0" kern="1200" baseline="0" dirty="0" smtClean="0">
              <a:solidFill>
                <a:schemeClr val="tx1"/>
              </a:solidFill>
              <a:effectLst/>
              <a:latin typeface="+mn-lt"/>
              <a:ea typeface="+mn-ea"/>
              <a:cs typeface="+mn-cs"/>
            </a:endParaRPr>
          </a:p>
          <a:p>
            <a:r>
              <a:rPr lang="en-GB" b="1" dirty="0" smtClean="0"/>
              <a:t>Frequency</a:t>
            </a:r>
          </a:p>
          <a:p>
            <a:r>
              <a:rPr kumimoji="0" lang="en-GB" sz="1200" b="0" i="0" u="none" strike="noStrike" kern="1200" cap="none" spc="0" normalizeH="0" baseline="0" noProof="0" dirty="0" smtClean="0">
                <a:ln>
                  <a:noFill/>
                </a:ln>
                <a:solidFill>
                  <a:prstClr val="black"/>
                </a:solidFill>
                <a:effectLst/>
                <a:uLnTx/>
                <a:uFillTx/>
                <a:latin typeface="+mn-lt"/>
                <a:ea typeface="+mn-ea"/>
                <a:cs typeface="+mn-cs"/>
              </a:rPr>
              <a:t>Verb and other vocabulary frequency rankings (1 is the most common word in French): </a:t>
            </a:r>
            <a:r>
              <a:rPr lang="en-GB" baseline="0" dirty="0" err="1" smtClean="0"/>
              <a:t>être</a:t>
            </a:r>
            <a:r>
              <a:rPr lang="en-GB" baseline="0" dirty="0" smtClean="0"/>
              <a:t> [5]; </a:t>
            </a:r>
            <a:r>
              <a:rPr lang="en-GB" baseline="0" dirty="0" err="1" smtClean="0"/>
              <a:t>avoir</a:t>
            </a:r>
            <a:r>
              <a:rPr lang="en-GB" baseline="0" dirty="0" smtClean="0"/>
              <a:t> [8]; faire [25]; </a:t>
            </a:r>
            <a:r>
              <a:rPr lang="en-GB" baseline="0" dirty="0" err="1" smtClean="0"/>
              <a:t>aller</a:t>
            </a:r>
            <a:r>
              <a:rPr lang="en-GB" baseline="0" dirty="0" smtClean="0"/>
              <a:t> [53] </a:t>
            </a:r>
            <a:br>
              <a:rPr lang="en-GB" baseline="0" dirty="0" smtClean="0"/>
            </a:br>
            <a:r>
              <a:rPr kumimoji="0" lang="de-DE" sz="1200" b="0" i="0" u="none" strike="noStrike" kern="1200" cap="none" spc="0" normalizeH="0" baseline="0" noProof="0" dirty="0" smtClean="0">
                <a:ln>
                  <a:noFill/>
                </a:ln>
                <a:solidFill>
                  <a:prstClr val="black"/>
                </a:solidFill>
                <a:effectLst/>
                <a:uLnTx/>
                <a:uFillTx/>
                <a:latin typeface="+mn-lt"/>
                <a:ea typeface="+mn-ea"/>
                <a:cs typeface="+mn-cs"/>
              </a:rPr>
              <a:t>Source: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Londsale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D., &amp; Le Bras, Y.  (2009). </a:t>
            </a:r>
            <a:r>
              <a:rPr kumimoji="0" lang="en-GB" sz="1200" b="0" i="1" u="none" strike="noStrike" kern="1200" cap="none" spc="0" normalizeH="0" baseline="0" noProof="0" dirty="0" smtClean="0">
                <a:ln>
                  <a:noFill/>
                </a:ln>
                <a:solidFill>
                  <a:prstClr val="black"/>
                </a:solidFill>
                <a:effectLst/>
                <a:uLnTx/>
                <a:uFillTx/>
                <a:latin typeface="+mn-lt"/>
                <a:ea typeface="+mn-ea"/>
                <a:cs typeface="+mn-cs"/>
              </a:rPr>
              <a:t>A Frequency Dictionary of French: Core vocabulary for learners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London: Routledge.</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70827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GB" sz="1200" b="1" kern="1200" dirty="0" smtClean="0">
                <a:solidFill>
                  <a:schemeClr val="tx1"/>
                </a:solidFill>
                <a:effectLst/>
                <a:latin typeface="+mn-lt"/>
                <a:ea typeface="+mn-ea"/>
                <a:cs typeface="+mn-cs"/>
              </a:rPr>
              <a:t> </a:t>
            </a:r>
            <a:endParaRPr lang="en-GB" dirty="0" smtClean="0">
              <a:effectLst/>
            </a:endParaRPr>
          </a:p>
        </p:txBody>
      </p:sp>
      <p:sp>
        <p:nvSpPr>
          <p:cNvPr id="74" name="Google Shape;7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4558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Model the follow up activity, which requires learners to</a:t>
            </a:r>
            <a:r>
              <a:rPr lang="en-GB" baseline="0" dirty="0" smtClean="0"/>
              <a:t> process the meaning of the text again, in a different way.</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313583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170824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r>
              <a:rPr lang="en-GB" smtClean="0">
                <a:solidFill>
                  <a:prstClr val="black"/>
                </a:solidFill>
              </a:rPr>
              <a:t>Stephen Owen; Emma Marsden</a:t>
            </a:r>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08956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r>
              <a:rPr lang="en-GB" smtClean="0">
                <a:solidFill>
                  <a:prstClr val="black"/>
                </a:solidFill>
              </a:rPr>
              <a:t>Stephen Owen; Emma Marsden</a:t>
            </a:r>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231778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50033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1910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84013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1958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512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16749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11/05/2019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23760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11/05/2019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8903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984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11/05/2019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159826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11/05/2019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69466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11/05/2019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9050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155824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68017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906829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94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r>
              <a:rPr lang="en-GB" smtClean="0">
                <a:solidFill>
                  <a:prstClr val="black"/>
                </a:solidFill>
              </a:rPr>
              <a:t>Stephen Owen; Emma Marsden</a:t>
            </a:r>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836138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r>
              <a:rPr lang="en-GB" smtClean="0">
                <a:solidFill>
                  <a:prstClr val="black"/>
                </a:solidFill>
              </a:rPr>
              <a:t>Stephen Owen; Emma Marsden</a:t>
            </a:r>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1463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r>
              <a:rPr lang="en-GB" smtClean="0">
                <a:solidFill>
                  <a:prstClr val="black"/>
                </a:solidFill>
              </a:rPr>
              <a:t>Stephen Owen; Emma Marsden</a:t>
            </a:r>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04338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833689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474299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sp>
        <p:nvSpPr>
          <p:cNvPr id="13" name="TextBox 12"/>
          <p:cNvSpPr txBox="1"/>
          <p:nvPr/>
        </p:nvSpPr>
        <p:spPr>
          <a:xfrm>
            <a:off x="334885" y="1490008"/>
            <a:ext cx="9040437" cy="1938992"/>
          </a:xfrm>
          <a:prstGeom prst="rect">
            <a:avLst/>
          </a:prstGeom>
          <a:noFill/>
        </p:spPr>
        <p:txBody>
          <a:bodyPr wrap="square" rtlCol="0">
            <a:spAutoFit/>
          </a:bodyPr>
          <a:lstStyle/>
          <a:p>
            <a:pPr>
              <a:defRPr/>
            </a:pPr>
            <a:r>
              <a:rPr lang="en-GB" sz="6000" b="1" dirty="0">
                <a:solidFill>
                  <a:prstClr val="white"/>
                </a:solidFill>
                <a:latin typeface="Century Gothic" panose="020B0502020202020204" pitchFamily="34" charset="0"/>
              </a:rPr>
              <a:t>Talking about others: </a:t>
            </a:r>
            <a:r>
              <a:rPr lang="en-GB" sz="6000" b="1" i="1" dirty="0" err="1">
                <a:solidFill>
                  <a:prstClr val="white"/>
                </a:solidFill>
                <a:latin typeface="Century Gothic" panose="020B0502020202020204" pitchFamily="34" charset="0"/>
              </a:rPr>
              <a:t>il</a:t>
            </a:r>
            <a:r>
              <a:rPr lang="en-GB" sz="6000" b="1" i="1" dirty="0">
                <a:solidFill>
                  <a:prstClr val="white"/>
                </a:solidFill>
                <a:latin typeface="Century Gothic" panose="020B0502020202020204" pitchFamily="34" charset="0"/>
              </a:rPr>
              <a:t>/</a:t>
            </a:r>
            <a:r>
              <a:rPr lang="en-GB" sz="6000" b="1" i="1" dirty="0" err="1">
                <a:solidFill>
                  <a:prstClr val="white"/>
                </a:solidFill>
                <a:latin typeface="Century Gothic" panose="020B0502020202020204" pitchFamily="34" charset="0"/>
              </a:rPr>
              <a:t>elle</a:t>
            </a:r>
            <a:r>
              <a:rPr lang="en-GB" sz="6000" b="1" dirty="0">
                <a:solidFill>
                  <a:prstClr val="white"/>
                </a:solidFill>
                <a:latin typeface="Century Gothic" panose="020B0502020202020204" pitchFamily="34" charset="0"/>
              </a:rPr>
              <a:t> </a:t>
            </a:r>
            <a:r>
              <a:rPr lang="en-GB" sz="6000" dirty="0">
                <a:solidFill>
                  <a:prstClr val="white"/>
                </a:solidFill>
                <a:latin typeface="Century Gothic" panose="020B0502020202020204" pitchFamily="34" charset="0"/>
              </a:rPr>
              <a:t>and</a:t>
            </a:r>
            <a:r>
              <a:rPr lang="en-GB" sz="6000" b="1" dirty="0">
                <a:solidFill>
                  <a:prstClr val="white"/>
                </a:solidFill>
                <a:latin typeface="Century Gothic" panose="020B0502020202020204" pitchFamily="34" charset="0"/>
              </a:rPr>
              <a:t> </a:t>
            </a:r>
            <a:r>
              <a:rPr lang="en-GB" sz="6000" b="1" i="1" dirty="0" err="1">
                <a:solidFill>
                  <a:prstClr val="white"/>
                </a:solidFill>
                <a:latin typeface="Century Gothic" panose="020B0502020202020204" pitchFamily="34" charset="0"/>
              </a:rPr>
              <a:t>ils</a:t>
            </a:r>
            <a:r>
              <a:rPr lang="en-GB" sz="6000" b="1" i="1" dirty="0">
                <a:solidFill>
                  <a:prstClr val="white"/>
                </a:solidFill>
                <a:latin typeface="Century Gothic" panose="020B0502020202020204" pitchFamily="34" charset="0"/>
              </a:rPr>
              <a:t>/</a:t>
            </a:r>
            <a:r>
              <a:rPr lang="en-GB" sz="6000" b="1" i="1" dirty="0" err="1">
                <a:solidFill>
                  <a:prstClr val="white"/>
                </a:solidFill>
                <a:latin typeface="Century Gothic" panose="020B0502020202020204" pitchFamily="34" charset="0"/>
              </a:rPr>
              <a:t>elles</a:t>
            </a:r>
            <a:endParaRPr lang="en-GB" sz="4000" i="1" dirty="0">
              <a:solidFill>
                <a:prstClr val="white"/>
              </a:solidFill>
              <a:latin typeface="Century Gothic" panose="020B0502020202020204" pitchFamily="34" charset="0"/>
            </a:endParaRPr>
          </a:p>
        </p:txBody>
      </p:sp>
      <p:sp>
        <p:nvSpPr>
          <p:cNvPr id="14" name="Title 3"/>
          <p:cNvSpPr txBox="1">
            <a:spLocks/>
          </p:cNvSpPr>
          <p:nvPr/>
        </p:nvSpPr>
        <p:spPr>
          <a:xfrm>
            <a:off x="395111" y="3301204"/>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a:defRPr/>
            </a:pPr>
            <a:r>
              <a:rPr lang="en-GB" dirty="0" smtClean="0">
                <a:solidFill>
                  <a:prstClr val="white"/>
                </a:solidFill>
                <a:latin typeface="Century Gothic" panose="020B0502020202020204" pitchFamily="34" charset="0"/>
              </a:rPr>
              <a:t>‘s/he’ and ‘they’</a:t>
            </a:r>
            <a:endParaRPr lang="en-GB" dirty="0">
              <a:solidFill>
                <a:prstClr val="white"/>
              </a:solidFill>
              <a:latin typeface="Century Gothic" panose="020B050202020202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10199870" y="1916209"/>
            <a:ext cx="1823204" cy="1384995"/>
          </a:xfrm>
          <a:prstGeom prst="rect">
            <a:avLst/>
          </a:prstGeom>
          <a:solidFill>
            <a:srgbClr val="02456F"/>
          </a:solidFill>
          <a:effectLst>
            <a:outerShdw blurRad="50800" dist="38100" dir="5400000" algn="t" rotWithShape="0">
              <a:prstClr val="black">
                <a:alpha val="40000"/>
              </a:prstClr>
            </a:outerShdw>
          </a:effectLst>
        </p:spPr>
        <p:txBody>
          <a:bodyPr wrap="square" rtlCol="0">
            <a:spAutoFit/>
          </a:bodyPr>
          <a:lstStyle/>
          <a:p>
            <a:pPr algn="ctr"/>
            <a:r>
              <a:rPr lang="en-GB" sz="2800" b="1" dirty="0">
                <a:solidFill>
                  <a:prstClr val="white"/>
                </a:solidFill>
                <a:latin typeface="Century Gothic" panose="020B0502020202020204" pitchFamily="34" charset="0"/>
              </a:rPr>
              <a:t>common irregular</a:t>
            </a:r>
            <a:br>
              <a:rPr lang="en-GB" sz="2800" b="1" dirty="0">
                <a:solidFill>
                  <a:prstClr val="white"/>
                </a:solidFill>
                <a:latin typeface="Century Gothic" panose="020B0502020202020204" pitchFamily="34" charset="0"/>
              </a:rPr>
            </a:br>
            <a:r>
              <a:rPr lang="en-GB" sz="2800" b="1" dirty="0">
                <a:solidFill>
                  <a:prstClr val="white"/>
                </a:solidFill>
                <a:latin typeface="Century Gothic" panose="020B0502020202020204" pitchFamily="34" charset="0"/>
              </a:rPr>
              <a:t>verbs</a:t>
            </a:r>
            <a:endParaRPr lang="en-GB" sz="28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62228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6" name="TextBox 5"/>
          <p:cNvSpPr txBox="1"/>
          <p:nvPr/>
        </p:nvSpPr>
        <p:spPr>
          <a:xfrm>
            <a:off x="3246077" y="3586942"/>
            <a:ext cx="4650036" cy="523220"/>
          </a:xfrm>
          <a:prstGeom prst="rect">
            <a:avLst/>
          </a:prstGeom>
          <a:noFill/>
        </p:spPr>
        <p:txBody>
          <a:bodyPr wrap="square" rtlCol="0">
            <a:spAutoFit/>
          </a:bodyPr>
          <a:lstStyle/>
          <a:p>
            <a:r>
              <a:rPr lang="en-GB" sz="2800" b="1" dirty="0" err="1">
                <a:solidFill>
                  <a:srgbClr val="02456F"/>
                </a:solidFill>
                <a:latin typeface="Century Gothic" panose="020B0502020202020204" pitchFamily="34" charset="0"/>
              </a:rPr>
              <a:t>il</a:t>
            </a:r>
            <a:r>
              <a:rPr lang="en-GB" sz="2800" b="1" dirty="0">
                <a:solidFill>
                  <a:srgbClr val="02456F"/>
                </a:solidFill>
                <a:latin typeface="Century Gothic" panose="020B0502020202020204" pitchFamily="34" charset="0"/>
              </a:rPr>
              <a:t>/</a:t>
            </a:r>
            <a:r>
              <a:rPr lang="en-GB" sz="2800" b="1" dirty="0" err="1">
                <a:solidFill>
                  <a:srgbClr val="02456F"/>
                </a:solidFill>
                <a:latin typeface="Century Gothic" panose="020B0502020202020204" pitchFamily="34" charset="0"/>
              </a:rPr>
              <a:t>elle</a:t>
            </a:r>
            <a:r>
              <a:rPr lang="en-GB" sz="2800" b="1" dirty="0">
                <a:solidFill>
                  <a:srgbClr val="02456F"/>
                </a:solidFill>
                <a:latin typeface="Century Gothic" panose="020B0502020202020204" pitchFamily="34" charset="0"/>
              </a:rPr>
              <a:t> 		</a:t>
            </a:r>
            <a:r>
              <a:rPr lang="en-GB" sz="2800" b="1" dirty="0" err="1">
                <a:solidFill>
                  <a:srgbClr val="02456F"/>
                </a:solidFill>
                <a:latin typeface="Century Gothic" panose="020B0502020202020204" pitchFamily="34" charset="0"/>
              </a:rPr>
              <a:t>ils</a:t>
            </a:r>
            <a:r>
              <a:rPr lang="en-GB" sz="2800" b="1" dirty="0">
                <a:solidFill>
                  <a:srgbClr val="02456F"/>
                </a:solidFill>
                <a:latin typeface="Century Gothic" panose="020B0502020202020204" pitchFamily="34" charset="0"/>
              </a:rPr>
              <a:t>/</a:t>
            </a:r>
            <a:r>
              <a:rPr lang="en-GB" sz="2800" b="1" dirty="0" err="1">
                <a:solidFill>
                  <a:srgbClr val="02456F"/>
                </a:solidFill>
                <a:latin typeface="Century Gothic" panose="020B0502020202020204" pitchFamily="34" charset="0"/>
              </a:rPr>
              <a:t>elles</a:t>
            </a:r>
            <a:endParaRPr lang="en-GB" sz="2800" b="1" dirty="0">
              <a:solidFill>
                <a:srgbClr val="02456F"/>
              </a:solidFill>
              <a:latin typeface="Century Gothic" panose="020B0502020202020204" pitchFamily="34" charset="0"/>
            </a:endParaRPr>
          </a:p>
        </p:txBody>
      </p:sp>
      <p:sp>
        <p:nvSpPr>
          <p:cNvPr id="12" name="Rectangle 11"/>
          <p:cNvSpPr/>
          <p:nvPr/>
        </p:nvSpPr>
        <p:spPr>
          <a:xfrm>
            <a:off x="2847146" y="1013359"/>
            <a:ext cx="6096000" cy="1077218"/>
          </a:xfrm>
          <a:prstGeom prst="rect">
            <a:avLst/>
          </a:prstGeom>
        </p:spPr>
        <p:txBody>
          <a:bodyPr>
            <a:spAutoFit/>
          </a:bodyPr>
          <a:lstStyle/>
          <a:p>
            <a:pPr algn="ctr"/>
            <a:r>
              <a:rPr lang="en-GB" sz="4000" b="1" dirty="0" err="1">
                <a:solidFill>
                  <a:srgbClr val="02456F"/>
                </a:solidFill>
                <a:latin typeface="Century Gothic" panose="020B0502020202020204" pitchFamily="34" charset="0"/>
              </a:rPr>
              <a:t>il</a:t>
            </a:r>
            <a:r>
              <a:rPr lang="en-GB" sz="4000" b="1" dirty="0">
                <a:solidFill>
                  <a:srgbClr val="02456F"/>
                </a:solidFill>
                <a:latin typeface="Century Gothic" panose="020B0502020202020204" pitchFamily="34" charset="0"/>
              </a:rPr>
              <a:t>    </a:t>
            </a:r>
            <a:r>
              <a:rPr lang="en-GB" sz="4000" b="1" dirty="0" err="1">
                <a:solidFill>
                  <a:srgbClr val="02456F"/>
                </a:solidFill>
                <a:latin typeface="Century Gothic" panose="020B0502020202020204" pitchFamily="34" charset="0"/>
              </a:rPr>
              <a:t>elle</a:t>
            </a:r>
            <a:r>
              <a:rPr lang="en-GB" sz="4000" dirty="0">
                <a:solidFill>
                  <a:srgbClr val="02456F"/>
                </a:solidFill>
                <a:latin typeface="Century Gothic" panose="020B0502020202020204" pitchFamily="34" charset="0"/>
              </a:rPr>
              <a:t>              </a:t>
            </a:r>
            <a:r>
              <a:rPr lang="en-GB" sz="4000" b="1" dirty="0" err="1">
                <a:solidFill>
                  <a:srgbClr val="02456F"/>
                </a:solidFill>
                <a:latin typeface="Century Gothic" panose="020B0502020202020204" pitchFamily="34" charset="0"/>
              </a:rPr>
              <a:t>ils</a:t>
            </a:r>
            <a:r>
              <a:rPr lang="en-GB" sz="4000" b="1" dirty="0">
                <a:solidFill>
                  <a:srgbClr val="02456F"/>
                </a:solidFill>
                <a:latin typeface="Century Gothic" panose="020B0502020202020204" pitchFamily="34" charset="0"/>
              </a:rPr>
              <a:t>    </a:t>
            </a:r>
            <a:r>
              <a:rPr lang="en-GB" sz="4000" b="1" dirty="0" err="1">
                <a:solidFill>
                  <a:srgbClr val="02456F"/>
                </a:solidFill>
                <a:latin typeface="Century Gothic" panose="020B0502020202020204" pitchFamily="34" charset="0"/>
              </a:rPr>
              <a:t>elles</a:t>
            </a:r>
            <a:endParaRPr lang="en-GB" sz="4000" b="1" dirty="0">
              <a:solidFill>
                <a:srgbClr val="02456F"/>
              </a:solidFill>
              <a:latin typeface="Century Gothic" panose="020B0502020202020204" pitchFamily="34" charset="0"/>
            </a:endParaRPr>
          </a:p>
          <a:p>
            <a:pPr algn="ctr"/>
            <a:r>
              <a:rPr lang="en-GB" sz="2400" b="1" dirty="0">
                <a:solidFill>
                  <a:srgbClr val="02456F"/>
                </a:solidFill>
                <a:latin typeface="Century Gothic" panose="020B0502020202020204" pitchFamily="34" charset="0"/>
              </a:rPr>
              <a:t>			</a:t>
            </a:r>
            <a:endParaRPr lang="en-GB" sz="2400" b="1" dirty="0">
              <a:solidFill>
                <a:srgbClr val="02456F"/>
              </a:solidFill>
              <a:latin typeface="Century Gothic" panose="020B0502020202020204" pitchFamily="34" charset="0"/>
            </a:endParaRPr>
          </a:p>
        </p:txBody>
      </p:sp>
      <p:sp>
        <p:nvSpPr>
          <p:cNvPr id="13" name="TextBox 12"/>
          <p:cNvSpPr txBox="1"/>
          <p:nvPr/>
        </p:nvSpPr>
        <p:spPr>
          <a:xfrm>
            <a:off x="473458" y="2222024"/>
            <a:ext cx="11185236" cy="830997"/>
          </a:xfrm>
          <a:prstGeom prst="rect">
            <a:avLst/>
          </a:prstGeom>
          <a:noFill/>
        </p:spPr>
        <p:txBody>
          <a:bodyPr wrap="square" rtlCol="0">
            <a:spAutoFit/>
          </a:bodyPr>
          <a:lstStyle/>
          <a:p>
            <a:pPr algn="ctr"/>
            <a:r>
              <a:rPr lang="en-GB" sz="2400" dirty="0">
                <a:solidFill>
                  <a:srgbClr val="02456F"/>
                </a:solidFill>
                <a:latin typeface="Century Gothic" panose="020B0502020202020204" pitchFamily="34" charset="0"/>
              </a:rPr>
              <a:t>When we want to talk about </a:t>
            </a:r>
            <a:r>
              <a:rPr lang="en-GB" sz="2400" b="1" dirty="0">
                <a:solidFill>
                  <a:srgbClr val="02456F"/>
                </a:solidFill>
                <a:latin typeface="Century Gothic" panose="020B0502020202020204" pitchFamily="34" charset="0"/>
              </a:rPr>
              <a:t>more than one person (they)</a:t>
            </a:r>
            <a:r>
              <a:rPr lang="en-GB" sz="2400" dirty="0">
                <a:solidFill>
                  <a:srgbClr val="02456F"/>
                </a:solidFill>
                <a:latin typeface="Century Gothic" panose="020B0502020202020204" pitchFamily="34" charset="0"/>
              </a:rPr>
              <a:t>,</a:t>
            </a:r>
            <a:r>
              <a:rPr lang="en-GB" sz="2400" b="1" dirty="0">
                <a:solidFill>
                  <a:srgbClr val="02456F"/>
                </a:solidFill>
                <a:latin typeface="Century Gothic" panose="020B0502020202020204" pitchFamily="34" charset="0"/>
              </a:rPr>
              <a:t> </a:t>
            </a:r>
          </a:p>
          <a:p>
            <a:pPr algn="ctr"/>
            <a:r>
              <a:rPr lang="en-GB" sz="2400" dirty="0">
                <a:solidFill>
                  <a:srgbClr val="02456F"/>
                </a:solidFill>
                <a:latin typeface="Century Gothic" panose="020B0502020202020204" pitchFamily="34" charset="0"/>
              </a:rPr>
              <a:t>rather than one person (</a:t>
            </a:r>
            <a:r>
              <a:rPr lang="en-GB" sz="2400" b="1" dirty="0">
                <a:solidFill>
                  <a:srgbClr val="02456F"/>
                </a:solidFill>
                <a:latin typeface="Century Gothic" panose="020B0502020202020204" pitchFamily="34" charset="0"/>
              </a:rPr>
              <a:t>he/she</a:t>
            </a:r>
            <a:r>
              <a:rPr lang="en-GB" sz="2400" dirty="0">
                <a:solidFill>
                  <a:srgbClr val="02456F"/>
                </a:solidFill>
                <a:latin typeface="Century Gothic" panose="020B0502020202020204" pitchFamily="34" charset="0"/>
              </a:rPr>
              <a:t>)…</a:t>
            </a:r>
            <a:endParaRPr lang="en-GB" sz="2400" dirty="0">
              <a:solidFill>
                <a:srgbClr val="02456F"/>
              </a:solidFill>
              <a:latin typeface="Century Gothic" panose="020B05020202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77905"/>
            <a:ext cx="8369449" cy="867128"/>
          </a:xfrm>
          <a:prstGeom prst="rect">
            <a:avLst/>
          </a:prstGeom>
        </p:spPr>
      </p:pic>
      <p:sp>
        <p:nvSpPr>
          <p:cNvPr id="8" name="Title 3"/>
          <p:cNvSpPr>
            <a:spLocks noGrp="1"/>
          </p:cNvSpPr>
          <p:nvPr>
            <p:ph type="title"/>
          </p:nvPr>
        </p:nvSpPr>
        <p:spPr>
          <a:xfrm>
            <a:off x="51548" y="215134"/>
            <a:ext cx="7511078" cy="707849"/>
          </a:xfrm>
        </p:spPr>
        <p:txBody>
          <a:bodyPr>
            <a:noAutofit/>
          </a:bodyPr>
          <a:lstStyle/>
          <a:p>
            <a:r>
              <a:rPr lang="en-GB" sz="2800" b="1" dirty="0" smtClean="0">
                <a:solidFill>
                  <a:schemeClr val="bg1"/>
                </a:solidFill>
              </a:rPr>
              <a:t>Talking about others: </a:t>
            </a:r>
            <a:r>
              <a:rPr lang="en-GB" sz="2800" b="1" i="1" dirty="0" err="1" smtClean="0">
                <a:solidFill>
                  <a:schemeClr val="bg1"/>
                </a:solidFill>
              </a:rPr>
              <a:t>il</a:t>
            </a:r>
            <a:r>
              <a:rPr lang="en-GB" sz="2800" b="1" i="1" dirty="0" smtClean="0">
                <a:solidFill>
                  <a:schemeClr val="bg1"/>
                </a:solidFill>
              </a:rPr>
              <a:t>/</a:t>
            </a:r>
            <a:r>
              <a:rPr lang="en-GB" sz="2800" b="1" i="1" dirty="0" err="1" smtClean="0">
                <a:solidFill>
                  <a:schemeClr val="bg1"/>
                </a:solidFill>
              </a:rPr>
              <a:t>elle</a:t>
            </a:r>
            <a:r>
              <a:rPr lang="en-GB" sz="2800" b="1" i="1" dirty="0" smtClean="0">
                <a:solidFill>
                  <a:schemeClr val="bg1"/>
                </a:solidFill>
              </a:rPr>
              <a:t> </a:t>
            </a:r>
            <a:r>
              <a:rPr lang="en-GB" sz="2800" b="1" dirty="0" smtClean="0">
                <a:solidFill>
                  <a:schemeClr val="bg1"/>
                </a:solidFill>
              </a:rPr>
              <a:t>and </a:t>
            </a:r>
            <a:r>
              <a:rPr lang="en-GB" sz="2800" b="1" i="1" dirty="0" err="1" smtClean="0">
                <a:solidFill>
                  <a:schemeClr val="bg1"/>
                </a:solidFill>
              </a:rPr>
              <a:t>ils</a:t>
            </a:r>
            <a:r>
              <a:rPr lang="en-GB" sz="2800" b="1" i="1" dirty="0" smtClean="0">
                <a:solidFill>
                  <a:schemeClr val="bg1"/>
                </a:solidFill>
              </a:rPr>
              <a:t>/</a:t>
            </a:r>
            <a:r>
              <a:rPr lang="en-GB" sz="2800" b="1" i="1" dirty="0" err="1" smtClean="0">
                <a:solidFill>
                  <a:schemeClr val="bg1"/>
                </a:solidFill>
              </a:rPr>
              <a:t>elles</a:t>
            </a:r>
            <a:endParaRPr lang="en-GB" sz="3200" b="1" i="1" dirty="0">
              <a:solidFill>
                <a:schemeClr val="bg1"/>
              </a:solidFill>
            </a:endParaRPr>
          </a:p>
        </p:txBody>
      </p:sp>
      <p:sp>
        <p:nvSpPr>
          <p:cNvPr id="2" name="TextBox 1"/>
          <p:cNvSpPr txBox="1"/>
          <p:nvPr/>
        </p:nvSpPr>
        <p:spPr>
          <a:xfrm>
            <a:off x="2718749" y="1575613"/>
            <a:ext cx="2176674" cy="523220"/>
          </a:xfrm>
          <a:prstGeom prst="rect">
            <a:avLst/>
          </a:prstGeom>
          <a:noFill/>
        </p:spPr>
        <p:txBody>
          <a:bodyPr wrap="square" rtlCol="0">
            <a:spAutoFit/>
          </a:bodyPr>
          <a:lstStyle/>
          <a:p>
            <a:pPr algn="ctr"/>
            <a:r>
              <a:rPr lang="en-GB" sz="2800" dirty="0">
                <a:solidFill>
                  <a:srgbClr val="02456F"/>
                </a:solidFill>
                <a:latin typeface="Century Gothic" panose="020B0502020202020204" pitchFamily="34" charset="0"/>
              </a:rPr>
              <a:t>[he]  [she]</a:t>
            </a:r>
            <a:endParaRPr lang="en-GB" sz="2800" dirty="0">
              <a:solidFill>
                <a:srgbClr val="02456F"/>
              </a:solidFill>
              <a:latin typeface="Century Gothic" panose="020B0502020202020204" pitchFamily="34" charset="0"/>
            </a:endParaRPr>
          </a:p>
        </p:txBody>
      </p:sp>
      <p:sp>
        <p:nvSpPr>
          <p:cNvPr id="10" name="TextBox 9"/>
          <p:cNvSpPr txBox="1"/>
          <p:nvPr/>
        </p:nvSpPr>
        <p:spPr>
          <a:xfrm>
            <a:off x="5237637" y="1629980"/>
            <a:ext cx="4649977" cy="400110"/>
          </a:xfrm>
          <a:prstGeom prst="rect">
            <a:avLst/>
          </a:prstGeom>
          <a:noFill/>
        </p:spPr>
        <p:txBody>
          <a:bodyPr wrap="square" rtlCol="0">
            <a:spAutoFit/>
          </a:bodyPr>
          <a:lstStyle/>
          <a:p>
            <a:pPr algn="ctr"/>
            <a:r>
              <a:rPr lang="en-GB" sz="2000" dirty="0">
                <a:solidFill>
                  <a:srgbClr val="02456F"/>
                </a:solidFill>
                <a:latin typeface="Century Gothic" panose="020B0502020202020204" pitchFamily="34" charset="0"/>
              </a:rPr>
              <a:t>[they (m)]  [they (f)]</a:t>
            </a:r>
            <a:endParaRPr lang="en-GB" sz="2000" dirty="0">
              <a:solidFill>
                <a:srgbClr val="02456F"/>
              </a:solidFill>
              <a:latin typeface="Century Gothic" panose="020B0502020202020204" pitchFamily="34" charset="0"/>
            </a:endParaRPr>
          </a:p>
        </p:txBody>
      </p:sp>
      <p:sp>
        <p:nvSpPr>
          <p:cNvPr id="3" name="TextBox 2"/>
          <p:cNvSpPr txBox="1"/>
          <p:nvPr/>
        </p:nvSpPr>
        <p:spPr>
          <a:xfrm>
            <a:off x="10166866" y="177905"/>
            <a:ext cx="1823204" cy="1384995"/>
          </a:xfrm>
          <a:prstGeom prst="rect">
            <a:avLst/>
          </a:prstGeom>
          <a:solidFill>
            <a:srgbClr val="02456F"/>
          </a:solidFill>
          <a:effectLst>
            <a:outerShdw blurRad="50800" dist="38100" dir="5400000" algn="t" rotWithShape="0">
              <a:prstClr val="black">
                <a:alpha val="40000"/>
              </a:prstClr>
            </a:outerShdw>
          </a:effectLst>
        </p:spPr>
        <p:txBody>
          <a:bodyPr wrap="square" rtlCol="0">
            <a:spAutoFit/>
          </a:bodyPr>
          <a:lstStyle/>
          <a:p>
            <a:pPr algn="ctr"/>
            <a:r>
              <a:rPr lang="en-GB" sz="2800" b="1" dirty="0">
                <a:solidFill>
                  <a:prstClr val="white"/>
                </a:solidFill>
                <a:latin typeface="Century Gothic" panose="020B0502020202020204" pitchFamily="34" charset="0"/>
              </a:rPr>
              <a:t>common irregular</a:t>
            </a:r>
            <a:br>
              <a:rPr lang="en-GB" sz="2800" b="1" dirty="0">
                <a:solidFill>
                  <a:prstClr val="white"/>
                </a:solidFill>
                <a:latin typeface="Century Gothic" panose="020B0502020202020204" pitchFamily="34" charset="0"/>
              </a:rPr>
            </a:br>
            <a:r>
              <a:rPr lang="en-GB" sz="2800" b="1" dirty="0">
                <a:solidFill>
                  <a:prstClr val="white"/>
                </a:solidFill>
                <a:latin typeface="Century Gothic" panose="020B0502020202020204" pitchFamily="34" charset="0"/>
              </a:rPr>
              <a:t>verbs</a:t>
            </a:r>
            <a:endParaRPr lang="en-GB" sz="2800" b="1" dirty="0">
              <a:solidFill>
                <a:prstClr val="white"/>
              </a:solidFill>
              <a:latin typeface="Century Gothic" panose="020B0502020202020204" pitchFamily="34" charset="0"/>
            </a:endParaRPr>
          </a:p>
        </p:txBody>
      </p:sp>
      <p:sp>
        <p:nvSpPr>
          <p:cNvPr id="15" name="Rectangle 14"/>
          <p:cNvSpPr/>
          <p:nvPr/>
        </p:nvSpPr>
        <p:spPr>
          <a:xfrm>
            <a:off x="6972246" y="6497056"/>
            <a:ext cx="2630848" cy="276999"/>
          </a:xfrm>
          <a:prstGeom prst="rect">
            <a:avLst/>
          </a:prstGeom>
        </p:spPr>
        <p:txBody>
          <a:bodyPr wrap="none">
            <a:spAutoFit/>
          </a:bodyPr>
          <a:lstStyle/>
          <a:p>
            <a:pPr algn="r"/>
            <a:r>
              <a:rPr lang="en-GB" sz="1200" dirty="0">
                <a:solidFill>
                  <a:srgbClr val="FFFFFF"/>
                </a:solidFill>
                <a:latin typeface="Century Gothic" panose="020B0502020202020204" pitchFamily="34" charset="0"/>
                <a:ea typeface="Times New Roman" panose="02020603050405020304" pitchFamily="18" charset="0"/>
              </a:rPr>
              <a:t>Emma Marsden / Stephen Owen</a:t>
            </a:r>
            <a:endParaRPr lang="en-GB" dirty="0">
              <a:solidFill>
                <a:prstClr val="black"/>
              </a:solidFill>
              <a:latin typeface="Times New Roman" panose="02020603050405020304" pitchFamily="18" charset="0"/>
              <a:ea typeface="Times New Roman" panose="02020603050405020304" pitchFamily="18" charset="0"/>
            </a:endParaRPr>
          </a:p>
        </p:txBody>
      </p:sp>
      <p:sp>
        <p:nvSpPr>
          <p:cNvPr id="9" name="Rectangle 8"/>
          <p:cNvSpPr/>
          <p:nvPr/>
        </p:nvSpPr>
        <p:spPr>
          <a:xfrm>
            <a:off x="1122488" y="3072470"/>
            <a:ext cx="10563497" cy="461665"/>
          </a:xfrm>
          <a:prstGeom prst="rect">
            <a:avLst/>
          </a:prstGeom>
        </p:spPr>
        <p:txBody>
          <a:bodyPr wrap="square">
            <a:spAutoFit/>
          </a:bodyPr>
          <a:lstStyle/>
          <a:p>
            <a:r>
              <a:rPr lang="en-GB" sz="2400" dirty="0">
                <a:solidFill>
                  <a:srgbClr val="02456F"/>
                </a:solidFill>
                <a:latin typeface="Century Gothic" panose="020B0502020202020204" pitchFamily="34" charset="0"/>
              </a:rPr>
              <a:t>For </a:t>
            </a:r>
            <a:r>
              <a:rPr lang="en-GB" sz="2400" b="1" dirty="0">
                <a:solidFill>
                  <a:srgbClr val="02456F"/>
                </a:solidFill>
                <a:latin typeface="Century Gothic" panose="020B0502020202020204" pitchFamily="34" charset="0"/>
              </a:rPr>
              <a:t>irregular</a:t>
            </a:r>
            <a:r>
              <a:rPr lang="en-GB" sz="2400" dirty="0">
                <a:solidFill>
                  <a:srgbClr val="02456F"/>
                </a:solidFill>
                <a:latin typeface="Century Gothic" panose="020B0502020202020204" pitchFamily="34" charset="0"/>
              </a:rPr>
              <a:t> verbs, the </a:t>
            </a:r>
            <a:r>
              <a:rPr lang="en-GB" sz="2400" b="1" dirty="0" err="1">
                <a:solidFill>
                  <a:srgbClr val="02456F"/>
                </a:solidFill>
                <a:latin typeface="Century Gothic" panose="020B0502020202020204" pitchFamily="34" charset="0"/>
              </a:rPr>
              <a:t>ils</a:t>
            </a:r>
            <a:r>
              <a:rPr lang="en-GB" sz="2400" b="1" dirty="0">
                <a:solidFill>
                  <a:srgbClr val="02456F"/>
                </a:solidFill>
                <a:latin typeface="Century Gothic" panose="020B0502020202020204" pitchFamily="34" charset="0"/>
              </a:rPr>
              <a:t>/</a:t>
            </a:r>
            <a:r>
              <a:rPr lang="en-GB" sz="2400" b="1" dirty="0" err="1">
                <a:solidFill>
                  <a:srgbClr val="02456F"/>
                </a:solidFill>
                <a:latin typeface="Century Gothic" panose="020B0502020202020204" pitchFamily="34" charset="0"/>
              </a:rPr>
              <a:t>elles</a:t>
            </a:r>
            <a:r>
              <a:rPr lang="en-GB" sz="2400" dirty="0">
                <a:solidFill>
                  <a:srgbClr val="02456F"/>
                </a:solidFill>
                <a:latin typeface="Century Gothic" panose="020B0502020202020204" pitchFamily="34" charset="0"/>
              </a:rPr>
              <a:t> ending is most often –</a:t>
            </a:r>
            <a:r>
              <a:rPr lang="en-GB" sz="2400" b="1" dirty="0" err="1">
                <a:solidFill>
                  <a:srgbClr val="02456F"/>
                </a:solidFill>
                <a:latin typeface="Century Gothic" panose="020B0502020202020204" pitchFamily="34" charset="0"/>
              </a:rPr>
              <a:t>ent</a:t>
            </a:r>
            <a:r>
              <a:rPr lang="en-GB" sz="2400" dirty="0">
                <a:solidFill>
                  <a:srgbClr val="02456F"/>
                </a:solidFill>
                <a:latin typeface="Century Gothic" panose="020B0502020202020204" pitchFamily="34" charset="0"/>
              </a:rPr>
              <a:t> or –</a:t>
            </a:r>
            <a:r>
              <a:rPr lang="en-GB" sz="2400" b="1" dirty="0" err="1">
                <a:solidFill>
                  <a:srgbClr val="02456F"/>
                </a:solidFill>
                <a:latin typeface="Century Gothic" panose="020B0502020202020204" pitchFamily="34" charset="0"/>
              </a:rPr>
              <a:t>ont</a:t>
            </a:r>
            <a:r>
              <a:rPr lang="en-GB" sz="2400" dirty="0">
                <a:solidFill>
                  <a:srgbClr val="02456F"/>
                </a:solidFill>
                <a:latin typeface="Century Gothic" panose="020B0502020202020204" pitchFamily="34" charset="0"/>
              </a:rPr>
              <a:t>:</a:t>
            </a:r>
          </a:p>
        </p:txBody>
      </p:sp>
      <p:sp>
        <p:nvSpPr>
          <p:cNvPr id="16" name="Rectangle 15"/>
          <p:cNvSpPr/>
          <p:nvPr/>
        </p:nvSpPr>
        <p:spPr>
          <a:xfrm>
            <a:off x="3398832" y="4007954"/>
            <a:ext cx="4501553" cy="2246769"/>
          </a:xfrm>
          <a:prstGeom prst="rect">
            <a:avLst/>
          </a:prstGeom>
        </p:spPr>
        <p:txBody>
          <a:bodyPr wrap="none">
            <a:spAutoFit/>
          </a:bodyPr>
          <a:lstStyle/>
          <a:p>
            <a:r>
              <a:rPr lang="en-GB" sz="2800" dirty="0" err="1">
                <a:solidFill>
                  <a:srgbClr val="02456F"/>
                </a:solidFill>
                <a:latin typeface="Century Gothic" panose="020B0502020202020204" pitchFamily="34" charset="0"/>
              </a:rPr>
              <a:t>va</a:t>
            </a:r>
            <a:r>
              <a:rPr lang="en-GB" sz="2800" dirty="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a:t>
            </a:r>
            <a:r>
              <a:rPr lang="en-GB" sz="2800" dirty="0">
                <a:solidFill>
                  <a:srgbClr val="02456F"/>
                </a:solidFill>
                <a:latin typeface="Calibri" panose="020F0502020204030204" pitchFamily="34" charset="0"/>
                <a:cs typeface="Calibri" panose="020F0502020204030204" pitchFamily="34" charset="0"/>
              </a:rPr>
              <a:t>→</a:t>
            </a:r>
            <a:r>
              <a:rPr lang="en-GB" sz="2800" dirty="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a:t>
            </a:r>
            <a:r>
              <a:rPr lang="en-GB" sz="2800" dirty="0" err="1">
                <a:solidFill>
                  <a:srgbClr val="02456F"/>
                </a:solidFill>
                <a:latin typeface="Century Gothic" panose="020B0502020202020204" pitchFamily="34" charset="0"/>
              </a:rPr>
              <a:t>v</a:t>
            </a:r>
            <a:r>
              <a:rPr lang="en-GB" sz="2800" b="1" dirty="0" err="1">
                <a:solidFill>
                  <a:srgbClr val="02456F"/>
                </a:solidFill>
                <a:latin typeface="Century Gothic" panose="020B0502020202020204" pitchFamily="34" charset="0"/>
              </a:rPr>
              <a:t>ont</a:t>
            </a:r>
            <a:r>
              <a:rPr lang="en-GB" sz="2800" dirty="0">
                <a:solidFill>
                  <a:srgbClr val="02456F"/>
                </a:solidFill>
                <a:latin typeface="Century Gothic" panose="020B0502020202020204" pitchFamily="34" charset="0"/>
              </a:rPr>
              <a:t> </a:t>
            </a:r>
            <a:endParaRPr lang="en-GB" sz="2800" dirty="0">
              <a:solidFill>
                <a:srgbClr val="02456F"/>
              </a:solidFill>
              <a:latin typeface="Century Gothic" panose="020B0502020202020204" pitchFamily="34" charset="0"/>
            </a:endParaRPr>
          </a:p>
          <a:p>
            <a:r>
              <a:rPr lang="en-GB" sz="2800" dirty="0" err="1" smtClean="0">
                <a:solidFill>
                  <a:srgbClr val="02456F"/>
                </a:solidFill>
                <a:latin typeface="Century Gothic" panose="020B0502020202020204" pitchFamily="34" charset="0"/>
              </a:rPr>
              <a:t>est</a:t>
            </a:r>
            <a:r>
              <a:rPr lang="en-GB" sz="2800" dirty="0" smtClean="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a:t>
            </a:r>
            <a:r>
              <a:rPr lang="en-GB" sz="2800" dirty="0" smtClean="0">
                <a:solidFill>
                  <a:srgbClr val="02456F"/>
                </a:solidFill>
                <a:latin typeface="Century Gothic" panose="020B0502020202020204" pitchFamily="34" charset="0"/>
              </a:rPr>
              <a:t>      </a:t>
            </a:r>
            <a:r>
              <a:rPr lang="en-GB" sz="2800" dirty="0" smtClean="0">
                <a:solidFill>
                  <a:srgbClr val="02456F"/>
                </a:solidFill>
                <a:latin typeface="Calibri" panose="020F0502020204030204" pitchFamily="34" charset="0"/>
                <a:cs typeface="Calibri" panose="020F0502020204030204" pitchFamily="34" charset="0"/>
              </a:rPr>
              <a:t>→</a:t>
            </a:r>
            <a:r>
              <a:rPr lang="en-GB" sz="2800" dirty="0" smtClean="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a:t>
            </a:r>
            <a:r>
              <a:rPr lang="en-GB" sz="2800" dirty="0" err="1">
                <a:solidFill>
                  <a:srgbClr val="02456F"/>
                </a:solidFill>
                <a:latin typeface="Century Gothic" panose="020B0502020202020204" pitchFamily="34" charset="0"/>
              </a:rPr>
              <a:t>s</a:t>
            </a:r>
            <a:r>
              <a:rPr lang="en-GB" sz="2800" b="1" dirty="0" err="1">
                <a:solidFill>
                  <a:srgbClr val="02456F"/>
                </a:solidFill>
                <a:latin typeface="Century Gothic" panose="020B0502020202020204" pitchFamily="34" charset="0"/>
              </a:rPr>
              <a:t>ont</a:t>
            </a:r>
            <a:endParaRPr lang="en-GB" sz="2800" b="1" dirty="0">
              <a:solidFill>
                <a:srgbClr val="02456F"/>
              </a:solidFill>
              <a:latin typeface="Century Gothic" panose="020B0502020202020204" pitchFamily="34" charset="0"/>
            </a:endParaRPr>
          </a:p>
          <a:p>
            <a:r>
              <a:rPr lang="en-GB" sz="2800" dirty="0">
                <a:solidFill>
                  <a:srgbClr val="02456F"/>
                </a:solidFill>
                <a:latin typeface="Century Gothic" panose="020B0502020202020204" pitchFamily="34" charset="0"/>
              </a:rPr>
              <a:t>f</a:t>
            </a:r>
            <a:r>
              <a:rPr lang="en-GB" sz="2800" dirty="0">
                <a:solidFill>
                  <a:srgbClr val="02456F"/>
                </a:solidFill>
                <a:latin typeface="Century Gothic" panose="020B0502020202020204" pitchFamily="34" charset="0"/>
              </a:rPr>
              <a:t>ait	</a:t>
            </a:r>
            <a:r>
              <a:rPr lang="en-GB" sz="2800" dirty="0" smtClean="0">
                <a:solidFill>
                  <a:srgbClr val="02456F"/>
                </a:solidFill>
                <a:latin typeface="Century Gothic" panose="020B0502020202020204" pitchFamily="34" charset="0"/>
              </a:rPr>
              <a:t>      </a:t>
            </a:r>
            <a:r>
              <a:rPr lang="en-GB" sz="2800" dirty="0" smtClean="0">
                <a:solidFill>
                  <a:srgbClr val="02456F"/>
                </a:solidFill>
                <a:latin typeface="Calibri" panose="020F0502020204030204" pitchFamily="34" charset="0"/>
                <a:cs typeface="Calibri" panose="020F0502020204030204" pitchFamily="34" charset="0"/>
              </a:rPr>
              <a:t> →</a:t>
            </a:r>
            <a:r>
              <a:rPr lang="en-GB" sz="2800" dirty="0" smtClean="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f</a:t>
            </a:r>
            <a:r>
              <a:rPr lang="en-GB" sz="2800" b="1" dirty="0">
                <a:solidFill>
                  <a:srgbClr val="02456F"/>
                </a:solidFill>
                <a:latin typeface="Century Gothic" panose="020B0502020202020204" pitchFamily="34" charset="0"/>
              </a:rPr>
              <a:t>ont</a:t>
            </a:r>
          </a:p>
          <a:p>
            <a:r>
              <a:rPr lang="en-GB" sz="2800" dirty="0" err="1">
                <a:solidFill>
                  <a:srgbClr val="02456F"/>
                </a:solidFill>
                <a:latin typeface="Century Gothic" panose="020B0502020202020204" pitchFamily="34" charset="0"/>
              </a:rPr>
              <a:t>peut</a:t>
            </a:r>
            <a:r>
              <a:rPr lang="en-GB" sz="2800" dirty="0">
                <a:solidFill>
                  <a:srgbClr val="02456F"/>
                </a:solidFill>
                <a:latin typeface="Century Gothic" panose="020B0502020202020204" pitchFamily="34" charset="0"/>
              </a:rPr>
              <a:t>	</a:t>
            </a:r>
            <a:r>
              <a:rPr lang="en-GB" sz="2800" dirty="0" smtClean="0">
                <a:solidFill>
                  <a:srgbClr val="02456F"/>
                </a:solidFill>
                <a:latin typeface="Century Gothic" panose="020B0502020202020204" pitchFamily="34" charset="0"/>
              </a:rPr>
              <a:t>      </a:t>
            </a:r>
            <a:r>
              <a:rPr lang="en-GB" sz="2800" dirty="0" smtClean="0">
                <a:solidFill>
                  <a:srgbClr val="02456F"/>
                </a:solidFill>
                <a:latin typeface="Calibri" panose="020F0502020204030204" pitchFamily="34" charset="0"/>
                <a:cs typeface="Calibri" panose="020F0502020204030204" pitchFamily="34" charset="0"/>
              </a:rPr>
              <a:t> →</a:t>
            </a:r>
            <a:r>
              <a:rPr lang="en-GB" sz="2800" dirty="0" smtClean="0">
                <a:solidFill>
                  <a:srgbClr val="02456F"/>
                </a:solidFill>
                <a:latin typeface="Century Gothic" panose="020B0502020202020204" pitchFamily="34" charset="0"/>
              </a:rPr>
              <a:t> </a:t>
            </a:r>
            <a:r>
              <a:rPr lang="en-GB" sz="2800" dirty="0">
                <a:solidFill>
                  <a:srgbClr val="02456F"/>
                </a:solidFill>
                <a:latin typeface="Century Gothic" panose="020B0502020202020204" pitchFamily="34" charset="0"/>
              </a:rPr>
              <a:t>	 </a:t>
            </a:r>
            <a:r>
              <a:rPr lang="en-GB" sz="2800" dirty="0" err="1">
                <a:solidFill>
                  <a:srgbClr val="02456F"/>
                </a:solidFill>
                <a:latin typeface="Century Gothic" panose="020B0502020202020204" pitchFamily="34" charset="0"/>
              </a:rPr>
              <a:t>peuv</a:t>
            </a:r>
            <a:r>
              <a:rPr lang="en-GB" sz="2800" b="1" dirty="0" err="1">
                <a:solidFill>
                  <a:srgbClr val="02456F"/>
                </a:solidFill>
                <a:latin typeface="Century Gothic" panose="020B0502020202020204" pitchFamily="34" charset="0"/>
              </a:rPr>
              <a:t>ent</a:t>
            </a:r>
            <a:endParaRPr lang="en-GB" sz="2800" b="1" dirty="0">
              <a:solidFill>
                <a:srgbClr val="02456F"/>
              </a:solidFill>
              <a:latin typeface="Century Gothic" panose="020B0502020202020204" pitchFamily="34" charset="0"/>
            </a:endParaRPr>
          </a:p>
          <a:p>
            <a:r>
              <a:rPr lang="en-GB" sz="2800" dirty="0" err="1">
                <a:solidFill>
                  <a:srgbClr val="02456F"/>
                </a:solidFill>
                <a:latin typeface="Century Gothic" panose="020B0502020202020204" pitchFamily="34" charset="0"/>
              </a:rPr>
              <a:t>écrit</a:t>
            </a:r>
            <a:r>
              <a:rPr lang="en-GB" sz="2800" dirty="0">
                <a:solidFill>
                  <a:srgbClr val="02456F"/>
                </a:solidFill>
                <a:latin typeface="Century Gothic" panose="020B0502020202020204" pitchFamily="34" charset="0"/>
              </a:rPr>
              <a:t>	</a:t>
            </a:r>
            <a:r>
              <a:rPr lang="en-GB" sz="2800" dirty="0" smtClean="0">
                <a:solidFill>
                  <a:srgbClr val="02456F"/>
                </a:solidFill>
                <a:latin typeface="Century Gothic" panose="020B0502020202020204" pitchFamily="34" charset="0"/>
              </a:rPr>
              <a:t>       </a:t>
            </a:r>
            <a:r>
              <a:rPr lang="en-GB" sz="2800" dirty="0" smtClean="0">
                <a:solidFill>
                  <a:srgbClr val="02456F"/>
                </a:solidFill>
                <a:latin typeface="Calibri" panose="020F0502020204030204" pitchFamily="34" charset="0"/>
                <a:cs typeface="Calibri" panose="020F0502020204030204" pitchFamily="34" charset="0"/>
              </a:rPr>
              <a:t>→ </a:t>
            </a:r>
            <a:r>
              <a:rPr lang="en-GB" sz="2800" dirty="0">
                <a:solidFill>
                  <a:srgbClr val="02456F"/>
                </a:solidFill>
                <a:latin typeface="Century Gothic" panose="020B0502020202020204" pitchFamily="34" charset="0"/>
              </a:rPr>
              <a:t>	 </a:t>
            </a:r>
            <a:r>
              <a:rPr lang="en-GB" sz="2800" dirty="0" err="1">
                <a:solidFill>
                  <a:srgbClr val="02456F"/>
                </a:solidFill>
                <a:latin typeface="Century Gothic" panose="020B0502020202020204" pitchFamily="34" charset="0"/>
              </a:rPr>
              <a:t>écriv</a:t>
            </a:r>
            <a:r>
              <a:rPr lang="en-GB" sz="2800" b="1" dirty="0" err="1">
                <a:solidFill>
                  <a:srgbClr val="02456F"/>
                </a:solidFill>
                <a:latin typeface="Century Gothic" panose="020B0502020202020204" pitchFamily="34" charset="0"/>
              </a:rPr>
              <a:t>ent</a:t>
            </a:r>
            <a:endParaRPr lang="en-GB" sz="2800" b="1" dirty="0">
              <a:solidFill>
                <a:srgbClr val="02456F"/>
              </a:solidFill>
              <a:latin typeface="Century Gothic" panose="020B0502020202020204" pitchFamily="34" charset="0"/>
            </a:endParaRPr>
          </a:p>
        </p:txBody>
      </p:sp>
    </p:spTree>
    <p:extLst>
      <p:ext uri="{BB962C8B-B14F-4D97-AF65-F5344CB8AC3E}">
        <p14:creationId xmlns:p14="http://schemas.microsoft.com/office/powerpoint/2010/main" val="168882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9"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nvPr>
        </p:nvGraphicFramePr>
        <p:xfrm>
          <a:off x="974426" y="921686"/>
          <a:ext cx="4207174" cy="1290945"/>
        </p:xfrm>
        <a:graphic>
          <a:graphicData uri="http://schemas.openxmlformats.org/drawingml/2006/table">
            <a:tbl>
              <a:tblPr firstRow="1" bandRow="1">
                <a:tableStyleId>{5C22544A-7EE6-4342-B048-85BDC9FD1C3A}</a:tableStyleId>
              </a:tblPr>
              <a:tblGrid>
                <a:gridCol w="2934685"/>
                <a:gridCol w="1272489"/>
              </a:tblGrid>
              <a:tr h="1290945">
                <a:tc>
                  <a:txBody>
                    <a:bodyPr/>
                    <a:lstStyle/>
                    <a:p>
                      <a:endParaRPr lang="en-GB" dirty="0"/>
                    </a:p>
                  </a:txBody>
                  <a:tcPr>
                    <a:lnL w="28575" cap="flat" cmpd="sng" algn="ctr">
                      <a:solidFill>
                        <a:srgbClr val="02456F"/>
                      </a:solidFill>
                      <a:prstDash val="solid"/>
                      <a:round/>
                      <a:headEnd type="none" w="med" len="med"/>
                      <a:tailEnd type="none" w="med" len="med"/>
                    </a:lnL>
                    <a:lnR w="28575" cap="flat" cmpd="sng" algn="ctr">
                      <a:solidFill>
                        <a:srgbClr val="02456F"/>
                      </a:solidFill>
                      <a:prstDash val="solid"/>
                      <a:round/>
                      <a:headEnd type="none" w="med" len="med"/>
                      <a:tailEnd type="none" w="med" len="med"/>
                    </a:lnR>
                    <a:lnT w="28575" cap="flat" cmpd="sng" algn="ctr">
                      <a:solidFill>
                        <a:srgbClr val="02456F"/>
                      </a:solidFill>
                      <a:prstDash val="solid"/>
                      <a:round/>
                      <a:headEnd type="none" w="med" len="med"/>
                      <a:tailEnd type="none" w="med" len="med"/>
                    </a:lnT>
                    <a:lnB w="28575" cap="flat" cmpd="sng" algn="ctr">
                      <a:solidFill>
                        <a:srgbClr val="02456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28575" cap="flat" cmpd="sng" algn="ctr">
                      <a:solidFill>
                        <a:srgbClr val="02456F"/>
                      </a:solidFill>
                      <a:prstDash val="solid"/>
                      <a:round/>
                      <a:headEnd type="none" w="med" len="med"/>
                      <a:tailEnd type="none" w="med" len="med"/>
                    </a:lnL>
                    <a:lnR w="28575" cap="flat" cmpd="sng" algn="ctr">
                      <a:solidFill>
                        <a:srgbClr val="02456F"/>
                      </a:solidFill>
                      <a:prstDash val="solid"/>
                      <a:round/>
                      <a:headEnd type="none" w="med" len="med"/>
                      <a:tailEnd type="none" w="med" len="med"/>
                    </a:lnR>
                    <a:lnT w="28575" cap="flat" cmpd="sng" algn="ctr">
                      <a:solidFill>
                        <a:srgbClr val="02456F"/>
                      </a:solidFill>
                      <a:prstDash val="solid"/>
                      <a:round/>
                      <a:headEnd type="none" w="med" len="med"/>
                      <a:tailEnd type="none" w="med" len="med"/>
                    </a:lnT>
                    <a:lnB w="28575" cap="flat" cmpd="sng" algn="ctr">
                      <a:solidFill>
                        <a:srgbClr val="02456F"/>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Rectangle 14"/>
          <p:cNvSpPr/>
          <p:nvPr/>
        </p:nvSpPr>
        <p:spPr>
          <a:xfrm>
            <a:off x="7047725" y="6500098"/>
            <a:ext cx="2630848" cy="276999"/>
          </a:xfrm>
          <a:prstGeom prst="rect">
            <a:avLst/>
          </a:prstGeom>
        </p:spPr>
        <p:txBody>
          <a:bodyPr wrap="none">
            <a:spAutoFit/>
          </a:bodyPr>
          <a:lstStyle/>
          <a:p>
            <a:r>
              <a:rPr lang="en-GB" sz="1200" dirty="0">
                <a:solidFill>
                  <a:srgbClr val="FFFFFF"/>
                </a:solidFill>
                <a:latin typeface="Century Gothic" panose="020B0502020202020204" pitchFamily="34" charset="0"/>
                <a:ea typeface="Times New Roman" panose="02020603050405020304" pitchFamily="18" charset="0"/>
              </a:rPr>
              <a:t>Stephen Owen / </a:t>
            </a:r>
            <a:r>
              <a:rPr lang="en-GB" sz="1200" dirty="0">
                <a:solidFill>
                  <a:srgbClr val="FFFFFF"/>
                </a:solidFill>
                <a:latin typeface="Century Gothic" panose="020B0502020202020204" pitchFamily="34" charset="0"/>
                <a:ea typeface="Times New Roman" panose="02020603050405020304" pitchFamily="18" charset="0"/>
              </a:rPr>
              <a:t>Emma Marsden</a:t>
            </a:r>
            <a:endParaRPr lang="en-GB" sz="1200" dirty="0">
              <a:solidFill>
                <a:prstClr val="black"/>
              </a:solidFill>
            </a:endParaRPr>
          </a:p>
        </p:txBody>
      </p:sp>
      <p:sp>
        <p:nvSpPr>
          <p:cNvPr id="11" name="TextBox 10"/>
          <p:cNvSpPr txBox="1"/>
          <p:nvPr/>
        </p:nvSpPr>
        <p:spPr>
          <a:xfrm>
            <a:off x="10215154" y="0"/>
            <a:ext cx="1645920" cy="461665"/>
          </a:xfrm>
          <a:prstGeom prst="rect">
            <a:avLst/>
          </a:prstGeom>
          <a:noFill/>
        </p:spPr>
        <p:txBody>
          <a:bodyPr wrap="square" rtlCol="0">
            <a:spAutoFit/>
          </a:bodyPr>
          <a:lstStyle/>
          <a:p>
            <a:pPr algn="r"/>
            <a:r>
              <a:rPr lang="en-GB" sz="2400" b="1" dirty="0">
                <a:solidFill>
                  <a:srgbClr val="02456F"/>
                </a:solidFill>
                <a:latin typeface="Century Gothic" panose="020B0502020202020204" pitchFamily="34" charset="0"/>
              </a:rPr>
              <a:t>Lire</a:t>
            </a:r>
            <a:endParaRPr lang="en-GB" sz="2400" b="1" dirty="0">
              <a:solidFill>
                <a:srgbClr val="02456F"/>
              </a:solidFill>
              <a:latin typeface="Century Gothic" panose="020B0502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90664" y="929338"/>
            <a:ext cx="1982720" cy="1275731"/>
          </a:xfrm>
          <a:prstGeom prst="rect">
            <a:avLst/>
          </a:prstGeom>
          <a:noFill/>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172340" y="962416"/>
            <a:ext cx="762349" cy="1209978"/>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35303" y="1013177"/>
            <a:ext cx="794363" cy="1137755"/>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9014" y="984316"/>
            <a:ext cx="707384" cy="1166442"/>
          </a:xfrm>
          <a:prstGeom prst="rect">
            <a:avLst/>
          </a:prstGeom>
        </p:spPr>
      </p:pic>
      <p:sp>
        <p:nvSpPr>
          <p:cNvPr id="20" name="Rectangle 19"/>
          <p:cNvSpPr/>
          <p:nvPr/>
        </p:nvSpPr>
        <p:spPr>
          <a:xfrm>
            <a:off x="174326" y="2477480"/>
            <a:ext cx="10744200" cy="1383969"/>
          </a:xfrm>
          <a:prstGeom prst="rect">
            <a:avLst/>
          </a:prstGeom>
        </p:spPr>
        <p:txBody>
          <a:bodyPr wrap="square">
            <a:spAutoFit/>
          </a:bodyPr>
          <a:lstStyle/>
          <a:p>
            <a:pPr>
              <a:lnSpc>
                <a:spcPct val="107000"/>
              </a:lnSpc>
              <a:spcAft>
                <a:spcPts val="800"/>
              </a:spcAft>
            </a:pP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Who </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is she talking about - the new teacher (</a:t>
            </a:r>
            <a:r>
              <a:rPr lang="en-GB"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he</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or the other teachers (</a:t>
            </a:r>
            <a:r>
              <a:rPr lang="en-GB"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they</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a:t>
            </a:r>
            <a:b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b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a:r>
            <a:b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b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Choose 	</a:t>
            </a:r>
            <a:r>
              <a:rPr lang="en-GB"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a) </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le nouveau </a:t>
            </a:r>
            <a:r>
              <a:rPr lang="en-GB" sz="2000" dirty="0" err="1">
                <a:solidFill>
                  <a:srgbClr val="002060"/>
                </a:solidFill>
                <a:latin typeface="Century Gothic" panose="020B0502020202020204" pitchFamily="34" charset="0"/>
                <a:ea typeface="SimSun" panose="02010600030101010101" pitchFamily="2" charset="-122"/>
                <a:cs typeface="Times New Roman" panose="02020603050405020304" pitchFamily="18" charset="0"/>
              </a:rPr>
              <a:t>professeur</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 Monsieur Lebrun / </a:t>
            </a:r>
            <a:r>
              <a:rPr lang="en-GB" sz="2000" dirty="0" err="1">
                <a:solidFill>
                  <a:srgbClr val="002060"/>
                </a:solidFill>
                <a:latin typeface="Century Gothic" panose="020B0502020202020204" pitchFamily="34" charset="0"/>
                <a:ea typeface="SimSun" panose="02010600030101010101" pitchFamily="2" charset="-122"/>
                <a:cs typeface="Times New Roman" panose="02020603050405020304" pitchFamily="18" charset="0"/>
              </a:rPr>
              <a:t>il</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a:t>
            </a:r>
            <a:r>
              <a:rPr lang="en-GB" sz="2000" i="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or</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a:r>
            <a:b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b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a:t>
            </a:r>
            <a:r>
              <a:rPr lang="en-GB"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b) </a:t>
            </a: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les </a:t>
            </a:r>
            <a:r>
              <a:rPr lang="en-GB" sz="2000" dirty="0" err="1">
                <a:solidFill>
                  <a:srgbClr val="002060"/>
                </a:solidFill>
                <a:latin typeface="Century Gothic" panose="020B0502020202020204" pitchFamily="34" charset="0"/>
                <a:ea typeface="SimSun" panose="02010600030101010101" pitchFamily="2" charset="-122"/>
                <a:cs typeface="Times New Roman" panose="02020603050405020304" pitchFamily="18" charset="0"/>
              </a:rPr>
              <a:t>autres</a:t>
            </a:r>
            <a:endParaRPr lang="en-GB" sz="2000" dirty="0">
              <a:solidFill>
                <a:prstClr val="black"/>
              </a:solidFill>
              <a:latin typeface="Century Gothic" panose="020B0502020202020204" pitchFamily="34" charset="0"/>
              <a:ea typeface="SimSun" panose="02010600030101010101" pitchFamily="2" charset="-122"/>
              <a:cs typeface="Times New Roman" panose="02020603050405020304" pitchFamily="18" charset="0"/>
            </a:endParaRPr>
          </a:p>
        </p:txBody>
      </p:sp>
      <p:sp>
        <p:nvSpPr>
          <p:cNvPr id="21" name="Rectangle 27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prstClr val="black"/>
              </a:solidFill>
            </a:endParaRPr>
          </a:p>
        </p:txBody>
      </p:sp>
      <p:sp>
        <p:nvSpPr>
          <p:cNvPr id="22" name="Rectangle 272"/>
          <p:cNvSpPr>
            <a:spLocks noChangeArrowheads="1"/>
          </p:cNvSpPr>
          <p:nvPr/>
        </p:nvSpPr>
        <p:spPr bwMode="auto">
          <a:xfrm>
            <a:off x="2972403" y="118509"/>
            <a:ext cx="54857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en-US" sz="36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Le nouveau professeur !</a:t>
            </a:r>
            <a:endParaRPr lang="fr-FR" altLang="en-US" sz="4400" dirty="0">
              <a:solidFill>
                <a:prstClr val="black"/>
              </a:solidFill>
              <a:latin typeface="Arial" panose="020B0604020202020204" pitchFamily="34" charset="0"/>
            </a:endParaRPr>
          </a:p>
        </p:txBody>
      </p:sp>
      <p:sp>
        <p:nvSpPr>
          <p:cNvPr id="23" name="Rectangle 22"/>
          <p:cNvSpPr/>
          <p:nvPr/>
        </p:nvSpPr>
        <p:spPr>
          <a:xfrm>
            <a:off x="5397230" y="1164093"/>
            <a:ext cx="6096000" cy="1015663"/>
          </a:xfrm>
          <a:prstGeom prst="rect">
            <a:avLst/>
          </a:prstGeom>
        </p:spPr>
        <p:txBody>
          <a:bodyPr>
            <a:spAutoFit/>
          </a:bodyPr>
          <a:lstStyle/>
          <a:p>
            <a:r>
              <a:rPr lang="en-GB" sz="2000" dirty="0">
                <a:solidFill>
                  <a:srgbClr val="02456F"/>
                </a:solidFill>
                <a:latin typeface="Century Gothic" panose="020B0502020202020204" pitchFamily="34" charset="0"/>
              </a:rPr>
              <a:t>A pupil has written about what a new teacher (Monsieur Lebrun) is like and what her other teachers are like.  </a:t>
            </a:r>
          </a:p>
        </p:txBody>
      </p:sp>
      <p:sp>
        <p:nvSpPr>
          <p:cNvPr id="24" name="Rectangle 23"/>
          <p:cNvSpPr/>
          <p:nvPr/>
        </p:nvSpPr>
        <p:spPr>
          <a:xfrm>
            <a:off x="2696298" y="4256601"/>
            <a:ext cx="4028352" cy="1182888"/>
          </a:xfrm>
          <a:prstGeom prst="rect">
            <a:avLst/>
          </a:prstGeom>
        </p:spPr>
        <p:txBody>
          <a:bodyPr wrap="square">
            <a:spAutoFit/>
          </a:bodyPr>
          <a:lstStyle/>
          <a:p>
            <a:pPr>
              <a:lnSpc>
                <a:spcPct val="107000"/>
              </a:lnSpc>
              <a:spcAft>
                <a:spcPts val="800"/>
              </a:spcAft>
            </a:pPr>
            <a:r>
              <a:rPr lang="en-GB"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e.g.</a:t>
            </a:r>
            <a:endParaRPr lang="en-GB" sz="2000" dirty="0">
              <a:solidFill>
                <a:prstClr val="black"/>
              </a:solidFill>
              <a:latin typeface="Century Gothic" panose="020B0502020202020204" pitchFamily="34" charset="0"/>
              <a:ea typeface="SimSun" panose="02010600030101010101" pitchFamily="2" charset="-122"/>
              <a:cs typeface="Times New Roman" panose="02020603050405020304" pitchFamily="18" charset="0"/>
            </a:endParaRPr>
          </a:p>
          <a:p>
            <a:pPr marL="342900" indent="-342900">
              <a:lnSpc>
                <a:spcPct val="107000"/>
              </a:lnSpc>
              <a:buFont typeface="+mj-lt"/>
              <a:buAutoNum type="arabicParenR"/>
              <a:tabLst>
                <a:tab pos="731520" algn="l"/>
              </a:tabLst>
            </a:pPr>
            <a:r>
              <a:rPr lang="en-GB" sz="2000" b="1" dirty="0" err="1">
                <a:solidFill>
                  <a:srgbClr val="002060"/>
                </a:solidFill>
                <a:latin typeface="Century Gothic" panose="020B0502020202020204" pitchFamily="34" charset="0"/>
                <a:ea typeface="SimSun" panose="02010600030101010101" pitchFamily="2" charset="-122"/>
                <a:cs typeface="Times New Roman" panose="02020603050405020304" pitchFamily="18" charset="0"/>
              </a:rPr>
              <a:t>a</a:t>
            </a:r>
            <a:r>
              <a:rPr lang="en-GB" sz="2000" b="1" dirty="0" err="1">
                <a:solidFill>
                  <a:srgbClr val="EA2D00"/>
                </a:solidFill>
                <a:latin typeface="Bookshelf Symbol 7" panose="05010101010101010101" pitchFamily="2" charset="2"/>
                <a:ea typeface="SimSun" panose="02010600030101010101" pitchFamily="2" charset="-122"/>
                <a:cs typeface="Times New Roman" panose="02020603050405020304" pitchFamily="18" charset="0"/>
              </a:rPr>
              <a:t>p</a:t>
            </a:r>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Le nouveau </a:t>
            </a:r>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professeur</a:t>
            </a:r>
            <a:r>
              <a:rPr lang="fr-FR"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a:r>
            <a:br>
              <a:rPr lang="fr-FR" sz="20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br>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b</a:t>
            </a:r>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		Les autres</a:t>
            </a:r>
            <a:endParaRPr lang="en-GB" sz="2000" dirty="0">
              <a:solidFill>
                <a:prstClr val="black"/>
              </a:solidFill>
              <a:latin typeface="Century Gothic" panose="020B0502020202020204" pitchFamily="34" charset="0"/>
              <a:ea typeface="SimSun" panose="02010600030101010101" pitchFamily="2" charset="-122"/>
              <a:cs typeface="Times New Roman" panose="02020603050405020304" pitchFamily="18" charset="0"/>
            </a:endParaRPr>
          </a:p>
        </p:txBody>
      </p:sp>
      <p:sp>
        <p:nvSpPr>
          <p:cNvPr id="25" name="Rectangle 24"/>
          <p:cNvSpPr/>
          <p:nvPr/>
        </p:nvSpPr>
        <p:spPr>
          <a:xfrm>
            <a:off x="6724650" y="4878192"/>
            <a:ext cx="1733550" cy="707886"/>
          </a:xfrm>
          <a:prstGeom prst="rect">
            <a:avLst/>
          </a:prstGeom>
        </p:spPr>
        <p:txBody>
          <a:bodyPr wrap="square">
            <a:spAutoFit/>
          </a:bodyPr>
          <a:lstStyle/>
          <a:p>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est  </a:t>
            </a:r>
            <a:r>
              <a:rPr lang="fr-FR" sz="2000"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sympa.</a:t>
            </a:r>
            <a:r>
              <a:rPr lang="en-GB" sz="2000" dirty="0">
                <a:solidFill>
                  <a:prstClr val="black"/>
                </a:solidFill>
                <a:latin typeface="Century Gothic" panose="020B0502020202020204" pitchFamily="34" charset="0"/>
                <a:ea typeface="SimSun" panose="02010600030101010101" pitchFamily="2" charset="-122"/>
                <a:cs typeface="Times New Roman" panose="02020603050405020304" pitchFamily="18" charset="0"/>
              </a:rPr>
              <a:t/>
            </a:r>
            <a:br>
              <a:rPr lang="en-GB" sz="2000" dirty="0">
                <a:solidFill>
                  <a:prstClr val="black"/>
                </a:solidFill>
                <a:latin typeface="Century Gothic" panose="020B0502020202020204" pitchFamily="34" charset="0"/>
                <a:ea typeface="SimSun" panose="02010600030101010101" pitchFamily="2" charset="-122"/>
                <a:cs typeface="Times New Roman" panose="02020603050405020304" pitchFamily="18" charset="0"/>
              </a:rPr>
            </a:br>
            <a:endParaRPr lang="en-GB" sz="2000" dirty="0">
              <a:solidFill>
                <a:prstClr val="black"/>
              </a:solidFill>
            </a:endParaRPr>
          </a:p>
        </p:txBody>
      </p:sp>
      <p:sp>
        <p:nvSpPr>
          <p:cNvPr id="26" name="Oval 25"/>
          <p:cNvSpPr/>
          <p:nvPr/>
        </p:nvSpPr>
        <p:spPr>
          <a:xfrm>
            <a:off x="6724650" y="4878192"/>
            <a:ext cx="533400" cy="399059"/>
          </a:xfrm>
          <a:prstGeom prst="ellipse">
            <a:avLst/>
          </a:prstGeom>
          <a:noFill/>
          <a:ln w="38100">
            <a:solidFill>
              <a:srgbClr val="E56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68067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24" grpId="0"/>
      <p:bldP spid="25" grpId="0"/>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43" name="Rectangle 39"/>
          <p:cNvSpPr>
            <a:spLocks noChangeArrowheads="1"/>
          </p:cNvSpPr>
          <p:nvPr/>
        </p:nvSpPr>
        <p:spPr bwMode="auto">
          <a:xfrm>
            <a:off x="0" y="21243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prstClr val="black"/>
              </a:solidFill>
            </a:endParaRPr>
          </a:p>
        </p:txBody>
      </p:sp>
      <p:graphicFrame>
        <p:nvGraphicFramePr>
          <p:cNvPr id="9" name="Table 8"/>
          <p:cNvGraphicFramePr>
            <a:graphicFrameLocks noGrp="1"/>
          </p:cNvGraphicFramePr>
          <p:nvPr>
            <p:extLst/>
          </p:nvPr>
        </p:nvGraphicFramePr>
        <p:xfrm>
          <a:off x="560387" y="527999"/>
          <a:ext cx="11071226" cy="5701352"/>
        </p:xfrm>
        <a:graphic>
          <a:graphicData uri="http://schemas.openxmlformats.org/drawingml/2006/table">
            <a:tbl>
              <a:tblPr firstRow="1" firstCol="1" bandRow="1">
                <a:tableStyleId>{5940675A-B579-460E-94D1-54222C63F5DA}</a:tableStyleId>
              </a:tblPr>
              <a:tblGrid>
                <a:gridCol w="489913">
                  <a:extLst>
                    <a:ext uri="{9D8B030D-6E8A-4147-A177-3AD203B41FA5}">
                      <a16:colId xmlns="" xmlns:a16="http://schemas.microsoft.com/office/drawing/2014/main" val="112791897"/>
                    </a:ext>
                  </a:extLst>
                </a:gridCol>
                <a:gridCol w="385439">
                  <a:extLst>
                    <a:ext uri="{9D8B030D-6E8A-4147-A177-3AD203B41FA5}">
                      <a16:colId xmlns="" xmlns:a16="http://schemas.microsoft.com/office/drawing/2014/main" val="3825964704"/>
                    </a:ext>
                  </a:extLst>
                </a:gridCol>
                <a:gridCol w="3876037">
                  <a:extLst>
                    <a:ext uri="{9D8B030D-6E8A-4147-A177-3AD203B41FA5}">
                      <a16:colId xmlns="" xmlns:a16="http://schemas.microsoft.com/office/drawing/2014/main" val="161027692"/>
                    </a:ext>
                  </a:extLst>
                </a:gridCol>
                <a:gridCol w="6319837">
                  <a:extLst>
                    <a:ext uri="{9D8B030D-6E8A-4147-A177-3AD203B41FA5}">
                      <a16:colId xmlns="" xmlns:a16="http://schemas.microsoft.com/office/drawing/2014/main" val="1342785444"/>
                    </a:ext>
                  </a:extLst>
                </a:gridCol>
              </a:tblGrid>
              <a:tr h="845424">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1</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dirty="0">
                          <a:solidFill>
                            <a:srgbClr val="02456F"/>
                          </a:solidFill>
                          <a:effectLst/>
                          <a:latin typeface="Century Gothic" panose="020B0502020202020204" pitchFamily="34" charset="0"/>
                        </a:rPr>
                        <a:t>Le nouveau professeur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est  </a:t>
                      </a:r>
                      <a:r>
                        <a:rPr lang="fr-FR" sz="2400" dirty="0" smtClean="0">
                          <a:solidFill>
                            <a:srgbClr val="02456F"/>
                          </a:solidFill>
                          <a:effectLst/>
                          <a:latin typeface="Century Gothic" panose="020B0502020202020204" pitchFamily="34" charset="0"/>
                        </a:rPr>
                        <a:t>sympa.</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4043958248"/>
                  </a:ext>
                </a:extLst>
              </a:tr>
              <a:tr h="633016">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Les autres</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2577115252"/>
                  </a:ext>
                </a:extLst>
              </a:tr>
              <a:tr h="845424">
                <a:tc>
                  <a:txBody>
                    <a:bodyPr/>
                    <a:lstStyle/>
                    <a:p>
                      <a:pPr algn="ctr">
                        <a:lnSpc>
                          <a:spcPct val="107000"/>
                        </a:lnSpc>
                        <a:spcAft>
                          <a:spcPts val="0"/>
                        </a:spcAft>
                      </a:pPr>
                      <a:r>
                        <a:rPr lang="fr-FR" sz="2400" dirty="0" smtClean="0">
                          <a:solidFill>
                            <a:srgbClr val="02456F"/>
                          </a:solidFill>
                          <a:effectLst/>
                          <a:latin typeface="Century Gothic" panose="020B0502020202020204" pitchFamily="34" charset="0"/>
                        </a:rPr>
                        <a:t>2</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dirty="0">
                          <a:solidFill>
                            <a:srgbClr val="02456F"/>
                          </a:solidFill>
                          <a:effectLst/>
                          <a:latin typeface="Century Gothic" panose="020B0502020202020204" pitchFamily="34" charset="0"/>
                        </a:rPr>
                        <a:t>Le nouveau professeur</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sont </a:t>
                      </a:r>
                      <a:r>
                        <a:rPr lang="fr-FR" sz="2400" dirty="0" smtClean="0">
                          <a:solidFill>
                            <a:srgbClr val="02456F"/>
                          </a:solidFill>
                          <a:effectLst/>
                          <a:latin typeface="Century Gothic" panose="020B0502020202020204" pitchFamily="34" charset="0"/>
                        </a:rPr>
                        <a:t>intelligents.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600654605"/>
                  </a:ext>
                </a:extLst>
              </a:tr>
              <a:tr h="633016">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Les autres</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630488454"/>
                  </a:ext>
                </a:extLst>
              </a:tr>
              <a:tr h="845424">
                <a:tc>
                  <a:txBody>
                    <a:bodyPr/>
                    <a:lstStyle/>
                    <a:p>
                      <a:pPr algn="ctr">
                        <a:lnSpc>
                          <a:spcPct val="107000"/>
                        </a:lnSpc>
                        <a:spcAft>
                          <a:spcPts val="0"/>
                        </a:spcAft>
                      </a:pPr>
                      <a:r>
                        <a:rPr lang="fr-FR" sz="2400" dirty="0" smtClean="0">
                          <a:solidFill>
                            <a:srgbClr val="02456F"/>
                          </a:solidFill>
                          <a:effectLst/>
                          <a:latin typeface="Century Gothic" panose="020B0502020202020204" pitchFamily="34" charset="0"/>
                        </a:rPr>
                        <a:t>3</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dirty="0">
                          <a:solidFill>
                            <a:srgbClr val="02456F"/>
                          </a:solidFill>
                          <a:effectLst/>
                          <a:latin typeface="Century Gothic" panose="020B0502020202020204" pitchFamily="34" charset="0"/>
                        </a:rPr>
                        <a:t>a</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dirty="0">
                          <a:solidFill>
                            <a:srgbClr val="02456F"/>
                          </a:solidFill>
                          <a:effectLst/>
                          <a:latin typeface="Century Gothic" panose="020B0502020202020204" pitchFamily="34" charset="0"/>
                        </a:rPr>
                        <a:t>Le nouveau professeur</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ont un grand sens de </a:t>
                      </a:r>
                      <a:r>
                        <a:rPr lang="fr-FR" sz="2400" dirty="0" smtClean="0">
                          <a:solidFill>
                            <a:srgbClr val="02456F"/>
                          </a:solidFill>
                          <a:effectLst/>
                          <a:latin typeface="Century Gothic" panose="020B0502020202020204" pitchFamily="34" charset="0"/>
                        </a:rPr>
                        <a:t>l’humour.</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1197098422"/>
                  </a:ext>
                </a:extLst>
              </a:tr>
              <a:tr h="633016">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a:solidFill>
                            <a:srgbClr val="02456F"/>
                          </a:solidFill>
                          <a:effectLst/>
                          <a:latin typeface="Century Gothic" panose="020B0502020202020204" pitchFamily="34" charset="0"/>
                        </a:rPr>
                        <a:t>Les </a:t>
                      </a:r>
                      <a:r>
                        <a:rPr lang="en-GB" sz="2400" dirty="0" err="1">
                          <a:solidFill>
                            <a:srgbClr val="02456F"/>
                          </a:solidFill>
                          <a:effectLst/>
                          <a:latin typeface="Century Gothic" panose="020B0502020202020204" pitchFamily="34" charset="0"/>
                        </a:rPr>
                        <a:t>autres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3082467841"/>
                  </a:ext>
                </a:extLst>
              </a:tr>
              <a:tr h="633016">
                <a:tc>
                  <a:txBody>
                    <a:bodyPr/>
                    <a:lstStyle/>
                    <a:p>
                      <a:pPr algn="ctr">
                        <a:lnSpc>
                          <a:spcPct val="107000"/>
                        </a:lnSpc>
                        <a:spcAft>
                          <a:spcPts val="0"/>
                        </a:spcAft>
                      </a:pPr>
                      <a:r>
                        <a:rPr lang="en-GB" sz="2400" dirty="0" smtClean="0">
                          <a:solidFill>
                            <a:srgbClr val="02456F"/>
                          </a:solidFill>
                          <a:effectLst/>
                          <a:latin typeface="Century Gothic" panose="020B0502020202020204" pitchFamily="34" charset="0"/>
                        </a:rPr>
                        <a:t>4</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dirty="0">
                          <a:solidFill>
                            <a:srgbClr val="02456F"/>
                          </a:solidFill>
                          <a:effectLst/>
                          <a:latin typeface="Century Gothic" panose="020B0502020202020204" pitchFamily="34" charset="0"/>
                        </a:rPr>
                        <a:t>a</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a:solidFill>
                            <a:srgbClr val="02456F"/>
                          </a:solidFill>
                          <a:effectLst/>
                          <a:latin typeface="Century Gothic" panose="020B0502020202020204" pitchFamily="34" charset="0"/>
                        </a:rPr>
                        <a:t>Il</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fait beaucoup d’erreurs en </a:t>
                      </a:r>
                      <a:r>
                        <a:rPr lang="fr-FR" sz="2400" dirty="0" smtClean="0">
                          <a:solidFill>
                            <a:srgbClr val="02456F"/>
                          </a:solidFill>
                          <a:effectLst/>
                          <a:latin typeface="Century Gothic" panose="020B0502020202020204" pitchFamily="34" charset="0"/>
                        </a:rPr>
                        <a:t>classe.</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r>
              <a:tr h="633016">
                <a:tc>
                  <a:txBody>
                    <a:bodyPr/>
                    <a:lstStyle/>
                    <a:p>
                      <a:pP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dirty="0"/>
                    </a:p>
                  </a:txBody>
                  <a:tcP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solidFill>
                      <a:srgbClr val="BDD6EE"/>
                    </a:solidFill>
                  </a:tcPr>
                </a:tc>
              </a:tr>
            </a:tbl>
          </a:graphicData>
        </a:graphic>
      </p:graphicFrame>
      <p:sp>
        <p:nvSpPr>
          <p:cNvPr id="5" name="Rectangle 4"/>
          <p:cNvSpPr/>
          <p:nvPr/>
        </p:nvSpPr>
        <p:spPr>
          <a:xfrm>
            <a:off x="7047725" y="6500098"/>
            <a:ext cx="2630848" cy="276999"/>
          </a:xfrm>
          <a:prstGeom prst="rect">
            <a:avLst/>
          </a:prstGeom>
        </p:spPr>
        <p:txBody>
          <a:bodyPr wrap="none">
            <a:spAutoFit/>
          </a:bodyPr>
          <a:lstStyle/>
          <a:p>
            <a:r>
              <a:rPr lang="en-GB" sz="1200" dirty="0">
                <a:solidFill>
                  <a:srgbClr val="FFFFFF"/>
                </a:solidFill>
                <a:latin typeface="Century Gothic" panose="020B0502020202020204" pitchFamily="34" charset="0"/>
                <a:ea typeface="Times New Roman" panose="02020603050405020304" pitchFamily="18" charset="0"/>
              </a:rPr>
              <a:t>Stephen Owen / </a:t>
            </a:r>
            <a:r>
              <a:rPr lang="en-GB" sz="1200" dirty="0">
                <a:solidFill>
                  <a:srgbClr val="FFFFFF"/>
                </a:solidFill>
                <a:latin typeface="Century Gothic" panose="020B0502020202020204" pitchFamily="34" charset="0"/>
                <a:ea typeface="Times New Roman" panose="02020603050405020304" pitchFamily="18" charset="0"/>
              </a:rPr>
              <a:t>Emma Marsden</a:t>
            </a:r>
            <a:endParaRPr lang="en-GB" sz="1200" dirty="0">
              <a:solidFill>
                <a:prstClr val="black"/>
              </a:solidFill>
            </a:endParaRPr>
          </a:p>
        </p:txBody>
      </p:sp>
      <p:sp>
        <p:nvSpPr>
          <p:cNvPr id="6" name="Rectangle 272"/>
          <p:cNvSpPr>
            <a:spLocks noChangeArrowheads="1"/>
          </p:cNvSpPr>
          <p:nvPr/>
        </p:nvSpPr>
        <p:spPr bwMode="auto">
          <a:xfrm>
            <a:off x="0" y="66334"/>
            <a:ext cx="21387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en-US" sz="24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ANSWERS 1-4</a:t>
            </a:r>
            <a:endParaRPr lang="fr-FR" altLang="en-US" sz="3200" dirty="0">
              <a:solidFill>
                <a:prstClr val="black"/>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124" y="625634"/>
            <a:ext cx="448359" cy="46704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7224" y="2809735"/>
            <a:ext cx="448359" cy="46704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0657" y="4286023"/>
            <a:ext cx="448359" cy="46704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7224" y="4981208"/>
            <a:ext cx="448359" cy="467040"/>
          </a:xfrm>
          <a:prstGeom prst="rect">
            <a:avLst/>
          </a:prstGeom>
        </p:spPr>
      </p:pic>
    </p:spTree>
    <p:extLst>
      <p:ext uri="{BB962C8B-B14F-4D97-AF65-F5344CB8AC3E}">
        <p14:creationId xmlns:p14="http://schemas.microsoft.com/office/powerpoint/2010/main" val="28080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615155" y="604199"/>
          <a:ext cx="10923589" cy="5644200"/>
        </p:xfrm>
        <a:graphic>
          <a:graphicData uri="http://schemas.openxmlformats.org/drawingml/2006/table">
            <a:tbl>
              <a:tblPr firstRow="1" firstCol="1" bandRow="1">
                <a:tableStyleId>{5940675A-B579-460E-94D1-54222C63F5DA}</a:tableStyleId>
              </a:tblPr>
              <a:tblGrid>
                <a:gridCol w="489913">
                  <a:extLst>
                    <a:ext uri="{9D8B030D-6E8A-4147-A177-3AD203B41FA5}">
                      <a16:colId xmlns="" xmlns:a16="http://schemas.microsoft.com/office/drawing/2014/main" val="112791897"/>
                    </a:ext>
                  </a:extLst>
                </a:gridCol>
                <a:gridCol w="385439">
                  <a:extLst>
                    <a:ext uri="{9D8B030D-6E8A-4147-A177-3AD203B41FA5}">
                      <a16:colId xmlns="" xmlns:a16="http://schemas.microsoft.com/office/drawing/2014/main" val="3825964704"/>
                    </a:ext>
                  </a:extLst>
                </a:gridCol>
                <a:gridCol w="3438521">
                  <a:extLst>
                    <a:ext uri="{9D8B030D-6E8A-4147-A177-3AD203B41FA5}">
                      <a16:colId xmlns="" xmlns:a16="http://schemas.microsoft.com/office/drawing/2014/main" val="161027692"/>
                    </a:ext>
                  </a:extLst>
                </a:gridCol>
                <a:gridCol w="6609716">
                  <a:extLst>
                    <a:ext uri="{9D8B030D-6E8A-4147-A177-3AD203B41FA5}">
                      <a16:colId xmlns="" xmlns:a16="http://schemas.microsoft.com/office/drawing/2014/main" val="1342785444"/>
                    </a:ext>
                  </a:extLst>
                </a:gridCol>
              </a:tblGrid>
              <a:tr h="705525">
                <a:tc>
                  <a:txBody>
                    <a:bodyPr/>
                    <a:lstStyle/>
                    <a:p>
                      <a:pPr algn="ctr">
                        <a:lnSpc>
                          <a:spcPct val="107000"/>
                        </a:lnSpc>
                        <a:spcAft>
                          <a:spcPts val="0"/>
                        </a:spcAft>
                      </a:pPr>
                      <a:r>
                        <a:rPr lang="fr-FR" sz="2400" dirty="0" smtClean="0">
                          <a:solidFill>
                            <a:srgbClr val="02456F"/>
                          </a:solidFill>
                          <a:effectLst/>
                          <a:latin typeface="Century Gothic" panose="020B0502020202020204" pitchFamily="34" charset="0"/>
                        </a:rPr>
                        <a:t>5</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M. Lebrun</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vont aux matchs de foot </a:t>
                      </a:r>
                      <a:r>
                        <a:rPr lang="fr-FR" sz="2400" dirty="0" smtClean="0">
                          <a:solidFill>
                            <a:srgbClr val="02456F"/>
                          </a:solidFill>
                          <a:effectLst/>
                          <a:latin typeface="Century Gothic" panose="020B0502020202020204" pitchFamily="34" charset="0"/>
                        </a:rPr>
                        <a:t>après l'école.</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4043958248"/>
                  </a:ext>
                </a:extLst>
              </a:tr>
              <a:tr h="705525">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2577115252"/>
                  </a:ext>
                </a:extLst>
              </a:tr>
              <a:tr h="705525">
                <a:tc>
                  <a:txBody>
                    <a:bodyPr/>
                    <a:lstStyle/>
                    <a:p>
                      <a:pPr algn="ctr">
                        <a:lnSpc>
                          <a:spcPct val="107000"/>
                        </a:lnSpc>
                        <a:spcAft>
                          <a:spcPts val="0"/>
                        </a:spcAft>
                      </a:pPr>
                      <a:r>
                        <a:rPr lang="en-GB" sz="2400" dirty="0" smtClean="0">
                          <a:solidFill>
                            <a:srgbClr val="02456F"/>
                          </a:solidFill>
                          <a:effectLst/>
                          <a:latin typeface="Century Gothic" panose="020B0502020202020204" pitchFamily="34" charset="0"/>
                        </a:rPr>
                        <a:t>6</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a:solidFill>
                            <a:srgbClr val="02456F"/>
                          </a:solidFill>
                          <a:effectLst/>
                          <a:latin typeface="Century Gothic" panose="020B0502020202020204" pitchFamily="34" charset="0"/>
                        </a:rPr>
                        <a:t>Il</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est </a:t>
                      </a:r>
                      <a:r>
                        <a:rPr lang="fr-FR" sz="2400" dirty="0" smtClean="0">
                          <a:solidFill>
                            <a:srgbClr val="02456F"/>
                          </a:solidFill>
                          <a:effectLst/>
                          <a:latin typeface="Century Gothic" panose="020B0502020202020204" pitchFamily="34" charset="0"/>
                        </a:rPr>
                        <a:t>travailleur.</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600654605"/>
                  </a:ext>
                </a:extLst>
              </a:tr>
              <a:tr h="705525">
                <a:tc>
                  <a:txBody>
                    <a:bodyPr/>
                    <a:lstStyle/>
                    <a:p>
                      <a:pPr algn="ctr">
                        <a:lnSpc>
                          <a:spcPct val="107000"/>
                        </a:lnSpc>
                        <a:spcAft>
                          <a:spcPts val="0"/>
                        </a:spcAft>
                      </a:pPr>
                      <a:r>
                        <a:rPr lang="en-GB"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630488454"/>
                  </a:ext>
                </a:extLst>
              </a:tr>
              <a:tr h="705525">
                <a:tc>
                  <a:txBody>
                    <a:bodyPr/>
                    <a:lstStyle/>
                    <a:p>
                      <a:pPr algn="ctr">
                        <a:lnSpc>
                          <a:spcPct val="107000"/>
                        </a:lnSpc>
                        <a:spcAft>
                          <a:spcPts val="0"/>
                        </a:spcAft>
                      </a:pPr>
                      <a:r>
                        <a:rPr lang="fr-FR" sz="2400" dirty="0" smtClean="0">
                          <a:solidFill>
                            <a:srgbClr val="02456F"/>
                          </a:solidFill>
                          <a:effectLst/>
                          <a:latin typeface="Century Gothic" panose="020B0502020202020204" pitchFamily="34" charset="0"/>
                        </a:rPr>
                        <a:t>7</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dirty="0">
                          <a:solidFill>
                            <a:srgbClr val="02456F"/>
                          </a:solidFill>
                          <a:effectLst/>
                          <a:latin typeface="Century Gothic" panose="020B0502020202020204" pitchFamily="34" charset="0"/>
                        </a:rPr>
                        <a:t>Monsieur </a:t>
                      </a:r>
                      <a:r>
                        <a:rPr lang="fr-FR" sz="2400" dirty="0" smtClean="0">
                          <a:solidFill>
                            <a:srgbClr val="02456F"/>
                          </a:solidFill>
                          <a:effectLst/>
                          <a:latin typeface="Century Gothic" panose="020B0502020202020204" pitchFamily="34" charset="0"/>
                        </a:rPr>
                        <a:t>Lebrun</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smtClean="0">
                          <a:solidFill>
                            <a:srgbClr val="02456F"/>
                          </a:solidFill>
                          <a:effectLst/>
                          <a:latin typeface="Century Gothic" panose="020B0502020202020204" pitchFamily="34" charset="0"/>
                        </a:rPr>
                        <a:t>ont beaucoup </a:t>
                      </a:r>
                      <a:r>
                        <a:rPr lang="fr-FR" sz="2400" dirty="0">
                          <a:solidFill>
                            <a:srgbClr val="02456F"/>
                          </a:solidFill>
                          <a:effectLst/>
                          <a:latin typeface="Century Gothic" panose="020B0502020202020204" pitchFamily="34" charset="0"/>
                        </a:rPr>
                        <a:t>de temps pour les </a:t>
                      </a:r>
                      <a:r>
                        <a:rPr lang="fr-FR" sz="2400" dirty="0" smtClean="0">
                          <a:solidFill>
                            <a:srgbClr val="02456F"/>
                          </a:solidFill>
                          <a:effectLst/>
                          <a:latin typeface="Century Gothic" panose="020B0502020202020204" pitchFamily="34" charset="0"/>
                        </a:rPr>
                        <a:t>élèves.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1197098422"/>
                  </a:ext>
                </a:extLst>
              </a:tr>
              <a:tr h="705525">
                <a:tc>
                  <a:txBody>
                    <a:bodyPr/>
                    <a:lstStyle/>
                    <a:p>
                      <a:pPr algn="ct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a:solidFill>
                            <a:srgbClr val="02456F"/>
                          </a:solidFill>
                          <a:effectLst/>
                          <a:latin typeface="Century Gothic" panose="020B0502020202020204" pitchFamily="34" charset="0"/>
                        </a:rPr>
                        <a:t>Les </a:t>
                      </a:r>
                      <a:r>
                        <a:rPr lang="en-GB" sz="2400" dirty="0" err="1" smtClean="0">
                          <a:solidFill>
                            <a:srgbClr val="02456F"/>
                          </a:solidFill>
                          <a:effectLst/>
                          <a:latin typeface="Century Gothic" panose="020B0502020202020204" pitchFamily="34" charset="0"/>
                        </a:rPr>
                        <a:t>autres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3082467841"/>
                  </a:ext>
                </a:extLst>
              </a:tr>
              <a:tr h="705525">
                <a:tc>
                  <a:txBody>
                    <a:bodyPr/>
                    <a:lstStyle/>
                    <a:p>
                      <a:pPr algn="ctr">
                        <a:lnSpc>
                          <a:spcPct val="107000"/>
                        </a:lnSpc>
                        <a:spcAft>
                          <a:spcPts val="0"/>
                        </a:spcAft>
                      </a:pPr>
                      <a:r>
                        <a:rPr lang="en-GB" sz="2400" dirty="0" smtClean="0">
                          <a:solidFill>
                            <a:srgbClr val="02456F"/>
                          </a:solidFill>
                          <a:effectLst/>
                          <a:latin typeface="Century Gothic" panose="020B0502020202020204" pitchFamily="34" charset="0"/>
                        </a:rPr>
                        <a:t>8</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a:solidFill>
                            <a:srgbClr val="02456F"/>
                          </a:solidFill>
                          <a:effectLst/>
                          <a:latin typeface="Century Gothic" panose="020B0502020202020204" pitchFamily="34" charset="0"/>
                        </a:rPr>
                        <a:t>Il</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es-ES" sz="2400" dirty="0" err="1">
                          <a:solidFill>
                            <a:srgbClr val="02456F"/>
                          </a:solidFill>
                          <a:effectLst/>
                          <a:latin typeface="Century Gothic" panose="020B0502020202020204" pitchFamily="34" charset="0"/>
                        </a:rPr>
                        <a:t>vont</a:t>
                      </a:r>
                      <a:r>
                        <a:rPr lang="es-ES" sz="2400" dirty="0">
                          <a:solidFill>
                            <a:srgbClr val="02456F"/>
                          </a:solidFill>
                          <a:effectLst/>
                          <a:latin typeface="Century Gothic" panose="020B0502020202020204" pitchFamily="34" charset="0"/>
                        </a:rPr>
                        <a:t> à la </a:t>
                      </a:r>
                      <a:r>
                        <a:rPr lang="es-ES" sz="2400" dirty="0" err="1">
                          <a:solidFill>
                            <a:srgbClr val="02456F"/>
                          </a:solidFill>
                          <a:effectLst/>
                          <a:latin typeface="Century Gothic" panose="020B0502020202020204" pitchFamily="34" charset="0"/>
                        </a:rPr>
                        <a:t>salle</a:t>
                      </a:r>
                      <a:r>
                        <a:rPr lang="es-ES" sz="2400" dirty="0">
                          <a:solidFill>
                            <a:srgbClr val="02456F"/>
                          </a:solidFill>
                          <a:effectLst/>
                          <a:latin typeface="Century Gothic" panose="020B0502020202020204" pitchFamily="34" charset="0"/>
                        </a:rPr>
                        <a:t> </a:t>
                      </a:r>
                      <a:r>
                        <a:rPr lang="es-ES" sz="2400" dirty="0" err="1">
                          <a:solidFill>
                            <a:srgbClr val="02456F"/>
                          </a:solidFill>
                          <a:effectLst/>
                          <a:latin typeface="Century Gothic" panose="020B0502020202020204" pitchFamily="34" charset="0"/>
                        </a:rPr>
                        <a:t>d’informatique</a:t>
                      </a:r>
                      <a:r>
                        <a:rPr lang="es-ES" sz="2400" dirty="0">
                          <a:solidFill>
                            <a:srgbClr val="02456F"/>
                          </a:solidFill>
                          <a:effectLst/>
                          <a:latin typeface="Century Gothic" panose="020B0502020202020204" pitchFamily="34" charset="0"/>
                        </a:rPr>
                        <a:t> </a:t>
                      </a:r>
                      <a:r>
                        <a:rPr lang="es-ES" sz="2400" dirty="0" err="1">
                          <a:solidFill>
                            <a:srgbClr val="02456F"/>
                          </a:solidFill>
                          <a:effectLst/>
                          <a:latin typeface="Century Gothic" panose="020B0502020202020204" pitchFamily="34" charset="0"/>
                        </a:rPr>
                        <a:t>toutes</a:t>
                      </a:r>
                      <a:r>
                        <a:rPr lang="es-ES" sz="2400" dirty="0">
                          <a:solidFill>
                            <a:srgbClr val="02456F"/>
                          </a:solidFill>
                          <a:effectLst/>
                          <a:latin typeface="Century Gothic" panose="020B0502020202020204" pitchFamily="34" charset="0"/>
                        </a:rPr>
                        <a:t> les </a:t>
                      </a:r>
                      <a:r>
                        <a:rPr lang="es-ES" sz="2400" dirty="0" err="1" smtClean="0">
                          <a:solidFill>
                            <a:srgbClr val="02456F"/>
                          </a:solidFill>
                          <a:effectLst/>
                          <a:latin typeface="Century Gothic" panose="020B0502020202020204" pitchFamily="34" charset="0"/>
                        </a:rPr>
                        <a:t>semaines</a:t>
                      </a:r>
                      <a:r>
                        <a:rPr lang="es-ES" sz="2400" dirty="0" smtClean="0">
                          <a:solidFill>
                            <a:srgbClr val="02456F"/>
                          </a:solidFill>
                          <a:effectLst/>
                          <a:latin typeface="Century Gothic" panose="020B0502020202020204" pitchFamily="34" charset="0"/>
                        </a:rPr>
                        <a:t>.</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r>
              <a:tr h="705525">
                <a:tc>
                  <a:txBody>
                    <a:bodyPr/>
                    <a:lstStyle/>
                    <a:p>
                      <a:pP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solidFill>
                      <a:srgbClr val="BDD6EE"/>
                    </a:solidFill>
                  </a:tcPr>
                </a:tc>
              </a:tr>
            </a:tbl>
          </a:graphicData>
        </a:graphic>
      </p:graphicFrame>
      <p:sp>
        <p:nvSpPr>
          <p:cNvPr id="4" name="Rectangle 272"/>
          <p:cNvSpPr>
            <a:spLocks noChangeArrowheads="1"/>
          </p:cNvSpPr>
          <p:nvPr/>
        </p:nvSpPr>
        <p:spPr bwMode="auto">
          <a:xfrm>
            <a:off x="0" y="66334"/>
            <a:ext cx="21387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en-US" sz="24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ANSWERS 5-8</a:t>
            </a:r>
            <a:endParaRPr lang="fr-FR" altLang="en-US" sz="3200" dirty="0">
              <a:solidFill>
                <a:prstClr val="black"/>
              </a:solidFill>
              <a:latin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324" y="1380985"/>
            <a:ext cx="448359" cy="46704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324" y="2027626"/>
            <a:ext cx="448359" cy="46704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6857" y="4138012"/>
            <a:ext cx="448359" cy="46704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324" y="5511907"/>
            <a:ext cx="448359" cy="467040"/>
          </a:xfrm>
          <a:prstGeom prst="rect">
            <a:avLst/>
          </a:prstGeom>
        </p:spPr>
      </p:pic>
      <p:sp>
        <p:nvSpPr>
          <p:cNvPr id="9" name="Rectangle 8"/>
          <p:cNvSpPr/>
          <p:nvPr/>
        </p:nvSpPr>
        <p:spPr>
          <a:xfrm>
            <a:off x="7047725" y="6500098"/>
            <a:ext cx="2630848" cy="276999"/>
          </a:xfrm>
          <a:prstGeom prst="rect">
            <a:avLst/>
          </a:prstGeom>
        </p:spPr>
        <p:txBody>
          <a:bodyPr wrap="none">
            <a:spAutoFit/>
          </a:bodyPr>
          <a:lstStyle/>
          <a:p>
            <a:r>
              <a:rPr lang="en-GB" sz="1200" dirty="0">
                <a:solidFill>
                  <a:srgbClr val="FFFFFF"/>
                </a:solidFill>
                <a:latin typeface="Century Gothic" panose="020B0502020202020204" pitchFamily="34" charset="0"/>
                <a:ea typeface="Times New Roman" panose="02020603050405020304" pitchFamily="18" charset="0"/>
              </a:rPr>
              <a:t>Stephen Owen / </a:t>
            </a:r>
            <a:r>
              <a:rPr lang="en-GB" sz="1200" dirty="0">
                <a:solidFill>
                  <a:srgbClr val="FFFFFF"/>
                </a:solidFill>
                <a:latin typeface="Century Gothic" panose="020B0502020202020204" pitchFamily="34" charset="0"/>
                <a:ea typeface="Times New Roman" panose="02020603050405020304" pitchFamily="18" charset="0"/>
              </a:rPr>
              <a:t>Emma Marsden</a:t>
            </a:r>
            <a:endParaRPr lang="en-GB" sz="1200" dirty="0">
              <a:solidFill>
                <a:prstClr val="black"/>
              </a:solidFill>
            </a:endParaRPr>
          </a:p>
        </p:txBody>
      </p:sp>
    </p:spTree>
    <p:extLst>
      <p:ext uri="{BB962C8B-B14F-4D97-AF65-F5344CB8AC3E}">
        <p14:creationId xmlns:p14="http://schemas.microsoft.com/office/powerpoint/2010/main" val="263310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560387" y="578804"/>
          <a:ext cx="10964863" cy="5701348"/>
        </p:xfrm>
        <a:graphic>
          <a:graphicData uri="http://schemas.openxmlformats.org/drawingml/2006/table">
            <a:tbl>
              <a:tblPr firstRow="1" firstCol="1" bandRow="1">
                <a:tableStyleId>{5940675A-B579-460E-94D1-54222C63F5DA}</a:tableStyleId>
              </a:tblPr>
              <a:tblGrid>
                <a:gridCol w="489913">
                  <a:extLst>
                    <a:ext uri="{9D8B030D-6E8A-4147-A177-3AD203B41FA5}">
                      <a16:colId xmlns="" xmlns:a16="http://schemas.microsoft.com/office/drawing/2014/main" val="112791897"/>
                    </a:ext>
                  </a:extLst>
                </a:gridCol>
                <a:gridCol w="385439">
                  <a:extLst>
                    <a:ext uri="{9D8B030D-6E8A-4147-A177-3AD203B41FA5}">
                      <a16:colId xmlns="" xmlns:a16="http://schemas.microsoft.com/office/drawing/2014/main" val="3825964704"/>
                    </a:ext>
                  </a:extLst>
                </a:gridCol>
                <a:gridCol w="4028437">
                  <a:extLst>
                    <a:ext uri="{9D8B030D-6E8A-4147-A177-3AD203B41FA5}">
                      <a16:colId xmlns="" xmlns:a16="http://schemas.microsoft.com/office/drawing/2014/main" val="161027692"/>
                    </a:ext>
                  </a:extLst>
                </a:gridCol>
                <a:gridCol w="6061074">
                  <a:extLst>
                    <a:ext uri="{9D8B030D-6E8A-4147-A177-3AD203B41FA5}">
                      <a16:colId xmlns="" xmlns:a16="http://schemas.microsoft.com/office/drawing/2014/main" val="1342785444"/>
                    </a:ext>
                  </a:extLst>
                </a:gridCol>
              </a:tblGrid>
              <a:tr h="664058">
                <a:tc>
                  <a:txBody>
                    <a:bodyPr/>
                    <a:lstStyle/>
                    <a:p>
                      <a:pPr>
                        <a:lnSpc>
                          <a:spcPct val="107000"/>
                        </a:lnSpc>
                        <a:spcAft>
                          <a:spcPts val="0"/>
                        </a:spcAft>
                      </a:pPr>
                      <a:r>
                        <a:rPr lang="fr-FR" sz="2400" dirty="0" smtClean="0">
                          <a:solidFill>
                            <a:srgbClr val="02456F"/>
                          </a:solidFill>
                          <a:effectLst/>
                          <a:latin typeface="Century Gothic" panose="020B0502020202020204" pitchFamily="34" charset="0"/>
                        </a:rPr>
                        <a:t>9</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M. Lebrun</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font beaucoup d’effort pour aider </a:t>
                      </a:r>
                      <a:r>
                        <a:rPr lang="fr-FR" sz="2400" dirty="0" smtClean="0">
                          <a:solidFill>
                            <a:srgbClr val="02456F"/>
                          </a:solidFill>
                          <a:effectLst/>
                          <a:latin typeface="Century Gothic" panose="020B0502020202020204" pitchFamily="34" charset="0"/>
                        </a:rPr>
                        <a:t>les élèves.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4043958248"/>
                  </a:ext>
                </a:extLst>
              </a:tr>
              <a:tr h="664058">
                <a:tc>
                  <a:txBody>
                    <a:bodyPr/>
                    <a:lstStyle/>
                    <a:p>
                      <a:pPr>
                        <a:lnSpc>
                          <a:spcPct val="107000"/>
                        </a:lnSpc>
                        <a:spcAft>
                          <a:spcPts val="0"/>
                        </a:spcAft>
                      </a:pPr>
                      <a:r>
                        <a:rPr lang="fr-FR" sz="2400">
                          <a:solidFill>
                            <a:srgbClr val="02456F"/>
                          </a:solidFill>
                          <a:effectLst/>
                          <a:latin typeface="Century Gothic" panose="020B0502020202020204" pitchFamily="34" charset="0"/>
                        </a:rPr>
                        <a:t> </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2577115252"/>
                  </a:ext>
                </a:extLst>
              </a:tr>
              <a:tr h="664058">
                <a:tc>
                  <a:txBody>
                    <a:bodyPr/>
                    <a:lstStyle/>
                    <a:p>
                      <a:pPr>
                        <a:lnSpc>
                          <a:spcPct val="107000"/>
                        </a:lnSpc>
                        <a:spcAft>
                          <a:spcPts val="0"/>
                        </a:spcAft>
                      </a:pPr>
                      <a:r>
                        <a:rPr lang="en-GB" sz="2400" dirty="0" smtClean="0">
                          <a:solidFill>
                            <a:srgbClr val="02456F"/>
                          </a:solidFill>
                          <a:effectLst/>
                          <a:latin typeface="Century Gothic" panose="020B0502020202020204" pitchFamily="34" charset="0"/>
                        </a:rPr>
                        <a:t>10</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M. Lebrun</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va au pub à l’heure du </a:t>
                      </a:r>
                      <a:r>
                        <a:rPr lang="fr-FR" sz="2400" dirty="0" smtClean="0">
                          <a:solidFill>
                            <a:srgbClr val="02456F"/>
                          </a:solidFill>
                          <a:effectLst/>
                          <a:latin typeface="Century Gothic" panose="020B0502020202020204" pitchFamily="34" charset="0"/>
                        </a:rPr>
                        <a:t>déjeuner.</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600654605"/>
                  </a:ext>
                </a:extLst>
              </a:tr>
              <a:tr h="664058">
                <a:tc>
                  <a:txBody>
                    <a:bodyPr/>
                    <a:lstStyle/>
                    <a:p>
                      <a:pPr>
                        <a:lnSpc>
                          <a:spcPct val="107000"/>
                        </a:lnSpc>
                        <a:spcAft>
                          <a:spcPts val="0"/>
                        </a:spcAft>
                      </a:pPr>
                      <a:r>
                        <a:rPr lang="fr-FR" sz="2400">
                          <a:solidFill>
                            <a:srgbClr val="02456F"/>
                          </a:solidFill>
                          <a:effectLst/>
                          <a:latin typeface="Century Gothic" panose="020B0502020202020204" pitchFamily="34" charset="0"/>
                        </a:rPr>
                        <a:t> </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630488454"/>
                  </a:ext>
                </a:extLst>
              </a:tr>
              <a:tr h="922429">
                <a:tc>
                  <a:txBody>
                    <a:bodyPr/>
                    <a:lstStyle/>
                    <a:p>
                      <a:pPr>
                        <a:lnSpc>
                          <a:spcPct val="107000"/>
                        </a:lnSpc>
                        <a:spcAft>
                          <a:spcPts val="0"/>
                        </a:spcAft>
                      </a:pPr>
                      <a:r>
                        <a:rPr lang="fr-FR" sz="2400" dirty="0" smtClean="0">
                          <a:solidFill>
                            <a:srgbClr val="02456F"/>
                          </a:solidFill>
                          <a:effectLst/>
                          <a:latin typeface="Century Gothic" panose="020B0502020202020204" pitchFamily="34" charset="0"/>
                        </a:rPr>
                        <a:t>11</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a:solidFill>
                            <a:srgbClr val="02456F"/>
                          </a:solidFill>
                          <a:effectLst/>
                          <a:latin typeface="Century Gothic" panose="020B0502020202020204" pitchFamily="34" charset="0"/>
                        </a:rPr>
                        <a:t>Le nouveau professeur n’</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fr-FR" sz="2400" dirty="0">
                          <a:solidFill>
                            <a:srgbClr val="02456F"/>
                          </a:solidFill>
                          <a:effectLst/>
                          <a:latin typeface="Century Gothic" panose="020B0502020202020204" pitchFamily="34" charset="0"/>
                        </a:rPr>
                        <a:t>a pas beaucoup de </a:t>
                      </a:r>
                      <a:r>
                        <a:rPr lang="fr-FR" sz="2400" dirty="0" smtClean="0">
                          <a:solidFill>
                            <a:srgbClr val="02456F"/>
                          </a:solidFill>
                          <a:effectLst/>
                          <a:latin typeface="Century Gothic" panose="020B0502020202020204" pitchFamily="34" charset="0"/>
                        </a:rPr>
                        <a:t>patience.</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extLst>
                  <a:ext uri="{0D108BD9-81ED-4DB2-BD59-A6C34878D82A}">
                    <a16:rowId xmlns="" xmlns:a16="http://schemas.microsoft.com/office/drawing/2014/main" val="1197098422"/>
                  </a:ext>
                </a:extLst>
              </a:tr>
              <a:tr h="794571">
                <a:tc>
                  <a:txBody>
                    <a:bodyPr/>
                    <a:lstStyle/>
                    <a:p>
                      <a:pPr>
                        <a:lnSpc>
                          <a:spcPct val="107000"/>
                        </a:lnSpc>
                        <a:spcAft>
                          <a:spcPts val="0"/>
                        </a:spcAft>
                      </a:pPr>
                      <a:r>
                        <a:rPr lang="fr-FR" sz="2400" dirty="0">
                          <a:solidFill>
                            <a:srgbClr val="02456F"/>
                          </a:solidFill>
                          <a:effectLst/>
                          <a:latin typeface="Century Gothic" panose="020B0502020202020204" pitchFamily="34" charset="0"/>
                        </a:rPr>
                        <a:t> </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fr-FR" sz="2400" dirty="0">
                          <a:solidFill>
                            <a:srgbClr val="02456F"/>
                          </a:solidFill>
                          <a:effectLst/>
                          <a:latin typeface="Century Gothic" panose="020B0502020202020204" pitchFamily="34" charset="0"/>
                        </a:rPr>
                        <a:t>Les autres n’</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tc>
                <a:extLst>
                  <a:ext uri="{0D108BD9-81ED-4DB2-BD59-A6C34878D82A}">
                    <a16:rowId xmlns="" xmlns:a16="http://schemas.microsoft.com/office/drawing/2014/main" val="3082467841"/>
                  </a:ext>
                </a:extLst>
              </a:tr>
              <a:tr h="664058">
                <a:tc>
                  <a:txBody>
                    <a:bodyPr/>
                    <a:lstStyle/>
                    <a:p>
                      <a:pPr>
                        <a:lnSpc>
                          <a:spcPct val="107000"/>
                        </a:lnSpc>
                        <a:spcAft>
                          <a:spcPts val="0"/>
                        </a:spcAft>
                      </a:pPr>
                      <a:r>
                        <a:rPr lang="fr-FR" sz="2400" dirty="0" smtClean="0">
                          <a:solidFill>
                            <a:srgbClr val="02456F"/>
                          </a:solidFill>
                          <a:effectLst/>
                          <a:latin typeface="Century Gothic" panose="020B0502020202020204" pitchFamily="34" charset="0"/>
                        </a:rPr>
                        <a:t>12</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a</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a:solidFill>
                            <a:srgbClr val="02456F"/>
                          </a:solidFill>
                          <a:effectLst/>
                          <a:latin typeface="Century Gothic" panose="020B0502020202020204" pitchFamily="34" charset="0"/>
                        </a:rPr>
                        <a:t>Il ne</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rowSpan="2">
                  <a:txBody>
                    <a:bodyPr/>
                    <a:lstStyle/>
                    <a:p>
                      <a:pPr>
                        <a:lnSpc>
                          <a:spcPct val="107000"/>
                        </a:lnSpc>
                        <a:spcAft>
                          <a:spcPts val="0"/>
                        </a:spcAft>
                      </a:pPr>
                      <a:r>
                        <a:rPr lang="es-ES" sz="2400" dirty="0" err="1">
                          <a:solidFill>
                            <a:srgbClr val="02456F"/>
                          </a:solidFill>
                          <a:effectLst/>
                          <a:latin typeface="Century Gothic" panose="020B0502020202020204" pitchFamily="34" charset="0"/>
                        </a:rPr>
                        <a:t>sont</a:t>
                      </a:r>
                      <a:r>
                        <a:rPr lang="es-ES" sz="2400" dirty="0">
                          <a:solidFill>
                            <a:srgbClr val="02456F"/>
                          </a:solidFill>
                          <a:effectLst/>
                          <a:latin typeface="Century Gothic" panose="020B0502020202020204" pitchFamily="34" charset="0"/>
                        </a:rPr>
                        <a:t> </a:t>
                      </a:r>
                      <a:r>
                        <a:rPr lang="es-ES" sz="2400" dirty="0" err="1">
                          <a:solidFill>
                            <a:srgbClr val="02456F"/>
                          </a:solidFill>
                          <a:effectLst/>
                          <a:latin typeface="Century Gothic" panose="020B0502020202020204" pitchFamily="34" charset="0"/>
                        </a:rPr>
                        <a:t>pas</a:t>
                      </a:r>
                      <a:r>
                        <a:rPr lang="es-ES" sz="2400" dirty="0">
                          <a:solidFill>
                            <a:srgbClr val="02456F"/>
                          </a:solidFill>
                          <a:effectLst/>
                          <a:latin typeface="Century Gothic" panose="020B0502020202020204" pitchFamily="34" charset="0"/>
                        </a:rPr>
                        <a:t> à la </a:t>
                      </a:r>
                      <a:r>
                        <a:rPr lang="es-ES" sz="2400" dirty="0" err="1" smtClean="0">
                          <a:solidFill>
                            <a:srgbClr val="02456F"/>
                          </a:solidFill>
                          <a:effectLst/>
                          <a:latin typeface="Century Gothic" panose="020B0502020202020204" pitchFamily="34" charset="0"/>
                        </a:rPr>
                        <a:t>mode</a:t>
                      </a:r>
                      <a:r>
                        <a:rPr lang="es-ES" sz="2400" dirty="0" smtClean="0">
                          <a:solidFill>
                            <a:srgbClr val="02456F"/>
                          </a:solidFill>
                          <a:effectLst/>
                          <a:latin typeface="Century Gothic" panose="020B0502020202020204" pitchFamily="34" charset="0"/>
                        </a:rPr>
                        <a:t>.</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r>
              <a:tr h="664058">
                <a:tc>
                  <a:txBody>
                    <a:bodyPr/>
                    <a:lstStyle/>
                    <a:p>
                      <a:pPr>
                        <a:lnSpc>
                          <a:spcPct val="107000"/>
                        </a:lnSpc>
                        <a:spcAft>
                          <a:spcPts val="0"/>
                        </a:spcAft>
                      </a:pPr>
                      <a:r>
                        <a:rPr lang="fr-FR" sz="2400">
                          <a:solidFill>
                            <a:srgbClr val="02456F"/>
                          </a:solidFill>
                          <a:effectLst/>
                          <a:latin typeface="Century Gothic" panose="020B0502020202020204" pitchFamily="34" charset="0"/>
                        </a:rPr>
                        <a:t> </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nSpc>
                          <a:spcPct val="107000"/>
                        </a:lnSpc>
                        <a:spcAft>
                          <a:spcPts val="0"/>
                        </a:spcAft>
                      </a:pPr>
                      <a:r>
                        <a:rPr lang="es-ES" sz="2400">
                          <a:solidFill>
                            <a:srgbClr val="02456F"/>
                          </a:solidFill>
                          <a:effectLst/>
                          <a:latin typeface="Century Gothic" panose="020B0502020202020204" pitchFamily="34" charset="0"/>
                        </a:rPr>
                        <a:t>b</a:t>
                      </a:r>
                      <a:endParaRPr lang="en-GB" sz="240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a:txBody>
                    <a:bodyPr/>
                    <a:lstStyle/>
                    <a:p>
                      <a:pPr algn="r">
                        <a:lnSpc>
                          <a:spcPct val="107000"/>
                        </a:lnSpc>
                        <a:spcAft>
                          <a:spcPts val="0"/>
                        </a:spcAft>
                      </a:pPr>
                      <a:r>
                        <a:rPr lang="en-GB" sz="2400" dirty="0" err="1">
                          <a:solidFill>
                            <a:srgbClr val="02456F"/>
                          </a:solidFill>
                          <a:effectLst/>
                          <a:latin typeface="Century Gothic" panose="020B0502020202020204" pitchFamily="34" charset="0"/>
                        </a:rPr>
                        <a:t>Ils</a:t>
                      </a:r>
                      <a:r>
                        <a:rPr lang="en-GB" sz="2400" dirty="0">
                          <a:solidFill>
                            <a:srgbClr val="02456F"/>
                          </a:solidFill>
                          <a:effectLst/>
                          <a:latin typeface="Century Gothic" panose="020B0502020202020204" pitchFamily="34" charset="0"/>
                        </a:rPr>
                        <a:t> ne</a:t>
                      </a:r>
                      <a:endParaRPr lang="en-GB" sz="2400" dirty="0">
                        <a:solidFill>
                          <a:srgbClr val="02456F"/>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tcPr>
                </a:tc>
                <a:tc vMerge="1">
                  <a:txBody>
                    <a:bodyPr/>
                    <a:lstStyle/>
                    <a:p>
                      <a:endParaRPr lang="en-GB"/>
                    </a:p>
                  </a:txBody>
                  <a:tcPr>
                    <a:lnL w="19050" cap="flat" cmpd="sng" algn="ctr">
                      <a:solidFill>
                        <a:srgbClr val="02456F"/>
                      </a:solidFill>
                      <a:prstDash val="solid"/>
                      <a:round/>
                      <a:headEnd type="none" w="med" len="med"/>
                      <a:tailEnd type="none" w="med" len="med"/>
                    </a:lnL>
                    <a:lnR w="19050" cap="flat" cmpd="sng" algn="ctr">
                      <a:solidFill>
                        <a:srgbClr val="02456F"/>
                      </a:solidFill>
                      <a:prstDash val="solid"/>
                      <a:round/>
                      <a:headEnd type="none" w="med" len="med"/>
                      <a:tailEnd type="none" w="med" len="med"/>
                    </a:lnR>
                    <a:lnT w="19050" cap="flat" cmpd="sng" algn="ctr">
                      <a:solidFill>
                        <a:srgbClr val="02456F"/>
                      </a:solidFill>
                      <a:prstDash val="solid"/>
                      <a:round/>
                      <a:headEnd type="none" w="med" len="med"/>
                      <a:tailEnd type="none" w="med" len="med"/>
                    </a:lnT>
                    <a:lnB w="19050" cap="flat" cmpd="sng" algn="ctr">
                      <a:solidFill>
                        <a:srgbClr val="02456F"/>
                      </a:solidFill>
                      <a:prstDash val="solid"/>
                      <a:round/>
                      <a:headEnd type="none" w="med" len="med"/>
                      <a:tailEnd type="none" w="med" len="med"/>
                    </a:lnB>
                    <a:solidFill>
                      <a:srgbClr val="BDD6EE"/>
                    </a:solidFill>
                  </a:tcPr>
                </a:tc>
              </a:tr>
            </a:tbl>
          </a:graphicData>
        </a:graphic>
      </p:graphicFrame>
      <p:sp>
        <p:nvSpPr>
          <p:cNvPr id="4" name="Rectangle 272"/>
          <p:cNvSpPr>
            <a:spLocks noChangeArrowheads="1"/>
          </p:cNvSpPr>
          <p:nvPr/>
        </p:nvSpPr>
        <p:spPr bwMode="auto">
          <a:xfrm>
            <a:off x="0" y="66334"/>
            <a:ext cx="23118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en-US" sz="2400" b="1" dirty="0">
                <a:solidFill>
                  <a:srgbClr val="002060"/>
                </a:solidFill>
                <a:latin typeface="Century Gothic" panose="020B0502020202020204" pitchFamily="34" charset="0"/>
                <a:ea typeface="SimSun" panose="02010600030101010101" pitchFamily="2" charset="-122"/>
                <a:cs typeface="Times New Roman" panose="02020603050405020304" pitchFamily="18" charset="0"/>
              </a:rPr>
              <a:t>ANSWERS 9-12</a:t>
            </a:r>
            <a:endParaRPr lang="fr-FR" altLang="en-US" sz="3200" dirty="0">
              <a:solidFill>
                <a:prstClr val="black"/>
              </a:solidFill>
              <a:latin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7224" y="1285735"/>
            <a:ext cx="448359" cy="46704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7224" y="1935516"/>
            <a:ext cx="448359" cy="46704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8174" y="3410428"/>
            <a:ext cx="448359" cy="46704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7224" y="5670097"/>
            <a:ext cx="448359" cy="467040"/>
          </a:xfrm>
          <a:prstGeom prst="rect">
            <a:avLst/>
          </a:prstGeom>
        </p:spPr>
      </p:pic>
      <p:sp>
        <p:nvSpPr>
          <p:cNvPr id="9" name="Rectangle 8"/>
          <p:cNvSpPr/>
          <p:nvPr/>
        </p:nvSpPr>
        <p:spPr>
          <a:xfrm>
            <a:off x="7047725" y="6500098"/>
            <a:ext cx="2630848" cy="276999"/>
          </a:xfrm>
          <a:prstGeom prst="rect">
            <a:avLst/>
          </a:prstGeom>
        </p:spPr>
        <p:txBody>
          <a:bodyPr wrap="none">
            <a:spAutoFit/>
          </a:bodyPr>
          <a:lstStyle/>
          <a:p>
            <a:r>
              <a:rPr lang="en-GB" sz="1200" dirty="0">
                <a:solidFill>
                  <a:srgbClr val="FFFFFF"/>
                </a:solidFill>
                <a:latin typeface="Century Gothic" panose="020B0502020202020204" pitchFamily="34" charset="0"/>
                <a:ea typeface="Times New Roman" panose="02020603050405020304" pitchFamily="18" charset="0"/>
              </a:rPr>
              <a:t>Stephen Owen / </a:t>
            </a:r>
            <a:r>
              <a:rPr lang="en-GB" sz="1200" dirty="0">
                <a:solidFill>
                  <a:srgbClr val="FFFFFF"/>
                </a:solidFill>
                <a:latin typeface="Century Gothic" panose="020B0502020202020204" pitchFamily="34" charset="0"/>
                <a:ea typeface="Times New Roman" panose="02020603050405020304" pitchFamily="18" charset="0"/>
              </a:rPr>
              <a:t>Emma Marsden</a:t>
            </a:r>
            <a:endParaRPr lang="en-GB" sz="1200" dirty="0">
              <a:solidFill>
                <a:prstClr val="black"/>
              </a:solidFill>
            </a:endParaRPr>
          </a:p>
        </p:txBody>
      </p:sp>
    </p:spTree>
    <p:extLst>
      <p:ext uri="{BB962C8B-B14F-4D97-AF65-F5344CB8AC3E}">
        <p14:creationId xmlns:p14="http://schemas.microsoft.com/office/powerpoint/2010/main" val="248582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15900" y="1922925"/>
          <a:ext cx="7042468" cy="1304544"/>
        </p:xfrm>
        <a:graphic>
          <a:graphicData uri="http://schemas.openxmlformats.org/drawingml/2006/table">
            <a:tbl>
              <a:tblPr/>
              <a:tblGrid>
                <a:gridCol w="3015447"/>
                <a:gridCol w="1869942"/>
                <a:gridCol w="2157079"/>
              </a:tblGrid>
              <a:tr h="441960">
                <a:tc>
                  <a:txBody>
                    <a:bodyPr/>
                    <a:lstStyle/>
                    <a:p>
                      <a:pP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le nouveau </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p>
                      <a:pPr algn="ct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professeur</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les autres professeurs</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187960">
                <a:tc>
                  <a:txBody>
                    <a:bodyPr/>
                    <a:lstStyle/>
                    <a:p>
                      <a:pP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Número de commentaires positifs</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nSpc>
                          <a:spcPct val="107000"/>
                        </a:lnSpc>
                        <a:spcAft>
                          <a:spcPts val="0"/>
                        </a:spcAft>
                      </a:pPr>
                      <a:r>
                        <a:rPr lang="en-GB" sz="200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240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nSpc>
                          <a:spcPct val="107000"/>
                        </a:lnSpc>
                        <a:spcAft>
                          <a:spcPts val="0"/>
                        </a:spcAft>
                      </a:pPr>
                      <a:r>
                        <a:rPr lang="en-GB" sz="2000" dirty="0">
                          <a:solidFill>
                            <a:srgbClr val="20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24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15900" y="291709"/>
            <a:ext cx="862607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35438" algn="l"/>
              </a:tabLst>
              <a:defRPr>
                <a:solidFill>
                  <a:schemeClr val="tx1"/>
                </a:solidFill>
                <a:latin typeface="Arial" panose="020B0604020202020204" pitchFamily="34" charset="0"/>
              </a:defRPr>
            </a:lvl1pPr>
            <a:lvl2pPr eaLnBrk="0" fontAlgn="base" hangingPunct="0">
              <a:spcBef>
                <a:spcPct val="0"/>
              </a:spcBef>
              <a:spcAft>
                <a:spcPct val="0"/>
              </a:spcAft>
              <a:tabLst>
                <a:tab pos="4135438" algn="l"/>
              </a:tabLst>
              <a:defRPr>
                <a:solidFill>
                  <a:schemeClr val="tx1"/>
                </a:solidFill>
                <a:latin typeface="Arial" panose="020B0604020202020204" pitchFamily="34" charset="0"/>
              </a:defRPr>
            </a:lvl2pPr>
            <a:lvl3pPr eaLnBrk="0" fontAlgn="base" hangingPunct="0">
              <a:spcBef>
                <a:spcPct val="0"/>
              </a:spcBef>
              <a:spcAft>
                <a:spcPct val="0"/>
              </a:spcAft>
              <a:tabLst>
                <a:tab pos="4135438" algn="l"/>
              </a:tabLst>
              <a:defRPr>
                <a:solidFill>
                  <a:schemeClr val="tx1"/>
                </a:solidFill>
                <a:latin typeface="Arial" panose="020B0604020202020204" pitchFamily="34" charset="0"/>
              </a:defRPr>
            </a:lvl3pPr>
            <a:lvl4pPr eaLnBrk="0" fontAlgn="base" hangingPunct="0">
              <a:spcBef>
                <a:spcPct val="0"/>
              </a:spcBef>
              <a:spcAft>
                <a:spcPct val="0"/>
              </a:spcAft>
              <a:tabLst>
                <a:tab pos="4135438" algn="l"/>
              </a:tabLst>
              <a:defRPr>
                <a:solidFill>
                  <a:schemeClr val="tx1"/>
                </a:solidFill>
                <a:latin typeface="Arial" panose="020B0604020202020204" pitchFamily="34" charset="0"/>
              </a:defRPr>
            </a:lvl4pPr>
            <a:lvl5pPr eaLnBrk="0" fontAlgn="base" hangingPunct="0">
              <a:spcBef>
                <a:spcPct val="0"/>
              </a:spcBef>
              <a:spcAft>
                <a:spcPct val="0"/>
              </a:spcAft>
              <a:tabLst>
                <a:tab pos="4135438" algn="l"/>
              </a:tabLst>
              <a:defRPr>
                <a:solidFill>
                  <a:schemeClr val="tx1"/>
                </a:solidFill>
                <a:latin typeface="Arial" panose="020B0604020202020204" pitchFamily="34" charset="0"/>
              </a:defRPr>
            </a:lvl5pPr>
            <a:lvl6pPr eaLnBrk="0" fontAlgn="base" hangingPunct="0">
              <a:spcBef>
                <a:spcPct val="0"/>
              </a:spcBef>
              <a:spcAft>
                <a:spcPct val="0"/>
              </a:spcAft>
              <a:tabLst>
                <a:tab pos="4135438" algn="l"/>
              </a:tabLst>
              <a:defRPr>
                <a:solidFill>
                  <a:schemeClr val="tx1"/>
                </a:solidFill>
                <a:latin typeface="Arial" panose="020B0604020202020204" pitchFamily="34" charset="0"/>
              </a:defRPr>
            </a:lvl6pPr>
            <a:lvl7pPr eaLnBrk="0" fontAlgn="base" hangingPunct="0">
              <a:spcBef>
                <a:spcPct val="0"/>
              </a:spcBef>
              <a:spcAft>
                <a:spcPct val="0"/>
              </a:spcAft>
              <a:tabLst>
                <a:tab pos="4135438" algn="l"/>
              </a:tabLst>
              <a:defRPr>
                <a:solidFill>
                  <a:schemeClr val="tx1"/>
                </a:solidFill>
                <a:latin typeface="Arial" panose="020B0604020202020204" pitchFamily="34" charset="0"/>
              </a:defRPr>
            </a:lvl7pPr>
            <a:lvl8pPr eaLnBrk="0" fontAlgn="base" hangingPunct="0">
              <a:spcBef>
                <a:spcPct val="0"/>
              </a:spcBef>
              <a:spcAft>
                <a:spcPct val="0"/>
              </a:spcAft>
              <a:tabLst>
                <a:tab pos="4135438" algn="l"/>
              </a:tabLst>
              <a:defRPr>
                <a:solidFill>
                  <a:schemeClr val="tx1"/>
                </a:solidFill>
                <a:latin typeface="Arial" panose="020B0604020202020204" pitchFamily="34" charset="0"/>
              </a:defRPr>
            </a:lvl8pPr>
            <a:lvl9pPr eaLnBrk="0" fontAlgn="base" hangingPunct="0">
              <a:spcBef>
                <a:spcPct val="0"/>
              </a:spcBef>
              <a:spcAft>
                <a:spcPct val="0"/>
              </a:spcAft>
              <a:tabLst>
                <a:tab pos="4135438" algn="l"/>
              </a:tabLst>
              <a:defRPr>
                <a:solidFill>
                  <a:schemeClr val="tx1"/>
                </a:solidFill>
                <a:latin typeface="Arial" panose="020B0604020202020204" pitchFamily="34" charset="0"/>
              </a:defRPr>
            </a:lvl9pPr>
          </a:lstStyle>
          <a:p>
            <a:r>
              <a:rPr lang="de-DE" altLang="en-US" sz="2800" b="1"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Qui est meilleur?  </a:t>
            </a:r>
            <a:r>
              <a:rPr lang="es-ES" altLang="en-US" sz="2800" b="1"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a:t>
            </a:r>
            <a:r>
              <a:rPr lang="es-ES" altLang="en-US" sz="2800" b="1"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better</a:t>
            </a:r>
            <a:r>
              <a:rPr lang="es-ES" altLang="en-US" sz="2800" b="1"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a:t>
            </a:r>
            <a:r>
              <a:rPr lang="es-ES" altLang="en-US" sz="2000" b="1"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a:r>
            <a:br>
              <a:rPr lang="es-ES" altLang="en-US" sz="2000" b="1"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b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Combien</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de </a:t>
            </a: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commentaires</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a:t>
            </a: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positifs</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a le </a:t>
            </a: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nouveau</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a:t>
            </a: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prof</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 Et les </a:t>
            </a:r>
            <a:r>
              <a:rPr lang="es-ES" altLang="en-US" sz="2000" dirty="0" err="1"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autres</a:t>
            </a:r>
            <a: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a:t>
            </a:r>
            <a:br>
              <a:rPr lang="es-ES"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br>
            <a:r>
              <a:rPr lang="en-GB" altLang="en-US" sz="2000" dirty="0" smtClean="0">
                <a:solidFill>
                  <a:srgbClr val="203864"/>
                </a:solidFill>
                <a:latin typeface="Century Gothic" panose="020B0502020202020204" pitchFamily="34" charset="0"/>
                <a:ea typeface="Times New Roman" panose="02020603050405020304" pitchFamily="18" charset="0"/>
                <a:cs typeface="Times New Roman" panose="02020603050405020304" pitchFamily="18" charset="0"/>
              </a:rPr>
              <a:t>Make tally marks in the box below to help you decide   ( //// )</a:t>
            </a:r>
            <a:endParaRPr lang="en-GB" altLang="en-US" sz="2000" dirty="0" smtClean="0">
              <a:solidFill>
                <a:prstClr val="black"/>
              </a:solidFill>
              <a:ea typeface="Times New Roman" panose="02020603050405020304" pitchFamily="18" charset="0"/>
            </a:endParaRPr>
          </a:p>
          <a:p>
            <a:endParaRPr lang="en-GB" altLang="en-US" sz="3200" dirty="0" smtClean="0">
              <a:solidFill>
                <a:prstClr val="black"/>
              </a:solidFill>
            </a:endParaRPr>
          </a:p>
        </p:txBody>
      </p:sp>
      <p:graphicFrame>
        <p:nvGraphicFramePr>
          <p:cNvPr id="5" name="Table 4"/>
          <p:cNvGraphicFramePr>
            <a:graphicFrameLocks noGrp="1"/>
          </p:cNvGraphicFramePr>
          <p:nvPr>
            <p:extLst/>
          </p:nvPr>
        </p:nvGraphicFramePr>
        <p:xfrm>
          <a:off x="7391718" y="1922925"/>
          <a:ext cx="4207174" cy="1290945"/>
        </p:xfrm>
        <a:graphic>
          <a:graphicData uri="http://schemas.openxmlformats.org/drawingml/2006/table">
            <a:tbl>
              <a:tblPr firstRow="1" bandRow="1">
                <a:tableStyleId>{5C22544A-7EE6-4342-B048-85BDC9FD1C3A}</a:tableStyleId>
              </a:tblPr>
              <a:tblGrid>
                <a:gridCol w="2934685"/>
                <a:gridCol w="1272489"/>
              </a:tblGrid>
              <a:tr h="1290945">
                <a:tc>
                  <a:txBody>
                    <a:bodyPr/>
                    <a:lstStyle/>
                    <a:p>
                      <a:endParaRPr lang="en-GB" dirty="0"/>
                    </a:p>
                  </a:txBody>
                  <a:tcPr>
                    <a:lnL w="28575" cap="flat" cmpd="sng" algn="ctr">
                      <a:solidFill>
                        <a:srgbClr val="02456F"/>
                      </a:solidFill>
                      <a:prstDash val="solid"/>
                      <a:round/>
                      <a:headEnd type="none" w="med" len="med"/>
                      <a:tailEnd type="none" w="med" len="med"/>
                    </a:lnL>
                    <a:lnR w="28575" cap="flat" cmpd="sng" algn="ctr">
                      <a:solidFill>
                        <a:srgbClr val="02456F"/>
                      </a:solidFill>
                      <a:prstDash val="solid"/>
                      <a:round/>
                      <a:headEnd type="none" w="med" len="med"/>
                      <a:tailEnd type="none" w="med" len="med"/>
                    </a:lnR>
                    <a:lnT w="28575" cap="flat" cmpd="sng" algn="ctr">
                      <a:solidFill>
                        <a:srgbClr val="02456F"/>
                      </a:solidFill>
                      <a:prstDash val="solid"/>
                      <a:round/>
                      <a:headEnd type="none" w="med" len="med"/>
                      <a:tailEnd type="none" w="med" len="med"/>
                    </a:lnT>
                    <a:lnB w="28575" cap="flat" cmpd="sng" algn="ctr">
                      <a:solidFill>
                        <a:srgbClr val="02456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28575" cap="flat" cmpd="sng" algn="ctr">
                      <a:solidFill>
                        <a:srgbClr val="02456F"/>
                      </a:solidFill>
                      <a:prstDash val="solid"/>
                      <a:round/>
                      <a:headEnd type="none" w="med" len="med"/>
                      <a:tailEnd type="none" w="med" len="med"/>
                    </a:lnL>
                    <a:lnR w="28575" cap="flat" cmpd="sng" algn="ctr">
                      <a:solidFill>
                        <a:srgbClr val="02456F"/>
                      </a:solidFill>
                      <a:prstDash val="solid"/>
                      <a:round/>
                      <a:headEnd type="none" w="med" len="med"/>
                      <a:tailEnd type="none" w="med" len="med"/>
                    </a:lnR>
                    <a:lnT w="28575" cap="flat" cmpd="sng" algn="ctr">
                      <a:solidFill>
                        <a:srgbClr val="02456F"/>
                      </a:solidFill>
                      <a:prstDash val="solid"/>
                      <a:round/>
                      <a:headEnd type="none" w="med" len="med"/>
                      <a:tailEnd type="none" w="med" len="med"/>
                    </a:lnT>
                    <a:lnB w="28575" cap="flat" cmpd="sng" algn="ctr">
                      <a:solidFill>
                        <a:srgbClr val="02456F"/>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007956" y="1930577"/>
            <a:ext cx="1982720" cy="1275731"/>
          </a:xfrm>
          <a:prstGeom prst="rect">
            <a:avLst/>
          </a:prstGeom>
          <a:no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589632" y="1963655"/>
            <a:ext cx="762349" cy="120997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52595" y="2014416"/>
            <a:ext cx="794363" cy="1137755"/>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06306" y="1985555"/>
            <a:ext cx="707384" cy="1166442"/>
          </a:xfrm>
          <a:prstGeom prst="rect">
            <a:avLst/>
          </a:prstGeom>
        </p:spPr>
      </p:pic>
      <p:sp>
        <p:nvSpPr>
          <p:cNvPr id="10" name="Oval Callout 9"/>
          <p:cNvSpPr/>
          <p:nvPr/>
        </p:nvSpPr>
        <p:spPr>
          <a:xfrm rot="281158">
            <a:off x="6425400" y="3904554"/>
            <a:ext cx="3206719" cy="1630189"/>
          </a:xfrm>
          <a:prstGeom prst="wedgeEllipseCallout">
            <a:avLst>
              <a:gd name="adj1" fmla="val -42766"/>
              <a:gd name="adj2" fmla="val 52377"/>
            </a:avLst>
          </a:prstGeom>
          <a:solidFill>
            <a:srgbClr val="FFFFFF"/>
          </a:solidFill>
          <a:ln w="9525" cap="flat" cmpd="sng">
            <a:solidFill>
              <a:srgbClr val="002060"/>
            </a:solidFill>
            <a:prstDash val="solid"/>
            <a:miter lim="800000"/>
            <a:headEnd type="none" w="sm" len="sm"/>
            <a:tailEnd type="none" w="sm" len="sm"/>
          </a:ln>
          <a:effectLst>
            <a:outerShdw blurRad="50800" dist="38100" dir="5400000" algn="t" rotWithShape="0">
              <a:prstClr val="black">
                <a:alpha val="40000"/>
              </a:prstClr>
            </a:outerShdw>
          </a:effectLst>
        </p:spPr>
        <p:txBody>
          <a:bodyPr spcFirstLastPara="1" wrap="square" lIns="91425" tIns="45700" rIns="91425" bIns="45700" anchor="t" anchorCtr="0">
            <a:noAutofit/>
          </a:bodyPr>
          <a:lstStyle/>
          <a:p>
            <a:pPr algn="ctr">
              <a:lnSpc>
                <a:spcPct val="107000"/>
              </a:lnSpc>
              <a:spcAft>
                <a:spcPts val="800"/>
              </a:spcAft>
            </a:pPr>
            <a:r>
              <a:rPr lang="en-GB" sz="2000">
                <a:solidFill>
                  <a:srgbClr val="1F3864"/>
                </a:solidFill>
                <a:latin typeface="Century Gothic" panose="020B0502020202020204" pitchFamily="34" charset="0"/>
                <a:ea typeface="Arial" panose="020B0604020202020204" pitchFamily="34" charset="0"/>
                <a:cs typeface="Arial" panose="020B0604020202020204" pitchFamily="34" charset="0"/>
              </a:rPr>
              <a:t>Je trouve que le nouveau prof est meilleur!</a:t>
            </a:r>
            <a:endParaRPr lang="en-GB" sz="2800">
              <a:solidFill>
                <a:prstClr val="black"/>
              </a:solidFill>
              <a:latin typeface="Century Gothic" panose="020B0502020202020204" pitchFamily="34" charset="0"/>
              <a:ea typeface="SimSun" panose="02010600030101010101" pitchFamily="2" charset="-122"/>
              <a:cs typeface="Times New Roman" panose="02020603050405020304" pitchFamily="18" charset="0"/>
            </a:endParaRPr>
          </a:p>
        </p:txBody>
      </p:sp>
      <p:sp>
        <p:nvSpPr>
          <p:cNvPr id="11" name="Oval Callout 10"/>
          <p:cNvSpPr/>
          <p:nvPr/>
        </p:nvSpPr>
        <p:spPr>
          <a:xfrm rot="21240000">
            <a:off x="2442213" y="3920733"/>
            <a:ext cx="2856540" cy="1772465"/>
          </a:xfrm>
          <a:prstGeom prst="wedgeEllipseCallout">
            <a:avLst>
              <a:gd name="adj1" fmla="val 63247"/>
              <a:gd name="adj2" fmla="val 745"/>
            </a:avLst>
          </a:prstGeom>
          <a:solidFill>
            <a:srgbClr val="FFFFFF"/>
          </a:solidFill>
          <a:ln w="9525" cap="flat" cmpd="sng">
            <a:solidFill>
              <a:srgbClr val="002060"/>
            </a:solidFill>
            <a:prstDash val="solid"/>
            <a:miter lim="800000"/>
            <a:headEnd type="none" w="sm" len="sm"/>
            <a:tailEnd type="none" w="sm" len="sm"/>
          </a:ln>
          <a:effectLst>
            <a:outerShdw blurRad="50800" dist="38100" dir="5400000" algn="t" rotWithShape="0">
              <a:prstClr val="black">
                <a:alpha val="40000"/>
              </a:prstClr>
            </a:outerShdw>
          </a:effectLst>
        </p:spPr>
        <p:txBody>
          <a:bodyPr spcFirstLastPara="1" wrap="square" lIns="91425" tIns="45700" rIns="91425" bIns="45700" anchor="t" anchorCtr="0">
            <a:noAutofit/>
          </a:bodyPr>
          <a:lstStyle/>
          <a:p>
            <a:pPr algn="ctr">
              <a:lnSpc>
                <a:spcPct val="107000"/>
              </a:lnSpc>
              <a:spcAft>
                <a:spcPts val="800"/>
              </a:spcAft>
            </a:pPr>
            <a:r>
              <a:rPr lang="en-GB" sz="2000" dirty="0">
                <a:solidFill>
                  <a:srgbClr val="1F3864"/>
                </a:solidFill>
                <a:latin typeface="Century Gothic" panose="020B0502020202020204" pitchFamily="34" charset="0"/>
                <a:ea typeface="Arial" panose="020B0604020202020204" pitchFamily="34" charset="0"/>
                <a:cs typeface="Arial" panose="020B0604020202020204" pitchFamily="34" charset="0"/>
              </a:rPr>
              <a:t>Je </a:t>
            </a:r>
            <a:r>
              <a:rPr lang="en-GB" sz="2000" dirty="0" err="1">
                <a:solidFill>
                  <a:srgbClr val="1F3864"/>
                </a:solidFill>
                <a:latin typeface="Century Gothic" panose="020B0502020202020204" pitchFamily="34" charset="0"/>
                <a:ea typeface="Arial" panose="020B0604020202020204" pitchFamily="34" charset="0"/>
                <a:cs typeface="Arial" panose="020B0604020202020204" pitchFamily="34" charset="0"/>
              </a:rPr>
              <a:t>trouve</a:t>
            </a:r>
            <a:r>
              <a:rPr lang="en-GB" sz="2000" dirty="0">
                <a:solidFill>
                  <a:srgbClr val="1F3864"/>
                </a:solidFill>
                <a:latin typeface="Century Gothic" panose="020B0502020202020204" pitchFamily="34" charset="0"/>
                <a:ea typeface="Arial" panose="020B0604020202020204" pitchFamily="34" charset="0"/>
                <a:cs typeface="Arial" panose="020B0604020202020204" pitchFamily="34" charset="0"/>
              </a:rPr>
              <a:t> que les </a:t>
            </a:r>
            <a:r>
              <a:rPr lang="en-GB" sz="2000" dirty="0" err="1">
                <a:solidFill>
                  <a:srgbClr val="1F3864"/>
                </a:solidFill>
                <a:latin typeface="Century Gothic" panose="020B0502020202020204" pitchFamily="34" charset="0"/>
                <a:ea typeface="Arial" panose="020B0604020202020204" pitchFamily="34" charset="0"/>
                <a:cs typeface="Arial" panose="020B0604020202020204" pitchFamily="34" charset="0"/>
              </a:rPr>
              <a:t>autres</a:t>
            </a:r>
            <a:r>
              <a:rPr lang="en-GB" sz="2000" dirty="0">
                <a:solidFill>
                  <a:srgbClr val="1F3864"/>
                </a:solidFill>
                <a:latin typeface="Century Gothic" panose="020B0502020202020204" pitchFamily="34" charset="0"/>
                <a:ea typeface="Arial" panose="020B0604020202020204" pitchFamily="34" charset="0"/>
                <a:cs typeface="Arial" panose="020B0604020202020204" pitchFamily="34" charset="0"/>
              </a:rPr>
              <a:t> profs </a:t>
            </a:r>
            <a:r>
              <a:rPr lang="en-GB" sz="2000" dirty="0" err="1">
                <a:solidFill>
                  <a:srgbClr val="1F3864"/>
                </a:solidFill>
                <a:latin typeface="Century Gothic" panose="020B0502020202020204" pitchFamily="34" charset="0"/>
                <a:ea typeface="Arial" panose="020B0604020202020204" pitchFamily="34" charset="0"/>
                <a:cs typeface="Arial" panose="020B0604020202020204" pitchFamily="34" charset="0"/>
              </a:rPr>
              <a:t>sont</a:t>
            </a:r>
            <a:r>
              <a:rPr lang="en-GB" sz="2000" dirty="0">
                <a:solidFill>
                  <a:srgbClr val="1F3864"/>
                </a:solidFill>
                <a:latin typeface="Century Gothic" panose="020B0502020202020204" pitchFamily="34" charset="0"/>
                <a:ea typeface="Arial" panose="020B0604020202020204" pitchFamily="34" charset="0"/>
                <a:cs typeface="Arial" panose="020B0604020202020204" pitchFamily="34" charset="0"/>
              </a:rPr>
              <a:t> </a:t>
            </a:r>
            <a:r>
              <a:rPr lang="en-GB" sz="2000" dirty="0" err="1">
                <a:solidFill>
                  <a:srgbClr val="1F3864"/>
                </a:solidFill>
                <a:latin typeface="Century Gothic" panose="020B0502020202020204" pitchFamily="34" charset="0"/>
                <a:ea typeface="Arial" panose="020B0604020202020204" pitchFamily="34" charset="0"/>
                <a:cs typeface="Arial" panose="020B0604020202020204" pitchFamily="34" charset="0"/>
              </a:rPr>
              <a:t>meilleurs</a:t>
            </a:r>
            <a:r>
              <a:rPr lang="en-GB" sz="2000" dirty="0">
                <a:solidFill>
                  <a:srgbClr val="1F3864"/>
                </a:solidFill>
                <a:latin typeface="Century Gothic" panose="020B0502020202020204" pitchFamily="34" charset="0"/>
                <a:ea typeface="Arial" panose="020B0604020202020204" pitchFamily="34" charset="0"/>
                <a:cs typeface="Arial" panose="020B0604020202020204" pitchFamily="34" charset="0"/>
              </a:rPr>
              <a:t>!</a:t>
            </a:r>
            <a:endParaRPr lang="en-GB" sz="2800" dirty="0">
              <a:solidFill>
                <a:prstClr val="black"/>
              </a:solidFill>
              <a:latin typeface="Century Gothic" panose="020B0502020202020204" pitchFamily="34" charset="0"/>
              <a:ea typeface="SimSun" panose="02010600030101010101" pitchFamily="2" charset="-122"/>
              <a:cs typeface="Times New Roman" panose="02020603050405020304" pitchFamily="18" charset="0"/>
            </a:endParaRPr>
          </a:p>
        </p:txBody>
      </p:sp>
      <p:sp>
        <p:nvSpPr>
          <p:cNvPr id="12" name="Rectangle 11"/>
          <p:cNvSpPr/>
          <p:nvPr/>
        </p:nvSpPr>
        <p:spPr>
          <a:xfrm>
            <a:off x="7047725" y="6500098"/>
            <a:ext cx="2630848" cy="276999"/>
          </a:xfrm>
          <a:prstGeom prst="rect">
            <a:avLst/>
          </a:prstGeom>
        </p:spPr>
        <p:txBody>
          <a:bodyPr wrap="none">
            <a:spAutoFit/>
          </a:bodyPr>
          <a:lstStyle/>
          <a:p>
            <a:r>
              <a:rPr lang="en-GB" sz="1200" dirty="0">
                <a:solidFill>
                  <a:srgbClr val="FFFFFF"/>
                </a:solidFill>
                <a:latin typeface="Century Gothic" panose="020B0502020202020204" pitchFamily="34" charset="0"/>
                <a:ea typeface="Times New Roman" panose="02020603050405020304" pitchFamily="18" charset="0"/>
              </a:rPr>
              <a:t>Stephen Owen / </a:t>
            </a:r>
            <a:r>
              <a:rPr lang="en-GB" sz="1200" dirty="0">
                <a:solidFill>
                  <a:srgbClr val="FFFFFF"/>
                </a:solidFill>
                <a:latin typeface="Century Gothic" panose="020B0502020202020204" pitchFamily="34" charset="0"/>
                <a:ea typeface="Times New Roman" panose="02020603050405020304" pitchFamily="18" charset="0"/>
              </a:rPr>
              <a:t>Emma Marsden</a:t>
            </a:r>
            <a:endParaRPr lang="en-GB" sz="1200" dirty="0">
              <a:solidFill>
                <a:prstClr val="black"/>
              </a:solidFill>
            </a:endParaRPr>
          </a:p>
        </p:txBody>
      </p:sp>
    </p:spTree>
    <p:extLst>
      <p:ext uri="{BB962C8B-B14F-4D97-AF65-F5344CB8AC3E}">
        <p14:creationId xmlns:p14="http://schemas.microsoft.com/office/powerpoint/2010/main" val="3918750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459</Words>
  <Application>Microsoft Office PowerPoint</Application>
  <PresentationFormat>Widescreen</PresentationFormat>
  <Paragraphs>140</Paragraphs>
  <Slides>7</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SimSun</vt:lpstr>
      <vt:lpstr>Arial</vt:lpstr>
      <vt:lpstr>Bookshelf Symbol 7</vt:lpstr>
      <vt:lpstr>Calibri</vt:lpstr>
      <vt:lpstr>Century Gothic</vt:lpstr>
      <vt:lpstr>Times New Roman</vt:lpstr>
      <vt:lpstr>Tw Cen MT</vt:lpstr>
      <vt:lpstr>1_Office Theme</vt:lpstr>
      <vt:lpstr>2_Office Theme</vt:lpstr>
      <vt:lpstr>PowerPoint Presentation</vt:lpstr>
      <vt:lpstr>Talking about others: il/elle and ils/elles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3</cp:revision>
  <dcterms:created xsi:type="dcterms:W3CDTF">2019-05-11T08:57:55Z</dcterms:created>
  <dcterms:modified xsi:type="dcterms:W3CDTF">2019-05-11T09:01:10Z</dcterms:modified>
</cp:coreProperties>
</file>