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43" r:id="rId4"/>
    <p:sldMasterId id="2147483764" r:id="rId5"/>
  </p:sldMasterIdLst>
  <p:notesMasterIdLst>
    <p:notesMasterId r:id="rId48"/>
  </p:notesMasterIdLst>
  <p:sldIdLst>
    <p:sldId id="258" r:id="rId6"/>
    <p:sldId id="344" r:id="rId7"/>
    <p:sldId id="283" r:id="rId8"/>
    <p:sldId id="302" r:id="rId9"/>
    <p:sldId id="313" r:id="rId10"/>
    <p:sldId id="329" r:id="rId11"/>
    <p:sldId id="695" r:id="rId12"/>
    <p:sldId id="682" r:id="rId13"/>
    <p:sldId id="707" r:id="rId14"/>
    <p:sldId id="499" r:id="rId15"/>
    <p:sldId id="434" r:id="rId16"/>
    <p:sldId id="708" r:id="rId17"/>
    <p:sldId id="435" r:id="rId18"/>
    <p:sldId id="709" r:id="rId19"/>
    <p:sldId id="710" r:id="rId20"/>
    <p:sldId id="711" r:id="rId21"/>
    <p:sldId id="685" r:id="rId22"/>
    <p:sldId id="686" r:id="rId23"/>
    <p:sldId id="657" r:id="rId24"/>
    <p:sldId id="646" r:id="rId25"/>
    <p:sldId id="716" r:id="rId26"/>
    <p:sldId id="717" r:id="rId27"/>
    <p:sldId id="323" r:id="rId28"/>
    <p:sldId id="727" r:id="rId29"/>
    <p:sldId id="728" r:id="rId30"/>
    <p:sldId id="729" r:id="rId31"/>
    <p:sldId id="697" r:id="rId32"/>
    <p:sldId id="304" r:id="rId33"/>
    <p:sldId id="307" r:id="rId34"/>
    <p:sldId id="349" r:id="rId35"/>
    <p:sldId id="286" r:id="rId36"/>
    <p:sldId id="514" r:id="rId37"/>
    <p:sldId id="693" r:id="rId38"/>
    <p:sldId id="704" r:id="rId39"/>
    <p:sldId id="316" r:id="rId40"/>
    <p:sldId id="615" r:id="rId41"/>
    <p:sldId id="330" r:id="rId42"/>
    <p:sldId id="619" r:id="rId43"/>
    <p:sldId id="705" r:id="rId44"/>
    <p:sldId id="706" r:id="rId45"/>
    <p:sldId id="448" r:id="rId46"/>
    <p:sldId id="32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Morris" initials="CM" lastIdx="1" clrIdx="0">
    <p:extLst>
      <p:ext uri="{19B8F6BF-5375-455C-9EA6-DF929625EA0E}">
        <p15:presenceInfo xmlns:p15="http://schemas.microsoft.com/office/powerpoint/2012/main" userId="Catherine Morris" providerId="None"/>
      </p:ext>
    </p:extLst>
  </p:cmAuthor>
  <p:cmAuthor id="2" name="Natalie Finlayson" initials="NF" lastIdx="16" clrIdx="1">
    <p:extLst>
      <p:ext uri="{19B8F6BF-5375-455C-9EA6-DF929625EA0E}">
        <p15:presenceInfo xmlns:p15="http://schemas.microsoft.com/office/powerpoint/2012/main" userId="Natalie Finlay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CE9"/>
    <a:srgbClr val="E65D02"/>
    <a:srgbClr val="115076"/>
    <a:srgbClr val="EE6000"/>
    <a:srgbClr val="FCEDE9"/>
    <a:srgbClr val="F8D7CE"/>
    <a:srgbClr val="1C476E"/>
    <a:srgbClr val="FFFFFF"/>
    <a:srgbClr val="DEEBF7"/>
    <a:srgbClr val="FDED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25" autoAdjust="0"/>
    <p:restoredTop sz="80800" autoAdjust="0"/>
  </p:normalViewPr>
  <p:slideViewPr>
    <p:cSldViewPr snapToGrid="0">
      <p:cViewPr varScale="1">
        <p:scale>
          <a:sx n="59" d="100"/>
          <a:sy n="59" d="100"/>
        </p:scale>
        <p:origin x="1454" y="5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83" d="100"/>
          <a:sy n="83" d="100"/>
        </p:scale>
        <p:origin x="3992"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14/03/2022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and Emma Marsden for their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sz="1200" b="1" dirty="0">
                <a:solidFill>
                  <a:prstClr val="white"/>
                </a:solidFill>
              </a:rPr>
              <a:t>soft [c]/[</a:t>
            </a:r>
            <a:r>
              <a:rPr lang="en-GB" sz="1200" b="1" dirty="0">
                <a:solidFill>
                  <a:prstClr val="white"/>
                </a:solidFill>
                <a:latin typeface="Century Gothic" panose="020B0502020202020204" pitchFamily="34" charset="0"/>
              </a:rPr>
              <a:t>ç]</a:t>
            </a:r>
            <a:endParaRPr lang="en-GB" sz="1200" b="1" dirty="0">
              <a:solidFill>
                <a:prstClr val="white"/>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 </a:t>
            </a:r>
            <a:r>
              <a:rPr lang="en-GB" b="1" dirty="0"/>
              <a:t>–ER verbs taking </a:t>
            </a:r>
            <a:r>
              <a:rPr lang="en-GB" b="1" dirty="0" err="1"/>
              <a:t>avoir</a:t>
            </a:r>
            <a:r>
              <a:rPr lang="en-GB" b="1" dirty="0"/>
              <a:t> in the perfect tense (nous, </a:t>
            </a:r>
            <a:r>
              <a:rPr lang="en-GB" b="1" dirty="0" err="1"/>
              <a:t>vous</a:t>
            </a:r>
            <a:r>
              <a:rPr lang="en-GB" b="1" dirty="0"/>
              <a:t>, </a:t>
            </a:r>
            <a:r>
              <a:rPr lang="en-GB" b="1" dirty="0" err="1"/>
              <a:t>ils</a:t>
            </a:r>
            <a:r>
              <a:rPr lang="en-GB" b="1" dirty="0"/>
              <a:t>/</a:t>
            </a:r>
            <a:r>
              <a:rPr lang="en-GB" b="1" dirty="0" err="1"/>
              <a:t>elles</a:t>
            </a:r>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8.3.2.4 (introduce) </a:t>
            </a:r>
            <a:r>
              <a:rPr lang="en-GB" sz="1200" b="0" i="0" u="none" strike="noStrike" kern="1200" dirty="0">
                <a:solidFill>
                  <a:schemeClr val="tx1"/>
                </a:solidFill>
                <a:effectLst/>
                <a:latin typeface="+mn-lt"/>
                <a:ea typeface="+mn-ea"/>
                <a:cs typeface="+mn-cs"/>
              </a:rPr>
              <a:t>commencer [139], </a:t>
            </a:r>
            <a:r>
              <a:rPr lang="en-GB" sz="1200" b="0" i="0" u="none" strike="noStrike" kern="1200" dirty="0" err="1">
                <a:solidFill>
                  <a:schemeClr val="tx1"/>
                </a:solidFill>
                <a:effectLst/>
                <a:latin typeface="+mn-lt"/>
                <a:ea typeface="+mn-ea"/>
                <a:cs typeface="+mn-cs"/>
              </a:rPr>
              <a:t>bibliothèque</a:t>
            </a:r>
            <a:r>
              <a:rPr lang="en-GB" sz="1200" b="0" i="0" u="none" strike="noStrike" kern="1200" dirty="0">
                <a:solidFill>
                  <a:schemeClr val="tx1"/>
                </a:solidFill>
                <a:effectLst/>
                <a:latin typeface="+mn-lt"/>
                <a:ea typeface="+mn-ea"/>
                <a:cs typeface="+mn-cs"/>
              </a:rPr>
              <a:t> [2511], </a:t>
            </a:r>
            <a:r>
              <a:rPr lang="en-GB" sz="1200" b="0" i="0" u="none" strike="noStrike" kern="1200" dirty="0" err="1">
                <a:solidFill>
                  <a:schemeClr val="tx1"/>
                </a:solidFill>
                <a:effectLst/>
                <a:latin typeface="+mn-lt"/>
                <a:ea typeface="+mn-ea"/>
                <a:cs typeface="+mn-cs"/>
              </a:rPr>
              <a:t>expliquer</a:t>
            </a:r>
            <a:r>
              <a:rPr lang="en-GB" sz="1200" b="0" i="0" u="none" strike="noStrike" kern="1200" dirty="0">
                <a:solidFill>
                  <a:schemeClr val="tx1"/>
                </a:solidFill>
                <a:effectLst/>
                <a:latin typeface="+mn-lt"/>
                <a:ea typeface="+mn-ea"/>
                <a:cs typeface="+mn-cs"/>
              </a:rPr>
              <a:t> [252], </a:t>
            </a:r>
            <a:r>
              <a:rPr lang="en-GB" sz="1200" b="0" i="0" u="none" strike="noStrike" kern="1200" dirty="0" err="1">
                <a:solidFill>
                  <a:schemeClr val="tx1"/>
                </a:solidFill>
                <a:effectLst/>
                <a:latin typeface="+mn-lt"/>
                <a:ea typeface="+mn-ea"/>
                <a:cs typeface="+mn-cs"/>
              </a:rPr>
              <a:t>emprunter</a:t>
            </a:r>
            <a:r>
              <a:rPr lang="en-GB" sz="1200" b="0" i="0" u="none" strike="noStrike" kern="1200" dirty="0">
                <a:solidFill>
                  <a:schemeClr val="tx1"/>
                </a:solidFill>
                <a:effectLst/>
                <a:latin typeface="+mn-lt"/>
                <a:ea typeface="+mn-ea"/>
                <a:cs typeface="+mn-cs"/>
              </a:rPr>
              <a:t> [1268], quitter [507], </a:t>
            </a:r>
            <a:r>
              <a:rPr lang="en-GB" sz="1200" b="0" i="0" u="none" strike="noStrike" kern="1200" dirty="0" err="1">
                <a:solidFill>
                  <a:schemeClr val="tx1"/>
                </a:solidFill>
                <a:effectLst/>
                <a:latin typeface="+mn-lt"/>
                <a:ea typeface="+mn-ea"/>
                <a:cs typeface="+mn-cs"/>
              </a:rPr>
              <a:t>cours</a:t>
            </a:r>
            <a:r>
              <a:rPr lang="en-GB" sz="1200" b="0" i="0" u="none" strike="noStrike" kern="1200" dirty="0">
                <a:solidFill>
                  <a:schemeClr val="tx1"/>
                </a:solidFill>
                <a:effectLst/>
                <a:latin typeface="+mn-lt"/>
                <a:ea typeface="+mn-ea"/>
                <a:cs typeface="+mn-cs"/>
              </a:rPr>
              <a:t> [169], </a:t>
            </a:r>
            <a:r>
              <a:rPr lang="en-GB" sz="1200" b="0" i="0" u="none" strike="noStrike" kern="1200" dirty="0" err="1">
                <a:solidFill>
                  <a:schemeClr val="tx1"/>
                </a:solidFill>
                <a:effectLst/>
                <a:latin typeface="+mn-lt"/>
                <a:ea typeface="+mn-ea"/>
                <a:cs typeface="+mn-cs"/>
              </a:rPr>
              <a:t>fois</a:t>
            </a:r>
            <a:r>
              <a:rPr lang="en-GB" sz="1200" b="0" i="0" u="none" strike="noStrike" kern="1200" dirty="0">
                <a:solidFill>
                  <a:schemeClr val="tx1"/>
                </a:solidFill>
                <a:effectLst/>
                <a:latin typeface="+mn-lt"/>
                <a:ea typeface="+mn-ea"/>
                <a:cs typeface="+mn-cs"/>
              </a:rPr>
              <a:t> [49], </a:t>
            </a:r>
            <a:r>
              <a:rPr lang="en-GB" sz="1200" b="0" i="0" u="none" strike="noStrike" kern="1200" dirty="0" err="1">
                <a:solidFill>
                  <a:schemeClr val="tx1"/>
                </a:solidFill>
                <a:effectLst/>
                <a:latin typeface="+mn-lt"/>
                <a:ea typeface="+mn-ea"/>
                <a:cs typeface="+mn-cs"/>
              </a:rPr>
              <a:t>tâche</a:t>
            </a:r>
            <a:r>
              <a:rPr lang="en-GB" sz="1200" b="0" i="0" u="none" strike="noStrike" kern="1200" dirty="0">
                <a:solidFill>
                  <a:schemeClr val="tx1"/>
                </a:solidFill>
                <a:effectLst/>
                <a:latin typeface="+mn-lt"/>
                <a:ea typeface="+mn-ea"/>
                <a:cs typeface="+mn-cs"/>
              </a:rPr>
              <a:t> [887], déjà</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[58], </a:t>
            </a:r>
            <a:r>
              <a:rPr lang="en-GB" sz="1200" b="0" i="0" u="none" strike="noStrike" kern="1200" dirty="0" err="1">
                <a:solidFill>
                  <a:schemeClr val="tx1"/>
                </a:solidFill>
                <a:effectLst/>
                <a:latin typeface="+mn-lt"/>
                <a:ea typeface="+mn-ea"/>
                <a:cs typeface="+mn-cs"/>
              </a:rPr>
              <a:t>enfin</a:t>
            </a:r>
            <a:r>
              <a:rPr lang="en-GB" sz="1200" b="0" i="0" u="none" strike="noStrike" kern="1200" dirty="0">
                <a:solidFill>
                  <a:schemeClr val="tx1"/>
                </a:solidFill>
                <a:effectLst/>
                <a:latin typeface="+mn-lt"/>
                <a:ea typeface="+mn-ea"/>
                <a:cs typeface="+mn-cs"/>
              </a:rPr>
              <a:t> [349], </a:t>
            </a:r>
            <a:r>
              <a:rPr lang="en-GB" sz="1200" b="0" i="0" u="none" strike="noStrike" kern="1200" dirty="0" err="1">
                <a:solidFill>
                  <a:schemeClr val="tx1"/>
                </a:solidFill>
                <a:effectLst/>
                <a:latin typeface="+mn-lt"/>
                <a:ea typeface="+mn-ea"/>
                <a:cs typeface="+mn-cs"/>
              </a:rPr>
              <a:t>toujours</a:t>
            </a:r>
            <a:r>
              <a:rPr lang="en-GB" sz="1200" b="0" i="0" u="none" strike="noStrike" kern="1200" dirty="0">
                <a:solidFill>
                  <a:schemeClr val="tx1"/>
                </a:solidFill>
                <a:effectLst/>
                <a:latin typeface="+mn-lt"/>
                <a:ea typeface="+mn-ea"/>
                <a:cs typeface="+mn-cs"/>
              </a:rPr>
              <a:t> [103]</a:t>
            </a:r>
            <a:r>
              <a:rPr lang="en-GB" b="0" dirty="0"/>
              <a:t> </a:t>
            </a:r>
            <a:endParaRPr lang="fr-FR" b="0"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8.3.1.5 (revisit)</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dirty="0" err="1">
                <a:solidFill>
                  <a:schemeClr val="tx1"/>
                </a:solidFill>
                <a:effectLst/>
                <a:latin typeface="+mn-lt"/>
                <a:ea typeface="+mn-ea"/>
                <a:cs typeface="+mn-cs"/>
              </a:rPr>
              <a:t>décrire</a:t>
            </a:r>
            <a:r>
              <a:rPr lang="en-GB" sz="1200" b="0" i="0" u="none" strike="noStrike" kern="1200" dirty="0">
                <a:solidFill>
                  <a:schemeClr val="tx1"/>
                </a:solidFill>
                <a:effectLst/>
                <a:latin typeface="+mn-lt"/>
                <a:ea typeface="+mn-ea"/>
                <a:cs typeface="+mn-cs"/>
              </a:rPr>
              <a:t> [1176], </a:t>
            </a:r>
            <a:r>
              <a:rPr lang="en-GB" sz="1200" b="0" i="0" u="none" strike="noStrike" kern="1200" dirty="0" err="1">
                <a:solidFill>
                  <a:schemeClr val="tx1"/>
                </a:solidFill>
                <a:effectLst/>
                <a:latin typeface="+mn-lt"/>
                <a:ea typeface="+mn-ea"/>
                <a:cs typeface="+mn-cs"/>
              </a:rPr>
              <a:t>traduire</a:t>
            </a:r>
            <a:r>
              <a:rPr lang="en-GB" sz="1200" b="0" i="0" u="none" strike="noStrike" kern="1200" dirty="0">
                <a:solidFill>
                  <a:schemeClr val="tx1"/>
                </a:solidFill>
                <a:effectLst/>
                <a:latin typeface="+mn-lt"/>
                <a:ea typeface="+mn-ea"/>
                <a:cs typeface="+mn-cs"/>
              </a:rPr>
              <a:t> [1125], </a:t>
            </a:r>
            <a:r>
              <a:rPr lang="en-GB" sz="1200" b="0" i="0" u="none" strike="noStrike" kern="1200" dirty="0" err="1">
                <a:solidFill>
                  <a:schemeClr val="tx1"/>
                </a:solidFill>
                <a:effectLst/>
                <a:latin typeface="+mn-lt"/>
                <a:ea typeface="+mn-ea"/>
                <a:cs typeface="+mn-cs"/>
              </a:rPr>
              <a:t>communauté</a:t>
            </a:r>
            <a:r>
              <a:rPr lang="en-GB" sz="1200" b="0" i="0" u="none" strike="noStrike" kern="1200" dirty="0">
                <a:solidFill>
                  <a:schemeClr val="tx1"/>
                </a:solidFill>
                <a:effectLst/>
                <a:latin typeface="+mn-lt"/>
                <a:ea typeface="+mn-ea"/>
                <a:cs typeface="+mn-cs"/>
              </a:rPr>
              <a:t> [558], culture [913], </a:t>
            </a:r>
            <a:r>
              <a:rPr lang="en-GB" sz="1200" b="0" i="0" u="none" strike="noStrike" kern="1200" dirty="0" err="1">
                <a:solidFill>
                  <a:schemeClr val="tx1"/>
                </a:solidFill>
                <a:effectLst/>
                <a:latin typeface="+mn-lt"/>
                <a:ea typeface="+mn-ea"/>
                <a:cs typeface="+mn-cs"/>
              </a:rPr>
              <a:t>expérience</a:t>
            </a:r>
            <a:r>
              <a:rPr lang="en-GB" sz="1200" b="0" i="0" u="none" strike="noStrike" kern="1200" dirty="0">
                <a:solidFill>
                  <a:schemeClr val="tx1"/>
                </a:solidFill>
                <a:effectLst/>
                <a:latin typeface="+mn-lt"/>
                <a:ea typeface="+mn-ea"/>
                <a:cs typeface="+mn-cs"/>
              </a:rPr>
              <a:t> [679], information [317], </a:t>
            </a:r>
            <a:r>
              <a:rPr lang="en-GB" sz="1200" b="0" i="0" u="none" strike="noStrike" kern="1200" dirty="0" err="1">
                <a:solidFill>
                  <a:schemeClr val="tx1"/>
                </a:solidFill>
                <a:effectLst/>
                <a:latin typeface="+mn-lt"/>
                <a:ea typeface="+mn-ea"/>
                <a:cs typeface="+mn-cs"/>
              </a:rPr>
              <a:t>produit</a:t>
            </a:r>
            <a:r>
              <a:rPr lang="en-GB" sz="1200" b="0" i="0" u="none" strike="noStrike" kern="1200" dirty="0">
                <a:solidFill>
                  <a:schemeClr val="tx1"/>
                </a:solidFill>
                <a:effectLst/>
                <a:latin typeface="+mn-lt"/>
                <a:ea typeface="+mn-ea"/>
                <a:cs typeface="+mn-cs"/>
              </a:rPr>
              <a:t> [373], programme [340], tout</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tous</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[24]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8.2.2.2 (revisit) </a:t>
            </a:r>
            <a:r>
              <a:rPr lang="en-GB" sz="1200" b="0" i="0" u="none" strike="noStrike" kern="1200" dirty="0" err="1">
                <a:solidFill>
                  <a:schemeClr val="tx1"/>
                </a:solidFill>
                <a:effectLst/>
                <a:latin typeface="+mn-lt"/>
                <a:ea typeface="+mn-ea"/>
                <a:cs typeface="+mn-cs"/>
              </a:rPr>
              <a:t>finir</a:t>
            </a:r>
            <a:r>
              <a:rPr lang="en-GB" sz="1200" b="0" i="0" u="none" strike="noStrike" kern="1200" dirty="0">
                <a:solidFill>
                  <a:schemeClr val="tx1"/>
                </a:solidFill>
                <a:effectLst/>
                <a:latin typeface="+mn-lt"/>
                <a:ea typeface="+mn-ea"/>
                <a:cs typeface="+mn-cs"/>
              </a:rPr>
              <a:t> [583], </a:t>
            </a:r>
            <a:r>
              <a:rPr lang="en-GB" sz="1200" b="0" i="0" u="none" strike="noStrike" kern="1200" dirty="0" err="1">
                <a:solidFill>
                  <a:schemeClr val="tx1"/>
                </a:solidFill>
                <a:effectLst/>
                <a:latin typeface="+mn-lt"/>
                <a:ea typeface="+mn-ea"/>
                <a:cs typeface="+mn-cs"/>
              </a:rPr>
              <a:t>nourrir</a:t>
            </a:r>
            <a:r>
              <a:rPr lang="en-GB" sz="1200" b="0" i="0" u="none" strike="noStrike" kern="1200" dirty="0">
                <a:solidFill>
                  <a:schemeClr val="tx1"/>
                </a:solidFill>
                <a:effectLst/>
                <a:latin typeface="+mn-lt"/>
                <a:ea typeface="+mn-ea"/>
                <a:cs typeface="+mn-cs"/>
              </a:rPr>
              <a:t> [1261], chat [3138], </a:t>
            </a:r>
            <a:r>
              <a:rPr lang="en-GB" sz="1200" b="0" i="0" u="none" strike="noStrike" kern="1200" dirty="0" err="1">
                <a:solidFill>
                  <a:schemeClr val="tx1"/>
                </a:solidFill>
                <a:effectLst/>
                <a:latin typeface="+mn-lt"/>
                <a:ea typeface="+mn-ea"/>
                <a:cs typeface="+mn-cs"/>
              </a:rPr>
              <a:t>dimanche</a:t>
            </a:r>
            <a:r>
              <a:rPr lang="en-GB" sz="1200" b="0" i="0" u="none" strike="noStrike" kern="1200" dirty="0">
                <a:solidFill>
                  <a:schemeClr val="tx1"/>
                </a:solidFill>
                <a:effectLst/>
                <a:latin typeface="+mn-lt"/>
                <a:ea typeface="+mn-ea"/>
                <a:cs typeface="+mn-cs"/>
              </a:rPr>
              <a:t> [1235], </a:t>
            </a:r>
            <a:r>
              <a:rPr lang="en-GB" sz="1200" b="0" i="0" u="none" strike="noStrike" kern="1200" dirty="0" err="1">
                <a:solidFill>
                  <a:schemeClr val="tx1"/>
                </a:solidFill>
                <a:effectLst/>
                <a:latin typeface="+mn-lt"/>
                <a:ea typeface="+mn-ea"/>
                <a:cs typeface="+mn-cs"/>
              </a:rPr>
              <a:t>heure</a:t>
            </a:r>
            <a:r>
              <a:rPr lang="en-GB" sz="1200" b="0" i="0" u="none" strike="noStrike" kern="1200" dirty="0">
                <a:solidFill>
                  <a:schemeClr val="tx1"/>
                </a:solidFill>
                <a:effectLst/>
                <a:latin typeface="+mn-lt"/>
                <a:ea typeface="+mn-ea"/>
                <a:cs typeface="+mn-cs"/>
              </a:rPr>
              <a:t> [99], </a:t>
            </a:r>
            <a:r>
              <a:rPr lang="en-GB" sz="1200" b="0" i="0" u="none" strike="noStrike" kern="1200" dirty="0" err="1">
                <a:solidFill>
                  <a:schemeClr val="tx1"/>
                </a:solidFill>
                <a:effectLst/>
                <a:latin typeface="+mn-lt"/>
                <a:ea typeface="+mn-ea"/>
                <a:cs typeface="+mn-cs"/>
              </a:rPr>
              <a:t>jeudi</a:t>
            </a:r>
            <a:r>
              <a:rPr lang="en-GB" sz="1200" b="0" i="0" u="none" strike="noStrike" kern="1200" dirty="0">
                <a:solidFill>
                  <a:schemeClr val="tx1"/>
                </a:solidFill>
                <a:effectLst/>
                <a:latin typeface="+mn-lt"/>
                <a:ea typeface="+mn-ea"/>
                <a:cs typeface="+mn-cs"/>
              </a:rPr>
              <a:t> [1112], </a:t>
            </a:r>
            <a:r>
              <a:rPr lang="en-GB" sz="1200" b="0" i="0" u="none" strike="noStrike" kern="1200" dirty="0" err="1">
                <a:solidFill>
                  <a:schemeClr val="tx1"/>
                </a:solidFill>
                <a:effectLst/>
                <a:latin typeface="+mn-lt"/>
                <a:ea typeface="+mn-ea"/>
                <a:cs typeface="+mn-cs"/>
              </a:rPr>
              <a:t>lundi</a:t>
            </a:r>
            <a:r>
              <a:rPr lang="en-GB" sz="1200" b="0" i="0" u="none" strike="noStrike" kern="1200" dirty="0">
                <a:solidFill>
                  <a:schemeClr val="tx1"/>
                </a:solidFill>
                <a:effectLst/>
                <a:latin typeface="+mn-lt"/>
                <a:ea typeface="+mn-ea"/>
                <a:cs typeface="+mn-cs"/>
              </a:rPr>
              <a:t> [1091], </a:t>
            </a:r>
            <a:r>
              <a:rPr lang="en-GB" sz="1200" b="0" i="0" u="none" strike="noStrike" kern="1200" dirty="0" err="1">
                <a:solidFill>
                  <a:schemeClr val="tx1"/>
                </a:solidFill>
                <a:effectLst/>
                <a:latin typeface="+mn-lt"/>
                <a:ea typeface="+mn-ea"/>
                <a:cs typeface="+mn-cs"/>
              </a:rPr>
              <a:t>mardi</a:t>
            </a:r>
            <a:r>
              <a:rPr lang="en-GB" sz="1200" b="0" i="0" u="none" strike="noStrike" kern="1200" dirty="0">
                <a:solidFill>
                  <a:schemeClr val="tx1"/>
                </a:solidFill>
                <a:effectLst/>
                <a:latin typeface="+mn-lt"/>
                <a:ea typeface="+mn-ea"/>
                <a:cs typeface="+mn-cs"/>
              </a:rPr>
              <a:t> [1044], </a:t>
            </a:r>
            <a:r>
              <a:rPr lang="en-GB" sz="1200" b="0" i="0" u="none" strike="noStrike" kern="1200" dirty="0" err="1">
                <a:solidFill>
                  <a:schemeClr val="tx1"/>
                </a:solidFill>
                <a:effectLst/>
                <a:latin typeface="+mn-lt"/>
                <a:ea typeface="+mn-ea"/>
                <a:cs typeface="+mn-cs"/>
              </a:rPr>
              <a:t>mercredi</a:t>
            </a:r>
            <a:r>
              <a:rPr lang="en-GB" sz="1200" b="0" i="0" u="none" strike="noStrike" kern="1200" dirty="0">
                <a:solidFill>
                  <a:schemeClr val="tx1"/>
                </a:solidFill>
                <a:effectLst/>
                <a:latin typeface="+mn-lt"/>
                <a:ea typeface="+mn-ea"/>
                <a:cs typeface="+mn-cs"/>
              </a:rPr>
              <a:t> [1168], minute [375], </a:t>
            </a:r>
            <a:r>
              <a:rPr lang="en-GB" sz="1200" b="0" i="0" u="none" strike="noStrike" kern="1200" dirty="0" err="1">
                <a:solidFill>
                  <a:schemeClr val="tx1"/>
                </a:solidFill>
                <a:effectLst/>
                <a:latin typeface="+mn-lt"/>
                <a:ea typeface="+mn-ea"/>
                <a:cs typeface="+mn-cs"/>
              </a:rPr>
              <a:t>vendredi</a:t>
            </a:r>
            <a:r>
              <a:rPr lang="en-GB" sz="1200" b="0" i="0" u="none" strike="noStrike" kern="1200" dirty="0">
                <a:solidFill>
                  <a:schemeClr val="tx1"/>
                </a:solidFill>
                <a:effectLst/>
                <a:latin typeface="+mn-lt"/>
                <a:ea typeface="+mn-ea"/>
                <a:cs typeface="+mn-cs"/>
              </a:rPr>
              <a:t> [1086]</a:t>
            </a:r>
            <a:r>
              <a:rPr lang="en-GB" dirty="0"/>
              <a:t>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forms again.</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base" latinLnBrk="0" hangingPunct="1">
              <a:lnSpc>
                <a:spcPct val="100000"/>
              </a:lnSpc>
              <a:spcBef>
                <a:spcPts val="0"/>
              </a:spcBef>
              <a:spcAft>
                <a:spcPts val="0"/>
              </a:spcAft>
              <a:buClrTx/>
              <a:buSzTx/>
              <a:buFont typeface="+mj-lt"/>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Transcript:</a:t>
            </a:r>
          </a:p>
          <a:p>
            <a:pPr marL="0" marR="0" lvl="0" indent="0" algn="l" defTabSz="914400" rtl="0" eaLnBrk="1" fontAlgn="base" latinLnBrk="0" hangingPunct="1">
              <a:lnSpc>
                <a:spcPct val="100000"/>
              </a:lnSpc>
              <a:spcBef>
                <a:spcPts val="0"/>
              </a:spcBef>
              <a:spcAft>
                <a:spcPts val="0"/>
              </a:spcAft>
              <a:buClrTx/>
              <a:buSzTx/>
              <a:buFont typeface="+mj-lt"/>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commencer</a:t>
            </a:r>
          </a:p>
          <a:p>
            <a:pPr marL="0" marR="0" lvl="0" indent="0" algn="l" defTabSz="914400" rtl="0" eaLnBrk="1" fontAlgn="base" latinLnBrk="0" hangingPunct="1">
              <a:lnSpc>
                <a:spcPct val="100000"/>
              </a:lnSpc>
              <a:spcBef>
                <a:spcPts val="0"/>
              </a:spcBef>
              <a:spcAft>
                <a:spcPts val="0"/>
              </a:spcAft>
              <a:buClrTx/>
              <a:buSzTx/>
              <a:buFont typeface="+mj-lt"/>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commence</a:t>
            </a:r>
          </a:p>
          <a:p>
            <a:pPr marL="0" marR="0" lvl="0" indent="0" algn="l" defTabSz="914400" rtl="0" eaLnBrk="1" fontAlgn="base" latinLnBrk="0" hangingPunct="1">
              <a:lnSpc>
                <a:spcPct val="100000"/>
              </a:lnSpc>
              <a:spcBef>
                <a:spcPts val="0"/>
              </a:spcBef>
              <a:spcAft>
                <a:spcPts val="0"/>
              </a:spcAft>
              <a:buClrTx/>
              <a:buSzTx/>
              <a:buFont typeface="+mj-lt"/>
              <a:buNone/>
              <a:tabLst/>
              <a:defRPr/>
            </a:pP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commençons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56568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first short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 </a:t>
            </a:r>
          </a:p>
          <a:p>
            <a:pPr marL="0" marR="0" lvl="0" indent="0" algn="l" rtl="0">
              <a:lnSpc>
                <a:spcPct val="100000"/>
              </a:lnSpc>
              <a:spcBef>
                <a:spcPts val="0"/>
              </a:spcBef>
              <a:spcAft>
                <a:spcPts val="0"/>
              </a:spcAft>
              <a:buClr>
                <a:schemeClr val="dk1"/>
              </a:buClr>
              <a:buSzPts val="1200"/>
              <a:buFont typeface="Calibri"/>
              <a:buNone/>
            </a:pPr>
            <a:r>
              <a:rPr lang="en-GB" b="0" dirty="0"/>
              <a:t>commence</a:t>
            </a:r>
          </a:p>
          <a:p>
            <a:pPr marL="0" marR="0" lvl="0" indent="0" algn="l" rtl="0">
              <a:lnSpc>
                <a:spcPct val="100000"/>
              </a:lnSpc>
              <a:spcBef>
                <a:spcPts val="0"/>
              </a:spcBef>
              <a:spcAft>
                <a:spcPts val="0"/>
              </a:spcAft>
              <a:buClr>
                <a:schemeClr val="dk1"/>
              </a:buClr>
              <a:buSzPts val="1200"/>
              <a:buFont typeface="Calibri"/>
              <a:buNone/>
            </a:pPr>
            <a:r>
              <a:rPr lang="en-GB" b="0" dirty="0"/>
              <a:t>Elle commence la </a:t>
            </a:r>
            <a:r>
              <a:rPr lang="en-GB" b="0" dirty="0" err="1"/>
              <a:t>tâche</a:t>
            </a:r>
            <a:r>
              <a:rPr lang="en-GB" b="0" dirty="0"/>
              <a:t>.</a:t>
            </a:r>
            <a:endParaRPr b="0"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49979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second short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 </a:t>
            </a:r>
          </a:p>
          <a:p>
            <a:pPr marL="0" marR="0" lvl="0" indent="0" algn="l" rtl="0">
              <a:lnSpc>
                <a:spcPct val="100000"/>
              </a:lnSpc>
              <a:spcBef>
                <a:spcPts val="0"/>
              </a:spcBef>
              <a:spcAft>
                <a:spcPts val="0"/>
              </a:spcAft>
              <a:buClr>
                <a:schemeClr val="dk1"/>
              </a:buClr>
              <a:buSzPts val="1200"/>
              <a:buFont typeface="Calibri"/>
              <a:buNone/>
            </a:pPr>
            <a:r>
              <a:rPr lang="en-GB" b="0" dirty="0" err="1"/>
              <a:t>commençons</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Nous </a:t>
            </a:r>
            <a:r>
              <a:rPr lang="en-GB" b="0" dirty="0" err="1"/>
              <a:t>commençons</a:t>
            </a:r>
            <a:r>
              <a:rPr lang="en-GB" b="0" dirty="0"/>
              <a:t> le </a:t>
            </a:r>
            <a:r>
              <a:rPr lang="en-GB" b="0" dirty="0" err="1"/>
              <a:t>cours</a:t>
            </a:r>
            <a:r>
              <a:rPr lang="en-GB" b="0" dirty="0"/>
              <a:t>. </a:t>
            </a:r>
            <a:endParaRPr b="0"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7016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long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 </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commencer</a:t>
            </a:r>
          </a:p>
          <a:p>
            <a:pPr marL="0" marR="0" lvl="0" indent="0" algn="l" rtl="0">
              <a:lnSpc>
                <a:spcPct val="100000"/>
              </a:lnSpc>
              <a:spcBef>
                <a:spcPts val="0"/>
              </a:spcBef>
              <a:spcAft>
                <a:spcPts val="0"/>
              </a:spcAft>
              <a:buClr>
                <a:schemeClr val="dk1"/>
              </a:buClr>
              <a:buSzPts val="1200"/>
              <a:buFont typeface="Calibri"/>
              <a:buNone/>
            </a:pPr>
            <a:r>
              <a:rPr lang="en-GB" b="0" dirty="0"/>
              <a:t>Il doit commencer </a:t>
            </a:r>
            <a:r>
              <a:rPr lang="en-GB" b="0" dirty="0" err="1"/>
              <a:t>demain</a:t>
            </a:r>
            <a:r>
              <a:rPr lang="en-GB" b="0" dirty="0"/>
              <a:t>. </a:t>
            </a:r>
            <a:endParaRPr b="0" dirty="0"/>
          </a:p>
          <a:p>
            <a:pPr marL="457200" marR="0" lvl="0" indent="-228600" algn="l" rtl="0">
              <a:lnSpc>
                <a:spcPct val="100000"/>
              </a:lnSpc>
              <a:spcBef>
                <a:spcPts val="0"/>
              </a:spcBef>
              <a:spcAft>
                <a:spcPts val="0"/>
              </a:spcAft>
              <a:buSzPts val="1400"/>
              <a:buNone/>
            </a:pPr>
            <a:endParaRPr dirty="0"/>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91658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first short form in context again.</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 </a:t>
            </a:r>
          </a:p>
          <a:p>
            <a:pPr marL="0" marR="0" lvl="0" indent="0" algn="l" rtl="0">
              <a:lnSpc>
                <a:spcPct val="100000"/>
              </a:lnSpc>
              <a:spcBef>
                <a:spcPts val="0"/>
              </a:spcBef>
              <a:spcAft>
                <a:spcPts val="0"/>
              </a:spcAft>
              <a:buClr>
                <a:schemeClr val="dk1"/>
              </a:buClr>
              <a:buSzPts val="1200"/>
              <a:buFont typeface="Calibri"/>
              <a:buNone/>
            </a:pPr>
            <a:r>
              <a:rPr lang="en-GB" b="0" dirty="0"/>
              <a:t>commence</a:t>
            </a:r>
          </a:p>
          <a:p>
            <a:pPr marL="0" marR="0" lvl="0" indent="0" algn="l" rtl="0">
              <a:lnSpc>
                <a:spcPct val="100000"/>
              </a:lnSpc>
              <a:spcBef>
                <a:spcPts val="0"/>
              </a:spcBef>
              <a:spcAft>
                <a:spcPts val="0"/>
              </a:spcAft>
              <a:buClr>
                <a:schemeClr val="dk1"/>
              </a:buClr>
              <a:buSzPts val="1200"/>
              <a:buFont typeface="Calibri"/>
              <a:buNone/>
            </a:pPr>
            <a:r>
              <a:rPr lang="en-GB" b="0" dirty="0"/>
              <a:t>Elle commence la </a:t>
            </a:r>
            <a:r>
              <a:rPr lang="en-GB" b="0" dirty="0" err="1"/>
              <a:t>tâche</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72310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second short form in context again.</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 </a:t>
            </a:r>
          </a:p>
          <a:p>
            <a:pPr marL="0" marR="0" lvl="0" indent="0" algn="l" rtl="0">
              <a:lnSpc>
                <a:spcPct val="100000"/>
              </a:lnSpc>
              <a:spcBef>
                <a:spcPts val="0"/>
              </a:spcBef>
              <a:spcAft>
                <a:spcPts val="0"/>
              </a:spcAft>
              <a:buClr>
                <a:schemeClr val="dk1"/>
              </a:buClr>
              <a:buSzPts val="1200"/>
              <a:buFont typeface="Calibri"/>
              <a:buNone/>
            </a:pPr>
            <a:r>
              <a:rPr lang="en-GB" b="0" dirty="0" err="1"/>
              <a:t>commençons</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Nous </a:t>
            </a:r>
            <a:r>
              <a:rPr lang="en-GB" b="0" dirty="0" err="1"/>
              <a:t>commençons</a:t>
            </a:r>
            <a:r>
              <a:rPr lang="en-GB" b="0" dirty="0"/>
              <a:t> le </a:t>
            </a:r>
            <a:r>
              <a:rPr lang="en-GB" b="0" dirty="0" err="1"/>
              <a:t>cours</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68332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form in context again.</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 </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commencer</a:t>
            </a:r>
          </a:p>
          <a:p>
            <a:pPr marL="0" marR="0" lvl="0" indent="0" algn="l" rtl="0">
              <a:lnSpc>
                <a:spcPct val="100000"/>
              </a:lnSpc>
              <a:spcBef>
                <a:spcPts val="0"/>
              </a:spcBef>
              <a:spcAft>
                <a:spcPts val="0"/>
              </a:spcAft>
              <a:buClr>
                <a:schemeClr val="dk1"/>
              </a:buClr>
              <a:buSzPts val="1200"/>
              <a:buFont typeface="Calibri"/>
              <a:buNone/>
            </a:pPr>
            <a:r>
              <a:rPr lang="en-GB" b="0" dirty="0"/>
              <a:t>Il doit commencer </a:t>
            </a:r>
            <a:r>
              <a:rPr lang="en-GB" b="0" dirty="0" err="1"/>
              <a:t>demain</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59455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recap the </a:t>
            </a:r>
            <a:r>
              <a:rPr lang="en-US" b="0" i="0" dirty="0"/>
              <a:t>singular forms of –ER verbs in </a:t>
            </a:r>
            <a:r>
              <a:rPr lang="en-US" b="0" dirty="0"/>
              <a:t>the perfect tense </a:t>
            </a:r>
            <a:r>
              <a:rPr lang="en-US" b="0" i="0" dirty="0"/>
              <a:t>.</a:t>
            </a:r>
            <a:endParaRPr lang="en-US" b="1" dirty="0"/>
          </a:p>
          <a:p>
            <a:endParaRPr lang="en-US" b="1" dirty="0"/>
          </a:p>
          <a:p>
            <a:r>
              <a:rPr lang="en-US" b="1" dirty="0"/>
              <a:t>Procedure:</a:t>
            </a:r>
          </a:p>
          <a:p>
            <a:r>
              <a:rPr lang="en-US" b="0" dirty="0"/>
              <a:t>1. Click to animate the explanation.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282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the </a:t>
            </a:r>
            <a:r>
              <a:rPr lang="en-US" b="0" i="0" dirty="0"/>
              <a:t>plural forms of –ER verbs in </a:t>
            </a:r>
            <a:r>
              <a:rPr lang="en-US" b="0" dirty="0"/>
              <a:t>the perfect tense </a:t>
            </a:r>
            <a:r>
              <a:rPr lang="en-US" b="0" i="0" dirty="0"/>
              <a:t>.</a:t>
            </a:r>
            <a:endParaRPr lang="en-US" b="1" dirty="0"/>
          </a:p>
          <a:p>
            <a:endParaRPr lang="en-US" b="1" dirty="0"/>
          </a:p>
          <a:p>
            <a:r>
              <a:rPr lang="en-US" b="1" dirty="0"/>
              <a:t>Procedure:</a:t>
            </a:r>
          </a:p>
          <a:p>
            <a:r>
              <a:rPr lang="en-US" b="0" dirty="0"/>
              <a:t>1. Click to animate the explanation.</a:t>
            </a:r>
          </a:p>
          <a:p>
            <a:r>
              <a:rPr lang="en-US" b="0" dirty="0"/>
              <a:t>2. Ask students to predict the </a:t>
            </a:r>
            <a:r>
              <a:rPr lang="en-US" b="0" i="0" dirty="0"/>
              <a:t>plural</a:t>
            </a:r>
            <a:r>
              <a:rPr lang="en-US" b="0" i="1" dirty="0"/>
              <a:t> </a:t>
            </a:r>
            <a:r>
              <a:rPr lang="en-US" b="0" i="0" dirty="0"/>
              <a:t>forms of the perfect tense look like before revealing the answer. </a:t>
            </a:r>
            <a:endParaRPr lang="en-US" b="0" dirty="0"/>
          </a:p>
          <a:p>
            <a:r>
              <a:rPr lang="en-US" b="0" dirty="0"/>
              <a:t>3. Highlight that </a:t>
            </a:r>
            <a:r>
              <a:rPr lang="en-US" b="0" i="1" dirty="0" err="1"/>
              <a:t>commencez</a:t>
            </a:r>
            <a:r>
              <a:rPr lang="en-US" b="0" i="1" dirty="0"/>
              <a:t> </a:t>
            </a:r>
            <a:r>
              <a:rPr lang="en-US" b="0" i="0" dirty="0"/>
              <a:t>and </a:t>
            </a:r>
            <a:r>
              <a:rPr lang="en-US" b="0" i="1" dirty="0" err="1"/>
              <a:t>commencé</a:t>
            </a:r>
            <a:r>
              <a:rPr lang="en-US" b="0" i="0" dirty="0"/>
              <a:t> sound the same, and that the auxiliary verb gives information about tense in the spoken </a:t>
            </a:r>
            <a:r>
              <a:rPr lang="en-US" b="0" i="1" dirty="0" err="1"/>
              <a:t>vous</a:t>
            </a:r>
            <a:r>
              <a:rPr lang="en-US" b="0" i="1" dirty="0"/>
              <a:t> </a:t>
            </a:r>
            <a:r>
              <a:rPr lang="en-US" b="0" i="0" dirty="0"/>
              <a:t>form.</a:t>
            </a:r>
            <a:endParaRPr lang="en-US" b="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201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Aural recognition of second-person plural forms of regular –ER </a:t>
            </a:r>
            <a:r>
              <a:rPr lang="en-GB" b="0" dirty="0"/>
              <a:t>verbs in </a:t>
            </a:r>
            <a:r>
              <a:rPr lang="en-GB" b="0" i="0" noProof="0" dirty="0"/>
              <a:t>the present and perfect tenses. </a:t>
            </a:r>
            <a:r>
              <a:rPr lang="en-GB" b="1" i="0" noProof="0" dirty="0"/>
              <a:t>NB: </a:t>
            </a:r>
            <a:r>
              <a:rPr lang="en-GB" b="0" i="0" noProof="0" dirty="0"/>
              <a:t>The </a:t>
            </a:r>
            <a:r>
              <a:rPr lang="en-GB" b="0" i="1" noProof="0" dirty="0" err="1"/>
              <a:t>vous</a:t>
            </a:r>
            <a:r>
              <a:rPr lang="en-GB" b="0" i="1" noProof="0" dirty="0"/>
              <a:t> </a:t>
            </a:r>
            <a:r>
              <a:rPr lang="en-GB" b="0" i="0" noProof="0" dirty="0"/>
              <a:t>form is used because the present tense form and past participle sound the same, forcing students to notice the presence or absence of the auxiliary verb.</a:t>
            </a:r>
          </a:p>
          <a:p>
            <a:endParaRPr lang="en-US" b="1" dirty="0"/>
          </a:p>
          <a:p>
            <a:pPr marL="0" indent="0">
              <a:buFont typeface="Arial" panose="020B0604020202020204" pitchFamily="34" charset="0"/>
              <a:buNone/>
            </a:pPr>
            <a:r>
              <a:rPr lang="en-US" b="1" dirty="0"/>
              <a:t>Procedure</a:t>
            </a:r>
          </a:p>
          <a:p>
            <a:pPr marL="0" indent="0">
              <a:buFont typeface="+mj-lt"/>
              <a:buNone/>
            </a:pPr>
            <a:r>
              <a:rPr lang="en-US" b="0" dirty="0"/>
              <a:t>1. Click on the number to listen to the audio with the time phrase obscured.</a:t>
            </a:r>
          </a:p>
          <a:p>
            <a:pPr marL="0" indent="0">
              <a:buFont typeface="+mj-lt"/>
              <a:buNone/>
            </a:pPr>
            <a:r>
              <a:rPr lang="en-US" b="0" dirty="0"/>
              <a:t>2. Students listen to each sentence and choose the correct adverb based on the verb form.</a:t>
            </a:r>
          </a:p>
          <a:p>
            <a:pPr marL="0" indent="0">
              <a:buFont typeface="+mj-lt"/>
              <a:buNone/>
            </a:pPr>
            <a:r>
              <a:rPr lang="en-US" b="0" dirty="0"/>
              <a:t>3. Click the R button to listen to the audio of the full sentence. </a:t>
            </a:r>
          </a:p>
          <a:p>
            <a:pPr marL="0" indent="0">
              <a:buFont typeface="+mj-lt"/>
              <a:buNone/>
            </a:pPr>
            <a:r>
              <a:rPr lang="en-US" b="0" dirty="0"/>
              <a:t>4. Click to reveal the answers.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5. </a:t>
            </a:r>
            <a:r>
              <a:rPr lang="en-US" b="1" dirty="0"/>
              <a:t>Optional extension: </a:t>
            </a:r>
            <a:r>
              <a:rPr lang="en-US" b="0" dirty="0"/>
              <a:t>ask students to translate the sentences that they have just heard.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6. Click to reveal suggested translations.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kern="1200" dirty="0">
              <a:solidFill>
                <a:schemeClr val="tx1"/>
              </a:solidFill>
              <a:effectLst/>
              <a:latin typeface="+mn-lt"/>
              <a:ea typeface="+mn-ea"/>
              <a:cs typeface="+mn-cs"/>
            </a:endParaRPr>
          </a:p>
          <a:p>
            <a:r>
              <a:rPr lang="en-US" b="1" dirty="0"/>
              <a:t>Transcript:</a:t>
            </a:r>
          </a:p>
          <a:p>
            <a:pPr marL="0" lvl="0" indent="0">
              <a:buFont typeface="+mj-lt"/>
              <a:buNone/>
            </a:pPr>
            <a:r>
              <a:rPr lang="fr-FR" sz="1200" kern="1200" noProof="0" dirty="0">
                <a:solidFill>
                  <a:schemeClr val="tx1"/>
                </a:solidFill>
                <a:effectLst/>
                <a:latin typeface="+mn-lt"/>
                <a:ea typeface="+mn-ea"/>
                <a:cs typeface="+mn-cs"/>
              </a:rPr>
              <a:t>1. Vous avez commencé un nouveau livre [hier].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kern="1200" noProof="0" dirty="0">
                <a:solidFill>
                  <a:schemeClr val="tx1"/>
                </a:solidFill>
                <a:effectLst/>
                <a:latin typeface="+mn-lt"/>
                <a:ea typeface="+mn-ea"/>
                <a:cs typeface="+mn-cs"/>
              </a:rPr>
              <a:t>2. Vous étudiez ce livre [maintenant].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kern="1200" noProof="0" dirty="0">
                <a:solidFill>
                  <a:schemeClr val="tx1"/>
                </a:solidFill>
                <a:effectLst/>
                <a:latin typeface="+mn-lt"/>
                <a:ea typeface="+mn-ea"/>
                <a:cs typeface="+mn-cs"/>
              </a:rPr>
              <a:t>3. Vous avez parlé du texte [lundi dernier] ?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kern="1200" noProof="0" dirty="0">
                <a:solidFill>
                  <a:schemeClr val="tx1"/>
                </a:solidFill>
                <a:effectLst/>
                <a:latin typeface="+mn-lt"/>
                <a:ea typeface="+mn-ea"/>
                <a:cs typeface="+mn-cs"/>
              </a:rPr>
              <a:t>4. Vous avez expliqué l’histoire </a:t>
            </a:r>
            <a:r>
              <a:rPr lang="fr-FR" b="0" i="0" dirty="0">
                <a:solidFill>
                  <a:srgbClr val="000000"/>
                </a:solidFill>
                <a:effectLst/>
                <a:latin typeface="-apple-system"/>
              </a:rPr>
              <a:t>à un partenaire [mardi dernier]</a:t>
            </a:r>
            <a:r>
              <a:rPr lang="fr-FR" sz="1200" kern="1200" noProof="0" dirty="0">
                <a:solidFill>
                  <a:schemeClr val="tx1"/>
                </a:solidFill>
                <a:effectLst/>
                <a:latin typeface="+mn-lt"/>
                <a:ea typeface="+mn-ea"/>
                <a:cs typeface="+mn-cs"/>
              </a:rPr>
              <a:t>.</a:t>
            </a:r>
          </a:p>
          <a:p>
            <a:pPr marL="0" lvl="0" indent="0">
              <a:buFont typeface="+mj-lt"/>
              <a:buNone/>
            </a:pPr>
            <a:r>
              <a:rPr lang="fr-FR" sz="1200" kern="1200" noProof="0" dirty="0">
                <a:solidFill>
                  <a:schemeClr val="tx1"/>
                </a:solidFill>
                <a:effectLst/>
                <a:latin typeface="+mn-lt"/>
                <a:ea typeface="+mn-ea"/>
                <a:cs typeface="+mn-cs"/>
              </a:rPr>
              <a:t>5. Vous empruntez les livres du collège</a:t>
            </a:r>
            <a:r>
              <a:rPr lang="fr-FR" sz="1200" b="0" i="0" kern="1200" noProof="0" dirty="0">
                <a:solidFill>
                  <a:schemeClr val="tx1"/>
                </a:solidFill>
                <a:effectLst/>
                <a:latin typeface="+mn-lt"/>
                <a:ea typeface="+mn-ea"/>
                <a:cs typeface="+mn-cs"/>
              </a:rPr>
              <a:t> [en ce moment]? </a:t>
            </a:r>
            <a:endParaRPr lang="fr-FR" sz="1200" kern="1200" noProof="0" dirty="0">
              <a:solidFill>
                <a:schemeClr val="tx1"/>
              </a:solidFill>
              <a:effectLst/>
              <a:latin typeface="+mn-lt"/>
              <a:ea typeface="+mn-ea"/>
              <a:cs typeface="+mn-cs"/>
            </a:endParaRPr>
          </a:p>
          <a:p>
            <a:pPr marL="0" lvl="0" indent="0">
              <a:buFont typeface="+mj-lt"/>
              <a:buNone/>
            </a:pPr>
            <a:r>
              <a:rPr lang="fr-FR" sz="1200" kern="1200" noProof="0" dirty="0">
                <a:solidFill>
                  <a:schemeClr val="tx1"/>
                </a:solidFill>
                <a:effectLst/>
                <a:latin typeface="+mn-lt"/>
                <a:ea typeface="+mn-ea"/>
                <a:cs typeface="+mn-cs"/>
              </a:rPr>
              <a:t>6. [Normalement], vous partagez les livres avec une autre classe.</a:t>
            </a:r>
          </a:p>
          <a:p>
            <a:pPr marL="0" lvl="0" indent="0">
              <a:buFont typeface="+mj-lt"/>
              <a:buNone/>
            </a:pPr>
            <a:r>
              <a:rPr lang="fr-FR" sz="1200" kern="1200" noProof="0" dirty="0">
                <a:solidFill>
                  <a:schemeClr val="tx1"/>
                </a:solidFill>
                <a:effectLst/>
                <a:latin typeface="+mn-lt"/>
                <a:ea typeface="+mn-ea"/>
                <a:cs typeface="+mn-cs"/>
              </a:rPr>
              <a:t>7. Vous avez regardé le film [samedi dernier].</a:t>
            </a:r>
          </a:p>
          <a:p>
            <a:pPr marL="0" lvl="0" indent="0">
              <a:buFont typeface="+mj-lt"/>
              <a:buNone/>
            </a:pPr>
            <a:r>
              <a:rPr lang="fr-FR" sz="1200" kern="1200" noProof="0" dirty="0">
                <a:solidFill>
                  <a:schemeClr val="tx1"/>
                </a:solidFill>
                <a:effectLst/>
                <a:latin typeface="+mn-lt"/>
                <a:ea typeface="+mn-ea"/>
                <a:cs typeface="+mn-cs"/>
              </a:rPr>
              <a:t>8. Vous aidez les amis d’Océane [maintenant].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entier</a:t>
            </a:r>
            <a:r>
              <a:rPr lang="en-GB" baseline="0" dirty="0"/>
              <a:t> [455]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565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a:t>
            </a:r>
            <a:r>
              <a:rPr lang="en-GB" b="0" baseline="0" dirty="0"/>
              <a:t>(2 SSC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dirty="0"/>
              <a:t>] </a:t>
            </a:r>
            <a:r>
              <a:rPr lang="en-GB" b="0" dirty="0"/>
              <a:t>sound first, on its own. Students repeat it with you.</a:t>
            </a:r>
            <a:br>
              <a:rPr lang="en-GB" b="0" dirty="0"/>
            </a:br>
            <a:r>
              <a:rPr lang="en-GB" b="0" dirty="0"/>
              <a:t>2. Bring up the word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a:t>
            </a:r>
            <a:r>
              <a:rPr lang="en-GB" baseline="0" dirty="0"/>
              <a:t> to the spot on which one is standing / indicate the room in which the lesson is taking place with a sweeping motion of one’s index finger.</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dirty="0"/>
              <a:t> </a:t>
            </a:r>
            <a:r>
              <a:rPr lang="en-GB" baseline="0" dirty="0"/>
              <a:t>sound, pronouncing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36354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8 minutes. </a:t>
            </a:r>
            <a:r>
              <a:rPr lang="en-US" b="1" i="0" dirty="0"/>
              <a:t>This is slide 1/3.</a:t>
            </a:r>
            <a:endParaRPr lang="en-US" b="1"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recognition of </a:t>
            </a:r>
            <a:r>
              <a:rPr lang="en-GB" b="0" dirty="0"/>
              <a:t>the plural forms of –ER verbs in </a:t>
            </a:r>
            <a:r>
              <a:rPr lang="en-GB" b="0" i="0" noProof="0" dirty="0"/>
              <a:t>the perfect tense; written comprehension of a longer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noProof="0" dirty="0"/>
          </a:p>
          <a:p>
            <a:r>
              <a:rPr lang="en-US" b="1" dirty="0"/>
              <a:t>Procedure: </a:t>
            </a:r>
          </a:p>
          <a:p>
            <a:pPr marL="0" indent="0">
              <a:buFont typeface="+mj-lt"/>
              <a:buNone/>
            </a:pPr>
            <a:r>
              <a:rPr lang="en-US" b="0" dirty="0"/>
              <a:t>1. Students read the text and choose the appropriate subject based on the short form of </a:t>
            </a:r>
            <a:r>
              <a:rPr lang="en-US" b="0" i="1" dirty="0" err="1"/>
              <a:t>avoir</a:t>
            </a:r>
            <a:r>
              <a:rPr lang="en-US" b="0" i="1" dirty="0"/>
              <a:t> </a:t>
            </a:r>
            <a:r>
              <a:rPr lang="en-US" b="0" i="0" dirty="0"/>
              <a:t>they see</a:t>
            </a:r>
            <a:r>
              <a:rPr lang="en-US" b="0" dirty="0"/>
              <a:t>. The text is continued on slide 2/3.</a:t>
            </a:r>
          </a:p>
          <a:p>
            <a:pPr marL="0" indent="0">
              <a:buFont typeface="+mj-lt"/>
              <a:buNone/>
            </a:pPr>
            <a:r>
              <a:rPr lang="en-US" b="0" dirty="0"/>
              <a:t>2. Click to reveal the answers. </a:t>
            </a:r>
          </a:p>
          <a:p>
            <a:pPr marL="0" indent="0">
              <a:buFont typeface="+mj-lt"/>
              <a:buNone/>
            </a:pPr>
            <a:r>
              <a:rPr lang="en-US" b="0" dirty="0"/>
              <a:t>3. On slide 3/3, students re-read the text and choose whether the sentences in English are true or false. </a:t>
            </a:r>
          </a:p>
          <a:p>
            <a:pPr marL="0" indent="0">
              <a:buFont typeface="+mj-lt"/>
              <a:buNone/>
            </a:pPr>
            <a:r>
              <a:rPr lang="en-US" b="0" dirty="0"/>
              <a:t>4. Click to reveal the answers. </a:t>
            </a:r>
          </a:p>
          <a:p>
            <a:pPr marL="0" indent="0">
              <a:buFont typeface="+mj-lt"/>
              <a:buNone/>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bande</a:t>
            </a:r>
            <a:r>
              <a:rPr lang="en-GB" baseline="0" dirty="0"/>
              <a:t> [977], </a:t>
            </a:r>
            <a:r>
              <a:rPr lang="en-GB" baseline="0" dirty="0" err="1"/>
              <a:t>dessiné</a:t>
            </a:r>
            <a:r>
              <a:rPr lang="en-GB" baseline="0" dirty="0"/>
              <a:t> [2624], francophone [3118]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copie</a:t>
            </a:r>
            <a:r>
              <a:rPr lang="en-GB" baseline="0" dirty="0"/>
              <a:t> [2133], type [440], magazine [2033], comique [4709], image [659], </a:t>
            </a:r>
            <a:r>
              <a:rPr lang="en-GB" baseline="0" dirty="0" err="1"/>
              <a:t>aventure</a:t>
            </a:r>
            <a:r>
              <a:rPr lang="en-GB" baseline="0" dirty="0"/>
              <a:t> [2090], attraction [&gt;5000], </a:t>
            </a:r>
            <a:r>
              <a:rPr lang="en-GB" baseline="0" dirty="0" err="1"/>
              <a:t>série</a:t>
            </a:r>
            <a:r>
              <a:rPr lang="en-GB" baseline="0" dirty="0"/>
              <a:t> [836], </a:t>
            </a:r>
            <a:r>
              <a:rPr lang="en-GB" baseline="0" dirty="0" err="1"/>
              <a:t>agence</a:t>
            </a:r>
            <a:r>
              <a:rPr lang="en-GB" baseline="0" dirty="0"/>
              <a:t> [1481], </a:t>
            </a:r>
            <a:r>
              <a:rPr lang="en-GB" baseline="0" dirty="0" err="1"/>
              <a:t>presse</a:t>
            </a:r>
            <a:r>
              <a:rPr lang="en-GB" baseline="0" dirty="0"/>
              <a:t> [986], </a:t>
            </a:r>
            <a:r>
              <a:rPr lang="en-GB" baseline="0" dirty="0" err="1"/>
              <a:t>sujet</a:t>
            </a:r>
            <a:r>
              <a:rPr lang="en-GB" baseline="0" dirty="0"/>
              <a:t> [353]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966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slide 2/3.</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On revealing the first answer on this slide, pictures of </a:t>
            </a:r>
            <a:r>
              <a:rPr lang="fr-FR" sz="1200" dirty="0">
                <a:solidFill>
                  <a:schemeClr val="accent5">
                    <a:lumMod val="50000"/>
                  </a:schemeClr>
                </a:solidFill>
              </a:rPr>
              <a:t>René Goscinny and Albert Uderzo </a:t>
            </a:r>
            <a:r>
              <a:rPr lang="fr-FR" sz="1200" dirty="0" err="1">
                <a:solidFill>
                  <a:schemeClr val="accent5">
                    <a:lumMod val="50000"/>
                  </a:schemeClr>
                </a:solidFill>
              </a:rPr>
              <a:t>appear</a:t>
            </a:r>
            <a:r>
              <a:rPr lang="fr-FR" sz="1200" dirty="0">
                <a:solidFill>
                  <a:schemeClr val="accent5">
                    <a:lumMod val="50000"/>
                  </a:schemeClr>
                </a:solidFill>
              </a:rPr>
              <a:t>. </a:t>
            </a:r>
            <a:r>
              <a:rPr lang="fr-FR" sz="1200" dirty="0" err="1">
                <a:solidFill>
                  <a:schemeClr val="accent5">
                    <a:lumMod val="50000"/>
                  </a:schemeClr>
                </a:solidFill>
              </a:rPr>
              <a:t>Explain</a:t>
            </a:r>
            <a:r>
              <a:rPr lang="fr-FR" sz="1200" dirty="0">
                <a:solidFill>
                  <a:schemeClr val="accent5">
                    <a:lumMod val="50000"/>
                  </a:schemeClr>
                </a:solidFill>
              </a:rPr>
              <a:t> </a:t>
            </a:r>
            <a:r>
              <a:rPr lang="fr-FR" sz="1200" dirty="0" err="1">
                <a:solidFill>
                  <a:schemeClr val="accent5">
                    <a:lumMod val="50000"/>
                  </a:schemeClr>
                </a:solidFill>
              </a:rPr>
              <a:t>that</a:t>
            </a:r>
            <a:r>
              <a:rPr lang="fr-FR" sz="1200" dirty="0">
                <a:solidFill>
                  <a:schemeClr val="accent5">
                    <a:lumMod val="50000"/>
                  </a:schemeClr>
                </a:solidFill>
              </a:rPr>
              <a:t> </a:t>
            </a:r>
            <a:r>
              <a:rPr lang="fr-FR" sz="1200" dirty="0" err="1">
                <a:solidFill>
                  <a:schemeClr val="accent5">
                    <a:lumMod val="50000"/>
                  </a:schemeClr>
                </a:solidFill>
              </a:rPr>
              <a:t>these</a:t>
            </a:r>
            <a:r>
              <a:rPr lang="fr-FR" sz="1200" dirty="0">
                <a:solidFill>
                  <a:schemeClr val="accent5">
                    <a:lumMod val="50000"/>
                  </a:schemeClr>
                </a:solidFill>
              </a:rPr>
              <a:t> are the </a:t>
            </a:r>
            <a:r>
              <a:rPr lang="fr-FR" sz="1200" dirty="0" err="1">
                <a:solidFill>
                  <a:schemeClr val="accent5">
                    <a:lumMod val="50000"/>
                  </a:schemeClr>
                </a:solidFill>
              </a:rPr>
              <a:t>creators</a:t>
            </a:r>
            <a:r>
              <a:rPr lang="fr-FR" sz="1200" dirty="0">
                <a:solidFill>
                  <a:schemeClr val="accent5">
                    <a:lumMod val="50000"/>
                  </a:schemeClr>
                </a:solidFill>
              </a:rPr>
              <a:t> of the </a:t>
            </a:r>
            <a:r>
              <a:rPr lang="fr-FR" sz="1200" dirty="0" err="1">
                <a:solidFill>
                  <a:schemeClr val="accent5">
                    <a:lumMod val="50000"/>
                  </a:schemeClr>
                </a:solidFill>
              </a:rPr>
              <a:t>Asterix</a:t>
            </a:r>
            <a:r>
              <a:rPr lang="fr-FR" sz="1200" dirty="0">
                <a:solidFill>
                  <a:schemeClr val="accent5">
                    <a:lumMod val="50000"/>
                  </a:schemeClr>
                </a:solidFill>
              </a:rPr>
              <a:t> comics.</a:t>
            </a:r>
            <a:endParaRPr lang="en-GB" b="0" dirty="0"/>
          </a:p>
          <a:p>
            <a:endParaRPr lang="en-GB" b="1" dirty="0"/>
          </a:p>
          <a:p>
            <a:r>
              <a:rPr lang="en-GB" b="1" dirty="0"/>
              <a:t>Picture sources:</a:t>
            </a:r>
          </a:p>
          <a:p>
            <a:r>
              <a:rPr lang="en-US" b="0" dirty="0"/>
              <a:t>https://commons.wikimedia.org/wiki/File:Albert_Uderzo.jpg</a:t>
            </a:r>
            <a:endParaRPr lang="en-GB" b="0" dirty="0"/>
          </a:p>
          <a:p>
            <a:r>
              <a:rPr lang="en-US" b="0" dirty="0"/>
              <a:t>https://commons.wikimedia.org/w/index.php?search=Goscinny+et+Uderzo+&amp;title=Special:MediaSearch&amp;go=Go&amp;type=image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310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slide 3/3.</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367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Oral and written production of the plural forms of –ER verbs in the perfect tense. </a:t>
            </a:r>
          </a:p>
          <a:p>
            <a:endParaRPr lang="en-US" b="1" dirty="0"/>
          </a:p>
          <a:p>
            <a:r>
              <a:rPr lang="en-US" b="1" dirty="0"/>
              <a:t>Procedure:</a:t>
            </a:r>
          </a:p>
          <a:p>
            <a:pPr marL="0" indent="0">
              <a:buFont typeface="+mj-lt"/>
              <a:buNone/>
            </a:pPr>
            <a:r>
              <a:rPr lang="en-US" b="0" dirty="0"/>
              <a:t>1. Print and distribute the cue cards on slides 24-25. Tell students they are going to work in pairs with another pair to co-create two fantasy stories. </a:t>
            </a:r>
          </a:p>
          <a:p>
            <a:pPr marL="0" indent="0">
              <a:buFont typeface="+mj-lt"/>
              <a:buNone/>
            </a:pPr>
            <a:r>
              <a:rPr lang="en-US" b="0" dirty="0"/>
              <a:t>2. Use this slide to model the task. Students take it in turns to ask and answer questions on behalf of their pair. Pair A begins by asking the question indicated on their role card in the perfect tense, using the </a:t>
            </a:r>
            <a:r>
              <a:rPr lang="en-US" b="0" i="1" dirty="0" err="1"/>
              <a:t>vous</a:t>
            </a:r>
            <a:r>
              <a:rPr lang="en-US" b="0" dirty="0"/>
              <a:t> form. At this stage, students to use intonation or </a:t>
            </a:r>
            <a:r>
              <a:rPr lang="en-US" b="0" i="1" dirty="0" err="1"/>
              <a:t>est-ce</a:t>
            </a:r>
            <a:r>
              <a:rPr lang="en-US" b="0" i="1" dirty="0"/>
              <a:t> que</a:t>
            </a:r>
            <a:r>
              <a:rPr lang="en-US" b="0" dirty="0"/>
              <a:t> questions (inversion questions in the perfect tense will be introduced in lesson 2). </a:t>
            </a:r>
          </a:p>
          <a:p>
            <a:pPr marL="0" indent="0">
              <a:buFont typeface="+mj-lt"/>
              <a:buNone/>
            </a:pPr>
            <a:r>
              <a:rPr lang="en-US" b="0" dirty="0"/>
              <a:t>3. Pair B responds in the perfect tense using the </a:t>
            </a:r>
            <a:r>
              <a:rPr lang="en-US" b="0" i="1" dirty="0"/>
              <a:t>nous</a:t>
            </a:r>
            <a:r>
              <a:rPr lang="en-US" b="0" dirty="0"/>
              <a:t> form, following the prompt on their card.</a:t>
            </a:r>
          </a:p>
          <a:p>
            <a:pPr marL="0" indent="0">
              <a:buFont typeface="+mj-lt"/>
              <a:buNone/>
            </a:pPr>
            <a:r>
              <a:rPr lang="en-US" b="0" dirty="0"/>
              <a:t>4. Pair A make notes on what they hear in the </a:t>
            </a:r>
            <a:r>
              <a:rPr lang="en-US" b="0" i="1" dirty="0" err="1"/>
              <a:t>ils</a:t>
            </a:r>
            <a:r>
              <a:rPr lang="en-US" b="0" i="1" dirty="0"/>
              <a:t>/</a:t>
            </a:r>
            <a:r>
              <a:rPr lang="en-US" b="0" i="1" dirty="0" err="1"/>
              <a:t>elles</a:t>
            </a:r>
            <a:r>
              <a:rPr lang="en-US" b="0" i="1" dirty="0"/>
              <a:t> </a:t>
            </a:r>
            <a:r>
              <a:rPr lang="en-US" b="0" i="0" dirty="0"/>
              <a:t>form.</a:t>
            </a:r>
          </a:p>
          <a:p>
            <a:pPr marL="0" indent="0">
              <a:buFont typeface="+mj-lt"/>
              <a:buNone/>
            </a:pPr>
            <a:r>
              <a:rPr lang="en-US" b="0" i="0" dirty="0"/>
              <a:t>5. After four turns, one member of pair A reads the full story aloud (4 sentences in the 3</a:t>
            </a:r>
            <a:r>
              <a:rPr lang="en-US" b="0" i="0" baseline="30000" dirty="0"/>
              <a:t>rd</a:t>
            </a:r>
            <a:r>
              <a:rPr lang="en-US" b="0" i="0" dirty="0"/>
              <a:t> person plural). See slide 26 for the solution.</a:t>
            </a:r>
          </a:p>
          <a:p>
            <a:pPr marL="0" indent="0">
              <a:buFont typeface="+mj-lt"/>
              <a:buNone/>
            </a:pPr>
            <a:r>
              <a:rPr lang="en-US" b="0" i="0" dirty="0"/>
              <a:t>6. Pairs swap roles.</a:t>
            </a:r>
          </a:p>
          <a:p>
            <a:pPr marL="0" indent="0">
              <a:buFont typeface="+mj-lt"/>
              <a:buNone/>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interview [3186]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US" b="0" i="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Role play card for group A.</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4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Role play card for the previous slide.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650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Role play card for the previous slide.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933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and Emma Marsden for their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a:t>
            </a:r>
            <a:r>
              <a:rPr lang="en-GB" b="1" dirty="0"/>
              <a:t>[-s] </a:t>
            </a:r>
            <a:r>
              <a:rPr lang="en-GB" b="0" dirty="0"/>
              <a:t>and </a:t>
            </a:r>
            <a:r>
              <a:rPr lang="en-GB" b="1" dirty="0"/>
              <a:t>[-</a:t>
            </a:r>
            <a:r>
              <a:rPr lang="en-GB" b="1" dirty="0" err="1"/>
              <a:t>tion</a:t>
            </a:r>
            <a:r>
              <a:rPr lang="en-GB" b="1" dirty="0"/>
              <a:t>]</a:t>
            </a:r>
            <a:endParaRPr lang="en-GB" sz="1200" b="1" dirty="0">
              <a:solidFill>
                <a:prstClr val="white"/>
              </a:solidFill>
            </a:endParaRPr>
          </a:p>
          <a:p>
            <a:pPr algn="l"/>
            <a:r>
              <a:rPr lang="en-GB" b="0" dirty="0"/>
              <a:t>Consolidation</a:t>
            </a:r>
            <a:r>
              <a:rPr lang="en-GB" b="0" baseline="0" dirty="0"/>
              <a:t> of</a:t>
            </a:r>
            <a:r>
              <a:rPr lang="en-GB" dirty="0"/>
              <a:t> </a:t>
            </a:r>
            <a:r>
              <a:rPr lang="en-GB" sz="1200" b="1" dirty="0">
                <a:solidFill>
                  <a:prstClr val="white"/>
                </a:solidFill>
              </a:rPr>
              <a:t>yes/no questions (inversion) in the present tense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sz="1200" b="1" dirty="0">
                <a:solidFill>
                  <a:prstClr val="white"/>
                </a:solidFill>
              </a:rPr>
              <a:t>yes/no questions (inversion) in the perfect tense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8.3.2.4 (introduce) </a:t>
            </a:r>
            <a:r>
              <a:rPr lang="en-GB" sz="1200" b="0" i="0" u="none" strike="noStrike" kern="1200" dirty="0">
                <a:solidFill>
                  <a:schemeClr val="tx1"/>
                </a:solidFill>
                <a:effectLst/>
                <a:latin typeface="+mn-lt"/>
                <a:ea typeface="+mn-ea"/>
                <a:cs typeface="+mn-cs"/>
              </a:rPr>
              <a:t>commencer [139], </a:t>
            </a:r>
            <a:r>
              <a:rPr lang="en-GB" sz="1200" b="0" i="0" u="none" strike="noStrike" kern="1200" dirty="0" err="1">
                <a:solidFill>
                  <a:schemeClr val="tx1"/>
                </a:solidFill>
                <a:effectLst/>
                <a:latin typeface="+mn-lt"/>
                <a:ea typeface="+mn-ea"/>
                <a:cs typeface="+mn-cs"/>
              </a:rPr>
              <a:t>bibliothèque</a:t>
            </a:r>
            <a:r>
              <a:rPr lang="en-GB" sz="1200" b="0" i="0" u="none" strike="noStrike" kern="1200" dirty="0">
                <a:solidFill>
                  <a:schemeClr val="tx1"/>
                </a:solidFill>
                <a:effectLst/>
                <a:latin typeface="+mn-lt"/>
                <a:ea typeface="+mn-ea"/>
                <a:cs typeface="+mn-cs"/>
              </a:rPr>
              <a:t> [2511], </a:t>
            </a:r>
            <a:r>
              <a:rPr lang="en-GB" sz="1200" b="0" i="0" u="none" strike="noStrike" kern="1200" dirty="0" err="1">
                <a:solidFill>
                  <a:schemeClr val="tx1"/>
                </a:solidFill>
                <a:effectLst/>
                <a:latin typeface="+mn-lt"/>
                <a:ea typeface="+mn-ea"/>
                <a:cs typeface="+mn-cs"/>
              </a:rPr>
              <a:t>expliquer</a:t>
            </a:r>
            <a:r>
              <a:rPr lang="en-GB" sz="1200" b="0" i="0" u="none" strike="noStrike" kern="1200" dirty="0">
                <a:solidFill>
                  <a:schemeClr val="tx1"/>
                </a:solidFill>
                <a:effectLst/>
                <a:latin typeface="+mn-lt"/>
                <a:ea typeface="+mn-ea"/>
                <a:cs typeface="+mn-cs"/>
              </a:rPr>
              <a:t> [252], </a:t>
            </a:r>
            <a:r>
              <a:rPr lang="en-GB" sz="1200" b="0" i="0" u="none" strike="noStrike" kern="1200" dirty="0" err="1">
                <a:solidFill>
                  <a:schemeClr val="tx1"/>
                </a:solidFill>
                <a:effectLst/>
                <a:latin typeface="+mn-lt"/>
                <a:ea typeface="+mn-ea"/>
                <a:cs typeface="+mn-cs"/>
              </a:rPr>
              <a:t>emprunter</a:t>
            </a:r>
            <a:r>
              <a:rPr lang="en-GB" sz="1200" b="0" i="0" u="none" strike="noStrike" kern="1200" dirty="0">
                <a:solidFill>
                  <a:schemeClr val="tx1"/>
                </a:solidFill>
                <a:effectLst/>
                <a:latin typeface="+mn-lt"/>
                <a:ea typeface="+mn-ea"/>
                <a:cs typeface="+mn-cs"/>
              </a:rPr>
              <a:t> [1268], quitter [507], </a:t>
            </a:r>
            <a:r>
              <a:rPr lang="en-GB" sz="1200" b="0" i="0" u="none" strike="noStrike" kern="1200" dirty="0" err="1">
                <a:solidFill>
                  <a:schemeClr val="tx1"/>
                </a:solidFill>
                <a:effectLst/>
                <a:latin typeface="+mn-lt"/>
                <a:ea typeface="+mn-ea"/>
                <a:cs typeface="+mn-cs"/>
              </a:rPr>
              <a:t>cours</a:t>
            </a:r>
            <a:r>
              <a:rPr lang="en-GB" sz="1200" b="0" i="0" u="none" strike="noStrike" kern="1200" dirty="0">
                <a:solidFill>
                  <a:schemeClr val="tx1"/>
                </a:solidFill>
                <a:effectLst/>
                <a:latin typeface="+mn-lt"/>
                <a:ea typeface="+mn-ea"/>
                <a:cs typeface="+mn-cs"/>
              </a:rPr>
              <a:t> [169], </a:t>
            </a:r>
            <a:r>
              <a:rPr lang="en-GB" sz="1200" b="0" i="0" u="none" strike="noStrike" kern="1200" dirty="0" err="1">
                <a:solidFill>
                  <a:schemeClr val="tx1"/>
                </a:solidFill>
                <a:effectLst/>
                <a:latin typeface="+mn-lt"/>
                <a:ea typeface="+mn-ea"/>
                <a:cs typeface="+mn-cs"/>
              </a:rPr>
              <a:t>fois</a:t>
            </a:r>
            <a:r>
              <a:rPr lang="en-GB" sz="1200" b="0" i="0" u="none" strike="noStrike" kern="1200" dirty="0">
                <a:solidFill>
                  <a:schemeClr val="tx1"/>
                </a:solidFill>
                <a:effectLst/>
                <a:latin typeface="+mn-lt"/>
                <a:ea typeface="+mn-ea"/>
                <a:cs typeface="+mn-cs"/>
              </a:rPr>
              <a:t> [49], </a:t>
            </a:r>
            <a:r>
              <a:rPr lang="en-GB" sz="1200" b="0" i="0" u="none" strike="noStrike" kern="1200" dirty="0" err="1">
                <a:solidFill>
                  <a:schemeClr val="tx1"/>
                </a:solidFill>
                <a:effectLst/>
                <a:latin typeface="+mn-lt"/>
                <a:ea typeface="+mn-ea"/>
                <a:cs typeface="+mn-cs"/>
              </a:rPr>
              <a:t>tâche</a:t>
            </a:r>
            <a:r>
              <a:rPr lang="en-GB" sz="1200" b="0" i="0" u="none" strike="noStrike" kern="1200" dirty="0">
                <a:solidFill>
                  <a:schemeClr val="tx1"/>
                </a:solidFill>
                <a:effectLst/>
                <a:latin typeface="+mn-lt"/>
                <a:ea typeface="+mn-ea"/>
                <a:cs typeface="+mn-cs"/>
              </a:rPr>
              <a:t> [887], déjà</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[58], </a:t>
            </a:r>
            <a:r>
              <a:rPr lang="en-GB" sz="1200" b="0" i="0" u="none" strike="noStrike" kern="1200" dirty="0" err="1">
                <a:solidFill>
                  <a:schemeClr val="tx1"/>
                </a:solidFill>
                <a:effectLst/>
                <a:latin typeface="+mn-lt"/>
                <a:ea typeface="+mn-ea"/>
                <a:cs typeface="+mn-cs"/>
              </a:rPr>
              <a:t>enfin</a:t>
            </a:r>
            <a:r>
              <a:rPr lang="en-GB" sz="1200" b="0" i="0" u="none" strike="noStrike" kern="1200" dirty="0">
                <a:solidFill>
                  <a:schemeClr val="tx1"/>
                </a:solidFill>
                <a:effectLst/>
                <a:latin typeface="+mn-lt"/>
                <a:ea typeface="+mn-ea"/>
                <a:cs typeface="+mn-cs"/>
              </a:rPr>
              <a:t> [349], </a:t>
            </a:r>
            <a:r>
              <a:rPr lang="en-GB" sz="1200" b="0" i="0" u="none" strike="noStrike" kern="1200" dirty="0" err="1">
                <a:solidFill>
                  <a:schemeClr val="tx1"/>
                </a:solidFill>
                <a:effectLst/>
                <a:latin typeface="+mn-lt"/>
                <a:ea typeface="+mn-ea"/>
                <a:cs typeface="+mn-cs"/>
              </a:rPr>
              <a:t>toujours</a:t>
            </a:r>
            <a:r>
              <a:rPr lang="en-GB" sz="1200" b="0" i="0" u="none" strike="noStrike" kern="1200" dirty="0">
                <a:solidFill>
                  <a:schemeClr val="tx1"/>
                </a:solidFill>
                <a:effectLst/>
                <a:latin typeface="+mn-lt"/>
                <a:ea typeface="+mn-ea"/>
                <a:cs typeface="+mn-cs"/>
              </a:rPr>
              <a:t> [103]</a:t>
            </a:r>
            <a:r>
              <a:rPr lang="en-GB" b="0" dirty="0"/>
              <a:t> </a:t>
            </a:r>
            <a:endParaRPr lang="fr-FR" b="0"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8.3.1.5 (revisit)</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dirty="0" err="1">
                <a:solidFill>
                  <a:schemeClr val="tx1"/>
                </a:solidFill>
                <a:effectLst/>
                <a:latin typeface="+mn-lt"/>
                <a:ea typeface="+mn-ea"/>
                <a:cs typeface="+mn-cs"/>
              </a:rPr>
              <a:t>décrire</a:t>
            </a:r>
            <a:r>
              <a:rPr lang="en-GB" sz="1200" b="0" i="0" u="none" strike="noStrike" kern="1200" dirty="0">
                <a:solidFill>
                  <a:schemeClr val="tx1"/>
                </a:solidFill>
                <a:effectLst/>
                <a:latin typeface="+mn-lt"/>
                <a:ea typeface="+mn-ea"/>
                <a:cs typeface="+mn-cs"/>
              </a:rPr>
              <a:t> [1176], </a:t>
            </a:r>
            <a:r>
              <a:rPr lang="en-GB" sz="1200" b="0" i="0" u="none" strike="noStrike" kern="1200" dirty="0" err="1">
                <a:solidFill>
                  <a:schemeClr val="tx1"/>
                </a:solidFill>
                <a:effectLst/>
                <a:latin typeface="+mn-lt"/>
                <a:ea typeface="+mn-ea"/>
                <a:cs typeface="+mn-cs"/>
              </a:rPr>
              <a:t>traduire</a:t>
            </a:r>
            <a:r>
              <a:rPr lang="en-GB" sz="1200" b="0" i="0" u="none" strike="noStrike" kern="1200" dirty="0">
                <a:solidFill>
                  <a:schemeClr val="tx1"/>
                </a:solidFill>
                <a:effectLst/>
                <a:latin typeface="+mn-lt"/>
                <a:ea typeface="+mn-ea"/>
                <a:cs typeface="+mn-cs"/>
              </a:rPr>
              <a:t> [1125], </a:t>
            </a:r>
            <a:r>
              <a:rPr lang="en-GB" sz="1200" b="0" i="0" u="none" strike="noStrike" kern="1200" dirty="0" err="1">
                <a:solidFill>
                  <a:schemeClr val="tx1"/>
                </a:solidFill>
                <a:effectLst/>
                <a:latin typeface="+mn-lt"/>
                <a:ea typeface="+mn-ea"/>
                <a:cs typeface="+mn-cs"/>
              </a:rPr>
              <a:t>communauté</a:t>
            </a:r>
            <a:r>
              <a:rPr lang="en-GB" sz="1200" b="0" i="0" u="none" strike="noStrike" kern="1200" dirty="0">
                <a:solidFill>
                  <a:schemeClr val="tx1"/>
                </a:solidFill>
                <a:effectLst/>
                <a:latin typeface="+mn-lt"/>
                <a:ea typeface="+mn-ea"/>
                <a:cs typeface="+mn-cs"/>
              </a:rPr>
              <a:t> [558], culture [913], </a:t>
            </a:r>
            <a:r>
              <a:rPr lang="en-GB" sz="1200" b="0" i="0" u="none" strike="noStrike" kern="1200" dirty="0" err="1">
                <a:solidFill>
                  <a:schemeClr val="tx1"/>
                </a:solidFill>
                <a:effectLst/>
                <a:latin typeface="+mn-lt"/>
                <a:ea typeface="+mn-ea"/>
                <a:cs typeface="+mn-cs"/>
              </a:rPr>
              <a:t>expérience</a:t>
            </a:r>
            <a:r>
              <a:rPr lang="en-GB" sz="1200" b="0" i="0" u="none" strike="noStrike" kern="1200" dirty="0">
                <a:solidFill>
                  <a:schemeClr val="tx1"/>
                </a:solidFill>
                <a:effectLst/>
                <a:latin typeface="+mn-lt"/>
                <a:ea typeface="+mn-ea"/>
                <a:cs typeface="+mn-cs"/>
              </a:rPr>
              <a:t> [679], information [317], </a:t>
            </a:r>
            <a:r>
              <a:rPr lang="en-GB" sz="1200" b="0" i="0" u="none" strike="noStrike" kern="1200" dirty="0" err="1">
                <a:solidFill>
                  <a:schemeClr val="tx1"/>
                </a:solidFill>
                <a:effectLst/>
                <a:latin typeface="+mn-lt"/>
                <a:ea typeface="+mn-ea"/>
                <a:cs typeface="+mn-cs"/>
              </a:rPr>
              <a:t>produit</a:t>
            </a:r>
            <a:r>
              <a:rPr lang="en-GB" sz="1200" b="0" i="0" u="none" strike="noStrike" kern="1200" dirty="0">
                <a:solidFill>
                  <a:schemeClr val="tx1"/>
                </a:solidFill>
                <a:effectLst/>
                <a:latin typeface="+mn-lt"/>
                <a:ea typeface="+mn-ea"/>
                <a:cs typeface="+mn-cs"/>
              </a:rPr>
              <a:t> [373], programme [340], tout</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tous</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[24]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8.2.2.2 (revisit) </a:t>
            </a:r>
            <a:r>
              <a:rPr lang="en-GB" sz="1200" b="0" i="0" u="none" strike="noStrike" kern="1200" dirty="0" err="1">
                <a:solidFill>
                  <a:schemeClr val="tx1"/>
                </a:solidFill>
                <a:effectLst/>
                <a:latin typeface="+mn-lt"/>
                <a:ea typeface="+mn-ea"/>
                <a:cs typeface="+mn-cs"/>
              </a:rPr>
              <a:t>finir</a:t>
            </a:r>
            <a:r>
              <a:rPr lang="en-GB" sz="1200" b="0" i="0" u="none" strike="noStrike" kern="1200" dirty="0">
                <a:solidFill>
                  <a:schemeClr val="tx1"/>
                </a:solidFill>
                <a:effectLst/>
                <a:latin typeface="+mn-lt"/>
                <a:ea typeface="+mn-ea"/>
                <a:cs typeface="+mn-cs"/>
              </a:rPr>
              <a:t> [583], </a:t>
            </a:r>
            <a:r>
              <a:rPr lang="en-GB" sz="1200" b="0" i="0" u="none" strike="noStrike" kern="1200" dirty="0" err="1">
                <a:solidFill>
                  <a:schemeClr val="tx1"/>
                </a:solidFill>
                <a:effectLst/>
                <a:latin typeface="+mn-lt"/>
                <a:ea typeface="+mn-ea"/>
                <a:cs typeface="+mn-cs"/>
              </a:rPr>
              <a:t>nourrir</a:t>
            </a:r>
            <a:r>
              <a:rPr lang="en-GB" sz="1200" b="0" i="0" u="none" strike="noStrike" kern="1200" dirty="0">
                <a:solidFill>
                  <a:schemeClr val="tx1"/>
                </a:solidFill>
                <a:effectLst/>
                <a:latin typeface="+mn-lt"/>
                <a:ea typeface="+mn-ea"/>
                <a:cs typeface="+mn-cs"/>
              </a:rPr>
              <a:t> [1261], chat [3138], </a:t>
            </a:r>
            <a:r>
              <a:rPr lang="en-GB" sz="1200" b="0" i="0" u="none" strike="noStrike" kern="1200" dirty="0" err="1">
                <a:solidFill>
                  <a:schemeClr val="tx1"/>
                </a:solidFill>
                <a:effectLst/>
                <a:latin typeface="+mn-lt"/>
                <a:ea typeface="+mn-ea"/>
                <a:cs typeface="+mn-cs"/>
              </a:rPr>
              <a:t>dimanche</a:t>
            </a:r>
            <a:r>
              <a:rPr lang="en-GB" sz="1200" b="0" i="0" u="none" strike="noStrike" kern="1200" dirty="0">
                <a:solidFill>
                  <a:schemeClr val="tx1"/>
                </a:solidFill>
                <a:effectLst/>
                <a:latin typeface="+mn-lt"/>
                <a:ea typeface="+mn-ea"/>
                <a:cs typeface="+mn-cs"/>
              </a:rPr>
              <a:t> [1235], </a:t>
            </a:r>
            <a:r>
              <a:rPr lang="en-GB" sz="1200" b="0" i="0" u="none" strike="noStrike" kern="1200" dirty="0" err="1">
                <a:solidFill>
                  <a:schemeClr val="tx1"/>
                </a:solidFill>
                <a:effectLst/>
                <a:latin typeface="+mn-lt"/>
                <a:ea typeface="+mn-ea"/>
                <a:cs typeface="+mn-cs"/>
              </a:rPr>
              <a:t>heure</a:t>
            </a:r>
            <a:r>
              <a:rPr lang="en-GB" sz="1200" b="0" i="0" u="none" strike="noStrike" kern="1200" dirty="0">
                <a:solidFill>
                  <a:schemeClr val="tx1"/>
                </a:solidFill>
                <a:effectLst/>
                <a:latin typeface="+mn-lt"/>
                <a:ea typeface="+mn-ea"/>
                <a:cs typeface="+mn-cs"/>
              </a:rPr>
              <a:t> [99], </a:t>
            </a:r>
            <a:r>
              <a:rPr lang="en-GB" sz="1200" b="0" i="0" u="none" strike="noStrike" kern="1200" dirty="0" err="1">
                <a:solidFill>
                  <a:schemeClr val="tx1"/>
                </a:solidFill>
                <a:effectLst/>
                <a:latin typeface="+mn-lt"/>
                <a:ea typeface="+mn-ea"/>
                <a:cs typeface="+mn-cs"/>
              </a:rPr>
              <a:t>jeudi</a:t>
            </a:r>
            <a:r>
              <a:rPr lang="en-GB" sz="1200" b="0" i="0" u="none" strike="noStrike" kern="1200" dirty="0">
                <a:solidFill>
                  <a:schemeClr val="tx1"/>
                </a:solidFill>
                <a:effectLst/>
                <a:latin typeface="+mn-lt"/>
                <a:ea typeface="+mn-ea"/>
                <a:cs typeface="+mn-cs"/>
              </a:rPr>
              <a:t> [1112], </a:t>
            </a:r>
            <a:r>
              <a:rPr lang="en-GB" sz="1200" b="0" i="0" u="none" strike="noStrike" kern="1200" dirty="0" err="1">
                <a:solidFill>
                  <a:schemeClr val="tx1"/>
                </a:solidFill>
                <a:effectLst/>
                <a:latin typeface="+mn-lt"/>
                <a:ea typeface="+mn-ea"/>
                <a:cs typeface="+mn-cs"/>
              </a:rPr>
              <a:t>lundi</a:t>
            </a:r>
            <a:r>
              <a:rPr lang="en-GB" sz="1200" b="0" i="0" u="none" strike="noStrike" kern="1200" dirty="0">
                <a:solidFill>
                  <a:schemeClr val="tx1"/>
                </a:solidFill>
                <a:effectLst/>
                <a:latin typeface="+mn-lt"/>
                <a:ea typeface="+mn-ea"/>
                <a:cs typeface="+mn-cs"/>
              </a:rPr>
              <a:t> [1091], </a:t>
            </a:r>
            <a:r>
              <a:rPr lang="en-GB" sz="1200" b="0" i="0" u="none" strike="noStrike" kern="1200" dirty="0" err="1">
                <a:solidFill>
                  <a:schemeClr val="tx1"/>
                </a:solidFill>
                <a:effectLst/>
                <a:latin typeface="+mn-lt"/>
                <a:ea typeface="+mn-ea"/>
                <a:cs typeface="+mn-cs"/>
              </a:rPr>
              <a:t>mardi</a:t>
            </a:r>
            <a:r>
              <a:rPr lang="en-GB" sz="1200" b="0" i="0" u="none" strike="noStrike" kern="1200" dirty="0">
                <a:solidFill>
                  <a:schemeClr val="tx1"/>
                </a:solidFill>
                <a:effectLst/>
                <a:latin typeface="+mn-lt"/>
                <a:ea typeface="+mn-ea"/>
                <a:cs typeface="+mn-cs"/>
              </a:rPr>
              <a:t> [1044], </a:t>
            </a:r>
            <a:r>
              <a:rPr lang="en-GB" sz="1200" b="0" i="0" u="none" strike="noStrike" kern="1200" dirty="0" err="1">
                <a:solidFill>
                  <a:schemeClr val="tx1"/>
                </a:solidFill>
                <a:effectLst/>
                <a:latin typeface="+mn-lt"/>
                <a:ea typeface="+mn-ea"/>
                <a:cs typeface="+mn-cs"/>
              </a:rPr>
              <a:t>mercredi</a:t>
            </a:r>
            <a:r>
              <a:rPr lang="en-GB" sz="1200" b="0" i="0" u="none" strike="noStrike" kern="1200" dirty="0">
                <a:solidFill>
                  <a:schemeClr val="tx1"/>
                </a:solidFill>
                <a:effectLst/>
                <a:latin typeface="+mn-lt"/>
                <a:ea typeface="+mn-ea"/>
                <a:cs typeface="+mn-cs"/>
              </a:rPr>
              <a:t> [1168], minute [375], </a:t>
            </a:r>
            <a:r>
              <a:rPr lang="en-GB" sz="1200" b="0" i="0" u="none" strike="noStrike" kern="1200" dirty="0" err="1">
                <a:solidFill>
                  <a:schemeClr val="tx1"/>
                </a:solidFill>
                <a:effectLst/>
                <a:latin typeface="+mn-lt"/>
                <a:ea typeface="+mn-ea"/>
                <a:cs typeface="+mn-cs"/>
              </a:rPr>
              <a:t>vendredi</a:t>
            </a:r>
            <a:r>
              <a:rPr lang="en-GB" sz="1200" b="0" i="0" u="none" strike="noStrike" kern="1200" dirty="0">
                <a:solidFill>
                  <a:schemeClr val="tx1"/>
                </a:solidFill>
                <a:effectLst/>
                <a:latin typeface="+mn-lt"/>
                <a:ea typeface="+mn-ea"/>
                <a:cs typeface="+mn-cs"/>
              </a:rPr>
              <a:t> [1086]</a:t>
            </a:r>
            <a:r>
              <a:rPr lang="en-GB" dirty="0"/>
              <a:t>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488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a:t>
            </a:r>
            <a:r>
              <a:rPr lang="en-GB" b="0" baseline="0" dirty="0"/>
              <a:t>(2 SSC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F4E79"/>
                </a:solidFill>
                <a:latin typeface="Century Gothic" panose="020B0502020202020204" pitchFamily="34" charset="0"/>
                <a:ea typeface="+mn-ea"/>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F4E79"/>
                </a:solidFill>
                <a:latin typeface="Century Gothic" panose="020B0502020202020204" pitchFamily="34" charset="0"/>
                <a:ea typeface="+mn-ea"/>
              </a:rPr>
              <a:t>-s-]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maison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trace the outline of a house in the air with two fingers.</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a:solidFill>
                  <a:srgbClr val="1F4E79"/>
                </a:solidFill>
                <a:latin typeface="Century Gothic" panose="020B0502020202020204" pitchFamily="34" charset="0"/>
                <a:ea typeface="+mn-ea"/>
              </a:rPr>
              <a:t>-s- between vowels</a:t>
            </a:r>
            <a:r>
              <a:rPr lang="en-GB" b="1" dirty="0"/>
              <a:t>] </a:t>
            </a:r>
            <a:r>
              <a:rPr lang="en-GB" baseline="0" dirty="0"/>
              <a:t>sound, pronouncing </a:t>
            </a:r>
            <a:r>
              <a:rPr lang="en-GB" b="0" baseline="0" dirty="0"/>
              <a:t>”</a:t>
            </a:r>
            <a:r>
              <a:rPr lang="en-GB" b="1" baseline="0" dirty="0" err="1"/>
              <a:t>maison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maison</a:t>
            </a:r>
            <a:r>
              <a:rPr lang="en-GB" b="1" dirty="0"/>
              <a:t> </a:t>
            </a:r>
            <a:r>
              <a:rPr lang="en-GB" b="0" dirty="0"/>
              <a:t>[325]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82119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F4E79"/>
                </a:solidFill>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sz="1200" b="1" dirty="0">
                <a:solidFill>
                  <a:srgbClr val="1F4E79"/>
                </a:solidFill>
              </a:rPr>
              <a:t>-s-] </a:t>
            </a:r>
            <a:r>
              <a:rPr lang="en-GB" baseline="0" dirty="0"/>
              <a:t>and then the </a:t>
            </a:r>
            <a:r>
              <a:rPr lang="en-GB" b="1" baseline="0" dirty="0"/>
              <a:t>source</a:t>
            </a:r>
            <a:r>
              <a:rPr lang="en-GB" baseline="0" dirty="0"/>
              <a:t> word again ‘</a:t>
            </a:r>
            <a:r>
              <a:rPr lang="en-GB" b="1" baseline="0" dirty="0" err="1"/>
              <a:t>maison</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maison</a:t>
            </a:r>
            <a:r>
              <a:rPr lang="en-GB" baseline="0" dirty="0"/>
              <a:t> [325]; </a:t>
            </a:r>
            <a:r>
              <a:rPr lang="en-GB" b="1" baseline="0" dirty="0"/>
              <a:t>chose </a:t>
            </a:r>
            <a:r>
              <a:rPr lang="en-GB" b="0" baseline="0" dirty="0"/>
              <a:t>[125];</a:t>
            </a:r>
            <a:r>
              <a:rPr lang="en-GB" baseline="0" dirty="0"/>
              <a:t> </a:t>
            </a:r>
            <a:r>
              <a:rPr lang="en-GB" b="1" baseline="0" dirty="0" err="1"/>
              <a:t>magasin</a:t>
            </a:r>
            <a:r>
              <a:rPr lang="en-GB" baseline="0" dirty="0"/>
              <a:t> [1736]; </a:t>
            </a:r>
            <a:r>
              <a:rPr lang="en-GB" b="1" baseline="0" dirty="0" err="1"/>
              <a:t>église</a:t>
            </a:r>
            <a:r>
              <a:rPr lang="en-GB" baseline="0" dirty="0"/>
              <a:t> [1782]; </a:t>
            </a:r>
            <a:r>
              <a:rPr lang="en-GB" b="1" baseline="0" dirty="0" err="1"/>
              <a:t>désolé</a:t>
            </a:r>
            <a:r>
              <a:rPr lang="en-GB" baseline="0" dirty="0"/>
              <a:t> [2081]; </a:t>
            </a:r>
            <a:r>
              <a:rPr lang="en-GB" b="1" baseline="0" dirty="0"/>
              <a:t>cuisine </a:t>
            </a:r>
            <a:r>
              <a:rPr lang="en-GB" baseline="0" dirty="0"/>
              <a:t>[2618].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13363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baseline="0" dirty="0"/>
              <a:t>] </a:t>
            </a:r>
            <a:r>
              <a:rPr lang="en-GB" baseline="0" dirty="0"/>
              <a:t>and then the </a:t>
            </a:r>
            <a:r>
              <a:rPr lang="en-GB" b="1" baseline="0" dirty="0"/>
              <a:t>source</a:t>
            </a:r>
            <a:r>
              <a:rPr lang="en-GB" baseline="0" dirty="0"/>
              <a:t> word again ‘</a:t>
            </a:r>
            <a:r>
              <a:rPr lang="en-GB" b="1" baseline="0" dirty="0" err="1"/>
              <a:t>ici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dirty="0" err="1">
                <a:solidFill>
                  <a:srgbClr val="115076"/>
                </a:solidFill>
                <a:latin typeface="Century Gothic" panose="020B0502020202020204" pitchFamily="34" charset="0"/>
                <a:cs typeface="Calibri" panose="020F0502020204030204" pitchFamily="34" charset="0"/>
              </a:rPr>
              <a:t>fran</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ais</a:t>
            </a:r>
            <a:r>
              <a:rPr lang="en-GB" sz="1200" b="1" dirty="0">
                <a:solidFill>
                  <a:srgbClr val="115076"/>
                </a:solidFill>
                <a:latin typeface="Century Gothic" panose="020B0502020202020204" pitchFamily="34" charset="0"/>
                <a:cs typeface="Calibri" panose="020F0502020204030204" pitchFamily="34" charset="0"/>
              </a:rPr>
              <a:t> </a:t>
            </a:r>
            <a:r>
              <a:rPr lang="en-GB" baseline="0" dirty="0"/>
              <a:t>[251]; </a:t>
            </a:r>
            <a:r>
              <a:rPr lang="en-GB" sz="1200" b="1" dirty="0">
                <a:solidFill>
                  <a:srgbClr val="115076"/>
                </a:solidFill>
                <a:latin typeface="Century Gothic" panose="020B0502020202020204" pitchFamily="34" charset="0"/>
                <a:cs typeface="Calibri" panose="020F0502020204030204" pitchFamily="34" charset="0"/>
              </a:rPr>
              <a:t>gar</a:t>
            </a:r>
            <a:r>
              <a:rPr lang="en-GB" sz="1200" b="1" dirty="0">
                <a:solidFill>
                  <a:srgbClr val="E65D00"/>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on</a:t>
            </a:r>
            <a:r>
              <a:rPr lang="en-GB" sz="1200" baseline="0" dirty="0">
                <a:solidFill>
                  <a:srgbClr val="115076"/>
                </a:solidFill>
                <a:latin typeface="Century Gothic" panose="020B0502020202020204" pitchFamily="34" charset="0"/>
                <a:cs typeface="Calibri" panose="020F0502020204030204" pitchFamily="34" charset="0"/>
              </a:rPr>
              <a:t> </a:t>
            </a:r>
            <a:r>
              <a:rPr lang="en-GB" b="0" baseline="0" dirty="0"/>
              <a:t>[1599]; </a:t>
            </a:r>
            <a:r>
              <a:rPr lang="en-GB" b="1" baseline="0" dirty="0" err="1"/>
              <a:t>cinéma</a:t>
            </a:r>
            <a:r>
              <a:rPr lang="en-GB" b="1" baseline="0" dirty="0"/>
              <a:t> </a:t>
            </a:r>
            <a:r>
              <a:rPr lang="en-GB" baseline="0" dirty="0"/>
              <a:t>[1623]; </a:t>
            </a:r>
            <a:r>
              <a:rPr lang="en-GB" b="1" baseline="0" dirty="0" err="1"/>
              <a:t>décider</a:t>
            </a:r>
            <a:r>
              <a:rPr lang="en-GB" baseline="0" dirty="0"/>
              <a:t> [165]; </a:t>
            </a:r>
            <a:r>
              <a:rPr lang="en-GB" b="1" baseline="0" dirty="0"/>
              <a:t>cinq</a:t>
            </a:r>
            <a:r>
              <a:rPr lang="en-GB" baseline="0" dirty="0"/>
              <a:t> [288]; </a:t>
            </a: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38295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a:t>
            </a:r>
            <a:r>
              <a:rPr lang="en-GB" b="0" baseline="0" dirty="0"/>
              <a:t>(2 SSC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tion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attention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a:t>
            </a:r>
            <a:r>
              <a:rPr lang="en-GB" dirty="0"/>
              <a:t>o wave one’s hand in front of</a:t>
            </a:r>
            <a:r>
              <a:rPr lang="en-GB" baseline="0" dirty="0"/>
              <a:t> oneself to indicate not to proceed.</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tion</a:t>
            </a:r>
            <a:r>
              <a:rPr lang="en-GB" b="1" dirty="0"/>
              <a:t>] </a:t>
            </a:r>
            <a:r>
              <a:rPr lang="en-GB" baseline="0" dirty="0"/>
              <a:t>sound, pronouncing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attention </a:t>
            </a:r>
            <a:r>
              <a:rPr lang="en-GB" b="0" baseline="0" dirty="0"/>
              <a:t>[482</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68101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tion</a:t>
            </a:r>
            <a:r>
              <a:rPr lang="en-GB" b="1" baseline="0" dirty="0"/>
              <a:t>] </a:t>
            </a:r>
            <a:r>
              <a:rPr lang="en-GB" baseline="0" dirty="0"/>
              <a:t>and then the </a:t>
            </a:r>
            <a:r>
              <a:rPr lang="en-GB" b="1" baseline="0" dirty="0"/>
              <a:t>source</a:t>
            </a:r>
            <a:r>
              <a:rPr lang="en-GB" baseline="0" dirty="0"/>
              <a:t> word again ‘</a:t>
            </a:r>
            <a:r>
              <a:rPr lang="en-GB" b="1" baseline="0" dirty="0"/>
              <a:t>attention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population</a:t>
            </a:r>
            <a:r>
              <a:rPr lang="en-GB" baseline="0" dirty="0"/>
              <a:t> [509]; </a:t>
            </a:r>
            <a:r>
              <a:rPr lang="en-GB" b="1" baseline="0" dirty="0"/>
              <a:t>action </a:t>
            </a:r>
            <a:r>
              <a:rPr lang="en-GB" b="0" baseline="0" dirty="0"/>
              <a:t>[355]</a:t>
            </a:r>
            <a:r>
              <a:rPr lang="en-GB" baseline="0" dirty="0"/>
              <a:t> </a:t>
            </a:r>
            <a:r>
              <a:rPr lang="en-GB" b="1" baseline="0" dirty="0"/>
              <a:t>situation </a:t>
            </a:r>
            <a:r>
              <a:rPr lang="en-GB" baseline="0" dirty="0"/>
              <a:t>[223]; </a:t>
            </a:r>
            <a:r>
              <a:rPr lang="en-GB" b="1" baseline="0" dirty="0"/>
              <a:t>international </a:t>
            </a:r>
            <a:r>
              <a:rPr lang="en-GB" baseline="0" dirty="0"/>
              <a:t>[282]; </a:t>
            </a:r>
            <a:r>
              <a:rPr lang="en-GB" b="1" baseline="0" dirty="0"/>
              <a:t>solution</a:t>
            </a:r>
            <a:r>
              <a:rPr lang="en-GB" baseline="0" dirty="0"/>
              <a:t> [608]; </a:t>
            </a:r>
            <a:r>
              <a:rPr lang="en-GB" b="1" baseline="0" dirty="0"/>
              <a:t>attention </a:t>
            </a:r>
            <a:r>
              <a:rPr lang="en-GB" b="0" baseline="0" dirty="0"/>
              <a:t>[482</a:t>
            </a:r>
            <a:r>
              <a:rPr lang="en-GB" baseline="0" dirty="0"/>
              <a:t>].</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25572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Pronunciation of words containing SSCs [-s-], [ss], </a:t>
            </a:r>
            <a:r>
              <a:rPr lang="en-GB" b="0" baseline="0" dirty="0"/>
              <a:t>[</a:t>
            </a:r>
            <a:r>
              <a:rPr lang="en-GB" sz="1200" b="0" dirty="0">
                <a:solidFill>
                  <a:srgbClr val="115076"/>
                </a:solidFill>
                <a:latin typeface="Century Gothic" panose="020B0502020202020204" pitchFamily="34" charset="0"/>
                <a:cs typeface="Calibri" panose="020F0502020204030204" pitchFamily="34" charset="0"/>
              </a:rPr>
              <a:t>ç], soft [c</a:t>
            </a:r>
            <a:r>
              <a:rPr lang="en-GB" sz="1200" b="0" baseline="0" dirty="0">
                <a:solidFill>
                  <a:srgbClr val="115076"/>
                </a:solidFill>
                <a:latin typeface="Century Gothic" panose="020B0502020202020204" pitchFamily="34" charset="0"/>
                <a:cs typeface="Calibri" panose="020F0502020204030204" pitchFamily="34" charset="0"/>
              </a:rPr>
              <a:t>], hard [c] and [-</a:t>
            </a:r>
            <a:r>
              <a:rPr lang="en-GB" sz="1200" b="0" baseline="0" dirty="0" err="1">
                <a:solidFill>
                  <a:srgbClr val="115076"/>
                </a:solidFill>
                <a:latin typeface="Century Gothic" panose="020B0502020202020204" pitchFamily="34" charset="0"/>
                <a:cs typeface="Calibri" panose="020F0502020204030204" pitchFamily="34" charset="0"/>
              </a:rPr>
              <a:t>tion</a:t>
            </a:r>
            <a:r>
              <a:rPr lang="en-GB" sz="1200" b="0" baseline="0" dirty="0">
                <a:solidFill>
                  <a:srgbClr val="115076"/>
                </a:solidFill>
                <a:latin typeface="Century Gothic" panose="020B0502020202020204" pitchFamily="34" charset="0"/>
                <a:cs typeface="Calibri" panose="020F0502020204030204" pitchFamily="34" charset="0"/>
              </a:rPr>
              <a:t>]. Raising awareness that [ss], </a:t>
            </a:r>
            <a:r>
              <a:rPr lang="en-GB" b="0" baseline="0" dirty="0"/>
              <a:t>[</a:t>
            </a:r>
            <a:r>
              <a:rPr lang="en-GB" sz="1200" b="0" dirty="0">
                <a:solidFill>
                  <a:srgbClr val="115076"/>
                </a:solidFill>
                <a:latin typeface="Century Gothic" panose="020B0502020202020204" pitchFamily="34" charset="0"/>
                <a:cs typeface="Calibri" panose="020F0502020204030204" pitchFamily="34" charset="0"/>
              </a:rPr>
              <a:t>ç], soft [c</a:t>
            </a:r>
            <a:r>
              <a:rPr lang="en-GB" sz="1200" b="0" baseline="0" dirty="0">
                <a:solidFill>
                  <a:srgbClr val="115076"/>
                </a:solidFill>
                <a:latin typeface="Century Gothic" panose="020B0502020202020204" pitchFamily="34" charset="0"/>
                <a:cs typeface="Calibri" panose="020F0502020204030204" pitchFamily="34" charset="0"/>
              </a:rPr>
              <a:t>] and the [t] in [-</a:t>
            </a:r>
            <a:r>
              <a:rPr lang="en-GB" sz="1200" b="0" baseline="0" dirty="0" err="1">
                <a:solidFill>
                  <a:srgbClr val="115076"/>
                </a:solidFill>
                <a:latin typeface="Century Gothic" panose="020B0502020202020204" pitchFamily="34" charset="0"/>
                <a:cs typeface="Calibri" panose="020F0502020204030204" pitchFamily="34" charset="0"/>
              </a:rPr>
              <a:t>tion</a:t>
            </a:r>
            <a:r>
              <a:rPr lang="en-GB" sz="1200" b="0" baseline="0" dirty="0">
                <a:solidFill>
                  <a:srgbClr val="115076"/>
                </a:solidFill>
                <a:latin typeface="Century Gothic" panose="020B0502020202020204" pitchFamily="34" charset="0"/>
                <a:cs typeface="Calibri" panose="020F0502020204030204" pitchFamily="34" charset="0"/>
              </a:rPr>
              <a:t>] sound identical.</a:t>
            </a:r>
          </a:p>
          <a:p>
            <a:endParaRPr lang="en-US" b="1" dirty="0"/>
          </a:p>
          <a:p>
            <a:r>
              <a:rPr lang="en-US" b="1" dirty="0"/>
              <a:t>Procedure:</a:t>
            </a:r>
          </a:p>
          <a:p>
            <a:pPr marL="0" indent="0">
              <a:buNone/>
            </a:pPr>
            <a:r>
              <a:rPr lang="en-US" b="0" dirty="0"/>
              <a:t>1. Students read the sets of words, focusing on the SSCs in bold, and mentally eliminating the word containing an SSC which doesn’t match the others.</a:t>
            </a:r>
          </a:p>
          <a:p>
            <a:pPr marL="0" indent="0">
              <a:buNone/>
            </a:pPr>
            <a:r>
              <a:rPr lang="en-US" b="0" dirty="0"/>
              <a:t>2. They take it in turns to read aloud the remaining pair of words.</a:t>
            </a:r>
          </a:p>
          <a:p>
            <a:pPr marL="0" indent="0">
              <a:buNone/>
            </a:pPr>
            <a:r>
              <a:rPr lang="en-US" b="0" dirty="0"/>
              <a:t>3. Click to reveal the ‘odd one out’. Students say it aloud.</a:t>
            </a:r>
          </a:p>
          <a:p>
            <a:pPr marL="0" indent="0">
              <a:buNone/>
            </a:pPr>
            <a:r>
              <a:rPr lang="en-US" b="0" dirty="0"/>
              <a:t>4. Click on the numbers to hear the full line of words said aloud by a native speaker. Students repeat.</a:t>
            </a:r>
          </a:p>
          <a:p>
            <a:pPr marL="228600" indent="-228600">
              <a:buAutoNum type="arabicPeriod"/>
            </a:pPr>
            <a:endParaRPr lang="en-US" b="0" dirty="0"/>
          </a:p>
          <a:p>
            <a:pPr marL="0" indent="0">
              <a:buNone/>
            </a:pPr>
            <a:r>
              <a:rPr lang="en-US" b="1" dirty="0"/>
              <a:t>Word frequency of cognates used (1 is the most frequent word in French):</a:t>
            </a:r>
          </a:p>
          <a:p>
            <a:pPr marL="0" indent="0">
              <a:buNone/>
            </a:pPr>
            <a:r>
              <a:rPr lang="en-US" b="0" dirty="0"/>
              <a:t>protection [953]</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chaussette</a:t>
            </a:r>
            <a:r>
              <a:rPr lang="en-GB" b="0" baseline="0" dirty="0"/>
              <a:t> [&gt;5000], blouson [&gt;5000], </a:t>
            </a:r>
            <a:r>
              <a:rPr lang="en-GB" b="0" baseline="0" dirty="0" err="1"/>
              <a:t>jupe</a:t>
            </a:r>
            <a:r>
              <a:rPr lang="en-GB" b="0" baseline="0" dirty="0"/>
              <a:t> [&gt;5000], plissé [&gt;5000], </a:t>
            </a:r>
            <a:r>
              <a:rPr lang="en-GB" b="0" baseline="0" dirty="0" err="1"/>
              <a:t>pardessus</a:t>
            </a:r>
            <a:r>
              <a:rPr lang="en-GB" b="0" baseline="0" dirty="0"/>
              <a:t> [&gt;5000], chaussure [3638], tricot [&gt;5000], ceinture [4538], bracelet [&gt;5000], blouse [&gt;5000], </a:t>
            </a:r>
            <a:r>
              <a:rPr lang="fr-FR" sz="1200" dirty="0">
                <a:solidFill>
                  <a:srgbClr val="002060"/>
                </a:solidFill>
              </a:rPr>
              <a:t>cale</a:t>
            </a:r>
            <a:r>
              <a:rPr lang="fr-FR" sz="1200" b="0" dirty="0">
                <a:solidFill>
                  <a:srgbClr val="002060"/>
                </a:solidFill>
              </a:rPr>
              <a:t>ç</a:t>
            </a:r>
            <a:r>
              <a:rPr lang="fr-FR" sz="1200" dirty="0">
                <a:solidFill>
                  <a:srgbClr val="002060"/>
                </a:solidFill>
              </a:rPr>
              <a:t>on </a:t>
            </a:r>
            <a:r>
              <a:rPr lang="en-GB" b="0" baseline="0" dirty="0"/>
              <a:t>[&gt;5000], chemisette [&gt;5000], lunette [4207], protection [953], </a:t>
            </a:r>
            <a:r>
              <a:rPr lang="en-GB" b="0" baseline="0" dirty="0" err="1"/>
              <a:t>vareuse</a:t>
            </a:r>
            <a:r>
              <a:rPr lang="en-GB" b="0" baseline="0" dirty="0"/>
              <a:t> [&gt;5000], </a:t>
            </a:r>
            <a:r>
              <a:rPr lang="en-GB" b="0" baseline="0" dirty="0" err="1"/>
              <a:t>chemisier</a:t>
            </a:r>
            <a:r>
              <a:rPr lang="en-GB"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3994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Spoken recall of this week’s new vocabulary at word level.</a:t>
            </a:r>
          </a:p>
          <a:p>
            <a:endParaRPr lang="en-US" b="1" dirty="0"/>
          </a:p>
          <a:p>
            <a:r>
              <a:rPr lang="en-US" b="1" dirty="0"/>
              <a:t>Procedure:</a:t>
            </a:r>
          </a:p>
          <a:p>
            <a:r>
              <a:rPr lang="en-US" b="0" dirty="0"/>
              <a:t>1. As a class, students say the French translation of each word on the list.</a:t>
            </a:r>
          </a:p>
          <a:p>
            <a:r>
              <a:rPr lang="en-US" b="0" dirty="0"/>
              <a:t>2. Written forms are revealed on clicks.</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2626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a:t>
            </a:r>
            <a:r>
              <a:rPr lang="en-US" b="0" dirty="0"/>
              <a:t> To highlight a cross-linguistic vocabulary difference (one word in French, two in English); to explain when to use </a:t>
            </a:r>
            <a:r>
              <a:rPr lang="en-US" b="0" i="1" dirty="0"/>
              <a:t>temps</a:t>
            </a:r>
            <a:r>
              <a:rPr lang="en-US" b="1" i="1" dirty="0"/>
              <a:t> </a:t>
            </a:r>
            <a:r>
              <a:rPr lang="en-US" b="0" i="0" dirty="0"/>
              <a:t>and when to use </a:t>
            </a:r>
            <a:r>
              <a:rPr lang="en-US" b="0" i="1" dirty="0" err="1"/>
              <a:t>fois</a:t>
            </a:r>
            <a:r>
              <a:rPr lang="en-US" b="0" i="1" dirty="0"/>
              <a:t>. </a:t>
            </a:r>
          </a:p>
          <a:p>
            <a:endParaRPr lang="en-US" b="1" dirty="0"/>
          </a:p>
          <a:p>
            <a:r>
              <a:rPr lang="en-US" b="1" dirty="0"/>
              <a:t>Procedure:</a:t>
            </a:r>
          </a:p>
          <a:p>
            <a:pPr marL="0" indent="0">
              <a:buFont typeface="+mj-lt"/>
              <a:buNone/>
            </a:pPr>
            <a:r>
              <a:rPr lang="en-US" b="0" dirty="0"/>
              <a:t>1. Click to animate the explanation.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2722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the appropriate translation (</a:t>
            </a:r>
            <a:r>
              <a:rPr lang="en-US" b="0" i="1" dirty="0"/>
              <a:t>temps</a:t>
            </a:r>
            <a:r>
              <a:rPr lang="en-US" b="0" dirty="0"/>
              <a:t> or </a:t>
            </a:r>
            <a:r>
              <a:rPr lang="en-US" b="0" i="1" dirty="0" err="1"/>
              <a:t>fois</a:t>
            </a:r>
            <a:r>
              <a:rPr lang="en-US" b="0" dirty="0"/>
              <a:t>) for ‘time’.</a:t>
            </a:r>
            <a:endParaRPr lang="en-US" b="1" dirty="0"/>
          </a:p>
          <a:p>
            <a:endParaRPr lang="en-US" b="1" dirty="0"/>
          </a:p>
          <a:p>
            <a:r>
              <a:rPr lang="en-US" b="1" dirty="0"/>
              <a:t>Procedure:</a:t>
            </a:r>
          </a:p>
          <a:p>
            <a:pPr marL="0" indent="0">
              <a:buNone/>
            </a:pPr>
            <a:r>
              <a:rPr lang="en-US" b="0" dirty="0"/>
              <a:t>1. Students read the sentences and choose whether </a:t>
            </a:r>
            <a:r>
              <a:rPr lang="en-US" b="0" i="1" dirty="0" err="1"/>
              <a:t>fois</a:t>
            </a:r>
            <a:r>
              <a:rPr lang="en-US" b="0" dirty="0"/>
              <a:t> or </a:t>
            </a:r>
            <a:r>
              <a:rPr lang="en-US" b="0" i="1" dirty="0"/>
              <a:t>temps</a:t>
            </a:r>
            <a:r>
              <a:rPr lang="en-US" b="0" dirty="0"/>
              <a:t> is the most appropriate translation for time. </a:t>
            </a:r>
          </a:p>
          <a:p>
            <a:pPr marL="0" indent="0">
              <a:buNone/>
            </a:pPr>
            <a:r>
              <a:rPr lang="en-US" b="0" dirty="0"/>
              <a:t>2. Click to reveal the answers.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introduce inversion questions in the perfect tense by comparing these with inversion questions in two-verb constructions.</a:t>
            </a:r>
          </a:p>
          <a:p>
            <a:endParaRPr lang="en-US" b="0" dirty="0"/>
          </a:p>
          <a:p>
            <a:r>
              <a:rPr lang="en-US" b="1" dirty="0"/>
              <a:t>Procedure: </a:t>
            </a:r>
          </a:p>
          <a:p>
            <a:pPr marL="0" indent="0">
              <a:buFont typeface="+mj-lt"/>
              <a:buNone/>
            </a:pPr>
            <a:r>
              <a:rPr lang="en-US" b="0" dirty="0"/>
              <a:t>1. Click to animate the explanation. Note that we are purposefully recommending introducing inversion questions in the perfect tense in this lesson about plural forms, given the infrequent use of the </a:t>
            </a:r>
            <a:r>
              <a:rPr lang="en-US" b="0" i="1" dirty="0"/>
              <a:t>je</a:t>
            </a:r>
            <a:r>
              <a:rPr lang="en-US" b="0" dirty="0"/>
              <a:t> form, and the complexities introduced by the addition of -t- with the </a:t>
            </a:r>
            <a:r>
              <a:rPr lang="en-US" b="0" i="1" dirty="0"/>
              <a:t>il/</a:t>
            </a:r>
            <a:r>
              <a:rPr lang="en-US" b="0" i="1" dirty="0" err="1"/>
              <a:t>elle</a:t>
            </a:r>
            <a:r>
              <a:rPr lang="en-US" b="0" i="0" dirty="0"/>
              <a:t> form (this will be introduced in Year 9). It is expected that students will be able to </a:t>
            </a:r>
            <a:r>
              <a:rPr lang="en-US" b="0" i="0" dirty="0" err="1"/>
              <a:t>recognise</a:t>
            </a:r>
            <a:r>
              <a:rPr lang="en-US" b="0" i="0" dirty="0"/>
              <a:t> perfect tense inversion questions in the </a:t>
            </a:r>
            <a:r>
              <a:rPr lang="en-US" b="0" i="1" dirty="0" err="1"/>
              <a:t>tu</a:t>
            </a:r>
            <a:r>
              <a:rPr lang="en-US" b="0" i="1" dirty="0"/>
              <a:t> </a:t>
            </a:r>
            <a:r>
              <a:rPr lang="en-US" b="0" i="0" dirty="0"/>
              <a:t>form from this point, however.</a:t>
            </a:r>
            <a:endParaRPr lang="en-US" b="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Aural recognition of questions with the plural forms of –ER verbs in the present and perfect tenses. </a:t>
            </a:r>
            <a:endParaRPr lang="en-US" b="1" dirty="0"/>
          </a:p>
          <a:p>
            <a:endParaRPr lang="en-US" b="1" dirty="0"/>
          </a:p>
          <a:p>
            <a:r>
              <a:rPr lang="en-US" b="1" dirty="0"/>
              <a:t>Procedure:</a:t>
            </a:r>
          </a:p>
          <a:p>
            <a:pPr marL="0" indent="0">
              <a:buFont typeface="+mj-lt"/>
              <a:buNone/>
            </a:pPr>
            <a:r>
              <a:rPr lang="en-US" b="0" dirty="0"/>
              <a:t>1. Students write 1-8 in their books. </a:t>
            </a:r>
          </a:p>
          <a:p>
            <a:pPr marL="0" indent="0">
              <a:buFont typeface="+mj-lt"/>
              <a:buNone/>
            </a:pPr>
            <a:r>
              <a:rPr lang="en-US" b="0" dirty="0"/>
              <a:t>2. Click on the number buttons to listen to the audio. </a:t>
            </a:r>
          </a:p>
          <a:p>
            <a:pPr marL="0" indent="0">
              <a:buFont typeface="+mj-lt"/>
              <a:buNone/>
            </a:pPr>
            <a:r>
              <a:rPr lang="en-US" b="0" dirty="0"/>
              <a:t>3. Students listen to the audio and decide whether the question is in the present or past tense, based on the presence or absence of the short form of </a:t>
            </a:r>
            <a:r>
              <a:rPr lang="en-US" b="0" i="1" dirty="0" err="1"/>
              <a:t>avoir</a:t>
            </a:r>
            <a:r>
              <a:rPr lang="en-US" b="0" i="1" dirty="0"/>
              <a:t> </a:t>
            </a:r>
            <a:r>
              <a:rPr lang="en-US" b="0" i="0" dirty="0"/>
              <a:t>in the verb phrase.</a:t>
            </a:r>
            <a:r>
              <a:rPr lang="en-US" b="0" dirty="0"/>
              <a:t> Note all the questions are in the </a:t>
            </a:r>
            <a:r>
              <a:rPr lang="en-US" b="0" i="1" dirty="0" err="1"/>
              <a:t>vous</a:t>
            </a:r>
            <a:r>
              <a:rPr lang="en-US" b="0" i="0" dirty="0"/>
              <a:t> form, because this present tense short form sounds identical to the past participle. This ensures that students focus on the presence or absence of the short form of </a:t>
            </a:r>
            <a:r>
              <a:rPr lang="en-US" b="0" i="1" dirty="0" err="1"/>
              <a:t>avoir</a:t>
            </a:r>
            <a:r>
              <a:rPr lang="en-US" b="0" i="0" dirty="0"/>
              <a:t> (and means there is no need for beeps).</a:t>
            </a:r>
          </a:p>
          <a:p>
            <a:pPr marL="0" indent="0">
              <a:buFont typeface="+mj-lt"/>
              <a:buNone/>
            </a:pPr>
            <a:r>
              <a:rPr lang="en-US" b="0" i="0" dirty="0"/>
              <a:t>4. As an extension activity, students translate the sentences into English.</a:t>
            </a:r>
          </a:p>
          <a:p>
            <a:pPr marL="0" indent="0">
              <a:buFont typeface="+mj-lt"/>
              <a:buNone/>
            </a:pPr>
            <a:r>
              <a:rPr lang="en-US" b="0" i="0" dirty="0"/>
              <a:t>5. Click to reveal answers and suggested translations. Highlight that there is no equivalent for ‘did’ in French. </a:t>
            </a:r>
            <a:endParaRPr lang="en-US" b="0" dirty="0"/>
          </a:p>
          <a:p>
            <a:endParaRPr lang="en-US" b="1" dirty="0"/>
          </a:p>
          <a:p>
            <a:r>
              <a:rPr lang="en-US" b="1" dirty="0"/>
              <a:t>Transcript:</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Avez-vous trouvé une réponse à notre question ? </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Avez-vous des idées ? </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Proposez-vous une solution au problème ?</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Avez-vous travaillé avec la communauté locale ? </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Avez-vous visité les écoles locales ? </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Aidez-vous les hôpitaux ? </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Pensez-vous à l’avenir ? </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 Avez-vous parlé aux journaux ?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politique [128], stage [4007], </a:t>
            </a:r>
            <a:r>
              <a:rPr lang="en-GB" baseline="0" dirty="0" err="1"/>
              <a:t>journaliste</a:t>
            </a:r>
            <a:r>
              <a:rPr lang="en-GB" baseline="0" dirty="0"/>
              <a:t> [1337], </a:t>
            </a:r>
            <a:r>
              <a:rPr lang="en-GB" baseline="0" dirty="0" err="1"/>
              <a:t>décider</a:t>
            </a:r>
            <a:r>
              <a:rPr lang="en-GB" baseline="0" dirty="0"/>
              <a:t> [165], </a:t>
            </a:r>
            <a:r>
              <a:rPr lang="en-GB" baseline="0" dirty="0" err="1"/>
              <a:t>présent</a:t>
            </a:r>
            <a:r>
              <a:rPr lang="en-GB" baseline="0" dirty="0"/>
              <a:t> [216]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Timing: 5 minutes</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Aim: </a:t>
            </a:r>
            <a:r>
              <a:rPr lang="en-GB" sz="1200" b="0" i="0" u="none" strike="noStrike" kern="1200" cap="none" dirty="0">
                <a:solidFill>
                  <a:schemeClr val="tx1"/>
                </a:solidFill>
                <a:effectLst/>
                <a:latin typeface="+mn-lt"/>
                <a:ea typeface="Calibri"/>
                <a:cs typeface="Calibri"/>
                <a:sym typeface="Calibri"/>
              </a:rPr>
              <a:t>Written recognition of inversion questions with plural forms of –ER verbs in the present and perfect tenses.</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1. Students write 1-8 and use their knowledge of inversion question structure to decide whether each question is in the present or the perfect tense.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2. Where the question is in the perfect tense, students fill in the short form of </a:t>
            </a:r>
            <a:r>
              <a:rPr lang="en-GB" sz="1200" b="0" i="1" u="none" strike="noStrike" kern="1200" cap="none" dirty="0" err="1">
                <a:solidFill>
                  <a:schemeClr val="tx1"/>
                </a:solidFill>
                <a:effectLst/>
                <a:latin typeface="+mn-lt"/>
                <a:ea typeface="Calibri"/>
                <a:cs typeface="Calibri"/>
                <a:sym typeface="Calibri"/>
              </a:rPr>
              <a:t>avoir</a:t>
            </a:r>
            <a:r>
              <a:rPr lang="en-GB" sz="1200" b="0" i="0" u="none" strike="noStrike" kern="1200" cap="none" dirty="0">
                <a:solidFill>
                  <a:schemeClr val="tx1"/>
                </a:solidFill>
                <a:effectLst/>
                <a:latin typeface="+mn-lt"/>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3. Click to reveal the answers and full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4. Oral translation of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dirty="0">
                <a:ln>
                  <a:noFill/>
                </a:ln>
                <a:solidFill>
                  <a:prstClr val="white"/>
                </a:solidFill>
                <a:effectLst/>
                <a:uLnTx/>
                <a:uFillTx/>
                <a:latin typeface="Century Gothic" panose="020B0502020202020204" pitchFamily="34" charset="0"/>
                <a:ea typeface="+mj-ea"/>
                <a:cs typeface="+mj-cs"/>
              </a:rPr>
              <a:t>e-mail [&gt;5000]</a:t>
            </a:r>
            <a:r>
              <a:rPr kumimoji="0" lang="en-GB" sz="1200" b="0" i="0" u="none" strike="noStrike" kern="1200" cap="none" spc="0" normalizeH="0" baseline="0" dirty="0">
                <a:ln>
                  <a:noFill/>
                </a:ln>
                <a:solidFill>
                  <a:schemeClr val="tx1"/>
                </a:solidFill>
                <a:effectLst/>
                <a:uLnTx/>
                <a:uFillTx/>
                <a:latin typeface="Century Gothic" panose="020B0502020202020204" pitchFamily="34" charset="0"/>
                <a:ea typeface="+mn-ea"/>
                <a:cs typeface="+mn-cs"/>
              </a:rPr>
              <a:t>, </a:t>
            </a:r>
            <a:r>
              <a:rPr kumimoji="0" lang="fr-FR" sz="1200" b="0" i="0" u="none" strike="noStrike" kern="1200" cap="none" spc="0" normalizeH="0" baseline="0" dirty="0">
                <a:ln>
                  <a:noFill/>
                </a:ln>
                <a:solidFill>
                  <a:prstClr val="white"/>
                </a:solidFill>
                <a:effectLst/>
                <a:uLnTx/>
                <a:uFillTx/>
                <a:latin typeface="Century Gothic" panose="020B0502020202020204" pitchFamily="34" charset="0"/>
                <a:ea typeface="+mj-ea"/>
                <a:cs typeface="+mj-cs"/>
              </a:rPr>
              <a:t>collègue [1099],</a:t>
            </a:r>
            <a:r>
              <a:rPr kumimoji="0" lang="en-GB" sz="1200" b="0" i="0" u="none" strike="noStrike" kern="1200" cap="none" spc="0" normalizeH="0" baseline="0" dirty="0">
                <a:ln>
                  <a:noFill/>
                </a:ln>
                <a:solidFill>
                  <a:schemeClr val="tx1"/>
                </a:solidFill>
                <a:effectLst/>
                <a:uLnTx/>
                <a:uFillTx/>
                <a:latin typeface="Century Gothic" panose="020B0502020202020204" pitchFamily="34" charset="0"/>
                <a:ea typeface="+mn-ea"/>
                <a:cs typeface="+mn-cs"/>
              </a:rPr>
              <a:t> </a:t>
            </a:r>
            <a:r>
              <a:rPr lang="en-GB" sz="1200" b="0" i="0" kern="1200" baseline="0" dirty="0" err="1">
                <a:solidFill>
                  <a:schemeClr val="tx1"/>
                </a:solidFill>
                <a:effectLst/>
                <a:latin typeface="Century Gothic" panose="020B0502020202020204" pitchFamily="34" charset="0"/>
                <a:ea typeface="+mn-ea"/>
                <a:cs typeface="+mn-cs"/>
              </a:rPr>
              <a:t>député</a:t>
            </a:r>
            <a:r>
              <a:rPr lang="en-GB" sz="1200" b="0" i="0" kern="1200" baseline="0" dirty="0">
                <a:solidFill>
                  <a:schemeClr val="tx1"/>
                </a:solidFill>
                <a:effectLst/>
                <a:latin typeface="Century Gothic" panose="020B0502020202020204" pitchFamily="34" charset="0"/>
                <a:ea typeface="+mn-ea"/>
                <a:cs typeface="+mn-cs"/>
              </a:rPr>
              <a:t> [424], </a:t>
            </a:r>
            <a:r>
              <a:rPr lang="en-GB" sz="1200" b="0" i="0" kern="1200" baseline="0" dirty="0" err="1">
                <a:solidFill>
                  <a:schemeClr val="tx1"/>
                </a:solidFill>
                <a:effectLst/>
                <a:latin typeface="Century Gothic" panose="020B0502020202020204" pitchFamily="34" charset="0"/>
                <a:ea typeface="+mn-ea"/>
                <a:cs typeface="+mn-cs"/>
              </a:rPr>
              <a:t>réunion</a:t>
            </a:r>
            <a:r>
              <a:rPr lang="en-GB" sz="1200" b="0" i="0" kern="1200" baseline="0" dirty="0">
                <a:solidFill>
                  <a:schemeClr val="tx1"/>
                </a:solidFill>
                <a:effectLst/>
                <a:latin typeface="Century Gothic" panose="020B0502020202020204" pitchFamily="34" charset="0"/>
                <a:ea typeface="+mn-ea"/>
                <a:cs typeface="+mn-cs"/>
              </a:rPr>
              <a:t> [971], </a:t>
            </a:r>
            <a:r>
              <a:rPr lang="fr-FR" sz="1200" noProof="0" dirty="0">
                <a:solidFill>
                  <a:schemeClr val="accent5">
                    <a:lumMod val="50000"/>
                  </a:schemeClr>
                </a:solidFill>
              </a:rPr>
              <a:t>ressource [852]</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noProof="0" dirty="0">
                <a:solidFill>
                  <a:schemeClr val="accent5">
                    <a:lumMod val="50000"/>
                  </a:schemeClr>
                </a:solidFill>
                <a:effectLst/>
                <a:latin typeface="Century Gothic" panose="020B0502020202020204" pitchFamily="34" charset="0"/>
                <a:ea typeface="+mn-ea"/>
                <a:cs typeface="+mn-cs"/>
              </a:rPr>
              <a:t>Sou</a:t>
            </a:r>
            <a:r>
              <a:rPr lang="de-DE" sz="1200" b="0" i="0" kern="1200" dirty="0">
                <a:solidFill>
                  <a:schemeClr val="tx1"/>
                </a:solidFill>
                <a:effectLst/>
                <a:latin typeface="Century Gothic" panose="020B0502020202020204" pitchFamily="34" charset="0"/>
                <a:ea typeface="+mn-ea"/>
                <a:cs typeface="+mn-cs"/>
              </a:rPr>
              <a:t>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err="1">
                <a:solidFill>
                  <a:schemeClr val="tx1"/>
                </a:solidFill>
                <a:effectLst/>
                <a:latin typeface="Century Gothic" panose="020B0502020202020204" pitchFamily="34" charset="0"/>
                <a:ea typeface="+mn-ea"/>
                <a:cs typeface="+mn-cs"/>
              </a:rPr>
              <a:t>ressource</a:t>
            </a:r>
            <a:r>
              <a:rPr lang="en-GB" sz="1200" b="0" i="0" kern="1200" baseline="0" dirty="0">
                <a:solidFill>
                  <a:schemeClr val="tx1"/>
                </a:solidFill>
                <a:effectLst/>
                <a:latin typeface="Century Gothic" panose="020B0502020202020204" pitchFamily="34" charset="0"/>
                <a:ea typeface="+mn-ea"/>
                <a:cs typeface="+mn-cs"/>
              </a:rPr>
              <a:t> [852], situation [223], e-mail [&gt;5000], </a:t>
            </a:r>
            <a:r>
              <a:rPr lang="en-GB" sz="1200" b="0" i="0" kern="1200" baseline="0" dirty="0" err="1">
                <a:solidFill>
                  <a:schemeClr val="tx1"/>
                </a:solidFill>
                <a:effectLst/>
                <a:latin typeface="Century Gothic" panose="020B0502020202020204" pitchFamily="34" charset="0"/>
                <a:ea typeface="+mn-ea"/>
                <a:cs typeface="+mn-cs"/>
              </a:rPr>
              <a:t>présent</a:t>
            </a:r>
            <a:r>
              <a:rPr lang="en-GB" sz="1200" b="0" i="0" kern="1200" baseline="0" dirty="0">
                <a:solidFill>
                  <a:schemeClr val="tx1"/>
                </a:solidFill>
                <a:effectLst/>
                <a:latin typeface="Century Gothic" panose="020B0502020202020204" pitchFamily="34" charset="0"/>
                <a:ea typeface="+mn-ea"/>
                <a:cs typeface="+mn-cs"/>
              </a:rPr>
              <a:t> [216], </a:t>
            </a:r>
            <a:r>
              <a:rPr lang="en-GB" sz="1200" b="0" i="0" kern="1200" baseline="0" dirty="0" err="1">
                <a:solidFill>
                  <a:schemeClr val="tx1"/>
                </a:solidFill>
                <a:effectLst/>
                <a:latin typeface="Century Gothic" panose="020B0502020202020204" pitchFamily="34" charset="0"/>
                <a:ea typeface="+mn-ea"/>
                <a:cs typeface="+mn-cs"/>
              </a:rPr>
              <a:t>décider</a:t>
            </a:r>
            <a:r>
              <a:rPr lang="en-GB" sz="1200" b="0" i="0" kern="1200" baseline="0" dirty="0">
                <a:solidFill>
                  <a:schemeClr val="tx1"/>
                </a:solidFill>
                <a:effectLst/>
                <a:latin typeface="Century Gothic" panose="020B0502020202020204" pitchFamily="34" charset="0"/>
                <a:ea typeface="+mn-ea"/>
                <a:cs typeface="+mn-cs"/>
              </a:rPr>
              <a:t> [165]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38685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production of questions and statements with the plural forms of –ER verbs in the perfect tense.</a:t>
            </a:r>
            <a:endParaRPr lang="en-US" b="1" dirty="0"/>
          </a:p>
          <a:p>
            <a:endParaRPr lang="en-US" b="1" dirty="0"/>
          </a:p>
          <a:p>
            <a:r>
              <a:rPr lang="en-US" b="1" dirty="0"/>
              <a:t>Procedure:</a:t>
            </a:r>
          </a:p>
          <a:p>
            <a:pPr marL="0" indent="0">
              <a:buFont typeface="+mj-lt"/>
              <a:buNone/>
            </a:pPr>
            <a:r>
              <a:rPr lang="en-US" b="0" dirty="0"/>
              <a:t>1. Students read the answers to a series of questions and write the perfect tense form of the verb provided in the blue box. </a:t>
            </a:r>
          </a:p>
          <a:p>
            <a:pPr marL="0" indent="0">
              <a:buFont typeface="+mj-lt"/>
              <a:buNone/>
            </a:pPr>
            <a:r>
              <a:rPr lang="en-US" b="0" dirty="0"/>
              <a:t>2. Click to reveal the verbs in the conjugated forms. </a:t>
            </a:r>
          </a:p>
          <a:p>
            <a:pPr marL="0" indent="0">
              <a:buFont typeface="+mj-lt"/>
              <a:buNone/>
            </a:pPr>
            <a:r>
              <a:rPr lang="en-US" b="0" dirty="0"/>
              <a:t>3. Once students have filled in the blanks, ask students to write inversion questions to elicit these answers, using the same verb.</a:t>
            </a:r>
          </a:p>
          <a:p>
            <a:pPr marL="0" indent="0">
              <a:buFont typeface="+mj-lt"/>
              <a:buNone/>
            </a:pPr>
            <a:r>
              <a:rPr lang="en-US" b="0" dirty="0"/>
              <a:t>4. Click to reveal the possible questions.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réunion</a:t>
            </a:r>
            <a:r>
              <a:rPr lang="en-GB" baseline="0" dirty="0"/>
              <a:t> [971], </a:t>
            </a:r>
            <a:r>
              <a:rPr lang="en-GB" baseline="0" dirty="0" err="1"/>
              <a:t>voir</a:t>
            </a:r>
            <a:r>
              <a:rPr lang="en-GB" baseline="0" dirty="0"/>
              <a:t> [69], piscine [&gt;5000], </a:t>
            </a:r>
            <a:r>
              <a:rPr lang="en-GB" baseline="0" dirty="0" err="1"/>
              <a:t>verbe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solution [608], </a:t>
            </a:r>
            <a:r>
              <a:rPr lang="en-GB" baseline="0" dirty="0" err="1"/>
              <a:t>verbe</a:t>
            </a:r>
            <a:r>
              <a:rPr lang="en-GB" baseline="0" dirty="0"/>
              <a:t> [&gt;5000], composer [858]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2 minutes</a:t>
            </a:r>
          </a:p>
          <a:p>
            <a:pPr marL="0"/>
            <a:endParaRPr lang="en-GB" b="1" dirty="0"/>
          </a:p>
          <a:p>
            <a:pPr marL="0"/>
            <a:r>
              <a:rPr lang="en-GB" b="1" dirty="0"/>
              <a:t>Aim: </a:t>
            </a:r>
            <a:r>
              <a:rPr lang="en-GB" dirty="0"/>
              <a:t>To revise spelling rules governing </a:t>
            </a:r>
            <a:r>
              <a:rPr lang="en-GB" baseline="0" dirty="0"/>
              <a:t>the pronunciation of the letter ‘c’ before vowels and use of a cedilla..</a:t>
            </a:r>
          </a:p>
          <a:p>
            <a:pPr marL="0"/>
            <a:endParaRPr lang="en-GB" baseline="0" dirty="0"/>
          </a:p>
          <a:p>
            <a:pPr marL="0"/>
            <a:r>
              <a:rPr lang="en-GB" b="1" baseline="0" dirty="0"/>
              <a:t>Procedure:</a:t>
            </a:r>
          </a:p>
          <a:p>
            <a:pPr marL="0" indent="0">
              <a:buNone/>
            </a:pPr>
            <a:r>
              <a:rPr lang="en-GB" b="0" baseline="0" dirty="0"/>
              <a:t>1. Bring up the rules governing each category on clicks.</a:t>
            </a:r>
          </a:p>
          <a:p>
            <a:pPr marL="0" indent="0">
              <a:buNone/>
            </a:pPr>
            <a:r>
              <a:rPr lang="en-GB" baseline="0" dirty="0"/>
              <a:t>2. Teacher reads the words in each category out loud. Students repeat.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18165243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Semi-structured oral production of inversion questions and statements using plural forms of –ER verbs in the perfect tense. </a:t>
            </a:r>
            <a:endParaRPr lang="en-US" b="1" dirty="0"/>
          </a:p>
          <a:p>
            <a:endParaRPr lang="en-US" b="1" dirty="0"/>
          </a:p>
          <a:p>
            <a:r>
              <a:rPr lang="en-US" b="1" dirty="0"/>
              <a:t>Procedure:</a:t>
            </a:r>
          </a:p>
          <a:p>
            <a:pPr marL="0" indent="0">
              <a:buFont typeface="+mj-lt"/>
              <a:buNone/>
            </a:pPr>
            <a:r>
              <a:rPr lang="en-US" b="0" dirty="0"/>
              <a:t>1. Begin by recapping placement rules for </a:t>
            </a:r>
            <a:r>
              <a:rPr lang="en-US" b="0" i="1" dirty="0"/>
              <a:t>ne…pas</a:t>
            </a:r>
            <a:r>
              <a:rPr lang="en-US" b="0" dirty="0"/>
              <a:t> in the perfect tense.</a:t>
            </a:r>
          </a:p>
          <a:p>
            <a:pPr marL="0" indent="0">
              <a:buFont typeface="+mj-lt"/>
              <a:buNone/>
            </a:pPr>
            <a:r>
              <a:rPr lang="en-US" b="0" dirty="0"/>
              <a:t>2. Students take on the role of either Amir or the teacher.</a:t>
            </a:r>
          </a:p>
          <a:p>
            <a:pPr marL="0" indent="0">
              <a:buFont typeface="+mj-lt"/>
              <a:buNone/>
            </a:pPr>
            <a:r>
              <a:rPr lang="en-US" b="0" dirty="0"/>
              <a:t>3. The student playing Amir begins by asking a question in the past tense using one of the verbs provided (or another verb). Students should use a different verb each time. At lower levels, the teacher may wish to provide some nouns to go with the suggested verbs.</a:t>
            </a:r>
          </a:p>
          <a:p>
            <a:pPr marL="0" indent="0">
              <a:buFont typeface="+mj-lt"/>
              <a:buNone/>
            </a:pPr>
            <a:r>
              <a:rPr lang="en-US" b="0" dirty="0"/>
              <a:t>4. The student playing the teacher replies with a statement using the same verb. Encourage students to use a mix of affirmative and negative sentences.</a:t>
            </a:r>
          </a:p>
          <a:p>
            <a:pPr marL="0" indent="0">
              <a:buFont typeface="+mj-lt"/>
              <a:buNone/>
            </a:pPr>
            <a:r>
              <a:rPr lang="en-US" b="0" dirty="0"/>
              <a:t>5. Continue steps 3-4 for 5 questions in total.</a:t>
            </a:r>
          </a:p>
          <a:p>
            <a:pPr marL="0" indent="0">
              <a:buFont typeface="+mj-lt"/>
              <a:buNone/>
            </a:pPr>
            <a:r>
              <a:rPr lang="en-US" b="0" dirty="0"/>
              <a:t>6. Students swap roles. Repeat steps 3-5.</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continuer [113], </a:t>
            </a:r>
            <a:r>
              <a:rPr lang="en-GB" baseline="0" dirty="0" err="1"/>
              <a:t>verbe</a:t>
            </a:r>
            <a:r>
              <a:rPr lang="en-GB" baseline="0" dirty="0"/>
              <a:t> [&gt;5000], composer [858]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Y8, </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3.2, Week 4</a:t>
            </a:r>
            <a:r>
              <a:rPr lang="en-GB" b="0" i="0" dirty="0">
                <a:solidFill>
                  <a:srgbClr val="222222"/>
                </a:solidFill>
                <a:effectLst/>
                <a:latin typeface="Arial" panose="020B0604020202020204" pitchFamily="34" charset="0"/>
              </a:rPr>
              <a:t> vocabulary learning HW is here: </a:t>
            </a:r>
            <a:r>
              <a:rPr lang="en-GB" sz="1200" i="0" dirty="0">
                <a:effectLst/>
                <a:latin typeface="Calibri" panose="020F0502020204030204" pitchFamily="34" charset="0"/>
                <a:ea typeface="Calibri" panose="020F0502020204030204" pitchFamily="34" charset="0"/>
                <a:cs typeface="Calibri" panose="020F0502020204030204" pitchFamily="34" charset="0"/>
              </a:rPr>
              <a:t>https://resources.ncelp.org/concern/resources/37720d59r?locale=en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4minutes</a:t>
            </a:r>
          </a:p>
          <a:p>
            <a:endParaRPr lang="en-US" b="1" dirty="0"/>
          </a:p>
          <a:p>
            <a:r>
              <a:rPr lang="en-US" b="1" dirty="0"/>
              <a:t>Aim: </a:t>
            </a:r>
            <a:r>
              <a:rPr lang="en-GB" b="0" dirty="0"/>
              <a:t>Oral recognition and transcription of hard [c] and soft [c]/[</a:t>
            </a:r>
            <a:r>
              <a:rPr lang="en-GB" sz="1200" b="0" dirty="0">
                <a:solidFill>
                  <a:schemeClr val="bg1"/>
                </a:solidFill>
                <a:latin typeface="Century Gothic" panose="020B0502020202020204" pitchFamily="34" charset="0"/>
              </a:rPr>
              <a:t>ç</a:t>
            </a:r>
            <a:r>
              <a:rPr lang="en-GB" b="0" dirty="0"/>
              <a:t>]. </a:t>
            </a:r>
            <a:r>
              <a:rPr lang="en-US" b="0" dirty="0"/>
              <a:t>This slide also primes students for the spelling change in the 1</a:t>
            </a:r>
            <a:r>
              <a:rPr lang="en-US" b="0" baseline="30000" dirty="0"/>
              <a:t>st</a:t>
            </a:r>
            <a:r>
              <a:rPr lang="en-US" b="0" dirty="0"/>
              <a:t> person plural form of </a:t>
            </a:r>
            <a:r>
              <a:rPr lang="en-US" b="0" i="1" dirty="0"/>
              <a:t>commencer,</a:t>
            </a:r>
            <a:r>
              <a:rPr lang="en-US" b="0" i="0" dirty="0"/>
              <a:t> which is introduced in this week’s vocabulary set.</a:t>
            </a:r>
            <a:endParaRPr lang="en-US" b="1" dirty="0"/>
          </a:p>
          <a:p>
            <a:endParaRPr lang="en-US" b="1" dirty="0"/>
          </a:p>
          <a:p>
            <a:r>
              <a:rPr lang="en-US" b="1" dirty="0"/>
              <a:t>Procedure:</a:t>
            </a:r>
            <a:endParaRPr lang="en-US" b="0" dirty="0"/>
          </a:p>
          <a:p>
            <a:pPr marL="0" indent="0">
              <a:buFont typeface="+mj-lt"/>
              <a:buNone/>
            </a:pPr>
            <a:r>
              <a:rPr lang="en-US" b="0" dirty="0"/>
              <a:t>1. Tell students that the letters a) and b) hide a cedilla in some cases, and nothing in others.</a:t>
            </a:r>
          </a:p>
          <a:p>
            <a:pPr marL="0" indent="0">
              <a:buFont typeface="+mj-lt"/>
              <a:buNone/>
            </a:pPr>
            <a:r>
              <a:rPr lang="en-US" b="0" dirty="0"/>
              <a:t>2. Click on the number buttons to play the audio. </a:t>
            </a:r>
          </a:p>
          <a:p>
            <a:pPr marL="0" indent="0">
              <a:buFont typeface="+mj-lt"/>
              <a:buNone/>
            </a:pPr>
            <a:r>
              <a:rPr lang="en-US" b="0" dirty="0"/>
              <a:t>3. Students listen to the pairs of verbs and decide whether the SSCs above a) and b) are hard or soft. With lower levels, you may wish to check that students have this part correct before moving on to 4).</a:t>
            </a:r>
          </a:p>
          <a:p>
            <a:pPr marL="0" indent="0">
              <a:buFont typeface="+mj-lt"/>
              <a:buNone/>
            </a:pPr>
            <a:r>
              <a:rPr lang="en-US" b="0" dirty="0"/>
              <a:t>4. Remind students of the spelling rules governing the spelling of soft </a:t>
            </a:r>
            <a:r>
              <a:rPr lang="en-GB" b="0" dirty="0"/>
              <a:t>[c]/[</a:t>
            </a:r>
            <a:r>
              <a:rPr lang="en-GB" sz="1200" b="0" dirty="0">
                <a:solidFill>
                  <a:schemeClr val="bg1"/>
                </a:solidFill>
                <a:latin typeface="Century Gothic" panose="020B0502020202020204" pitchFamily="34" charset="0"/>
              </a:rPr>
              <a:t>ç</a:t>
            </a:r>
            <a:r>
              <a:rPr lang="en-GB" b="0" dirty="0"/>
              <a:t>]. Students complete the spelling of each word accordingly (either by adding a cedilla, or not).</a:t>
            </a:r>
            <a:endParaRPr lang="en-US" b="0" dirty="0"/>
          </a:p>
          <a:p>
            <a:pPr marL="0" indent="0">
              <a:buFont typeface="+mj-lt"/>
              <a:buNone/>
            </a:pPr>
            <a:r>
              <a:rPr lang="en-US" b="0" dirty="0"/>
              <a:t>5. Click to reveal the answers. </a:t>
            </a:r>
          </a:p>
          <a:p>
            <a:pPr marL="0" indent="0">
              <a:buFont typeface="+mj-lt"/>
              <a:buNone/>
            </a:pPr>
            <a:r>
              <a:rPr lang="en-US" b="0" dirty="0"/>
              <a:t>6. Click again to reveal translations of the words.</a:t>
            </a: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US" b="0" dirty="0"/>
              <a:t>7. Click to reveal the explanation about the spelling change before a 1</a:t>
            </a:r>
            <a:r>
              <a:rPr lang="en-US" b="0" baseline="30000" dirty="0"/>
              <a:t>st</a:t>
            </a:r>
            <a:r>
              <a:rPr lang="en-US" b="0" dirty="0"/>
              <a:t> person plural ending.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NB: This is not a grammar point that students are expected to produce at this stage and will not feature in any NCELP tests. It is showcased here for awareness and passive understanding only.</a:t>
            </a:r>
          </a:p>
          <a:p>
            <a:endParaRPr lang="en-US" b="0" dirty="0"/>
          </a:p>
          <a:p>
            <a:r>
              <a:rPr lang="en-US" b="1" dirty="0"/>
              <a:t>Transcript:</a:t>
            </a:r>
          </a:p>
          <a:p>
            <a:pPr marL="228600" indent="-228600" rtl="0">
              <a:buFont typeface="+mj-lt"/>
              <a:buAutoNum type="arabicPeriod"/>
            </a:pPr>
            <a:r>
              <a:rPr lang="en-GB" sz="1200" b="0" i="0" u="none" strike="noStrike" kern="1200" dirty="0">
                <a:solidFill>
                  <a:schemeClr val="tx1"/>
                </a:solidFill>
                <a:effectLst/>
                <a:latin typeface="+mn-lt"/>
                <a:ea typeface="+mn-ea"/>
                <a:cs typeface="+mn-cs"/>
              </a:rPr>
              <a:t>commencer	nous </a:t>
            </a:r>
            <a:r>
              <a:rPr lang="en-GB" sz="1200" b="0" i="0" u="none" strike="noStrike" kern="1200" dirty="0" err="1">
                <a:solidFill>
                  <a:schemeClr val="tx1"/>
                </a:solidFill>
                <a:effectLst/>
                <a:latin typeface="+mn-lt"/>
                <a:ea typeface="+mn-ea"/>
                <a:cs typeface="+mn-cs"/>
              </a:rPr>
              <a:t>commençons</a:t>
            </a:r>
            <a:endParaRPr lang="en-GB" b="0" dirty="0">
              <a:effectLst/>
            </a:endParaRPr>
          </a:p>
          <a:p>
            <a:pPr marL="228600" indent="-228600" rtl="0">
              <a:buFont typeface="+mj-lt"/>
              <a:buAutoNum type="arabicPeriod"/>
            </a:pPr>
            <a:r>
              <a:rPr lang="en-GB" sz="1200" b="0" i="0" u="none" strike="noStrike" kern="1200" dirty="0" err="1">
                <a:solidFill>
                  <a:schemeClr val="tx1"/>
                </a:solidFill>
                <a:effectLst/>
                <a:latin typeface="+mn-lt"/>
                <a:ea typeface="+mn-ea"/>
                <a:cs typeface="+mn-cs"/>
              </a:rPr>
              <a:t>reculer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vous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reculez</a:t>
            </a:r>
            <a:endParaRPr lang="en-GB" b="0" dirty="0">
              <a:effectLst/>
            </a:endParaRPr>
          </a:p>
          <a:p>
            <a:pPr marL="228600" indent="-228600" rtl="0">
              <a:buFont typeface="+mj-lt"/>
              <a:buAutoNum type="arabicPeriod"/>
            </a:pPr>
            <a:r>
              <a:rPr lang="en-GB" sz="1200" b="0" i="0" u="none" strike="noStrike" kern="1200" dirty="0" err="1">
                <a:solidFill>
                  <a:schemeClr val="tx1"/>
                </a:solidFill>
                <a:effectLst/>
                <a:latin typeface="+mn-lt"/>
                <a:ea typeface="+mn-ea"/>
                <a:cs typeface="+mn-cs"/>
              </a:rPr>
              <a:t>avancer</a:t>
            </a:r>
            <a:r>
              <a:rPr lang="en-GB" sz="1200" b="0" i="0" u="none" strike="noStrike" kern="1200" dirty="0">
                <a:solidFill>
                  <a:schemeClr val="tx1"/>
                </a:solidFill>
                <a:effectLst/>
                <a:latin typeface="+mn-lt"/>
                <a:ea typeface="+mn-ea"/>
                <a:cs typeface="+mn-cs"/>
              </a:rPr>
              <a:t> 		nous </a:t>
            </a:r>
            <a:r>
              <a:rPr lang="en-GB" sz="1200" b="0" i="0" u="none" strike="noStrike" kern="1200" dirty="0" err="1">
                <a:solidFill>
                  <a:schemeClr val="tx1"/>
                </a:solidFill>
                <a:effectLst/>
                <a:latin typeface="+mn-lt"/>
                <a:ea typeface="+mn-ea"/>
                <a:cs typeface="+mn-cs"/>
              </a:rPr>
              <a:t>avançons</a:t>
            </a:r>
            <a:endParaRPr lang="en-GB" sz="1200" b="0" i="0" u="none" strike="noStrike"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dirty="0" err="1">
                <a:solidFill>
                  <a:schemeClr val="tx1"/>
                </a:solidFill>
                <a:effectLst/>
                <a:latin typeface="+mn-lt"/>
                <a:ea typeface="+mn-ea"/>
                <a:cs typeface="+mn-cs"/>
              </a:rPr>
              <a:t>raconter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elles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racontent</a:t>
            </a:r>
            <a:endParaRPr lang="en-GB" sz="1200" b="0" i="0" u="none" strike="noStrike"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dirty="0" err="1">
                <a:solidFill>
                  <a:schemeClr val="tx1"/>
                </a:solidFill>
                <a:effectLst/>
                <a:latin typeface="+mn-lt"/>
                <a:ea typeface="+mn-ea"/>
                <a:cs typeface="+mn-cs"/>
              </a:rPr>
              <a:t>prononcer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vous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prononcez</a:t>
            </a:r>
            <a:endParaRPr lang="en-GB" b="0" dirty="0">
              <a:effectLst/>
            </a:endParaRPr>
          </a:p>
          <a:p>
            <a:pPr marL="228600" indent="-228600" rtl="0">
              <a:buFont typeface="+mj-lt"/>
              <a:buAutoNum type="arabicPeriod"/>
            </a:pPr>
            <a:r>
              <a:rPr lang="en-GB" sz="1200" b="0" i="0" u="none" strike="noStrike" kern="1200" dirty="0" err="1">
                <a:solidFill>
                  <a:schemeClr val="tx1"/>
                </a:solidFill>
                <a:effectLst/>
                <a:latin typeface="+mn-lt"/>
                <a:ea typeface="+mn-ea"/>
                <a:cs typeface="+mn-cs"/>
              </a:rPr>
              <a:t>décaler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ils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décalent</a:t>
            </a:r>
            <a:endParaRPr lang="en-GB" b="0" dirty="0">
              <a:effectLst/>
            </a:endParaRPr>
          </a:p>
          <a:p>
            <a:pPr marL="228600" indent="-228600" rtl="0">
              <a:buFont typeface="+mj-lt"/>
              <a:buAutoNum type="arabicPeriod"/>
            </a:pPr>
            <a:r>
              <a:rPr lang="en-GB" sz="1200" b="0" i="0" u="none" strike="noStrike" kern="1200" dirty="0" err="1">
                <a:solidFill>
                  <a:schemeClr val="tx1"/>
                </a:solidFill>
                <a:effectLst/>
                <a:latin typeface="+mn-lt"/>
                <a:ea typeface="+mn-ea"/>
                <a:cs typeface="+mn-cs"/>
              </a:rPr>
              <a:t>remplacer</a:t>
            </a:r>
            <a:r>
              <a:rPr lang="en-GB" sz="1200" b="0" i="0" u="none" strike="noStrike" kern="1200" dirty="0">
                <a:solidFill>
                  <a:schemeClr val="tx1"/>
                </a:solidFill>
                <a:effectLst/>
                <a:latin typeface="+mn-lt"/>
                <a:ea typeface="+mn-ea"/>
                <a:cs typeface="+mn-cs"/>
              </a:rPr>
              <a:t>               	nous </a:t>
            </a:r>
            <a:r>
              <a:rPr lang="en-GB" sz="1200" b="0" i="0" u="none" strike="noStrike" kern="1200" dirty="0" err="1">
                <a:solidFill>
                  <a:schemeClr val="tx1"/>
                </a:solidFill>
                <a:effectLst/>
                <a:latin typeface="+mn-lt"/>
                <a:ea typeface="+mn-ea"/>
                <a:cs typeface="+mn-cs"/>
              </a:rPr>
              <a:t>remplaçons</a:t>
            </a:r>
            <a:endParaRPr lang="en-GB" sz="1200" b="0" i="0" u="none" strike="noStrike" kern="1200" dirty="0">
              <a:solidFill>
                <a:schemeClr val="tx1"/>
              </a:solidFill>
              <a:effectLst/>
              <a:latin typeface="+mn-lt"/>
              <a:ea typeface="+mn-ea"/>
              <a:cs typeface="+mn-cs"/>
            </a:endParaRPr>
          </a:p>
          <a:p>
            <a:pPr marL="228600" indent="-228600" rtl="0">
              <a:buFont typeface="+mj-lt"/>
              <a:buAutoNum type="arabicPeriod"/>
            </a:pPr>
            <a:r>
              <a:rPr lang="en-GB" sz="1200" b="0" i="0" u="none" strike="noStrike" kern="1200" dirty="0" err="1">
                <a:solidFill>
                  <a:schemeClr val="tx1"/>
                </a:solidFill>
                <a:effectLst/>
                <a:latin typeface="+mn-lt"/>
                <a:ea typeface="+mn-ea"/>
                <a:cs typeface="+mn-cs"/>
              </a:rPr>
              <a:t>renoncer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vous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renoncez</a:t>
            </a:r>
            <a:br>
              <a:rPr lang="en-GB" dirty="0"/>
            </a:b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used(1 is the most frequent word in French): </a:t>
            </a:r>
            <a:br>
              <a:rPr lang="en-GB" baseline="0" dirty="0"/>
            </a:br>
            <a:r>
              <a:rPr lang="en-GB" baseline="0" dirty="0"/>
              <a:t>commencer [139], </a:t>
            </a:r>
            <a:r>
              <a:rPr lang="en-GB" baseline="0" dirty="0" err="1"/>
              <a:t>reculer</a:t>
            </a:r>
            <a:r>
              <a:rPr lang="en-GB" baseline="0" dirty="0"/>
              <a:t> [1922], </a:t>
            </a:r>
            <a:r>
              <a:rPr lang="en-GB" baseline="0" dirty="0" err="1"/>
              <a:t>avancer</a:t>
            </a:r>
            <a:r>
              <a:rPr lang="en-GB" baseline="0" dirty="0"/>
              <a:t> [449], </a:t>
            </a:r>
            <a:r>
              <a:rPr lang="en-GB" baseline="0" dirty="0" err="1"/>
              <a:t>raconter</a:t>
            </a:r>
            <a:r>
              <a:rPr lang="en-GB" baseline="0" dirty="0"/>
              <a:t> [890], </a:t>
            </a:r>
            <a:r>
              <a:rPr lang="en-GB" baseline="0" dirty="0" err="1"/>
              <a:t>prononcer</a:t>
            </a:r>
            <a:r>
              <a:rPr lang="en-GB" baseline="0" dirty="0"/>
              <a:t> [706], </a:t>
            </a:r>
            <a:r>
              <a:rPr lang="en-GB" baseline="0" dirty="0" err="1"/>
              <a:t>décaler</a:t>
            </a:r>
            <a:r>
              <a:rPr lang="en-GB" baseline="0" dirty="0"/>
              <a:t> [&gt;5000], </a:t>
            </a:r>
            <a:r>
              <a:rPr lang="en-GB" baseline="0" dirty="0" err="1"/>
              <a:t>remplacer</a:t>
            </a:r>
            <a:r>
              <a:rPr lang="en-GB" baseline="0" dirty="0"/>
              <a:t> [448], </a:t>
            </a:r>
            <a:r>
              <a:rPr lang="en-GB" baseline="0" dirty="0" err="1"/>
              <a:t>renoncer</a:t>
            </a:r>
            <a:r>
              <a:rPr lang="en-GB" baseline="0" dirty="0"/>
              <a:t> [1363]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Written recognition of this week’s new vocabulary.</a:t>
            </a:r>
            <a:endParaRPr lang="en-US" b="1" dirty="0"/>
          </a:p>
          <a:p>
            <a:endParaRPr lang="en-US" b="1" dirty="0"/>
          </a:p>
          <a:p>
            <a:r>
              <a:rPr lang="en-US" b="1" dirty="0"/>
              <a:t>Procedure:</a:t>
            </a:r>
          </a:p>
          <a:p>
            <a:r>
              <a:rPr lang="en-US" b="0" dirty="0"/>
              <a:t>1. Click to reveal the French words.</a:t>
            </a:r>
          </a:p>
          <a:p>
            <a:r>
              <a:rPr lang="en-US" b="0" dirty="0"/>
              <a:t>2. Elicit the English for each.</a:t>
            </a:r>
          </a:p>
          <a:p>
            <a:r>
              <a:rPr lang="en-US" b="0" dirty="0"/>
              <a:t>3. Click to reveal the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315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a:t>
            </a:r>
            <a:r>
              <a:rPr lang="en-US" b="0" dirty="0"/>
              <a:t> To highlight the syntactic differences between </a:t>
            </a:r>
            <a:r>
              <a:rPr lang="en-US" b="1" dirty="0" err="1"/>
              <a:t>partir</a:t>
            </a:r>
            <a:r>
              <a:rPr lang="en-US" b="1" i="1" dirty="0"/>
              <a:t> </a:t>
            </a:r>
            <a:r>
              <a:rPr lang="en-US" b="0" i="0" dirty="0"/>
              <a:t>and </a:t>
            </a:r>
            <a:r>
              <a:rPr lang="en-US" b="1" i="0" dirty="0"/>
              <a:t>quitter. </a:t>
            </a:r>
            <a:endParaRPr lang="en-US" b="1" dirty="0"/>
          </a:p>
          <a:p>
            <a:endParaRPr lang="en-US" b="1" dirty="0"/>
          </a:p>
          <a:p>
            <a:r>
              <a:rPr lang="en-US" b="1" dirty="0"/>
              <a:t>Procedure:</a:t>
            </a:r>
          </a:p>
          <a:p>
            <a:pPr marL="0" indent="0">
              <a:buFont typeface="+mj-lt"/>
              <a:buNone/>
            </a:pPr>
            <a:r>
              <a:rPr lang="en-US" b="0" dirty="0"/>
              <a:t>1. Click to animate the explanation. </a:t>
            </a:r>
          </a:p>
          <a:p>
            <a:pPr marL="0" indent="0">
              <a:buFont typeface="+mj-lt"/>
              <a:buNone/>
            </a:pPr>
            <a:r>
              <a:rPr lang="en-US" b="0" dirty="0"/>
              <a:t>2. Teacher to stress that </a:t>
            </a:r>
            <a:r>
              <a:rPr lang="en-US" b="0" i="1" dirty="0"/>
              <a:t>quitter </a:t>
            </a:r>
            <a:r>
              <a:rPr lang="en-US" b="0" i="0" dirty="0"/>
              <a:t>tells us where the person has come from. </a:t>
            </a:r>
            <a:r>
              <a:rPr lang="en-US" b="0" i="1" dirty="0" err="1"/>
              <a:t>Partir</a:t>
            </a:r>
            <a:r>
              <a:rPr lang="en-US" b="0" i="1" dirty="0"/>
              <a:t> </a:t>
            </a:r>
            <a:r>
              <a:rPr lang="en-US" b="0" i="0" dirty="0"/>
              <a:t>does not give us this information.</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738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noProof="0" dirty="0"/>
              <a:t>Aim</a:t>
            </a:r>
            <a:r>
              <a:rPr lang="en-GB" b="0" noProof="0" dirty="0"/>
              <a:t>: Written recognition of direct objects and connecting the presence or absence of these with use of </a:t>
            </a:r>
            <a:r>
              <a:rPr lang="en-GB" b="0" i="1" noProof="0" dirty="0" err="1"/>
              <a:t>partir</a:t>
            </a:r>
            <a:r>
              <a:rPr lang="en-GB" b="0" noProof="0" dirty="0"/>
              <a:t> </a:t>
            </a:r>
            <a:r>
              <a:rPr lang="en-GB" b="0" i="0" noProof="0" dirty="0"/>
              <a:t>or </a:t>
            </a:r>
            <a:r>
              <a:rPr lang="en-GB" b="0" i="1" noProof="0" dirty="0"/>
              <a:t>quitter</a:t>
            </a:r>
            <a:r>
              <a:rPr lang="en-GB" b="0" i="0" noProof="0" dirty="0"/>
              <a:t>.</a:t>
            </a:r>
            <a:br>
              <a:rPr lang="en-GB" b="0" i="0" noProof="0" dirty="0"/>
            </a:br>
            <a:endParaRPr lang="en-GB" b="1" dirty="0"/>
          </a:p>
          <a:p>
            <a:r>
              <a:rPr lang="en-GB" b="1" dirty="0"/>
              <a:t>Procedure: </a:t>
            </a:r>
          </a:p>
          <a:p>
            <a:pPr marL="0" indent="0">
              <a:buNone/>
            </a:pPr>
            <a:r>
              <a:rPr lang="en-GB" b="0" baseline="0" dirty="0"/>
              <a:t>1. Students read the sentences and choose </a:t>
            </a:r>
            <a:r>
              <a:rPr lang="en-GB" b="0" i="1" baseline="0" dirty="0" err="1"/>
              <a:t>partir</a:t>
            </a:r>
            <a:r>
              <a:rPr lang="en-GB" b="0" baseline="0" dirty="0"/>
              <a:t> or </a:t>
            </a:r>
            <a:r>
              <a:rPr lang="en-GB" b="0" i="1" baseline="0" dirty="0"/>
              <a:t>quitter</a:t>
            </a:r>
            <a:r>
              <a:rPr lang="en-GB" b="0" baseline="0" dirty="0"/>
              <a:t> based on the syntactic context. </a:t>
            </a:r>
          </a:p>
          <a:p>
            <a:pPr marL="0" indent="0">
              <a:buNone/>
            </a:pPr>
            <a:r>
              <a:rPr lang="en-GB" b="0" baseline="0" dirty="0"/>
              <a:t>2. Click to reveal answers.</a:t>
            </a:r>
          </a:p>
          <a:p>
            <a:pPr marL="0" indent="0">
              <a:buNone/>
            </a:pPr>
            <a:r>
              <a:rPr lang="en-GB" b="0" baseline="0" dirty="0"/>
              <a:t>3. Oral translations of sentences.</a:t>
            </a:r>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b="0" i="0" u="none" strike="noStrike" kern="1200" dirty="0" err="1">
                <a:solidFill>
                  <a:schemeClr val="tx1"/>
                </a:solidFill>
                <a:effectLst/>
                <a:latin typeface="+mn-lt"/>
                <a:ea typeface="+mn-ea"/>
                <a:cs typeface="+mn-cs"/>
              </a:rPr>
              <a:t>verbe</a:t>
            </a:r>
            <a:r>
              <a:rPr lang="en-GB" sz="1200" b="0" i="0" u="none" strike="noStrike" kern="1200" dirty="0">
                <a:solidFill>
                  <a:schemeClr val="tx1"/>
                </a:solidFill>
                <a:effectLst/>
                <a:latin typeface="+mn-lt"/>
                <a:ea typeface="+mn-ea"/>
                <a:cs typeface="+mn-cs"/>
              </a:rPr>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GB"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766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4 minutes </a:t>
            </a:r>
            <a:r>
              <a:rPr lang="en-GB" b="0" baseline="0" dirty="0"/>
              <a:t>for sequence of eight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commencer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commencer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start doing an action. </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first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commence,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second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commençons</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lang="en-GB" sz="1200" kern="1200" dirty="0">
                <a:solidFill>
                  <a:schemeClr val="tx1"/>
                </a:solidFill>
                <a:effectLst/>
                <a:latin typeface="+mn-lt"/>
                <a:ea typeface="+mn-ea"/>
                <a:cs typeface="+mn-cs"/>
              </a:rPr>
              <a:t>SSC [c]/[</a:t>
            </a:r>
            <a:r>
              <a:rPr lang="en-GB" sz="1200" kern="1200" dirty="0" err="1">
                <a:solidFill>
                  <a:schemeClr val="tx1"/>
                </a:solidFill>
                <a:effectLst/>
                <a:latin typeface="+mn-lt"/>
                <a:ea typeface="+mn-ea"/>
                <a:cs typeface="+mn-cs"/>
              </a:rPr>
              <a:t>ç</a:t>
            </a:r>
            <a:r>
              <a:rPr lang="en-GB" sz="1200" kern="1200" dirty="0">
                <a:solidFill>
                  <a:schemeClr val="tx1"/>
                </a:solidFill>
                <a:effectLst/>
                <a:latin typeface="+mn-lt"/>
                <a:ea typeface="+mn-ea"/>
                <a:cs typeface="+mn-cs"/>
              </a:rPr>
              <a:t>], open [o],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[on] and SFC.</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info bubble to introduce the stem-change.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NB: This is not a grammar point that students are expected to produce at this stage and will not feature in any NCELP tests. It is showcased here for awareness and passive understanding only.</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Transcript:</a:t>
            </a:r>
          </a:p>
          <a:p>
            <a:pPr marL="0" marR="0" lvl="0" indent="0" algn="l" defTabSz="914400" rtl="0" eaLnBrk="1" fontAlgn="base" latinLnBrk="0" hangingPunct="1">
              <a:lnSpc>
                <a:spcPct val="100000"/>
              </a:lnSpc>
              <a:spcBef>
                <a:spcPts val="0"/>
              </a:spcBef>
              <a:spcAft>
                <a:spcPts val="0"/>
              </a:spcAft>
              <a:buClrTx/>
              <a:buSzTx/>
              <a:buFont typeface="+mj-lt"/>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commencer</a:t>
            </a:r>
          </a:p>
          <a:p>
            <a:pPr marL="0" marR="0" lvl="0" indent="0" algn="l" defTabSz="914400" rtl="0" eaLnBrk="1" fontAlgn="base" latinLnBrk="0" hangingPunct="1">
              <a:lnSpc>
                <a:spcPct val="100000"/>
              </a:lnSpc>
              <a:spcBef>
                <a:spcPts val="0"/>
              </a:spcBef>
              <a:spcAft>
                <a:spcPts val="0"/>
              </a:spcAft>
              <a:buClrTx/>
              <a:buSzTx/>
              <a:buFont typeface="+mj-lt"/>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commence</a:t>
            </a:r>
          </a:p>
          <a:p>
            <a:pPr marL="0" marR="0" lvl="0" indent="0" algn="l" defTabSz="914400" rtl="0" eaLnBrk="1" fontAlgn="base" latinLnBrk="0" hangingPunct="1">
              <a:lnSpc>
                <a:spcPct val="100000"/>
              </a:lnSpc>
              <a:spcBef>
                <a:spcPts val="0"/>
              </a:spcBef>
              <a:spcAft>
                <a:spcPts val="0"/>
              </a:spcAft>
              <a:buClrTx/>
              <a:buSzTx/>
              <a:buFont typeface="+mj-lt"/>
              <a:buNone/>
              <a:tabLst/>
              <a:defRPr/>
            </a:pP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commençons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27664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14/03/2022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14/03/2022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14/03/2022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14/03/2022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14/03/2022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14/03/2022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14/03/2022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14/03/2022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32491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55234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803215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6068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4065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55833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244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108906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176408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86183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74465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15649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48257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57117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02591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4353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26507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14/03/2022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84838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14/03/2022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713208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14/03/2022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999643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14/03/2022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612145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14/03/2022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12989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089006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83163064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0.xml"/><Relationship Id="rId1" Type="http://schemas.openxmlformats.org/officeDocument/2006/relationships/slideLayout" Target="../slideLayouts/slideLayout50.xml"/><Relationship Id="rId5" Type="http://schemas.openxmlformats.org/officeDocument/2006/relationships/audio" Target="../media/audio19.wav"/><Relationship Id="rId4" Type="http://schemas.openxmlformats.org/officeDocument/2006/relationships/audio" Target="../media/audio18.wav"/></Relationships>
</file>

<file path=ppt/slides/_rels/slide11.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1.xml"/><Relationship Id="rId1" Type="http://schemas.openxmlformats.org/officeDocument/2006/relationships/slideLayout" Target="../slideLayouts/slideLayout50.xml"/><Relationship Id="rId4" Type="http://schemas.openxmlformats.org/officeDocument/2006/relationships/audio" Target="../media/audio20.wav"/></Relationships>
</file>

<file path=ppt/slides/_rels/slide12.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2.xml"/><Relationship Id="rId1" Type="http://schemas.openxmlformats.org/officeDocument/2006/relationships/slideLayout" Target="../slideLayouts/slideLayout50.xml"/><Relationship Id="rId4" Type="http://schemas.openxmlformats.org/officeDocument/2006/relationships/audio" Target="../media/audio21.wav"/></Relationships>
</file>

<file path=ppt/slides/_rels/slide13.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audio" Target="../media/audio22.wav"/></Relationships>
</file>

<file path=ppt/slides/_rels/slide14.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4.xml"/><Relationship Id="rId1" Type="http://schemas.openxmlformats.org/officeDocument/2006/relationships/slideLayout" Target="../slideLayouts/slideLayout50.xml"/><Relationship Id="rId4" Type="http://schemas.openxmlformats.org/officeDocument/2006/relationships/audio" Target="../media/audio20.wav"/></Relationships>
</file>

<file path=ppt/slides/_rels/slide15.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5.xml"/><Relationship Id="rId1" Type="http://schemas.openxmlformats.org/officeDocument/2006/relationships/slideLayout" Target="../slideLayouts/slideLayout50.xml"/><Relationship Id="rId4" Type="http://schemas.openxmlformats.org/officeDocument/2006/relationships/audio" Target="../media/audio21.wav"/></Relationships>
</file>

<file path=ppt/slides/_rels/slide16.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6.xml"/><Relationship Id="rId1" Type="http://schemas.openxmlformats.org/officeDocument/2006/relationships/slideLayout" Target="../slideLayouts/slideLayout50.xml"/><Relationship Id="rId4" Type="http://schemas.openxmlformats.org/officeDocument/2006/relationships/audio" Target="../media/audio22.wav"/></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1.wav"/><Relationship Id="rId18" Type="http://schemas.openxmlformats.org/officeDocument/2006/relationships/audio" Target="../media/audio36.wav"/><Relationship Id="rId3" Type="http://schemas.openxmlformats.org/officeDocument/2006/relationships/image" Target="../media/image11.png"/><Relationship Id="rId7" Type="http://schemas.openxmlformats.org/officeDocument/2006/relationships/audio" Target="../media/audio26.wav"/><Relationship Id="rId12" Type="http://schemas.openxmlformats.org/officeDocument/2006/relationships/image" Target="../media/image23.png"/><Relationship Id="rId17" Type="http://schemas.openxmlformats.org/officeDocument/2006/relationships/audio" Target="../media/audio35.wav"/><Relationship Id="rId2" Type="http://schemas.openxmlformats.org/officeDocument/2006/relationships/notesSlide" Target="../notesSlides/notesSlide19.xml"/><Relationship Id="rId16" Type="http://schemas.openxmlformats.org/officeDocument/2006/relationships/audio" Target="../media/audio34.wav"/><Relationship Id="rId20" Type="http://schemas.openxmlformats.org/officeDocument/2006/relationships/audio" Target="../media/audio38.wav"/><Relationship Id="rId1" Type="http://schemas.openxmlformats.org/officeDocument/2006/relationships/slideLayout" Target="../slideLayouts/slideLayout2.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audio" Target="../media/audio24.wav"/><Relationship Id="rId15" Type="http://schemas.openxmlformats.org/officeDocument/2006/relationships/audio" Target="../media/audio33.wav"/><Relationship Id="rId10" Type="http://schemas.openxmlformats.org/officeDocument/2006/relationships/audio" Target="../media/audio29.wav"/><Relationship Id="rId19" Type="http://schemas.openxmlformats.org/officeDocument/2006/relationships/audio" Target="../media/audio37.wav"/><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audio" Target="../media/audio32.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1.pn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1.png"/><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image" Target="../media/image44.png"/><Relationship Id="rId4" Type="http://schemas.openxmlformats.org/officeDocument/2006/relationships/audio" Target="../media/audio40.wav"/></Relationships>
</file>

<file path=ppt/slides/_rels/slide29.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47.png"/><Relationship Id="rId3" Type="http://schemas.openxmlformats.org/officeDocument/2006/relationships/audio" Target="../media/audio39.wav"/><Relationship Id="rId7" Type="http://schemas.openxmlformats.org/officeDocument/2006/relationships/audio" Target="../media/audio43.wav"/><Relationship Id="rId12"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50.xml"/><Relationship Id="rId6" Type="http://schemas.openxmlformats.org/officeDocument/2006/relationships/audio" Target="../media/audio42.wav"/><Relationship Id="rId11" Type="http://schemas.openxmlformats.org/officeDocument/2006/relationships/image" Target="../media/image46.png"/><Relationship Id="rId5" Type="http://schemas.openxmlformats.org/officeDocument/2006/relationships/audio" Target="../media/audio41.wav"/><Relationship Id="rId10" Type="http://schemas.openxmlformats.org/officeDocument/2006/relationships/image" Target="../media/image45.png"/><Relationship Id="rId4" Type="http://schemas.openxmlformats.org/officeDocument/2006/relationships/audio" Target="../media/audio40.wav"/><Relationship Id="rId9" Type="http://schemas.openxmlformats.org/officeDocument/2006/relationships/audio" Target="../media/audio45.wav"/></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image" Target="../media/image48.png"/><Relationship Id="rId4" Type="http://schemas.openxmlformats.org/officeDocument/2006/relationships/audio" Target="../media/audio47.wav"/></Relationships>
</file>

<file path=ppt/slides/_rels/slide31.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51.png"/><Relationship Id="rId3" Type="http://schemas.openxmlformats.org/officeDocument/2006/relationships/audio" Target="../media/audio46.wav"/><Relationship Id="rId7" Type="http://schemas.openxmlformats.org/officeDocument/2006/relationships/audio" Target="../media/audio50.wav"/><Relationship Id="rId12"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50.xml"/><Relationship Id="rId6" Type="http://schemas.openxmlformats.org/officeDocument/2006/relationships/audio" Target="../media/audio49.wav"/><Relationship Id="rId11" Type="http://schemas.openxmlformats.org/officeDocument/2006/relationships/image" Target="../media/image49.png"/><Relationship Id="rId5" Type="http://schemas.openxmlformats.org/officeDocument/2006/relationships/audio" Target="../media/audio47.wav"/><Relationship Id="rId10" Type="http://schemas.openxmlformats.org/officeDocument/2006/relationships/audio" Target="../media/audio53.wav"/><Relationship Id="rId4" Type="http://schemas.openxmlformats.org/officeDocument/2006/relationships/audio" Target="../media/audio48.wav"/><Relationship Id="rId9" Type="http://schemas.openxmlformats.org/officeDocument/2006/relationships/audio" Target="../media/audio52.wav"/></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microsoft.com/office/2007/relationships/hdphoto" Target="../media/hdphoto2.wdp"/><Relationship Id="rId3" Type="http://schemas.openxmlformats.org/officeDocument/2006/relationships/image" Target="../media/image11.png"/><Relationship Id="rId21" Type="http://schemas.openxmlformats.org/officeDocument/2006/relationships/audio" Target="../media/audio56.wav"/><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32.xml"/><Relationship Id="rId16" Type="http://schemas.openxmlformats.org/officeDocument/2006/relationships/image" Target="../media/image64.png"/><Relationship Id="rId20" Type="http://schemas.openxmlformats.org/officeDocument/2006/relationships/audio" Target="../media/audio55.wav"/><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audio" Target="../media/audio58.wav"/><Relationship Id="rId10" Type="http://schemas.openxmlformats.org/officeDocument/2006/relationships/image" Target="../media/image58.png"/><Relationship Id="rId19" Type="http://schemas.openxmlformats.org/officeDocument/2006/relationships/audio" Target="../media/audio54.wav"/><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audio" Target="../media/audio57.wav"/></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46.xml"/><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image" Target="../media/image71.png"/><Relationship Id="rId3" Type="http://schemas.openxmlformats.org/officeDocument/2006/relationships/image" Target="../media/image11.png"/><Relationship Id="rId7" Type="http://schemas.openxmlformats.org/officeDocument/2006/relationships/audio" Target="../media/audio61.wav"/><Relationship Id="rId12" Type="http://schemas.openxmlformats.org/officeDocument/2006/relationships/audio" Target="../media/audio66.wav"/><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audio" Target="../media/audio60.wav"/><Relationship Id="rId11" Type="http://schemas.openxmlformats.org/officeDocument/2006/relationships/audio" Target="../media/audio65.wav"/><Relationship Id="rId5" Type="http://schemas.openxmlformats.org/officeDocument/2006/relationships/image" Target="../media/image68.png"/><Relationship Id="rId10" Type="http://schemas.openxmlformats.org/officeDocument/2006/relationships/audio" Target="../media/audio64.wav"/><Relationship Id="rId4" Type="http://schemas.openxmlformats.org/officeDocument/2006/relationships/audio" Target="../media/audio59.wav"/><Relationship Id="rId9" Type="http://schemas.openxmlformats.org/officeDocument/2006/relationships/audio" Target="../media/audio63.wav"/><Relationship Id="rId1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77.JP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8" Type="http://schemas.openxmlformats.org/officeDocument/2006/relationships/hyperlink" Target="https://quizlet.com/gb/521742283/year-8-french-term-22-week-2-flash-cards/" TargetMode="External"/><Relationship Id="rId3" Type="http://schemas.openxmlformats.org/officeDocument/2006/relationships/image" Target="../media/image11.png"/><Relationship Id="rId7" Type="http://schemas.openxmlformats.org/officeDocument/2006/relationships/hyperlink" Target="https://quizlet.com/gb/540015541/year-8-french-term-31-week-5-flash-card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hyperlink" Target="https://quizlet.com/gb/548848270/year-8-french-term-32-week-4-flash-cards/" TargetMode="Externa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4.png"/><Relationship Id="rId1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audio" Target="../media/audio12.wav"/><Relationship Id="rId12" Type="http://schemas.openxmlformats.org/officeDocument/2006/relationships/image" Target="../media/image13.png"/><Relationship Id="rId17" Type="http://schemas.openxmlformats.org/officeDocument/2006/relationships/audio" Target="../media/audio16.wav"/><Relationship Id="rId2" Type="http://schemas.openxmlformats.org/officeDocument/2006/relationships/notesSlide" Target="../notesSlides/notesSlide5.xml"/><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image" Target="../media/image12.png"/><Relationship Id="rId5" Type="http://schemas.openxmlformats.org/officeDocument/2006/relationships/audio" Target="../media/audio10.wav"/><Relationship Id="rId15" Type="http://schemas.openxmlformats.org/officeDocument/2006/relationships/image" Target="../media/image16.png"/><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9.xml"/><Relationship Id="rId1" Type="http://schemas.openxmlformats.org/officeDocument/2006/relationships/slideLayout" Target="../slideLayouts/slideLayout50.xml"/><Relationship Id="rId5" Type="http://schemas.openxmlformats.org/officeDocument/2006/relationships/audio" Target="../media/audio19.wav"/><Relationship Id="rId4" Type="http://schemas.openxmlformats.org/officeDocument/2006/relationships/audio" Target="../media/audio18.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1" y="1883962"/>
            <a:ext cx="9347058" cy="1062010"/>
          </a:xfrm>
        </p:spPr>
        <p:txBody>
          <a:bodyPr>
            <a:normAutofit fontScale="90000"/>
          </a:bodyPr>
          <a:lstStyle/>
          <a:p>
            <a:pPr algn="l"/>
            <a:r>
              <a:rPr lang="en-GB" sz="4000" b="1" dirty="0">
                <a:solidFill>
                  <a:prstClr val="white"/>
                </a:solidFill>
              </a:rPr>
              <a:t>Talking about what groups of people did</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79999" y="2542938"/>
            <a:ext cx="8286965" cy="886062"/>
          </a:xfrm>
        </p:spPr>
        <p:txBody>
          <a:bodyPr>
            <a:noAutofit/>
          </a:bodyPr>
          <a:lstStyle/>
          <a:p>
            <a:pPr algn="l"/>
            <a:r>
              <a:rPr lang="fr-FR" sz="2700" dirty="0">
                <a:solidFill>
                  <a:prstClr val="white"/>
                </a:solidFill>
              </a:rPr>
              <a:t>-ER </a:t>
            </a:r>
            <a:r>
              <a:rPr lang="fr-FR" sz="2700" dirty="0" err="1">
                <a:solidFill>
                  <a:prstClr val="white"/>
                </a:solidFill>
              </a:rPr>
              <a:t>verbs</a:t>
            </a:r>
            <a:r>
              <a:rPr lang="fr-FR" sz="2700" dirty="0">
                <a:solidFill>
                  <a:prstClr val="white"/>
                </a:solidFill>
              </a:rPr>
              <a:t> (</a:t>
            </a:r>
            <a:r>
              <a:rPr lang="fr-FR" sz="2700" dirty="0" err="1">
                <a:solidFill>
                  <a:prstClr val="white"/>
                </a:solidFill>
              </a:rPr>
              <a:t>taking</a:t>
            </a:r>
            <a:r>
              <a:rPr lang="fr-FR" sz="2700" dirty="0">
                <a:solidFill>
                  <a:prstClr val="white"/>
                </a:solidFill>
              </a:rPr>
              <a:t> avoir) in the </a:t>
            </a:r>
            <a:r>
              <a:rPr lang="fr-FR" sz="2700" dirty="0" err="1">
                <a:solidFill>
                  <a:prstClr val="white"/>
                </a:solidFill>
              </a:rPr>
              <a:t>perfect</a:t>
            </a:r>
            <a:r>
              <a:rPr lang="fr-FR" sz="2700" dirty="0">
                <a:solidFill>
                  <a:prstClr val="white"/>
                </a:solidFill>
              </a:rPr>
              <a:t> </a:t>
            </a:r>
            <a:r>
              <a:rPr lang="fr-FR" sz="2700" dirty="0" err="1">
                <a:solidFill>
                  <a:prstClr val="white"/>
                </a:solidFill>
              </a:rPr>
              <a:t>tense</a:t>
            </a:r>
            <a:endParaRPr lang="fr-FR" sz="2700" dirty="0">
              <a:solidFill>
                <a:prstClr val="white"/>
              </a:solidFill>
            </a:endParaRPr>
          </a:p>
          <a:p>
            <a:pPr algn="l"/>
            <a:r>
              <a:rPr lang="fr-FR" sz="2700" dirty="0">
                <a:solidFill>
                  <a:prstClr val="white"/>
                </a:solidFill>
              </a:rPr>
              <a:t>(nous, vous, ils/elles)</a:t>
            </a:r>
          </a:p>
          <a:p>
            <a:pPr algn="l"/>
            <a:r>
              <a:rPr lang="en-GB" sz="2700" dirty="0">
                <a:solidFill>
                  <a:prstClr val="white"/>
                </a:solidFill>
              </a:rPr>
              <a:t>SSC soft [c]/[ç]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35003" y="4910380"/>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a:t>
            </a:r>
            <a:r>
              <a:rPr lang="en-GB" sz="2000" dirty="0">
                <a:solidFill>
                  <a:prstClr val="white"/>
                </a:solidFill>
                <a:latin typeface="Century Gothic" panose="020B0502020202020204" pitchFamily="34" charset="0"/>
              </a:rPr>
              <a:t>.2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sz="2000" dirty="0">
                <a:solidFill>
                  <a:prstClr val="white"/>
                </a:solidFill>
                <a:latin typeface="Century Gothic" panose="020B0502020202020204" pitchFamily="34" charset="0"/>
              </a:rPr>
              <a:t>4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Lesson </a:t>
            </a:r>
            <a:r>
              <a:rPr lang="en-GB" sz="2000" dirty="0">
                <a:solidFill>
                  <a:prstClr val="white"/>
                </a:solidFill>
                <a:latin typeface="Century Gothic" panose="020B0502020202020204" pitchFamily="34" charset="0"/>
              </a:rPr>
              <a:t>65</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Amber Dudley / </a:t>
            </a:r>
            <a:r>
              <a:rPr lang="en-GB" sz="1400" dirty="0">
                <a:solidFill>
                  <a:prstClr val="white"/>
                </a:solidFill>
                <a:latin typeface="Century Gothic" panose="020B0502020202020204" pitchFamily="34" charset="0"/>
              </a:rPr>
              <a:t>Catherine Morris / Natalie Finlayson</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09/07/21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33" name="Google Shape;55;p11">
            <a:extLst>
              <a:ext uri="{FF2B5EF4-FFF2-40B4-BE49-F238E27FC236}">
                <a16:creationId xmlns:a16="http://schemas.microsoft.com/office/drawing/2014/main" id="{B2ECBC46-60CA-4747-88ED-0DC1AEF15AE5}"/>
              </a:ext>
            </a:extLst>
          </p:cNvPr>
          <p:cNvSpPr txBox="1"/>
          <p:nvPr/>
        </p:nvSpPr>
        <p:spPr>
          <a:xfrm>
            <a:off x="17" y="3506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[starts | is starting]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34" name="Google Shape;54;p11">
            <a:extLst>
              <a:ext uri="{FF2B5EF4-FFF2-40B4-BE49-F238E27FC236}">
                <a16:creationId xmlns:a16="http://schemas.microsoft.com/office/drawing/2014/main" id="{F8C0F8D4-65E6-4756-993D-3491AC75A0F2}"/>
              </a:ext>
            </a:extLst>
          </p:cNvPr>
          <p:cNvSpPr txBox="1"/>
          <p:nvPr/>
        </p:nvSpPr>
        <p:spPr>
          <a:xfrm>
            <a:off x="0" y="43596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commen</a:t>
            </a:r>
            <a:r>
              <a:rPr kumimoji="0" lang="en-GB" sz="8000" b="1" i="0" u="none" strike="noStrike" kern="0" cap="none" spc="0" normalizeH="0" baseline="0" noProof="0" dirty="0" err="1">
                <a:ln>
                  <a:noFill/>
                </a:ln>
                <a:solidFill>
                  <a:srgbClr val="E65D02"/>
                </a:solidFill>
                <a:effectLst/>
                <a:uLnTx/>
                <a:uFillTx/>
                <a:latin typeface="Century Gothic"/>
                <a:ea typeface="Century Gothic"/>
                <a:cs typeface="Century Gothic"/>
                <a:sym typeface="Century Gothic"/>
              </a:rPr>
              <a:t>ç</a:t>
            </a: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ons</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1" name="Google Shape;65;p12" descr="question mark action button">
            <a:hlinkClick r:id="" action="ppaction://noaction">
              <a:snd r:embed="rId4" name="commence verb slide.wav"/>
            </a:hlinkClick>
            <a:extLst>
              <a:ext uri="{FF2B5EF4-FFF2-40B4-BE49-F238E27FC236}">
                <a16:creationId xmlns:a16="http://schemas.microsoft.com/office/drawing/2014/main" id="{5736ECBD-5493-4504-B11E-7124DEBF53AB}"/>
              </a:ext>
            </a:extLst>
          </p:cNvPr>
          <p:cNvSpPr/>
          <p:nvPr/>
        </p:nvSpPr>
        <p:spPr>
          <a:xfrm>
            <a:off x="1798922" y="276144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32" name="Google Shape;53;p11">
            <a:extLst>
              <a:ext uri="{FF2B5EF4-FFF2-40B4-BE49-F238E27FC236}">
                <a16:creationId xmlns:a16="http://schemas.microsoft.com/office/drawing/2014/main" id="{F933DB9F-C743-4E86-92BF-C58A66ADCA50}"/>
              </a:ext>
            </a:extLst>
          </p:cNvPr>
          <p:cNvSpPr txBox="1"/>
          <p:nvPr/>
        </p:nvSpPr>
        <p:spPr>
          <a:xfrm>
            <a:off x="18" y="13680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start | starting]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35" name="Google Shape;55;p11">
            <a:extLst>
              <a:ext uri="{FF2B5EF4-FFF2-40B4-BE49-F238E27FC236}">
                <a16:creationId xmlns:a16="http://schemas.microsoft.com/office/drawing/2014/main" id="{2CF865CE-D2AD-4CDB-81FE-D6371BF45A85}"/>
              </a:ext>
            </a:extLst>
          </p:cNvPr>
          <p:cNvSpPr txBox="1"/>
          <p:nvPr/>
        </p:nvSpPr>
        <p:spPr>
          <a:xfrm>
            <a:off x="18" y="56196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[start | are starting]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Google Shape;52;p11">
            <a:extLst>
              <a:ext uri="{FF2B5EF4-FFF2-40B4-BE49-F238E27FC236}">
                <a16:creationId xmlns:a16="http://schemas.microsoft.com/office/drawing/2014/main" id="{3E2AE57B-E03E-4A58-B2EC-E5A827F6CBD4}"/>
              </a:ext>
            </a:extLst>
          </p:cNvPr>
          <p:cNvSpPr txBox="1">
            <a:spLocks noGrp="1"/>
          </p:cNvSpPr>
          <p:nvPr>
            <p:ph type="title"/>
          </p:nvPr>
        </p:nvSpPr>
        <p:spPr>
          <a:xfrm>
            <a:off x="20" y="158142"/>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a:solidFill>
                  <a:srgbClr val="1E4E79"/>
                </a:solidFill>
              </a:rPr>
              <a:t>commencer</a:t>
            </a:r>
            <a:endParaRPr sz="8000" dirty="0"/>
          </a:p>
        </p:txBody>
      </p:sp>
      <p:sp>
        <p:nvSpPr>
          <p:cNvPr id="37" name="Google Shape;54;p11">
            <a:extLst>
              <a:ext uri="{FF2B5EF4-FFF2-40B4-BE49-F238E27FC236}">
                <a16:creationId xmlns:a16="http://schemas.microsoft.com/office/drawing/2014/main" id="{20F2677F-7B61-4E0C-9652-4B143A29C623}"/>
              </a:ext>
            </a:extLst>
          </p:cNvPr>
          <p:cNvSpPr txBox="1"/>
          <p:nvPr/>
        </p:nvSpPr>
        <p:spPr>
          <a:xfrm>
            <a:off x="19" y="2239200"/>
            <a:ext cx="12191998" cy="1324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commence</a:t>
            </a:r>
          </a:p>
        </p:txBody>
      </p:sp>
      <p:sp>
        <p:nvSpPr>
          <p:cNvPr id="12" name="Google Shape;62;p12" descr="question mark action button">
            <a:hlinkClick r:id="" action="ppaction://noaction">
              <a:snd r:embed="rId3" name="commencer verb slide.wav"/>
            </a:hlinkClick>
            <a:extLst>
              <a:ext uri="{FF2B5EF4-FFF2-40B4-BE49-F238E27FC236}">
                <a16:creationId xmlns:a16="http://schemas.microsoft.com/office/drawing/2014/main" id="{4DDB81A2-6217-4D63-AAA5-E47BBC145AD9}"/>
              </a:ext>
            </a:extLst>
          </p:cNvPr>
          <p:cNvSpPr/>
          <p:nvPr/>
        </p:nvSpPr>
        <p:spPr>
          <a:xfrm>
            <a:off x="1798922" y="67645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13" name="Google Shape;65;p12" descr="question mark action button">
            <a:hlinkClick r:id="" action="ppaction://noaction">
              <a:snd r:embed="rId5" name="commencons verb slide.wav"/>
            </a:hlinkClick>
            <a:extLst>
              <a:ext uri="{FF2B5EF4-FFF2-40B4-BE49-F238E27FC236}">
                <a16:creationId xmlns:a16="http://schemas.microsoft.com/office/drawing/2014/main" id="{C5EE84AF-132C-481A-A6D1-CB224CEA3194}"/>
              </a:ext>
            </a:extLst>
          </p:cNvPr>
          <p:cNvSpPr/>
          <p:nvPr/>
        </p:nvSpPr>
        <p:spPr>
          <a:xfrm>
            <a:off x="1798922" y="4886775"/>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35654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mmencer verb slid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commence verb slid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commencons verb slid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commence</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[starts | is starting]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commence</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lang="en-GB" sz="6000" kern="0" dirty="0">
                <a:solidFill>
                  <a:srgbClr val="1E4E79"/>
                </a:solidFill>
                <a:latin typeface="Century Gothic"/>
                <a:ea typeface="Century Gothic"/>
                <a:cs typeface="Century Gothic"/>
                <a:sym typeface="Century Gothic"/>
              </a:rPr>
              <a:t>la </a:t>
            </a:r>
            <a:r>
              <a:rPr lang="en-GB" sz="6000" kern="0" dirty="0" err="1">
                <a:solidFill>
                  <a:srgbClr val="1E4E79"/>
                </a:solidFill>
                <a:latin typeface="Century Gothic"/>
                <a:ea typeface="Century Gothic"/>
                <a:cs typeface="Century Gothic"/>
                <a:sym typeface="Century Gothic"/>
              </a:rPr>
              <a:t>tâche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starts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is starting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task.]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634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commence verb slid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commence la tach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commen</a:t>
            </a:r>
            <a:r>
              <a:rPr lang="en-GB" sz="11500" b="1" dirty="0" err="1">
                <a:solidFill>
                  <a:srgbClr val="E65D02"/>
                </a:solidFill>
              </a:rPr>
              <a:t>ç</a:t>
            </a:r>
            <a:r>
              <a:rPr lang="en-GB" sz="11500" b="1" dirty="0" err="1">
                <a:solidFill>
                  <a:srgbClr val="1E4E79"/>
                </a:solidFill>
              </a:rPr>
              <a:t>ons</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[start | are starting]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Nous </a:t>
            </a:r>
            <a:r>
              <a:rPr kumimoji="0" lang="en-GB" sz="6000" b="1" i="0" u="none" strike="noStrike" kern="0" cap="none" spc="0" normalizeH="0" baseline="0" noProof="0" dirty="0" err="1">
                <a:ln>
                  <a:noFill/>
                </a:ln>
                <a:solidFill>
                  <a:srgbClr val="EE6000"/>
                </a:solidFill>
                <a:effectLst/>
                <a:uLnTx/>
                <a:uFillTx/>
                <a:latin typeface="Century Gothic"/>
                <a:ea typeface="Century Gothic"/>
                <a:cs typeface="Century Gothic"/>
                <a:sym typeface="Century Gothic"/>
              </a:rPr>
              <a:t>commençons</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le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cours</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0" y="51660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a:t>
            </a:r>
            <a:r>
              <a:rPr kumimoji="0" lang="en-GB" sz="32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start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lang="en-GB" sz="3200" b="1" kern="0" dirty="0">
                <a:solidFill>
                  <a:srgbClr val="EE6000"/>
                </a:solidFill>
                <a:latin typeface="Century Gothic"/>
                <a:ea typeface="Century Gothic"/>
                <a:cs typeface="Century Gothic"/>
                <a:sym typeface="Century Gothic"/>
              </a:rPr>
              <a:t>are </a:t>
            </a:r>
            <a:r>
              <a:rPr lang="en-GB" sz="3200" b="1" kern="0" dirty="0">
                <a:solidFill>
                  <a:srgbClr val="E65D02"/>
                </a:solidFill>
                <a:latin typeface="Century Gothic"/>
                <a:ea typeface="Century Gothic"/>
                <a:cs typeface="Century Gothic"/>
                <a:sym typeface="Century Gothic"/>
              </a:rPr>
              <a:t>starting</a:t>
            </a:r>
            <a:r>
              <a:rPr lang="en-GB" sz="3200" b="1" kern="0" dirty="0">
                <a:solidFill>
                  <a:srgbClr val="EE6000"/>
                </a:solidFill>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lesson.]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7161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commencons verb slid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nous commencons le cour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a:solidFill>
                  <a:srgbClr val="1E4E79"/>
                </a:solidFill>
              </a:rPr>
              <a:t>commencer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start | starting]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doit </a:t>
            </a:r>
            <a:r>
              <a:rPr kumimoji="0" lang="en-GB" sz="6000" b="1" i="0" u="none" strike="noStrike" kern="0" cap="none" spc="0" normalizeH="0" baseline="0" noProof="0" dirty="0">
                <a:ln>
                  <a:noFill/>
                </a:ln>
                <a:solidFill>
                  <a:srgbClr val="E65D02"/>
                </a:solidFill>
                <a:effectLst/>
                <a:uLnTx/>
                <a:uFillTx/>
                <a:latin typeface="Century Gothic"/>
                <a:ea typeface="Century Gothic"/>
                <a:cs typeface="Century Gothic"/>
                <a:sym typeface="Century Gothic"/>
              </a:rPr>
              <a:t>commencer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demain</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3274677" y="5165639"/>
            <a:ext cx="5642646"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has to </a:t>
            </a:r>
            <a:r>
              <a:rPr kumimoji="0" lang="en-GB" sz="3200" b="1" i="0" u="none" strike="noStrike" kern="0" cap="none" spc="0" normalizeH="0" baseline="0" noProof="0" dirty="0">
                <a:ln>
                  <a:noFill/>
                </a:ln>
                <a:solidFill>
                  <a:srgbClr val="E65D02"/>
                </a:solidFill>
                <a:effectLst/>
                <a:uLnTx/>
                <a:uFillTx/>
                <a:latin typeface="Century Gothic"/>
                <a:ea typeface="Century Gothic"/>
                <a:cs typeface="Century Gothic"/>
                <a:sym typeface="Century Gothic"/>
              </a:rPr>
              <a:t>start</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tomorrow.]</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627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commencer verb slid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il doit commencer demai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commence</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[starts | is starting]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commence</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lang="en-GB" sz="6000" kern="0" dirty="0">
                <a:solidFill>
                  <a:srgbClr val="1E4E79"/>
                </a:solidFill>
                <a:latin typeface="Century Gothic"/>
                <a:ea typeface="Century Gothic"/>
                <a:cs typeface="Century Gothic"/>
                <a:sym typeface="Century Gothic"/>
              </a:rPr>
              <a:t>la </a:t>
            </a:r>
            <a:r>
              <a:rPr lang="en-GB" sz="6000" kern="0" dirty="0" err="1">
                <a:solidFill>
                  <a:srgbClr val="1E4E79"/>
                </a:solidFill>
                <a:latin typeface="Century Gothic"/>
                <a:ea typeface="Century Gothic"/>
                <a:cs typeface="Century Gothic"/>
                <a:sym typeface="Century Gothic"/>
              </a:rPr>
              <a:t>tâche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starts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is starting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task.]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91;p15" descr="question mark action button">
            <a:hlinkClick r:id="" action="ppaction://noaction">
              <a:snd r:embed="rId3" name="commence verb slide.wav"/>
            </a:hlinkClick>
            <a:extLst>
              <a:ext uri="{FF2B5EF4-FFF2-40B4-BE49-F238E27FC236}">
                <a16:creationId xmlns:a16="http://schemas.microsoft.com/office/drawing/2014/main" id="{9A77602D-E1C1-4649-B280-4E3C24E3A183}"/>
              </a:ext>
            </a:extLst>
          </p:cNvPr>
          <p:cNvSpPr/>
          <p:nvPr/>
        </p:nvSpPr>
        <p:spPr>
          <a:xfrm>
            <a:off x="648859" y="159636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 name="Google Shape;94;p15" descr="question mark action button">
            <a:hlinkClick r:id="" action="ppaction://noaction">
              <a:snd r:embed="rId4" name="elle commence la tache.wav"/>
            </a:hlinkClick>
            <a:extLst>
              <a:ext uri="{FF2B5EF4-FFF2-40B4-BE49-F238E27FC236}">
                <a16:creationId xmlns:a16="http://schemas.microsoft.com/office/drawing/2014/main" id="{B83AF699-4814-654C-B8E6-6349DE81EB2C}"/>
              </a:ext>
            </a:extLst>
          </p:cNvPr>
          <p:cNvSpPr/>
          <p:nvPr/>
        </p:nvSpPr>
        <p:spPr>
          <a:xfrm>
            <a:off x="648859" y="430802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26450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commence verb slid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subTnLst>
                                    <p:audio>
                                      <p:cMediaNode>
                                        <p:cTn display="0" masterRel="sameClick">
                                          <p:stCondLst>
                                            <p:cond evt="begin" delay="0">
                                              <p:tn val="20"/>
                                            </p:cond>
                                          </p:stCondLst>
                                          <p:endCondLst>
                                            <p:cond evt="onStopAudio" delay="0">
                                              <p:tgtEl>
                                                <p:sldTgt/>
                                              </p:tgtEl>
                                            </p:cond>
                                          </p:endCondLst>
                                        </p:cTn>
                                        <p:tgtEl>
                                          <p:sndTgt r:embed="rId4" name="elle commence la tach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fade">
                                      <p:cBhvr>
                                        <p:cTn id="3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commen</a:t>
            </a:r>
            <a:r>
              <a:rPr lang="en-GB" sz="11500" b="1" dirty="0" err="1">
                <a:solidFill>
                  <a:srgbClr val="E65D02"/>
                </a:solidFill>
              </a:rPr>
              <a:t>ç</a:t>
            </a:r>
            <a:r>
              <a:rPr lang="en-GB" sz="11500" b="1" dirty="0" err="1">
                <a:solidFill>
                  <a:srgbClr val="1E4E79"/>
                </a:solidFill>
              </a:rPr>
              <a:t>ons</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[start | are starting]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Nous </a:t>
            </a:r>
            <a:r>
              <a:rPr kumimoji="0" lang="en-GB" sz="6000" b="1" i="0" u="none" strike="noStrike" kern="0" cap="none" spc="0" normalizeH="0" baseline="0" noProof="0" dirty="0" err="1">
                <a:ln>
                  <a:noFill/>
                </a:ln>
                <a:solidFill>
                  <a:srgbClr val="EE6000"/>
                </a:solidFill>
                <a:effectLst/>
                <a:uLnTx/>
                <a:uFillTx/>
                <a:latin typeface="Century Gothic"/>
                <a:ea typeface="Century Gothic"/>
                <a:cs typeface="Century Gothic"/>
                <a:sym typeface="Century Gothic"/>
              </a:rPr>
              <a:t>commençons</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le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cours</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0" y="51660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[We </a:t>
            </a:r>
            <a:r>
              <a:rPr kumimoji="0" lang="en-GB" sz="32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start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lang="en-GB" sz="3200" b="1" kern="0" dirty="0">
                <a:solidFill>
                  <a:srgbClr val="EE6000"/>
                </a:solidFill>
                <a:latin typeface="Century Gothic"/>
                <a:ea typeface="Century Gothic"/>
                <a:cs typeface="Century Gothic"/>
                <a:sym typeface="Century Gothic"/>
              </a:rPr>
              <a:t>are </a:t>
            </a:r>
            <a:r>
              <a:rPr lang="en-GB" sz="3200" b="1" kern="0" dirty="0">
                <a:solidFill>
                  <a:srgbClr val="E65D02"/>
                </a:solidFill>
                <a:latin typeface="Century Gothic"/>
                <a:ea typeface="Century Gothic"/>
                <a:cs typeface="Century Gothic"/>
                <a:sym typeface="Century Gothic"/>
              </a:rPr>
              <a:t>starting</a:t>
            </a:r>
            <a:r>
              <a:rPr lang="en-GB" sz="3200" b="1" kern="0" dirty="0">
                <a:solidFill>
                  <a:srgbClr val="EE6000"/>
                </a:solidFill>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lesson.]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91;p15" descr="question mark action button">
            <a:hlinkClick r:id="" action="ppaction://noaction">
              <a:snd r:embed="rId3" name="commencons verb slide.wav"/>
            </a:hlinkClick>
            <a:extLst>
              <a:ext uri="{FF2B5EF4-FFF2-40B4-BE49-F238E27FC236}">
                <a16:creationId xmlns:a16="http://schemas.microsoft.com/office/drawing/2014/main" id="{7E562B5A-BE65-E24F-AC42-662C0233FBA5}"/>
              </a:ext>
            </a:extLst>
          </p:cNvPr>
          <p:cNvSpPr/>
          <p:nvPr/>
        </p:nvSpPr>
        <p:spPr>
          <a:xfrm>
            <a:off x="226900" y="159636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 name="Google Shape;94;p15" descr="question mark action button">
            <a:hlinkClick r:id="" action="ppaction://noaction">
              <a:snd r:embed="rId4" name="nous commencons le cours.wav"/>
            </a:hlinkClick>
            <a:extLst>
              <a:ext uri="{FF2B5EF4-FFF2-40B4-BE49-F238E27FC236}">
                <a16:creationId xmlns:a16="http://schemas.microsoft.com/office/drawing/2014/main" id="{D11A0290-47A6-5E4A-BA4B-EA7A68ABE10A}"/>
              </a:ext>
            </a:extLst>
          </p:cNvPr>
          <p:cNvSpPr/>
          <p:nvPr/>
        </p:nvSpPr>
        <p:spPr>
          <a:xfrm>
            <a:off x="226900" y="430802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1195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commencons verb slid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subTnLst>
                                    <p:audio>
                                      <p:cMediaNode>
                                        <p:cTn display="0" masterRel="sameClick">
                                          <p:stCondLst>
                                            <p:cond evt="begin" delay="0">
                                              <p:tn val="20"/>
                                            </p:cond>
                                          </p:stCondLst>
                                          <p:endCondLst>
                                            <p:cond evt="onStopAudio" delay="0">
                                              <p:tgtEl>
                                                <p:sldTgt/>
                                              </p:tgtEl>
                                            </p:cond>
                                          </p:endCondLst>
                                        </p:cTn>
                                        <p:tgtEl>
                                          <p:sndTgt r:embed="rId4" name="nous commencons le cour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fade">
                                      <p:cBhvr>
                                        <p:cTn id="3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a:solidFill>
                  <a:srgbClr val="1E4E79"/>
                </a:solidFill>
              </a:rPr>
              <a:t>commencer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start | starting]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doit </a:t>
            </a:r>
            <a:r>
              <a:rPr kumimoji="0" lang="en-GB" sz="6000" b="1" i="0" u="none" strike="noStrike" kern="0" cap="none" spc="0" normalizeH="0" baseline="0" noProof="0" dirty="0">
                <a:ln>
                  <a:noFill/>
                </a:ln>
                <a:solidFill>
                  <a:srgbClr val="E65D02"/>
                </a:solidFill>
                <a:effectLst/>
                <a:uLnTx/>
                <a:uFillTx/>
                <a:latin typeface="Century Gothic"/>
                <a:ea typeface="Century Gothic"/>
                <a:cs typeface="Century Gothic"/>
                <a:sym typeface="Century Gothic"/>
              </a:rPr>
              <a:t>commencer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demain</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3274677" y="5165639"/>
            <a:ext cx="5642646"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has to </a:t>
            </a:r>
            <a:r>
              <a:rPr kumimoji="0" lang="en-GB" sz="3200" b="1" i="0" u="none" strike="noStrike" kern="0" cap="none" spc="0" normalizeH="0" baseline="0" noProof="0" dirty="0">
                <a:ln>
                  <a:noFill/>
                </a:ln>
                <a:solidFill>
                  <a:srgbClr val="E65D02"/>
                </a:solidFill>
                <a:effectLst/>
                <a:uLnTx/>
                <a:uFillTx/>
                <a:latin typeface="Century Gothic"/>
                <a:ea typeface="Century Gothic"/>
                <a:cs typeface="Century Gothic"/>
                <a:sym typeface="Century Gothic"/>
              </a:rPr>
              <a:t>start</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tomorrow.]</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103;p16" descr="question mark action button">
            <a:hlinkClick r:id="" action="ppaction://noaction">
              <a:snd r:embed="rId3" name="commencer verb slide.wav"/>
            </a:hlinkClick>
            <a:extLst>
              <a:ext uri="{FF2B5EF4-FFF2-40B4-BE49-F238E27FC236}">
                <a16:creationId xmlns:a16="http://schemas.microsoft.com/office/drawing/2014/main" id="{49162883-62C8-7D4E-BF4F-828BDA3777A2}"/>
              </a:ext>
            </a:extLst>
          </p:cNvPr>
          <p:cNvSpPr/>
          <p:nvPr/>
        </p:nvSpPr>
        <p:spPr>
          <a:xfrm>
            <a:off x="357482" y="15037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 name="Google Shape;106;p16" descr="question mark action button">
            <a:hlinkClick r:id="" action="ppaction://noaction">
              <a:snd r:embed="rId4" name="il doit commencer demain.wav"/>
            </a:hlinkClick>
            <a:extLst>
              <a:ext uri="{FF2B5EF4-FFF2-40B4-BE49-F238E27FC236}">
                <a16:creationId xmlns:a16="http://schemas.microsoft.com/office/drawing/2014/main" id="{46FEB103-E3E5-AC4F-A73A-92DF13C5BD49}"/>
              </a:ext>
            </a:extLst>
          </p:cNvPr>
          <p:cNvSpPr/>
          <p:nvPr/>
        </p:nvSpPr>
        <p:spPr>
          <a:xfrm>
            <a:off x="357482" y="430802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9310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commencer verb slid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fade">
                                      <p:cBhvr>
                                        <p:cTn id="17" dur="500"/>
                                        <p:tgtEl>
                                          <p:spTgt spid="8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500"/>
                                        <p:tgtEl>
                                          <p:spTgt spid="84"/>
                                        </p:tgtEl>
                                      </p:cBhvr>
                                    </p:animEffect>
                                  </p:childTnLst>
                                  <p:subTnLst>
                                    <p:audio>
                                      <p:cMediaNode>
                                        <p:cTn display="0" masterRel="sameClick">
                                          <p:stCondLst>
                                            <p:cond evt="begin" delay="0">
                                              <p:tn val="20"/>
                                            </p:cond>
                                          </p:stCondLst>
                                          <p:endCondLst>
                                            <p:cond evt="onStopAudio" delay="0">
                                              <p:tgtEl>
                                                <p:sldTgt/>
                                              </p:tgtEl>
                                            </p:cond>
                                          </p:endCondLst>
                                        </p:cTn>
                                        <p:tgtEl>
                                          <p:sndTgt r:embed="rId4" name="il doit commencer demain.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fade">
                                      <p:cBhvr>
                                        <p:cTn id="3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passé </a:t>
            </a:r>
            <a:r>
              <a:rPr lang="en-GB" sz="3600" b="1" dirty="0" err="1">
                <a:solidFill>
                  <a:schemeClr val="bg1"/>
                </a:solidFill>
              </a:rPr>
              <a:t>composé</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3E964B92-489A-3644-950F-BF1E9F4C24E7}"/>
              </a:ext>
            </a:extLst>
          </p:cNvPr>
          <p:cNvSpPr/>
          <p:nvPr/>
        </p:nvSpPr>
        <p:spPr>
          <a:xfrm>
            <a:off x="177734" y="1308572"/>
            <a:ext cx="11836532" cy="4531049"/>
          </a:xfrm>
          <a:prstGeom prst="rect">
            <a:avLst/>
          </a:prstGeom>
          <a:ln>
            <a:noFill/>
          </a:ln>
        </p:spPr>
        <p:txBody>
          <a:bodyPr wrap="square">
            <a:spAutoFit/>
          </a:bodyPr>
          <a:lstStyle/>
          <a:p>
            <a:pPr lvl="0">
              <a:lnSpc>
                <a:spcPct val="150000"/>
              </a:lnSpc>
              <a:spcBef>
                <a:spcPts val="600"/>
              </a:spcBef>
              <a:spcAft>
                <a:spcPts val="600"/>
              </a:spcAft>
              <a:defRPr/>
            </a:pPr>
            <a:r>
              <a:rPr lang="en-GB" sz="2400" dirty="0">
                <a:solidFill>
                  <a:srgbClr val="4472C4">
                    <a:lumMod val="50000"/>
                  </a:srgbClr>
                </a:solidFill>
              </a:rPr>
              <a:t>Remember: the singular forms of </a:t>
            </a:r>
            <a:r>
              <a:rPr lang="en-US" sz="2400" b="1" dirty="0">
                <a:solidFill>
                  <a:srgbClr val="4472C4">
                    <a:lumMod val="50000"/>
                  </a:srgbClr>
                </a:solidFill>
              </a:rPr>
              <a:t>-ER verbs </a:t>
            </a:r>
            <a:r>
              <a:rPr lang="en-US" sz="2400" dirty="0">
                <a:solidFill>
                  <a:srgbClr val="4472C4">
                    <a:lumMod val="50000"/>
                  </a:srgbClr>
                </a:solidFill>
              </a:rPr>
              <a:t>in the </a:t>
            </a:r>
            <a:r>
              <a:rPr lang="en-GB" sz="2400" b="1" dirty="0">
                <a:solidFill>
                  <a:srgbClr val="4472C4">
                    <a:lumMod val="50000"/>
                  </a:srgbClr>
                </a:solidFill>
              </a:rPr>
              <a:t>perfect tense</a:t>
            </a:r>
            <a:r>
              <a:rPr lang="en-US" sz="2400" dirty="0">
                <a:solidFill>
                  <a:srgbClr val="4472C4">
                    <a:lumMod val="50000"/>
                  </a:srgbClr>
                </a:solidFill>
              </a:rPr>
              <a:t> are as follows:</a:t>
            </a:r>
            <a:endParaRPr lang="en-US" sz="2400" i="1" dirty="0">
              <a:solidFill>
                <a:srgbClr val="4472C4">
                  <a:lumMod val="50000"/>
                </a:srgbClr>
              </a:solidFill>
            </a:endParaRPr>
          </a:p>
          <a:p>
            <a:pPr lvl="0">
              <a:lnSpc>
                <a:spcPct val="150000"/>
              </a:lnSpc>
              <a:defRPr/>
            </a:pPr>
            <a:r>
              <a:rPr lang="en-US" sz="2000" i="1" dirty="0">
                <a:solidFill>
                  <a:srgbClr val="4472C4">
                    <a:lumMod val="50000"/>
                  </a:srgbClr>
                </a:solidFill>
              </a:rPr>
              <a:t>	</a:t>
            </a:r>
            <a:r>
              <a:rPr lang="en-US" sz="2400" b="1" dirty="0">
                <a:solidFill>
                  <a:srgbClr val="EE6000"/>
                </a:solidFill>
              </a:rPr>
              <a:t>Present</a:t>
            </a:r>
            <a:r>
              <a:rPr lang="en-US" sz="2400" b="1" dirty="0">
                <a:solidFill>
                  <a:srgbClr val="FA6500"/>
                </a:solidFill>
              </a:rPr>
              <a:t>		</a:t>
            </a:r>
            <a:endParaRPr lang="en-US" sz="2400" b="1" dirty="0">
              <a:solidFill>
                <a:srgbClr val="EE6000"/>
              </a:solidFill>
            </a:endParaRPr>
          </a:p>
          <a:p>
            <a:pPr lvl="0">
              <a:lnSpc>
                <a:spcPct val="150000"/>
              </a:lnSpc>
              <a:defRPr/>
            </a:pPr>
            <a:r>
              <a:rPr lang="en-US" sz="2400" dirty="0">
                <a:solidFill>
                  <a:srgbClr val="4472C4">
                    <a:lumMod val="50000"/>
                  </a:srgbClr>
                </a:solidFill>
              </a:rPr>
              <a:t>	je commence		</a:t>
            </a:r>
          </a:p>
          <a:p>
            <a:pPr lvl="0">
              <a:lnSpc>
                <a:spcPct val="150000"/>
              </a:lnSpc>
              <a:defRPr/>
            </a:pPr>
            <a:r>
              <a:rPr lang="en-US" sz="2400" dirty="0">
                <a:solidFill>
                  <a:srgbClr val="4472C4">
                    <a:lumMod val="50000"/>
                  </a:srgbClr>
                </a:solidFill>
              </a:rPr>
              <a:t>	(I start, am starting)				</a:t>
            </a:r>
          </a:p>
          <a:p>
            <a:pPr lvl="0">
              <a:lnSpc>
                <a:spcPct val="150000"/>
              </a:lnSpc>
              <a:defRPr/>
            </a:pPr>
            <a:r>
              <a:rPr lang="en-US" sz="2400" dirty="0">
                <a:solidFill>
                  <a:srgbClr val="4472C4">
                    <a:lumMod val="50000"/>
                  </a:srgbClr>
                </a:solidFill>
              </a:rPr>
              <a:t>	</a:t>
            </a:r>
            <a:r>
              <a:rPr lang="en-US" sz="2400" dirty="0" err="1">
                <a:solidFill>
                  <a:srgbClr val="4472C4">
                    <a:lumMod val="50000"/>
                  </a:srgbClr>
                </a:solidFill>
              </a:rPr>
              <a:t>tu</a:t>
            </a:r>
            <a:r>
              <a:rPr lang="en-US" sz="2400" dirty="0">
                <a:solidFill>
                  <a:srgbClr val="4472C4">
                    <a:lumMod val="50000"/>
                  </a:srgbClr>
                </a:solidFill>
              </a:rPr>
              <a:t> commences	</a:t>
            </a:r>
          </a:p>
          <a:p>
            <a:pPr lvl="0">
              <a:lnSpc>
                <a:spcPct val="150000"/>
              </a:lnSpc>
              <a:defRPr/>
            </a:pPr>
            <a:r>
              <a:rPr lang="en-US" sz="2400" dirty="0">
                <a:solidFill>
                  <a:srgbClr val="4472C4">
                    <a:lumMod val="50000"/>
                  </a:srgbClr>
                </a:solidFill>
              </a:rPr>
              <a:t>	(you start, are starting)			</a:t>
            </a:r>
          </a:p>
          <a:p>
            <a:pPr lvl="0">
              <a:lnSpc>
                <a:spcPct val="150000"/>
              </a:lnSpc>
              <a:defRPr/>
            </a:pPr>
            <a:r>
              <a:rPr lang="en-US" sz="2400" dirty="0">
                <a:solidFill>
                  <a:srgbClr val="4472C4">
                    <a:lumMod val="50000"/>
                  </a:srgbClr>
                </a:solidFill>
              </a:rPr>
              <a:t>	il/</a:t>
            </a:r>
            <a:r>
              <a:rPr lang="en-US" sz="2400" dirty="0" err="1">
                <a:solidFill>
                  <a:srgbClr val="4472C4">
                    <a:lumMod val="50000"/>
                  </a:srgbClr>
                </a:solidFill>
              </a:rPr>
              <a:t>elle</a:t>
            </a:r>
            <a:r>
              <a:rPr lang="en-US" sz="2400" dirty="0">
                <a:solidFill>
                  <a:srgbClr val="4472C4">
                    <a:lumMod val="50000"/>
                  </a:srgbClr>
                </a:solidFill>
              </a:rPr>
              <a:t> commence</a:t>
            </a:r>
          </a:p>
          <a:p>
            <a:pPr lvl="0">
              <a:lnSpc>
                <a:spcPct val="150000"/>
              </a:lnSpc>
              <a:defRPr/>
            </a:pPr>
            <a:r>
              <a:rPr lang="en-US" sz="2400" dirty="0">
                <a:solidFill>
                  <a:srgbClr val="4472C4">
                    <a:lumMod val="50000"/>
                  </a:srgbClr>
                </a:solidFill>
              </a:rPr>
              <a:t>	(he/she starts, is starting)	</a:t>
            </a:r>
            <a:r>
              <a:rPr lang="en-US" sz="2000" dirty="0">
                <a:solidFill>
                  <a:srgbClr val="4472C4">
                    <a:lumMod val="50000"/>
                  </a:srgbClr>
                </a:solidFill>
              </a:rPr>
              <a:t>			</a:t>
            </a:r>
          </a:p>
        </p:txBody>
      </p:sp>
      <p:sp>
        <p:nvSpPr>
          <p:cNvPr id="9" name="Rounded Rectangular Callout 9">
            <a:extLst>
              <a:ext uri="{FF2B5EF4-FFF2-40B4-BE49-F238E27FC236}">
                <a16:creationId xmlns:a16="http://schemas.microsoft.com/office/drawing/2014/main" id="{4EEF20A3-E9E6-4375-BA79-B9BC6535DD2C}"/>
              </a:ext>
            </a:extLst>
          </p:cNvPr>
          <p:cNvSpPr/>
          <p:nvPr/>
        </p:nvSpPr>
        <p:spPr>
          <a:xfrm>
            <a:off x="9247610" y="2282329"/>
            <a:ext cx="2662311" cy="1307881"/>
          </a:xfrm>
          <a:prstGeom prst="wedgeRoundRectCallout">
            <a:avLst>
              <a:gd name="adj1" fmla="val -62920"/>
              <a:gd name="adj2" fmla="val 18921"/>
              <a:gd name="adj3" fmla="val 16667"/>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t>present tense of </a:t>
            </a:r>
            <a:r>
              <a:rPr lang="en-GB" sz="2000" b="1" dirty="0" err="1"/>
              <a:t>avoir</a:t>
            </a:r>
            <a:r>
              <a:rPr lang="en-GB" sz="2000" dirty="0"/>
              <a:t> + past participle</a:t>
            </a:r>
          </a:p>
        </p:txBody>
      </p:sp>
      <p:sp>
        <p:nvSpPr>
          <p:cNvPr id="3" name="TextBox 2">
            <a:extLst>
              <a:ext uri="{FF2B5EF4-FFF2-40B4-BE49-F238E27FC236}">
                <a16:creationId xmlns:a16="http://schemas.microsoft.com/office/drawing/2014/main" id="{F164B60D-237D-F048-A444-090E3A4AD862}"/>
              </a:ext>
            </a:extLst>
          </p:cNvPr>
          <p:cNvSpPr txBox="1"/>
          <p:nvPr/>
        </p:nvSpPr>
        <p:spPr>
          <a:xfrm>
            <a:off x="5265384" y="1959139"/>
            <a:ext cx="4169731" cy="3899850"/>
          </a:xfrm>
          <a:prstGeom prst="rect">
            <a:avLst/>
          </a:prstGeom>
          <a:noFill/>
        </p:spPr>
        <p:txBody>
          <a:bodyPr wrap="none" rtlCol="0">
            <a:spAutoFit/>
          </a:bodyPr>
          <a:lstStyle/>
          <a:p>
            <a:pPr lvl="0">
              <a:lnSpc>
                <a:spcPct val="150000"/>
              </a:lnSpc>
              <a:defRPr/>
            </a:pPr>
            <a:r>
              <a:rPr lang="en-US" sz="2400" b="1" dirty="0">
                <a:solidFill>
                  <a:srgbClr val="EE6000"/>
                </a:solidFill>
              </a:rPr>
              <a:t>	Perfect (past)</a:t>
            </a:r>
          </a:p>
          <a:p>
            <a:pPr>
              <a:lnSpc>
                <a:spcPct val="150000"/>
              </a:lnSpc>
              <a:defRPr/>
            </a:pPr>
            <a:r>
              <a:rPr lang="en-US" sz="2400" dirty="0">
                <a:solidFill>
                  <a:srgbClr val="4472C4">
                    <a:lumMod val="50000"/>
                  </a:srgbClr>
                </a:solidFill>
              </a:rPr>
              <a:t>→	</a:t>
            </a:r>
            <a:r>
              <a:rPr lang="en-US" sz="2400" dirty="0" err="1">
                <a:solidFill>
                  <a:srgbClr val="4472C4">
                    <a:lumMod val="50000"/>
                  </a:srgbClr>
                </a:solidFill>
              </a:rPr>
              <a:t>j’</a:t>
            </a:r>
            <a:r>
              <a:rPr lang="en-US" sz="2400" b="1" dirty="0" err="1">
                <a:solidFill>
                  <a:srgbClr val="EE6000"/>
                </a:solidFill>
              </a:rPr>
              <a:t>ai</a:t>
            </a:r>
            <a:r>
              <a:rPr lang="en-US" sz="2400" dirty="0">
                <a:solidFill>
                  <a:srgbClr val="4472C4">
                    <a:lumMod val="50000"/>
                  </a:srgbClr>
                </a:solidFill>
              </a:rPr>
              <a:t> </a:t>
            </a:r>
            <a:r>
              <a:rPr lang="en-US" sz="2400" dirty="0" err="1">
                <a:solidFill>
                  <a:srgbClr val="4472C4">
                    <a:lumMod val="50000"/>
                  </a:srgbClr>
                </a:solidFill>
              </a:rPr>
              <a:t>commenc</a:t>
            </a:r>
            <a:r>
              <a:rPr lang="en-US" sz="2400" b="1" dirty="0" err="1">
                <a:solidFill>
                  <a:srgbClr val="EE6000"/>
                </a:solidFill>
              </a:rPr>
              <a:t>é</a:t>
            </a:r>
            <a:endParaRPr lang="en-US" sz="2400" dirty="0">
              <a:solidFill>
                <a:srgbClr val="4472C4">
                  <a:lumMod val="50000"/>
                </a:srgbClr>
              </a:solidFill>
            </a:endParaRPr>
          </a:p>
          <a:p>
            <a:pPr>
              <a:lnSpc>
                <a:spcPct val="150000"/>
              </a:lnSpc>
              <a:defRPr/>
            </a:pPr>
            <a:r>
              <a:rPr lang="en-US" sz="2400" b="1" dirty="0">
                <a:solidFill>
                  <a:srgbClr val="EE6000"/>
                </a:solidFill>
              </a:rPr>
              <a:t>	</a:t>
            </a:r>
            <a:r>
              <a:rPr lang="en-US" sz="2400" dirty="0">
                <a:solidFill>
                  <a:srgbClr val="4472C4">
                    <a:lumMod val="50000"/>
                  </a:srgbClr>
                </a:solidFill>
              </a:rPr>
              <a:t>(I started)</a:t>
            </a:r>
          </a:p>
          <a:p>
            <a:pPr lvl="0">
              <a:lnSpc>
                <a:spcPct val="150000"/>
              </a:lnSpc>
              <a:defRPr/>
            </a:pPr>
            <a:r>
              <a:rPr lang="en-US" sz="2400" dirty="0">
                <a:solidFill>
                  <a:srgbClr val="4472C4">
                    <a:lumMod val="50000"/>
                  </a:srgbClr>
                </a:solidFill>
              </a:rPr>
              <a:t>→ 	</a:t>
            </a:r>
            <a:r>
              <a:rPr lang="en-US" sz="2400" dirty="0" err="1">
                <a:solidFill>
                  <a:srgbClr val="4472C4">
                    <a:lumMod val="50000"/>
                  </a:srgbClr>
                </a:solidFill>
              </a:rPr>
              <a:t>tu</a:t>
            </a:r>
            <a:r>
              <a:rPr lang="en-US" sz="2400" dirty="0">
                <a:solidFill>
                  <a:srgbClr val="4472C4">
                    <a:lumMod val="50000"/>
                  </a:srgbClr>
                </a:solidFill>
              </a:rPr>
              <a:t> </a:t>
            </a:r>
            <a:r>
              <a:rPr lang="en-US" sz="2400" b="1" dirty="0">
                <a:solidFill>
                  <a:srgbClr val="EE6000"/>
                </a:solidFill>
              </a:rPr>
              <a:t>as</a:t>
            </a:r>
            <a:r>
              <a:rPr lang="en-US" sz="2400" dirty="0">
                <a:solidFill>
                  <a:srgbClr val="4472C4">
                    <a:lumMod val="50000"/>
                  </a:srgbClr>
                </a:solidFill>
              </a:rPr>
              <a:t> </a:t>
            </a:r>
            <a:r>
              <a:rPr lang="en-US" sz="2400" dirty="0" err="1">
                <a:solidFill>
                  <a:srgbClr val="4472C4">
                    <a:lumMod val="50000"/>
                  </a:srgbClr>
                </a:solidFill>
              </a:rPr>
              <a:t>commenc</a:t>
            </a:r>
            <a:r>
              <a:rPr lang="en-US" sz="2400" b="1" dirty="0" err="1">
                <a:solidFill>
                  <a:srgbClr val="EE6000"/>
                </a:solidFill>
              </a:rPr>
              <a:t>é</a:t>
            </a:r>
            <a:endParaRPr lang="en-US" sz="2400" b="1" dirty="0">
              <a:solidFill>
                <a:srgbClr val="EE6000"/>
              </a:solidFill>
            </a:endParaRPr>
          </a:p>
          <a:p>
            <a:pPr>
              <a:lnSpc>
                <a:spcPct val="150000"/>
              </a:lnSpc>
              <a:defRPr/>
            </a:pPr>
            <a:r>
              <a:rPr lang="en-US" sz="2400" b="1" dirty="0">
                <a:solidFill>
                  <a:srgbClr val="EE6000"/>
                </a:solidFill>
              </a:rPr>
              <a:t>	</a:t>
            </a:r>
            <a:r>
              <a:rPr lang="en-US" sz="2400" dirty="0">
                <a:solidFill>
                  <a:srgbClr val="4472C4">
                    <a:lumMod val="50000"/>
                  </a:srgbClr>
                </a:solidFill>
              </a:rPr>
              <a:t>(you started)</a:t>
            </a:r>
          </a:p>
          <a:p>
            <a:pPr lvl="0">
              <a:lnSpc>
                <a:spcPct val="150000"/>
              </a:lnSpc>
              <a:defRPr/>
            </a:pPr>
            <a:r>
              <a:rPr lang="en-US" sz="2400" dirty="0">
                <a:solidFill>
                  <a:srgbClr val="4472C4">
                    <a:lumMod val="50000"/>
                  </a:srgbClr>
                </a:solidFill>
              </a:rPr>
              <a:t>→	il/</a:t>
            </a:r>
            <a:r>
              <a:rPr lang="en-US" sz="2400" dirty="0" err="1">
                <a:solidFill>
                  <a:srgbClr val="4472C4">
                    <a:lumMod val="50000"/>
                  </a:srgbClr>
                </a:solidFill>
              </a:rPr>
              <a:t>elle</a:t>
            </a:r>
            <a:r>
              <a:rPr lang="en-US" sz="2400" dirty="0">
                <a:solidFill>
                  <a:srgbClr val="4472C4">
                    <a:lumMod val="50000"/>
                  </a:srgbClr>
                </a:solidFill>
              </a:rPr>
              <a:t> </a:t>
            </a:r>
            <a:r>
              <a:rPr lang="en-US" sz="2400" b="1" dirty="0">
                <a:solidFill>
                  <a:srgbClr val="EE6000"/>
                </a:solidFill>
              </a:rPr>
              <a:t>a</a:t>
            </a:r>
            <a:r>
              <a:rPr lang="en-US" sz="2400" dirty="0">
                <a:solidFill>
                  <a:srgbClr val="4472C4">
                    <a:lumMod val="50000"/>
                  </a:srgbClr>
                </a:solidFill>
              </a:rPr>
              <a:t> </a:t>
            </a:r>
            <a:r>
              <a:rPr lang="en-US" sz="2400" dirty="0" err="1">
                <a:solidFill>
                  <a:srgbClr val="4472C4">
                    <a:lumMod val="50000"/>
                  </a:srgbClr>
                </a:solidFill>
              </a:rPr>
              <a:t>commenc</a:t>
            </a:r>
            <a:r>
              <a:rPr lang="en-US" sz="2400" b="1" dirty="0" err="1">
                <a:solidFill>
                  <a:srgbClr val="EE6000"/>
                </a:solidFill>
              </a:rPr>
              <a:t>é</a:t>
            </a:r>
            <a:endParaRPr lang="en-US" sz="2400" b="1" dirty="0">
              <a:solidFill>
                <a:srgbClr val="EE6000"/>
              </a:solidFill>
            </a:endParaRPr>
          </a:p>
          <a:p>
            <a:pPr lvl="0">
              <a:lnSpc>
                <a:spcPct val="150000"/>
              </a:lnSpc>
              <a:defRPr/>
            </a:pPr>
            <a:r>
              <a:rPr lang="en-US" sz="2400" b="1" dirty="0">
                <a:solidFill>
                  <a:srgbClr val="EE6000"/>
                </a:solidFill>
              </a:rPr>
              <a:t>	</a:t>
            </a:r>
            <a:r>
              <a:rPr lang="en-US" sz="2400" dirty="0">
                <a:solidFill>
                  <a:srgbClr val="4472C4">
                    <a:lumMod val="50000"/>
                  </a:srgbClr>
                </a:solidFill>
              </a:rPr>
              <a:t>(he/she started)</a:t>
            </a:r>
            <a:endParaRPr lang="en-US" sz="2400" b="1" dirty="0">
              <a:solidFill>
                <a:srgbClr val="EE6000"/>
              </a:solidFill>
            </a:endParaRPr>
          </a:p>
        </p:txBody>
      </p:sp>
      <p:sp>
        <p:nvSpPr>
          <p:cNvPr id="2" name="Rectangle 1">
            <a:extLst>
              <a:ext uri="{FF2B5EF4-FFF2-40B4-BE49-F238E27FC236}">
                <a16:creationId xmlns:a16="http://schemas.microsoft.com/office/drawing/2014/main" id="{DDDC2A70-C986-3544-890D-B233AAECA7E3}"/>
              </a:ext>
            </a:extLst>
          </p:cNvPr>
          <p:cNvSpPr/>
          <p:nvPr/>
        </p:nvSpPr>
        <p:spPr>
          <a:xfrm>
            <a:off x="6451828" y="2681453"/>
            <a:ext cx="297180" cy="376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accent5">
                    <a:lumMod val="50000"/>
                  </a:schemeClr>
                </a:solidFill>
              </a:rPr>
              <a:t>__</a:t>
            </a:r>
          </a:p>
        </p:txBody>
      </p:sp>
      <p:sp>
        <p:nvSpPr>
          <p:cNvPr id="11" name="Rectangle 10">
            <a:extLst>
              <a:ext uri="{FF2B5EF4-FFF2-40B4-BE49-F238E27FC236}">
                <a16:creationId xmlns:a16="http://schemas.microsoft.com/office/drawing/2014/main" id="{A9AA6B75-0A86-5A45-A243-349F70BFA0DC}"/>
              </a:ext>
            </a:extLst>
          </p:cNvPr>
          <p:cNvSpPr/>
          <p:nvPr/>
        </p:nvSpPr>
        <p:spPr>
          <a:xfrm>
            <a:off x="8950430" y="4899880"/>
            <a:ext cx="297180" cy="376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accent5">
                    <a:lumMod val="50000"/>
                  </a:schemeClr>
                </a:solidFill>
              </a:rPr>
              <a:t>__</a:t>
            </a:r>
          </a:p>
        </p:txBody>
      </p:sp>
      <p:sp>
        <p:nvSpPr>
          <p:cNvPr id="12" name="Rectangle 11">
            <a:extLst>
              <a:ext uri="{FF2B5EF4-FFF2-40B4-BE49-F238E27FC236}">
                <a16:creationId xmlns:a16="http://schemas.microsoft.com/office/drawing/2014/main" id="{74C0CCCF-9066-784E-88FE-C8208F059048}"/>
              </a:ext>
            </a:extLst>
          </p:cNvPr>
          <p:cNvSpPr/>
          <p:nvPr/>
        </p:nvSpPr>
        <p:spPr>
          <a:xfrm>
            <a:off x="8314594" y="2681453"/>
            <a:ext cx="297180" cy="376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accent5">
                    <a:lumMod val="50000"/>
                  </a:schemeClr>
                </a:solidFill>
              </a:rPr>
              <a:t>__</a:t>
            </a:r>
          </a:p>
        </p:txBody>
      </p:sp>
      <p:sp>
        <p:nvSpPr>
          <p:cNvPr id="13" name="Rectangle 12">
            <a:extLst>
              <a:ext uri="{FF2B5EF4-FFF2-40B4-BE49-F238E27FC236}">
                <a16:creationId xmlns:a16="http://schemas.microsoft.com/office/drawing/2014/main" id="{0AB93C85-6CF4-6744-AFA2-D78673C6FB45}"/>
              </a:ext>
            </a:extLst>
          </p:cNvPr>
          <p:cNvSpPr/>
          <p:nvPr/>
        </p:nvSpPr>
        <p:spPr>
          <a:xfrm>
            <a:off x="7067442" y="4914628"/>
            <a:ext cx="297180" cy="376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accent5">
                    <a:lumMod val="50000"/>
                  </a:schemeClr>
                </a:solidFill>
              </a:rPr>
              <a:t>__</a:t>
            </a:r>
          </a:p>
        </p:txBody>
      </p:sp>
      <p:sp>
        <p:nvSpPr>
          <p:cNvPr id="14" name="Rectangle 13">
            <a:extLst>
              <a:ext uri="{FF2B5EF4-FFF2-40B4-BE49-F238E27FC236}">
                <a16:creationId xmlns:a16="http://schemas.microsoft.com/office/drawing/2014/main" id="{DBC1B20C-7E27-0B49-83F2-1CAD52ADDD9D}"/>
              </a:ext>
            </a:extLst>
          </p:cNvPr>
          <p:cNvSpPr/>
          <p:nvPr/>
        </p:nvSpPr>
        <p:spPr>
          <a:xfrm>
            <a:off x="6633972" y="3799576"/>
            <a:ext cx="338657" cy="376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accent5">
                    <a:lumMod val="50000"/>
                  </a:schemeClr>
                </a:solidFill>
              </a:rPr>
              <a:t>__</a:t>
            </a:r>
          </a:p>
        </p:txBody>
      </p:sp>
      <p:sp>
        <p:nvSpPr>
          <p:cNvPr id="15" name="Rectangle 14">
            <a:extLst>
              <a:ext uri="{FF2B5EF4-FFF2-40B4-BE49-F238E27FC236}">
                <a16:creationId xmlns:a16="http://schemas.microsoft.com/office/drawing/2014/main" id="{D556E1AE-7D97-FC4F-8E32-34C36CCD1135}"/>
              </a:ext>
            </a:extLst>
          </p:cNvPr>
          <p:cNvSpPr/>
          <p:nvPr/>
        </p:nvSpPr>
        <p:spPr>
          <a:xfrm>
            <a:off x="8611774" y="3799576"/>
            <a:ext cx="338656" cy="376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accent5">
                    <a:lumMod val="50000"/>
                  </a:schemeClr>
                </a:solidFill>
              </a:rPr>
              <a:t>__</a:t>
            </a:r>
          </a:p>
        </p:txBody>
      </p:sp>
    </p:spTree>
    <p:extLst>
      <p:ext uri="{BB962C8B-B14F-4D97-AF65-F5344CB8AC3E}">
        <p14:creationId xmlns:p14="http://schemas.microsoft.com/office/powerpoint/2010/main" val="174541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
                                            <p:txEl>
                                              <p:pRg st="6" end="6"/>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5" end="5"/>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
                                            <p:txEl>
                                              <p:pRg st="6" end="6"/>
                                            </p:txEl>
                                          </p:spTgt>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13"/>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13"/>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2"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passé </a:t>
            </a:r>
            <a:r>
              <a:rPr lang="en-GB" sz="3600" b="1" dirty="0" err="1">
                <a:solidFill>
                  <a:schemeClr val="bg1"/>
                </a:solidFill>
              </a:rPr>
              <a:t>composé</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3E964B92-489A-3644-950F-BF1E9F4C24E7}"/>
              </a:ext>
            </a:extLst>
          </p:cNvPr>
          <p:cNvSpPr/>
          <p:nvPr/>
        </p:nvSpPr>
        <p:spPr>
          <a:xfrm>
            <a:off x="168924" y="1246831"/>
            <a:ext cx="9864763" cy="4531049"/>
          </a:xfrm>
          <a:prstGeom prst="rect">
            <a:avLst/>
          </a:prstGeom>
          <a:ln>
            <a:noFill/>
          </a:ln>
        </p:spPr>
        <p:txBody>
          <a:bodyPr wrap="square">
            <a:spAutoFit/>
          </a:bodyPr>
          <a:lstStyle/>
          <a:p>
            <a:pPr lvl="0">
              <a:lnSpc>
                <a:spcPct val="150000"/>
              </a:lnSpc>
              <a:spcBef>
                <a:spcPts val="600"/>
              </a:spcBef>
              <a:spcAft>
                <a:spcPts val="600"/>
              </a:spcAft>
              <a:defRPr/>
            </a:pPr>
            <a:r>
              <a:rPr lang="en-US" sz="2400" dirty="0">
                <a:solidFill>
                  <a:srgbClr val="4472C4">
                    <a:lumMod val="50000"/>
                  </a:srgbClr>
                </a:solidFill>
              </a:rPr>
              <a:t>What do you think the </a:t>
            </a:r>
            <a:r>
              <a:rPr lang="en-US" sz="2400" b="1" dirty="0">
                <a:solidFill>
                  <a:srgbClr val="EE6000"/>
                </a:solidFill>
              </a:rPr>
              <a:t>nous/</a:t>
            </a:r>
            <a:r>
              <a:rPr lang="en-US" sz="2400" b="1" dirty="0" err="1">
                <a:solidFill>
                  <a:srgbClr val="EE6000"/>
                </a:solidFill>
              </a:rPr>
              <a:t>vous</a:t>
            </a:r>
            <a:r>
              <a:rPr lang="en-US" sz="2400" b="1" dirty="0">
                <a:solidFill>
                  <a:srgbClr val="EE6000"/>
                </a:solidFill>
              </a:rPr>
              <a:t>/</a:t>
            </a:r>
            <a:r>
              <a:rPr lang="en-US" sz="2400" b="1" dirty="0" err="1">
                <a:solidFill>
                  <a:srgbClr val="EE6000"/>
                </a:solidFill>
              </a:rPr>
              <a:t>ils</a:t>
            </a:r>
            <a:r>
              <a:rPr lang="en-US" sz="2400" b="1" dirty="0">
                <a:solidFill>
                  <a:srgbClr val="EE6000"/>
                </a:solidFill>
              </a:rPr>
              <a:t>/</a:t>
            </a:r>
            <a:r>
              <a:rPr lang="en-US" sz="2400" b="1" dirty="0" err="1">
                <a:solidFill>
                  <a:srgbClr val="EE6000"/>
                </a:solidFill>
              </a:rPr>
              <a:t>elles</a:t>
            </a:r>
            <a:r>
              <a:rPr lang="en-US" sz="2400" b="1" dirty="0">
                <a:solidFill>
                  <a:srgbClr val="EE6000"/>
                </a:solidFill>
              </a:rPr>
              <a:t> </a:t>
            </a:r>
            <a:r>
              <a:rPr lang="en-US" sz="2400" dirty="0">
                <a:solidFill>
                  <a:srgbClr val="4472C4">
                    <a:lumMod val="50000"/>
                  </a:srgbClr>
                </a:solidFill>
              </a:rPr>
              <a:t>forms look like?</a:t>
            </a:r>
            <a:endParaRPr lang="en-US" sz="2400" i="1" dirty="0">
              <a:solidFill>
                <a:srgbClr val="4472C4">
                  <a:lumMod val="50000"/>
                </a:srgbClr>
              </a:solidFill>
            </a:endParaRPr>
          </a:p>
          <a:p>
            <a:pPr lvl="0">
              <a:lnSpc>
                <a:spcPct val="150000"/>
              </a:lnSpc>
              <a:defRPr/>
            </a:pPr>
            <a:r>
              <a:rPr lang="en-US" sz="2400" i="1" dirty="0">
                <a:solidFill>
                  <a:srgbClr val="4472C4">
                    <a:lumMod val="50000"/>
                  </a:srgbClr>
                </a:solidFill>
              </a:rPr>
              <a:t>	</a:t>
            </a:r>
            <a:r>
              <a:rPr lang="en-US" sz="2400" b="1" dirty="0">
                <a:solidFill>
                  <a:srgbClr val="EE6000"/>
                </a:solidFill>
              </a:rPr>
              <a:t>Present</a:t>
            </a:r>
            <a:r>
              <a:rPr lang="en-US" sz="2400" b="1" dirty="0">
                <a:solidFill>
                  <a:srgbClr val="E65D00"/>
                </a:solidFill>
              </a:rPr>
              <a:t>			</a:t>
            </a:r>
            <a:endParaRPr lang="en-US" sz="2400" b="1" dirty="0">
              <a:solidFill>
                <a:srgbClr val="EE6000"/>
              </a:solidFill>
            </a:endParaRPr>
          </a:p>
          <a:p>
            <a:pPr lvl="0">
              <a:lnSpc>
                <a:spcPct val="150000"/>
              </a:lnSpc>
              <a:defRPr/>
            </a:pPr>
            <a:r>
              <a:rPr lang="en-US" sz="2400" dirty="0">
                <a:solidFill>
                  <a:srgbClr val="4472C4">
                    <a:lumMod val="50000"/>
                  </a:srgbClr>
                </a:solidFill>
              </a:rPr>
              <a:t>	</a:t>
            </a:r>
            <a:r>
              <a:rPr lang="fr-FR" sz="2400" dirty="0">
                <a:solidFill>
                  <a:srgbClr val="4472C4">
                    <a:lumMod val="50000"/>
                  </a:srgbClr>
                </a:solidFill>
              </a:rPr>
              <a:t>nous commençons 		 </a:t>
            </a:r>
          </a:p>
          <a:p>
            <a:pPr>
              <a:lnSpc>
                <a:spcPct val="150000"/>
              </a:lnSpc>
              <a:defRPr/>
            </a:pPr>
            <a:r>
              <a:rPr lang="fr-FR" sz="2400" dirty="0">
                <a:solidFill>
                  <a:srgbClr val="4472C4">
                    <a:lumMod val="50000"/>
                  </a:srgbClr>
                </a:solidFill>
              </a:rPr>
              <a:t>	(</a:t>
            </a:r>
            <a:r>
              <a:rPr lang="fr-FR" sz="2400" dirty="0" err="1">
                <a:solidFill>
                  <a:srgbClr val="4472C4">
                    <a:lumMod val="50000"/>
                  </a:srgbClr>
                </a:solidFill>
              </a:rPr>
              <a:t>we</a:t>
            </a:r>
            <a:r>
              <a:rPr lang="fr-FR" sz="2400" dirty="0">
                <a:solidFill>
                  <a:srgbClr val="4472C4">
                    <a:lumMod val="50000"/>
                  </a:srgbClr>
                </a:solidFill>
              </a:rPr>
              <a:t> </a:t>
            </a:r>
            <a:r>
              <a:rPr lang="fr-FR" sz="2400" dirty="0" err="1">
                <a:solidFill>
                  <a:srgbClr val="4472C4">
                    <a:lumMod val="50000"/>
                  </a:srgbClr>
                </a:solidFill>
              </a:rPr>
              <a:t>start</a:t>
            </a:r>
            <a:r>
              <a:rPr lang="fr-FR" sz="2400" dirty="0">
                <a:solidFill>
                  <a:srgbClr val="4472C4">
                    <a:lumMod val="50000"/>
                  </a:srgbClr>
                </a:solidFill>
              </a:rPr>
              <a:t>, are </a:t>
            </a:r>
            <a:r>
              <a:rPr lang="fr-FR" sz="2400" dirty="0" err="1">
                <a:solidFill>
                  <a:srgbClr val="4472C4">
                    <a:lumMod val="50000"/>
                  </a:srgbClr>
                </a:solidFill>
              </a:rPr>
              <a:t>starting</a:t>
            </a:r>
            <a:r>
              <a:rPr lang="fr-FR" sz="2400" dirty="0">
                <a:solidFill>
                  <a:srgbClr val="4472C4">
                    <a:lumMod val="50000"/>
                  </a:srgbClr>
                </a:solidFill>
              </a:rPr>
              <a:t>)			</a:t>
            </a:r>
          </a:p>
          <a:p>
            <a:pPr>
              <a:lnSpc>
                <a:spcPct val="150000"/>
              </a:lnSpc>
              <a:defRPr/>
            </a:pPr>
            <a:r>
              <a:rPr lang="fr-FR" sz="2400" dirty="0">
                <a:solidFill>
                  <a:srgbClr val="4472C4">
                    <a:lumMod val="50000"/>
                  </a:srgbClr>
                </a:solidFill>
              </a:rPr>
              <a:t>	vous commencez	</a:t>
            </a:r>
          </a:p>
          <a:p>
            <a:pPr>
              <a:lnSpc>
                <a:spcPct val="150000"/>
              </a:lnSpc>
              <a:defRPr/>
            </a:pPr>
            <a:r>
              <a:rPr lang="fr-FR" sz="2400" dirty="0">
                <a:solidFill>
                  <a:srgbClr val="4472C4">
                    <a:lumMod val="50000"/>
                  </a:srgbClr>
                </a:solidFill>
              </a:rPr>
              <a:t>	(</a:t>
            </a:r>
            <a:r>
              <a:rPr lang="fr-FR" sz="2400" dirty="0" err="1">
                <a:solidFill>
                  <a:srgbClr val="4472C4">
                    <a:lumMod val="50000"/>
                  </a:srgbClr>
                </a:solidFill>
              </a:rPr>
              <a:t>you</a:t>
            </a:r>
            <a:r>
              <a:rPr lang="fr-FR" sz="2400" dirty="0">
                <a:solidFill>
                  <a:srgbClr val="4472C4">
                    <a:lumMod val="50000"/>
                  </a:srgbClr>
                </a:solidFill>
              </a:rPr>
              <a:t> </a:t>
            </a:r>
            <a:r>
              <a:rPr lang="fr-FR" sz="2400" dirty="0" err="1">
                <a:solidFill>
                  <a:srgbClr val="4472C4">
                    <a:lumMod val="50000"/>
                  </a:srgbClr>
                </a:solidFill>
              </a:rPr>
              <a:t>start</a:t>
            </a:r>
            <a:r>
              <a:rPr lang="fr-FR" sz="2400" dirty="0">
                <a:solidFill>
                  <a:srgbClr val="4472C4">
                    <a:lumMod val="50000"/>
                  </a:srgbClr>
                </a:solidFill>
              </a:rPr>
              <a:t>, are </a:t>
            </a:r>
            <a:r>
              <a:rPr lang="fr-FR" sz="2400" dirty="0" err="1">
                <a:solidFill>
                  <a:srgbClr val="4472C4">
                    <a:lumMod val="50000"/>
                  </a:srgbClr>
                </a:solidFill>
              </a:rPr>
              <a:t>starting</a:t>
            </a:r>
            <a:r>
              <a:rPr lang="fr-FR" sz="2400" dirty="0">
                <a:solidFill>
                  <a:srgbClr val="4472C4">
                    <a:lumMod val="50000"/>
                  </a:srgbClr>
                </a:solidFill>
              </a:rPr>
              <a:t>)			</a:t>
            </a:r>
          </a:p>
          <a:p>
            <a:pPr>
              <a:lnSpc>
                <a:spcPct val="150000"/>
              </a:lnSpc>
              <a:defRPr/>
            </a:pPr>
            <a:r>
              <a:rPr lang="fr-FR" sz="2400" dirty="0">
                <a:solidFill>
                  <a:srgbClr val="4472C4">
                    <a:lumMod val="50000"/>
                  </a:srgbClr>
                </a:solidFill>
              </a:rPr>
              <a:t>	ils/elles commencent	</a:t>
            </a:r>
          </a:p>
          <a:p>
            <a:pPr>
              <a:lnSpc>
                <a:spcPct val="150000"/>
              </a:lnSpc>
              <a:defRPr/>
            </a:pPr>
            <a:r>
              <a:rPr lang="fr-FR" sz="2400" dirty="0">
                <a:solidFill>
                  <a:srgbClr val="4472C4">
                    <a:lumMod val="50000"/>
                  </a:srgbClr>
                </a:solidFill>
              </a:rPr>
              <a:t>	(</a:t>
            </a:r>
            <a:r>
              <a:rPr lang="fr-FR" sz="2400" dirty="0" err="1">
                <a:solidFill>
                  <a:srgbClr val="4472C4">
                    <a:lumMod val="50000"/>
                  </a:srgbClr>
                </a:solidFill>
              </a:rPr>
              <a:t>they</a:t>
            </a:r>
            <a:r>
              <a:rPr lang="fr-FR" sz="2400" dirty="0">
                <a:solidFill>
                  <a:srgbClr val="4472C4">
                    <a:lumMod val="50000"/>
                  </a:srgbClr>
                </a:solidFill>
              </a:rPr>
              <a:t> </a:t>
            </a:r>
            <a:r>
              <a:rPr lang="fr-FR" sz="2400" dirty="0" err="1">
                <a:solidFill>
                  <a:srgbClr val="4472C4">
                    <a:lumMod val="50000"/>
                  </a:srgbClr>
                </a:solidFill>
              </a:rPr>
              <a:t>start</a:t>
            </a:r>
            <a:r>
              <a:rPr lang="fr-FR" sz="2400" dirty="0">
                <a:solidFill>
                  <a:srgbClr val="4472C4">
                    <a:lumMod val="50000"/>
                  </a:srgbClr>
                </a:solidFill>
              </a:rPr>
              <a:t>, are </a:t>
            </a:r>
            <a:r>
              <a:rPr lang="fr-FR" sz="2400" dirty="0" err="1">
                <a:solidFill>
                  <a:srgbClr val="4472C4">
                    <a:lumMod val="50000"/>
                  </a:srgbClr>
                </a:solidFill>
              </a:rPr>
              <a:t>starting</a:t>
            </a:r>
            <a:r>
              <a:rPr lang="fr-FR" sz="2400" dirty="0">
                <a:solidFill>
                  <a:srgbClr val="4472C4">
                    <a:lumMod val="50000"/>
                  </a:srgbClr>
                </a:solidFill>
              </a:rPr>
              <a:t>)			</a:t>
            </a:r>
          </a:p>
        </p:txBody>
      </p:sp>
      <p:sp>
        <p:nvSpPr>
          <p:cNvPr id="18" name="TextBox 17">
            <a:extLst>
              <a:ext uri="{FF2B5EF4-FFF2-40B4-BE49-F238E27FC236}">
                <a16:creationId xmlns:a16="http://schemas.microsoft.com/office/drawing/2014/main" id="{8C7A81C7-E692-EF4A-BE01-2D761D696AD1}"/>
              </a:ext>
            </a:extLst>
          </p:cNvPr>
          <p:cNvSpPr txBox="1"/>
          <p:nvPr/>
        </p:nvSpPr>
        <p:spPr>
          <a:xfrm>
            <a:off x="4760385" y="1876997"/>
            <a:ext cx="4716356" cy="3899850"/>
          </a:xfrm>
          <a:prstGeom prst="rect">
            <a:avLst/>
          </a:prstGeom>
          <a:noFill/>
        </p:spPr>
        <p:txBody>
          <a:bodyPr wrap="none" rtlCol="0">
            <a:spAutoFit/>
          </a:bodyPr>
          <a:lstStyle/>
          <a:p>
            <a:pPr lvl="0">
              <a:lnSpc>
                <a:spcPct val="150000"/>
              </a:lnSpc>
              <a:defRPr/>
            </a:pPr>
            <a:r>
              <a:rPr lang="en-US" sz="2400" b="1" dirty="0">
                <a:solidFill>
                  <a:srgbClr val="EE6000"/>
                </a:solidFill>
              </a:rPr>
              <a:t>	Perfect (past)</a:t>
            </a:r>
          </a:p>
          <a:p>
            <a:pPr>
              <a:lnSpc>
                <a:spcPct val="150000"/>
              </a:lnSpc>
              <a:defRPr/>
            </a:pPr>
            <a:r>
              <a:rPr lang="fr-FR" sz="2400" dirty="0">
                <a:solidFill>
                  <a:srgbClr val="4472C4">
                    <a:lumMod val="50000"/>
                  </a:srgbClr>
                </a:solidFill>
              </a:rPr>
              <a:t>→	nous </a:t>
            </a:r>
            <a:r>
              <a:rPr lang="fr-FR" sz="2400" b="1" dirty="0">
                <a:solidFill>
                  <a:srgbClr val="EE6000"/>
                </a:solidFill>
              </a:rPr>
              <a:t>avons</a:t>
            </a:r>
            <a:r>
              <a:rPr lang="fr-FR" sz="2400" dirty="0">
                <a:solidFill>
                  <a:srgbClr val="4472C4">
                    <a:lumMod val="50000"/>
                  </a:srgbClr>
                </a:solidFill>
              </a:rPr>
              <a:t> commenc</a:t>
            </a:r>
            <a:r>
              <a:rPr lang="fr-FR" sz="2400" b="1" dirty="0">
                <a:solidFill>
                  <a:srgbClr val="EE6000"/>
                </a:solidFill>
              </a:rPr>
              <a:t>é </a:t>
            </a:r>
          </a:p>
          <a:p>
            <a:pPr>
              <a:lnSpc>
                <a:spcPct val="150000"/>
              </a:lnSpc>
              <a:defRPr/>
            </a:pPr>
            <a:r>
              <a:rPr lang="en-US" sz="2400" b="1" dirty="0">
                <a:solidFill>
                  <a:srgbClr val="EE6000"/>
                </a:solidFill>
              </a:rPr>
              <a:t>	</a:t>
            </a:r>
            <a:r>
              <a:rPr lang="fr-FR" sz="2400" dirty="0">
                <a:solidFill>
                  <a:srgbClr val="4472C4">
                    <a:lumMod val="50000"/>
                  </a:srgbClr>
                </a:solidFill>
              </a:rPr>
              <a:t>(</a:t>
            </a:r>
            <a:r>
              <a:rPr lang="fr-FR" sz="2400" dirty="0" err="1">
                <a:solidFill>
                  <a:srgbClr val="4472C4">
                    <a:lumMod val="50000"/>
                  </a:srgbClr>
                </a:solidFill>
              </a:rPr>
              <a:t>we</a:t>
            </a:r>
            <a:r>
              <a:rPr lang="fr-FR" sz="2400" dirty="0">
                <a:solidFill>
                  <a:srgbClr val="4472C4">
                    <a:lumMod val="50000"/>
                  </a:srgbClr>
                </a:solidFill>
              </a:rPr>
              <a:t> </a:t>
            </a:r>
            <a:r>
              <a:rPr lang="fr-FR" sz="2400" dirty="0" err="1">
                <a:solidFill>
                  <a:srgbClr val="4472C4">
                    <a:lumMod val="50000"/>
                  </a:srgbClr>
                </a:solidFill>
              </a:rPr>
              <a:t>started</a:t>
            </a:r>
            <a:r>
              <a:rPr lang="fr-FR" sz="2400" dirty="0">
                <a:solidFill>
                  <a:srgbClr val="4472C4">
                    <a:lumMod val="50000"/>
                  </a:srgbClr>
                </a:solidFill>
              </a:rPr>
              <a:t>)</a:t>
            </a:r>
          </a:p>
          <a:p>
            <a:pPr>
              <a:lnSpc>
                <a:spcPct val="150000"/>
              </a:lnSpc>
              <a:defRPr/>
            </a:pPr>
            <a:r>
              <a:rPr lang="en-US" sz="2400" dirty="0">
                <a:solidFill>
                  <a:srgbClr val="4472C4">
                    <a:lumMod val="50000"/>
                  </a:srgbClr>
                </a:solidFill>
              </a:rPr>
              <a:t>→ 	</a:t>
            </a:r>
            <a:r>
              <a:rPr lang="fr-FR" sz="2400" dirty="0">
                <a:solidFill>
                  <a:srgbClr val="4472C4">
                    <a:lumMod val="50000"/>
                  </a:srgbClr>
                </a:solidFill>
              </a:rPr>
              <a:t>vous </a:t>
            </a:r>
            <a:r>
              <a:rPr lang="fr-FR" sz="2400" b="1" dirty="0">
                <a:solidFill>
                  <a:srgbClr val="EE6000"/>
                </a:solidFill>
              </a:rPr>
              <a:t>avez</a:t>
            </a:r>
            <a:r>
              <a:rPr lang="fr-FR" sz="2400" dirty="0">
                <a:solidFill>
                  <a:srgbClr val="4472C4">
                    <a:lumMod val="50000"/>
                  </a:srgbClr>
                </a:solidFill>
              </a:rPr>
              <a:t> commenc</a:t>
            </a:r>
            <a:r>
              <a:rPr lang="fr-FR" sz="2400" b="1" dirty="0">
                <a:solidFill>
                  <a:srgbClr val="EE6000"/>
                </a:solidFill>
              </a:rPr>
              <a:t>é</a:t>
            </a:r>
          </a:p>
          <a:p>
            <a:pPr>
              <a:lnSpc>
                <a:spcPct val="150000"/>
              </a:lnSpc>
              <a:defRPr/>
            </a:pPr>
            <a:r>
              <a:rPr lang="en-US" sz="2400" b="1" dirty="0">
                <a:solidFill>
                  <a:srgbClr val="EE6000"/>
                </a:solidFill>
              </a:rPr>
              <a:t>	</a:t>
            </a:r>
            <a:r>
              <a:rPr lang="fr-FR" sz="2400" dirty="0">
                <a:solidFill>
                  <a:srgbClr val="4472C4">
                    <a:lumMod val="50000"/>
                  </a:srgbClr>
                </a:solidFill>
              </a:rPr>
              <a:t>(</a:t>
            </a:r>
            <a:r>
              <a:rPr lang="fr-FR" sz="2400" dirty="0" err="1">
                <a:solidFill>
                  <a:srgbClr val="4472C4">
                    <a:lumMod val="50000"/>
                  </a:srgbClr>
                </a:solidFill>
              </a:rPr>
              <a:t>you</a:t>
            </a:r>
            <a:r>
              <a:rPr lang="fr-FR" sz="2400" dirty="0">
                <a:solidFill>
                  <a:srgbClr val="4472C4">
                    <a:lumMod val="50000"/>
                  </a:srgbClr>
                </a:solidFill>
              </a:rPr>
              <a:t> </a:t>
            </a:r>
            <a:r>
              <a:rPr lang="fr-FR" sz="2400" dirty="0" err="1">
                <a:solidFill>
                  <a:srgbClr val="4472C4">
                    <a:lumMod val="50000"/>
                  </a:srgbClr>
                </a:solidFill>
              </a:rPr>
              <a:t>started</a:t>
            </a:r>
            <a:r>
              <a:rPr lang="fr-FR" sz="2400" dirty="0">
                <a:solidFill>
                  <a:srgbClr val="4472C4">
                    <a:lumMod val="50000"/>
                  </a:srgbClr>
                </a:solidFill>
              </a:rPr>
              <a:t>)</a:t>
            </a:r>
          </a:p>
          <a:p>
            <a:pPr>
              <a:lnSpc>
                <a:spcPct val="150000"/>
              </a:lnSpc>
              <a:defRPr/>
            </a:pPr>
            <a:r>
              <a:rPr lang="en-US" sz="2400" dirty="0">
                <a:solidFill>
                  <a:srgbClr val="4472C4">
                    <a:lumMod val="50000"/>
                  </a:srgbClr>
                </a:solidFill>
              </a:rPr>
              <a:t>→	</a:t>
            </a:r>
            <a:r>
              <a:rPr lang="fr-FR" sz="2400" dirty="0">
                <a:solidFill>
                  <a:srgbClr val="4472C4">
                    <a:lumMod val="50000"/>
                  </a:srgbClr>
                </a:solidFill>
              </a:rPr>
              <a:t>ils/elles </a:t>
            </a:r>
            <a:r>
              <a:rPr lang="fr-FR" sz="2400" b="1" dirty="0">
                <a:solidFill>
                  <a:srgbClr val="EE6000"/>
                </a:solidFill>
              </a:rPr>
              <a:t>ont</a:t>
            </a:r>
            <a:r>
              <a:rPr lang="fr-FR" sz="2400" dirty="0">
                <a:solidFill>
                  <a:srgbClr val="4472C4">
                    <a:lumMod val="50000"/>
                  </a:srgbClr>
                </a:solidFill>
              </a:rPr>
              <a:t> commenc</a:t>
            </a:r>
            <a:r>
              <a:rPr lang="fr-FR" sz="2400" b="1" dirty="0">
                <a:solidFill>
                  <a:srgbClr val="EE6000"/>
                </a:solidFill>
              </a:rPr>
              <a:t>é</a:t>
            </a:r>
          </a:p>
          <a:p>
            <a:pPr lvl="0">
              <a:lnSpc>
                <a:spcPct val="150000"/>
              </a:lnSpc>
              <a:defRPr/>
            </a:pPr>
            <a:r>
              <a:rPr lang="en-US" sz="2400" b="1" dirty="0">
                <a:solidFill>
                  <a:srgbClr val="EE6000"/>
                </a:solidFill>
              </a:rPr>
              <a:t>	</a:t>
            </a:r>
            <a:r>
              <a:rPr lang="en-US" sz="2400" dirty="0">
                <a:solidFill>
                  <a:srgbClr val="4472C4">
                    <a:lumMod val="50000"/>
                  </a:srgbClr>
                </a:solidFill>
              </a:rPr>
              <a:t>(they started)</a:t>
            </a:r>
            <a:endParaRPr lang="en-US" sz="2400" b="1" dirty="0">
              <a:solidFill>
                <a:srgbClr val="EE6000"/>
              </a:solidFill>
            </a:endParaRPr>
          </a:p>
        </p:txBody>
      </p:sp>
      <p:sp>
        <p:nvSpPr>
          <p:cNvPr id="16" name="Rectangle 15">
            <a:extLst>
              <a:ext uri="{FF2B5EF4-FFF2-40B4-BE49-F238E27FC236}">
                <a16:creationId xmlns:a16="http://schemas.microsoft.com/office/drawing/2014/main" id="{2C0DA15C-89AA-3B43-A808-FF68F32A3FA1}"/>
              </a:ext>
            </a:extLst>
          </p:cNvPr>
          <p:cNvSpPr/>
          <p:nvPr/>
        </p:nvSpPr>
        <p:spPr>
          <a:xfrm>
            <a:off x="6472644" y="2446398"/>
            <a:ext cx="1021294" cy="525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50000"/>
              </a:lnSpc>
            </a:pPr>
            <a:r>
              <a:rPr lang="en-US" sz="2400" dirty="0">
                <a:solidFill>
                  <a:schemeClr val="accent5">
                    <a:lumMod val="50000"/>
                  </a:schemeClr>
                </a:solidFill>
              </a:rPr>
              <a:t>______</a:t>
            </a:r>
          </a:p>
        </p:txBody>
      </p:sp>
      <p:sp>
        <p:nvSpPr>
          <p:cNvPr id="19" name="Rectangle 18">
            <a:extLst>
              <a:ext uri="{FF2B5EF4-FFF2-40B4-BE49-F238E27FC236}">
                <a16:creationId xmlns:a16="http://schemas.microsoft.com/office/drawing/2014/main" id="{0A5AD3A7-6BF9-1A41-B2B4-1DFB62ED1E94}"/>
              </a:ext>
            </a:extLst>
          </p:cNvPr>
          <p:cNvSpPr/>
          <p:nvPr/>
        </p:nvSpPr>
        <p:spPr>
          <a:xfrm>
            <a:off x="9052398" y="2491212"/>
            <a:ext cx="424343" cy="43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50000"/>
              </a:lnSpc>
            </a:pPr>
            <a:r>
              <a:rPr lang="en-US" sz="2400" dirty="0">
                <a:solidFill>
                  <a:schemeClr val="accent5">
                    <a:lumMod val="50000"/>
                  </a:schemeClr>
                </a:solidFill>
              </a:rPr>
              <a:t>__</a:t>
            </a:r>
          </a:p>
        </p:txBody>
      </p:sp>
      <p:sp>
        <p:nvSpPr>
          <p:cNvPr id="20" name="Rectangle 19">
            <a:extLst>
              <a:ext uri="{FF2B5EF4-FFF2-40B4-BE49-F238E27FC236}">
                <a16:creationId xmlns:a16="http://schemas.microsoft.com/office/drawing/2014/main" id="{34EEB055-D8E5-C04F-80F3-528892595233}"/>
              </a:ext>
            </a:extLst>
          </p:cNvPr>
          <p:cNvSpPr/>
          <p:nvPr/>
        </p:nvSpPr>
        <p:spPr>
          <a:xfrm>
            <a:off x="6435183" y="3660615"/>
            <a:ext cx="894992" cy="344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50000"/>
              </a:lnSpc>
            </a:pPr>
            <a:r>
              <a:rPr lang="en-US" sz="2400" dirty="0">
                <a:solidFill>
                  <a:schemeClr val="accent5">
                    <a:lumMod val="50000"/>
                  </a:schemeClr>
                </a:solidFill>
              </a:rPr>
              <a:t>_____</a:t>
            </a:r>
          </a:p>
        </p:txBody>
      </p:sp>
      <p:sp>
        <p:nvSpPr>
          <p:cNvPr id="21" name="Rectangle 20">
            <a:extLst>
              <a:ext uri="{FF2B5EF4-FFF2-40B4-BE49-F238E27FC236}">
                <a16:creationId xmlns:a16="http://schemas.microsoft.com/office/drawing/2014/main" id="{A9E95A0B-E128-5B48-A729-9656A1A9FBD4}"/>
              </a:ext>
            </a:extLst>
          </p:cNvPr>
          <p:cNvSpPr/>
          <p:nvPr/>
        </p:nvSpPr>
        <p:spPr>
          <a:xfrm>
            <a:off x="8847483" y="3559317"/>
            <a:ext cx="424343" cy="522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50000"/>
              </a:lnSpc>
            </a:pPr>
            <a:r>
              <a:rPr lang="en-US" sz="2400" dirty="0">
                <a:solidFill>
                  <a:schemeClr val="accent5">
                    <a:lumMod val="50000"/>
                  </a:schemeClr>
                </a:solidFill>
              </a:rPr>
              <a:t>__</a:t>
            </a:r>
          </a:p>
        </p:txBody>
      </p:sp>
      <p:sp>
        <p:nvSpPr>
          <p:cNvPr id="22" name="Rectangle 21">
            <a:extLst>
              <a:ext uri="{FF2B5EF4-FFF2-40B4-BE49-F238E27FC236}">
                <a16:creationId xmlns:a16="http://schemas.microsoft.com/office/drawing/2014/main" id="{B229A747-C25A-244F-9925-CCBA06C8EE04}"/>
              </a:ext>
            </a:extLst>
          </p:cNvPr>
          <p:cNvSpPr/>
          <p:nvPr/>
        </p:nvSpPr>
        <p:spPr>
          <a:xfrm>
            <a:off x="6801875" y="4637979"/>
            <a:ext cx="610591" cy="525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50000"/>
              </a:lnSpc>
            </a:pPr>
            <a:r>
              <a:rPr lang="en-US" sz="2400" dirty="0">
                <a:solidFill>
                  <a:schemeClr val="accent5">
                    <a:lumMod val="50000"/>
                  </a:schemeClr>
                </a:solidFill>
              </a:rPr>
              <a:t>___</a:t>
            </a:r>
          </a:p>
        </p:txBody>
      </p:sp>
      <p:sp>
        <p:nvSpPr>
          <p:cNvPr id="23" name="Rectangle 22">
            <a:extLst>
              <a:ext uri="{FF2B5EF4-FFF2-40B4-BE49-F238E27FC236}">
                <a16:creationId xmlns:a16="http://schemas.microsoft.com/office/drawing/2014/main" id="{842F6BEF-D804-004F-9D71-E909ACE658D1}"/>
              </a:ext>
            </a:extLst>
          </p:cNvPr>
          <p:cNvSpPr/>
          <p:nvPr/>
        </p:nvSpPr>
        <p:spPr>
          <a:xfrm>
            <a:off x="8952847" y="4702671"/>
            <a:ext cx="318979" cy="43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50000"/>
              </a:lnSpc>
            </a:pPr>
            <a:r>
              <a:rPr lang="en-US" sz="2400" dirty="0">
                <a:solidFill>
                  <a:schemeClr val="accent5">
                    <a:lumMod val="50000"/>
                  </a:schemeClr>
                </a:solidFill>
              </a:rPr>
              <a:t>__</a:t>
            </a:r>
          </a:p>
        </p:txBody>
      </p:sp>
      <p:sp>
        <p:nvSpPr>
          <p:cNvPr id="15" name="Rounded Rectangular Callout 9">
            <a:extLst>
              <a:ext uri="{FF2B5EF4-FFF2-40B4-BE49-F238E27FC236}">
                <a16:creationId xmlns:a16="http://schemas.microsoft.com/office/drawing/2014/main" id="{E3D4B084-7D88-481A-BC3A-59D4B18B7122}"/>
              </a:ext>
            </a:extLst>
          </p:cNvPr>
          <p:cNvSpPr/>
          <p:nvPr/>
        </p:nvSpPr>
        <p:spPr>
          <a:xfrm>
            <a:off x="9351955" y="968359"/>
            <a:ext cx="2662311" cy="1307881"/>
          </a:xfrm>
          <a:prstGeom prst="wedgeRoundRectCallout">
            <a:avLst>
              <a:gd name="adj1" fmla="val -62920"/>
              <a:gd name="adj2" fmla="val 18921"/>
              <a:gd name="adj3" fmla="val 16667"/>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t>present tense of </a:t>
            </a:r>
            <a:r>
              <a:rPr lang="en-GB" sz="2000" b="1" dirty="0" err="1"/>
              <a:t>avoir</a:t>
            </a:r>
            <a:r>
              <a:rPr lang="en-GB" sz="2000" dirty="0"/>
              <a:t> + past participle</a:t>
            </a:r>
          </a:p>
        </p:txBody>
      </p:sp>
      <p:sp>
        <p:nvSpPr>
          <p:cNvPr id="10" name="Rounded Rectangular Callout 9">
            <a:extLst>
              <a:ext uri="{FF2B5EF4-FFF2-40B4-BE49-F238E27FC236}">
                <a16:creationId xmlns:a16="http://schemas.microsoft.com/office/drawing/2014/main" id="{4ABC20F6-5F72-1247-9812-3ECF34F61E72}"/>
              </a:ext>
            </a:extLst>
          </p:cNvPr>
          <p:cNvSpPr/>
          <p:nvPr/>
        </p:nvSpPr>
        <p:spPr>
          <a:xfrm>
            <a:off x="3814763" y="1411133"/>
            <a:ext cx="4089837" cy="2070529"/>
          </a:xfrm>
          <a:prstGeom prst="wedgeRoundRectCallout">
            <a:avLst>
              <a:gd name="adj1" fmla="val 21903"/>
              <a:gd name="adj2" fmla="val 63617"/>
              <a:gd name="adj3" fmla="val 16667"/>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t>Attention! </a:t>
            </a:r>
            <a:r>
              <a:rPr lang="en-GB" sz="2000" b="1" dirty="0" err="1"/>
              <a:t>Commencez</a:t>
            </a:r>
            <a:r>
              <a:rPr lang="en-GB" sz="2000" dirty="0"/>
              <a:t> and </a:t>
            </a:r>
            <a:r>
              <a:rPr lang="en-GB" sz="2000" b="1" dirty="0" err="1"/>
              <a:t>commencé</a:t>
            </a:r>
            <a:r>
              <a:rPr lang="en-GB" sz="2000" dirty="0"/>
              <a:t> sound the same. The presence of ‘</a:t>
            </a:r>
            <a:r>
              <a:rPr lang="en-GB" sz="2000" dirty="0" err="1"/>
              <a:t>avoir</a:t>
            </a:r>
            <a:r>
              <a:rPr lang="en-GB" sz="2000" dirty="0"/>
              <a:t>’ tells us if the </a:t>
            </a:r>
            <a:r>
              <a:rPr lang="en-GB" sz="2000" i="1" dirty="0" err="1"/>
              <a:t>vous</a:t>
            </a:r>
            <a:r>
              <a:rPr lang="en-GB" sz="2000" i="1" dirty="0"/>
              <a:t> </a:t>
            </a:r>
            <a:r>
              <a:rPr lang="en-GB" sz="2000" dirty="0"/>
              <a:t>form is in the present or the past.  </a:t>
            </a:r>
          </a:p>
        </p:txBody>
      </p:sp>
    </p:spTree>
    <p:extLst>
      <p:ext uri="{BB962C8B-B14F-4D97-AF65-F5344CB8AC3E}">
        <p14:creationId xmlns:p14="http://schemas.microsoft.com/office/powerpoint/2010/main" val="70320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xEl>
                                              <p:pRg st="3" end="3"/>
                                            </p:txEl>
                                          </p:spTgt>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
                                            <p:txEl>
                                              <p:pRg st="6" end="6"/>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8">
                                            <p:txEl>
                                              <p:pRg st="5" end="5"/>
                                            </p:txEl>
                                          </p:spTgt>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15"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nouveau livre</a:t>
            </a:r>
          </a:p>
        </p:txBody>
      </p:sp>
      <p:sp>
        <p:nvSpPr>
          <p:cNvPr id="6" name="TextBox 5">
            <a:extLst>
              <a:ext uri="{FF2B5EF4-FFF2-40B4-BE49-F238E27FC236}">
                <a16:creationId xmlns:a16="http://schemas.microsoft.com/office/drawing/2014/main" id="{0A92D81F-0650-F447-8359-0A6373AAFC18}"/>
              </a:ext>
            </a:extLst>
          </p:cNvPr>
          <p:cNvSpPr txBox="1"/>
          <p:nvPr/>
        </p:nvSpPr>
        <p:spPr>
          <a:xfrm>
            <a:off x="122870" y="1200863"/>
            <a:ext cx="8016337" cy="461665"/>
          </a:xfrm>
          <a:prstGeom prst="rect">
            <a:avLst/>
          </a:prstGeom>
          <a:noFill/>
        </p:spPr>
        <p:txBody>
          <a:bodyPr wrap="square" rtlCol="0">
            <a:spAutoFit/>
          </a:bodyPr>
          <a:lstStyle/>
          <a:p>
            <a:r>
              <a:rPr lang="fr-FR" sz="2400" dirty="0">
                <a:solidFill>
                  <a:schemeClr val="accent5">
                    <a:lumMod val="50000"/>
                  </a:schemeClr>
                </a:solidFill>
              </a:rPr>
              <a:t>Le professeur d’Amir parle à sa classe. Que dit-il ?</a:t>
            </a:r>
          </a:p>
        </p:txBody>
      </p:sp>
      <p:sp>
        <p:nvSpPr>
          <p:cNvPr id="2" name="Rounded Rectangle 46">
            <a:extLst>
              <a:ext uri="{FF2B5EF4-FFF2-40B4-BE49-F238E27FC236}">
                <a16:creationId xmlns:a16="http://schemas.microsoft.com/office/drawing/2014/main" id="{89823D38-0BFD-4261-A27C-723F3900F06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A992677C-560A-904D-AC38-E3627C464B5A}"/>
              </a:ext>
            </a:extLst>
          </p:cNvPr>
          <p:cNvGraphicFramePr>
            <a:graphicFrameLocks noGrp="1"/>
          </p:cNvGraphicFramePr>
          <p:nvPr>
            <p:extLst>
              <p:ext uri="{D42A27DB-BD31-4B8C-83A1-F6EECF244321}">
                <p14:modId xmlns:p14="http://schemas.microsoft.com/office/powerpoint/2010/main" val="1898424350"/>
              </p:ext>
            </p:extLst>
          </p:nvPr>
        </p:nvGraphicFramePr>
        <p:xfrm>
          <a:off x="122870" y="1872989"/>
          <a:ext cx="11988000" cy="4129440"/>
        </p:xfrm>
        <a:graphic>
          <a:graphicData uri="http://schemas.openxmlformats.org/drawingml/2006/table">
            <a:tbl>
              <a:tblPr firstRow="1" bandRow="1">
                <a:tableStyleId>{21E4AEA4-8DFA-4A89-87EB-49C32662AFE0}</a:tableStyleId>
              </a:tblPr>
              <a:tblGrid>
                <a:gridCol w="464466">
                  <a:extLst>
                    <a:ext uri="{9D8B030D-6E8A-4147-A177-3AD203B41FA5}">
                      <a16:colId xmlns:a16="http://schemas.microsoft.com/office/drawing/2014/main" val="3528070676"/>
                    </a:ext>
                  </a:extLst>
                </a:gridCol>
                <a:gridCol w="464466">
                  <a:extLst>
                    <a:ext uri="{9D8B030D-6E8A-4147-A177-3AD203B41FA5}">
                      <a16:colId xmlns:a16="http://schemas.microsoft.com/office/drawing/2014/main" val="2970314430"/>
                    </a:ext>
                  </a:extLst>
                </a:gridCol>
                <a:gridCol w="4170645">
                  <a:extLst>
                    <a:ext uri="{9D8B030D-6E8A-4147-A177-3AD203B41FA5}">
                      <a16:colId xmlns:a16="http://schemas.microsoft.com/office/drawing/2014/main" val="4128092149"/>
                    </a:ext>
                  </a:extLst>
                </a:gridCol>
                <a:gridCol w="6888423">
                  <a:extLst>
                    <a:ext uri="{9D8B030D-6E8A-4147-A177-3AD203B41FA5}">
                      <a16:colId xmlns:a16="http://schemas.microsoft.com/office/drawing/2014/main" val="1337876964"/>
                    </a:ext>
                  </a:extLst>
                </a:gridCol>
              </a:tblGrid>
              <a:tr h="0">
                <a:tc>
                  <a:txBody>
                    <a:bodyPr/>
                    <a:lstStyle/>
                    <a:p>
                      <a:endParaRPr lang="en-GB" sz="2200" dirty="0"/>
                    </a:p>
                  </a:txBody>
                  <a:tcPr>
                    <a:noFill/>
                  </a:tcPr>
                </a:tc>
                <a:tc>
                  <a:txBody>
                    <a:bodyPr/>
                    <a:lstStyle/>
                    <a:p>
                      <a:endParaRPr lang="en-GB" sz="220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noProof="0" dirty="0"/>
                        <a:t>adverbe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noProof="0" dirty="0"/>
                        <a:t>phrase entière en anglais</a:t>
                      </a:r>
                    </a:p>
                  </a:txBody>
                  <a:tcPr/>
                </a:tc>
                <a:extLst>
                  <a:ext uri="{0D108BD9-81ED-4DB2-BD59-A6C34878D82A}">
                    <a16:rowId xmlns:a16="http://schemas.microsoft.com/office/drawing/2014/main" val="1153431983"/>
                  </a:ext>
                </a:extLst>
              </a:tr>
              <a:tr h="468000">
                <a:tc>
                  <a:txBody>
                    <a:bodyPr/>
                    <a:lstStyle/>
                    <a:p>
                      <a:pPr algn="ctr"/>
                      <a:endParaRPr lang="en-GB" sz="2200" dirty="0">
                        <a:solidFill>
                          <a:schemeClr val="accent1">
                            <a:lumMod val="50000"/>
                          </a:schemeClr>
                        </a:solidFill>
                      </a:endParaRPr>
                    </a:p>
                  </a:txBody>
                  <a:tcPr/>
                </a:tc>
                <a:tc>
                  <a:txBody>
                    <a:bodyPr/>
                    <a:lstStyle/>
                    <a:p>
                      <a:pPr algn="ctr"/>
                      <a:endParaRPr lang="en-GB" sz="2200" dirty="0">
                        <a:solidFill>
                          <a:schemeClr val="accent1">
                            <a:lumMod val="50000"/>
                          </a:schemeClr>
                        </a:solidFill>
                      </a:endParaRPr>
                    </a:p>
                  </a:txBody>
                  <a:tcPr/>
                </a:tc>
                <a:tc>
                  <a:txBody>
                    <a:bodyPr/>
                    <a:lstStyle/>
                    <a:p>
                      <a:r>
                        <a:rPr lang="fr-FR" sz="2000" b="0" noProof="0" dirty="0">
                          <a:solidFill>
                            <a:schemeClr val="accent1">
                              <a:lumMod val="50000"/>
                            </a:schemeClr>
                          </a:solidFill>
                        </a:rPr>
                        <a:t>en ce moment/hier</a:t>
                      </a:r>
                    </a:p>
                  </a:txBody>
                  <a:tcPr/>
                </a:tc>
                <a:tc>
                  <a:txBody>
                    <a:bodyPr/>
                    <a:lstStyle/>
                    <a:p>
                      <a:r>
                        <a:rPr lang="en-GB" sz="2000" kern="1200" noProof="0" dirty="0">
                          <a:solidFill>
                            <a:srgbClr val="115076"/>
                          </a:solidFill>
                          <a:effectLst/>
                          <a:latin typeface="+mn-lt"/>
                          <a:ea typeface="+mn-ea"/>
                          <a:cs typeface="+mn-cs"/>
                        </a:rPr>
                        <a:t>You started a new book yesterday. </a:t>
                      </a:r>
                      <a:endParaRPr lang="en-GB" sz="2000" noProof="0" dirty="0">
                        <a:solidFill>
                          <a:srgbClr val="115076"/>
                        </a:solidFill>
                      </a:endParaRPr>
                    </a:p>
                  </a:txBody>
                  <a:tcPr/>
                </a:tc>
                <a:extLst>
                  <a:ext uri="{0D108BD9-81ED-4DB2-BD59-A6C34878D82A}">
                    <a16:rowId xmlns:a16="http://schemas.microsoft.com/office/drawing/2014/main" val="1171492714"/>
                  </a:ext>
                </a:extLst>
              </a:tr>
              <a:tr h="468000">
                <a:tc>
                  <a:txBody>
                    <a:bodyPr/>
                    <a:lstStyle/>
                    <a:p>
                      <a:pPr algn="ctr"/>
                      <a:endParaRPr lang="en-GB" sz="2200" dirty="0">
                        <a:solidFill>
                          <a:schemeClr val="accent1">
                            <a:lumMod val="50000"/>
                          </a:schemeClr>
                        </a:solidFill>
                      </a:endParaRPr>
                    </a:p>
                  </a:txBody>
                  <a:tcPr/>
                </a:tc>
                <a:tc>
                  <a:txBody>
                    <a:bodyPr/>
                    <a:lstStyle/>
                    <a:p>
                      <a:pPr algn="ctr"/>
                      <a:endParaRPr lang="en-GB" sz="2200" dirty="0">
                        <a:solidFill>
                          <a:schemeClr val="accent1">
                            <a:lumMod val="50000"/>
                          </a:schemeClr>
                        </a:solidFill>
                      </a:endParaRPr>
                    </a:p>
                  </a:txBody>
                  <a:tcPr/>
                </a:tc>
                <a:tc>
                  <a:txBody>
                    <a:bodyPr/>
                    <a:lstStyle/>
                    <a:p>
                      <a:r>
                        <a:rPr lang="fr-FR" sz="2000" b="0" noProof="0" dirty="0">
                          <a:solidFill>
                            <a:schemeClr val="accent1">
                              <a:lumMod val="50000"/>
                            </a:schemeClr>
                          </a:solidFill>
                        </a:rPr>
                        <a:t>maintenant/mercredi dernier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noProof="0" dirty="0">
                          <a:solidFill>
                            <a:srgbClr val="115076"/>
                          </a:solidFill>
                          <a:effectLst/>
                          <a:latin typeface="+mn-lt"/>
                          <a:ea typeface="+mn-ea"/>
                          <a:cs typeface="+mn-cs"/>
                        </a:rPr>
                        <a:t>You are studying this book now. </a:t>
                      </a:r>
                    </a:p>
                  </a:txBody>
                  <a:tcPr/>
                </a:tc>
                <a:extLst>
                  <a:ext uri="{0D108BD9-81ED-4DB2-BD59-A6C34878D82A}">
                    <a16:rowId xmlns:a16="http://schemas.microsoft.com/office/drawing/2014/main" val="1961458278"/>
                  </a:ext>
                </a:extLst>
              </a:tr>
              <a:tr h="468000">
                <a:tc>
                  <a:txBody>
                    <a:bodyPr/>
                    <a:lstStyle/>
                    <a:p>
                      <a:pPr algn="ctr"/>
                      <a:endParaRPr lang="en-GB" sz="2200" dirty="0">
                        <a:solidFill>
                          <a:schemeClr val="accent1">
                            <a:lumMod val="50000"/>
                          </a:schemeClr>
                        </a:solidFill>
                      </a:endParaRPr>
                    </a:p>
                  </a:txBody>
                  <a:tcPr/>
                </a:tc>
                <a:tc>
                  <a:txBody>
                    <a:bodyPr/>
                    <a:lstStyle/>
                    <a:p>
                      <a:pPr algn="ctr"/>
                      <a:endParaRPr lang="en-GB" sz="2200" dirty="0">
                        <a:solidFill>
                          <a:schemeClr val="accent1">
                            <a:lumMod val="50000"/>
                          </a:schemeClr>
                        </a:solidFill>
                      </a:endParaRPr>
                    </a:p>
                  </a:txBody>
                  <a:tcPr/>
                </a:tc>
                <a:tc>
                  <a:txBody>
                    <a:bodyPr/>
                    <a:lstStyle/>
                    <a:p>
                      <a:r>
                        <a:rPr lang="fr-FR" sz="2000" b="0" noProof="0" dirty="0">
                          <a:solidFill>
                            <a:schemeClr val="accent1">
                              <a:lumMod val="50000"/>
                            </a:schemeClr>
                          </a:solidFill>
                        </a:rPr>
                        <a:t>en ce moment/lundi dernier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noProof="0" dirty="0">
                          <a:solidFill>
                            <a:srgbClr val="115076"/>
                          </a:solidFill>
                          <a:effectLst/>
                          <a:latin typeface="+mn-lt"/>
                          <a:ea typeface="+mn-ea"/>
                          <a:cs typeface="+mn-cs"/>
                        </a:rPr>
                        <a:t>You talked about the text last Monday.</a:t>
                      </a:r>
                    </a:p>
                  </a:txBody>
                  <a:tcPr/>
                </a:tc>
                <a:extLst>
                  <a:ext uri="{0D108BD9-81ED-4DB2-BD59-A6C34878D82A}">
                    <a16:rowId xmlns:a16="http://schemas.microsoft.com/office/drawing/2014/main" val="2189313960"/>
                  </a:ext>
                </a:extLst>
              </a:tr>
              <a:tr h="468000">
                <a:tc>
                  <a:txBody>
                    <a:bodyPr/>
                    <a:lstStyle/>
                    <a:p>
                      <a:pPr algn="ctr"/>
                      <a:endParaRPr lang="en-GB" sz="2200" dirty="0">
                        <a:solidFill>
                          <a:schemeClr val="accent1">
                            <a:lumMod val="50000"/>
                          </a:schemeClr>
                        </a:solidFill>
                      </a:endParaRPr>
                    </a:p>
                  </a:txBody>
                  <a:tcPr/>
                </a:tc>
                <a:tc>
                  <a:txBody>
                    <a:bodyPr/>
                    <a:lstStyle/>
                    <a:p>
                      <a:pPr algn="ctr"/>
                      <a:endParaRPr lang="en-GB" sz="2200" dirty="0">
                        <a:solidFill>
                          <a:schemeClr val="accent1">
                            <a:lumMod val="50000"/>
                          </a:schemeClr>
                        </a:solidFill>
                      </a:endParaRPr>
                    </a:p>
                  </a:txBody>
                  <a:tcPr/>
                </a:tc>
                <a:tc>
                  <a:txBody>
                    <a:bodyPr/>
                    <a:lstStyle/>
                    <a:p>
                      <a:r>
                        <a:rPr lang="fr-FR" sz="2000" b="0" noProof="0" dirty="0">
                          <a:solidFill>
                            <a:schemeClr val="accent1">
                              <a:lumMod val="50000"/>
                            </a:schemeClr>
                          </a:solidFill>
                        </a:rPr>
                        <a:t>maintenant/mardi dernier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noProof="0" dirty="0">
                          <a:solidFill>
                            <a:srgbClr val="115076"/>
                          </a:solidFill>
                          <a:effectLst/>
                          <a:latin typeface="+mn-lt"/>
                          <a:ea typeface="+mn-ea"/>
                          <a:cs typeface="+mn-cs"/>
                        </a:rPr>
                        <a:t>You explained the story to a partner last Tuesday.</a:t>
                      </a:r>
                      <a:endParaRPr lang="en-GB" sz="2000" noProof="0" dirty="0">
                        <a:solidFill>
                          <a:srgbClr val="115076"/>
                        </a:solidFill>
                      </a:endParaRPr>
                    </a:p>
                  </a:txBody>
                  <a:tcPr/>
                </a:tc>
                <a:extLst>
                  <a:ext uri="{0D108BD9-81ED-4DB2-BD59-A6C34878D82A}">
                    <a16:rowId xmlns:a16="http://schemas.microsoft.com/office/drawing/2014/main" val="2344197191"/>
                  </a:ext>
                </a:extLst>
              </a:tr>
              <a:tr h="468000">
                <a:tc>
                  <a:txBody>
                    <a:bodyPr/>
                    <a:lstStyle/>
                    <a:p>
                      <a:pPr algn="ctr"/>
                      <a:endParaRPr lang="en-GB" sz="2200" dirty="0">
                        <a:solidFill>
                          <a:schemeClr val="accent1">
                            <a:lumMod val="50000"/>
                          </a:schemeClr>
                        </a:solidFill>
                      </a:endParaRPr>
                    </a:p>
                  </a:txBody>
                  <a:tcPr/>
                </a:tc>
                <a:tc>
                  <a:txBody>
                    <a:bodyPr/>
                    <a:lstStyle/>
                    <a:p>
                      <a:pPr algn="ctr"/>
                      <a:endParaRPr lang="en-GB" sz="2200" dirty="0">
                        <a:solidFill>
                          <a:schemeClr val="accent1">
                            <a:lumMod val="50000"/>
                          </a:schemeClr>
                        </a:solidFill>
                      </a:endParaRPr>
                    </a:p>
                  </a:txBody>
                  <a:tcPr/>
                </a:tc>
                <a:tc>
                  <a:txBody>
                    <a:bodyPr/>
                    <a:lstStyle/>
                    <a:p>
                      <a:r>
                        <a:rPr lang="fr-FR" sz="2000" b="0" noProof="0" dirty="0">
                          <a:solidFill>
                            <a:schemeClr val="accent1">
                              <a:lumMod val="50000"/>
                            </a:schemeClr>
                          </a:solidFill>
                        </a:rPr>
                        <a:t>en ce moment/jeudi dernier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noProof="0" dirty="0">
                          <a:solidFill>
                            <a:srgbClr val="115076"/>
                          </a:solidFill>
                          <a:effectLst/>
                          <a:latin typeface="+mn-lt"/>
                          <a:ea typeface="+mn-ea"/>
                          <a:cs typeface="+mn-cs"/>
                        </a:rPr>
                        <a:t>Are you borrowing the school’s books at the moment?</a:t>
                      </a:r>
                      <a:endParaRPr lang="en-GB" sz="2000" b="1" noProof="0" dirty="0">
                        <a:solidFill>
                          <a:srgbClr val="115076"/>
                        </a:solidFill>
                      </a:endParaRPr>
                    </a:p>
                  </a:txBody>
                  <a:tcPr/>
                </a:tc>
                <a:extLst>
                  <a:ext uri="{0D108BD9-81ED-4DB2-BD59-A6C34878D82A}">
                    <a16:rowId xmlns:a16="http://schemas.microsoft.com/office/drawing/2014/main" val="2660027831"/>
                  </a:ext>
                </a:extLst>
              </a:tr>
              <a:tr h="468000">
                <a:tc>
                  <a:txBody>
                    <a:bodyPr/>
                    <a:lstStyle/>
                    <a:p>
                      <a:pPr algn="ctr"/>
                      <a:endParaRPr lang="en-GB" sz="2200" dirty="0">
                        <a:solidFill>
                          <a:schemeClr val="accent1">
                            <a:lumMod val="50000"/>
                          </a:schemeClr>
                        </a:solidFill>
                      </a:endParaRPr>
                    </a:p>
                  </a:txBody>
                  <a:tcPr/>
                </a:tc>
                <a:tc>
                  <a:txBody>
                    <a:bodyPr/>
                    <a:lstStyle/>
                    <a:p>
                      <a:pPr algn="ctr"/>
                      <a:endParaRPr lang="en-GB" sz="22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noProof="0" dirty="0">
                          <a:solidFill>
                            <a:srgbClr val="115076"/>
                          </a:solidFill>
                        </a:rPr>
                        <a:t>normalement/vendredi dernier</a:t>
                      </a:r>
                    </a:p>
                  </a:txBody>
                  <a:tcPr/>
                </a:tc>
                <a:tc>
                  <a:txBody>
                    <a:bodyPr/>
                    <a:lstStyle/>
                    <a:p>
                      <a:r>
                        <a:rPr lang="en-GB" sz="2000" kern="1200" noProof="0" dirty="0">
                          <a:solidFill>
                            <a:srgbClr val="115076"/>
                          </a:solidFill>
                          <a:effectLst/>
                          <a:latin typeface="+mn-lt"/>
                          <a:ea typeface="+mn-ea"/>
                          <a:cs typeface="+mn-cs"/>
                        </a:rPr>
                        <a:t>Normally, you share the books with another class. </a:t>
                      </a:r>
                      <a:endParaRPr lang="en-GB" sz="2000" b="1" noProof="0" dirty="0">
                        <a:solidFill>
                          <a:srgbClr val="115076"/>
                        </a:solidFill>
                      </a:endParaRPr>
                    </a:p>
                  </a:txBody>
                  <a:tcPr/>
                </a:tc>
                <a:extLst>
                  <a:ext uri="{0D108BD9-81ED-4DB2-BD59-A6C34878D82A}">
                    <a16:rowId xmlns:a16="http://schemas.microsoft.com/office/drawing/2014/main" val="1768743616"/>
                  </a:ext>
                </a:extLst>
              </a:tr>
              <a:tr h="468000">
                <a:tc>
                  <a:txBody>
                    <a:bodyPr/>
                    <a:lstStyle/>
                    <a:p>
                      <a:pPr algn="ctr"/>
                      <a:endParaRPr lang="en-GB" sz="2200" dirty="0">
                        <a:solidFill>
                          <a:schemeClr val="accent1">
                            <a:lumMod val="50000"/>
                          </a:schemeClr>
                        </a:solidFill>
                      </a:endParaRPr>
                    </a:p>
                  </a:txBody>
                  <a:tcPr/>
                </a:tc>
                <a:tc>
                  <a:txBody>
                    <a:bodyPr/>
                    <a:lstStyle/>
                    <a:p>
                      <a:pPr algn="ctr"/>
                      <a:endParaRPr lang="en-GB" sz="22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noProof="0" dirty="0">
                          <a:solidFill>
                            <a:schemeClr val="accent1">
                              <a:lumMod val="50000"/>
                            </a:schemeClr>
                          </a:solidFill>
                        </a:rPr>
                        <a:t>en ce moment/samedi dernier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noProof="0" dirty="0">
                          <a:solidFill>
                            <a:srgbClr val="115076"/>
                          </a:solidFill>
                          <a:effectLst/>
                          <a:latin typeface="+mn-lt"/>
                          <a:ea typeface="+mn-ea"/>
                          <a:cs typeface="+mn-cs"/>
                        </a:rPr>
                        <a:t>You watched the film last Saturday. </a:t>
                      </a:r>
                    </a:p>
                  </a:txBody>
                  <a:tcPr/>
                </a:tc>
                <a:extLst>
                  <a:ext uri="{0D108BD9-81ED-4DB2-BD59-A6C34878D82A}">
                    <a16:rowId xmlns:a16="http://schemas.microsoft.com/office/drawing/2014/main" val="3605660953"/>
                  </a:ext>
                </a:extLst>
              </a:tr>
              <a:tr h="0">
                <a:tc>
                  <a:txBody>
                    <a:bodyPr/>
                    <a:lstStyle/>
                    <a:p>
                      <a:pPr algn="ctr"/>
                      <a:endParaRPr lang="en-GB" sz="2200" dirty="0">
                        <a:solidFill>
                          <a:schemeClr val="accent1">
                            <a:lumMod val="50000"/>
                          </a:schemeClr>
                        </a:solidFill>
                      </a:endParaRPr>
                    </a:p>
                  </a:txBody>
                  <a:tcPr/>
                </a:tc>
                <a:tc>
                  <a:txBody>
                    <a:bodyPr/>
                    <a:lstStyle/>
                    <a:p>
                      <a:pPr algn="ctr"/>
                      <a:endParaRPr lang="en-GB" sz="22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noProof="0" dirty="0">
                          <a:solidFill>
                            <a:schemeClr val="accent1">
                              <a:lumMod val="50000"/>
                            </a:schemeClr>
                          </a:solidFill>
                        </a:rPr>
                        <a:t>maintenant/dimanche dernier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noProof="0" dirty="0">
                          <a:solidFill>
                            <a:srgbClr val="115076"/>
                          </a:solidFill>
                          <a:effectLst/>
                          <a:latin typeface="+mn-lt"/>
                          <a:ea typeface="+mn-ea"/>
                          <a:cs typeface="+mn-cs"/>
                        </a:rPr>
                        <a:t>You are helping </a:t>
                      </a:r>
                      <a:r>
                        <a:rPr lang="en-GB" sz="2000" kern="1200" noProof="0" dirty="0" err="1">
                          <a:solidFill>
                            <a:srgbClr val="115076"/>
                          </a:solidFill>
                          <a:effectLst/>
                          <a:latin typeface="+mn-lt"/>
                          <a:ea typeface="+mn-ea"/>
                          <a:cs typeface="+mn-cs"/>
                        </a:rPr>
                        <a:t>Océane’s</a:t>
                      </a:r>
                      <a:r>
                        <a:rPr lang="en-GB" sz="2000" kern="1200" noProof="0" dirty="0">
                          <a:solidFill>
                            <a:srgbClr val="115076"/>
                          </a:solidFill>
                          <a:effectLst/>
                          <a:latin typeface="+mn-lt"/>
                          <a:ea typeface="+mn-ea"/>
                          <a:cs typeface="+mn-cs"/>
                        </a:rPr>
                        <a:t> friends now. </a:t>
                      </a:r>
                      <a:endParaRPr lang="en-GB" sz="2000" b="1" kern="1200" noProof="0" dirty="0">
                        <a:solidFill>
                          <a:srgbClr val="115076"/>
                        </a:solidFill>
                        <a:effectLst/>
                        <a:latin typeface="+mn-lt"/>
                        <a:ea typeface="+mn-ea"/>
                        <a:cs typeface="+mn-cs"/>
                      </a:endParaRPr>
                    </a:p>
                  </a:txBody>
                  <a:tcPr/>
                </a:tc>
                <a:extLst>
                  <a:ext uri="{0D108BD9-81ED-4DB2-BD59-A6C34878D82A}">
                    <a16:rowId xmlns:a16="http://schemas.microsoft.com/office/drawing/2014/main" val="3315102184"/>
                  </a:ext>
                </a:extLst>
              </a:tr>
            </a:tbl>
          </a:graphicData>
        </a:graphic>
      </p:graphicFrame>
      <p:sp>
        <p:nvSpPr>
          <p:cNvPr id="9" name="Action Button: Custom 16">
            <a:hlinkClick r:id="" action="ppaction://noaction" highlightClick="1">
              <a:snd r:embed="rId4" name="le nouveau livre 1.wav"/>
            </a:hlinkClick>
            <a:extLst>
              <a:ext uri="{FF2B5EF4-FFF2-40B4-BE49-F238E27FC236}">
                <a16:creationId xmlns:a16="http://schemas.microsoft.com/office/drawing/2014/main" id="{2B924661-50F7-9C44-9821-F9004106692D}"/>
              </a:ext>
            </a:extLst>
          </p:cNvPr>
          <p:cNvSpPr/>
          <p:nvPr/>
        </p:nvSpPr>
        <p:spPr>
          <a:xfrm>
            <a:off x="186369" y="2334674"/>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5" name="le nouveau livre 2.wav"/>
            </a:hlinkClick>
            <a:extLst>
              <a:ext uri="{FF2B5EF4-FFF2-40B4-BE49-F238E27FC236}">
                <a16:creationId xmlns:a16="http://schemas.microsoft.com/office/drawing/2014/main" id="{6D5D0F61-A5F7-1547-BB3C-CAE913069A08}"/>
              </a:ext>
            </a:extLst>
          </p:cNvPr>
          <p:cNvSpPr/>
          <p:nvPr/>
        </p:nvSpPr>
        <p:spPr>
          <a:xfrm>
            <a:off x="174537" y="2813894"/>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6">
            <a:hlinkClick r:id="" action="ppaction://noaction" highlightClick="1">
              <a:snd r:embed="rId6" name="le nouveau livre 3 beep.wav"/>
            </a:hlinkClick>
            <a:extLst>
              <a:ext uri="{FF2B5EF4-FFF2-40B4-BE49-F238E27FC236}">
                <a16:creationId xmlns:a16="http://schemas.microsoft.com/office/drawing/2014/main" id="{09DB1FD4-B1E9-8D46-B093-43F9F2B0DB1E}"/>
              </a:ext>
            </a:extLst>
          </p:cNvPr>
          <p:cNvSpPr/>
          <p:nvPr/>
        </p:nvSpPr>
        <p:spPr>
          <a:xfrm>
            <a:off x="180360" y="327883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7" name="le nouveau livre 4.wav"/>
            </a:hlinkClick>
            <a:extLst>
              <a:ext uri="{FF2B5EF4-FFF2-40B4-BE49-F238E27FC236}">
                <a16:creationId xmlns:a16="http://schemas.microsoft.com/office/drawing/2014/main" id="{5DB7AA4C-FABC-4742-B458-65D0770E19DE}"/>
              </a:ext>
            </a:extLst>
          </p:cNvPr>
          <p:cNvSpPr/>
          <p:nvPr/>
        </p:nvSpPr>
        <p:spPr>
          <a:xfrm>
            <a:off x="180360" y="3741950"/>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8" name="le nouveau livre 5.wav"/>
            </a:hlinkClick>
            <a:extLst>
              <a:ext uri="{FF2B5EF4-FFF2-40B4-BE49-F238E27FC236}">
                <a16:creationId xmlns:a16="http://schemas.microsoft.com/office/drawing/2014/main" id="{42BBA8CD-5706-904F-9212-FF704C0A9D66}"/>
              </a:ext>
            </a:extLst>
          </p:cNvPr>
          <p:cNvSpPr/>
          <p:nvPr/>
        </p:nvSpPr>
        <p:spPr>
          <a:xfrm>
            <a:off x="180360" y="4213551"/>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Action Button: Custom 16">
            <a:hlinkClick r:id="" action="ppaction://noaction" highlightClick="1">
              <a:snd r:embed="rId9" name="le nouveau livre 6.wav"/>
            </a:hlinkClick>
            <a:extLst>
              <a:ext uri="{FF2B5EF4-FFF2-40B4-BE49-F238E27FC236}">
                <a16:creationId xmlns:a16="http://schemas.microsoft.com/office/drawing/2014/main" id="{54984C8F-6A37-384D-89AD-10A06B988BA0}"/>
              </a:ext>
            </a:extLst>
          </p:cNvPr>
          <p:cNvSpPr/>
          <p:nvPr/>
        </p:nvSpPr>
        <p:spPr>
          <a:xfrm>
            <a:off x="180360" y="4679604"/>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0" name="le nouveau livre 7.wav"/>
            </a:hlinkClick>
            <a:extLst>
              <a:ext uri="{FF2B5EF4-FFF2-40B4-BE49-F238E27FC236}">
                <a16:creationId xmlns:a16="http://schemas.microsoft.com/office/drawing/2014/main" id="{E24B7144-4275-C243-A1B9-9D8060BD0F88}"/>
              </a:ext>
            </a:extLst>
          </p:cNvPr>
          <p:cNvSpPr/>
          <p:nvPr/>
        </p:nvSpPr>
        <p:spPr>
          <a:xfrm>
            <a:off x="180740" y="515120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Action Button: Custom 16">
            <a:hlinkClick r:id="" action="ppaction://noaction" highlightClick="1">
              <a:snd r:embed="rId11" name="le nouveau livre 8.wav"/>
            </a:hlinkClick>
            <a:extLst>
              <a:ext uri="{FF2B5EF4-FFF2-40B4-BE49-F238E27FC236}">
                <a16:creationId xmlns:a16="http://schemas.microsoft.com/office/drawing/2014/main" id="{0133ED1E-0E6E-4F48-A62D-0215801CDE49}"/>
              </a:ext>
            </a:extLst>
          </p:cNvPr>
          <p:cNvSpPr/>
          <p:nvPr/>
        </p:nvSpPr>
        <p:spPr>
          <a:xfrm>
            <a:off x="180740" y="5614502"/>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cxnSp>
        <p:nvCxnSpPr>
          <p:cNvPr id="56" name="Straight Connector 55">
            <a:extLst>
              <a:ext uri="{FF2B5EF4-FFF2-40B4-BE49-F238E27FC236}">
                <a16:creationId xmlns:a16="http://schemas.microsoft.com/office/drawing/2014/main" id="{3F55FA2D-1D4D-644D-A84A-158CA8F4ECD2}"/>
              </a:ext>
            </a:extLst>
          </p:cNvPr>
          <p:cNvCxnSpPr/>
          <p:nvPr/>
        </p:nvCxnSpPr>
        <p:spPr>
          <a:xfrm flipH="1">
            <a:off x="1149764" y="2531724"/>
            <a:ext cx="1875600" cy="0"/>
          </a:xfrm>
          <a:prstGeom prst="line">
            <a:avLst/>
          </a:prstGeom>
          <a:ln w="47625">
            <a:solidFill>
              <a:srgbClr val="115076"/>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EE7206C-FA17-0646-A695-A09B46BCF6B9}"/>
              </a:ext>
            </a:extLst>
          </p:cNvPr>
          <p:cNvSpPr/>
          <p:nvPr/>
        </p:nvSpPr>
        <p:spPr>
          <a:xfrm>
            <a:off x="5293252" y="2372924"/>
            <a:ext cx="6732000" cy="360000"/>
          </a:xfrm>
          <a:prstGeom prst="rect">
            <a:avLst/>
          </a:prstGeom>
          <a:solidFill>
            <a:srgbClr val="F8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id="{14EF66BC-B33E-EB40-806D-82F8975CE0B0}"/>
              </a:ext>
            </a:extLst>
          </p:cNvPr>
          <p:cNvCxnSpPr/>
          <p:nvPr/>
        </p:nvCxnSpPr>
        <p:spPr>
          <a:xfrm flipH="1">
            <a:off x="2664036" y="2989620"/>
            <a:ext cx="2124000" cy="0"/>
          </a:xfrm>
          <a:prstGeom prst="line">
            <a:avLst/>
          </a:prstGeom>
          <a:ln w="47625">
            <a:solidFill>
              <a:srgbClr val="115076"/>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B303853-5C4D-CD4F-AC22-12907B14B717}"/>
              </a:ext>
            </a:extLst>
          </p:cNvPr>
          <p:cNvSpPr/>
          <p:nvPr/>
        </p:nvSpPr>
        <p:spPr>
          <a:xfrm>
            <a:off x="5293252" y="2850579"/>
            <a:ext cx="6732000" cy="360000"/>
          </a:xfrm>
          <a:prstGeom prst="rect">
            <a:avLst/>
          </a:prstGeom>
          <a:solidFill>
            <a:srgbClr val="FDE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B3391C82-47E1-E24F-B54F-D36CCAA05748}"/>
              </a:ext>
            </a:extLst>
          </p:cNvPr>
          <p:cNvCxnSpPr/>
          <p:nvPr/>
        </p:nvCxnSpPr>
        <p:spPr>
          <a:xfrm flipH="1">
            <a:off x="1122952" y="3466777"/>
            <a:ext cx="1872000" cy="0"/>
          </a:xfrm>
          <a:prstGeom prst="line">
            <a:avLst/>
          </a:prstGeom>
          <a:ln w="47625">
            <a:solidFill>
              <a:srgbClr val="115076"/>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35EEE0F-5042-CD4F-BEE6-5579EAD23DA8}"/>
              </a:ext>
            </a:extLst>
          </p:cNvPr>
          <p:cNvSpPr/>
          <p:nvPr/>
        </p:nvSpPr>
        <p:spPr>
          <a:xfrm>
            <a:off x="5279640" y="3283405"/>
            <a:ext cx="6732000" cy="360000"/>
          </a:xfrm>
          <a:prstGeom prst="rect">
            <a:avLst/>
          </a:prstGeom>
          <a:solidFill>
            <a:srgbClr val="F8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864AF655-8FDF-2A4A-8F2C-E86B185835A6}"/>
              </a:ext>
            </a:extLst>
          </p:cNvPr>
          <p:cNvCxnSpPr/>
          <p:nvPr/>
        </p:nvCxnSpPr>
        <p:spPr>
          <a:xfrm flipH="1">
            <a:off x="1149764" y="3916398"/>
            <a:ext cx="1548000" cy="0"/>
          </a:xfrm>
          <a:prstGeom prst="line">
            <a:avLst/>
          </a:prstGeom>
          <a:ln w="47625">
            <a:solidFill>
              <a:srgbClr val="115076"/>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912E8E88-7D60-BB45-95CD-57F0BD653EF7}"/>
              </a:ext>
            </a:extLst>
          </p:cNvPr>
          <p:cNvSpPr/>
          <p:nvPr/>
        </p:nvSpPr>
        <p:spPr>
          <a:xfrm>
            <a:off x="5265384" y="3777464"/>
            <a:ext cx="6732000" cy="360000"/>
          </a:xfrm>
          <a:prstGeom prst="rect">
            <a:avLst/>
          </a:prstGeom>
          <a:solidFill>
            <a:srgbClr val="FDE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04A25EFE-CAB6-2D41-AD3F-40AF399A5AA8}"/>
              </a:ext>
            </a:extLst>
          </p:cNvPr>
          <p:cNvCxnSpPr/>
          <p:nvPr/>
        </p:nvCxnSpPr>
        <p:spPr>
          <a:xfrm flipH="1">
            <a:off x="2994952" y="4396148"/>
            <a:ext cx="1692000" cy="0"/>
          </a:xfrm>
          <a:prstGeom prst="line">
            <a:avLst/>
          </a:prstGeom>
          <a:ln w="47625">
            <a:solidFill>
              <a:srgbClr val="115076"/>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75FDEF43-6FB8-E94F-AD20-338686B5EE47}"/>
              </a:ext>
            </a:extLst>
          </p:cNvPr>
          <p:cNvSpPr/>
          <p:nvPr/>
        </p:nvSpPr>
        <p:spPr>
          <a:xfrm>
            <a:off x="5293249" y="4239217"/>
            <a:ext cx="6732000" cy="360000"/>
          </a:xfrm>
          <a:prstGeom prst="rect">
            <a:avLst/>
          </a:prstGeom>
          <a:solidFill>
            <a:srgbClr val="F8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43471113-A4BC-6C40-A84B-34DF43078E97}"/>
              </a:ext>
            </a:extLst>
          </p:cNvPr>
          <p:cNvCxnSpPr>
            <a:cxnSpLocks/>
          </p:cNvCxnSpPr>
          <p:nvPr/>
        </p:nvCxnSpPr>
        <p:spPr>
          <a:xfrm flipH="1">
            <a:off x="2994952" y="4866561"/>
            <a:ext cx="1986878" cy="0"/>
          </a:xfrm>
          <a:prstGeom prst="line">
            <a:avLst/>
          </a:prstGeom>
          <a:ln w="47625">
            <a:solidFill>
              <a:srgbClr val="115076"/>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87D59700-3355-4347-8DFF-1F8A0FB00CE6}"/>
              </a:ext>
            </a:extLst>
          </p:cNvPr>
          <p:cNvSpPr/>
          <p:nvPr/>
        </p:nvSpPr>
        <p:spPr>
          <a:xfrm>
            <a:off x="5293248" y="4723903"/>
            <a:ext cx="6732000" cy="360000"/>
          </a:xfrm>
          <a:prstGeom prst="rect">
            <a:avLst/>
          </a:prstGeom>
          <a:solidFill>
            <a:srgbClr val="FDE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5677050C-0E70-A44A-9531-C6AB12C99464}"/>
              </a:ext>
            </a:extLst>
          </p:cNvPr>
          <p:cNvCxnSpPr/>
          <p:nvPr/>
        </p:nvCxnSpPr>
        <p:spPr>
          <a:xfrm flipH="1">
            <a:off x="1149764" y="5325781"/>
            <a:ext cx="1872000" cy="0"/>
          </a:xfrm>
          <a:prstGeom prst="line">
            <a:avLst/>
          </a:prstGeom>
          <a:ln w="47625">
            <a:solidFill>
              <a:srgbClr val="115076"/>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892E8FBA-AA2F-B14D-B569-5A8CDABCB46E}"/>
              </a:ext>
            </a:extLst>
          </p:cNvPr>
          <p:cNvSpPr/>
          <p:nvPr/>
        </p:nvSpPr>
        <p:spPr>
          <a:xfrm>
            <a:off x="5293249" y="5189133"/>
            <a:ext cx="6732000" cy="360000"/>
          </a:xfrm>
          <a:prstGeom prst="rect">
            <a:avLst/>
          </a:prstGeom>
          <a:solidFill>
            <a:srgbClr val="F8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CC543E6E-58C0-0E4E-A0AD-136FF1EEDC9C}"/>
              </a:ext>
            </a:extLst>
          </p:cNvPr>
          <p:cNvCxnSpPr/>
          <p:nvPr/>
        </p:nvCxnSpPr>
        <p:spPr>
          <a:xfrm flipH="1">
            <a:off x="2641830" y="5793074"/>
            <a:ext cx="2340000" cy="0"/>
          </a:xfrm>
          <a:prstGeom prst="line">
            <a:avLst/>
          </a:prstGeom>
          <a:ln w="47625">
            <a:solidFill>
              <a:srgbClr val="115076"/>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E6BEC5C8-8C6D-BD40-849C-BD1592F66238}"/>
              </a:ext>
            </a:extLst>
          </p:cNvPr>
          <p:cNvSpPr/>
          <p:nvPr/>
        </p:nvSpPr>
        <p:spPr>
          <a:xfrm>
            <a:off x="5293248" y="5641915"/>
            <a:ext cx="6732000" cy="360000"/>
          </a:xfrm>
          <a:prstGeom prst="rect">
            <a:avLst/>
          </a:prstGeom>
          <a:solidFill>
            <a:srgbClr val="FDE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oll&#10;&#10;Description automatically generated">
            <a:extLst>
              <a:ext uri="{FF2B5EF4-FFF2-40B4-BE49-F238E27FC236}">
                <a16:creationId xmlns:a16="http://schemas.microsoft.com/office/drawing/2014/main" id="{D9E53D1D-460E-9D4E-9F85-00FD5405DC9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72636" y="-232974"/>
            <a:ext cx="1791392" cy="1791392"/>
          </a:xfrm>
          <a:prstGeom prst="rect">
            <a:avLst/>
          </a:prstGeom>
        </p:spPr>
      </p:pic>
      <p:sp>
        <p:nvSpPr>
          <p:cNvPr id="32" name="Action Button: Custom 16">
            <a:hlinkClick r:id="" action="ppaction://noaction" highlightClick="1">
              <a:snd r:embed="rId13" name="le nouveau livre 1r.wav"/>
            </a:hlinkClick>
            <a:extLst>
              <a:ext uri="{FF2B5EF4-FFF2-40B4-BE49-F238E27FC236}">
                <a16:creationId xmlns:a16="http://schemas.microsoft.com/office/drawing/2014/main" id="{CCFA8B23-EFEC-DD42-AA6B-A7CE8A8CA0F0}"/>
              </a:ext>
            </a:extLst>
          </p:cNvPr>
          <p:cNvSpPr/>
          <p:nvPr/>
        </p:nvSpPr>
        <p:spPr>
          <a:xfrm>
            <a:off x="651285" y="2334674"/>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Action Button: Custom 16">
            <a:hlinkClick r:id="" action="ppaction://noaction" highlightClick="1">
              <a:snd r:embed="rId14" name="le nouveau livre 2r.wav"/>
            </a:hlinkClick>
            <a:extLst>
              <a:ext uri="{FF2B5EF4-FFF2-40B4-BE49-F238E27FC236}">
                <a16:creationId xmlns:a16="http://schemas.microsoft.com/office/drawing/2014/main" id="{16348E83-8AB8-324D-BB32-DD4892488D02}"/>
              </a:ext>
            </a:extLst>
          </p:cNvPr>
          <p:cNvSpPr/>
          <p:nvPr/>
        </p:nvSpPr>
        <p:spPr>
          <a:xfrm>
            <a:off x="639453" y="2813894"/>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34" name="Action Button: Custom 16">
            <a:hlinkClick r:id="" action="ppaction://noaction" highlightClick="1">
              <a:snd r:embed="rId15" name="le nouveau livre 3.wav"/>
            </a:hlinkClick>
            <a:extLst>
              <a:ext uri="{FF2B5EF4-FFF2-40B4-BE49-F238E27FC236}">
                <a16:creationId xmlns:a16="http://schemas.microsoft.com/office/drawing/2014/main" id="{BF2D7ABA-C88D-7840-AB91-5BA776BE11DD}"/>
              </a:ext>
            </a:extLst>
          </p:cNvPr>
          <p:cNvSpPr/>
          <p:nvPr/>
        </p:nvSpPr>
        <p:spPr>
          <a:xfrm>
            <a:off x="645276" y="327883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36" name="Action Button: Custom 16">
            <a:hlinkClick r:id="" action="ppaction://noaction" highlightClick="1">
              <a:snd r:embed="rId16" name="le nouveau livre 4r.wav"/>
            </a:hlinkClick>
            <a:extLst>
              <a:ext uri="{FF2B5EF4-FFF2-40B4-BE49-F238E27FC236}">
                <a16:creationId xmlns:a16="http://schemas.microsoft.com/office/drawing/2014/main" id="{E2F0A375-82B4-2240-A781-25A9A83E6AF1}"/>
              </a:ext>
            </a:extLst>
          </p:cNvPr>
          <p:cNvSpPr/>
          <p:nvPr/>
        </p:nvSpPr>
        <p:spPr>
          <a:xfrm>
            <a:off x="645276" y="3741950"/>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Action Button: Custom 16">
            <a:hlinkClick r:id="" action="ppaction://noaction" highlightClick="1">
              <a:snd r:embed="rId17" name="le nouveau livre 5r.wav"/>
            </a:hlinkClick>
            <a:extLst>
              <a:ext uri="{FF2B5EF4-FFF2-40B4-BE49-F238E27FC236}">
                <a16:creationId xmlns:a16="http://schemas.microsoft.com/office/drawing/2014/main" id="{A57B6C1F-E08B-5042-9247-15547F479E46}"/>
              </a:ext>
            </a:extLst>
          </p:cNvPr>
          <p:cNvSpPr/>
          <p:nvPr/>
        </p:nvSpPr>
        <p:spPr>
          <a:xfrm>
            <a:off x="645276" y="4213551"/>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38" name="Action Button: Custom 16">
            <a:hlinkClick r:id="" action="ppaction://noaction" highlightClick="1">
              <a:snd r:embed="rId18" name="le nouveau livre 6r.wav"/>
            </a:hlinkClick>
            <a:extLst>
              <a:ext uri="{FF2B5EF4-FFF2-40B4-BE49-F238E27FC236}">
                <a16:creationId xmlns:a16="http://schemas.microsoft.com/office/drawing/2014/main" id="{183EBD94-BC4B-7B4C-8231-1348E1169670}"/>
              </a:ext>
            </a:extLst>
          </p:cNvPr>
          <p:cNvSpPr/>
          <p:nvPr/>
        </p:nvSpPr>
        <p:spPr>
          <a:xfrm>
            <a:off x="645276" y="4679604"/>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Action Button: Custom 16">
            <a:hlinkClick r:id="" action="ppaction://noaction" highlightClick="1">
              <a:snd r:embed="rId19" name="le nouveau livre 7r.wav"/>
            </a:hlinkClick>
            <a:extLst>
              <a:ext uri="{FF2B5EF4-FFF2-40B4-BE49-F238E27FC236}">
                <a16:creationId xmlns:a16="http://schemas.microsoft.com/office/drawing/2014/main" id="{1F497B44-C2C9-B24B-AAE2-EF8FF0A799CB}"/>
              </a:ext>
            </a:extLst>
          </p:cNvPr>
          <p:cNvSpPr/>
          <p:nvPr/>
        </p:nvSpPr>
        <p:spPr>
          <a:xfrm>
            <a:off x="645656" y="5151205"/>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40" name="Action Button: Custom 16">
            <a:hlinkClick r:id="" action="ppaction://noaction" highlightClick="1">
              <a:snd r:embed="rId20" name="le nouveau livre 8r.wav"/>
            </a:hlinkClick>
            <a:extLst>
              <a:ext uri="{FF2B5EF4-FFF2-40B4-BE49-F238E27FC236}">
                <a16:creationId xmlns:a16="http://schemas.microsoft.com/office/drawing/2014/main" id="{AFD37D31-2D32-9248-A596-F1EA3103B473}"/>
              </a:ext>
            </a:extLst>
          </p:cNvPr>
          <p:cNvSpPr/>
          <p:nvPr/>
        </p:nvSpPr>
        <p:spPr>
          <a:xfrm>
            <a:off x="645656" y="5614502"/>
            <a:ext cx="360000" cy="36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372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58" grpId="0" animBg="1"/>
      <p:bldP spid="60" grpId="0" animBg="1"/>
      <p:bldP spid="62" grpId="0" animBg="1"/>
      <p:bldP spid="64" grpId="0" animBg="1"/>
      <p:bldP spid="67" grpId="0" animBg="1"/>
      <p:bldP spid="69" grpId="0" animBg="1"/>
      <p:bldP spid="7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8A1C48-DCA1-AD42-967C-43ACD8D0B66D}"/>
              </a:ext>
            </a:extLst>
          </p:cNvPr>
          <p:cNvSpPr>
            <a:spLocks noGrp="1"/>
          </p:cNvSpPr>
          <p:nvPr>
            <p:ph type="title"/>
          </p:nvPr>
        </p:nvSpPr>
        <p:spPr>
          <a:xfrm>
            <a:off x="0" y="-311243"/>
            <a:ext cx="5186363" cy="3557557"/>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ç</a:t>
            </a:r>
            <a:r>
              <a:rPr lang="en-GB" sz="20000" b="1" dirty="0">
                <a:solidFill>
                  <a:srgbClr val="1F4E79"/>
                </a:solidFill>
                <a:latin typeface="Century Gothic" panose="020B0502020202020204" pitchFamily="34" charset="0"/>
                <a:ea typeface="+mn-ea"/>
                <a:cs typeface="Calibri" panose="020F0502020204030204" pitchFamily="34" charset="0"/>
              </a:rPr>
              <a:t>/c</a:t>
            </a:r>
            <a:endParaRPr lang="en-US" dirty="0"/>
          </a:p>
        </p:txBody>
      </p:sp>
      <p:pic>
        <p:nvPicPr>
          <p:cNvPr id="5" name="Picture 2" descr="a map with an arrow to show locatio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781882" y="1119953"/>
            <a:ext cx="3329694" cy="33430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5572" y="4310700"/>
            <a:ext cx="29008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91023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ç ic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ç ic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312FFD-5334-614B-9FA6-6CAC4DBF1EFE}"/>
              </a:ext>
            </a:extLst>
          </p:cNvPr>
          <p:cNvSpPr txBox="1"/>
          <p:nvPr/>
        </p:nvSpPr>
        <p:spPr>
          <a:xfrm>
            <a:off x="327831" y="2023903"/>
            <a:ext cx="8673305" cy="4048096"/>
          </a:xfrm>
          <a:prstGeom prst="rect">
            <a:avLst/>
          </a:prstGeom>
          <a:solidFill>
            <a:schemeClr val="bg1"/>
          </a:solidFill>
        </p:spPr>
        <p:txBody>
          <a:bodyPr wrap="square" rtlCol="0">
            <a:spAutoFit/>
          </a:bodyPr>
          <a:lstStyle/>
          <a:p>
            <a:pPr>
              <a:lnSpc>
                <a:spcPct val="200000"/>
              </a:lnSpc>
            </a:pPr>
            <a:r>
              <a:rPr lang="fr-FR" sz="2200" b="1" dirty="0">
                <a:solidFill>
                  <a:schemeClr val="accent5">
                    <a:lumMod val="50000"/>
                  </a:schemeClr>
                </a:solidFill>
              </a:rPr>
              <a:t>Nous			     </a:t>
            </a:r>
            <a:r>
              <a:rPr lang="fr-FR" sz="2200" dirty="0">
                <a:solidFill>
                  <a:schemeClr val="accent5">
                    <a:lumMod val="50000"/>
                  </a:schemeClr>
                </a:solidFill>
              </a:rPr>
              <a:t>avons trouvé une copie de la bande dessinée* franco-belge « Astérix » hier. Une bande dessinée, c’est une histoire avec beaucoup des images et peu de texte. </a:t>
            </a:r>
            <a:r>
              <a:rPr lang="fr-FR" sz="2200" b="1" dirty="0">
                <a:solidFill>
                  <a:schemeClr val="accent5">
                    <a:lumMod val="50000"/>
                  </a:schemeClr>
                </a:solidFill>
              </a:rPr>
              <a:t>Plusieurs francophones  </a:t>
            </a:r>
            <a:r>
              <a:rPr lang="fr-FR" sz="2200" dirty="0">
                <a:solidFill>
                  <a:schemeClr val="accent5">
                    <a:lumMod val="50000"/>
                  </a:schemeClr>
                </a:solidFill>
              </a:rPr>
              <a:t>ont partagé les aventures d’Astérix et Obélix. Il y a un parc d’attraction, le Parc Astérix, à Paris. </a:t>
            </a:r>
          </a:p>
          <a:p>
            <a:pPr>
              <a:lnSpc>
                <a:spcPct val="200000"/>
              </a:lnSpc>
            </a:pPr>
            <a:r>
              <a:rPr lang="fr-FR" sz="2200" b="1" dirty="0">
                <a:solidFill>
                  <a:schemeClr val="accent5">
                    <a:lumMod val="50000"/>
                  </a:schemeClr>
                </a:solidFill>
              </a:rPr>
              <a:t>Nous	                              </a:t>
            </a:r>
            <a:r>
              <a:rPr lang="fr-FR" sz="2200" dirty="0">
                <a:solidFill>
                  <a:schemeClr val="accent5">
                    <a:lumMod val="50000"/>
                  </a:schemeClr>
                </a:solidFill>
              </a:rPr>
              <a:t>avons visité le Parc l’année dernière. </a:t>
            </a:r>
          </a:p>
        </p:txBody>
      </p:sp>
      <p:sp>
        <p:nvSpPr>
          <p:cNvPr id="23" name="Rounded Rectangle 22">
            <a:extLst>
              <a:ext uri="{FF2B5EF4-FFF2-40B4-BE49-F238E27FC236}">
                <a16:creationId xmlns:a16="http://schemas.microsoft.com/office/drawing/2014/main" id="{046533B1-EFFF-E644-AA13-218043EE21AD}"/>
              </a:ext>
            </a:extLst>
          </p:cNvPr>
          <p:cNvSpPr/>
          <p:nvPr/>
        </p:nvSpPr>
        <p:spPr>
          <a:xfrm>
            <a:off x="329110" y="4158344"/>
            <a:ext cx="3196914" cy="703736"/>
          </a:xfrm>
          <a:prstGeom prst="roundRect">
            <a:avLst/>
          </a:prstGeom>
          <a:solidFill>
            <a:srgbClr val="11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Nous / </a:t>
            </a:r>
            <a:r>
              <a:rPr lang="en-US" sz="2200" b="1" dirty="0" err="1"/>
              <a:t>plusieurs</a:t>
            </a:r>
            <a:r>
              <a:rPr lang="en-US" sz="2200" b="1" dirty="0"/>
              <a:t> francophones</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5829563" cy="867128"/>
          </a:xfrm>
          <a:prstGeom prst="rect">
            <a:avLst/>
          </a:prstGeom>
        </p:spPr>
      </p:pic>
      <p:sp>
        <p:nvSpPr>
          <p:cNvPr id="4" name="Title 3"/>
          <p:cNvSpPr>
            <a:spLocks noGrp="1"/>
          </p:cNvSpPr>
          <p:nvPr>
            <p:ph type="title"/>
          </p:nvPr>
        </p:nvSpPr>
        <p:spPr>
          <a:xfrm>
            <a:off x="0" y="315627"/>
            <a:ext cx="5106391" cy="707849"/>
          </a:xfrm>
        </p:spPr>
        <p:txBody>
          <a:bodyPr>
            <a:normAutofit/>
          </a:bodyPr>
          <a:lstStyle/>
          <a:p>
            <a:r>
              <a:rPr lang="en-GB" sz="3600" b="1" dirty="0" err="1">
                <a:solidFill>
                  <a:schemeClr val="bg1"/>
                </a:solidFill>
              </a:rPr>
              <a:t>Astérix</a:t>
            </a:r>
            <a:r>
              <a:rPr lang="en-GB" sz="3600" b="1" dirty="0">
                <a:solidFill>
                  <a:schemeClr val="bg1"/>
                </a:solidFill>
              </a:rPr>
              <a:t> et </a:t>
            </a:r>
            <a:r>
              <a:rPr lang="en-GB" sz="3600" b="1" dirty="0" err="1">
                <a:solidFill>
                  <a:schemeClr val="bg1"/>
                </a:solidFill>
              </a:rPr>
              <a:t>Obélix</a:t>
            </a:r>
            <a:r>
              <a:rPr lang="en-GB" sz="3600" b="1" dirty="0">
                <a:solidFill>
                  <a:schemeClr val="bg1"/>
                </a:solidFill>
              </a:rPr>
              <a:t> (1/3)</a:t>
            </a:r>
          </a:p>
        </p:txBody>
      </p:sp>
      <p:sp>
        <p:nvSpPr>
          <p:cNvPr id="2" name="Rounded Rectangle 46">
            <a:extLst>
              <a:ext uri="{FF2B5EF4-FFF2-40B4-BE49-F238E27FC236}">
                <a16:creationId xmlns:a16="http://schemas.microsoft.com/office/drawing/2014/main" id="{7EC54E4B-3837-44D6-BC03-86A843FFAE9E}"/>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0" name="Rounded Rectangle 9">
            <a:extLst>
              <a:ext uri="{FF2B5EF4-FFF2-40B4-BE49-F238E27FC236}">
                <a16:creationId xmlns:a16="http://schemas.microsoft.com/office/drawing/2014/main" id="{6962ACAE-DBE4-BF41-A077-4D1391BA97C4}"/>
              </a:ext>
            </a:extLst>
          </p:cNvPr>
          <p:cNvSpPr/>
          <p:nvPr/>
        </p:nvSpPr>
        <p:spPr>
          <a:xfrm>
            <a:off x="329111" y="2286000"/>
            <a:ext cx="3196913" cy="413656"/>
          </a:xfrm>
          <a:prstGeom prst="roundRect">
            <a:avLst/>
          </a:prstGeom>
          <a:solidFill>
            <a:srgbClr val="11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Nous / </a:t>
            </a:r>
            <a:r>
              <a:rPr lang="en-US" sz="2200" b="1" dirty="0" err="1"/>
              <a:t>mes</a:t>
            </a:r>
            <a:r>
              <a:rPr lang="en-US" sz="2200" b="1" dirty="0"/>
              <a:t> parents</a:t>
            </a:r>
          </a:p>
        </p:txBody>
      </p:sp>
      <p:sp>
        <p:nvSpPr>
          <p:cNvPr id="24" name="Rounded Rectangle 23">
            <a:extLst>
              <a:ext uri="{FF2B5EF4-FFF2-40B4-BE49-F238E27FC236}">
                <a16:creationId xmlns:a16="http://schemas.microsoft.com/office/drawing/2014/main" id="{0CFF0072-E7FA-DC42-BF0E-8C805221EF6A}"/>
              </a:ext>
            </a:extLst>
          </p:cNvPr>
          <p:cNvSpPr/>
          <p:nvPr/>
        </p:nvSpPr>
        <p:spPr>
          <a:xfrm>
            <a:off x="430024" y="5617936"/>
            <a:ext cx="3096000" cy="413657"/>
          </a:xfrm>
          <a:prstGeom prst="roundRect">
            <a:avLst/>
          </a:prstGeom>
          <a:solidFill>
            <a:srgbClr val="11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Nous / </a:t>
            </a:r>
            <a:r>
              <a:rPr lang="en-US" sz="2200" b="1" dirty="0" err="1"/>
              <a:t>mes</a:t>
            </a:r>
            <a:r>
              <a:rPr lang="en-US" sz="2200" b="1" dirty="0"/>
              <a:t> </a:t>
            </a:r>
            <a:r>
              <a:rPr lang="en-US" sz="2200" b="1" dirty="0" err="1"/>
              <a:t>amis</a:t>
            </a:r>
            <a:endParaRPr lang="en-US" sz="2200" b="1" dirty="0"/>
          </a:p>
        </p:txBody>
      </p:sp>
      <p:sp>
        <p:nvSpPr>
          <p:cNvPr id="12" name="TextBox 11">
            <a:extLst>
              <a:ext uri="{FF2B5EF4-FFF2-40B4-BE49-F238E27FC236}">
                <a16:creationId xmlns:a16="http://schemas.microsoft.com/office/drawing/2014/main" id="{6F391D4A-C412-AB45-9D80-1B6EEC0CCC61}"/>
              </a:ext>
            </a:extLst>
          </p:cNvPr>
          <p:cNvSpPr txBox="1"/>
          <p:nvPr/>
        </p:nvSpPr>
        <p:spPr>
          <a:xfrm>
            <a:off x="239485" y="1462454"/>
            <a:ext cx="9313768" cy="461665"/>
          </a:xfrm>
          <a:prstGeom prst="rect">
            <a:avLst/>
          </a:prstGeom>
          <a:noFill/>
        </p:spPr>
        <p:txBody>
          <a:bodyPr wrap="none" rtlCol="0">
            <a:spAutoFit/>
          </a:bodyPr>
          <a:lstStyle/>
          <a:p>
            <a:pPr algn="l"/>
            <a:r>
              <a:rPr lang="en-US" sz="2400" dirty="0">
                <a:solidFill>
                  <a:schemeClr val="accent5">
                    <a:lumMod val="50000"/>
                  </a:schemeClr>
                </a:solidFill>
              </a:rPr>
              <a:t>Amir parle de la </a:t>
            </a:r>
            <a:r>
              <a:rPr lang="en-US" sz="2400" dirty="0" err="1">
                <a:solidFill>
                  <a:schemeClr val="accent5">
                    <a:lumMod val="50000"/>
                  </a:schemeClr>
                </a:solidFill>
              </a:rPr>
              <a:t>bande</a:t>
            </a:r>
            <a:r>
              <a:rPr lang="en-US" sz="2400" dirty="0">
                <a:solidFill>
                  <a:schemeClr val="accent5">
                    <a:lumMod val="50000"/>
                  </a:schemeClr>
                </a:solidFill>
              </a:rPr>
              <a:t> </a:t>
            </a:r>
            <a:r>
              <a:rPr lang="en-US" sz="2400" dirty="0" err="1">
                <a:solidFill>
                  <a:schemeClr val="accent5">
                    <a:lumMod val="50000"/>
                  </a:schemeClr>
                </a:solidFill>
              </a:rPr>
              <a:t>dessinée</a:t>
            </a:r>
            <a:r>
              <a:rPr lang="en-US" sz="2400" dirty="0">
                <a:solidFill>
                  <a:schemeClr val="accent5">
                    <a:lumMod val="50000"/>
                  </a:schemeClr>
                </a:solidFill>
              </a:rPr>
              <a:t>, </a:t>
            </a:r>
            <a:r>
              <a:rPr lang="en-US" sz="2400" dirty="0" err="1">
                <a:solidFill>
                  <a:schemeClr val="accent5">
                    <a:lumMod val="50000"/>
                  </a:schemeClr>
                </a:solidFill>
              </a:rPr>
              <a:t>Astérix</a:t>
            </a:r>
            <a:r>
              <a:rPr lang="en-US" sz="2400" dirty="0">
                <a:solidFill>
                  <a:schemeClr val="accent5">
                    <a:lumMod val="50000"/>
                  </a:schemeClr>
                </a:solidFill>
              </a:rPr>
              <a:t>. </a:t>
            </a:r>
            <a:r>
              <a:rPr lang="en-US" sz="2400" b="1" dirty="0" err="1">
                <a:solidFill>
                  <a:schemeClr val="accent5">
                    <a:lumMod val="50000"/>
                  </a:schemeClr>
                </a:solidFill>
              </a:rPr>
              <a:t>Choisis</a:t>
            </a:r>
            <a:r>
              <a:rPr lang="en-US" sz="2400" b="1" dirty="0">
                <a:solidFill>
                  <a:schemeClr val="accent5">
                    <a:lumMod val="50000"/>
                  </a:schemeClr>
                </a:solidFill>
              </a:rPr>
              <a:t> le bon </a:t>
            </a:r>
            <a:r>
              <a:rPr lang="en-US" sz="2400" b="1" dirty="0" err="1">
                <a:solidFill>
                  <a:schemeClr val="accent5">
                    <a:lumMod val="50000"/>
                  </a:schemeClr>
                </a:solidFill>
              </a:rPr>
              <a:t>sujet</a:t>
            </a:r>
            <a:r>
              <a:rPr lang="en-US" sz="2400" dirty="0">
                <a:solidFill>
                  <a:schemeClr val="accent5">
                    <a:lumMod val="50000"/>
                  </a:schemeClr>
                </a:solidFill>
              </a:rPr>
              <a:t>. </a:t>
            </a:r>
          </a:p>
        </p:txBody>
      </p:sp>
      <p:sp>
        <p:nvSpPr>
          <p:cNvPr id="13" name="Rounded Rectangle 12">
            <a:extLst>
              <a:ext uri="{FF2B5EF4-FFF2-40B4-BE49-F238E27FC236}">
                <a16:creationId xmlns:a16="http://schemas.microsoft.com/office/drawing/2014/main" id="{B969EFB8-7892-894B-8719-6837E5A85FB9}"/>
              </a:ext>
            </a:extLst>
          </p:cNvPr>
          <p:cNvSpPr/>
          <p:nvPr/>
        </p:nvSpPr>
        <p:spPr>
          <a:xfrm>
            <a:off x="5829561" y="231014"/>
            <a:ext cx="4716162" cy="812984"/>
          </a:xfrm>
          <a:prstGeom prst="roundRect">
            <a:avLst/>
          </a:prstGeom>
          <a:solidFill>
            <a:srgbClr val="11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la </a:t>
            </a:r>
            <a:r>
              <a:rPr lang="en-US" sz="2000" b="1" dirty="0" err="1"/>
              <a:t>bande</a:t>
            </a:r>
            <a:r>
              <a:rPr lang="en-US" sz="2000" b="1" dirty="0"/>
              <a:t> </a:t>
            </a:r>
            <a:r>
              <a:rPr lang="en-US" sz="2000" b="1" dirty="0" err="1"/>
              <a:t>dessinée</a:t>
            </a:r>
            <a:r>
              <a:rPr lang="en-US" sz="2000" b="1" dirty="0"/>
              <a:t> (BD) </a:t>
            </a:r>
            <a:r>
              <a:rPr lang="en-US" sz="2000" dirty="0"/>
              <a:t>= </a:t>
            </a:r>
            <a:r>
              <a:rPr lang="en-US" sz="2000" i="1" dirty="0"/>
              <a:t>comic</a:t>
            </a:r>
          </a:p>
          <a:p>
            <a:pPr algn="ctr"/>
            <a:r>
              <a:rPr lang="en-US" sz="2000" b="1" dirty="0"/>
              <a:t>le francophone </a:t>
            </a:r>
            <a:r>
              <a:rPr lang="en-US" sz="2000" dirty="0"/>
              <a:t>= </a:t>
            </a:r>
            <a:r>
              <a:rPr lang="en-US" sz="2000" i="1" dirty="0"/>
              <a:t>a French speaker</a:t>
            </a:r>
          </a:p>
        </p:txBody>
      </p:sp>
      <p:pic>
        <p:nvPicPr>
          <p:cNvPr id="6" name="Picture 5" descr="A group of toy figurines&#10;&#10;Description automatically generated with medium confidence">
            <a:extLst>
              <a:ext uri="{FF2B5EF4-FFF2-40B4-BE49-F238E27FC236}">
                <a16:creationId xmlns:a16="http://schemas.microsoft.com/office/drawing/2014/main" id="{49E169E0-C246-F741-9537-8E6549577B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2678" y="4158344"/>
            <a:ext cx="2773303" cy="1862936"/>
          </a:xfrm>
          <a:prstGeom prst="rect">
            <a:avLst/>
          </a:prstGeom>
        </p:spPr>
      </p:pic>
      <p:pic>
        <p:nvPicPr>
          <p:cNvPr id="14" name="Picture 13" descr="A picture containing doll&#10;&#10;Description automatically generated">
            <a:extLst>
              <a:ext uri="{FF2B5EF4-FFF2-40B4-BE49-F238E27FC236}">
                <a16:creationId xmlns:a16="http://schemas.microsoft.com/office/drawing/2014/main" id="{7B4F5865-D319-4CE1-85F6-2507A66FB1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50647" y="1818588"/>
            <a:ext cx="1959694" cy="1959694"/>
          </a:xfrm>
          <a:prstGeom prst="rect">
            <a:avLst/>
          </a:prstGeom>
        </p:spPr>
      </p:pic>
      <p:sp>
        <p:nvSpPr>
          <p:cNvPr id="5" name="Speech Bubble: Oval 4">
            <a:extLst>
              <a:ext uri="{FF2B5EF4-FFF2-40B4-BE49-F238E27FC236}">
                <a16:creationId xmlns:a16="http://schemas.microsoft.com/office/drawing/2014/main" id="{D5F151C6-2623-43B1-8F52-543968FAAF09}"/>
              </a:ext>
            </a:extLst>
          </p:cNvPr>
          <p:cNvSpPr/>
          <p:nvPr/>
        </p:nvSpPr>
        <p:spPr>
          <a:xfrm>
            <a:off x="9439447" y="2423860"/>
            <a:ext cx="1084223" cy="785395"/>
          </a:xfrm>
          <a:prstGeom prst="wedgeEllipseCallout">
            <a:avLst>
              <a:gd name="adj1" fmla="val 66112"/>
              <a:gd name="adj2" fmla="val 31299"/>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4506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0"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312FFD-5334-614B-9FA6-6CAC4DBF1EFE}"/>
              </a:ext>
            </a:extLst>
          </p:cNvPr>
          <p:cNvSpPr txBox="1"/>
          <p:nvPr/>
        </p:nvSpPr>
        <p:spPr>
          <a:xfrm>
            <a:off x="282081" y="2024640"/>
            <a:ext cx="9417600" cy="3370987"/>
          </a:xfrm>
          <a:prstGeom prst="rect">
            <a:avLst/>
          </a:prstGeom>
          <a:solidFill>
            <a:schemeClr val="bg1"/>
          </a:solidFill>
        </p:spPr>
        <p:txBody>
          <a:bodyPr wrap="square" rtlCol="0">
            <a:spAutoFit/>
          </a:bodyPr>
          <a:lstStyle/>
          <a:p>
            <a:pPr>
              <a:lnSpc>
                <a:spcPct val="200000"/>
              </a:lnSpc>
            </a:pPr>
            <a:r>
              <a:rPr lang="fr-FR" sz="2200" b="1" dirty="0">
                <a:solidFill>
                  <a:schemeClr val="accent5">
                    <a:lumMod val="50000"/>
                  </a:schemeClr>
                </a:solidFill>
              </a:rPr>
              <a:t>Les auteurs                    </a:t>
            </a:r>
            <a:r>
              <a:rPr lang="fr-FR" sz="2200" dirty="0">
                <a:solidFill>
                  <a:schemeClr val="accent5">
                    <a:lumMod val="50000"/>
                  </a:schemeClr>
                </a:solidFill>
              </a:rPr>
              <a:t>ont commencé la série de bande dessinée en 1959. </a:t>
            </a:r>
            <a:r>
              <a:rPr lang="fr-FR" sz="2200" b="1" dirty="0">
                <a:solidFill>
                  <a:schemeClr val="accent5">
                    <a:lumMod val="50000"/>
                  </a:schemeClr>
                </a:solidFill>
              </a:rPr>
              <a:t>Ils              </a:t>
            </a:r>
            <a:r>
              <a:rPr lang="fr-FR" sz="2200" dirty="0">
                <a:solidFill>
                  <a:schemeClr val="accent5">
                    <a:lumMod val="50000"/>
                  </a:schemeClr>
                </a:solidFill>
              </a:rPr>
              <a:t>ont créé le monde d’Astérix et Obélix en quatre heures ! Est-ce que </a:t>
            </a:r>
            <a:r>
              <a:rPr lang="fr-FR" sz="2200" b="1" dirty="0">
                <a:solidFill>
                  <a:schemeClr val="accent5">
                    <a:lumMod val="50000"/>
                  </a:schemeClr>
                </a:solidFill>
              </a:rPr>
              <a:t>vous</a:t>
            </a:r>
            <a:r>
              <a:rPr lang="fr-FR" sz="2200" dirty="0">
                <a:solidFill>
                  <a:schemeClr val="accent5">
                    <a:lumMod val="50000"/>
                  </a:schemeClr>
                </a:solidFill>
              </a:rPr>
              <a:t> 		         avez regardé des films avec Astérix et Obélix ? Ou est-ce que  </a:t>
            </a:r>
            <a:r>
              <a:rPr lang="fr-FR" sz="2200" b="1" dirty="0">
                <a:solidFill>
                  <a:schemeClr val="accent5">
                    <a:lumMod val="50000"/>
                  </a:schemeClr>
                </a:solidFill>
              </a:rPr>
              <a:t>vous</a:t>
            </a:r>
            <a:r>
              <a:rPr lang="fr-FR" sz="2200" dirty="0">
                <a:solidFill>
                  <a:schemeClr val="accent5">
                    <a:lumMod val="50000"/>
                  </a:schemeClr>
                </a:solidFill>
              </a:rPr>
              <a:t> 		                avez préféré les bandes dessinées ?</a:t>
            </a:r>
          </a:p>
        </p:txBody>
      </p:sp>
      <p:sp>
        <p:nvSpPr>
          <p:cNvPr id="2" name="Rounded Rectangle 46">
            <a:extLst>
              <a:ext uri="{FF2B5EF4-FFF2-40B4-BE49-F238E27FC236}">
                <a16:creationId xmlns:a16="http://schemas.microsoft.com/office/drawing/2014/main" id="{7EC54E4B-3837-44D6-BC03-86A843FFAE9E}"/>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9" name="Rounded Rectangle 8">
            <a:extLst>
              <a:ext uri="{FF2B5EF4-FFF2-40B4-BE49-F238E27FC236}">
                <a16:creationId xmlns:a16="http://schemas.microsoft.com/office/drawing/2014/main" id="{1A049205-07F5-0347-9A11-C764EB828BFA}"/>
              </a:ext>
            </a:extLst>
          </p:cNvPr>
          <p:cNvSpPr/>
          <p:nvPr/>
        </p:nvSpPr>
        <p:spPr>
          <a:xfrm>
            <a:off x="282081" y="2258285"/>
            <a:ext cx="3096000" cy="413657"/>
          </a:xfrm>
          <a:prstGeom prst="roundRect">
            <a:avLst/>
          </a:prstGeom>
          <a:solidFill>
            <a:srgbClr val="11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L’auteur</a:t>
            </a:r>
            <a:r>
              <a:rPr lang="en-US" sz="2200" b="1" dirty="0"/>
              <a:t> / Les auteurs</a:t>
            </a:r>
          </a:p>
        </p:txBody>
      </p:sp>
      <p:sp>
        <p:nvSpPr>
          <p:cNvPr id="11" name="Rounded Rectangle 10">
            <a:extLst>
              <a:ext uri="{FF2B5EF4-FFF2-40B4-BE49-F238E27FC236}">
                <a16:creationId xmlns:a16="http://schemas.microsoft.com/office/drawing/2014/main" id="{9CEFE72B-AB0F-2F46-9A4D-920730EF231B}"/>
              </a:ext>
            </a:extLst>
          </p:cNvPr>
          <p:cNvSpPr/>
          <p:nvPr/>
        </p:nvSpPr>
        <p:spPr>
          <a:xfrm>
            <a:off x="2970040" y="3589751"/>
            <a:ext cx="2594582" cy="413657"/>
          </a:xfrm>
          <a:prstGeom prst="roundRect">
            <a:avLst/>
          </a:prstGeom>
          <a:solidFill>
            <a:srgbClr val="11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vous</a:t>
            </a:r>
            <a:r>
              <a:rPr lang="en-US" sz="2200" b="1" dirty="0"/>
              <a:t> / les auteurs</a:t>
            </a:r>
          </a:p>
        </p:txBody>
      </p:sp>
      <p:sp>
        <p:nvSpPr>
          <p:cNvPr id="12" name="Rounded Rectangle 11">
            <a:extLst>
              <a:ext uri="{FF2B5EF4-FFF2-40B4-BE49-F238E27FC236}">
                <a16:creationId xmlns:a16="http://schemas.microsoft.com/office/drawing/2014/main" id="{EC9B5E88-5062-834D-8CA1-3A213AD97E54}"/>
              </a:ext>
            </a:extLst>
          </p:cNvPr>
          <p:cNvSpPr/>
          <p:nvPr/>
        </p:nvSpPr>
        <p:spPr>
          <a:xfrm>
            <a:off x="4847895" y="4285860"/>
            <a:ext cx="3096000" cy="413657"/>
          </a:xfrm>
          <a:prstGeom prst="roundRect">
            <a:avLst/>
          </a:prstGeom>
          <a:solidFill>
            <a:srgbClr val="11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vous</a:t>
            </a:r>
            <a:r>
              <a:rPr lang="en-US" sz="2200" b="1" dirty="0"/>
              <a:t> / les auteurs</a:t>
            </a:r>
          </a:p>
        </p:txBody>
      </p:sp>
      <p:sp>
        <p:nvSpPr>
          <p:cNvPr id="13" name="Rounded Rectangle 12">
            <a:extLst>
              <a:ext uri="{FF2B5EF4-FFF2-40B4-BE49-F238E27FC236}">
                <a16:creationId xmlns:a16="http://schemas.microsoft.com/office/drawing/2014/main" id="{AC9F8A5D-AEA2-C345-9B2E-7C0793A36F7F}"/>
              </a:ext>
            </a:extLst>
          </p:cNvPr>
          <p:cNvSpPr/>
          <p:nvPr/>
        </p:nvSpPr>
        <p:spPr>
          <a:xfrm>
            <a:off x="1580023" y="2928699"/>
            <a:ext cx="1303029" cy="413657"/>
          </a:xfrm>
          <a:prstGeom prst="roundRect">
            <a:avLst/>
          </a:prstGeom>
          <a:solidFill>
            <a:srgbClr val="11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Il / </a:t>
            </a:r>
            <a:r>
              <a:rPr lang="en-US" sz="2200" b="1" dirty="0" err="1"/>
              <a:t>Ils</a:t>
            </a:r>
            <a:endParaRPr lang="en-US" sz="2200" b="1" dirty="0"/>
          </a:p>
        </p:txBody>
      </p:sp>
      <p:pic>
        <p:nvPicPr>
          <p:cNvPr id="2050" name="Picture 2">
            <a:extLst>
              <a:ext uri="{FF2B5EF4-FFF2-40B4-BE49-F238E27FC236}">
                <a16:creationId xmlns:a16="http://schemas.microsoft.com/office/drawing/2014/main" id="{05BD295D-64E9-44A4-AA11-13130DA84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7065" y="812153"/>
            <a:ext cx="1331026" cy="21016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B956549-3CD5-4ABA-B99A-AAB48D587F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7065" y="3682814"/>
            <a:ext cx="1331026" cy="19965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7A45C34-C81B-4214-AC7B-3EAD45AA93E4}"/>
              </a:ext>
            </a:extLst>
          </p:cNvPr>
          <p:cNvSpPr txBox="1"/>
          <p:nvPr/>
        </p:nvSpPr>
        <p:spPr>
          <a:xfrm>
            <a:off x="10557064" y="2913772"/>
            <a:ext cx="1352855" cy="707886"/>
          </a:xfrm>
          <a:prstGeom prst="rect">
            <a:avLst/>
          </a:prstGeom>
          <a:noFill/>
        </p:spPr>
        <p:txBody>
          <a:bodyPr wrap="square" rtlCol="0">
            <a:spAutoFit/>
          </a:bodyPr>
          <a:lstStyle/>
          <a:p>
            <a:pPr algn="ctr"/>
            <a:r>
              <a:rPr lang="fr-FR" sz="2000" dirty="0">
                <a:solidFill>
                  <a:schemeClr val="accent5">
                    <a:lumMod val="50000"/>
                  </a:schemeClr>
                </a:solidFill>
              </a:rPr>
              <a:t>René Goscinny</a:t>
            </a:r>
          </a:p>
        </p:txBody>
      </p:sp>
      <p:sp>
        <p:nvSpPr>
          <p:cNvPr id="20" name="TextBox 19">
            <a:extLst>
              <a:ext uri="{FF2B5EF4-FFF2-40B4-BE49-F238E27FC236}">
                <a16:creationId xmlns:a16="http://schemas.microsoft.com/office/drawing/2014/main" id="{33A31948-F6AE-4466-8396-8ECE508035D1}"/>
              </a:ext>
            </a:extLst>
          </p:cNvPr>
          <p:cNvSpPr txBox="1"/>
          <p:nvPr/>
        </p:nvSpPr>
        <p:spPr>
          <a:xfrm>
            <a:off x="10557064" y="5662892"/>
            <a:ext cx="1352855" cy="707886"/>
          </a:xfrm>
          <a:prstGeom prst="rect">
            <a:avLst/>
          </a:prstGeom>
          <a:noFill/>
        </p:spPr>
        <p:txBody>
          <a:bodyPr wrap="square" rtlCol="0">
            <a:spAutoFit/>
          </a:bodyPr>
          <a:lstStyle/>
          <a:p>
            <a:pPr algn="ctr"/>
            <a:r>
              <a:rPr lang="fr-FR" sz="2000" dirty="0">
                <a:solidFill>
                  <a:schemeClr val="accent5">
                    <a:lumMod val="50000"/>
                  </a:schemeClr>
                </a:solidFill>
              </a:rPr>
              <a:t>Albert Uderzo</a:t>
            </a:r>
          </a:p>
        </p:txBody>
      </p:sp>
      <p:pic>
        <p:nvPicPr>
          <p:cNvPr id="23" name="Picture 22" descr="background rectangle">
            <a:extLst>
              <a:ext uri="{FF2B5EF4-FFF2-40B4-BE49-F238E27FC236}">
                <a16:creationId xmlns:a16="http://schemas.microsoft.com/office/drawing/2014/main" id="{7F86D768-30AB-4E48-A6CF-9C9F01F97D7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296864"/>
            <a:ext cx="5829563" cy="867128"/>
          </a:xfrm>
          <a:prstGeom prst="rect">
            <a:avLst/>
          </a:prstGeom>
        </p:spPr>
      </p:pic>
      <p:sp>
        <p:nvSpPr>
          <p:cNvPr id="24" name="Title 3">
            <a:extLst>
              <a:ext uri="{FF2B5EF4-FFF2-40B4-BE49-F238E27FC236}">
                <a16:creationId xmlns:a16="http://schemas.microsoft.com/office/drawing/2014/main" id="{F6BC8A88-815D-4A18-9E5B-77E72FB68FEA}"/>
              </a:ext>
            </a:extLst>
          </p:cNvPr>
          <p:cNvSpPr>
            <a:spLocks noGrp="1"/>
          </p:cNvSpPr>
          <p:nvPr>
            <p:ph type="title"/>
          </p:nvPr>
        </p:nvSpPr>
        <p:spPr>
          <a:xfrm>
            <a:off x="0" y="315627"/>
            <a:ext cx="5106391" cy="707849"/>
          </a:xfrm>
        </p:spPr>
        <p:txBody>
          <a:bodyPr>
            <a:normAutofit/>
          </a:bodyPr>
          <a:lstStyle/>
          <a:p>
            <a:r>
              <a:rPr lang="en-GB" sz="3600" b="1" dirty="0" err="1">
                <a:solidFill>
                  <a:schemeClr val="bg1"/>
                </a:solidFill>
              </a:rPr>
              <a:t>Astérix</a:t>
            </a:r>
            <a:r>
              <a:rPr lang="en-GB" sz="3600" b="1" dirty="0">
                <a:solidFill>
                  <a:schemeClr val="bg1"/>
                </a:solidFill>
              </a:rPr>
              <a:t> et </a:t>
            </a:r>
            <a:r>
              <a:rPr lang="en-GB" sz="3600" b="1" dirty="0" err="1">
                <a:solidFill>
                  <a:schemeClr val="bg1"/>
                </a:solidFill>
              </a:rPr>
              <a:t>Obélix</a:t>
            </a:r>
            <a:r>
              <a:rPr lang="en-GB" sz="3600" b="1" dirty="0">
                <a:solidFill>
                  <a:schemeClr val="bg1"/>
                </a:solidFill>
              </a:rPr>
              <a:t> (2/3)</a:t>
            </a:r>
          </a:p>
        </p:txBody>
      </p:sp>
      <p:pic>
        <p:nvPicPr>
          <p:cNvPr id="25" name="Picture 24" descr="A picture containing doll&#10;&#10;Description automatically generated">
            <a:extLst>
              <a:ext uri="{FF2B5EF4-FFF2-40B4-BE49-F238E27FC236}">
                <a16:creationId xmlns:a16="http://schemas.microsoft.com/office/drawing/2014/main" id="{A72C4F12-90A9-4058-9083-8D879C85CA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72799" y="4415699"/>
            <a:ext cx="1959694" cy="1959694"/>
          </a:xfrm>
          <a:prstGeom prst="rect">
            <a:avLst/>
          </a:prstGeom>
        </p:spPr>
      </p:pic>
      <p:sp>
        <p:nvSpPr>
          <p:cNvPr id="26" name="Speech Bubble: Oval 25">
            <a:extLst>
              <a:ext uri="{FF2B5EF4-FFF2-40B4-BE49-F238E27FC236}">
                <a16:creationId xmlns:a16="http://schemas.microsoft.com/office/drawing/2014/main" id="{2EC0D95F-DBC7-490F-8BE9-1E4873BA01A9}"/>
              </a:ext>
            </a:extLst>
          </p:cNvPr>
          <p:cNvSpPr/>
          <p:nvPr/>
        </p:nvSpPr>
        <p:spPr>
          <a:xfrm>
            <a:off x="7761599" y="5020971"/>
            <a:ext cx="1084223" cy="785395"/>
          </a:xfrm>
          <a:prstGeom prst="wedgeEllipseCallout">
            <a:avLst>
              <a:gd name="adj1" fmla="val 66112"/>
              <a:gd name="adj2" fmla="val 31299"/>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TextBox 26">
            <a:extLst>
              <a:ext uri="{FF2B5EF4-FFF2-40B4-BE49-F238E27FC236}">
                <a16:creationId xmlns:a16="http://schemas.microsoft.com/office/drawing/2014/main" id="{C3FC90C7-F952-410F-8573-929AD8270F0E}"/>
              </a:ext>
            </a:extLst>
          </p:cNvPr>
          <p:cNvSpPr txBox="1"/>
          <p:nvPr/>
        </p:nvSpPr>
        <p:spPr>
          <a:xfrm>
            <a:off x="239485" y="1462454"/>
            <a:ext cx="9313768" cy="461665"/>
          </a:xfrm>
          <a:prstGeom prst="rect">
            <a:avLst/>
          </a:prstGeom>
          <a:noFill/>
        </p:spPr>
        <p:txBody>
          <a:bodyPr wrap="none" rtlCol="0">
            <a:spAutoFit/>
          </a:bodyPr>
          <a:lstStyle/>
          <a:p>
            <a:pPr algn="l"/>
            <a:r>
              <a:rPr lang="en-US" sz="2400" dirty="0">
                <a:solidFill>
                  <a:schemeClr val="accent5">
                    <a:lumMod val="50000"/>
                  </a:schemeClr>
                </a:solidFill>
              </a:rPr>
              <a:t>Amir parle de la </a:t>
            </a:r>
            <a:r>
              <a:rPr lang="en-US" sz="2400" dirty="0" err="1">
                <a:solidFill>
                  <a:schemeClr val="accent5">
                    <a:lumMod val="50000"/>
                  </a:schemeClr>
                </a:solidFill>
              </a:rPr>
              <a:t>bande</a:t>
            </a:r>
            <a:r>
              <a:rPr lang="en-US" sz="2400" dirty="0">
                <a:solidFill>
                  <a:schemeClr val="accent5">
                    <a:lumMod val="50000"/>
                  </a:schemeClr>
                </a:solidFill>
              </a:rPr>
              <a:t> </a:t>
            </a:r>
            <a:r>
              <a:rPr lang="en-US" sz="2400" dirty="0" err="1">
                <a:solidFill>
                  <a:schemeClr val="accent5">
                    <a:lumMod val="50000"/>
                  </a:schemeClr>
                </a:solidFill>
              </a:rPr>
              <a:t>dessinée</a:t>
            </a:r>
            <a:r>
              <a:rPr lang="en-US" sz="2400" dirty="0">
                <a:solidFill>
                  <a:schemeClr val="accent5">
                    <a:lumMod val="50000"/>
                  </a:schemeClr>
                </a:solidFill>
              </a:rPr>
              <a:t>, </a:t>
            </a:r>
            <a:r>
              <a:rPr lang="en-US" sz="2400" dirty="0" err="1">
                <a:solidFill>
                  <a:schemeClr val="accent5">
                    <a:lumMod val="50000"/>
                  </a:schemeClr>
                </a:solidFill>
              </a:rPr>
              <a:t>Astérix</a:t>
            </a:r>
            <a:r>
              <a:rPr lang="en-US" sz="2400" dirty="0">
                <a:solidFill>
                  <a:schemeClr val="accent5">
                    <a:lumMod val="50000"/>
                  </a:schemeClr>
                </a:solidFill>
              </a:rPr>
              <a:t>. </a:t>
            </a:r>
            <a:r>
              <a:rPr lang="en-US" sz="2400" b="1" dirty="0" err="1">
                <a:solidFill>
                  <a:schemeClr val="accent5">
                    <a:lumMod val="50000"/>
                  </a:schemeClr>
                </a:solidFill>
              </a:rPr>
              <a:t>Choisis</a:t>
            </a:r>
            <a:r>
              <a:rPr lang="en-US" sz="2400" b="1" dirty="0">
                <a:solidFill>
                  <a:schemeClr val="accent5">
                    <a:lumMod val="50000"/>
                  </a:schemeClr>
                </a:solidFill>
              </a:rPr>
              <a:t> le bon </a:t>
            </a:r>
            <a:r>
              <a:rPr lang="en-US" sz="2400" b="1" dirty="0" err="1">
                <a:solidFill>
                  <a:schemeClr val="accent5">
                    <a:lumMod val="50000"/>
                  </a:schemeClr>
                </a:solidFill>
              </a:rPr>
              <a:t>sujet</a:t>
            </a:r>
            <a:r>
              <a:rPr lang="en-US" sz="2400" dirty="0">
                <a:solidFill>
                  <a:schemeClr val="accent5">
                    <a:lumMod val="50000"/>
                  </a:schemeClr>
                </a:solidFill>
              </a:rPr>
              <a:t>. </a:t>
            </a:r>
          </a:p>
        </p:txBody>
      </p:sp>
    </p:spTree>
    <p:extLst>
      <p:ext uri="{BB962C8B-B14F-4D97-AF65-F5344CB8AC3E}">
        <p14:creationId xmlns:p14="http://schemas.microsoft.com/office/powerpoint/2010/main" val="24289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7"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46">
            <a:extLst>
              <a:ext uri="{FF2B5EF4-FFF2-40B4-BE49-F238E27FC236}">
                <a16:creationId xmlns:a16="http://schemas.microsoft.com/office/drawing/2014/main" id="{7EC54E4B-3837-44D6-BC03-86A843FFAE9E}"/>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4" name="TextBox 13">
            <a:extLst>
              <a:ext uri="{FF2B5EF4-FFF2-40B4-BE49-F238E27FC236}">
                <a16:creationId xmlns:a16="http://schemas.microsoft.com/office/drawing/2014/main" id="{BC5DD64B-178E-424E-99AD-C8B16FB2F444}"/>
              </a:ext>
            </a:extLst>
          </p:cNvPr>
          <p:cNvSpPr txBox="1"/>
          <p:nvPr/>
        </p:nvSpPr>
        <p:spPr>
          <a:xfrm>
            <a:off x="6669068" y="1497940"/>
            <a:ext cx="5287108" cy="4708981"/>
          </a:xfrm>
          <a:prstGeom prst="rect">
            <a:avLst/>
          </a:prstGeom>
          <a:noFill/>
        </p:spPr>
        <p:txBody>
          <a:bodyPr wrap="square" rtlCol="0">
            <a:spAutoFit/>
          </a:bodyPr>
          <a:lstStyle/>
          <a:p>
            <a:r>
              <a:rPr lang="fr-FR" sz="2000" dirty="0">
                <a:solidFill>
                  <a:schemeClr val="accent5">
                    <a:lumMod val="50000"/>
                  </a:schemeClr>
                </a:solidFill>
              </a:rPr>
              <a:t>Nous avons trouvé une copie de la bande dessinée* franco-belge « Astérix » hier. Une bande dessinée, c’est une histoire avec beaucoup des images et peu de texte. Tous les francophones ont partagé les aventures d’Astérix et Obélix. Il y a un parc d’attraction, le Parc Astérix, à Paris. Nous avons visité le Parc l’année dernière. Les auteurs ont commencé la série de bande dessinée en 1959. Ils </a:t>
            </a:r>
            <a:r>
              <a:rPr lang="fr-FR" sz="2000" b="1" dirty="0">
                <a:solidFill>
                  <a:schemeClr val="accent5">
                    <a:lumMod val="50000"/>
                  </a:schemeClr>
                </a:solidFill>
              </a:rPr>
              <a:t>             </a:t>
            </a:r>
            <a:r>
              <a:rPr lang="fr-FR" sz="2000" dirty="0">
                <a:solidFill>
                  <a:schemeClr val="accent5">
                    <a:lumMod val="50000"/>
                  </a:schemeClr>
                </a:solidFill>
              </a:rPr>
              <a:t>ont créé le monde d’Astérix et Obélix en quatre heures ! Est-ce que vous avez regardé des films avec Astérix et Obélix ? Ou est-ce que vous avez préféré les bandes dessinées ?</a:t>
            </a:r>
          </a:p>
        </p:txBody>
      </p:sp>
      <p:graphicFrame>
        <p:nvGraphicFramePr>
          <p:cNvPr id="5" name="Table 5">
            <a:extLst>
              <a:ext uri="{FF2B5EF4-FFF2-40B4-BE49-F238E27FC236}">
                <a16:creationId xmlns:a16="http://schemas.microsoft.com/office/drawing/2014/main" id="{5B69B3D6-4BE6-E941-94EB-6E2B44F5F76F}"/>
              </a:ext>
            </a:extLst>
          </p:cNvPr>
          <p:cNvGraphicFramePr>
            <a:graphicFrameLocks noGrp="1"/>
          </p:cNvGraphicFramePr>
          <p:nvPr>
            <p:extLst>
              <p:ext uri="{D42A27DB-BD31-4B8C-83A1-F6EECF244321}">
                <p14:modId xmlns:p14="http://schemas.microsoft.com/office/powerpoint/2010/main" val="1753832229"/>
              </p:ext>
            </p:extLst>
          </p:nvPr>
        </p:nvGraphicFramePr>
        <p:xfrm>
          <a:off x="172847" y="2217932"/>
          <a:ext cx="6496221" cy="3870960"/>
        </p:xfrm>
        <a:graphic>
          <a:graphicData uri="http://schemas.openxmlformats.org/drawingml/2006/table">
            <a:tbl>
              <a:tblPr firstRow="1" bandRow="1">
                <a:tableStyleId>{2D5ABB26-0587-4C30-8999-92F81FD0307C}</a:tableStyleId>
              </a:tblPr>
              <a:tblGrid>
                <a:gridCol w="468630">
                  <a:extLst>
                    <a:ext uri="{9D8B030D-6E8A-4147-A177-3AD203B41FA5}">
                      <a16:colId xmlns:a16="http://schemas.microsoft.com/office/drawing/2014/main" val="36005548"/>
                    </a:ext>
                  </a:extLst>
                </a:gridCol>
                <a:gridCol w="5126355">
                  <a:extLst>
                    <a:ext uri="{9D8B030D-6E8A-4147-A177-3AD203B41FA5}">
                      <a16:colId xmlns:a16="http://schemas.microsoft.com/office/drawing/2014/main" val="2332688746"/>
                    </a:ext>
                  </a:extLst>
                </a:gridCol>
                <a:gridCol w="901236">
                  <a:extLst>
                    <a:ext uri="{9D8B030D-6E8A-4147-A177-3AD203B41FA5}">
                      <a16:colId xmlns:a16="http://schemas.microsoft.com/office/drawing/2014/main" val="2949635672"/>
                    </a:ext>
                  </a:extLst>
                </a:gridCol>
              </a:tblGrid>
              <a:tr h="370840">
                <a:tc>
                  <a:txBody>
                    <a:bodyPr/>
                    <a:lstStyle/>
                    <a:p>
                      <a:pPr algn="ctr"/>
                      <a:endParaRPr lang="en-US" sz="2000" b="1">
                        <a:solidFill>
                          <a:srgbClr val="115076"/>
                        </a:solidFill>
                      </a:endParaRPr>
                    </a:p>
                  </a:txBody>
                  <a:tcPr/>
                </a:tc>
                <a:tc>
                  <a:txBody>
                    <a:bodyPr/>
                    <a:lstStyle/>
                    <a:p>
                      <a:endParaRPr lang="en-US" sz="2000" dirty="0">
                        <a:solidFill>
                          <a:srgbClr val="115076"/>
                        </a:solidFill>
                      </a:endParaRPr>
                    </a:p>
                  </a:txBody>
                  <a:tcPr/>
                </a:tc>
                <a:tc>
                  <a:txBody>
                    <a:bodyPr/>
                    <a:lstStyle/>
                    <a:p>
                      <a:endParaRPr lang="en-US" sz="2000" dirty="0">
                        <a:solidFill>
                          <a:srgbClr val="115076"/>
                        </a:solidFill>
                      </a:endParaRPr>
                    </a:p>
                  </a:txBody>
                  <a:tcPr/>
                </a:tc>
                <a:extLst>
                  <a:ext uri="{0D108BD9-81ED-4DB2-BD59-A6C34878D82A}">
                    <a16:rowId xmlns:a16="http://schemas.microsoft.com/office/drawing/2014/main" val="981498046"/>
                  </a:ext>
                </a:extLst>
              </a:tr>
              <a:tr h="370840">
                <a:tc>
                  <a:txBody>
                    <a:bodyPr/>
                    <a:lstStyle/>
                    <a:p>
                      <a:pPr algn="ctr"/>
                      <a:r>
                        <a:rPr lang="en-US" sz="2000" b="1" dirty="0">
                          <a:solidFill>
                            <a:srgbClr val="115076"/>
                          </a:solidFill>
                        </a:rPr>
                        <a:t>1.</a:t>
                      </a:r>
                    </a:p>
                  </a:txBody>
                  <a:tcPr/>
                </a:tc>
                <a:tc>
                  <a:txBody>
                    <a:bodyPr/>
                    <a:lstStyle/>
                    <a:p>
                      <a:r>
                        <a:rPr lang="en-US" sz="2000" dirty="0">
                          <a:solidFill>
                            <a:srgbClr val="115076"/>
                          </a:solidFill>
                        </a:rPr>
                        <a:t>Amir’s parents found a copy of </a:t>
                      </a:r>
                      <a:r>
                        <a:rPr lang="en-US" sz="2000" dirty="0" err="1">
                          <a:solidFill>
                            <a:srgbClr val="115076"/>
                          </a:solidFill>
                        </a:rPr>
                        <a:t>Astérix</a:t>
                      </a:r>
                      <a:r>
                        <a:rPr lang="en-US" sz="2000" dirty="0">
                          <a:solidFill>
                            <a:srgbClr val="115076"/>
                          </a:solidFill>
                        </a:rPr>
                        <a:t>.</a:t>
                      </a:r>
                    </a:p>
                  </a:txBody>
                  <a:tcPr/>
                </a:tc>
                <a:tc>
                  <a:txBody>
                    <a:bodyPr/>
                    <a:lstStyle/>
                    <a:p>
                      <a:endParaRPr lang="en-US" sz="2000">
                        <a:solidFill>
                          <a:srgbClr val="115076"/>
                        </a:solidFill>
                      </a:endParaRPr>
                    </a:p>
                  </a:txBody>
                  <a:tcPr/>
                </a:tc>
                <a:extLst>
                  <a:ext uri="{0D108BD9-81ED-4DB2-BD59-A6C34878D82A}">
                    <a16:rowId xmlns:a16="http://schemas.microsoft.com/office/drawing/2014/main" val="4248400433"/>
                  </a:ext>
                </a:extLst>
              </a:tr>
              <a:tr h="370840">
                <a:tc>
                  <a:txBody>
                    <a:bodyPr/>
                    <a:lstStyle/>
                    <a:p>
                      <a:pPr algn="ctr"/>
                      <a:r>
                        <a:rPr lang="en-US" sz="2000" b="1" dirty="0">
                          <a:solidFill>
                            <a:srgbClr val="115076"/>
                          </a:solidFill>
                        </a:rPr>
                        <a:t>2.</a:t>
                      </a:r>
                    </a:p>
                  </a:txBody>
                  <a:tcPr/>
                </a:tc>
                <a:tc>
                  <a:txBody>
                    <a:bodyPr/>
                    <a:lstStyle/>
                    <a:p>
                      <a:r>
                        <a:rPr lang="en-US" sz="2000" dirty="0" err="1">
                          <a:solidFill>
                            <a:srgbClr val="115076"/>
                          </a:solidFill>
                        </a:rPr>
                        <a:t>Astérix</a:t>
                      </a:r>
                      <a:r>
                        <a:rPr lang="en-US" sz="2000" dirty="0">
                          <a:solidFill>
                            <a:srgbClr val="115076"/>
                          </a:solidFill>
                        </a:rPr>
                        <a:t> is a French-Belgian comic book. </a:t>
                      </a:r>
                    </a:p>
                  </a:txBody>
                  <a:tcPr/>
                </a:tc>
                <a:tc>
                  <a:txBody>
                    <a:bodyPr/>
                    <a:lstStyle/>
                    <a:p>
                      <a:endParaRPr lang="en-US" sz="2000" dirty="0">
                        <a:solidFill>
                          <a:srgbClr val="115076"/>
                        </a:solidFill>
                      </a:endParaRPr>
                    </a:p>
                  </a:txBody>
                  <a:tcPr/>
                </a:tc>
                <a:extLst>
                  <a:ext uri="{0D108BD9-81ED-4DB2-BD59-A6C34878D82A}">
                    <a16:rowId xmlns:a16="http://schemas.microsoft.com/office/drawing/2014/main" val="1797427637"/>
                  </a:ext>
                </a:extLst>
              </a:tr>
              <a:tr h="370840">
                <a:tc>
                  <a:txBody>
                    <a:bodyPr/>
                    <a:lstStyle/>
                    <a:p>
                      <a:pPr algn="ctr"/>
                      <a:r>
                        <a:rPr lang="en-US" sz="2000" b="1" dirty="0">
                          <a:solidFill>
                            <a:srgbClr val="115076"/>
                          </a:solidFill>
                        </a:rPr>
                        <a:t>3.</a:t>
                      </a:r>
                    </a:p>
                  </a:txBody>
                  <a:tcPr/>
                </a:tc>
                <a:tc>
                  <a:txBody>
                    <a:bodyPr/>
                    <a:lstStyle/>
                    <a:p>
                      <a:r>
                        <a:rPr lang="en-US" sz="2000" dirty="0">
                          <a:solidFill>
                            <a:srgbClr val="115076"/>
                          </a:solidFill>
                        </a:rPr>
                        <a:t>Comic books don’t have much text.</a:t>
                      </a:r>
                    </a:p>
                  </a:txBody>
                  <a:tcPr/>
                </a:tc>
                <a:tc>
                  <a:txBody>
                    <a:bodyPr/>
                    <a:lstStyle/>
                    <a:p>
                      <a:endParaRPr lang="en-US" sz="2000" dirty="0">
                        <a:solidFill>
                          <a:srgbClr val="115076"/>
                        </a:solidFill>
                      </a:endParaRPr>
                    </a:p>
                  </a:txBody>
                  <a:tcPr/>
                </a:tc>
                <a:extLst>
                  <a:ext uri="{0D108BD9-81ED-4DB2-BD59-A6C34878D82A}">
                    <a16:rowId xmlns:a16="http://schemas.microsoft.com/office/drawing/2014/main" val="2410866283"/>
                  </a:ext>
                </a:extLst>
              </a:tr>
              <a:tr h="370840">
                <a:tc>
                  <a:txBody>
                    <a:bodyPr/>
                    <a:lstStyle/>
                    <a:p>
                      <a:pPr algn="ctr"/>
                      <a:r>
                        <a:rPr lang="en-US" sz="2000" b="1" dirty="0">
                          <a:solidFill>
                            <a:srgbClr val="115076"/>
                          </a:solidFill>
                        </a:rPr>
                        <a:t>4.</a:t>
                      </a:r>
                    </a:p>
                  </a:txBody>
                  <a:tcPr/>
                </a:tc>
                <a:tc>
                  <a:txBody>
                    <a:bodyPr/>
                    <a:lstStyle/>
                    <a:p>
                      <a:r>
                        <a:rPr lang="en-US" sz="2000" dirty="0">
                          <a:solidFill>
                            <a:srgbClr val="115076"/>
                          </a:solidFill>
                        </a:rPr>
                        <a:t>All English speakers know about </a:t>
                      </a:r>
                      <a:r>
                        <a:rPr lang="en-US" sz="2000" dirty="0" err="1">
                          <a:solidFill>
                            <a:srgbClr val="115076"/>
                          </a:solidFill>
                        </a:rPr>
                        <a:t>Astérix</a:t>
                      </a:r>
                      <a:r>
                        <a:rPr lang="en-US" sz="2000" dirty="0">
                          <a:solidFill>
                            <a:srgbClr val="115076"/>
                          </a:solidFill>
                        </a:rPr>
                        <a:t>.</a:t>
                      </a:r>
                    </a:p>
                  </a:txBody>
                  <a:tcPr/>
                </a:tc>
                <a:tc>
                  <a:txBody>
                    <a:bodyPr/>
                    <a:lstStyle/>
                    <a:p>
                      <a:endParaRPr lang="en-US" sz="2000">
                        <a:solidFill>
                          <a:srgbClr val="115076"/>
                        </a:solidFill>
                      </a:endParaRPr>
                    </a:p>
                  </a:txBody>
                  <a:tcPr/>
                </a:tc>
                <a:extLst>
                  <a:ext uri="{0D108BD9-81ED-4DB2-BD59-A6C34878D82A}">
                    <a16:rowId xmlns:a16="http://schemas.microsoft.com/office/drawing/2014/main" val="1155413"/>
                  </a:ext>
                </a:extLst>
              </a:tr>
              <a:tr h="370840">
                <a:tc>
                  <a:txBody>
                    <a:bodyPr/>
                    <a:lstStyle/>
                    <a:p>
                      <a:pPr algn="ctr"/>
                      <a:r>
                        <a:rPr lang="en-US" sz="2000" b="1" dirty="0">
                          <a:solidFill>
                            <a:srgbClr val="115076"/>
                          </a:solidFill>
                        </a:rPr>
                        <a:t>5.</a:t>
                      </a:r>
                    </a:p>
                  </a:txBody>
                  <a:tcPr/>
                </a:tc>
                <a:tc>
                  <a:txBody>
                    <a:bodyPr/>
                    <a:lstStyle/>
                    <a:p>
                      <a:r>
                        <a:rPr lang="en-US" sz="2000" dirty="0">
                          <a:solidFill>
                            <a:srgbClr val="115076"/>
                          </a:solidFill>
                        </a:rPr>
                        <a:t>There is an </a:t>
                      </a:r>
                      <a:r>
                        <a:rPr lang="en-US" sz="2000" dirty="0" err="1">
                          <a:solidFill>
                            <a:srgbClr val="115076"/>
                          </a:solidFill>
                        </a:rPr>
                        <a:t>Astérix</a:t>
                      </a:r>
                      <a:r>
                        <a:rPr lang="en-US" sz="2000" dirty="0">
                          <a:solidFill>
                            <a:srgbClr val="115076"/>
                          </a:solidFill>
                        </a:rPr>
                        <a:t> theme park. </a:t>
                      </a:r>
                    </a:p>
                  </a:txBody>
                  <a:tcPr/>
                </a:tc>
                <a:tc>
                  <a:txBody>
                    <a:bodyPr/>
                    <a:lstStyle/>
                    <a:p>
                      <a:endParaRPr lang="en-US" sz="2000">
                        <a:solidFill>
                          <a:srgbClr val="115076"/>
                        </a:solidFill>
                      </a:endParaRPr>
                    </a:p>
                  </a:txBody>
                  <a:tcPr/>
                </a:tc>
                <a:extLst>
                  <a:ext uri="{0D108BD9-81ED-4DB2-BD59-A6C34878D82A}">
                    <a16:rowId xmlns:a16="http://schemas.microsoft.com/office/drawing/2014/main" val="537692586"/>
                  </a:ext>
                </a:extLst>
              </a:tr>
              <a:tr h="370840">
                <a:tc>
                  <a:txBody>
                    <a:bodyPr/>
                    <a:lstStyle/>
                    <a:p>
                      <a:pPr algn="ctr"/>
                      <a:r>
                        <a:rPr lang="en-US" sz="2000" b="1" dirty="0">
                          <a:solidFill>
                            <a:srgbClr val="115076"/>
                          </a:solidFill>
                        </a:rPr>
                        <a:t>6.</a:t>
                      </a:r>
                    </a:p>
                  </a:txBody>
                  <a:tcPr/>
                </a:tc>
                <a:tc>
                  <a:txBody>
                    <a:bodyPr/>
                    <a:lstStyle/>
                    <a:p>
                      <a:r>
                        <a:rPr lang="en-US" sz="2000" dirty="0">
                          <a:solidFill>
                            <a:srgbClr val="115076"/>
                          </a:solidFill>
                        </a:rPr>
                        <a:t>The authors finished the series in 1959.</a:t>
                      </a:r>
                    </a:p>
                  </a:txBody>
                  <a:tcPr/>
                </a:tc>
                <a:tc>
                  <a:txBody>
                    <a:bodyPr/>
                    <a:lstStyle/>
                    <a:p>
                      <a:endParaRPr lang="en-US" sz="2000">
                        <a:solidFill>
                          <a:srgbClr val="115076"/>
                        </a:solidFill>
                      </a:endParaRPr>
                    </a:p>
                  </a:txBody>
                  <a:tcPr/>
                </a:tc>
                <a:extLst>
                  <a:ext uri="{0D108BD9-81ED-4DB2-BD59-A6C34878D82A}">
                    <a16:rowId xmlns:a16="http://schemas.microsoft.com/office/drawing/2014/main" val="211899391"/>
                  </a:ext>
                </a:extLst>
              </a:tr>
              <a:tr h="370840">
                <a:tc>
                  <a:txBody>
                    <a:bodyPr/>
                    <a:lstStyle/>
                    <a:p>
                      <a:pPr algn="ctr"/>
                      <a:r>
                        <a:rPr lang="en-US" sz="2000" b="1" dirty="0">
                          <a:solidFill>
                            <a:srgbClr val="115076"/>
                          </a:solidFill>
                        </a:rPr>
                        <a:t>7.</a:t>
                      </a:r>
                    </a:p>
                  </a:txBody>
                  <a:tcPr/>
                </a:tc>
                <a:tc>
                  <a:txBody>
                    <a:bodyPr/>
                    <a:lstStyle/>
                    <a:p>
                      <a:r>
                        <a:rPr lang="en-US" sz="2000" dirty="0">
                          <a:solidFill>
                            <a:srgbClr val="115076"/>
                          </a:solidFill>
                        </a:rPr>
                        <a:t>The world of Asterix took several days to create.</a:t>
                      </a:r>
                    </a:p>
                  </a:txBody>
                  <a:tcPr/>
                </a:tc>
                <a:tc>
                  <a:txBody>
                    <a:bodyPr/>
                    <a:lstStyle/>
                    <a:p>
                      <a:endParaRPr lang="en-US" sz="2000">
                        <a:solidFill>
                          <a:srgbClr val="115076"/>
                        </a:solidFill>
                      </a:endParaRPr>
                    </a:p>
                  </a:txBody>
                  <a:tcPr/>
                </a:tc>
                <a:extLst>
                  <a:ext uri="{0D108BD9-81ED-4DB2-BD59-A6C34878D82A}">
                    <a16:rowId xmlns:a16="http://schemas.microsoft.com/office/drawing/2014/main" val="3334654266"/>
                  </a:ext>
                </a:extLst>
              </a:tr>
              <a:tr h="370840">
                <a:tc>
                  <a:txBody>
                    <a:bodyPr/>
                    <a:lstStyle/>
                    <a:p>
                      <a:pPr algn="ctr"/>
                      <a:r>
                        <a:rPr lang="en-US" sz="2000" b="1" dirty="0">
                          <a:solidFill>
                            <a:srgbClr val="115076"/>
                          </a:solidFill>
                        </a:rPr>
                        <a:t>8.</a:t>
                      </a:r>
                    </a:p>
                  </a:txBody>
                  <a:tcPr/>
                </a:tc>
                <a:tc>
                  <a:txBody>
                    <a:bodyPr/>
                    <a:lstStyle/>
                    <a:p>
                      <a:r>
                        <a:rPr lang="en-US" sz="2000" dirty="0">
                          <a:solidFill>
                            <a:srgbClr val="115076"/>
                          </a:solidFill>
                        </a:rPr>
                        <a:t>There are films with </a:t>
                      </a:r>
                      <a:r>
                        <a:rPr lang="en-US" sz="2000" dirty="0" err="1">
                          <a:solidFill>
                            <a:srgbClr val="115076"/>
                          </a:solidFill>
                        </a:rPr>
                        <a:t>Astérix</a:t>
                      </a:r>
                      <a:r>
                        <a:rPr lang="en-US" sz="2000" dirty="0">
                          <a:solidFill>
                            <a:srgbClr val="115076"/>
                          </a:solidFill>
                        </a:rPr>
                        <a:t> and </a:t>
                      </a:r>
                      <a:r>
                        <a:rPr lang="en-US" sz="2000" dirty="0" err="1">
                          <a:solidFill>
                            <a:srgbClr val="115076"/>
                          </a:solidFill>
                        </a:rPr>
                        <a:t>Obélix</a:t>
                      </a:r>
                      <a:r>
                        <a:rPr lang="en-US" sz="2000" dirty="0">
                          <a:solidFill>
                            <a:srgbClr val="115076"/>
                          </a:solidFill>
                        </a:rPr>
                        <a:t>.</a:t>
                      </a:r>
                    </a:p>
                  </a:txBody>
                  <a:tcPr/>
                </a:tc>
                <a:tc>
                  <a:txBody>
                    <a:bodyPr/>
                    <a:lstStyle/>
                    <a:p>
                      <a:endParaRPr lang="en-US" sz="2000" dirty="0">
                        <a:solidFill>
                          <a:srgbClr val="115076"/>
                        </a:solidFill>
                      </a:endParaRPr>
                    </a:p>
                  </a:txBody>
                  <a:tcPr/>
                </a:tc>
                <a:extLst>
                  <a:ext uri="{0D108BD9-81ED-4DB2-BD59-A6C34878D82A}">
                    <a16:rowId xmlns:a16="http://schemas.microsoft.com/office/drawing/2014/main" val="1942416313"/>
                  </a:ext>
                </a:extLst>
              </a:tr>
            </a:tbl>
          </a:graphicData>
        </a:graphic>
      </p:graphicFrame>
      <p:pic>
        <p:nvPicPr>
          <p:cNvPr id="15" name="Picture 14">
            <a:extLst>
              <a:ext uri="{FF2B5EF4-FFF2-40B4-BE49-F238E27FC236}">
                <a16:creationId xmlns:a16="http://schemas.microsoft.com/office/drawing/2014/main" id="{FF2A6AD6-F36F-C748-A4A8-B68DAE9BE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9600" y="2219779"/>
            <a:ext cx="266400" cy="277500"/>
          </a:xfrm>
          <a:prstGeom prst="rect">
            <a:avLst/>
          </a:prstGeom>
        </p:spPr>
      </p:pic>
      <p:pic>
        <p:nvPicPr>
          <p:cNvPr id="16" name="Picture 15">
            <a:extLst>
              <a:ext uri="{FF2B5EF4-FFF2-40B4-BE49-F238E27FC236}">
                <a16:creationId xmlns:a16="http://schemas.microsoft.com/office/drawing/2014/main" id="{07AA7607-7D5E-8B45-88E9-ECB47BA73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381" y="2178529"/>
            <a:ext cx="262588" cy="360000"/>
          </a:xfrm>
          <a:prstGeom prst="rect">
            <a:avLst/>
          </a:prstGeom>
        </p:spPr>
      </p:pic>
      <p:pic>
        <p:nvPicPr>
          <p:cNvPr id="17" name="Picture 16">
            <a:extLst>
              <a:ext uri="{FF2B5EF4-FFF2-40B4-BE49-F238E27FC236}">
                <a16:creationId xmlns:a16="http://schemas.microsoft.com/office/drawing/2014/main" id="{9FA36D28-91EE-0647-9AC7-47490D12F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2456" y="2644568"/>
            <a:ext cx="262588" cy="360000"/>
          </a:xfrm>
          <a:prstGeom prst="rect">
            <a:avLst/>
          </a:prstGeom>
        </p:spPr>
      </p:pic>
      <p:pic>
        <p:nvPicPr>
          <p:cNvPr id="18" name="Picture 17">
            <a:extLst>
              <a:ext uri="{FF2B5EF4-FFF2-40B4-BE49-F238E27FC236}">
                <a16:creationId xmlns:a16="http://schemas.microsoft.com/office/drawing/2014/main" id="{4B1B401B-07D2-034F-853B-22A995F998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8981" y="4261083"/>
            <a:ext cx="266400" cy="277500"/>
          </a:xfrm>
          <a:prstGeom prst="rect">
            <a:avLst/>
          </a:prstGeom>
        </p:spPr>
      </p:pic>
      <p:pic>
        <p:nvPicPr>
          <p:cNvPr id="19" name="Picture 18">
            <a:extLst>
              <a:ext uri="{FF2B5EF4-FFF2-40B4-BE49-F238E27FC236}">
                <a16:creationId xmlns:a16="http://schemas.microsoft.com/office/drawing/2014/main" id="{76BA9E82-C593-5849-8D7E-C2B75A403B0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86904" y="4624704"/>
            <a:ext cx="266400" cy="365525"/>
          </a:xfrm>
          <a:prstGeom prst="rect">
            <a:avLst/>
          </a:prstGeom>
        </p:spPr>
      </p:pic>
      <p:pic>
        <p:nvPicPr>
          <p:cNvPr id="20" name="Picture 19">
            <a:extLst>
              <a:ext uri="{FF2B5EF4-FFF2-40B4-BE49-F238E27FC236}">
                <a16:creationId xmlns:a16="http://schemas.microsoft.com/office/drawing/2014/main" id="{F84C0E3C-3F45-BA42-B1F5-90CFBD004F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3118" y="5748862"/>
            <a:ext cx="266400" cy="277500"/>
          </a:xfrm>
          <a:prstGeom prst="rect">
            <a:avLst/>
          </a:prstGeom>
        </p:spPr>
      </p:pic>
      <p:pic>
        <p:nvPicPr>
          <p:cNvPr id="21" name="Picture 20">
            <a:extLst>
              <a:ext uri="{FF2B5EF4-FFF2-40B4-BE49-F238E27FC236}">
                <a16:creationId xmlns:a16="http://schemas.microsoft.com/office/drawing/2014/main" id="{A3D5E518-D97C-574E-BE6F-F53BCE9AA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8981" y="3090691"/>
            <a:ext cx="266400" cy="277500"/>
          </a:xfrm>
          <a:prstGeom prst="rect">
            <a:avLst/>
          </a:prstGeom>
        </p:spPr>
      </p:pic>
      <p:pic>
        <p:nvPicPr>
          <p:cNvPr id="22" name="Picture 21">
            <a:extLst>
              <a:ext uri="{FF2B5EF4-FFF2-40B4-BE49-F238E27FC236}">
                <a16:creationId xmlns:a16="http://schemas.microsoft.com/office/drawing/2014/main" id="{EEE43CF5-4A20-FF41-93F0-78A378301B8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18981" y="3454314"/>
            <a:ext cx="262588" cy="274523"/>
          </a:xfrm>
          <a:prstGeom prst="rect">
            <a:avLst/>
          </a:prstGeom>
        </p:spPr>
      </p:pic>
      <p:pic>
        <p:nvPicPr>
          <p:cNvPr id="23" name="Picture 22">
            <a:extLst>
              <a:ext uri="{FF2B5EF4-FFF2-40B4-BE49-F238E27FC236}">
                <a16:creationId xmlns:a16="http://schemas.microsoft.com/office/drawing/2014/main" id="{9448BF36-DFFF-9240-8ACA-CFA0128C6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8981" y="3814960"/>
            <a:ext cx="262588" cy="360000"/>
          </a:xfrm>
          <a:prstGeom prst="rect">
            <a:avLst/>
          </a:prstGeom>
        </p:spPr>
      </p:pic>
      <p:pic>
        <p:nvPicPr>
          <p:cNvPr id="24" name="Picture 23">
            <a:extLst>
              <a:ext uri="{FF2B5EF4-FFF2-40B4-BE49-F238E27FC236}">
                <a16:creationId xmlns:a16="http://schemas.microsoft.com/office/drawing/2014/main" id="{3410F4AB-6E3F-E247-BC1E-CFDBD49527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0716" y="5188603"/>
            <a:ext cx="262588" cy="360000"/>
          </a:xfrm>
          <a:prstGeom prst="rect">
            <a:avLst/>
          </a:prstGeom>
        </p:spPr>
      </p:pic>
      <p:sp>
        <p:nvSpPr>
          <p:cNvPr id="6" name="TextBox 5">
            <a:extLst>
              <a:ext uri="{FF2B5EF4-FFF2-40B4-BE49-F238E27FC236}">
                <a16:creationId xmlns:a16="http://schemas.microsoft.com/office/drawing/2014/main" id="{751398B2-C12D-034A-A0EE-9C2CA54B1A15}"/>
              </a:ext>
            </a:extLst>
          </p:cNvPr>
          <p:cNvSpPr txBox="1"/>
          <p:nvPr/>
        </p:nvSpPr>
        <p:spPr>
          <a:xfrm>
            <a:off x="172847" y="1203395"/>
            <a:ext cx="6457247" cy="830997"/>
          </a:xfrm>
          <a:prstGeom prst="rect">
            <a:avLst/>
          </a:prstGeom>
          <a:noFill/>
        </p:spPr>
        <p:txBody>
          <a:bodyPr wrap="square" rtlCol="0">
            <a:spAutoFit/>
          </a:bodyPr>
          <a:lstStyle/>
          <a:p>
            <a:pPr algn="l"/>
            <a:r>
              <a:rPr lang="fr-FR" sz="2400" b="1" dirty="0">
                <a:solidFill>
                  <a:schemeClr val="accent5">
                    <a:lumMod val="50000"/>
                  </a:schemeClr>
                </a:solidFill>
              </a:rPr>
              <a:t>Lis chaque phrases anglaise. </a:t>
            </a:r>
          </a:p>
          <a:p>
            <a:pPr algn="l"/>
            <a:r>
              <a:rPr lang="fr-FR" sz="2400" b="1" dirty="0">
                <a:solidFill>
                  <a:schemeClr val="accent5">
                    <a:lumMod val="50000"/>
                  </a:schemeClr>
                </a:solidFill>
              </a:rPr>
              <a:t>C’est vrai ou faux?  </a:t>
            </a:r>
          </a:p>
        </p:txBody>
      </p:sp>
      <p:pic>
        <p:nvPicPr>
          <p:cNvPr id="25" name="Picture 24" descr="background rectangle">
            <a:extLst>
              <a:ext uri="{FF2B5EF4-FFF2-40B4-BE49-F238E27FC236}">
                <a16:creationId xmlns:a16="http://schemas.microsoft.com/office/drawing/2014/main" id="{F30DFC16-5E16-4FBD-A4B6-41E193174310}"/>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 y="296864"/>
            <a:ext cx="5829563" cy="867128"/>
          </a:xfrm>
          <a:prstGeom prst="rect">
            <a:avLst/>
          </a:prstGeom>
        </p:spPr>
      </p:pic>
      <p:sp>
        <p:nvSpPr>
          <p:cNvPr id="26" name="Title 3">
            <a:extLst>
              <a:ext uri="{FF2B5EF4-FFF2-40B4-BE49-F238E27FC236}">
                <a16:creationId xmlns:a16="http://schemas.microsoft.com/office/drawing/2014/main" id="{6F7A5744-5D95-4483-9AD3-200A0FC5D506}"/>
              </a:ext>
            </a:extLst>
          </p:cNvPr>
          <p:cNvSpPr>
            <a:spLocks noGrp="1"/>
          </p:cNvSpPr>
          <p:nvPr>
            <p:ph type="title"/>
          </p:nvPr>
        </p:nvSpPr>
        <p:spPr>
          <a:xfrm>
            <a:off x="0" y="315627"/>
            <a:ext cx="5106391" cy="707849"/>
          </a:xfrm>
        </p:spPr>
        <p:txBody>
          <a:bodyPr>
            <a:normAutofit/>
          </a:bodyPr>
          <a:lstStyle/>
          <a:p>
            <a:r>
              <a:rPr lang="en-GB" sz="3600" b="1" dirty="0" err="1">
                <a:solidFill>
                  <a:schemeClr val="bg1"/>
                </a:solidFill>
              </a:rPr>
              <a:t>Astérix</a:t>
            </a:r>
            <a:r>
              <a:rPr lang="en-GB" sz="3600" b="1" dirty="0">
                <a:solidFill>
                  <a:schemeClr val="bg1"/>
                </a:solidFill>
              </a:rPr>
              <a:t> et </a:t>
            </a:r>
            <a:r>
              <a:rPr lang="en-GB" sz="3600" b="1" dirty="0" err="1">
                <a:solidFill>
                  <a:schemeClr val="bg1"/>
                </a:solidFill>
              </a:rPr>
              <a:t>Obélix</a:t>
            </a:r>
            <a:r>
              <a:rPr lang="en-GB" sz="3600" b="1" dirty="0">
                <a:solidFill>
                  <a:schemeClr val="bg1"/>
                </a:solidFill>
              </a:rPr>
              <a:t> (3/3)</a:t>
            </a:r>
          </a:p>
        </p:txBody>
      </p:sp>
      <p:sp>
        <p:nvSpPr>
          <p:cNvPr id="27" name="Rounded Rectangle 12">
            <a:extLst>
              <a:ext uri="{FF2B5EF4-FFF2-40B4-BE49-F238E27FC236}">
                <a16:creationId xmlns:a16="http://schemas.microsoft.com/office/drawing/2014/main" id="{F551A2B5-DB3C-4FAF-AE2A-885A19304E7C}"/>
              </a:ext>
            </a:extLst>
          </p:cNvPr>
          <p:cNvSpPr/>
          <p:nvPr/>
        </p:nvSpPr>
        <p:spPr>
          <a:xfrm>
            <a:off x="5829561" y="231014"/>
            <a:ext cx="4716162" cy="812984"/>
          </a:xfrm>
          <a:prstGeom prst="roundRect">
            <a:avLst/>
          </a:prstGeom>
          <a:solidFill>
            <a:srgbClr val="11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la </a:t>
            </a:r>
            <a:r>
              <a:rPr lang="en-US" sz="2000" b="1" dirty="0" err="1"/>
              <a:t>bande</a:t>
            </a:r>
            <a:r>
              <a:rPr lang="en-US" sz="2000" b="1" dirty="0"/>
              <a:t> </a:t>
            </a:r>
            <a:r>
              <a:rPr lang="en-US" sz="2000" b="1" dirty="0" err="1"/>
              <a:t>dessinée</a:t>
            </a:r>
            <a:r>
              <a:rPr lang="en-US" sz="2000" b="1" dirty="0"/>
              <a:t> (BD) </a:t>
            </a:r>
            <a:r>
              <a:rPr lang="en-US" sz="2000" dirty="0"/>
              <a:t>= </a:t>
            </a:r>
            <a:r>
              <a:rPr lang="en-US" sz="2000" i="1" dirty="0"/>
              <a:t>comic</a:t>
            </a:r>
          </a:p>
          <a:p>
            <a:pPr algn="ctr"/>
            <a:r>
              <a:rPr lang="en-US" sz="2000" b="1" dirty="0"/>
              <a:t>le francophone </a:t>
            </a:r>
            <a:r>
              <a:rPr lang="en-US" sz="2000" dirty="0"/>
              <a:t>= </a:t>
            </a:r>
            <a:r>
              <a:rPr lang="en-US" sz="2000" i="1" dirty="0"/>
              <a:t>a French speaker</a:t>
            </a:r>
          </a:p>
        </p:txBody>
      </p:sp>
    </p:spTree>
    <p:extLst>
      <p:ext uri="{BB962C8B-B14F-4D97-AF65-F5344CB8AC3E}">
        <p14:creationId xmlns:p14="http://schemas.microsoft.com/office/powerpoint/2010/main" val="419583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D08297FC-6430-4994-A7ED-E1F3BB16D8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0162" y="2429674"/>
            <a:ext cx="2124312" cy="2124312"/>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5551330"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conte de </a:t>
            </a:r>
            <a:r>
              <a:rPr lang="en-GB" sz="3600" b="1" dirty="0" err="1">
                <a:solidFill>
                  <a:schemeClr val="bg1"/>
                </a:solidFill>
              </a:rPr>
              <a:t>fées</a:t>
            </a:r>
            <a:r>
              <a:rPr lang="en-GB" sz="3600" b="1" dirty="0">
                <a:solidFill>
                  <a:schemeClr val="bg1"/>
                </a:solidFill>
              </a:rPr>
              <a:t>*</a:t>
            </a:r>
          </a:p>
        </p:txBody>
      </p:sp>
      <p:sp>
        <p:nvSpPr>
          <p:cNvPr id="18" name="Rounded Rectangle 46">
            <a:extLst>
              <a:ext uri="{FF2B5EF4-FFF2-40B4-BE49-F238E27FC236}">
                <a16:creationId xmlns:a16="http://schemas.microsoft.com/office/drawing/2014/main" id="{99ECB0D3-522E-B444-879E-883812B708E3}"/>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descr="A picture containing doll&#10;&#10;Description automatically generated">
            <a:extLst>
              <a:ext uri="{FF2B5EF4-FFF2-40B4-BE49-F238E27FC236}">
                <a16:creationId xmlns:a16="http://schemas.microsoft.com/office/drawing/2014/main" id="{983CCEC8-97B7-C843-AF9B-791F923C18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617" y="2459869"/>
            <a:ext cx="2379436" cy="2379436"/>
          </a:xfrm>
          <a:prstGeom prst="rect">
            <a:avLst/>
          </a:prstGeom>
        </p:spPr>
      </p:pic>
      <p:pic>
        <p:nvPicPr>
          <p:cNvPr id="23" name="Picture 22" descr="A picture containing toy, doll&#10;&#10;Description automatically generated">
            <a:extLst>
              <a:ext uri="{FF2B5EF4-FFF2-40B4-BE49-F238E27FC236}">
                <a16:creationId xmlns:a16="http://schemas.microsoft.com/office/drawing/2014/main" id="{CA1C13AA-F57E-8F43-A745-F8AF3935AF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644" y="3490308"/>
            <a:ext cx="2134849" cy="2134849"/>
          </a:xfrm>
          <a:prstGeom prst="rect">
            <a:avLst/>
          </a:prstGeom>
        </p:spPr>
      </p:pic>
      <p:sp>
        <p:nvSpPr>
          <p:cNvPr id="24" name="Rounded Rectangular Callout 23">
            <a:extLst>
              <a:ext uri="{FF2B5EF4-FFF2-40B4-BE49-F238E27FC236}">
                <a16:creationId xmlns:a16="http://schemas.microsoft.com/office/drawing/2014/main" id="{69A7294C-AE3E-CF46-B354-654A726CA9E5}"/>
              </a:ext>
            </a:extLst>
          </p:cNvPr>
          <p:cNvSpPr/>
          <p:nvPr/>
        </p:nvSpPr>
        <p:spPr>
          <a:xfrm>
            <a:off x="3310108" y="2695223"/>
            <a:ext cx="2772751" cy="1158741"/>
          </a:xfrm>
          <a:prstGeom prst="wedgeRoundRectCallout">
            <a:avLst>
              <a:gd name="adj1" fmla="val -63511"/>
              <a:gd name="adj2" fmla="val 21263"/>
              <a:gd name="adj3" fmla="val 16667"/>
            </a:avLst>
          </a:prstGeom>
          <a:solidFill>
            <a:srgbClr val="11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Vous</a:t>
            </a:r>
            <a:r>
              <a:rPr lang="en-US" sz="2200" dirty="0"/>
              <a:t> </a:t>
            </a:r>
            <a:r>
              <a:rPr lang="en-US" sz="2200" dirty="0" err="1"/>
              <a:t>avez</a:t>
            </a:r>
            <a:r>
              <a:rPr lang="en-US" sz="2200" dirty="0"/>
              <a:t> frappé à quoi ? </a:t>
            </a:r>
          </a:p>
        </p:txBody>
      </p:sp>
      <p:sp>
        <p:nvSpPr>
          <p:cNvPr id="25" name="Rounded Rectangular Callout 24">
            <a:extLst>
              <a:ext uri="{FF2B5EF4-FFF2-40B4-BE49-F238E27FC236}">
                <a16:creationId xmlns:a16="http://schemas.microsoft.com/office/drawing/2014/main" id="{54253EFB-5EA9-9141-8C09-0C7E173232A6}"/>
              </a:ext>
            </a:extLst>
          </p:cNvPr>
          <p:cNvSpPr/>
          <p:nvPr/>
        </p:nvSpPr>
        <p:spPr>
          <a:xfrm>
            <a:off x="6274907" y="2695223"/>
            <a:ext cx="2772751" cy="1158741"/>
          </a:xfrm>
          <a:prstGeom prst="wedgeRoundRectCallout">
            <a:avLst>
              <a:gd name="adj1" fmla="val 64037"/>
              <a:gd name="adj2" fmla="val 20232"/>
              <a:gd name="adj3" fmla="val 16667"/>
            </a:avLst>
          </a:prstGeom>
          <a:solidFill>
            <a:srgbClr val="11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Nous </a:t>
            </a:r>
            <a:r>
              <a:rPr lang="en-US" sz="2200" dirty="0" err="1"/>
              <a:t>avons</a:t>
            </a:r>
            <a:r>
              <a:rPr lang="en-US" sz="2200" dirty="0"/>
              <a:t> frappé à la </a:t>
            </a:r>
            <a:r>
              <a:rPr lang="en-US" sz="2200" dirty="0" err="1"/>
              <a:t>porte</a:t>
            </a:r>
            <a:r>
              <a:rPr lang="en-US" sz="2200" dirty="0"/>
              <a:t>.</a:t>
            </a:r>
          </a:p>
        </p:txBody>
      </p:sp>
      <p:sp>
        <p:nvSpPr>
          <p:cNvPr id="26" name="TextBox 25">
            <a:extLst>
              <a:ext uri="{FF2B5EF4-FFF2-40B4-BE49-F238E27FC236}">
                <a16:creationId xmlns:a16="http://schemas.microsoft.com/office/drawing/2014/main" id="{5994999B-CF2A-DF47-9F01-157EEBDE6DC2}"/>
              </a:ext>
            </a:extLst>
          </p:cNvPr>
          <p:cNvSpPr txBox="1"/>
          <p:nvPr/>
        </p:nvSpPr>
        <p:spPr>
          <a:xfrm>
            <a:off x="-1" y="5710972"/>
            <a:ext cx="12192001" cy="523220"/>
          </a:xfrm>
          <a:prstGeom prst="rect">
            <a:avLst/>
          </a:prstGeom>
          <a:noFill/>
        </p:spPr>
        <p:txBody>
          <a:bodyPr wrap="square" rtlCol="0">
            <a:spAutoFit/>
          </a:bodyPr>
          <a:lstStyle/>
          <a:p>
            <a:pPr algn="ctr"/>
            <a:r>
              <a:rPr lang="fr-FR" sz="2800" b="1" dirty="0">
                <a:solidFill>
                  <a:schemeClr val="accent5">
                    <a:lumMod val="50000"/>
                  </a:schemeClr>
                </a:solidFill>
              </a:rPr>
              <a:t>Ils/elles ont frappé à la porte. </a:t>
            </a:r>
          </a:p>
        </p:txBody>
      </p:sp>
      <p:sp>
        <p:nvSpPr>
          <p:cNvPr id="27" name="TextBox 26">
            <a:extLst>
              <a:ext uri="{FF2B5EF4-FFF2-40B4-BE49-F238E27FC236}">
                <a16:creationId xmlns:a16="http://schemas.microsoft.com/office/drawing/2014/main" id="{BB6A2C91-7DAF-3B44-AE0B-F3BFBBD3116F}"/>
              </a:ext>
            </a:extLst>
          </p:cNvPr>
          <p:cNvSpPr txBox="1"/>
          <p:nvPr/>
        </p:nvSpPr>
        <p:spPr>
          <a:xfrm>
            <a:off x="113102" y="1232377"/>
            <a:ext cx="11796819" cy="1200329"/>
          </a:xfrm>
          <a:prstGeom prst="rect">
            <a:avLst/>
          </a:prstGeom>
          <a:noFill/>
        </p:spPr>
        <p:txBody>
          <a:bodyPr wrap="none" rtlCol="0">
            <a:spAutoFit/>
          </a:bodyPr>
          <a:lstStyle/>
          <a:p>
            <a:pPr algn="l"/>
            <a:r>
              <a:rPr lang="en-US" sz="2400" b="1" dirty="0" err="1">
                <a:solidFill>
                  <a:schemeClr val="accent5">
                    <a:lumMod val="50000"/>
                  </a:schemeClr>
                </a:solidFill>
              </a:rPr>
              <a:t>Tes</a:t>
            </a:r>
            <a:r>
              <a:rPr lang="en-US" sz="2400" b="1" dirty="0">
                <a:solidFill>
                  <a:schemeClr val="accent5">
                    <a:lumMod val="50000"/>
                  </a:schemeClr>
                </a:solidFill>
              </a:rPr>
              <a:t> </a:t>
            </a:r>
            <a:r>
              <a:rPr lang="en-US" sz="2400" b="1" dirty="0" err="1">
                <a:solidFill>
                  <a:schemeClr val="accent5">
                    <a:lumMod val="50000"/>
                  </a:schemeClr>
                </a:solidFill>
              </a:rPr>
              <a:t>partenaires</a:t>
            </a:r>
            <a:r>
              <a:rPr lang="en-US" sz="2400" b="1" dirty="0">
                <a:solidFill>
                  <a:schemeClr val="accent5">
                    <a:lumMod val="50000"/>
                  </a:schemeClr>
                </a:solidFill>
              </a:rPr>
              <a:t> </a:t>
            </a:r>
            <a:r>
              <a:rPr lang="en-US" sz="2400" b="1" dirty="0" err="1">
                <a:solidFill>
                  <a:schemeClr val="accent5">
                    <a:lumMod val="50000"/>
                  </a:schemeClr>
                </a:solidFill>
              </a:rPr>
              <a:t>ont</a:t>
            </a:r>
            <a:r>
              <a:rPr lang="en-US" sz="2400" b="1" dirty="0">
                <a:solidFill>
                  <a:schemeClr val="accent5">
                    <a:lumMod val="50000"/>
                  </a:schemeClr>
                </a:solidFill>
              </a:rPr>
              <a:t> </a:t>
            </a:r>
            <a:r>
              <a:rPr lang="en-US" sz="2400" b="1" dirty="0" err="1">
                <a:solidFill>
                  <a:schemeClr val="accent5">
                    <a:lumMod val="50000"/>
                  </a:schemeClr>
                </a:solidFill>
              </a:rPr>
              <a:t>visité</a:t>
            </a:r>
            <a:r>
              <a:rPr lang="en-US" sz="2400" b="1" dirty="0">
                <a:solidFill>
                  <a:schemeClr val="accent5">
                    <a:lumMod val="50000"/>
                  </a:schemeClr>
                </a:solidFill>
              </a:rPr>
              <a:t> </a:t>
            </a:r>
            <a:r>
              <a:rPr lang="en-US" sz="2400" b="1" dirty="0" err="1">
                <a:solidFill>
                  <a:schemeClr val="accent5">
                    <a:lumMod val="50000"/>
                  </a:schemeClr>
                </a:solidFill>
              </a:rPr>
              <a:t>une</a:t>
            </a:r>
            <a:r>
              <a:rPr lang="en-US" sz="2400" b="1" dirty="0">
                <a:solidFill>
                  <a:schemeClr val="accent5">
                    <a:lumMod val="50000"/>
                  </a:schemeClr>
                </a:solidFill>
              </a:rPr>
              <a:t> </a:t>
            </a:r>
            <a:r>
              <a:rPr lang="en-US" sz="2400" b="1" dirty="0" err="1">
                <a:solidFill>
                  <a:schemeClr val="accent5">
                    <a:lumMod val="50000"/>
                  </a:schemeClr>
                </a:solidFill>
              </a:rPr>
              <a:t>vieille</a:t>
            </a:r>
            <a:r>
              <a:rPr lang="en-US" sz="2400" b="1" dirty="0">
                <a:solidFill>
                  <a:schemeClr val="accent5">
                    <a:lumMod val="50000"/>
                  </a:schemeClr>
                </a:solidFill>
              </a:rPr>
              <a:t> femme dans la </a:t>
            </a:r>
            <a:r>
              <a:rPr lang="en-US" sz="2400" b="1" dirty="0" err="1">
                <a:solidFill>
                  <a:schemeClr val="accent5">
                    <a:lumMod val="50000"/>
                  </a:schemeClr>
                </a:solidFill>
              </a:rPr>
              <a:t>forêt</a:t>
            </a:r>
            <a:r>
              <a:rPr lang="en-US" sz="2400" b="1" dirty="0">
                <a:solidFill>
                  <a:schemeClr val="accent5">
                    <a:lumMod val="50000"/>
                  </a:schemeClr>
                </a:solidFill>
              </a:rPr>
              <a:t>.</a:t>
            </a:r>
          </a:p>
          <a:p>
            <a:pPr algn="l"/>
            <a:r>
              <a:rPr lang="en-US" sz="2400" dirty="0">
                <a:solidFill>
                  <a:schemeClr val="accent5">
                    <a:lumMod val="50000"/>
                  </a:schemeClr>
                </a:solidFill>
              </a:rPr>
              <a:t>Use the role play card to ask them questions about their visit in the past tense. </a:t>
            </a:r>
          </a:p>
          <a:p>
            <a:pPr algn="l"/>
            <a:r>
              <a:rPr lang="en-US" sz="2400" dirty="0">
                <a:solidFill>
                  <a:schemeClr val="accent5">
                    <a:lumMod val="50000"/>
                  </a:schemeClr>
                </a:solidFill>
              </a:rPr>
              <a:t>Make notes (in the third person) on what you hear.</a:t>
            </a:r>
          </a:p>
        </p:txBody>
      </p:sp>
      <p:sp>
        <p:nvSpPr>
          <p:cNvPr id="16" name="Rounded Rectangle 12">
            <a:extLst>
              <a:ext uri="{FF2B5EF4-FFF2-40B4-BE49-F238E27FC236}">
                <a16:creationId xmlns:a16="http://schemas.microsoft.com/office/drawing/2014/main" id="{FCC76B6D-DDF2-4D6C-82A4-D736D4BA6CE5}"/>
              </a:ext>
            </a:extLst>
          </p:cNvPr>
          <p:cNvSpPr/>
          <p:nvPr/>
        </p:nvSpPr>
        <p:spPr>
          <a:xfrm>
            <a:off x="5551329" y="259895"/>
            <a:ext cx="3737494" cy="412717"/>
          </a:xfrm>
          <a:prstGeom prst="roundRect">
            <a:avLst/>
          </a:prstGeom>
          <a:solidFill>
            <a:srgbClr val="11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*le conte de fees </a:t>
            </a:r>
            <a:r>
              <a:rPr lang="en-US" sz="2000" dirty="0"/>
              <a:t>= fairy tale</a:t>
            </a:r>
            <a:r>
              <a:rPr lang="en-US" sz="2000" b="1" dirty="0"/>
              <a:t> </a:t>
            </a:r>
            <a:endParaRPr lang="en-US" sz="2000" i="1" dirty="0"/>
          </a:p>
        </p:txBody>
      </p:sp>
      <p:graphicFrame>
        <p:nvGraphicFramePr>
          <p:cNvPr id="20" name="Table 13">
            <a:extLst>
              <a:ext uri="{FF2B5EF4-FFF2-40B4-BE49-F238E27FC236}">
                <a16:creationId xmlns:a16="http://schemas.microsoft.com/office/drawing/2014/main" id="{2CE7239C-4B9D-4D41-8DFB-157E9686DA9E}"/>
              </a:ext>
            </a:extLst>
          </p:cNvPr>
          <p:cNvGraphicFramePr>
            <a:graphicFrameLocks noGrp="1"/>
          </p:cNvGraphicFramePr>
          <p:nvPr>
            <p:extLst>
              <p:ext uri="{D42A27DB-BD31-4B8C-83A1-F6EECF244321}">
                <p14:modId xmlns:p14="http://schemas.microsoft.com/office/powerpoint/2010/main" val="4013869821"/>
              </p:ext>
            </p:extLst>
          </p:nvPr>
        </p:nvGraphicFramePr>
        <p:xfrm>
          <a:off x="1791409" y="4183476"/>
          <a:ext cx="2314573" cy="1096543"/>
        </p:xfrm>
        <a:graphic>
          <a:graphicData uri="http://schemas.openxmlformats.org/drawingml/2006/table">
            <a:tbl>
              <a:tblPr firstRow="1" bandRow="1">
                <a:tableStyleId>{5940675A-B579-460E-94D1-54222C63F5DA}</a:tableStyleId>
              </a:tblPr>
              <a:tblGrid>
                <a:gridCol w="2314573">
                  <a:extLst>
                    <a:ext uri="{9D8B030D-6E8A-4147-A177-3AD203B41FA5}">
                      <a16:colId xmlns:a16="http://schemas.microsoft.com/office/drawing/2014/main" val="501637136"/>
                    </a:ext>
                  </a:extLst>
                </a:gridCol>
              </a:tblGrid>
              <a:tr h="1096543">
                <a:tc>
                  <a:txBody>
                    <a:bodyPr/>
                    <a:lstStyle/>
                    <a:p>
                      <a:r>
                        <a:rPr lang="en-US" sz="2200" b="1" i="1" dirty="0" err="1">
                          <a:solidFill>
                            <a:schemeClr val="accent5">
                              <a:lumMod val="50000"/>
                            </a:schemeClr>
                          </a:solidFill>
                        </a:rPr>
                        <a:t>frapper</a:t>
                      </a:r>
                      <a:r>
                        <a:rPr lang="en-US" sz="2200" b="1" i="1" dirty="0">
                          <a:solidFill>
                            <a:schemeClr val="accent5">
                              <a:lumMod val="50000"/>
                            </a:schemeClr>
                          </a:solidFill>
                        </a:rPr>
                        <a:t> à quoi </a:t>
                      </a:r>
                      <a:r>
                        <a:rPr lang="en-US" sz="2200" dirty="0" err="1">
                          <a:solidFill>
                            <a:schemeClr val="accent5">
                              <a:lumMod val="50000"/>
                            </a:schemeClr>
                          </a:solidFill>
                        </a:rPr>
                        <a:t>Vous</a:t>
                      </a:r>
                      <a:r>
                        <a:rPr lang="en-US" sz="2200" dirty="0">
                          <a:solidFill>
                            <a:schemeClr val="accent5">
                              <a:lumMod val="50000"/>
                            </a:schemeClr>
                          </a:solidFill>
                        </a:rPr>
                        <a:t> _______ ?</a:t>
                      </a:r>
                    </a:p>
                  </a:txBody>
                  <a:tcPr>
                    <a:solidFill>
                      <a:schemeClr val="bg1"/>
                    </a:solidFill>
                  </a:tcPr>
                </a:tc>
                <a:extLst>
                  <a:ext uri="{0D108BD9-81ED-4DB2-BD59-A6C34878D82A}">
                    <a16:rowId xmlns:a16="http://schemas.microsoft.com/office/drawing/2014/main" val="3447780790"/>
                  </a:ext>
                </a:extLst>
              </a:tr>
            </a:tbl>
          </a:graphicData>
        </a:graphic>
      </p:graphicFrame>
      <p:graphicFrame>
        <p:nvGraphicFramePr>
          <p:cNvPr id="9" name="Table 13">
            <a:extLst>
              <a:ext uri="{FF2B5EF4-FFF2-40B4-BE49-F238E27FC236}">
                <a16:creationId xmlns:a16="http://schemas.microsoft.com/office/drawing/2014/main" id="{B6934A38-9F59-E74C-8E5E-F7BCAA8080CD}"/>
              </a:ext>
            </a:extLst>
          </p:cNvPr>
          <p:cNvGraphicFramePr>
            <a:graphicFrameLocks noGrp="1"/>
          </p:cNvGraphicFramePr>
          <p:nvPr>
            <p:extLst>
              <p:ext uri="{D42A27DB-BD31-4B8C-83A1-F6EECF244321}">
                <p14:modId xmlns:p14="http://schemas.microsoft.com/office/powerpoint/2010/main" val="2826050288"/>
              </p:ext>
            </p:extLst>
          </p:nvPr>
        </p:nvGraphicFramePr>
        <p:xfrm>
          <a:off x="6828681" y="4188452"/>
          <a:ext cx="3773637" cy="1097280"/>
        </p:xfrm>
        <a:graphic>
          <a:graphicData uri="http://schemas.openxmlformats.org/drawingml/2006/table">
            <a:tbl>
              <a:tblPr firstRow="1" bandRow="1">
                <a:tableStyleId>{5940675A-B579-460E-94D1-54222C63F5DA}</a:tableStyleId>
              </a:tblPr>
              <a:tblGrid>
                <a:gridCol w="1504988">
                  <a:extLst>
                    <a:ext uri="{9D8B030D-6E8A-4147-A177-3AD203B41FA5}">
                      <a16:colId xmlns:a16="http://schemas.microsoft.com/office/drawing/2014/main" val="3619309063"/>
                    </a:ext>
                  </a:extLst>
                </a:gridCol>
                <a:gridCol w="2268649">
                  <a:extLst>
                    <a:ext uri="{9D8B030D-6E8A-4147-A177-3AD203B41FA5}">
                      <a16:colId xmlns:a16="http://schemas.microsoft.com/office/drawing/2014/main" val="501637136"/>
                    </a:ext>
                  </a:extLst>
                </a:gridCol>
              </a:tblGrid>
              <a:tr h="1033200">
                <a:tc>
                  <a:txBody>
                    <a:bodyPr/>
                    <a:lstStyle/>
                    <a:p>
                      <a:endParaRPr lang="en-US" sz="2200" dirty="0">
                        <a:solidFill>
                          <a:schemeClr val="accent5">
                            <a:lumMod val="50000"/>
                          </a:schemeClr>
                        </a:solidFill>
                      </a:endParaRPr>
                    </a:p>
                  </a:txBody>
                  <a:tcPr>
                    <a:solidFill>
                      <a:schemeClr val="bg1"/>
                    </a:solidFill>
                  </a:tcPr>
                </a:tc>
                <a:tc>
                  <a:txBody>
                    <a:bodyPr/>
                    <a:lstStyle/>
                    <a:p>
                      <a:r>
                        <a:rPr lang="en-US" sz="2200" b="1" i="1" dirty="0" err="1">
                          <a:solidFill>
                            <a:schemeClr val="accent5">
                              <a:lumMod val="50000"/>
                            </a:schemeClr>
                          </a:solidFill>
                        </a:rPr>
                        <a:t>frapper</a:t>
                      </a:r>
                      <a:r>
                        <a:rPr lang="en-US" sz="2200" b="1" i="1" dirty="0">
                          <a:solidFill>
                            <a:schemeClr val="accent5">
                              <a:lumMod val="50000"/>
                            </a:schemeClr>
                          </a:solidFill>
                        </a:rPr>
                        <a:t> </a:t>
                      </a:r>
                      <a:r>
                        <a:rPr lang="en-US" sz="2200" b="1" i="1" dirty="0" err="1">
                          <a:solidFill>
                            <a:schemeClr val="accent5">
                              <a:lumMod val="50000"/>
                            </a:schemeClr>
                          </a:solidFill>
                        </a:rPr>
                        <a:t>à</a:t>
                      </a:r>
                      <a:r>
                        <a:rPr lang="en-US" sz="2200" b="1" i="1" dirty="0">
                          <a:solidFill>
                            <a:schemeClr val="accent5">
                              <a:lumMod val="50000"/>
                            </a:schemeClr>
                          </a:solidFill>
                        </a:rPr>
                        <a:t> la </a:t>
                      </a:r>
                      <a:r>
                        <a:rPr lang="en-US" sz="2200" b="1" i="1" dirty="0" err="1">
                          <a:solidFill>
                            <a:schemeClr val="accent5">
                              <a:lumMod val="50000"/>
                            </a:schemeClr>
                          </a:solidFill>
                        </a:rPr>
                        <a:t>porte</a:t>
                      </a:r>
                      <a:endParaRPr lang="en-US" sz="2200" b="1" i="1" dirty="0">
                        <a:solidFill>
                          <a:schemeClr val="accent5">
                            <a:lumMod val="50000"/>
                          </a:schemeClr>
                        </a:solidFill>
                      </a:endParaRPr>
                    </a:p>
                    <a:p>
                      <a:r>
                        <a:rPr lang="en-US" sz="2200" dirty="0">
                          <a:solidFill>
                            <a:schemeClr val="accent5">
                              <a:lumMod val="50000"/>
                            </a:schemeClr>
                          </a:solidFill>
                        </a:rPr>
                        <a:t>Nous ______ .</a:t>
                      </a:r>
                    </a:p>
                  </a:txBody>
                  <a:tcPr>
                    <a:solidFill>
                      <a:schemeClr val="bg1"/>
                    </a:solidFill>
                  </a:tcPr>
                </a:tc>
                <a:extLst>
                  <a:ext uri="{0D108BD9-81ED-4DB2-BD59-A6C34878D82A}">
                    <a16:rowId xmlns:a16="http://schemas.microsoft.com/office/drawing/2014/main" val="3447780790"/>
                  </a:ext>
                </a:extLst>
              </a:tr>
            </a:tbl>
          </a:graphicData>
        </a:graphic>
      </p:graphicFrame>
      <p:pic>
        <p:nvPicPr>
          <p:cNvPr id="10" name="Picture 9">
            <a:extLst>
              <a:ext uri="{FF2B5EF4-FFF2-40B4-BE49-F238E27FC236}">
                <a16:creationId xmlns:a16="http://schemas.microsoft.com/office/drawing/2014/main" id="{5A2CCFAA-B03B-7549-9B47-0D356F0726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8216" y="4091888"/>
            <a:ext cx="1219595" cy="1325197"/>
          </a:xfrm>
          <a:prstGeom prst="rect">
            <a:avLst/>
          </a:prstGeom>
        </p:spPr>
      </p:pic>
      <p:pic>
        <p:nvPicPr>
          <p:cNvPr id="3" name="Picture 2">
            <a:extLst>
              <a:ext uri="{FF2B5EF4-FFF2-40B4-BE49-F238E27FC236}">
                <a16:creationId xmlns:a16="http://schemas.microsoft.com/office/drawing/2014/main" id="{94FA25BD-F4EE-4DBC-897F-7FBCC158B3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35391" y="3559497"/>
            <a:ext cx="1961814" cy="1961814"/>
          </a:xfrm>
          <a:prstGeom prst="rect">
            <a:avLst/>
          </a:prstGeom>
        </p:spPr>
      </p:pic>
      <p:pic>
        <p:nvPicPr>
          <p:cNvPr id="3074" name="Picture 2" descr="Hand, Pencil, Pen, Edit, Eraser, Write">
            <a:extLst>
              <a:ext uri="{FF2B5EF4-FFF2-40B4-BE49-F238E27FC236}">
                <a16:creationId xmlns:a16="http://schemas.microsoft.com/office/drawing/2014/main" id="{E62829B5-203D-4C85-895D-D953200DA85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7806483">
            <a:off x="2636408" y="5601227"/>
            <a:ext cx="797164" cy="717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14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conte de </a:t>
            </a:r>
            <a:r>
              <a:rPr lang="en-GB" sz="3600" b="1" dirty="0" err="1">
                <a:solidFill>
                  <a:schemeClr val="bg1"/>
                </a:solidFill>
              </a:rPr>
              <a:t>fées</a:t>
            </a:r>
            <a:r>
              <a:rPr lang="en-GB" sz="3600" b="1" dirty="0">
                <a:solidFill>
                  <a:schemeClr val="bg1"/>
                </a:solidFill>
              </a:rPr>
              <a:t> (A)</a:t>
            </a:r>
          </a:p>
        </p:txBody>
      </p:sp>
      <p:graphicFrame>
        <p:nvGraphicFramePr>
          <p:cNvPr id="9" name="Table 13">
            <a:extLst>
              <a:ext uri="{FF2B5EF4-FFF2-40B4-BE49-F238E27FC236}">
                <a16:creationId xmlns:a16="http://schemas.microsoft.com/office/drawing/2014/main" id="{B6934A38-9F59-E74C-8E5E-F7BCAA8080CD}"/>
              </a:ext>
            </a:extLst>
          </p:cNvPr>
          <p:cNvGraphicFramePr>
            <a:graphicFrameLocks noGrp="1"/>
          </p:cNvGraphicFramePr>
          <p:nvPr>
            <p:extLst>
              <p:ext uri="{D42A27DB-BD31-4B8C-83A1-F6EECF244321}">
                <p14:modId xmlns:p14="http://schemas.microsoft.com/office/powerpoint/2010/main" val="2878503015"/>
              </p:ext>
            </p:extLst>
          </p:nvPr>
        </p:nvGraphicFramePr>
        <p:xfrm>
          <a:off x="1795257" y="1004713"/>
          <a:ext cx="8831554" cy="5166000"/>
        </p:xfrm>
        <a:graphic>
          <a:graphicData uri="http://schemas.openxmlformats.org/drawingml/2006/table">
            <a:tbl>
              <a:tblPr firstRow="1" bandRow="1">
                <a:tableStyleId>{5940675A-B579-460E-94D1-54222C63F5DA}</a:tableStyleId>
              </a:tblPr>
              <a:tblGrid>
                <a:gridCol w="4208552">
                  <a:extLst>
                    <a:ext uri="{9D8B030D-6E8A-4147-A177-3AD203B41FA5}">
                      <a16:colId xmlns:a16="http://schemas.microsoft.com/office/drawing/2014/main" val="501637136"/>
                    </a:ext>
                  </a:extLst>
                </a:gridCol>
                <a:gridCol w="1360818">
                  <a:extLst>
                    <a:ext uri="{9D8B030D-6E8A-4147-A177-3AD203B41FA5}">
                      <a16:colId xmlns:a16="http://schemas.microsoft.com/office/drawing/2014/main" val="1623536413"/>
                    </a:ext>
                  </a:extLst>
                </a:gridCol>
                <a:gridCol w="3262184">
                  <a:extLst>
                    <a:ext uri="{9D8B030D-6E8A-4147-A177-3AD203B41FA5}">
                      <a16:colId xmlns:a16="http://schemas.microsoft.com/office/drawing/2014/main" val="3538021386"/>
                    </a:ext>
                  </a:extLst>
                </a:gridCol>
              </a:tblGrid>
              <a:tr h="1033200">
                <a:tc>
                  <a:txBody>
                    <a:bodyPr/>
                    <a:lstStyle/>
                    <a:p>
                      <a:r>
                        <a:rPr lang="en-US" sz="2200" dirty="0">
                          <a:solidFill>
                            <a:schemeClr val="accent5">
                              <a:lumMod val="50000"/>
                            </a:schemeClr>
                          </a:solidFill>
                        </a:rPr>
                        <a:t>Ask these questions</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200" dirty="0">
                        <a:solidFill>
                          <a:schemeClr val="accent5">
                            <a:lumMod val="50000"/>
                          </a:schemeClr>
                        </a:solidFill>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200" dirty="0">
                          <a:solidFill>
                            <a:schemeClr val="accent5">
                              <a:lumMod val="50000"/>
                            </a:schemeClr>
                          </a:solidFill>
                        </a:rPr>
                        <a:t>Give these answers</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5211222"/>
                  </a:ext>
                </a:extLst>
              </a:tr>
              <a:tr h="1033200">
                <a:tc>
                  <a:txBody>
                    <a:bodyPr/>
                    <a:lstStyle/>
                    <a:p>
                      <a:r>
                        <a:rPr lang="en-US" sz="2200" b="1" i="0" dirty="0">
                          <a:solidFill>
                            <a:schemeClr val="accent5">
                              <a:lumMod val="50000"/>
                            </a:schemeClr>
                          </a:solidFill>
                        </a:rPr>
                        <a:t>1. </a:t>
                      </a:r>
                      <a:r>
                        <a:rPr lang="en-US" sz="2200" b="1" i="1" dirty="0" err="1">
                          <a:solidFill>
                            <a:schemeClr val="accent5">
                              <a:lumMod val="50000"/>
                            </a:schemeClr>
                          </a:solidFill>
                        </a:rPr>
                        <a:t>frapper</a:t>
                      </a:r>
                      <a:r>
                        <a:rPr lang="en-US" sz="2200" b="1" i="1" dirty="0">
                          <a:solidFill>
                            <a:schemeClr val="accent5">
                              <a:lumMod val="50000"/>
                            </a:schemeClr>
                          </a:solidFill>
                        </a:rPr>
                        <a:t> à quoi ? </a:t>
                      </a:r>
                    </a:p>
                    <a:p>
                      <a:r>
                        <a:rPr lang="en-US" sz="2200" dirty="0">
                          <a:solidFill>
                            <a:schemeClr val="accent5">
                              <a:lumMod val="50000"/>
                            </a:schemeClr>
                          </a:solidFill>
                        </a:rPr>
                        <a:t>    </a:t>
                      </a:r>
                      <a:r>
                        <a:rPr lang="en-US" sz="2200" dirty="0" err="1">
                          <a:solidFill>
                            <a:schemeClr val="accent5">
                              <a:lumMod val="50000"/>
                            </a:schemeClr>
                          </a:solidFill>
                        </a:rPr>
                        <a:t>Vous</a:t>
                      </a:r>
                      <a:r>
                        <a:rPr lang="en-US" sz="2200" dirty="0">
                          <a:solidFill>
                            <a:schemeClr val="accent5">
                              <a:lumMod val="50000"/>
                            </a:schemeClr>
                          </a:solidFill>
                        </a:rPr>
                        <a:t> _______ ?</a:t>
                      </a:r>
                    </a:p>
                  </a:txBody>
                  <a:tcPr anchor="ctr">
                    <a:lnT w="12700" cap="flat" cmpd="sng" algn="ctr">
                      <a:solidFill>
                        <a:schemeClr val="tx1"/>
                      </a:solidFill>
                      <a:prstDash val="solid"/>
                      <a:round/>
                      <a:headEnd type="none" w="med" len="med"/>
                      <a:tailEnd type="none" w="med" len="med"/>
                    </a:lnT>
                  </a:tcPr>
                </a:tc>
                <a:tc>
                  <a:txBody>
                    <a:bodyPr/>
                    <a:lstStyle/>
                    <a:p>
                      <a:endParaRPr lang="en-US" sz="2200">
                        <a:solidFill>
                          <a:schemeClr val="accent5">
                            <a:lumMod val="50000"/>
                          </a:schemeClr>
                        </a:solidFill>
                      </a:endParaRPr>
                    </a:p>
                  </a:txBody>
                  <a:tcPr anchor="ctr">
                    <a:lnT w="12700" cap="flat" cmpd="sng" algn="ctr">
                      <a:solidFill>
                        <a:schemeClr val="tx1"/>
                      </a:solidFill>
                      <a:prstDash val="solid"/>
                      <a:round/>
                      <a:headEnd type="none" w="med" len="med"/>
                      <a:tailEnd type="none" w="med" len="med"/>
                    </a:lnT>
                  </a:tcPr>
                </a:tc>
                <a:tc>
                  <a:txBody>
                    <a:bodyPr/>
                    <a:lstStyle/>
                    <a:p>
                      <a:pPr algn="l"/>
                      <a:r>
                        <a:rPr lang="en-US" sz="2200" b="1" i="0" dirty="0">
                          <a:solidFill>
                            <a:schemeClr val="accent5">
                              <a:lumMod val="50000"/>
                            </a:schemeClr>
                          </a:solidFill>
                        </a:rPr>
                        <a:t>5. </a:t>
                      </a:r>
                      <a:r>
                        <a:rPr lang="en-US" sz="2200" b="1" i="1" dirty="0" err="1">
                          <a:solidFill>
                            <a:schemeClr val="accent5">
                              <a:lumMod val="50000"/>
                            </a:schemeClr>
                          </a:solidFill>
                        </a:rPr>
                        <a:t>écouter</a:t>
                      </a:r>
                      <a:r>
                        <a:rPr lang="en-US" sz="2200" b="1" i="1" dirty="0">
                          <a:solidFill>
                            <a:schemeClr val="accent5">
                              <a:lumMod val="50000"/>
                            </a:schemeClr>
                          </a:solidFill>
                        </a:rPr>
                        <a:t> la femme</a:t>
                      </a:r>
                    </a:p>
                    <a:p>
                      <a:pPr algn="l"/>
                      <a:r>
                        <a:rPr lang="en-US" sz="2200" dirty="0">
                          <a:solidFill>
                            <a:schemeClr val="accent5">
                              <a:lumMod val="50000"/>
                            </a:schemeClr>
                          </a:solidFill>
                        </a:rPr>
                        <a:t>    Nous ______ .</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47780790"/>
                  </a:ext>
                </a:extLst>
              </a:tr>
              <a:tr h="1033200">
                <a:tc>
                  <a:txBody>
                    <a:bodyPr/>
                    <a:lstStyle/>
                    <a:p>
                      <a:r>
                        <a:rPr lang="en-US" sz="2200" b="1" i="0" dirty="0">
                          <a:solidFill>
                            <a:schemeClr val="accent5">
                              <a:lumMod val="50000"/>
                            </a:schemeClr>
                          </a:solidFill>
                        </a:rPr>
                        <a:t>2. </a:t>
                      </a:r>
                      <a:r>
                        <a:rPr lang="en-US" sz="2200" b="1" i="1" dirty="0" err="1">
                          <a:solidFill>
                            <a:schemeClr val="accent5">
                              <a:lumMod val="50000"/>
                            </a:schemeClr>
                          </a:solidFill>
                        </a:rPr>
                        <a:t>parler</a:t>
                      </a:r>
                      <a:r>
                        <a:rPr lang="en-US" sz="2200" b="1" i="1" dirty="0">
                          <a:solidFill>
                            <a:schemeClr val="accent5">
                              <a:lumMod val="50000"/>
                            </a:schemeClr>
                          </a:solidFill>
                        </a:rPr>
                        <a:t> à qui ? </a:t>
                      </a:r>
                    </a:p>
                    <a:p>
                      <a:r>
                        <a:rPr lang="en-US" sz="2200" dirty="0">
                          <a:solidFill>
                            <a:schemeClr val="accent5">
                              <a:lumMod val="50000"/>
                            </a:schemeClr>
                          </a:solidFill>
                        </a:rPr>
                        <a:t>    </a:t>
                      </a:r>
                      <a:r>
                        <a:rPr lang="en-US" sz="2200" dirty="0" err="1">
                          <a:solidFill>
                            <a:schemeClr val="accent5">
                              <a:lumMod val="50000"/>
                            </a:schemeClr>
                          </a:solidFill>
                        </a:rPr>
                        <a:t>Vous</a:t>
                      </a:r>
                      <a:r>
                        <a:rPr lang="en-US" sz="2200" dirty="0">
                          <a:solidFill>
                            <a:schemeClr val="accent5">
                              <a:lumMod val="50000"/>
                            </a:schemeClr>
                          </a:solidFill>
                        </a:rPr>
                        <a:t> _______ ?</a:t>
                      </a:r>
                    </a:p>
                  </a:txBody>
                  <a:tcPr anchor="ctr"/>
                </a:tc>
                <a:tc>
                  <a:txBody>
                    <a:bodyPr/>
                    <a:lstStyle/>
                    <a:p>
                      <a:endParaRPr lang="en-US" sz="2200">
                        <a:solidFill>
                          <a:schemeClr val="accent5">
                            <a:lumMod val="50000"/>
                          </a:schemeClr>
                        </a:solidFill>
                      </a:endParaRPr>
                    </a:p>
                  </a:txBody>
                  <a:tcPr anchor="ctr"/>
                </a:tc>
                <a:tc>
                  <a:txBody>
                    <a:bodyPr/>
                    <a:lstStyle/>
                    <a:p>
                      <a:r>
                        <a:rPr lang="en-US" sz="2200" b="1" i="0" dirty="0">
                          <a:solidFill>
                            <a:schemeClr val="accent5">
                              <a:lumMod val="50000"/>
                            </a:schemeClr>
                          </a:solidFill>
                        </a:rPr>
                        <a:t>6. </a:t>
                      </a:r>
                      <a:r>
                        <a:rPr lang="en-US" sz="2200" b="1" i="1" dirty="0">
                          <a:solidFill>
                            <a:schemeClr val="accent5">
                              <a:lumMod val="50000"/>
                            </a:schemeClr>
                          </a:solidFill>
                        </a:rPr>
                        <a:t>manger du fromage</a:t>
                      </a:r>
                    </a:p>
                    <a:p>
                      <a:r>
                        <a:rPr lang="en-US" sz="2200" dirty="0">
                          <a:solidFill>
                            <a:schemeClr val="accent5">
                              <a:lumMod val="50000"/>
                            </a:schemeClr>
                          </a:solidFill>
                        </a:rPr>
                        <a:t>    Nous ______ .</a:t>
                      </a:r>
                    </a:p>
                  </a:txBody>
                  <a:tcPr anchor="ctr"/>
                </a:tc>
                <a:extLst>
                  <a:ext uri="{0D108BD9-81ED-4DB2-BD59-A6C34878D82A}">
                    <a16:rowId xmlns:a16="http://schemas.microsoft.com/office/drawing/2014/main" val="4016953329"/>
                  </a:ext>
                </a:extLst>
              </a:tr>
              <a:tr h="1033200">
                <a:tc>
                  <a:txBody>
                    <a:bodyPr/>
                    <a:lstStyle/>
                    <a:p>
                      <a:r>
                        <a:rPr lang="en-US" sz="2200" b="1" i="0" dirty="0">
                          <a:solidFill>
                            <a:schemeClr val="accent5">
                              <a:lumMod val="50000"/>
                            </a:schemeClr>
                          </a:solidFill>
                        </a:rPr>
                        <a:t>3. </a:t>
                      </a:r>
                      <a:r>
                        <a:rPr lang="en-US" sz="2200" b="1" i="1" dirty="0" err="1">
                          <a:solidFill>
                            <a:schemeClr val="accent5">
                              <a:lumMod val="50000"/>
                            </a:schemeClr>
                          </a:solidFill>
                        </a:rPr>
                        <a:t>expliquer</a:t>
                      </a:r>
                      <a:r>
                        <a:rPr lang="en-US" sz="2200" b="1" i="1" dirty="0">
                          <a:solidFill>
                            <a:schemeClr val="accent5">
                              <a:lumMod val="50000"/>
                            </a:schemeClr>
                          </a:solidFill>
                        </a:rPr>
                        <a:t> quoi ?</a:t>
                      </a:r>
                    </a:p>
                    <a:p>
                      <a:r>
                        <a:rPr lang="en-US" sz="2200" dirty="0">
                          <a:solidFill>
                            <a:schemeClr val="accent5">
                              <a:lumMod val="50000"/>
                            </a:schemeClr>
                          </a:solidFill>
                        </a:rPr>
                        <a:t>    </a:t>
                      </a:r>
                      <a:r>
                        <a:rPr lang="en-US" sz="2200" dirty="0" err="1">
                          <a:solidFill>
                            <a:schemeClr val="accent5">
                              <a:lumMod val="50000"/>
                            </a:schemeClr>
                          </a:solidFill>
                        </a:rPr>
                        <a:t>Vous</a:t>
                      </a:r>
                      <a:r>
                        <a:rPr lang="en-US" sz="2200" dirty="0">
                          <a:solidFill>
                            <a:schemeClr val="accent5">
                              <a:lumMod val="50000"/>
                            </a:schemeClr>
                          </a:solidFill>
                        </a:rPr>
                        <a:t> _______ ?</a:t>
                      </a:r>
                    </a:p>
                  </a:txBody>
                  <a:tcPr anchor="ctr"/>
                </a:tc>
                <a:tc>
                  <a:txBody>
                    <a:bodyPr/>
                    <a:lstStyle/>
                    <a:p>
                      <a:endParaRPr lang="en-US" sz="2200" dirty="0">
                        <a:solidFill>
                          <a:schemeClr val="accent5">
                            <a:lumMod val="50000"/>
                          </a:schemeClr>
                        </a:solidFill>
                      </a:endParaRPr>
                    </a:p>
                  </a:txBody>
                  <a:tcPr anchor="ctr"/>
                </a:tc>
                <a:tc>
                  <a:txBody>
                    <a:bodyPr/>
                    <a:lstStyle/>
                    <a:p>
                      <a:r>
                        <a:rPr lang="en-US" sz="2200" b="1" i="0" dirty="0">
                          <a:solidFill>
                            <a:schemeClr val="accent5">
                              <a:lumMod val="50000"/>
                            </a:schemeClr>
                          </a:solidFill>
                        </a:rPr>
                        <a:t>7.</a:t>
                      </a:r>
                      <a:r>
                        <a:rPr lang="en-US" sz="2200" b="1" i="1" dirty="0">
                          <a:solidFill>
                            <a:schemeClr val="accent5">
                              <a:lumMod val="50000"/>
                            </a:schemeClr>
                          </a:solidFill>
                        </a:rPr>
                        <a:t> quitter </a:t>
                      </a:r>
                      <a:r>
                        <a:rPr lang="en-US" sz="2200" b="1" i="1" dirty="0" err="1">
                          <a:solidFill>
                            <a:schemeClr val="accent5">
                              <a:lumMod val="50000"/>
                            </a:schemeClr>
                          </a:solidFill>
                        </a:rPr>
                        <a:t>sa</a:t>
                      </a:r>
                      <a:r>
                        <a:rPr lang="en-US" sz="2200" b="1" i="1" dirty="0">
                          <a:solidFill>
                            <a:schemeClr val="accent5">
                              <a:lumMod val="50000"/>
                            </a:schemeClr>
                          </a:solidFill>
                        </a:rPr>
                        <a:t> </a:t>
                      </a:r>
                      <a:r>
                        <a:rPr lang="en-US" sz="2200" b="1" i="1" dirty="0" err="1">
                          <a:solidFill>
                            <a:schemeClr val="accent5">
                              <a:lumMod val="50000"/>
                            </a:schemeClr>
                          </a:solidFill>
                        </a:rPr>
                        <a:t>maison</a:t>
                      </a:r>
                      <a:endParaRPr lang="en-US" sz="2200" b="1" i="1" dirty="0">
                        <a:solidFill>
                          <a:schemeClr val="accent5">
                            <a:lumMod val="50000"/>
                          </a:schemeClr>
                        </a:solidFill>
                      </a:endParaRPr>
                    </a:p>
                    <a:p>
                      <a:r>
                        <a:rPr lang="en-US" sz="2200" dirty="0">
                          <a:solidFill>
                            <a:schemeClr val="accent5">
                              <a:lumMod val="50000"/>
                            </a:schemeClr>
                          </a:solidFill>
                        </a:rPr>
                        <a:t>    Nous ______ .</a:t>
                      </a:r>
                    </a:p>
                  </a:txBody>
                  <a:tcPr anchor="ctr"/>
                </a:tc>
                <a:extLst>
                  <a:ext uri="{0D108BD9-81ED-4DB2-BD59-A6C34878D82A}">
                    <a16:rowId xmlns:a16="http://schemas.microsoft.com/office/drawing/2014/main" val="2417490719"/>
                  </a:ext>
                </a:extLst>
              </a:tr>
              <a:tr h="1033200">
                <a:tc>
                  <a:txBody>
                    <a:bodyPr/>
                    <a:lstStyle/>
                    <a:p>
                      <a:r>
                        <a:rPr lang="en-US" sz="2200" b="1" i="0" dirty="0">
                          <a:solidFill>
                            <a:schemeClr val="accent5">
                              <a:lumMod val="50000"/>
                            </a:schemeClr>
                          </a:solidFill>
                        </a:rPr>
                        <a:t>4. </a:t>
                      </a:r>
                      <a:r>
                        <a:rPr lang="en-US" sz="2200" b="1" i="1" dirty="0">
                          <a:solidFill>
                            <a:schemeClr val="accent5">
                              <a:lumMod val="50000"/>
                            </a:schemeClr>
                          </a:solidFill>
                        </a:rPr>
                        <a:t>donner quoi à la femme?</a:t>
                      </a:r>
                    </a:p>
                    <a:p>
                      <a:r>
                        <a:rPr lang="en-US" sz="2200" dirty="0">
                          <a:solidFill>
                            <a:schemeClr val="accent5">
                              <a:lumMod val="50000"/>
                            </a:schemeClr>
                          </a:solidFill>
                        </a:rPr>
                        <a:t>    </a:t>
                      </a:r>
                      <a:r>
                        <a:rPr lang="en-US" sz="2200" dirty="0" err="1">
                          <a:solidFill>
                            <a:schemeClr val="accent5">
                              <a:lumMod val="50000"/>
                            </a:schemeClr>
                          </a:solidFill>
                        </a:rPr>
                        <a:t>Vous</a:t>
                      </a:r>
                      <a:r>
                        <a:rPr lang="en-US" sz="2200" dirty="0">
                          <a:solidFill>
                            <a:schemeClr val="accent5">
                              <a:lumMod val="50000"/>
                            </a:schemeClr>
                          </a:solidFill>
                        </a:rPr>
                        <a:t> _______ ?</a:t>
                      </a:r>
                    </a:p>
                  </a:txBody>
                  <a:tcPr anchor="ctr"/>
                </a:tc>
                <a:tc>
                  <a:txBody>
                    <a:bodyPr/>
                    <a:lstStyle/>
                    <a:p>
                      <a:endParaRPr lang="en-US" sz="2200" dirty="0">
                        <a:solidFill>
                          <a:schemeClr val="accent5">
                            <a:lumMod val="50000"/>
                          </a:schemeClr>
                        </a:solidFill>
                      </a:endParaRPr>
                    </a:p>
                  </a:txBody>
                  <a:tcPr anchor="ctr"/>
                </a:tc>
                <a:tc>
                  <a:txBody>
                    <a:bodyPr/>
                    <a:lstStyle/>
                    <a:p>
                      <a:r>
                        <a:rPr lang="en-US" sz="2200" b="1" i="0" dirty="0">
                          <a:solidFill>
                            <a:schemeClr val="accent5">
                              <a:lumMod val="50000"/>
                            </a:schemeClr>
                          </a:solidFill>
                        </a:rPr>
                        <a:t>8. </a:t>
                      </a:r>
                      <a:r>
                        <a:rPr lang="en-US" sz="2200" b="1" i="1" dirty="0" err="1">
                          <a:solidFill>
                            <a:schemeClr val="accent5">
                              <a:lumMod val="50000"/>
                            </a:schemeClr>
                          </a:solidFill>
                        </a:rPr>
                        <a:t>fermer</a:t>
                      </a:r>
                      <a:r>
                        <a:rPr lang="en-US" sz="2200" b="1" i="1" dirty="0">
                          <a:solidFill>
                            <a:schemeClr val="accent5">
                              <a:lumMod val="50000"/>
                            </a:schemeClr>
                          </a:solidFill>
                        </a:rPr>
                        <a:t> la </a:t>
                      </a:r>
                      <a:r>
                        <a:rPr lang="en-US" sz="2200" b="1" i="1" dirty="0" err="1">
                          <a:solidFill>
                            <a:schemeClr val="accent5">
                              <a:lumMod val="50000"/>
                            </a:schemeClr>
                          </a:solidFill>
                        </a:rPr>
                        <a:t>porte</a:t>
                      </a:r>
                      <a:endParaRPr lang="en-US" sz="2200" b="1" i="1" dirty="0">
                        <a:solidFill>
                          <a:schemeClr val="accent5">
                            <a:lumMod val="50000"/>
                          </a:schemeClr>
                        </a:solidFill>
                      </a:endParaRPr>
                    </a:p>
                    <a:p>
                      <a:r>
                        <a:rPr lang="en-US" sz="2200" dirty="0">
                          <a:solidFill>
                            <a:schemeClr val="accent5">
                              <a:lumMod val="50000"/>
                            </a:schemeClr>
                          </a:solidFill>
                        </a:rPr>
                        <a:t>    Nous ______ .</a:t>
                      </a:r>
                    </a:p>
                  </a:txBody>
                  <a:tcPr anchor="ctr"/>
                </a:tc>
                <a:extLst>
                  <a:ext uri="{0D108BD9-81ED-4DB2-BD59-A6C34878D82A}">
                    <a16:rowId xmlns:a16="http://schemas.microsoft.com/office/drawing/2014/main" val="2188231585"/>
                  </a:ext>
                </a:extLst>
              </a:tr>
            </a:tbl>
          </a:graphicData>
        </a:graphic>
      </p:graphicFrame>
      <p:pic>
        <p:nvPicPr>
          <p:cNvPr id="14" name="Picture 13" descr="Logo, icon&#10;&#10;Description automatically generated">
            <a:extLst>
              <a:ext uri="{FF2B5EF4-FFF2-40B4-BE49-F238E27FC236}">
                <a16:creationId xmlns:a16="http://schemas.microsoft.com/office/drawing/2014/main" id="{A38D08C3-B6C7-D144-B585-53D04A0CBA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3855" y="1959169"/>
            <a:ext cx="1219595" cy="121959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7E1EF0FA-8D8C-ED4B-B624-9385453E0B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115760"/>
            <a:ext cx="1055304" cy="1055304"/>
          </a:xfrm>
          <a:prstGeom prst="rect">
            <a:avLst/>
          </a:prstGeom>
        </p:spPr>
      </p:pic>
      <p:pic>
        <p:nvPicPr>
          <p:cNvPr id="16" name="Picture 15" descr="A yellow logo with a black background&#10;&#10;Description automatically generated with low confidence">
            <a:extLst>
              <a:ext uri="{FF2B5EF4-FFF2-40B4-BE49-F238E27FC236}">
                <a16:creationId xmlns:a16="http://schemas.microsoft.com/office/drawing/2014/main" id="{1818A7E7-9BF0-544D-AE6D-CF3F095AC1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3854" y="4088684"/>
            <a:ext cx="1059826" cy="1059826"/>
          </a:xfrm>
          <a:prstGeom prst="rect">
            <a:avLst/>
          </a:prstGeom>
        </p:spPr>
      </p:pic>
      <p:pic>
        <p:nvPicPr>
          <p:cNvPr id="17" name="Picture 16">
            <a:extLst>
              <a:ext uri="{FF2B5EF4-FFF2-40B4-BE49-F238E27FC236}">
                <a16:creationId xmlns:a16="http://schemas.microsoft.com/office/drawing/2014/main" id="{8E96102B-79AD-9E48-A37C-4056F693B1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0" y="5003192"/>
            <a:ext cx="1219595" cy="1325197"/>
          </a:xfrm>
          <a:prstGeom prst="rect">
            <a:avLst/>
          </a:prstGeom>
        </p:spPr>
      </p:pic>
      <p:sp>
        <p:nvSpPr>
          <p:cNvPr id="18" name="Rounded Rectangle 46">
            <a:extLst>
              <a:ext uri="{FF2B5EF4-FFF2-40B4-BE49-F238E27FC236}">
                <a16:creationId xmlns:a16="http://schemas.microsoft.com/office/drawing/2014/main" id="{99ECB0D3-522E-B444-879E-883812B708E3}"/>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91137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conte de </a:t>
            </a:r>
            <a:r>
              <a:rPr lang="en-GB" sz="3600" b="1" dirty="0" err="1">
                <a:solidFill>
                  <a:schemeClr val="bg1"/>
                </a:solidFill>
              </a:rPr>
              <a:t>fées</a:t>
            </a:r>
            <a:r>
              <a:rPr lang="en-GB" sz="3600" b="1" dirty="0">
                <a:solidFill>
                  <a:schemeClr val="bg1"/>
                </a:solidFill>
              </a:rPr>
              <a:t> (B)</a:t>
            </a:r>
          </a:p>
        </p:txBody>
      </p:sp>
      <p:graphicFrame>
        <p:nvGraphicFramePr>
          <p:cNvPr id="9" name="Table 13">
            <a:extLst>
              <a:ext uri="{FF2B5EF4-FFF2-40B4-BE49-F238E27FC236}">
                <a16:creationId xmlns:a16="http://schemas.microsoft.com/office/drawing/2014/main" id="{B6934A38-9F59-E74C-8E5E-F7BCAA8080CD}"/>
              </a:ext>
            </a:extLst>
          </p:cNvPr>
          <p:cNvGraphicFramePr>
            <a:graphicFrameLocks noGrp="1"/>
          </p:cNvGraphicFramePr>
          <p:nvPr>
            <p:extLst>
              <p:ext uri="{D42A27DB-BD31-4B8C-83A1-F6EECF244321}">
                <p14:modId xmlns:p14="http://schemas.microsoft.com/office/powerpoint/2010/main" val="2912658298"/>
              </p:ext>
            </p:extLst>
          </p:nvPr>
        </p:nvGraphicFramePr>
        <p:xfrm>
          <a:off x="1796051" y="1004713"/>
          <a:ext cx="9003753" cy="5166000"/>
        </p:xfrm>
        <a:graphic>
          <a:graphicData uri="http://schemas.openxmlformats.org/drawingml/2006/table">
            <a:tbl>
              <a:tblPr firstRow="1" bandRow="1">
                <a:tableStyleId>{5940675A-B579-460E-94D1-54222C63F5DA}</a:tableStyleId>
              </a:tblPr>
              <a:tblGrid>
                <a:gridCol w="1884529">
                  <a:extLst>
                    <a:ext uri="{9D8B030D-6E8A-4147-A177-3AD203B41FA5}">
                      <a16:colId xmlns:a16="http://schemas.microsoft.com/office/drawing/2014/main" val="3619309063"/>
                    </a:ext>
                  </a:extLst>
                </a:gridCol>
                <a:gridCol w="4189256">
                  <a:extLst>
                    <a:ext uri="{9D8B030D-6E8A-4147-A177-3AD203B41FA5}">
                      <a16:colId xmlns:a16="http://schemas.microsoft.com/office/drawing/2014/main" val="501637136"/>
                    </a:ext>
                  </a:extLst>
                </a:gridCol>
                <a:gridCol w="2929968">
                  <a:extLst>
                    <a:ext uri="{9D8B030D-6E8A-4147-A177-3AD203B41FA5}">
                      <a16:colId xmlns:a16="http://schemas.microsoft.com/office/drawing/2014/main" val="3538021386"/>
                    </a:ext>
                  </a:extLst>
                </a:gridCol>
              </a:tblGrid>
              <a:tr h="1033200">
                <a:tc>
                  <a:txBody>
                    <a:bodyPr/>
                    <a:lstStyle/>
                    <a:p>
                      <a:endParaRPr lang="en-US" sz="2200" dirty="0">
                        <a:solidFill>
                          <a:schemeClr val="accent5">
                            <a:lumMod val="50000"/>
                          </a:schemeClr>
                        </a:solidFill>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br>
                        <a:rPr lang="en-US" sz="2200" dirty="0">
                          <a:solidFill>
                            <a:schemeClr val="accent5">
                              <a:lumMod val="50000"/>
                            </a:schemeClr>
                          </a:solidFill>
                        </a:rPr>
                      </a:br>
                      <a:r>
                        <a:rPr lang="en-US" sz="2200" dirty="0">
                          <a:solidFill>
                            <a:schemeClr val="accent5">
                              <a:lumMod val="50000"/>
                            </a:schemeClr>
                          </a:solidFill>
                        </a:rPr>
                        <a:t>Give these answers</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br>
                        <a:rPr lang="en-US" sz="2200" dirty="0">
                          <a:solidFill>
                            <a:schemeClr val="accent5">
                              <a:lumMod val="50000"/>
                            </a:schemeClr>
                          </a:solidFill>
                        </a:rPr>
                      </a:br>
                      <a:r>
                        <a:rPr lang="en-US" sz="2200" dirty="0">
                          <a:solidFill>
                            <a:schemeClr val="accent5">
                              <a:lumMod val="50000"/>
                            </a:schemeClr>
                          </a:solidFill>
                        </a:rPr>
                        <a:t>Ask these questions</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4968945"/>
                  </a:ext>
                </a:extLst>
              </a:tr>
              <a:tr h="1033200">
                <a:tc>
                  <a:txBody>
                    <a:bodyPr/>
                    <a:lstStyle/>
                    <a:p>
                      <a:endParaRPr lang="en-US" sz="2200">
                        <a:solidFill>
                          <a:schemeClr val="accent5">
                            <a:lumMod val="50000"/>
                          </a:schemeClr>
                        </a:solidFill>
                      </a:endParaRPr>
                    </a:p>
                  </a:txBody>
                  <a:tcPr anchor="ctr">
                    <a:lnT w="12700" cap="flat" cmpd="sng" algn="ctr">
                      <a:solidFill>
                        <a:schemeClr val="tx1"/>
                      </a:solidFill>
                      <a:prstDash val="solid"/>
                      <a:round/>
                      <a:headEnd type="none" w="med" len="med"/>
                      <a:tailEnd type="none" w="med" len="med"/>
                    </a:lnT>
                  </a:tcPr>
                </a:tc>
                <a:tc>
                  <a:txBody>
                    <a:bodyPr/>
                    <a:lstStyle/>
                    <a:p>
                      <a:r>
                        <a:rPr lang="en-US" sz="2200" b="1" i="0" dirty="0">
                          <a:solidFill>
                            <a:schemeClr val="accent5">
                              <a:lumMod val="50000"/>
                            </a:schemeClr>
                          </a:solidFill>
                        </a:rPr>
                        <a:t>5. </a:t>
                      </a:r>
                      <a:r>
                        <a:rPr lang="en-US" sz="2200" b="1" i="1" dirty="0" err="1">
                          <a:solidFill>
                            <a:schemeClr val="accent5">
                              <a:lumMod val="50000"/>
                            </a:schemeClr>
                          </a:solidFill>
                        </a:rPr>
                        <a:t>frapper</a:t>
                      </a:r>
                      <a:r>
                        <a:rPr lang="en-US" sz="2200" b="1" i="1" dirty="0">
                          <a:solidFill>
                            <a:schemeClr val="accent5">
                              <a:lumMod val="50000"/>
                            </a:schemeClr>
                          </a:solidFill>
                        </a:rPr>
                        <a:t> à la </a:t>
                      </a:r>
                      <a:r>
                        <a:rPr lang="en-US" sz="2200" b="1" i="1" dirty="0" err="1">
                          <a:solidFill>
                            <a:schemeClr val="accent5">
                              <a:lumMod val="50000"/>
                            </a:schemeClr>
                          </a:solidFill>
                        </a:rPr>
                        <a:t>porte</a:t>
                      </a:r>
                      <a:endParaRPr lang="en-US" sz="2200" b="1" i="1" dirty="0">
                        <a:solidFill>
                          <a:schemeClr val="accent5">
                            <a:lumMod val="50000"/>
                          </a:schemeClr>
                        </a:solidFill>
                      </a:endParaRPr>
                    </a:p>
                    <a:p>
                      <a:r>
                        <a:rPr lang="en-US" sz="2200" dirty="0">
                          <a:solidFill>
                            <a:schemeClr val="accent5">
                              <a:lumMod val="50000"/>
                            </a:schemeClr>
                          </a:solidFill>
                        </a:rPr>
                        <a:t>    Nous ______ .</a:t>
                      </a:r>
                    </a:p>
                  </a:txBody>
                  <a:tcPr anchor="ctr">
                    <a:lnT w="12700" cap="flat" cmpd="sng" algn="ctr">
                      <a:solidFill>
                        <a:schemeClr val="tx1"/>
                      </a:solidFill>
                      <a:prstDash val="solid"/>
                      <a:round/>
                      <a:headEnd type="none" w="med" len="med"/>
                      <a:tailEnd type="none" w="med" len="med"/>
                    </a:lnT>
                  </a:tcPr>
                </a:tc>
                <a:tc>
                  <a:txBody>
                    <a:bodyPr/>
                    <a:lstStyle/>
                    <a:p>
                      <a:pPr algn="l"/>
                      <a:r>
                        <a:rPr lang="en-US" sz="2200" b="1" i="0" dirty="0">
                          <a:solidFill>
                            <a:schemeClr val="accent5">
                              <a:lumMod val="50000"/>
                            </a:schemeClr>
                          </a:solidFill>
                        </a:rPr>
                        <a:t>1. </a:t>
                      </a:r>
                      <a:r>
                        <a:rPr lang="en-US" sz="2200" b="1" i="1" dirty="0" err="1">
                          <a:solidFill>
                            <a:schemeClr val="accent5">
                              <a:lumMod val="50000"/>
                            </a:schemeClr>
                          </a:solidFill>
                        </a:rPr>
                        <a:t>écouter</a:t>
                      </a:r>
                      <a:r>
                        <a:rPr lang="en-US" sz="2200" b="1" i="1" dirty="0">
                          <a:solidFill>
                            <a:schemeClr val="accent5">
                              <a:lumMod val="50000"/>
                            </a:schemeClr>
                          </a:solidFill>
                        </a:rPr>
                        <a:t> qui ? </a:t>
                      </a:r>
                    </a:p>
                    <a:p>
                      <a:r>
                        <a:rPr lang="en-US" sz="2200" dirty="0">
                          <a:solidFill>
                            <a:schemeClr val="accent5">
                              <a:lumMod val="50000"/>
                            </a:schemeClr>
                          </a:solidFill>
                        </a:rPr>
                        <a:t>    </a:t>
                      </a:r>
                      <a:r>
                        <a:rPr lang="en-US" sz="2200" dirty="0" err="1">
                          <a:solidFill>
                            <a:schemeClr val="accent5">
                              <a:lumMod val="50000"/>
                            </a:schemeClr>
                          </a:solidFill>
                        </a:rPr>
                        <a:t>Vous</a:t>
                      </a:r>
                      <a:r>
                        <a:rPr lang="en-US" sz="2200" dirty="0">
                          <a:solidFill>
                            <a:schemeClr val="accent5">
                              <a:lumMod val="50000"/>
                            </a:schemeClr>
                          </a:solidFill>
                        </a:rPr>
                        <a:t> _______ ?</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47780790"/>
                  </a:ext>
                </a:extLst>
              </a:tr>
              <a:tr h="1033200">
                <a:tc>
                  <a:txBody>
                    <a:bodyPr/>
                    <a:lstStyle/>
                    <a:p>
                      <a:endParaRPr lang="en-US" sz="2200" dirty="0">
                        <a:solidFill>
                          <a:schemeClr val="accent5">
                            <a:lumMod val="50000"/>
                          </a:schemeClr>
                        </a:solidFill>
                      </a:endParaRPr>
                    </a:p>
                  </a:txBody>
                  <a:tcPr anchor="ctr"/>
                </a:tc>
                <a:tc>
                  <a:txBody>
                    <a:bodyPr/>
                    <a:lstStyle/>
                    <a:p>
                      <a:r>
                        <a:rPr lang="en-US" sz="2200" b="1" i="0" dirty="0">
                          <a:solidFill>
                            <a:schemeClr val="accent5">
                              <a:lumMod val="50000"/>
                            </a:schemeClr>
                          </a:solidFill>
                        </a:rPr>
                        <a:t>6. </a:t>
                      </a:r>
                      <a:r>
                        <a:rPr lang="en-US" sz="2200" b="1" i="1" dirty="0" err="1">
                          <a:solidFill>
                            <a:schemeClr val="accent5">
                              <a:lumMod val="50000"/>
                            </a:schemeClr>
                          </a:solidFill>
                        </a:rPr>
                        <a:t>parler</a:t>
                      </a:r>
                      <a:r>
                        <a:rPr lang="en-US" sz="2200" b="1" i="1" dirty="0">
                          <a:solidFill>
                            <a:schemeClr val="accent5">
                              <a:lumMod val="50000"/>
                            </a:schemeClr>
                          </a:solidFill>
                        </a:rPr>
                        <a:t> à la femme</a:t>
                      </a:r>
                    </a:p>
                    <a:p>
                      <a:r>
                        <a:rPr lang="en-US" sz="2200" dirty="0">
                          <a:solidFill>
                            <a:schemeClr val="accent5">
                              <a:lumMod val="50000"/>
                            </a:schemeClr>
                          </a:solidFill>
                        </a:rPr>
                        <a:t>    Nous ______ .</a:t>
                      </a:r>
                    </a:p>
                  </a:txBody>
                  <a:tcPr anchor="ctr"/>
                </a:tc>
                <a:tc>
                  <a:txBody>
                    <a:bodyPr/>
                    <a:lstStyle/>
                    <a:p>
                      <a:r>
                        <a:rPr lang="en-US" sz="2200" b="1" i="0" dirty="0">
                          <a:solidFill>
                            <a:schemeClr val="accent5">
                              <a:lumMod val="50000"/>
                            </a:schemeClr>
                          </a:solidFill>
                        </a:rPr>
                        <a:t>2. </a:t>
                      </a:r>
                      <a:r>
                        <a:rPr lang="en-US" sz="2200" b="1" i="1" dirty="0">
                          <a:solidFill>
                            <a:schemeClr val="accent5">
                              <a:lumMod val="50000"/>
                            </a:schemeClr>
                          </a:solidFill>
                        </a:rPr>
                        <a:t>manger quoi ?</a:t>
                      </a:r>
                    </a:p>
                    <a:p>
                      <a:r>
                        <a:rPr lang="en-US" sz="2200" dirty="0">
                          <a:solidFill>
                            <a:schemeClr val="accent5">
                              <a:lumMod val="50000"/>
                            </a:schemeClr>
                          </a:solidFill>
                        </a:rPr>
                        <a:t>    </a:t>
                      </a:r>
                      <a:r>
                        <a:rPr lang="en-US" sz="2200" dirty="0" err="1">
                          <a:solidFill>
                            <a:schemeClr val="accent5">
                              <a:lumMod val="50000"/>
                            </a:schemeClr>
                          </a:solidFill>
                        </a:rPr>
                        <a:t>Vous</a:t>
                      </a:r>
                      <a:r>
                        <a:rPr lang="en-US" sz="2200" dirty="0">
                          <a:solidFill>
                            <a:schemeClr val="accent5">
                              <a:lumMod val="50000"/>
                            </a:schemeClr>
                          </a:solidFill>
                        </a:rPr>
                        <a:t> _______ ?</a:t>
                      </a:r>
                    </a:p>
                  </a:txBody>
                  <a:tcPr anchor="ctr"/>
                </a:tc>
                <a:extLst>
                  <a:ext uri="{0D108BD9-81ED-4DB2-BD59-A6C34878D82A}">
                    <a16:rowId xmlns:a16="http://schemas.microsoft.com/office/drawing/2014/main" val="4016953329"/>
                  </a:ext>
                </a:extLst>
              </a:tr>
              <a:tr h="1033200">
                <a:tc>
                  <a:txBody>
                    <a:bodyPr/>
                    <a:lstStyle/>
                    <a:p>
                      <a:endParaRPr lang="en-US" sz="2200" dirty="0">
                        <a:solidFill>
                          <a:schemeClr val="accent5">
                            <a:lumMod val="50000"/>
                          </a:schemeClr>
                        </a:solidFill>
                      </a:endParaRPr>
                    </a:p>
                  </a:txBody>
                  <a:tcPr anchor="ctr"/>
                </a:tc>
                <a:tc>
                  <a:txBody>
                    <a:bodyPr/>
                    <a:lstStyle/>
                    <a:p>
                      <a:r>
                        <a:rPr lang="en-US" sz="2200" b="1" i="0" dirty="0">
                          <a:solidFill>
                            <a:schemeClr val="accent5">
                              <a:lumMod val="50000"/>
                            </a:schemeClr>
                          </a:solidFill>
                        </a:rPr>
                        <a:t>7. </a:t>
                      </a:r>
                      <a:r>
                        <a:rPr lang="en-US" sz="2200" b="1" i="1" dirty="0" err="1">
                          <a:solidFill>
                            <a:schemeClr val="accent5">
                              <a:lumMod val="50000"/>
                            </a:schemeClr>
                          </a:solidFill>
                        </a:rPr>
                        <a:t>expliquer</a:t>
                      </a:r>
                      <a:r>
                        <a:rPr lang="en-US" sz="2200" b="1" i="1" dirty="0">
                          <a:solidFill>
                            <a:schemeClr val="accent5">
                              <a:lumMod val="50000"/>
                            </a:schemeClr>
                          </a:solidFill>
                        </a:rPr>
                        <a:t> </a:t>
                      </a:r>
                      <a:r>
                        <a:rPr lang="en-US" sz="2200" b="1" i="1" dirty="0" err="1">
                          <a:solidFill>
                            <a:schemeClr val="accent5">
                              <a:lumMod val="50000"/>
                            </a:schemeClr>
                          </a:solidFill>
                        </a:rPr>
                        <a:t>l’histoire</a:t>
                      </a:r>
                      <a:endParaRPr lang="en-US" sz="2200" b="1" i="1" dirty="0">
                        <a:solidFill>
                          <a:schemeClr val="accent5">
                            <a:lumMod val="50000"/>
                          </a:schemeClr>
                        </a:solidFill>
                      </a:endParaRPr>
                    </a:p>
                    <a:p>
                      <a:r>
                        <a:rPr lang="en-US" sz="2200" dirty="0">
                          <a:solidFill>
                            <a:schemeClr val="accent5">
                              <a:lumMod val="50000"/>
                            </a:schemeClr>
                          </a:solidFill>
                        </a:rPr>
                        <a:t>    Nous ______ .</a:t>
                      </a:r>
                    </a:p>
                  </a:txBody>
                  <a:tcPr anchor="ctr"/>
                </a:tc>
                <a:tc>
                  <a:txBody>
                    <a:bodyPr/>
                    <a:lstStyle/>
                    <a:p>
                      <a:r>
                        <a:rPr lang="en-US" sz="2200" b="1" i="0" dirty="0">
                          <a:solidFill>
                            <a:schemeClr val="accent5">
                              <a:lumMod val="50000"/>
                            </a:schemeClr>
                          </a:solidFill>
                        </a:rPr>
                        <a:t>3. </a:t>
                      </a:r>
                      <a:r>
                        <a:rPr lang="en-US" sz="2200" b="1" i="1" dirty="0">
                          <a:solidFill>
                            <a:schemeClr val="accent5">
                              <a:lumMod val="50000"/>
                            </a:schemeClr>
                          </a:solidFill>
                        </a:rPr>
                        <a:t>quitter </a:t>
                      </a:r>
                      <a:r>
                        <a:rPr lang="en-US" sz="2200" b="1" i="1" dirty="0" err="1">
                          <a:solidFill>
                            <a:schemeClr val="accent5">
                              <a:lumMod val="50000"/>
                            </a:schemeClr>
                          </a:solidFill>
                        </a:rPr>
                        <a:t>où</a:t>
                      </a:r>
                      <a:r>
                        <a:rPr lang="en-US" sz="2200" b="1" i="1" dirty="0">
                          <a:solidFill>
                            <a:schemeClr val="accent5">
                              <a:lumMod val="50000"/>
                            </a:schemeClr>
                          </a:solidFill>
                        </a:rPr>
                        <a:t> ?</a:t>
                      </a:r>
                    </a:p>
                    <a:p>
                      <a:r>
                        <a:rPr lang="en-US" sz="2200" dirty="0">
                          <a:solidFill>
                            <a:schemeClr val="accent5">
                              <a:lumMod val="50000"/>
                            </a:schemeClr>
                          </a:solidFill>
                        </a:rPr>
                        <a:t>    </a:t>
                      </a:r>
                      <a:r>
                        <a:rPr lang="en-US" sz="2200" dirty="0" err="1">
                          <a:solidFill>
                            <a:schemeClr val="accent5">
                              <a:lumMod val="50000"/>
                            </a:schemeClr>
                          </a:solidFill>
                        </a:rPr>
                        <a:t>Vous</a:t>
                      </a:r>
                      <a:r>
                        <a:rPr lang="en-US" sz="2200" dirty="0">
                          <a:solidFill>
                            <a:schemeClr val="accent5">
                              <a:lumMod val="50000"/>
                            </a:schemeClr>
                          </a:solidFill>
                        </a:rPr>
                        <a:t> _______ ?</a:t>
                      </a:r>
                    </a:p>
                  </a:txBody>
                  <a:tcPr anchor="ctr"/>
                </a:tc>
                <a:extLst>
                  <a:ext uri="{0D108BD9-81ED-4DB2-BD59-A6C34878D82A}">
                    <a16:rowId xmlns:a16="http://schemas.microsoft.com/office/drawing/2014/main" val="2417490719"/>
                  </a:ext>
                </a:extLst>
              </a:tr>
              <a:tr h="1033200">
                <a:tc>
                  <a:txBody>
                    <a:bodyPr/>
                    <a:lstStyle/>
                    <a:p>
                      <a:endParaRPr lang="en-US" sz="2200" dirty="0">
                        <a:solidFill>
                          <a:schemeClr val="accent5">
                            <a:lumMod val="50000"/>
                          </a:schemeClr>
                        </a:solidFill>
                      </a:endParaRPr>
                    </a:p>
                  </a:txBody>
                  <a:tcPr anchor="ctr"/>
                </a:tc>
                <a:tc>
                  <a:txBody>
                    <a:bodyPr/>
                    <a:lstStyle/>
                    <a:p>
                      <a:r>
                        <a:rPr lang="en-US" sz="2200" b="1" i="0" dirty="0">
                          <a:solidFill>
                            <a:schemeClr val="accent5">
                              <a:lumMod val="50000"/>
                            </a:schemeClr>
                          </a:solidFill>
                        </a:rPr>
                        <a:t>8. </a:t>
                      </a:r>
                      <a:r>
                        <a:rPr lang="en-US" sz="2200" b="1" i="1" dirty="0">
                          <a:solidFill>
                            <a:schemeClr val="accent5">
                              <a:lumMod val="50000"/>
                            </a:schemeClr>
                          </a:solidFill>
                        </a:rPr>
                        <a:t>donner le livre à la femme</a:t>
                      </a:r>
                    </a:p>
                    <a:p>
                      <a:r>
                        <a:rPr lang="en-US" sz="2200" dirty="0">
                          <a:solidFill>
                            <a:schemeClr val="accent5">
                              <a:lumMod val="50000"/>
                            </a:schemeClr>
                          </a:solidFill>
                        </a:rPr>
                        <a:t>    Nous ______ .</a:t>
                      </a:r>
                    </a:p>
                  </a:txBody>
                  <a:tcPr anchor="ctr"/>
                </a:tc>
                <a:tc>
                  <a:txBody>
                    <a:bodyPr/>
                    <a:lstStyle/>
                    <a:p>
                      <a:r>
                        <a:rPr lang="en-US" sz="2200" b="1" i="0" dirty="0">
                          <a:solidFill>
                            <a:schemeClr val="accent5">
                              <a:lumMod val="50000"/>
                            </a:schemeClr>
                          </a:solidFill>
                        </a:rPr>
                        <a:t>4. </a:t>
                      </a:r>
                      <a:r>
                        <a:rPr lang="en-US" sz="2200" b="1" i="1" dirty="0" err="1">
                          <a:solidFill>
                            <a:schemeClr val="accent5">
                              <a:lumMod val="50000"/>
                            </a:schemeClr>
                          </a:solidFill>
                        </a:rPr>
                        <a:t>fermer</a:t>
                      </a:r>
                      <a:r>
                        <a:rPr lang="en-US" sz="2200" b="1" i="1" dirty="0">
                          <a:solidFill>
                            <a:schemeClr val="accent5">
                              <a:lumMod val="50000"/>
                            </a:schemeClr>
                          </a:solidFill>
                        </a:rPr>
                        <a:t> quoi ? </a:t>
                      </a:r>
                    </a:p>
                    <a:p>
                      <a:r>
                        <a:rPr lang="en-US" sz="2200" dirty="0">
                          <a:solidFill>
                            <a:schemeClr val="accent5">
                              <a:lumMod val="50000"/>
                            </a:schemeClr>
                          </a:solidFill>
                        </a:rPr>
                        <a:t>    </a:t>
                      </a:r>
                      <a:r>
                        <a:rPr lang="en-US" sz="2200" dirty="0" err="1">
                          <a:solidFill>
                            <a:schemeClr val="accent5">
                              <a:lumMod val="50000"/>
                            </a:schemeClr>
                          </a:solidFill>
                        </a:rPr>
                        <a:t>Vous</a:t>
                      </a:r>
                      <a:r>
                        <a:rPr lang="en-US" sz="2200" dirty="0">
                          <a:solidFill>
                            <a:schemeClr val="accent5">
                              <a:lumMod val="50000"/>
                            </a:schemeClr>
                          </a:solidFill>
                        </a:rPr>
                        <a:t> _______ ?</a:t>
                      </a:r>
                    </a:p>
                  </a:txBody>
                  <a:tcPr anchor="ctr"/>
                </a:tc>
                <a:extLst>
                  <a:ext uri="{0D108BD9-81ED-4DB2-BD59-A6C34878D82A}">
                    <a16:rowId xmlns:a16="http://schemas.microsoft.com/office/drawing/2014/main" val="2188231585"/>
                  </a:ext>
                </a:extLst>
              </a:tr>
            </a:tbl>
          </a:graphicData>
        </a:graphic>
      </p:graphicFrame>
      <p:pic>
        <p:nvPicPr>
          <p:cNvPr id="10" name="Picture 9">
            <a:extLst>
              <a:ext uri="{FF2B5EF4-FFF2-40B4-BE49-F238E27FC236}">
                <a16:creationId xmlns:a16="http://schemas.microsoft.com/office/drawing/2014/main" id="{5A2CCFAA-B03B-7549-9B47-0D356F072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1738" y="1932832"/>
            <a:ext cx="1219595" cy="1325197"/>
          </a:xfrm>
          <a:prstGeom prst="rect">
            <a:avLst/>
          </a:prstGeom>
        </p:spPr>
      </p:pic>
      <p:pic>
        <p:nvPicPr>
          <p:cNvPr id="11" name="Picture 10" descr="Icon&#10;&#10;Description automatically generated">
            <a:extLst>
              <a:ext uri="{FF2B5EF4-FFF2-40B4-BE49-F238E27FC236}">
                <a16:creationId xmlns:a16="http://schemas.microsoft.com/office/drawing/2014/main" id="{60C4E173-9439-964E-A846-DCCB2253A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1738" y="3073553"/>
            <a:ext cx="1219595" cy="1219595"/>
          </a:xfrm>
          <a:prstGeom prst="rect">
            <a:avLst/>
          </a:prstGeom>
        </p:spPr>
      </p:pic>
      <p:pic>
        <p:nvPicPr>
          <p:cNvPr id="12" name="Picture 11" descr="Logo&#10;&#10;Description automatically generated">
            <a:extLst>
              <a:ext uri="{FF2B5EF4-FFF2-40B4-BE49-F238E27FC236}">
                <a16:creationId xmlns:a16="http://schemas.microsoft.com/office/drawing/2014/main" id="{99A290B2-5559-B445-9825-BBBCF5AC97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3262" y="4404429"/>
            <a:ext cx="1219595" cy="628853"/>
          </a:xfrm>
          <a:prstGeom prst="rect">
            <a:avLst/>
          </a:prstGeom>
        </p:spPr>
      </p:pic>
      <p:pic>
        <p:nvPicPr>
          <p:cNvPr id="13" name="Picture 12">
            <a:extLst>
              <a:ext uri="{FF2B5EF4-FFF2-40B4-BE49-F238E27FC236}">
                <a16:creationId xmlns:a16="http://schemas.microsoft.com/office/drawing/2014/main" id="{01E76E99-93C0-1D46-AC65-5DF9495ACF9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277713" y="5349002"/>
            <a:ext cx="750691" cy="567451"/>
          </a:xfrm>
          <a:prstGeom prst="rect">
            <a:avLst/>
          </a:prstGeom>
        </p:spPr>
      </p:pic>
      <p:sp>
        <p:nvSpPr>
          <p:cNvPr id="18" name="Rounded Rectangle 46">
            <a:extLst>
              <a:ext uri="{FF2B5EF4-FFF2-40B4-BE49-F238E27FC236}">
                <a16:creationId xmlns:a16="http://schemas.microsoft.com/office/drawing/2014/main" id="{99ECB0D3-522E-B444-879E-883812B708E3}"/>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1043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01390" cy="707849"/>
          </a:xfrm>
        </p:spPr>
        <p:txBody>
          <a:bodyPr>
            <a:normAutofit/>
          </a:bodyPr>
          <a:lstStyle/>
          <a:p>
            <a:r>
              <a:rPr lang="en-GB" sz="3000" b="1" dirty="0">
                <a:solidFill>
                  <a:schemeClr val="bg1"/>
                </a:solidFill>
              </a:rPr>
              <a:t>Un conte de </a:t>
            </a:r>
            <a:r>
              <a:rPr lang="en-GB" sz="3000" b="1" dirty="0" err="1">
                <a:solidFill>
                  <a:schemeClr val="bg1"/>
                </a:solidFill>
              </a:rPr>
              <a:t>fées</a:t>
            </a:r>
            <a:r>
              <a:rPr lang="en-GB" sz="3000" b="1" dirty="0">
                <a:solidFill>
                  <a:schemeClr val="bg1"/>
                </a:solidFill>
              </a:rPr>
              <a:t> (</a:t>
            </a:r>
            <a:r>
              <a:rPr lang="en-GB" sz="3000" b="1" dirty="0" err="1">
                <a:solidFill>
                  <a:schemeClr val="bg1"/>
                </a:solidFill>
              </a:rPr>
              <a:t>réponses</a:t>
            </a:r>
            <a:r>
              <a:rPr lang="en-GB" sz="3000" b="1" dirty="0">
                <a:solidFill>
                  <a:schemeClr val="bg1"/>
                </a:solidFill>
              </a:rPr>
              <a:t>)</a:t>
            </a:r>
          </a:p>
        </p:txBody>
      </p:sp>
      <p:sp>
        <p:nvSpPr>
          <p:cNvPr id="18" name="Rounded Rectangle 46">
            <a:extLst>
              <a:ext uri="{FF2B5EF4-FFF2-40B4-BE49-F238E27FC236}">
                <a16:creationId xmlns:a16="http://schemas.microsoft.com/office/drawing/2014/main" id="{99ECB0D3-522E-B444-879E-883812B708E3}"/>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C4EF37B6-D67A-4FEB-8850-DC85393C4D6D}"/>
              </a:ext>
            </a:extLst>
          </p:cNvPr>
          <p:cNvSpPr txBox="1"/>
          <p:nvPr/>
        </p:nvSpPr>
        <p:spPr>
          <a:xfrm>
            <a:off x="200935" y="1342533"/>
            <a:ext cx="11708986" cy="2677656"/>
          </a:xfrm>
          <a:prstGeom prst="rect">
            <a:avLst/>
          </a:prstGeom>
          <a:noFill/>
        </p:spPr>
        <p:txBody>
          <a:bodyPr wrap="square" rtlCol="0">
            <a:spAutoFit/>
          </a:bodyPr>
          <a:lstStyle/>
          <a:p>
            <a:pPr algn="l"/>
            <a:r>
              <a:rPr lang="en-US" sz="2400" b="1" dirty="0">
                <a:solidFill>
                  <a:schemeClr val="accent5">
                    <a:lumMod val="50000"/>
                  </a:schemeClr>
                </a:solidFill>
              </a:rPr>
              <a:t>Groupe A</a:t>
            </a:r>
          </a:p>
          <a:p>
            <a:pPr algn="l"/>
            <a:r>
              <a:rPr lang="en-US" sz="2400" dirty="0" err="1">
                <a:solidFill>
                  <a:schemeClr val="accent5">
                    <a:lumMod val="50000"/>
                  </a:schemeClr>
                </a:solidFill>
              </a:rPr>
              <a:t>Ils</a:t>
            </a:r>
            <a:r>
              <a:rPr lang="en-US" sz="2400" dirty="0">
                <a:solidFill>
                  <a:schemeClr val="accent5">
                    <a:lumMod val="50000"/>
                  </a:schemeClr>
                </a:solidFill>
              </a:rPr>
              <a:t> </a:t>
            </a:r>
            <a:r>
              <a:rPr lang="en-US" sz="2400" dirty="0" err="1">
                <a:solidFill>
                  <a:schemeClr val="accent5">
                    <a:lumMod val="50000"/>
                  </a:schemeClr>
                </a:solidFill>
              </a:rPr>
              <a:t>ont</a:t>
            </a:r>
            <a:r>
              <a:rPr lang="en-US" sz="2400" dirty="0">
                <a:solidFill>
                  <a:schemeClr val="accent5">
                    <a:lumMod val="50000"/>
                  </a:schemeClr>
                </a:solidFill>
              </a:rPr>
              <a:t> </a:t>
            </a:r>
            <a:r>
              <a:rPr lang="en-US" sz="2400" dirty="0" err="1">
                <a:solidFill>
                  <a:schemeClr val="accent5">
                    <a:lumMod val="50000"/>
                  </a:schemeClr>
                </a:solidFill>
              </a:rPr>
              <a:t>écouté</a:t>
            </a:r>
            <a:r>
              <a:rPr lang="en-US" sz="2400" dirty="0">
                <a:solidFill>
                  <a:schemeClr val="accent5">
                    <a:lumMod val="50000"/>
                  </a:schemeClr>
                </a:solidFill>
              </a:rPr>
              <a:t> la femme. </a:t>
            </a:r>
            <a:r>
              <a:rPr lang="en-US" sz="2400" dirty="0" err="1">
                <a:solidFill>
                  <a:schemeClr val="accent5">
                    <a:lumMod val="50000"/>
                  </a:schemeClr>
                </a:solidFill>
              </a:rPr>
              <a:t>Ils</a:t>
            </a:r>
            <a:r>
              <a:rPr lang="en-US" sz="2400" dirty="0">
                <a:solidFill>
                  <a:schemeClr val="accent5">
                    <a:lumMod val="50000"/>
                  </a:schemeClr>
                </a:solidFill>
              </a:rPr>
              <a:t> </a:t>
            </a:r>
            <a:r>
              <a:rPr lang="en-US" sz="2400" dirty="0" err="1">
                <a:solidFill>
                  <a:schemeClr val="accent5">
                    <a:lumMod val="50000"/>
                  </a:schemeClr>
                </a:solidFill>
              </a:rPr>
              <a:t>ont</a:t>
            </a:r>
            <a:r>
              <a:rPr lang="en-US" sz="2400" dirty="0">
                <a:solidFill>
                  <a:schemeClr val="accent5">
                    <a:lumMod val="50000"/>
                  </a:schemeClr>
                </a:solidFill>
              </a:rPr>
              <a:t> </a:t>
            </a:r>
            <a:r>
              <a:rPr lang="en-US" sz="2400" dirty="0" err="1">
                <a:solidFill>
                  <a:schemeClr val="accent5">
                    <a:lumMod val="50000"/>
                  </a:schemeClr>
                </a:solidFill>
              </a:rPr>
              <a:t>mangé</a:t>
            </a:r>
            <a:r>
              <a:rPr lang="en-US" sz="2400" dirty="0">
                <a:solidFill>
                  <a:schemeClr val="accent5">
                    <a:lumMod val="50000"/>
                  </a:schemeClr>
                </a:solidFill>
              </a:rPr>
              <a:t> du fromage. </a:t>
            </a:r>
            <a:r>
              <a:rPr lang="en-US" sz="2400" dirty="0" err="1">
                <a:solidFill>
                  <a:schemeClr val="accent5">
                    <a:lumMod val="50000"/>
                  </a:schemeClr>
                </a:solidFill>
              </a:rPr>
              <a:t>Ils</a:t>
            </a:r>
            <a:r>
              <a:rPr lang="en-US" sz="2400" dirty="0">
                <a:solidFill>
                  <a:schemeClr val="accent5">
                    <a:lumMod val="50000"/>
                  </a:schemeClr>
                </a:solidFill>
              </a:rPr>
              <a:t> </a:t>
            </a:r>
            <a:r>
              <a:rPr lang="en-US" sz="2400" dirty="0" err="1">
                <a:solidFill>
                  <a:schemeClr val="accent5">
                    <a:lumMod val="50000"/>
                  </a:schemeClr>
                </a:solidFill>
              </a:rPr>
              <a:t>ont</a:t>
            </a:r>
            <a:r>
              <a:rPr lang="en-US" sz="2400" dirty="0">
                <a:solidFill>
                  <a:schemeClr val="accent5">
                    <a:lumMod val="50000"/>
                  </a:schemeClr>
                </a:solidFill>
              </a:rPr>
              <a:t> </a:t>
            </a:r>
            <a:r>
              <a:rPr lang="en-US" sz="2400" dirty="0" err="1">
                <a:solidFill>
                  <a:schemeClr val="accent5">
                    <a:lumMod val="50000"/>
                  </a:schemeClr>
                </a:solidFill>
              </a:rPr>
              <a:t>quitté</a:t>
            </a:r>
            <a:r>
              <a:rPr lang="en-US" sz="2400" dirty="0">
                <a:solidFill>
                  <a:schemeClr val="accent5">
                    <a:lumMod val="50000"/>
                  </a:schemeClr>
                </a:solidFill>
              </a:rPr>
              <a:t> </a:t>
            </a:r>
            <a:r>
              <a:rPr lang="en-US" sz="2400" dirty="0" err="1">
                <a:solidFill>
                  <a:schemeClr val="accent5">
                    <a:lumMod val="50000"/>
                  </a:schemeClr>
                </a:solidFill>
              </a:rPr>
              <a:t>sa</a:t>
            </a:r>
            <a:r>
              <a:rPr lang="en-US" sz="2400" dirty="0">
                <a:solidFill>
                  <a:schemeClr val="accent5">
                    <a:lumMod val="50000"/>
                  </a:schemeClr>
                </a:solidFill>
              </a:rPr>
              <a:t> </a:t>
            </a:r>
            <a:r>
              <a:rPr lang="en-US" sz="2400" dirty="0" err="1">
                <a:solidFill>
                  <a:schemeClr val="accent5">
                    <a:lumMod val="50000"/>
                  </a:schemeClr>
                </a:solidFill>
              </a:rPr>
              <a:t>maison</a:t>
            </a:r>
            <a:r>
              <a:rPr lang="en-US" sz="2400" dirty="0">
                <a:solidFill>
                  <a:schemeClr val="accent5">
                    <a:lumMod val="50000"/>
                  </a:schemeClr>
                </a:solidFill>
              </a:rPr>
              <a:t>. </a:t>
            </a:r>
            <a:r>
              <a:rPr lang="en-US" sz="2400" dirty="0" err="1">
                <a:solidFill>
                  <a:schemeClr val="accent5">
                    <a:lumMod val="50000"/>
                  </a:schemeClr>
                </a:solidFill>
              </a:rPr>
              <a:t>Ils</a:t>
            </a:r>
            <a:r>
              <a:rPr lang="en-US" sz="2400" dirty="0">
                <a:solidFill>
                  <a:schemeClr val="accent5">
                    <a:lumMod val="50000"/>
                  </a:schemeClr>
                </a:solidFill>
              </a:rPr>
              <a:t> </a:t>
            </a:r>
            <a:r>
              <a:rPr lang="en-US" sz="2400" dirty="0" err="1">
                <a:solidFill>
                  <a:schemeClr val="accent5">
                    <a:lumMod val="50000"/>
                  </a:schemeClr>
                </a:solidFill>
              </a:rPr>
              <a:t>ont</a:t>
            </a:r>
            <a:r>
              <a:rPr lang="en-US" sz="2400" dirty="0">
                <a:solidFill>
                  <a:schemeClr val="accent5">
                    <a:lumMod val="50000"/>
                  </a:schemeClr>
                </a:solidFill>
              </a:rPr>
              <a:t> fermé la </a:t>
            </a:r>
            <a:r>
              <a:rPr lang="en-US" sz="2400" dirty="0" err="1">
                <a:solidFill>
                  <a:schemeClr val="accent5">
                    <a:lumMod val="50000"/>
                  </a:schemeClr>
                </a:solidFill>
              </a:rPr>
              <a:t>porte</a:t>
            </a:r>
            <a:r>
              <a:rPr lang="en-US" sz="2400" dirty="0">
                <a:solidFill>
                  <a:schemeClr val="accent5">
                    <a:lumMod val="50000"/>
                  </a:schemeClr>
                </a:solidFill>
              </a:rPr>
              <a:t>.  </a:t>
            </a:r>
          </a:p>
          <a:p>
            <a:pPr algn="l"/>
            <a:endParaRPr lang="en-US" sz="2400" b="1" dirty="0">
              <a:solidFill>
                <a:schemeClr val="accent5">
                  <a:lumMod val="50000"/>
                </a:schemeClr>
              </a:solidFill>
            </a:endParaRPr>
          </a:p>
          <a:p>
            <a:pPr algn="l"/>
            <a:r>
              <a:rPr lang="en-US" sz="2400" b="1" dirty="0">
                <a:solidFill>
                  <a:schemeClr val="accent5">
                    <a:lumMod val="50000"/>
                  </a:schemeClr>
                </a:solidFill>
              </a:rPr>
              <a:t>Groupe B</a:t>
            </a:r>
          </a:p>
          <a:p>
            <a:pPr algn="l"/>
            <a:r>
              <a:rPr lang="en-US" sz="2400" dirty="0" err="1">
                <a:solidFill>
                  <a:schemeClr val="accent5">
                    <a:lumMod val="50000"/>
                  </a:schemeClr>
                </a:solidFill>
              </a:rPr>
              <a:t>Ils</a:t>
            </a:r>
            <a:r>
              <a:rPr lang="en-US" sz="2400" dirty="0">
                <a:solidFill>
                  <a:schemeClr val="accent5">
                    <a:lumMod val="50000"/>
                  </a:schemeClr>
                </a:solidFill>
              </a:rPr>
              <a:t> </a:t>
            </a:r>
            <a:r>
              <a:rPr lang="en-US" sz="2400" dirty="0" err="1">
                <a:solidFill>
                  <a:schemeClr val="accent5">
                    <a:lumMod val="50000"/>
                  </a:schemeClr>
                </a:solidFill>
              </a:rPr>
              <a:t>ont</a:t>
            </a:r>
            <a:r>
              <a:rPr lang="en-US" sz="2400" dirty="0">
                <a:solidFill>
                  <a:schemeClr val="accent5">
                    <a:lumMod val="50000"/>
                  </a:schemeClr>
                </a:solidFill>
              </a:rPr>
              <a:t> frappé à la </a:t>
            </a:r>
            <a:r>
              <a:rPr lang="en-US" sz="2400" dirty="0" err="1">
                <a:solidFill>
                  <a:schemeClr val="accent5">
                    <a:lumMod val="50000"/>
                  </a:schemeClr>
                </a:solidFill>
              </a:rPr>
              <a:t>porte</a:t>
            </a:r>
            <a:r>
              <a:rPr lang="en-US" sz="2400" dirty="0">
                <a:solidFill>
                  <a:schemeClr val="accent5">
                    <a:lumMod val="50000"/>
                  </a:schemeClr>
                </a:solidFill>
              </a:rPr>
              <a:t>. </a:t>
            </a:r>
            <a:r>
              <a:rPr lang="en-US" sz="2400" dirty="0" err="1">
                <a:solidFill>
                  <a:schemeClr val="accent5">
                    <a:lumMod val="50000"/>
                  </a:schemeClr>
                </a:solidFill>
              </a:rPr>
              <a:t>Ils</a:t>
            </a:r>
            <a:r>
              <a:rPr lang="en-US" sz="2400" dirty="0">
                <a:solidFill>
                  <a:schemeClr val="accent5">
                    <a:lumMod val="50000"/>
                  </a:schemeClr>
                </a:solidFill>
              </a:rPr>
              <a:t> </a:t>
            </a:r>
            <a:r>
              <a:rPr lang="en-US" sz="2400" dirty="0" err="1">
                <a:solidFill>
                  <a:schemeClr val="accent5">
                    <a:lumMod val="50000"/>
                  </a:schemeClr>
                </a:solidFill>
              </a:rPr>
              <a:t>ont</a:t>
            </a:r>
            <a:r>
              <a:rPr lang="en-US" sz="2400" dirty="0">
                <a:solidFill>
                  <a:schemeClr val="accent5">
                    <a:lumMod val="50000"/>
                  </a:schemeClr>
                </a:solidFill>
              </a:rPr>
              <a:t> </a:t>
            </a:r>
            <a:r>
              <a:rPr lang="en-US" sz="2400" dirty="0" err="1">
                <a:solidFill>
                  <a:schemeClr val="accent5">
                    <a:lumMod val="50000"/>
                  </a:schemeClr>
                </a:solidFill>
              </a:rPr>
              <a:t>parlé</a:t>
            </a:r>
            <a:r>
              <a:rPr lang="en-US" sz="2400" dirty="0">
                <a:solidFill>
                  <a:schemeClr val="accent5">
                    <a:lumMod val="50000"/>
                  </a:schemeClr>
                </a:solidFill>
              </a:rPr>
              <a:t> à la femme. </a:t>
            </a:r>
            <a:r>
              <a:rPr lang="en-US" sz="2400" dirty="0" err="1">
                <a:solidFill>
                  <a:schemeClr val="accent5">
                    <a:lumMod val="50000"/>
                  </a:schemeClr>
                </a:solidFill>
              </a:rPr>
              <a:t>Ils</a:t>
            </a:r>
            <a:r>
              <a:rPr lang="en-US" sz="2400" dirty="0">
                <a:solidFill>
                  <a:schemeClr val="accent5">
                    <a:lumMod val="50000"/>
                  </a:schemeClr>
                </a:solidFill>
              </a:rPr>
              <a:t> </a:t>
            </a:r>
            <a:r>
              <a:rPr lang="en-US" sz="2400" dirty="0" err="1">
                <a:solidFill>
                  <a:schemeClr val="accent5">
                    <a:lumMod val="50000"/>
                  </a:schemeClr>
                </a:solidFill>
              </a:rPr>
              <a:t>ont</a:t>
            </a:r>
            <a:r>
              <a:rPr lang="en-US" sz="2400" dirty="0">
                <a:solidFill>
                  <a:schemeClr val="accent5">
                    <a:lumMod val="50000"/>
                  </a:schemeClr>
                </a:solidFill>
              </a:rPr>
              <a:t> </a:t>
            </a:r>
            <a:r>
              <a:rPr lang="en-US" sz="2400" dirty="0" err="1">
                <a:solidFill>
                  <a:schemeClr val="accent5">
                    <a:lumMod val="50000"/>
                  </a:schemeClr>
                </a:solidFill>
              </a:rPr>
              <a:t>expliqué</a:t>
            </a:r>
            <a:r>
              <a:rPr lang="en-US" sz="2400" dirty="0">
                <a:solidFill>
                  <a:schemeClr val="accent5">
                    <a:lumMod val="50000"/>
                  </a:schemeClr>
                </a:solidFill>
              </a:rPr>
              <a:t> </a:t>
            </a:r>
            <a:r>
              <a:rPr lang="en-US" sz="2400" dirty="0" err="1">
                <a:solidFill>
                  <a:schemeClr val="accent5">
                    <a:lumMod val="50000"/>
                  </a:schemeClr>
                </a:solidFill>
              </a:rPr>
              <a:t>l’histoire</a:t>
            </a:r>
            <a:r>
              <a:rPr lang="en-US" sz="2400" dirty="0">
                <a:solidFill>
                  <a:schemeClr val="accent5">
                    <a:lumMod val="50000"/>
                  </a:schemeClr>
                </a:solidFill>
              </a:rPr>
              <a:t>. </a:t>
            </a:r>
            <a:r>
              <a:rPr lang="en-US" sz="2400" dirty="0" err="1">
                <a:solidFill>
                  <a:schemeClr val="accent5">
                    <a:lumMod val="50000"/>
                  </a:schemeClr>
                </a:solidFill>
              </a:rPr>
              <a:t>Ils</a:t>
            </a:r>
            <a:r>
              <a:rPr lang="en-US" sz="2400" dirty="0">
                <a:solidFill>
                  <a:schemeClr val="accent5">
                    <a:lumMod val="50000"/>
                  </a:schemeClr>
                </a:solidFill>
              </a:rPr>
              <a:t> </a:t>
            </a:r>
            <a:r>
              <a:rPr lang="en-US" sz="2400" dirty="0" err="1">
                <a:solidFill>
                  <a:schemeClr val="accent5">
                    <a:lumMod val="50000"/>
                  </a:schemeClr>
                </a:solidFill>
              </a:rPr>
              <a:t>ont</a:t>
            </a:r>
            <a:r>
              <a:rPr lang="en-US" sz="2400" dirty="0">
                <a:solidFill>
                  <a:schemeClr val="accent5">
                    <a:lumMod val="50000"/>
                  </a:schemeClr>
                </a:solidFill>
              </a:rPr>
              <a:t> </a:t>
            </a:r>
            <a:r>
              <a:rPr lang="en-US" sz="2400" dirty="0" err="1">
                <a:solidFill>
                  <a:schemeClr val="accent5">
                    <a:lumMod val="50000"/>
                  </a:schemeClr>
                </a:solidFill>
              </a:rPr>
              <a:t>donné</a:t>
            </a:r>
            <a:r>
              <a:rPr lang="en-US" sz="2400" dirty="0">
                <a:solidFill>
                  <a:schemeClr val="accent5">
                    <a:lumMod val="50000"/>
                  </a:schemeClr>
                </a:solidFill>
              </a:rPr>
              <a:t> le livre à la femme.</a:t>
            </a:r>
          </a:p>
        </p:txBody>
      </p:sp>
    </p:spTree>
    <p:extLst>
      <p:ext uri="{BB962C8B-B14F-4D97-AF65-F5344CB8AC3E}">
        <p14:creationId xmlns:p14="http://schemas.microsoft.com/office/powerpoint/2010/main" val="3754142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1" y="1931133"/>
            <a:ext cx="9347057" cy="1062010"/>
          </a:xfrm>
        </p:spPr>
        <p:txBody>
          <a:bodyPr>
            <a:normAutofit fontScale="90000"/>
          </a:bodyPr>
          <a:lstStyle/>
          <a:p>
            <a:pPr algn="l"/>
            <a:r>
              <a:rPr lang="en-GB" sz="4000" b="1" dirty="0">
                <a:solidFill>
                  <a:prstClr val="white"/>
                </a:solidFill>
              </a:rPr>
              <a:t>Talking about what groups of people did</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90109"/>
            <a:ext cx="8519158" cy="886062"/>
          </a:xfrm>
        </p:spPr>
        <p:txBody>
          <a:bodyPr>
            <a:noAutofit/>
          </a:bodyPr>
          <a:lstStyle/>
          <a:p>
            <a:pPr algn="l"/>
            <a:r>
              <a:rPr lang="en-GB" sz="2800" dirty="0">
                <a:solidFill>
                  <a:prstClr val="white"/>
                </a:solidFill>
              </a:rPr>
              <a:t>yes/no questions (inversion) in the perfect tense (nous, </a:t>
            </a:r>
            <a:r>
              <a:rPr lang="en-GB" sz="2800" dirty="0" err="1">
                <a:solidFill>
                  <a:prstClr val="white"/>
                </a:solidFill>
              </a:rPr>
              <a:t>vous</a:t>
            </a:r>
            <a:r>
              <a:rPr lang="en-GB" sz="2800" dirty="0">
                <a:solidFill>
                  <a:prstClr val="white"/>
                </a:solidFill>
              </a:rPr>
              <a:t>, </a:t>
            </a:r>
            <a:r>
              <a:rPr lang="en-GB" sz="2800" dirty="0" err="1">
                <a:solidFill>
                  <a:prstClr val="white"/>
                </a:solidFill>
              </a:rPr>
              <a:t>ils</a:t>
            </a:r>
            <a:r>
              <a:rPr lang="en-GB" sz="2800" dirty="0">
                <a:solidFill>
                  <a:prstClr val="white"/>
                </a:solidFill>
              </a:rPr>
              <a:t>/</a:t>
            </a:r>
            <a:r>
              <a:rPr lang="en-GB" sz="2800" dirty="0" err="1">
                <a:solidFill>
                  <a:prstClr val="white"/>
                </a:solidFill>
              </a:rPr>
              <a:t>elles</a:t>
            </a:r>
            <a:r>
              <a:rPr lang="en-GB" sz="2800" dirty="0">
                <a:solidFill>
                  <a:prstClr val="white"/>
                </a:solidFill>
              </a:rPr>
              <a:t>)</a:t>
            </a:r>
          </a:p>
          <a:p>
            <a:pPr algn="l"/>
            <a:r>
              <a:rPr lang="en-GB" sz="2700" dirty="0">
                <a:solidFill>
                  <a:prstClr val="white"/>
                </a:solidFill>
              </a:rPr>
              <a:t>SSCs [-s] and [-</a:t>
            </a:r>
            <a:r>
              <a:rPr lang="en-GB" sz="2700" dirty="0" err="1">
                <a:solidFill>
                  <a:prstClr val="white"/>
                </a:solidFill>
              </a:rPr>
              <a:t>tion</a:t>
            </a:r>
            <a:r>
              <a:rPr lang="en-GB" sz="2700" dirty="0">
                <a:solidFill>
                  <a:prstClr val="white"/>
                </a:solidFill>
              </a:rPr>
              <a:t>]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4 - Lesson </a:t>
            </a:r>
            <a:r>
              <a:rPr lang="en-GB" sz="2000" dirty="0">
                <a:solidFill>
                  <a:prstClr val="white"/>
                </a:solidFill>
                <a:latin typeface="Century Gothic" panose="020B0502020202020204" pitchFamily="34" charset="0"/>
              </a:rPr>
              <a:t>66</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Amber Dudley / Catherine Morris / Catherine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Salkeld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06/11/21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6697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421427"/>
            <a:ext cx="10515600" cy="1325563"/>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-s-</a:t>
            </a:r>
            <a:endParaRPr lang="en-US" sz="3600" dirty="0"/>
          </a:p>
        </p:txBody>
      </p:sp>
      <p:sp>
        <p:nvSpPr>
          <p:cNvPr id="4" name="TextBox 3"/>
          <p:cNvSpPr txBox="1"/>
          <p:nvPr/>
        </p:nvSpPr>
        <p:spPr>
          <a:xfrm>
            <a:off x="3556101" y="4248000"/>
            <a:ext cx="560922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mai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s</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on</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18434" name="Picture 2" descr="House 12 Clip Art">
            <a:extLst>
              <a:ext uri="{FF2B5EF4-FFF2-40B4-BE49-F238E27FC236}">
                <a16:creationId xmlns:a16="http://schemas.microsoft.com/office/drawing/2014/main" id="{C21F704D-3741-4D0F-92EF-FE254F6C0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7149" y="1872000"/>
            <a:ext cx="3177702" cy="255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47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 mais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gtEl>
                                        <p:attrNameLst>
                                          <p:attrName>style.visibility</p:attrName>
                                        </p:attrNameLst>
                                      </p:cBhvr>
                                      <p:to>
                                        <p:strVal val="visible"/>
                                      </p:to>
                                    </p:set>
                                    <p:animEffect transition="in" filter="fade">
                                      <p:cBhvr>
                                        <p:cTn id="17" dur="500"/>
                                        <p:tgtEl>
                                          <p:spTgt spid="18434"/>
                                        </p:tgtEl>
                                      </p:cBhvr>
                                    </p:animEffect>
                                  </p:childTnLst>
                                  <p:subTnLst>
                                    <p:audio>
                                      <p:cMediaNode>
                                        <p:cTn display="0" masterRel="sameClick">
                                          <p:stCondLst>
                                            <p:cond evt="begin" delay="0">
                                              <p:tn val="15"/>
                                            </p:cond>
                                          </p:stCondLst>
                                          <p:endCondLst>
                                            <p:cond evt="onStopAudio" delay="0">
                                              <p:tgtEl>
                                                <p:sldTgt/>
                                              </p:tgtEl>
                                            </p:cond>
                                          </p:endCondLst>
                                        </p:cTn>
                                        <p:tgtEl>
                                          <p:sndTgt r:embed="rId4" name="s mais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185" y="254339"/>
            <a:ext cx="8537645" cy="1456327"/>
          </a:xfrm>
        </p:spPr>
        <p:txBody>
          <a:bodyPr>
            <a:noAutofit/>
          </a:bodyPr>
          <a:lstStyle/>
          <a:p>
            <a:pPr algn="ctr"/>
            <a:r>
              <a:rPr lang="en-GB" sz="11500" b="1" dirty="0">
                <a:solidFill>
                  <a:srgbClr val="1F4E79"/>
                </a:solidFill>
              </a:rPr>
              <a:t>-s-</a:t>
            </a:r>
            <a:endParaRPr lang="en-GB" sz="36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667560" y="3594940"/>
            <a:ext cx="28568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396394" y="584479"/>
            <a:ext cx="339708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maga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69557" y="3594940"/>
            <a:ext cx="299679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olé</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cho</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égli</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90944" y="3669928"/>
            <a:ext cx="272702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cui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3" name="Picture 12" descr="church">
            <a:extLst>
              <a:ext uri="{FF2B5EF4-FFF2-40B4-BE49-F238E27FC236}">
                <a16:creationId xmlns:a16="http://schemas.microsoft.com/office/drawing/2014/main" id="{02A378D0-9B85-1A4A-A33B-F4D36D0332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03787" y="1334836"/>
            <a:ext cx="1565749" cy="2398128"/>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1209575" y="4610603"/>
            <a:ext cx="151676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[sorry]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5279108" y="5611180"/>
            <a:ext cx="163378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wo ches"/>
          <p:cNvPicPr>
            <a:picLocks noChangeAspect="1"/>
          </p:cNvPicPr>
          <p:nvPr/>
        </p:nvPicPr>
        <p:blipFill rotWithShape="1">
          <a:blip r:embed="rId11" cstate="print">
            <a:extLst>
              <a:ext uri="{28A0092B-C50C-407E-A947-70E740481C1C}">
                <a14:useLocalDpi xmlns:a14="http://schemas.microsoft.com/office/drawing/2010/main" val="0"/>
              </a:ext>
            </a:extLst>
          </a:blip>
          <a:srcRect l="23874" r="23423"/>
          <a:stretch/>
        </p:blipFill>
        <p:spPr>
          <a:xfrm>
            <a:off x="8904409" y="4443813"/>
            <a:ext cx="1911736" cy="1813698"/>
          </a:xfrm>
          <a:prstGeom prst="rect">
            <a:avLst/>
          </a:prstGeom>
        </p:spPr>
      </p:pic>
      <p:pic>
        <p:nvPicPr>
          <p:cNvPr id="18" name="Picture 2" descr="House 12 Clip Art">
            <a:extLst>
              <a:ext uri="{FF2B5EF4-FFF2-40B4-BE49-F238E27FC236}">
                <a16:creationId xmlns:a16="http://schemas.microsoft.com/office/drawing/2014/main" id="{7C046F5C-408A-4E15-B8FD-6765978A8A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23763" y="2343789"/>
            <a:ext cx="1729264" cy="1389175"/>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shop">
            <a:extLst>
              <a:ext uri="{FF2B5EF4-FFF2-40B4-BE49-F238E27FC236}">
                <a16:creationId xmlns:a16="http://schemas.microsoft.com/office/drawing/2014/main" id="{2F85308B-0077-4B64-B12D-41203D4B732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82774" y="1693195"/>
            <a:ext cx="1570363" cy="1736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74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s mais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s magas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506"/>
                                        </p:tgtEl>
                                        <p:attrNameLst>
                                          <p:attrName>style.visibility</p:attrName>
                                        </p:attrNameLst>
                                      </p:cBhvr>
                                      <p:to>
                                        <p:strVal val="visible"/>
                                      </p:to>
                                    </p:set>
                                    <p:animEffect transition="in" filter="fade">
                                      <p:cBhvr>
                                        <p:cTn id="28" dur="500"/>
                                        <p:tgtEl>
                                          <p:spTgt spid="21506"/>
                                        </p:tgtEl>
                                      </p:cBhvr>
                                    </p:animEffect>
                                  </p:childTnLst>
                                  <p:subTnLst>
                                    <p:audio>
                                      <p:cMediaNode>
                                        <p:cTn display="0" masterRel="sameClick">
                                          <p:stCondLst>
                                            <p:cond evt="begin" delay="0">
                                              <p:tn val="26"/>
                                            </p:cond>
                                          </p:stCondLst>
                                          <p:endCondLst>
                                            <p:cond evt="onStopAudio" delay="0">
                                              <p:tgtEl>
                                                <p:sldTgt/>
                                              </p:tgtEl>
                                            </p:cond>
                                          </p:endCondLst>
                                        </p:cTn>
                                        <p:tgtEl>
                                          <p:sndTgt r:embed="rId5" name="s magasi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s églis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s églis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s désolé.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7" name="s désolé.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s chos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s chos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s cuisin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s cuisi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37787" y="22325"/>
            <a:ext cx="10515600" cy="1325563"/>
          </a:xfrm>
        </p:spPr>
        <p:txBody>
          <a:bodyPr>
            <a:normAutofit fontScale="90000"/>
          </a:bodyPr>
          <a:lstStyle/>
          <a:p>
            <a:pPr algn="ctr"/>
            <a:r>
              <a:rPr lang="en-GB" sz="13300" b="1" dirty="0">
                <a:solidFill>
                  <a:srgbClr val="115076"/>
                </a:solidFill>
                <a:cs typeface="Calibri" panose="020F0502020204030204" pitchFamily="34" charset="0"/>
              </a:rPr>
              <a:t>ç/c</a:t>
            </a:r>
            <a:endParaRPr lang="en-GB" dirty="0"/>
          </a:p>
        </p:txBody>
      </p:sp>
      <p:sp>
        <p:nvSpPr>
          <p:cNvPr id="6" name="Rounded Rectangle 5" descr="rectangle"/>
          <p:cNvSpPr/>
          <p:nvPr/>
        </p:nvSpPr>
        <p:spPr>
          <a:xfrm>
            <a:off x="4732282" y="1604128"/>
            <a:ext cx="2727435" cy="297968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map with an arrow pointing out the locatio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334750" y="1839040"/>
            <a:ext cx="1522499" cy="15286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31303" y="3316208"/>
            <a:ext cx="1317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762852" y="508760"/>
            <a:ext cx="31293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fran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0" name="Picture 19" descr="the french fla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532" y="1637132"/>
            <a:ext cx="1808379" cy="1205586"/>
          </a:xfrm>
          <a:prstGeom prst="rect">
            <a:avLst/>
          </a:prstGeom>
        </p:spPr>
      </p:pic>
      <p:sp>
        <p:nvSpPr>
          <p:cNvPr id="7" name="TextBox 6"/>
          <p:cNvSpPr txBox="1"/>
          <p:nvPr/>
        </p:nvSpPr>
        <p:spPr>
          <a:xfrm>
            <a:off x="800522" y="3500874"/>
            <a:ext cx="30540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inéma</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2" name="Picture 21" descr="cinema reel"/>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2587" y="4406530"/>
            <a:ext cx="1707662" cy="2017668"/>
          </a:xfrm>
          <a:prstGeom prst="rect">
            <a:avLst/>
          </a:prstGeom>
        </p:spPr>
      </p:pic>
      <p:sp>
        <p:nvSpPr>
          <p:cNvPr id="8" name="TextBox 7"/>
          <p:cNvSpPr txBox="1"/>
          <p:nvPr/>
        </p:nvSpPr>
        <p:spPr>
          <a:xfrm>
            <a:off x="4544579" y="4642467"/>
            <a:ext cx="31229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ider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Rectangle 1"/>
          <p:cNvSpPr/>
          <p:nvPr/>
        </p:nvSpPr>
        <p:spPr>
          <a:xfrm>
            <a:off x="4721793" y="5415364"/>
            <a:ext cx="27190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decide]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548748" y="508759"/>
            <a:ext cx="293061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a small bo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85970" y="1544895"/>
            <a:ext cx="1456166" cy="1937966"/>
          </a:xfrm>
          <a:prstGeom prst="rect">
            <a:avLst/>
          </a:prstGeom>
        </p:spPr>
      </p:pic>
      <p:sp>
        <p:nvSpPr>
          <p:cNvPr id="13" name="TextBox 12"/>
          <p:cNvSpPr txBox="1"/>
          <p:nvPr/>
        </p:nvSpPr>
        <p:spPr>
          <a:xfrm>
            <a:off x="9111750" y="3477522"/>
            <a:ext cx="2017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a:t>
            </a:r>
          </a:p>
        </p:txBody>
      </p:sp>
      <p:pic>
        <p:nvPicPr>
          <p:cNvPr id="17" name="Picture 16" descr="the number fiv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19582" y="4513658"/>
            <a:ext cx="1445138" cy="180341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2541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ci_c.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ç ici.wav"/>
                                        </p:tgtEl>
                                      </p:cMediaNode>
                                    </p:audio>
                                  </p:sub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ç françai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subTnLst>
                                    <p:audio>
                                      <p:cMediaNode>
                                        <p:cTn display="0" masterRel="sameClick">
                                          <p:stCondLst>
                                            <p:cond evt="begin" delay="0">
                                              <p:tn val="26"/>
                                            </p:cond>
                                          </p:stCondLst>
                                          <p:endCondLst>
                                            <p:cond evt="onStopAudio" delay="0">
                                              <p:tgtEl>
                                                <p:sldTgt/>
                                              </p:tgtEl>
                                            </p:cond>
                                          </p:endCondLst>
                                        </p:cTn>
                                        <p:tgtEl>
                                          <p:sndTgt r:embed="rId6" name="ç françai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7" name="ç garç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subTnLst>
                                    <p:audio>
                                      <p:cMediaNode>
                                        <p:cTn display="0" masterRel="sameClick">
                                          <p:stCondLst>
                                            <p:cond evt="begin" delay="0">
                                              <p:tn val="36"/>
                                            </p:cond>
                                          </p:stCondLst>
                                          <p:endCondLst>
                                            <p:cond evt="onStopAudio" delay="0">
                                              <p:tgtEl>
                                                <p:sldTgt/>
                                              </p:tgtEl>
                                            </p:cond>
                                          </p:endCondLst>
                                        </p:cTn>
                                        <p:tgtEl>
                                          <p:sndTgt r:embed="rId7" name="ç garç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8" name="ç ciném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subTnLst>
                                    <p:audio>
                                      <p:cMediaNode>
                                        <p:cTn display="0" masterRel="sameClick">
                                          <p:stCondLst>
                                            <p:cond evt="begin" delay="0">
                                              <p:tn val="46"/>
                                            </p:cond>
                                          </p:stCondLst>
                                          <p:endCondLst>
                                            <p:cond evt="onStopAudio" delay="0">
                                              <p:tgtEl>
                                                <p:sldTgt/>
                                              </p:tgtEl>
                                            </p:cond>
                                          </p:endCondLst>
                                        </p:cTn>
                                        <p:tgtEl>
                                          <p:sndTgt r:embed="rId8" name="ç ciném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ç décid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9" name="ç décid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subTnLst>
                                    <p:audio>
                                      <p:cMediaNode>
                                        <p:cTn display="0" masterRel="sameClick">
                                          <p:stCondLst>
                                            <p:cond evt="begin" delay="0">
                                              <p:tn val="61"/>
                                            </p:cond>
                                          </p:stCondLst>
                                          <p:endCondLst>
                                            <p:cond evt="onStopAudio" delay="0">
                                              <p:tgtEl>
                                                <p:sldTgt/>
                                              </p:tgtEl>
                                            </p:cond>
                                          </p:endCondLst>
                                        </p:cTn>
                                        <p:tgtEl>
                                          <p:sndTgt r:embed="rId10" name="ç cinq.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10" name="ç cinq.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P spid="3" grpId="0"/>
      <p:bldP spid="4" grpId="0"/>
      <p:bldP spid="7" grpId="0"/>
      <p:bldP spid="8" grpId="0"/>
      <p:bldP spid="2" grpId="0"/>
      <p:bldP spid="9"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69DEF1-46CA-C849-99ED-9E8A0E85C38B}"/>
              </a:ext>
            </a:extLst>
          </p:cNvPr>
          <p:cNvSpPr>
            <a:spLocks noGrp="1"/>
          </p:cNvSpPr>
          <p:nvPr>
            <p:ph type="title"/>
          </p:nvPr>
        </p:nvSpPr>
        <p:spPr>
          <a:xfrm>
            <a:off x="0" y="-186473"/>
            <a:ext cx="10515600" cy="1325563"/>
          </a:xfrm>
        </p:spPr>
        <p:txBody>
          <a:bodyPr/>
          <a:lstStyle/>
          <a:p>
            <a:pPr lvl="0">
              <a:lnSpc>
                <a:spcPct val="100000"/>
              </a:lnSpc>
              <a:spcBef>
                <a:spcPts val="0"/>
              </a:spcBef>
            </a:pPr>
            <a:r>
              <a:rPr lang="en-GB" sz="15000" b="1" dirty="0">
                <a:solidFill>
                  <a:srgbClr val="1F4E79"/>
                </a:solidFill>
                <a:latin typeface="Century Gothic" panose="020B0502020202020204" pitchFamily="34" charset="0"/>
                <a:ea typeface="+mn-ea"/>
                <a:cs typeface="Calibri" panose="020F0502020204030204" pitchFamily="34" charset="0"/>
              </a:rPr>
              <a:t>-</a:t>
            </a:r>
            <a:r>
              <a:rPr lang="en-GB" sz="15000" b="1" dirty="0" err="1">
                <a:solidFill>
                  <a:srgbClr val="1F4E79"/>
                </a:solidFill>
                <a:latin typeface="Century Gothic" panose="020B0502020202020204" pitchFamily="34" charset="0"/>
                <a:ea typeface="+mn-ea"/>
                <a:cs typeface="Calibri" panose="020F0502020204030204" pitchFamily="34" charset="0"/>
              </a:rPr>
              <a:t>tion</a:t>
            </a:r>
            <a:endParaRPr lang="en-US" dirty="0"/>
          </a:p>
        </p:txBody>
      </p:sp>
      <p:pic>
        <p:nvPicPr>
          <p:cNvPr id="4" name="Picture 3" descr="a warning sign with someone slipping on i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1611" y="1096226"/>
            <a:ext cx="3558385" cy="3130267"/>
          </a:xfrm>
          <a:prstGeom prst="rect">
            <a:avLst/>
          </a:prstGeom>
        </p:spPr>
      </p:pic>
      <p:sp>
        <p:nvSpPr>
          <p:cNvPr id="3" name="TextBox 2"/>
          <p:cNvSpPr txBox="1"/>
          <p:nvPr/>
        </p:nvSpPr>
        <p:spPr>
          <a:xfrm>
            <a:off x="2343265" y="4288221"/>
            <a:ext cx="75054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Atten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tion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61397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tion attenti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tion atten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8050"/>
            <a:ext cx="10515600" cy="1325563"/>
          </a:xfrm>
        </p:spPr>
        <p:txBody>
          <a:bodyPr>
            <a:normAutofit fontScale="90000"/>
          </a:bodyPr>
          <a:lstStyle/>
          <a:p>
            <a:pPr algn="ctr"/>
            <a:r>
              <a:rPr lang="en-GB" sz="11100" b="1" dirty="0">
                <a:solidFill>
                  <a:srgbClr val="115076"/>
                </a:solidFill>
                <a:cs typeface="Calibri" panose="020F0502020204030204" pitchFamily="34" charset="0"/>
              </a:rPr>
              <a:t>-</a:t>
            </a:r>
            <a:r>
              <a:rPr lang="en-GB" sz="11100" b="1" dirty="0" err="1">
                <a:solidFill>
                  <a:srgbClr val="115076"/>
                </a:solidFill>
                <a:cs typeface="Calibri" panose="020F0502020204030204" pitchFamily="34" charset="0"/>
              </a:rPr>
              <a:t>tion</a:t>
            </a:r>
            <a:endParaRPr lang="en-GB" dirty="0"/>
          </a:p>
        </p:txBody>
      </p:sp>
      <p:sp>
        <p:nvSpPr>
          <p:cNvPr id="8" name="Rounded Rectangle 7" descr="rectangle"/>
          <p:cNvSpPr/>
          <p:nvPr/>
        </p:nvSpPr>
        <p:spPr>
          <a:xfrm>
            <a:off x="4218711" y="1666286"/>
            <a:ext cx="3975148" cy="2735168"/>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danger of slipping sig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8837" y="1759504"/>
            <a:ext cx="1794896" cy="1578947"/>
          </a:xfrm>
          <a:prstGeom prst="rect">
            <a:avLst/>
          </a:prstGeom>
        </p:spPr>
      </p:pic>
      <p:sp>
        <p:nvSpPr>
          <p:cNvPr id="9" name="TextBox 8"/>
          <p:cNvSpPr txBox="1"/>
          <p:nvPr/>
        </p:nvSpPr>
        <p:spPr>
          <a:xfrm>
            <a:off x="-507912" y="488397"/>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popula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2" name="TextBox 1"/>
          <p:cNvSpPr txBox="1"/>
          <p:nvPr/>
        </p:nvSpPr>
        <p:spPr>
          <a:xfrm>
            <a:off x="4255768" y="3327459"/>
            <a:ext cx="39010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atten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5" name="TextBox 4"/>
          <p:cNvSpPr txBox="1"/>
          <p:nvPr/>
        </p:nvSpPr>
        <p:spPr>
          <a:xfrm>
            <a:off x="649127" y="3555503"/>
            <a:ext cx="29598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7" name="TextBox 6"/>
          <p:cNvSpPr txBox="1"/>
          <p:nvPr/>
        </p:nvSpPr>
        <p:spPr>
          <a:xfrm>
            <a:off x="2537306" y="5032026"/>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interna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p>
        </p:txBody>
      </p:sp>
      <p:sp>
        <p:nvSpPr>
          <p:cNvPr id="6" name="TextBox 5"/>
          <p:cNvSpPr txBox="1"/>
          <p:nvPr/>
        </p:nvSpPr>
        <p:spPr>
          <a:xfrm>
            <a:off x="8260188" y="488396"/>
            <a:ext cx="39318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situa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4" name="TextBox 3"/>
          <p:cNvSpPr txBox="1"/>
          <p:nvPr/>
        </p:nvSpPr>
        <p:spPr>
          <a:xfrm>
            <a:off x="8597430" y="3555503"/>
            <a:ext cx="35945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pic>
        <p:nvPicPr>
          <p:cNvPr id="1026" name="Picture 2" descr="Association, Community, Group, Meeting">
            <a:extLst>
              <a:ext uri="{FF2B5EF4-FFF2-40B4-BE49-F238E27FC236}">
                <a16:creationId xmlns:a16="http://schemas.microsoft.com/office/drawing/2014/main" id="{68ED1A46-0264-49D7-A466-C77937A86A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33689" y="1471886"/>
            <a:ext cx="1794896" cy="17948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rnational, World, Flags, Countries">
            <a:extLst>
              <a:ext uri="{FF2B5EF4-FFF2-40B4-BE49-F238E27FC236}">
                <a16:creationId xmlns:a16="http://schemas.microsoft.com/office/drawing/2014/main" id="{EF89A70F-3182-4521-BB79-69FADDEBD4B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35692" y="4868243"/>
            <a:ext cx="1323475" cy="1343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75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attention.wav"/>
                                        </p:tgtEl>
                                      </p:cMediaNode>
                                    </p:audio>
                                  </p:sub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5" name="tion attenti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6" name="tion populati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6" name="tion populati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7" name="tion situati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8" name="tion acti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9" name="tion intermational.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28"/>
                                        </p:tgtEl>
                                        <p:attrNameLst>
                                          <p:attrName>style.visibility</p:attrName>
                                        </p:attrNameLst>
                                      </p:cBhvr>
                                      <p:to>
                                        <p:strVal val="visible"/>
                                      </p:to>
                                    </p:set>
                                    <p:animEffect transition="in" filter="fade">
                                      <p:cBhvr>
                                        <p:cTn id="48" dur="500"/>
                                        <p:tgtEl>
                                          <p:spTgt spid="1028"/>
                                        </p:tgtEl>
                                      </p:cBhvr>
                                    </p:animEffect>
                                  </p:childTnLst>
                                  <p:subTnLst>
                                    <p:audio>
                                      <p:cMediaNode>
                                        <p:cTn display="0" masterRel="sameClick">
                                          <p:stCondLst>
                                            <p:cond evt="begin" delay="0">
                                              <p:tn val="46"/>
                                            </p:cond>
                                          </p:stCondLst>
                                          <p:endCondLst>
                                            <p:cond evt="onStopAudio" delay="0">
                                              <p:tgtEl>
                                                <p:sldTgt/>
                                              </p:tgtEl>
                                            </p:cond>
                                          </p:endCondLst>
                                        </p:cTn>
                                        <p:tgtEl>
                                          <p:sndTgt r:embed="rId9" name="tion intermational.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subTnLst>
                                    <p:audio>
                                      <p:cMediaNode>
                                        <p:cTn display="0" masterRel="sameClick">
                                          <p:stCondLst>
                                            <p:cond evt="begin" delay="0">
                                              <p:tn val="51"/>
                                            </p:cond>
                                          </p:stCondLst>
                                          <p:endCondLst>
                                            <p:cond evt="onStopAudio" delay="0">
                                              <p:tgtEl>
                                                <p:sldTgt/>
                                              </p:tgtEl>
                                            </p:cond>
                                          </p:endCondLst>
                                        </p:cTn>
                                        <p:tgtEl>
                                          <p:sndTgt r:embed="rId10" name="tion solu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p:bldP spid="2" grpId="0"/>
      <p:bldP spid="5" grpId="0"/>
      <p:bldP spid="7" grpId="0"/>
      <p:bldP spid="6"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 name="Table 57">
            <a:extLst>
              <a:ext uri="{FF2B5EF4-FFF2-40B4-BE49-F238E27FC236}">
                <a16:creationId xmlns:a16="http://schemas.microsoft.com/office/drawing/2014/main" id="{4853F919-B224-4F92-84ED-65262090264D}"/>
              </a:ext>
            </a:extLst>
          </p:cNvPr>
          <p:cNvGraphicFramePr>
            <a:graphicFrameLocks noGrp="1"/>
          </p:cNvGraphicFramePr>
          <p:nvPr/>
        </p:nvGraphicFramePr>
        <p:xfrm>
          <a:off x="156644" y="2197790"/>
          <a:ext cx="11729919" cy="4114800"/>
        </p:xfrm>
        <a:graphic>
          <a:graphicData uri="http://schemas.openxmlformats.org/drawingml/2006/table">
            <a:tbl>
              <a:tblPr firstRow="1" bandRow="1">
                <a:tableStyleId>{5C22544A-7EE6-4342-B048-85BDC9FD1C3A}</a:tableStyleId>
              </a:tblPr>
              <a:tblGrid>
                <a:gridCol w="894897">
                  <a:extLst>
                    <a:ext uri="{9D8B030D-6E8A-4147-A177-3AD203B41FA5}">
                      <a16:colId xmlns:a16="http://schemas.microsoft.com/office/drawing/2014/main" val="541135114"/>
                    </a:ext>
                  </a:extLst>
                </a:gridCol>
                <a:gridCol w="3611674">
                  <a:extLst>
                    <a:ext uri="{9D8B030D-6E8A-4147-A177-3AD203B41FA5}">
                      <a16:colId xmlns:a16="http://schemas.microsoft.com/office/drawing/2014/main" val="3474095272"/>
                    </a:ext>
                  </a:extLst>
                </a:gridCol>
                <a:gridCol w="3611674">
                  <a:extLst>
                    <a:ext uri="{9D8B030D-6E8A-4147-A177-3AD203B41FA5}">
                      <a16:colId xmlns:a16="http://schemas.microsoft.com/office/drawing/2014/main" val="757762521"/>
                    </a:ext>
                  </a:extLst>
                </a:gridCol>
                <a:gridCol w="3611674">
                  <a:extLst>
                    <a:ext uri="{9D8B030D-6E8A-4147-A177-3AD203B41FA5}">
                      <a16:colId xmlns:a16="http://schemas.microsoft.com/office/drawing/2014/main" val="3374734591"/>
                    </a:ext>
                  </a:extLst>
                </a:gridCol>
              </a:tblGrid>
              <a:tr h="370840">
                <a:tc>
                  <a:txBody>
                    <a:bodyPr/>
                    <a:lstStyle/>
                    <a:p>
                      <a:pPr marL="0" algn="l" defTabSz="914400" rtl="0" eaLnBrk="1" latinLnBrk="0" hangingPunct="1"/>
                      <a:endParaRPr lang="fr-FR" sz="2400" b="0" kern="1200" dirty="0">
                        <a:solidFill>
                          <a:srgbClr val="002060"/>
                        </a:solidFill>
                        <a:latin typeface="+mn-lt"/>
                        <a:ea typeface="+mn-ea"/>
                        <a:cs typeface="+mn-cs"/>
                      </a:endParaRPr>
                    </a:p>
                  </a:txBody>
                  <a:tcPr>
                    <a:solidFill>
                      <a:srgbClr val="EAEFF7"/>
                    </a:solidFill>
                  </a:tcPr>
                </a:tc>
                <a:tc>
                  <a:txBody>
                    <a:bodyPr/>
                    <a:lstStyle/>
                    <a:p>
                      <a:pPr marL="0" algn="l" defTabSz="914400" rtl="0" eaLnBrk="1" latinLnBrk="0" hangingPunct="1"/>
                      <a:r>
                        <a:rPr lang="fr-FR" sz="2400" b="0" kern="1200" dirty="0">
                          <a:solidFill>
                            <a:srgbClr val="002060"/>
                          </a:solidFill>
                          <a:latin typeface="+mn-lt"/>
                          <a:ea typeface="+mn-ea"/>
                          <a:cs typeface="+mn-cs"/>
                        </a:rPr>
                        <a:t>des chau</a:t>
                      </a:r>
                      <a:r>
                        <a:rPr lang="fr-FR" sz="2400" b="1" kern="1200" dirty="0">
                          <a:solidFill>
                            <a:srgbClr val="EE6000"/>
                          </a:solidFill>
                          <a:latin typeface="+mn-lt"/>
                          <a:ea typeface="+mn-ea"/>
                          <a:cs typeface="+mn-cs"/>
                        </a:rPr>
                        <a:t>ss</a:t>
                      </a:r>
                      <a:r>
                        <a:rPr lang="fr-FR" sz="2400" b="0" kern="1200" dirty="0">
                          <a:solidFill>
                            <a:srgbClr val="002060"/>
                          </a:solidFill>
                          <a:latin typeface="+mn-lt"/>
                          <a:ea typeface="+mn-ea"/>
                          <a:cs typeface="+mn-cs"/>
                        </a:rPr>
                        <a:t>ettes</a:t>
                      </a:r>
                    </a:p>
                    <a:p>
                      <a:pPr marL="0" algn="l" defTabSz="914400" rtl="0" eaLnBrk="1" latinLnBrk="0" hangingPunct="1"/>
                      <a:endParaRPr lang="fr-FR" sz="2400" b="0" kern="1200" dirty="0">
                        <a:solidFill>
                          <a:srgbClr val="002060"/>
                        </a:solidFill>
                        <a:latin typeface="+mn-lt"/>
                        <a:ea typeface="+mn-ea"/>
                        <a:cs typeface="+mn-cs"/>
                      </a:endParaRPr>
                    </a:p>
                  </a:txBody>
                  <a:tcPr>
                    <a:solidFill>
                      <a:srgbClr val="EAEFF7"/>
                    </a:solidFill>
                  </a:tcPr>
                </a:tc>
                <a:tc>
                  <a:txBody>
                    <a:bodyPr/>
                    <a:lstStyle/>
                    <a:p>
                      <a:pPr marL="0" algn="l" defTabSz="914400" rtl="0" eaLnBrk="1" latinLnBrk="0" hangingPunct="1"/>
                      <a:r>
                        <a:rPr lang="fr-FR" sz="2400" b="0" kern="1200" dirty="0">
                          <a:solidFill>
                            <a:srgbClr val="002060"/>
                          </a:solidFill>
                          <a:latin typeface="+mn-lt"/>
                          <a:ea typeface="+mn-ea"/>
                          <a:cs typeface="+mn-cs"/>
                        </a:rPr>
                        <a:t>un blou</a:t>
                      </a:r>
                      <a:r>
                        <a:rPr lang="fr-FR" sz="2400" b="1" kern="1200" dirty="0">
                          <a:solidFill>
                            <a:srgbClr val="EE6000"/>
                          </a:solidFill>
                          <a:latin typeface="+mn-lt"/>
                          <a:ea typeface="+mn-ea"/>
                          <a:cs typeface="+mn-cs"/>
                        </a:rPr>
                        <a:t>s</a:t>
                      </a:r>
                      <a:r>
                        <a:rPr lang="fr-FR" sz="2400" b="0" kern="1200" dirty="0">
                          <a:solidFill>
                            <a:srgbClr val="002060"/>
                          </a:solidFill>
                          <a:latin typeface="+mn-lt"/>
                          <a:ea typeface="+mn-ea"/>
                          <a:cs typeface="+mn-cs"/>
                        </a:rPr>
                        <a:t>on</a:t>
                      </a:r>
                    </a:p>
                  </a:txBody>
                  <a:tcPr>
                    <a:solidFill>
                      <a:srgbClr val="EAEFF7"/>
                    </a:solidFill>
                  </a:tcPr>
                </a:tc>
                <a:tc>
                  <a:txBody>
                    <a:bodyPr/>
                    <a:lstStyle/>
                    <a:p>
                      <a:pPr marL="0" algn="l" defTabSz="914400" rtl="0" eaLnBrk="1" latinLnBrk="0" hangingPunct="1"/>
                      <a:r>
                        <a:rPr lang="fr-FR" sz="2400" b="0" kern="1200" dirty="0">
                          <a:solidFill>
                            <a:srgbClr val="002060"/>
                          </a:solidFill>
                          <a:latin typeface="+mn-lt"/>
                          <a:ea typeface="+mn-ea"/>
                          <a:cs typeface="+mn-cs"/>
                        </a:rPr>
                        <a:t>un bra</a:t>
                      </a:r>
                      <a:r>
                        <a:rPr lang="fr-FR" sz="2400" b="1" kern="1200" dirty="0">
                          <a:solidFill>
                            <a:srgbClr val="EE6000"/>
                          </a:solidFill>
                          <a:latin typeface="+mn-lt"/>
                          <a:ea typeface="+mn-ea"/>
                          <a:cs typeface="+mn-cs"/>
                        </a:rPr>
                        <a:t>c</a:t>
                      </a:r>
                      <a:r>
                        <a:rPr lang="fr-FR" sz="2400" b="0" kern="1200" dirty="0">
                          <a:solidFill>
                            <a:srgbClr val="002060"/>
                          </a:solidFill>
                          <a:latin typeface="+mn-lt"/>
                          <a:ea typeface="+mn-ea"/>
                          <a:cs typeface="+mn-cs"/>
                        </a:rPr>
                        <a:t>elet</a:t>
                      </a:r>
                    </a:p>
                  </a:txBody>
                  <a:tcPr>
                    <a:solidFill>
                      <a:srgbClr val="EAEFF7"/>
                    </a:solidFill>
                  </a:tcPr>
                </a:tc>
                <a:extLst>
                  <a:ext uri="{0D108BD9-81ED-4DB2-BD59-A6C34878D82A}">
                    <a16:rowId xmlns:a16="http://schemas.microsoft.com/office/drawing/2014/main" val="2031648505"/>
                  </a:ext>
                </a:extLst>
              </a:tr>
              <a:tr h="370840">
                <a:tc>
                  <a:txBody>
                    <a:bodyPr/>
                    <a:lstStyle/>
                    <a:p>
                      <a:endParaRPr lang="fr-FR" sz="2400" dirty="0">
                        <a:solidFill>
                          <a:srgbClr val="002060"/>
                        </a:solidFill>
                      </a:endParaRPr>
                    </a:p>
                  </a:txBody>
                  <a:tcPr/>
                </a:tc>
                <a:tc>
                  <a:txBody>
                    <a:bodyPr/>
                    <a:lstStyle/>
                    <a:p>
                      <a:r>
                        <a:rPr lang="fr-FR" sz="2400" dirty="0">
                          <a:solidFill>
                            <a:srgbClr val="002060"/>
                          </a:solidFill>
                        </a:rPr>
                        <a:t>un parde</a:t>
                      </a:r>
                      <a:r>
                        <a:rPr lang="fr-FR" sz="2400" b="1" dirty="0">
                          <a:solidFill>
                            <a:srgbClr val="EE6000"/>
                          </a:solidFill>
                        </a:rPr>
                        <a:t>ss</a:t>
                      </a:r>
                      <a:r>
                        <a:rPr lang="fr-FR" sz="2400" dirty="0">
                          <a:solidFill>
                            <a:srgbClr val="002060"/>
                          </a:solidFill>
                        </a:rPr>
                        <a:t>us</a:t>
                      </a:r>
                    </a:p>
                    <a:p>
                      <a:endParaRPr lang="fr-FR" sz="2400" dirty="0">
                        <a:solidFill>
                          <a:srgbClr val="002060"/>
                        </a:solidFill>
                      </a:endParaRPr>
                    </a:p>
                  </a:txBody>
                  <a:tcPr/>
                </a:tc>
                <a:tc>
                  <a:txBody>
                    <a:bodyPr/>
                    <a:lstStyle/>
                    <a:p>
                      <a:r>
                        <a:rPr lang="fr-FR" sz="2400" dirty="0">
                          <a:solidFill>
                            <a:srgbClr val="002060"/>
                          </a:solidFill>
                        </a:rPr>
                        <a:t>des lunettes de nata</a:t>
                      </a:r>
                      <a:r>
                        <a:rPr lang="fr-FR" sz="2400" b="1" dirty="0">
                          <a:solidFill>
                            <a:srgbClr val="EE6000"/>
                          </a:solidFill>
                        </a:rPr>
                        <a:t>t</a:t>
                      </a:r>
                      <a:r>
                        <a:rPr lang="fr-FR" sz="2400" dirty="0">
                          <a:solidFill>
                            <a:srgbClr val="002060"/>
                          </a:solidFill>
                        </a:rPr>
                        <a:t>ion</a:t>
                      </a:r>
                    </a:p>
                  </a:txBody>
                  <a:tcPr/>
                </a:tc>
                <a:tc>
                  <a:txBody>
                    <a:bodyPr/>
                    <a:lstStyle/>
                    <a:p>
                      <a:r>
                        <a:rPr lang="fr-FR" sz="2400" dirty="0">
                          <a:solidFill>
                            <a:srgbClr val="002060"/>
                          </a:solidFill>
                        </a:rPr>
                        <a:t>une blou</a:t>
                      </a:r>
                      <a:r>
                        <a:rPr lang="fr-FR" sz="2400" b="1" dirty="0">
                          <a:solidFill>
                            <a:srgbClr val="EE6000"/>
                          </a:solidFill>
                        </a:rPr>
                        <a:t>s</a:t>
                      </a:r>
                      <a:r>
                        <a:rPr lang="fr-FR" sz="2400" dirty="0">
                          <a:solidFill>
                            <a:srgbClr val="002060"/>
                          </a:solidFill>
                        </a:rPr>
                        <a:t>e</a:t>
                      </a:r>
                    </a:p>
                  </a:txBody>
                  <a:tcPr/>
                </a:tc>
                <a:extLst>
                  <a:ext uri="{0D108BD9-81ED-4DB2-BD59-A6C34878D82A}">
                    <a16:rowId xmlns:a16="http://schemas.microsoft.com/office/drawing/2014/main" val="445520874"/>
                  </a:ext>
                </a:extLst>
              </a:tr>
              <a:tr h="370840">
                <a:tc>
                  <a:txBody>
                    <a:bodyPr/>
                    <a:lstStyle/>
                    <a:p>
                      <a:endParaRPr lang="fr-FR" sz="2400" dirty="0">
                        <a:solidFill>
                          <a:srgbClr val="002060"/>
                        </a:solidFill>
                      </a:endParaRPr>
                    </a:p>
                  </a:txBody>
                  <a:tcPr/>
                </a:tc>
                <a:tc>
                  <a:txBody>
                    <a:bodyPr/>
                    <a:lstStyle/>
                    <a:p>
                      <a:r>
                        <a:rPr lang="fr-FR" sz="2400" dirty="0">
                          <a:solidFill>
                            <a:srgbClr val="002060"/>
                          </a:solidFill>
                        </a:rPr>
                        <a:t>un tri</a:t>
                      </a:r>
                      <a:r>
                        <a:rPr lang="fr-FR" sz="2400" b="1" dirty="0">
                          <a:solidFill>
                            <a:srgbClr val="EE6000"/>
                          </a:solidFill>
                        </a:rPr>
                        <a:t>c</a:t>
                      </a:r>
                      <a:r>
                        <a:rPr lang="fr-FR" sz="2400" dirty="0">
                          <a:solidFill>
                            <a:srgbClr val="002060"/>
                          </a:solidFill>
                        </a:rPr>
                        <a:t>ot</a:t>
                      </a:r>
                    </a:p>
                    <a:p>
                      <a:endParaRPr lang="fr-FR" sz="2400" dirty="0">
                        <a:solidFill>
                          <a:srgbClr val="002060"/>
                        </a:solidFill>
                      </a:endParaRPr>
                    </a:p>
                  </a:txBody>
                  <a:tcPr/>
                </a:tc>
                <a:tc>
                  <a:txBody>
                    <a:bodyPr/>
                    <a:lstStyle/>
                    <a:p>
                      <a:r>
                        <a:rPr lang="fr-FR" sz="2400" dirty="0">
                          <a:solidFill>
                            <a:srgbClr val="002060"/>
                          </a:solidFill>
                        </a:rPr>
                        <a:t>une </a:t>
                      </a:r>
                      <a:r>
                        <a:rPr lang="fr-FR" sz="2400" b="1" dirty="0">
                          <a:solidFill>
                            <a:srgbClr val="EE6000"/>
                          </a:solidFill>
                        </a:rPr>
                        <a:t>c</a:t>
                      </a:r>
                      <a:r>
                        <a:rPr lang="fr-FR" sz="2400" dirty="0">
                          <a:solidFill>
                            <a:srgbClr val="002060"/>
                          </a:solidFill>
                        </a:rPr>
                        <a:t>einture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kern="1200" dirty="0">
                          <a:solidFill>
                            <a:srgbClr val="002060"/>
                          </a:solidFill>
                          <a:latin typeface="+mn-lt"/>
                          <a:ea typeface="+mn-ea"/>
                          <a:cs typeface="+mn-cs"/>
                        </a:rPr>
                        <a:t>une jupe pli</a:t>
                      </a:r>
                      <a:r>
                        <a:rPr lang="fr-FR" sz="2400" b="1" kern="1200" dirty="0">
                          <a:solidFill>
                            <a:srgbClr val="EE6000"/>
                          </a:solidFill>
                          <a:latin typeface="+mn-lt"/>
                          <a:ea typeface="+mn-ea"/>
                          <a:cs typeface="+mn-cs"/>
                        </a:rPr>
                        <a:t>ss</a:t>
                      </a:r>
                      <a:r>
                        <a:rPr lang="fr-FR" sz="2400" b="0" kern="1200" dirty="0">
                          <a:solidFill>
                            <a:srgbClr val="002060"/>
                          </a:solidFill>
                          <a:latin typeface="+mn-lt"/>
                          <a:ea typeface="+mn-ea"/>
                          <a:cs typeface="+mn-cs"/>
                        </a:rPr>
                        <a:t>ée</a:t>
                      </a:r>
                    </a:p>
                    <a:p>
                      <a:endParaRPr lang="fr-FR" sz="2400" dirty="0">
                        <a:solidFill>
                          <a:srgbClr val="002060"/>
                        </a:solidFill>
                      </a:endParaRPr>
                    </a:p>
                  </a:txBody>
                  <a:tcPr/>
                </a:tc>
                <a:extLst>
                  <a:ext uri="{0D108BD9-81ED-4DB2-BD59-A6C34878D82A}">
                    <a16:rowId xmlns:a16="http://schemas.microsoft.com/office/drawing/2014/main" val="2409728241"/>
                  </a:ext>
                </a:extLst>
              </a:tr>
              <a:tr h="370840">
                <a:tc>
                  <a:txBody>
                    <a:bodyPr/>
                    <a:lstStyle/>
                    <a:p>
                      <a:endParaRPr lang="fr-FR" sz="2400" dirty="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002060"/>
                          </a:solidFill>
                        </a:rPr>
                        <a:t>un cale</a:t>
                      </a:r>
                      <a:r>
                        <a:rPr lang="fr-FR" sz="2400" b="1" dirty="0">
                          <a:solidFill>
                            <a:srgbClr val="EE6000"/>
                          </a:solidFill>
                        </a:rPr>
                        <a:t>ç</a:t>
                      </a:r>
                      <a:r>
                        <a:rPr lang="fr-FR" sz="2400" dirty="0">
                          <a:solidFill>
                            <a:srgbClr val="002060"/>
                          </a:solidFill>
                        </a:rPr>
                        <a:t>on</a:t>
                      </a:r>
                    </a:p>
                    <a:p>
                      <a:endParaRPr lang="fr-FR" sz="2400" dirty="0">
                        <a:solidFill>
                          <a:srgbClr val="002060"/>
                        </a:solidFill>
                      </a:endParaRPr>
                    </a:p>
                  </a:txBody>
                  <a:tcPr/>
                </a:tc>
                <a:tc>
                  <a:txBody>
                    <a:bodyPr/>
                    <a:lstStyle/>
                    <a:p>
                      <a:r>
                        <a:rPr lang="fr-FR" sz="2400" dirty="0">
                          <a:solidFill>
                            <a:srgbClr val="002060"/>
                          </a:solidFill>
                        </a:rPr>
                        <a:t>des chau</a:t>
                      </a:r>
                      <a:r>
                        <a:rPr lang="fr-FR" sz="2400" b="1" dirty="0">
                          <a:solidFill>
                            <a:srgbClr val="EE6000"/>
                          </a:solidFill>
                        </a:rPr>
                        <a:t>ss</a:t>
                      </a:r>
                      <a:r>
                        <a:rPr lang="fr-FR" sz="2400" dirty="0">
                          <a:solidFill>
                            <a:srgbClr val="002060"/>
                          </a:solidFill>
                        </a:rPr>
                        <a:t>ures</a:t>
                      </a:r>
                    </a:p>
                  </a:txBody>
                  <a:tcPr/>
                </a:tc>
                <a:tc>
                  <a:txBody>
                    <a:bodyPr/>
                    <a:lstStyle/>
                    <a:p>
                      <a:r>
                        <a:rPr lang="fr-FR" sz="2400" dirty="0">
                          <a:solidFill>
                            <a:srgbClr val="002060"/>
                          </a:solidFill>
                        </a:rPr>
                        <a:t>une chemi</a:t>
                      </a:r>
                      <a:r>
                        <a:rPr lang="fr-FR" sz="2400" b="1" dirty="0">
                          <a:solidFill>
                            <a:srgbClr val="EE6000"/>
                          </a:solidFill>
                        </a:rPr>
                        <a:t>s</a:t>
                      </a:r>
                      <a:r>
                        <a:rPr lang="fr-FR" sz="2400" dirty="0">
                          <a:solidFill>
                            <a:srgbClr val="002060"/>
                          </a:solidFill>
                        </a:rPr>
                        <a:t>ette</a:t>
                      </a:r>
                    </a:p>
                  </a:txBody>
                  <a:tcPr/>
                </a:tc>
                <a:extLst>
                  <a:ext uri="{0D108BD9-81ED-4DB2-BD59-A6C34878D82A}">
                    <a16:rowId xmlns:a16="http://schemas.microsoft.com/office/drawing/2014/main" val="2920109215"/>
                  </a:ext>
                </a:extLst>
              </a:tr>
              <a:tr h="370840">
                <a:tc>
                  <a:txBody>
                    <a:bodyPr/>
                    <a:lstStyle/>
                    <a:p>
                      <a:endParaRPr lang="fr-FR" sz="2400" dirty="0">
                        <a:solidFill>
                          <a:srgbClr val="002060"/>
                        </a:solidFill>
                      </a:endParaRPr>
                    </a:p>
                  </a:txBody>
                  <a:tcPr/>
                </a:tc>
                <a:tc>
                  <a:txBody>
                    <a:bodyPr/>
                    <a:lstStyle/>
                    <a:p>
                      <a:r>
                        <a:rPr lang="fr-FR" sz="2400" dirty="0">
                          <a:solidFill>
                            <a:srgbClr val="002060"/>
                          </a:solidFill>
                        </a:rPr>
                        <a:t>des lunettes de protec</a:t>
                      </a:r>
                      <a:r>
                        <a:rPr lang="fr-FR" sz="2400" b="1" dirty="0">
                          <a:solidFill>
                            <a:srgbClr val="EE6000"/>
                          </a:solidFill>
                        </a:rPr>
                        <a:t>t</a:t>
                      </a:r>
                      <a:r>
                        <a:rPr lang="fr-FR" sz="2400" b="0" dirty="0">
                          <a:solidFill>
                            <a:srgbClr val="002060"/>
                          </a:solidFill>
                        </a:rPr>
                        <a:t>ion</a:t>
                      </a:r>
                    </a:p>
                  </a:txBody>
                  <a:tcPr/>
                </a:tc>
                <a:tc>
                  <a:txBody>
                    <a:bodyPr/>
                    <a:lstStyle/>
                    <a:p>
                      <a:r>
                        <a:rPr lang="fr-FR" sz="2400" dirty="0">
                          <a:solidFill>
                            <a:srgbClr val="002060"/>
                          </a:solidFill>
                        </a:rPr>
                        <a:t>une vareu</a:t>
                      </a:r>
                      <a:r>
                        <a:rPr lang="fr-FR" sz="2400" b="1" dirty="0">
                          <a:solidFill>
                            <a:srgbClr val="EE6000"/>
                          </a:solidFill>
                        </a:rPr>
                        <a:t>s</a:t>
                      </a:r>
                      <a:r>
                        <a:rPr lang="fr-FR" sz="2400" dirty="0">
                          <a:solidFill>
                            <a:srgbClr val="002060"/>
                          </a:solidFill>
                        </a:rPr>
                        <a:t>e</a:t>
                      </a:r>
                    </a:p>
                  </a:txBody>
                  <a:tcPr/>
                </a:tc>
                <a:tc>
                  <a:txBody>
                    <a:bodyPr/>
                    <a:lstStyle/>
                    <a:p>
                      <a:r>
                        <a:rPr lang="fr-FR" sz="2400" dirty="0">
                          <a:solidFill>
                            <a:srgbClr val="002060"/>
                          </a:solidFill>
                        </a:rPr>
                        <a:t>un chemi</a:t>
                      </a:r>
                      <a:r>
                        <a:rPr lang="fr-FR" sz="2400" b="1" dirty="0">
                          <a:solidFill>
                            <a:srgbClr val="EE6000"/>
                          </a:solidFill>
                        </a:rPr>
                        <a:t>s</a:t>
                      </a:r>
                      <a:r>
                        <a:rPr lang="fr-FR" sz="2400" dirty="0">
                          <a:solidFill>
                            <a:srgbClr val="002060"/>
                          </a:solidFill>
                        </a:rPr>
                        <a:t>ier</a:t>
                      </a:r>
                    </a:p>
                  </a:txBody>
                  <a:tcPr/>
                </a:tc>
                <a:extLst>
                  <a:ext uri="{0D108BD9-81ED-4DB2-BD59-A6C34878D82A}">
                    <a16:rowId xmlns:a16="http://schemas.microsoft.com/office/drawing/2014/main" val="1862327170"/>
                  </a:ext>
                </a:extLst>
              </a:tr>
            </a:tbl>
          </a:graphicData>
        </a:graphic>
      </p:graphicFrame>
      <p:sp>
        <p:nvSpPr>
          <p:cNvPr id="16" name="TextBox 15">
            <a:extLst>
              <a:ext uri="{FF2B5EF4-FFF2-40B4-BE49-F238E27FC236}">
                <a16:creationId xmlns:a16="http://schemas.microsoft.com/office/drawing/2014/main" id="{A3F48A03-8155-40A9-BB1F-41E72E8F40A2}"/>
              </a:ext>
            </a:extLst>
          </p:cNvPr>
          <p:cNvSpPr txBox="1"/>
          <p:nvPr/>
        </p:nvSpPr>
        <p:spPr>
          <a:xfrm>
            <a:off x="88792" y="1199423"/>
            <a:ext cx="82022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Lisez les listes de mots. Attention aux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SCCs</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 orange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 dites pas l’intrus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692900" cy="707849"/>
          </a:xfrm>
        </p:spPr>
        <p:txBody>
          <a:bodyPr>
            <a:normAutofit/>
          </a:bodyPr>
          <a:lstStyle/>
          <a:p>
            <a:r>
              <a:rPr lang="en-GB" sz="3200" b="1" dirty="0">
                <a:solidFill>
                  <a:schemeClr val="bg1"/>
                </a:solidFill>
              </a:rPr>
              <a:t>Au </a:t>
            </a:r>
            <a:r>
              <a:rPr lang="en-GB" sz="3200" b="1" dirty="0" err="1">
                <a:solidFill>
                  <a:schemeClr val="bg1"/>
                </a:solidFill>
              </a:rPr>
              <a:t>magasin</a:t>
            </a:r>
            <a:r>
              <a:rPr lang="en-GB" sz="3200" b="1" dirty="0">
                <a:solidFill>
                  <a:schemeClr val="bg1"/>
                </a:solidFill>
              </a:rPr>
              <a:t> de </a:t>
            </a:r>
            <a:r>
              <a:rPr lang="en-GB" sz="3200" b="1" dirty="0" err="1">
                <a:solidFill>
                  <a:schemeClr val="bg1"/>
                </a:solidFill>
              </a:rPr>
              <a:t>vêtements</a:t>
            </a:r>
            <a:endParaRPr lang="en-GB" sz="3200" b="1" dirty="0">
              <a:solidFill>
                <a:schemeClr val="bg1"/>
              </a:solidFill>
            </a:endParaRP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082" name="Picture 10" descr="Clothing Pair Of Haning Socks Clip Art">
            <a:extLst>
              <a:ext uri="{FF2B5EF4-FFF2-40B4-BE49-F238E27FC236}">
                <a16:creationId xmlns:a16="http://schemas.microsoft.com/office/drawing/2014/main" id="{36825D93-44AC-4E9E-891A-0DBDA2824B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2367" y="2157865"/>
            <a:ext cx="750919" cy="67582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lothing Women Shoes Clip Art">
            <a:extLst>
              <a:ext uri="{FF2B5EF4-FFF2-40B4-BE49-F238E27FC236}">
                <a16:creationId xmlns:a16="http://schemas.microsoft.com/office/drawing/2014/main" id="{0AC9DC57-F580-4EBC-9322-83C936C2F6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78315" y="4697178"/>
            <a:ext cx="518026" cy="74826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Clothing Jacket Clip Art">
            <a:extLst>
              <a:ext uri="{FF2B5EF4-FFF2-40B4-BE49-F238E27FC236}">
                <a16:creationId xmlns:a16="http://schemas.microsoft.com/office/drawing/2014/main" id="{37217EE2-225F-4242-9DFE-59E29A0BB6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84763" y="2309101"/>
            <a:ext cx="542894" cy="594598"/>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Eye Glasses Clip Art">
            <a:extLst>
              <a:ext uri="{FF2B5EF4-FFF2-40B4-BE49-F238E27FC236}">
                <a16:creationId xmlns:a16="http://schemas.microsoft.com/office/drawing/2014/main" id="{7DA638EE-24D9-420D-BACD-8E09FC5CBD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8986" y="5792284"/>
            <a:ext cx="1068863" cy="4631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C25EE06-6398-4957-9FDE-456A7E2E3C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4157" y="3883732"/>
            <a:ext cx="1111633" cy="686086"/>
          </a:xfrm>
          <a:prstGeom prst="rect">
            <a:avLst/>
          </a:prstGeom>
        </p:spPr>
      </p:pic>
      <p:pic>
        <p:nvPicPr>
          <p:cNvPr id="23" name="Picture 22">
            <a:extLst>
              <a:ext uri="{FF2B5EF4-FFF2-40B4-BE49-F238E27FC236}">
                <a16:creationId xmlns:a16="http://schemas.microsoft.com/office/drawing/2014/main" id="{FCF7EC4F-E594-4E3F-BA6E-81024C3281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20484" y="3016095"/>
            <a:ext cx="853463" cy="1013388"/>
          </a:xfrm>
          <a:prstGeom prst="rect">
            <a:avLst/>
          </a:prstGeom>
        </p:spPr>
      </p:pic>
      <p:pic>
        <p:nvPicPr>
          <p:cNvPr id="33" name="Picture 32">
            <a:extLst>
              <a:ext uri="{FF2B5EF4-FFF2-40B4-BE49-F238E27FC236}">
                <a16:creationId xmlns:a16="http://schemas.microsoft.com/office/drawing/2014/main" id="{8D8BD80E-2C9E-4D92-95E4-3F27CCF62F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64571" y="3829565"/>
            <a:ext cx="921178" cy="855688"/>
          </a:xfrm>
          <a:prstGeom prst="rect">
            <a:avLst/>
          </a:prstGeom>
        </p:spPr>
      </p:pic>
      <p:pic>
        <p:nvPicPr>
          <p:cNvPr id="37" name="Picture 36">
            <a:extLst>
              <a:ext uri="{FF2B5EF4-FFF2-40B4-BE49-F238E27FC236}">
                <a16:creationId xmlns:a16="http://schemas.microsoft.com/office/drawing/2014/main" id="{58D75B39-5FF4-4B27-B61D-CDEF8EC5095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40282" y="3909492"/>
            <a:ext cx="2207889" cy="1103945"/>
          </a:xfrm>
          <a:prstGeom prst="rect">
            <a:avLst/>
          </a:prstGeom>
        </p:spPr>
      </p:pic>
      <p:pic>
        <p:nvPicPr>
          <p:cNvPr id="41" name="Picture 40">
            <a:extLst>
              <a:ext uri="{FF2B5EF4-FFF2-40B4-BE49-F238E27FC236}">
                <a16:creationId xmlns:a16="http://schemas.microsoft.com/office/drawing/2014/main" id="{6926BFBE-24BF-4D45-BCCF-771A36EDAB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41436" y="2480996"/>
            <a:ext cx="2280608" cy="485817"/>
          </a:xfrm>
          <a:prstGeom prst="rect">
            <a:avLst/>
          </a:prstGeom>
        </p:spPr>
      </p:pic>
      <p:pic>
        <p:nvPicPr>
          <p:cNvPr id="48" name="Picture 47">
            <a:extLst>
              <a:ext uri="{FF2B5EF4-FFF2-40B4-BE49-F238E27FC236}">
                <a16:creationId xmlns:a16="http://schemas.microsoft.com/office/drawing/2014/main" id="{F6B4D23F-7634-4875-80CC-555AC5C710E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04334" y="4616708"/>
            <a:ext cx="816964" cy="962905"/>
          </a:xfrm>
          <a:prstGeom prst="rect">
            <a:avLst/>
          </a:prstGeom>
        </p:spPr>
      </p:pic>
      <p:pic>
        <p:nvPicPr>
          <p:cNvPr id="50" name="Picture 49">
            <a:extLst>
              <a:ext uri="{FF2B5EF4-FFF2-40B4-BE49-F238E27FC236}">
                <a16:creationId xmlns:a16="http://schemas.microsoft.com/office/drawing/2014/main" id="{BE961FC2-38C9-4AB0-AD3B-2DE051727AC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73604" y="5432314"/>
            <a:ext cx="832413" cy="987783"/>
          </a:xfrm>
          <a:prstGeom prst="rect">
            <a:avLst/>
          </a:prstGeom>
        </p:spPr>
      </p:pic>
      <p:pic>
        <p:nvPicPr>
          <p:cNvPr id="55" name="Picture 54">
            <a:extLst>
              <a:ext uri="{FF2B5EF4-FFF2-40B4-BE49-F238E27FC236}">
                <a16:creationId xmlns:a16="http://schemas.microsoft.com/office/drawing/2014/main" id="{CD44B5B2-605C-4580-B05E-52F03EC8A54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76958" y="5386176"/>
            <a:ext cx="962904" cy="962904"/>
          </a:xfrm>
          <a:prstGeom prst="rect">
            <a:avLst/>
          </a:prstGeom>
        </p:spPr>
      </p:pic>
      <p:sp>
        <p:nvSpPr>
          <p:cNvPr id="58" name="Rectangle: Rounded Corners 57">
            <a:extLst>
              <a:ext uri="{FF2B5EF4-FFF2-40B4-BE49-F238E27FC236}">
                <a16:creationId xmlns:a16="http://schemas.microsoft.com/office/drawing/2014/main" id="{461A06F1-3F48-4B0D-8FBA-91A40F7CB5DA}"/>
              </a:ext>
            </a:extLst>
          </p:cNvPr>
          <p:cNvSpPr/>
          <p:nvPr/>
        </p:nvSpPr>
        <p:spPr>
          <a:xfrm>
            <a:off x="4638898" y="2157865"/>
            <a:ext cx="3652161" cy="888295"/>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Rectangle: Rounded Corners 73">
            <a:extLst>
              <a:ext uri="{FF2B5EF4-FFF2-40B4-BE49-F238E27FC236}">
                <a16:creationId xmlns:a16="http://schemas.microsoft.com/office/drawing/2014/main" id="{24DDED78-1D0D-41BA-862E-9142414323D0}"/>
              </a:ext>
            </a:extLst>
          </p:cNvPr>
          <p:cNvSpPr/>
          <p:nvPr/>
        </p:nvSpPr>
        <p:spPr>
          <a:xfrm>
            <a:off x="8257760" y="2995437"/>
            <a:ext cx="3628804" cy="851806"/>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Rounded Corners 74">
            <a:extLst>
              <a:ext uri="{FF2B5EF4-FFF2-40B4-BE49-F238E27FC236}">
                <a16:creationId xmlns:a16="http://schemas.microsoft.com/office/drawing/2014/main" id="{0F05605A-5AAD-4883-8E8D-9BEAB375BC2E}"/>
              </a:ext>
            </a:extLst>
          </p:cNvPr>
          <p:cNvSpPr/>
          <p:nvPr/>
        </p:nvSpPr>
        <p:spPr>
          <a:xfrm>
            <a:off x="1035756" y="3831248"/>
            <a:ext cx="3600846" cy="846688"/>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Rounded Corners 75">
            <a:extLst>
              <a:ext uri="{FF2B5EF4-FFF2-40B4-BE49-F238E27FC236}">
                <a16:creationId xmlns:a16="http://schemas.microsoft.com/office/drawing/2014/main" id="{858BE3C3-0A62-45E2-945B-6F174E4593DF}"/>
              </a:ext>
            </a:extLst>
          </p:cNvPr>
          <p:cNvSpPr/>
          <p:nvPr/>
        </p:nvSpPr>
        <p:spPr>
          <a:xfrm>
            <a:off x="8243852" y="4684649"/>
            <a:ext cx="3642711" cy="786537"/>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Rounded Corners 76">
            <a:extLst>
              <a:ext uri="{FF2B5EF4-FFF2-40B4-BE49-F238E27FC236}">
                <a16:creationId xmlns:a16="http://schemas.microsoft.com/office/drawing/2014/main" id="{19B0C71C-4CA0-42F0-B571-2EE2E6AD4D36}"/>
              </a:ext>
            </a:extLst>
          </p:cNvPr>
          <p:cNvSpPr/>
          <p:nvPr/>
        </p:nvSpPr>
        <p:spPr>
          <a:xfrm>
            <a:off x="1035756" y="5484147"/>
            <a:ext cx="3600846" cy="846688"/>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Speech Bubble: Rectangle with Corners Rounded 58">
            <a:extLst>
              <a:ext uri="{FF2B5EF4-FFF2-40B4-BE49-F238E27FC236}">
                <a16:creationId xmlns:a16="http://schemas.microsoft.com/office/drawing/2014/main" id="{480A4545-E981-4F52-8E70-A5ADCC2611FF}"/>
              </a:ext>
            </a:extLst>
          </p:cNvPr>
          <p:cNvSpPr/>
          <p:nvPr/>
        </p:nvSpPr>
        <p:spPr>
          <a:xfrm>
            <a:off x="8243852" y="186642"/>
            <a:ext cx="3763799" cy="1828745"/>
          </a:xfrm>
          <a:prstGeom prst="wedgeRoundRectCallout">
            <a:avLst>
              <a:gd name="adj1" fmla="val 19106"/>
              <a:gd name="adj2" fmla="val 65513"/>
              <a:gd name="adj3" fmla="val 16667"/>
            </a:avLst>
          </a:prstGeom>
          <a:solidFill>
            <a:srgbClr val="105076"/>
          </a:solidFill>
          <a:ln>
            <a:solidFill>
              <a:srgbClr val="FF9900"/>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Remember</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hard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between</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two</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vowels</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hard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before</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a/o/u.</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Snorkel Clip Art">
            <a:extLst>
              <a:ext uri="{FF2B5EF4-FFF2-40B4-BE49-F238E27FC236}">
                <a16:creationId xmlns:a16="http://schemas.microsoft.com/office/drawing/2014/main" id="{46819E90-59BF-4EAE-AC3B-A61B213525F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61537" y="3220960"/>
            <a:ext cx="952500" cy="581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B0C68CF-EB3B-4549-B64D-556800FD47AC}"/>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3752533" y="4744770"/>
            <a:ext cx="765316" cy="648176"/>
          </a:xfrm>
          <a:prstGeom prst="rect">
            <a:avLst/>
          </a:prstGeom>
        </p:spPr>
      </p:pic>
      <p:sp>
        <p:nvSpPr>
          <p:cNvPr id="34" name="Action Button: Custom 16">
            <a:hlinkClick r:id="" action="ppaction://noaction" highlightClick="1">
              <a:snd r:embed="rId19" name="1 chaussettes blouson bracelet.wav"/>
            </a:hlinkClick>
            <a:extLst>
              <a:ext uri="{FF2B5EF4-FFF2-40B4-BE49-F238E27FC236}">
                <a16:creationId xmlns:a16="http://schemas.microsoft.com/office/drawing/2014/main" id="{A40D252B-4CEE-4ABE-A175-BD98067FFC0C}"/>
              </a:ext>
            </a:extLst>
          </p:cNvPr>
          <p:cNvSpPr/>
          <p:nvPr/>
        </p:nvSpPr>
        <p:spPr>
          <a:xfrm>
            <a:off x="416562" y="24040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5" name="Action Button: Custom 16">
            <a:hlinkClick r:id="" action="ppaction://noaction" highlightClick="1">
              <a:snd r:embed="rId20" name="2 pardessus natation blouse.wav"/>
            </a:hlinkClick>
            <a:extLst>
              <a:ext uri="{FF2B5EF4-FFF2-40B4-BE49-F238E27FC236}">
                <a16:creationId xmlns:a16="http://schemas.microsoft.com/office/drawing/2014/main" id="{BFE6FB97-B0C3-4319-8131-6E5C665F66C5}"/>
              </a:ext>
            </a:extLst>
          </p:cNvPr>
          <p:cNvSpPr/>
          <p:nvPr/>
        </p:nvSpPr>
        <p:spPr>
          <a:xfrm>
            <a:off x="416562" y="31927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6" name="Action Button: Custom 16">
            <a:hlinkClick r:id="" action="ppaction://noaction" highlightClick="1">
              <a:snd r:embed="rId21" name="3 tricot ceinture plissée.wav"/>
            </a:hlinkClick>
            <a:extLst>
              <a:ext uri="{FF2B5EF4-FFF2-40B4-BE49-F238E27FC236}">
                <a16:creationId xmlns:a16="http://schemas.microsoft.com/office/drawing/2014/main" id="{70F9D8F9-2A4F-47F1-B05A-5BAE13D8DC4B}"/>
              </a:ext>
            </a:extLst>
          </p:cNvPr>
          <p:cNvSpPr/>
          <p:nvPr/>
        </p:nvSpPr>
        <p:spPr>
          <a:xfrm>
            <a:off x="416562" y="40283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8" name="Action Button: Custom 16">
            <a:hlinkClick r:id="" action="ppaction://noaction" highlightClick="1">
              <a:snd r:embed="rId22" name="4 caleçon chaussures chemisette.wav"/>
            </a:hlinkClick>
            <a:extLst>
              <a:ext uri="{FF2B5EF4-FFF2-40B4-BE49-F238E27FC236}">
                <a16:creationId xmlns:a16="http://schemas.microsoft.com/office/drawing/2014/main" id="{C1581122-FEA2-492F-8AEC-D34788B9D5F1}"/>
              </a:ext>
            </a:extLst>
          </p:cNvPr>
          <p:cNvSpPr/>
          <p:nvPr/>
        </p:nvSpPr>
        <p:spPr>
          <a:xfrm>
            <a:off x="416562" y="486394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9" name="Action Button: Custom 16">
            <a:hlinkClick r:id="" action="ppaction://noaction" highlightClick="1">
              <a:snd r:embed="rId23" name="5 protection vareuse chemisier.wav"/>
            </a:hlinkClick>
            <a:extLst>
              <a:ext uri="{FF2B5EF4-FFF2-40B4-BE49-F238E27FC236}">
                <a16:creationId xmlns:a16="http://schemas.microsoft.com/office/drawing/2014/main" id="{9629D21C-193B-4D1C-BE76-9131C1715ECD}"/>
              </a:ext>
            </a:extLst>
          </p:cNvPr>
          <p:cNvSpPr/>
          <p:nvPr/>
        </p:nvSpPr>
        <p:spPr>
          <a:xfrm>
            <a:off x="416562" y="567368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368574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74" grpId="0" animBg="1"/>
      <p:bldP spid="75" grpId="0" animBg="1"/>
      <p:bldP spid="76" grpId="0" animBg="1"/>
      <p:bldP spid="7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r>
              <a:rPr lang="en-GB" sz="3600" b="1" dirty="0">
                <a:solidFill>
                  <a:schemeClr val="bg1"/>
                </a:solidFill>
              </a:rPr>
              <a:t>  </a:t>
            </a:r>
          </a:p>
        </p:txBody>
      </p:sp>
      <p:sp>
        <p:nvSpPr>
          <p:cNvPr id="13" name="TextBox 12">
            <a:extLst>
              <a:ext uri="{FF2B5EF4-FFF2-40B4-BE49-F238E27FC236}">
                <a16:creationId xmlns:a16="http://schemas.microsoft.com/office/drawing/2014/main" id="{597C6E22-0872-9948-B243-A65B0401092B}"/>
              </a:ext>
            </a:extLst>
          </p:cNvPr>
          <p:cNvSpPr txBox="1"/>
          <p:nvPr/>
        </p:nvSpPr>
        <p:spPr>
          <a:xfrm>
            <a:off x="247013" y="1251541"/>
            <a:ext cx="58489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105076"/>
                </a:solidFill>
                <a:effectLst/>
                <a:uLnTx/>
                <a:uFillTx/>
                <a:latin typeface="Century Gothic" panose="020F0302020204030204"/>
                <a:ea typeface="+mn-ea"/>
                <a:cs typeface="+mn-cs"/>
              </a:rPr>
              <a:t>Dis les mots </a:t>
            </a:r>
            <a:r>
              <a:rPr kumimoji="0" lang="en-GB" sz="2800" i="0" u="none" strike="noStrike" kern="1200" cap="none" spc="0" normalizeH="0" baseline="0" noProof="0" dirty="0" err="1">
                <a:ln>
                  <a:noFill/>
                </a:ln>
                <a:solidFill>
                  <a:srgbClr val="105076"/>
                </a:solidFill>
                <a:effectLst/>
                <a:uLnTx/>
                <a:uFillTx/>
                <a:latin typeface="Century Gothic" panose="020F0302020204030204"/>
                <a:ea typeface="+mn-ea"/>
                <a:cs typeface="+mn-cs"/>
              </a:rPr>
              <a:t>en</a:t>
            </a:r>
            <a:r>
              <a:rPr kumimoji="0" lang="en-GB" sz="280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en-GB" sz="2800" i="0" u="none" strike="noStrike" kern="1200" cap="none" spc="0" normalizeH="0" baseline="0" noProof="0" dirty="0" err="1">
                <a:ln>
                  <a:noFill/>
                </a:ln>
                <a:solidFill>
                  <a:srgbClr val="105076"/>
                </a:solidFill>
                <a:effectLst/>
                <a:uLnTx/>
                <a:uFillTx/>
                <a:latin typeface="Century Gothic" panose="020F0302020204030204"/>
                <a:ea typeface="+mn-ea"/>
                <a:cs typeface="+mn-cs"/>
              </a:rPr>
              <a:t>français</a:t>
            </a:r>
            <a:r>
              <a:rPr kumimoji="0" lang="en-GB" sz="2800" i="0" u="none" strike="noStrike" kern="1200" cap="none" spc="0" normalizeH="0" baseline="0" noProof="0" dirty="0">
                <a:ln>
                  <a:noFill/>
                </a:ln>
                <a:solidFill>
                  <a:srgbClr val="105076"/>
                </a:solidFill>
                <a:effectLst/>
                <a:uLnTx/>
                <a:uFillTx/>
                <a:latin typeface="Century Gothic" panose="020F0302020204030204"/>
                <a:ea typeface="+mn-ea"/>
                <a:cs typeface="+mn-cs"/>
              </a:rPr>
              <a:t>.</a:t>
            </a:r>
          </a:p>
        </p:txBody>
      </p:sp>
      <p:sp>
        <p:nvSpPr>
          <p:cNvPr id="15" name="Rounded Rectangle 46">
            <a:extLst>
              <a:ext uri="{FF2B5EF4-FFF2-40B4-BE49-F238E27FC236}">
                <a16:creationId xmlns:a16="http://schemas.microsoft.com/office/drawing/2014/main" id="{EEDF9257-9700-4C60-90E7-9FAC7338372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5">
            <a:extLst>
              <a:ext uri="{FF2B5EF4-FFF2-40B4-BE49-F238E27FC236}">
                <a16:creationId xmlns:a16="http://schemas.microsoft.com/office/drawing/2014/main" id="{9533EAAA-54E5-7848-8081-3EF8265180C7}"/>
              </a:ext>
            </a:extLst>
          </p:cNvPr>
          <p:cNvGraphicFramePr>
            <a:graphicFrameLocks noGrp="1"/>
          </p:cNvGraphicFramePr>
          <p:nvPr>
            <p:extLst>
              <p:ext uri="{D42A27DB-BD31-4B8C-83A1-F6EECF244321}">
                <p14:modId xmlns:p14="http://schemas.microsoft.com/office/powerpoint/2010/main" val="3154856309"/>
              </p:ext>
            </p:extLst>
          </p:nvPr>
        </p:nvGraphicFramePr>
        <p:xfrm>
          <a:off x="342304" y="1862310"/>
          <a:ext cx="12077255" cy="4434000"/>
        </p:xfrm>
        <a:graphic>
          <a:graphicData uri="http://schemas.openxmlformats.org/drawingml/2006/table">
            <a:tbl>
              <a:tblPr firstRow="1" bandRow="1">
                <a:tableStyleId>{5940675A-B579-460E-94D1-54222C63F5DA}</a:tableStyleId>
              </a:tblPr>
              <a:tblGrid>
                <a:gridCol w="3437255">
                  <a:extLst>
                    <a:ext uri="{9D8B030D-6E8A-4147-A177-3AD203B41FA5}">
                      <a16:colId xmlns:a16="http://schemas.microsoft.com/office/drawing/2014/main" val="1484162235"/>
                    </a:ext>
                  </a:extLst>
                </a:gridCol>
                <a:gridCol w="2700000">
                  <a:extLst>
                    <a:ext uri="{9D8B030D-6E8A-4147-A177-3AD203B41FA5}">
                      <a16:colId xmlns:a16="http://schemas.microsoft.com/office/drawing/2014/main" val="3075150268"/>
                    </a:ext>
                  </a:extLst>
                </a:gridCol>
                <a:gridCol w="3240000">
                  <a:extLst>
                    <a:ext uri="{9D8B030D-6E8A-4147-A177-3AD203B41FA5}">
                      <a16:colId xmlns:a16="http://schemas.microsoft.com/office/drawing/2014/main" val="599853686"/>
                    </a:ext>
                  </a:extLst>
                </a:gridCol>
                <a:gridCol w="2700000">
                  <a:extLst>
                    <a:ext uri="{9D8B030D-6E8A-4147-A177-3AD203B41FA5}">
                      <a16:colId xmlns:a16="http://schemas.microsoft.com/office/drawing/2014/main" val="2663620665"/>
                    </a:ext>
                  </a:extLst>
                </a:gridCol>
              </a:tblGrid>
              <a:tr h="612000">
                <a:tc>
                  <a:txBody>
                    <a:bodyPr/>
                    <a:lstStyle/>
                    <a:p>
                      <a:r>
                        <a:rPr lang="en-US" sz="2200" b="1" dirty="0" err="1">
                          <a:solidFill>
                            <a:srgbClr val="115076"/>
                          </a:solidFill>
                          <a:latin typeface="Century Gothic" panose="020B0502020202020204" pitchFamily="34" charset="0"/>
                        </a:rPr>
                        <a:t>en</a:t>
                      </a:r>
                      <a:r>
                        <a:rPr lang="en-US" sz="2200" b="1" dirty="0">
                          <a:solidFill>
                            <a:srgbClr val="115076"/>
                          </a:solidFill>
                          <a:latin typeface="Century Gothic" panose="020B0502020202020204" pitchFamily="34" charset="0"/>
                        </a:rPr>
                        <a:t> </a:t>
                      </a:r>
                      <a:r>
                        <a:rPr lang="en-US" sz="2200" b="1" dirty="0" err="1">
                          <a:solidFill>
                            <a:srgbClr val="115076"/>
                          </a:solidFill>
                          <a:latin typeface="Century Gothic" panose="020B0502020202020204" pitchFamily="34" charset="0"/>
                        </a:rPr>
                        <a:t>anglais</a:t>
                      </a:r>
                      <a:endParaRPr lang="en-US" sz="2200" b="1" dirty="0">
                        <a:solidFill>
                          <a:srgbClr val="11507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b="1" dirty="0" err="1">
                          <a:solidFill>
                            <a:srgbClr val="EE6000"/>
                          </a:solidFill>
                          <a:latin typeface="Century Gothic" panose="020B0502020202020204" pitchFamily="34" charset="0"/>
                        </a:rPr>
                        <a:t>en</a:t>
                      </a:r>
                      <a:r>
                        <a:rPr lang="en-US" sz="2200" b="1" dirty="0">
                          <a:solidFill>
                            <a:srgbClr val="EE6000"/>
                          </a:solidFill>
                          <a:latin typeface="Century Gothic" panose="020B0502020202020204" pitchFamily="34" charset="0"/>
                        </a:rPr>
                        <a:t> </a:t>
                      </a:r>
                      <a:r>
                        <a:rPr lang="en-US" sz="2200" b="1" dirty="0" err="1">
                          <a:solidFill>
                            <a:srgbClr val="EE6000"/>
                          </a:solidFill>
                          <a:latin typeface="Century Gothic" panose="020B0502020202020204" pitchFamily="34" charset="0"/>
                        </a:rPr>
                        <a:t>français</a:t>
                      </a:r>
                      <a:endParaRPr lang="en-US" sz="2200" b="1" dirty="0">
                        <a:solidFill>
                          <a:srgbClr val="EE600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b="1" dirty="0" err="1">
                          <a:solidFill>
                            <a:srgbClr val="115076"/>
                          </a:solidFill>
                          <a:latin typeface="Century Gothic" panose="020B0502020202020204" pitchFamily="34" charset="0"/>
                        </a:rPr>
                        <a:t>en</a:t>
                      </a:r>
                      <a:r>
                        <a:rPr lang="en-US" sz="2200" b="1" dirty="0">
                          <a:solidFill>
                            <a:srgbClr val="115076"/>
                          </a:solidFill>
                          <a:latin typeface="Century Gothic" panose="020B0502020202020204" pitchFamily="34" charset="0"/>
                        </a:rPr>
                        <a:t> </a:t>
                      </a:r>
                      <a:r>
                        <a:rPr lang="en-US" sz="2200" b="1" dirty="0" err="1">
                          <a:solidFill>
                            <a:srgbClr val="115076"/>
                          </a:solidFill>
                          <a:latin typeface="Century Gothic" panose="020B0502020202020204" pitchFamily="34" charset="0"/>
                        </a:rPr>
                        <a:t>anglais</a:t>
                      </a:r>
                      <a:endParaRPr lang="en-US" sz="2200" b="1" dirty="0">
                        <a:solidFill>
                          <a:srgbClr val="11507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b="1" dirty="0" err="1">
                          <a:solidFill>
                            <a:srgbClr val="EE6000"/>
                          </a:solidFill>
                          <a:latin typeface="Century Gothic" panose="020B0502020202020204" pitchFamily="34" charset="0"/>
                        </a:rPr>
                        <a:t>en</a:t>
                      </a:r>
                      <a:r>
                        <a:rPr lang="en-US" sz="2200" b="1" dirty="0">
                          <a:solidFill>
                            <a:srgbClr val="EE6000"/>
                          </a:solidFill>
                          <a:latin typeface="Century Gothic" panose="020B0502020202020204" pitchFamily="34" charset="0"/>
                        </a:rPr>
                        <a:t> </a:t>
                      </a:r>
                      <a:r>
                        <a:rPr lang="en-US" sz="2200" b="1" dirty="0" err="1">
                          <a:solidFill>
                            <a:srgbClr val="EE6000"/>
                          </a:solidFill>
                          <a:latin typeface="Century Gothic" panose="020B0502020202020204" pitchFamily="34" charset="0"/>
                        </a:rPr>
                        <a:t>français</a:t>
                      </a:r>
                      <a:endParaRPr lang="en-US" sz="2200" b="1" dirty="0">
                        <a:solidFill>
                          <a:srgbClr val="EE600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12987114"/>
                  </a:ext>
                </a:extLst>
              </a:tr>
              <a:tr h="612000">
                <a:tc>
                  <a:txBody>
                    <a:bodyPr/>
                    <a:lstStyle/>
                    <a:p>
                      <a:r>
                        <a:rPr lang="en-US" sz="2200" dirty="0">
                          <a:solidFill>
                            <a:srgbClr val="115076"/>
                          </a:solidFill>
                          <a:latin typeface="Century Gothic" panose="020B0502020202020204" pitchFamily="34" charset="0"/>
                        </a:rPr>
                        <a:t>always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dirty="0" err="1">
                          <a:solidFill>
                            <a:srgbClr val="EE6000"/>
                          </a:solidFill>
                          <a:latin typeface="Century Gothic" panose="020B0502020202020204" pitchFamily="34" charset="0"/>
                        </a:rPr>
                        <a:t>toujours</a:t>
                      </a:r>
                      <a:endParaRPr lang="en-US" sz="2200" dirty="0">
                        <a:solidFill>
                          <a:srgbClr val="EE600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dirty="0">
                          <a:solidFill>
                            <a:srgbClr val="115076"/>
                          </a:solidFill>
                          <a:latin typeface="Century Gothic" panose="020B0502020202020204" pitchFamily="34" charset="0"/>
                        </a:rPr>
                        <a:t>task, chore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dirty="0">
                          <a:solidFill>
                            <a:srgbClr val="EE6000"/>
                          </a:solidFill>
                          <a:latin typeface="Century Gothic" panose="020B0502020202020204" pitchFamily="34" charset="0"/>
                        </a:rPr>
                        <a:t>la </a:t>
                      </a:r>
                      <a:r>
                        <a:rPr lang="en-US" sz="2200" dirty="0" err="1">
                          <a:solidFill>
                            <a:srgbClr val="EE6000"/>
                          </a:solidFill>
                          <a:latin typeface="Century Gothic" panose="020B0502020202020204" pitchFamily="34" charset="0"/>
                        </a:rPr>
                        <a:t>tâche</a:t>
                      </a:r>
                      <a:endParaRPr lang="en-US" sz="2200" dirty="0">
                        <a:solidFill>
                          <a:srgbClr val="EE600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5099928"/>
                  </a:ext>
                </a:extLst>
              </a:tr>
              <a:tr h="612000">
                <a:tc>
                  <a:txBody>
                    <a:bodyPr/>
                    <a:lstStyle/>
                    <a:p>
                      <a:r>
                        <a:rPr lang="en-US" sz="2200" dirty="0">
                          <a:solidFill>
                            <a:srgbClr val="115076"/>
                          </a:solidFill>
                          <a:latin typeface="Century Gothic" panose="020B0502020202020204" pitchFamily="34" charset="0"/>
                        </a:rPr>
                        <a:t>to start, to begin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dirty="0">
                          <a:solidFill>
                            <a:srgbClr val="EE6000"/>
                          </a:solidFill>
                          <a:latin typeface="Century Gothic" panose="020B0502020202020204" pitchFamily="34" charset="0"/>
                        </a:rPr>
                        <a:t>commencer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dirty="0">
                          <a:solidFill>
                            <a:srgbClr val="115076"/>
                          </a:solidFill>
                          <a:latin typeface="Century Gothic" panose="020B0502020202020204" pitchFamily="34" charset="0"/>
                        </a:rPr>
                        <a:t>to borrow, borrowing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dirty="0" err="1">
                          <a:solidFill>
                            <a:srgbClr val="EE6000"/>
                          </a:solidFill>
                          <a:latin typeface="Century Gothic" panose="020B0502020202020204" pitchFamily="34" charset="0"/>
                        </a:rPr>
                        <a:t>emprunter</a:t>
                      </a:r>
                      <a:endParaRPr lang="en-US" sz="2200" dirty="0">
                        <a:solidFill>
                          <a:srgbClr val="EE600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23749402"/>
                  </a:ext>
                </a:extLst>
              </a:tr>
              <a:tr h="612000">
                <a:tc>
                  <a:txBody>
                    <a:bodyPr/>
                    <a:lstStyle/>
                    <a:p>
                      <a:r>
                        <a:rPr lang="en-US" sz="2200" dirty="0">
                          <a:solidFill>
                            <a:srgbClr val="115076"/>
                          </a:solidFill>
                          <a:latin typeface="Century Gothic" panose="020B0502020202020204" pitchFamily="34" charset="0"/>
                        </a:rPr>
                        <a:t>lesson, class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dirty="0">
                          <a:solidFill>
                            <a:srgbClr val="EE6000"/>
                          </a:solidFill>
                          <a:latin typeface="Century Gothic" panose="020B0502020202020204" pitchFamily="34" charset="0"/>
                        </a:rPr>
                        <a:t>le </a:t>
                      </a:r>
                      <a:r>
                        <a:rPr lang="en-US" sz="2200" dirty="0" err="1">
                          <a:solidFill>
                            <a:srgbClr val="EE6000"/>
                          </a:solidFill>
                          <a:latin typeface="Century Gothic" panose="020B0502020202020204" pitchFamily="34" charset="0"/>
                        </a:rPr>
                        <a:t>cours</a:t>
                      </a:r>
                      <a:endParaRPr lang="en-US" sz="2200" dirty="0">
                        <a:solidFill>
                          <a:srgbClr val="EE600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dirty="0">
                          <a:solidFill>
                            <a:srgbClr val="115076"/>
                          </a:solidFill>
                          <a:latin typeface="Century Gothic" panose="020B0502020202020204" pitchFamily="34" charset="0"/>
                        </a:rPr>
                        <a:t>to leave, leaving (somewhere)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dirty="0">
                          <a:solidFill>
                            <a:srgbClr val="EE6000"/>
                          </a:solidFill>
                          <a:latin typeface="Century Gothic" panose="020B0502020202020204" pitchFamily="34" charset="0"/>
                        </a:rPr>
                        <a:t>quitter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1579384"/>
                  </a:ext>
                </a:extLst>
              </a:tr>
              <a:tr h="612000">
                <a:tc>
                  <a:txBody>
                    <a:bodyPr/>
                    <a:lstStyle/>
                    <a:p>
                      <a:r>
                        <a:rPr lang="en-US" sz="2200" dirty="0">
                          <a:solidFill>
                            <a:srgbClr val="115076"/>
                          </a:solidFill>
                          <a:latin typeface="Century Gothic" panose="020B0502020202020204" pitchFamily="34" charset="0"/>
                        </a:rPr>
                        <a:t>library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dirty="0">
                          <a:solidFill>
                            <a:srgbClr val="EE6000"/>
                          </a:solidFill>
                          <a:latin typeface="Century Gothic" panose="020B0502020202020204" pitchFamily="34" charset="0"/>
                        </a:rPr>
                        <a:t>la </a:t>
                      </a:r>
                      <a:r>
                        <a:rPr lang="en-US" sz="2200" dirty="0" err="1">
                          <a:solidFill>
                            <a:srgbClr val="EE6000"/>
                          </a:solidFill>
                          <a:latin typeface="Century Gothic" panose="020B0502020202020204" pitchFamily="34" charset="0"/>
                        </a:rPr>
                        <a:t>bibliothèque</a:t>
                      </a:r>
                      <a:endParaRPr lang="en-US" sz="2200" dirty="0">
                        <a:solidFill>
                          <a:srgbClr val="EE600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dirty="0">
                          <a:solidFill>
                            <a:srgbClr val="115076"/>
                          </a:solidFill>
                          <a:latin typeface="Century Gothic" panose="020B0502020202020204" pitchFamily="34" charset="0"/>
                        </a:rPr>
                        <a:t>already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dirty="0">
                          <a:solidFill>
                            <a:srgbClr val="EE6000"/>
                          </a:solidFill>
                          <a:latin typeface="Century Gothic" panose="020B0502020202020204" pitchFamily="34" charset="0"/>
                        </a:rPr>
                        <a:t>déjà</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62073052"/>
                  </a:ext>
                </a:extLst>
              </a:tr>
              <a:tr h="612000">
                <a:tc>
                  <a:txBody>
                    <a:bodyPr/>
                    <a:lstStyle/>
                    <a:p>
                      <a:r>
                        <a:rPr lang="en-US" sz="2200" dirty="0">
                          <a:solidFill>
                            <a:srgbClr val="115076"/>
                          </a:solidFill>
                          <a:latin typeface="Century Gothic" panose="020B0502020202020204" pitchFamily="34" charset="0"/>
                        </a:rPr>
                        <a:t>time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dirty="0">
                          <a:solidFill>
                            <a:srgbClr val="EE6000"/>
                          </a:solidFill>
                          <a:latin typeface="Century Gothic" panose="020B0502020202020204" pitchFamily="34" charset="0"/>
                        </a:rPr>
                        <a:t>la </a:t>
                      </a:r>
                      <a:r>
                        <a:rPr lang="en-US" sz="2200" dirty="0" err="1">
                          <a:solidFill>
                            <a:srgbClr val="EE6000"/>
                          </a:solidFill>
                          <a:latin typeface="Century Gothic" panose="020B0502020202020204" pitchFamily="34" charset="0"/>
                        </a:rPr>
                        <a:t>fois</a:t>
                      </a:r>
                      <a:endParaRPr lang="en-US" sz="2200" dirty="0">
                        <a:solidFill>
                          <a:srgbClr val="EE600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dirty="0">
                          <a:solidFill>
                            <a:srgbClr val="115076"/>
                          </a:solidFill>
                          <a:latin typeface="Century Gothic" panose="020B0502020202020204" pitchFamily="34" charset="0"/>
                        </a:rPr>
                        <a:t>finally, at last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dirty="0" err="1">
                          <a:solidFill>
                            <a:srgbClr val="EE6000"/>
                          </a:solidFill>
                          <a:latin typeface="Century Gothic" panose="020B0502020202020204" pitchFamily="34" charset="0"/>
                        </a:rPr>
                        <a:t>enfin</a:t>
                      </a:r>
                      <a:endParaRPr lang="en-US" sz="2200" dirty="0">
                        <a:solidFill>
                          <a:srgbClr val="EE600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1420933"/>
                  </a:ext>
                </a:extLst>
              </a:tr>
              <a:tr h="612000">
                <a:tc>
                  <a:txBody>
                    <a:bodyPr/>
                    <a:lstStyle/>
                    <a:p>
                      <a:r>
                        <a:rPr lang="en-US" sz="2200" dirty="0">
                          <a:solidFill>
                            <a:srgbClr val="115076"/>
                          </a:solidFill>
                          <a:latin typeface="Century Gothic" panose="020B0502020202020204" pitchFamily="34" charset="0"/>
                        </a:rPr>
                        <a:t>to explain, explaining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200" dirty="0" err="1">
                          <a:solidFill>
                            <a:srgbClr val="EE6000"/>
                          </a:solidFill>
                          <a:latin typeface="Century Gothic" panose="020B0502020202020204" pitchFamily="34" charset="0"/>
                        </a:rPr>
                        <a:t>expliquer</a:t>
                      </a:r>
                      <a:endParaRPr lang="en-US" sz="2200" dirty="0">
                        <a:solidFill>
                          <a:srgbClr val="EE600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2200" dirty="0">
                        <a:solidFill>
                          <a:srgbClr val="11507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2200" dirty="0">
                        <a:solidFill>
                          <a:srgbClr val="EE600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74256921"/>
                  </a:ext>
                </a:extLst>
              </a:tr>
            </a:tbl>
          </a:graphicData>
        </a:graphic>
      </p:graphicFrame>
      <p:sp>
        <p:nvSpPr>
          <p:cNvPr id="16" name="Rectangle 15">
            <a:extLst>
              <a:ext uri="{FF2B5EF4-FFF2-40B4-BE49-F238E27FC236}">
                <a16:creationId xmlns:a16="http://schemas.microsoft.com/office/drawing/2014/main" id="{624E06DB-E46A-D94D-AD4D-C6108C9709C9}"/>
              </a:ext>
            </a:extLst>
          </p:cNvPr>
          <p:cNvSpPr/>
          <p:nvPr/>
        </p:nvSpPr>
        <p:spPr>
          <a:xfrm>
            <a:off x="3511550" y="2542449"/>
            <a:ext cx="2019300" cy="626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ECE69BB-C220-9547-9DE2-C05F7D6B8778}"/>
              </a:ext>
            </a:extLst>
          </p:cNvPr>
          <p:cNvSpPr/>
          <p:nvPr/>
        </p:nvSpPr>
        <p:spPr>
          <a:xfrm>
            <a:off x="3651250" y="3180790"/>
            <a:ext cx="2019300" cy="626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72AE99A-2054-894A-949C-09B051701FE7}"/>
              </a:ext>
            </a:extLst>
          </p:cNvPr>
          <p:cNvSpPr/>
          <p:nvPr/>
        </p:nvSpPr>
        <p:spPr>
          <a:xfrm>
            <a:off x="3511550" y="3832746"/>
            <a:ext cx="2019300" cy="626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9FE36F9-0F9E-3744-BA0A-3536FD525ADF}"/>
              </a:ext>
            </a:extLst>
          </p:cNvPr>
          <p:cNvSpPr/>
          <p:nvPr/>
        </p:nvSpPr>
        <p:spPr>
          <a:xfrm>
            <a:off x="3782898" y="4461079"/>
            <a:ext cx="2313101" cy="626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F7F8283-CEC8-1745-BD04-4EC0B2B1B595}"/>
              </a:ext>
            </a:extLst>
          </p:cNvPr>
          <p:cNvSpPr/>
          <p:nvPr/>
        </p:nvSpPr>
        <p:spPr>
          <a:xfrm>
            <a:off x="3511550" y="4957753"/>
            <a:ext cx="2019300" cy="626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D1A9273-133C-A54B-9942-DB35B9F39D21}"/>
              </a:ext>
            </a:extLst>
          </p:cNvPr>
          <p:cNvSpPr/>
          <p:nvPr/>
        </p:nvSpPr>
        <p:spPr>
          <a:xfrm>
            <a:off x="3457575" y="5544486"/>
            <a:ext cx="2019300" cy="626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86EDF51-C7B3-794F-8CA0-468B8E47D5D1}"/>
              </a:ext>
            </a:extLst>
          </p:cNvPr>
          <p:cNvSpPr/>
          <p:nvPr/>
        </p:nvSpPr>
        <p:spPr>
          <a:xfrm>
            <a:off x="9344144" y="2513351"/>
            <a:ext cx="2019300" cy="626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B5BB43E-3D13-1E45-9A0E-47B80D165D67}"/>
              </a:ext>
            </a:extLst>
          </p:cNvPr>
          <p:cNvSpPr/>
          <p:nvPr/>
        </p:nvSpPr>
        <p:spPr>
          <a:xfrm>
            <a:off x="9416912" y="3160872"/>
            <a:ext cx="2019300" cy="626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E470877-4F7E-1741-9CC1-29CA2AB2FA86}"/>
              </a:ext>
            </a:extLst>
          </p:cNvPr>
          <p:cNvSpPr/>
          <p:nvPr/>
        </p:nvSpPr>
        <p:spPr>
          <a:xfrm>
            <a:off x="9550262" y="3726191"/>
            <a:ext cx="2019300" cy="626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3987FF1-7E2A-AB49-A1AF-3D920189DD99}"/>
              </a:ext>
            </a:extLst>
          </p:cNvPr>
          <p:cNvSpPr/>
          <p:nvPr/>
        </p:nvSpPr>
        <p:spPr>
          <a:xfrm>
            <a:off x="9486624" y="4291510"/>
            <a:ext cx="2019300" cy="626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9312033-B383-7545-B216-25DAEB644F45}"/>
              </a:ext>
            </a:extLst>
          </p:cNvPr>
          <p:cNvSpPr/>
          <p:nvPr/>
        </p:nvSpPr>
        <p:spPr>
          <a:xfrm>
            <a:off x="9486624" y="4952441"/>
            <a:ext cx="2019300" cy="626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451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24" grpId="0" animBg="1"/>
      <p:bldP spid="25" grpId="0" animBg="1"/>
      <p:bldP spid="26" grpId="0" animBg="1"/>
      <p:bldP spid="28" grpId="0" animBg="1"/>
      <p:bldP spid="29" grpId="0" animBg="1"/>
      <p:bldP spid="30" grpId="0" animBg="1"/>
      <p:bldP spid="31" grpId="0" animBg="1"/>
      <p:bldP spid="3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7E97DA-2F23-F745-B756-301D480DCC3C}"/>
              </a:ext>
            </a:extLst>
          </p:cNvPr>
          <p:cNvSpPr txBox="1"/>
          <p:nvPr/>
        </p:nvSpPr>
        <p:spPr>
          <a:xfrm>
            <a:off x="134485" y="1347111"/>
            <a:ext cx="11923029"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You know two words for </a:t>
            </a:r>
            <a:r>
              <a:rPr lang="en-US" sz="2400" b="1" dirty="0">
                <a:solidFill>
                  <a:srgbClr val="4472C4">
                    <a:lumMod val="50000"/>
                  </a:srgbClr>
                </a:solidFill>
                <a:latin typeface="Century Gothic" panose="020F0302020204030204"/>
              </a:rPr>
              <a:t>‘time’ </a:t>
            </a:r>
            <a:r>
              <a:rPr lang="en-US" sz="2400" dirty="0">
                <a:solidFill>
                  <a:srgbClr val="4472C4">
                    <a:lumMod val="50000"/>
                  </a:srgbClr>
                </a:solidFill>
                <a:latin typeface="Century Gothic" panose="020F0302020204030204"/>
              </a:rPr>
              <a:t>in French, </a:t>
            </a:r>
            <a:r>
              <a:rPr lang="en-US" sz="2400" b="1" i="1" dirty="0">
                <a:solidFill>
                  <a:srgbClr val="EE6000"/>
                </a:solidFill>
                <a:latin typeface="Century Gothic" panose="020F0302020204030204"/>
              </a:rPr>
              <a:t>le temps </a:t>
            </a:r>
            <a:r>
              <a:rPr lang="en-US" sz="2400" dirty="0">
                <a:solidFill>
                  <a:srgbClr val="4472C4">
                    <a:lumMod val="50000"/>
                  </a:srgbClr>
                </a:solidFill>
                <a:latin typeface="Century Gothic" panose="020F0302020204030204"/>
              </a:rPr>
              <a:t>and </a:t>
            </a:r>
            <a:r>
              <a:rPr lang="en-US" sz="2400" b="1" i="1" dirty="0">
                <a:solidFill>
                  <a:srgbClr val="EE6000"/>
                </a:solidFill>
                <a:latin typeface="Century Gothic" panose="020F0302020204030204"/>
              </a:rPr>
              <a:t>la </a:t>
            </a:r>
            <a:r>
              <a:rPr lang="en-US" sz="2400" b="1" i="1" dirty="0" err="1">
                <a:solidFill>
                  <a:srgbClr val="EE6000"/>
                </a:solidFill>
                <a:latin typeface="Century Gothic" panose="020F0302020204030204"/>
              </a:rPr>
              <a:t>fois</a:t>
            </a:r>
            <a:r>
              <a:rPr lang="en-US" sz="2400"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i="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Use </a:t>
            </a:r>
            <a:r>
              <a:rPr lang="en-US" sz="2400" b="1" dirty="0">
                <a:solidFill>
                  <a:srgbClr val="EE6000"/>
                </a:solidFill>
                <a:latin typeface="Century Gothic" panose="020F0302020204030204"/>
              </a:rPr>
              <a:t>le temps </a:t>
            </a:r>
            <a:r>
              <a:rPr lang="en-US" sz="2400" dirty="0">
                <a:solidFill>
                  <a:srgbClr val="4472C4">
                    <a:lumMod val="50000"/>
                  </a:srgbClr>
                </a:solidFill>
                <a:latin typeface="Century Gothic" panose="020F0302020204030204"/>
              </a:rPr>
              <a:t>to talk about </a:t>
            </a:r>
            <a:r>
              <a:rPr lang="en-US" sz="2400" b="1" dirty="0">
                <a:solidFill>
                  <a:srgbClr val="4472C4">
                    <a:lumMod val="50000"/>
                  </a:srgbClr>
                </a:solidFill>
                <a:latin typeface="Century Gothic" panose="020F0302020204030204"/>
              </a:rPr>
              <a:t>an amount of time</a:t>
            </a:r>
            <a:r>
              <a:rPr lang="en-US" sz="2400" dirty="0">
                <a:solidFill>
                  <a:srgbClr val="4472C4">
                    <a:lumMod val="50000"/>
                  </a:srgbClr>
                </a:solidFill>
                <a:latin typeface="Century Gothic" panose="020F0302020204030204"/>
              </a:rPr>
              <a:t> (seconds, minutes, hours, days, weeks, months, years,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J’ai</a:t>
            </a:r>
            <a:r>
              <a:rPr lang="en-US" sz="2400" dirty="0">
                <a:solidFill>
                  <a:srgbClr val="4472C4">
                    <a:lumMod val="50000"/>
                  </a:srgbClr>
                </a:solidFill>
                <a:latin typeface="Century Gothic" panose="020F0302020204030204"/>
              </a:rPr>
              <a:t> beaucoup de </a:t>
            </a:r>
            <a:r>
              <a:rPr lang="en-US" sz="2400" b="1" dirty="0">
                <a:solidFill>
                  <a:srgbClr val="EE6000"/>
                </a:solidFill>
                <a:latin typeface="Century Gothic" panose="020F0302020204030204"/>
              </a:rPr>
              <a:t>temps</a:t>
            </a:r>
            <a:r>
              <a:rPr lang="en-US" sz="2400" dirty="0">
                <a:solidFill>
                  <a:srgbClr val="4472C4">
                    <a:lumMod val="50000"/>
                  </a:srgbClr>
                </a:solidFill>
                <a:latin typeface="Century Gothic" panose="020F0302020204030204"/>
              </a:rPr>
              <a:t>. 		I have a lot of </a:t>
            </a:r>
            <a:r>
              <a:rPr lang="en-US" sz="2400" b="1" dirty="0">
                <a:solidFill>
                  <a:srgbClr val="4472C4">
                    <a:lumMod val="50000"/>
                  </a:srgbClr>
                </a:solidFill>
                <a:latin typeface="Century Gothic" panose="020F0302020204030204"/>
              </a:rPr>
              <a:t>time</a:t>
            </a:r>
            <a:r>
              <a:rPr lang="en-US" sz="2400" dirty="0">
                <a:solidFill>
                  <a:srgbClr val="4472C4">
                    <a:lumMod val="50000"/>
                  </a:srgbClr>
                </a:solidFill>
                <a:latin typeface="Century Gothic" panose="020F0302020204030204"/>
              </a:rPr>
              <a:t>. </a:t>
            </a:r>
          </a:p>
          <a:p>
            <a:pPr lvl="0">
              <a:defRPr/>
            </a:pPr>
            <a:r>
              <a:rPr lang="fr-FR" sz="2400" dirty="0">
                <a:solidFill>
                  <a:srgbClr val="4472C4">
                    <a:lumMod val="50000"/>
                  </a:srgbClr>
                </a:solidFill>
                <a:latin typeface="Century Gothic" panose="020F0302020204030204"/>
              </a:rPr>
              <a:t>Combien de </a:t>
            </a:r>
            <a:r>
              <a:rPr lang="en-US" sz="2400" b="1" dirty="0">
                <a:solidFill>
                  <a:srgbClr val="EE6000"/>
                </a:solidFill>
                <a:latin typeface="Century Gothic" panose="020F0302020204030204"/>
              </a:rPr>
              <a:t>temps</a:t>
            </a:r>
            <a:r>
              <a:rPr lang="fr-FR" sz="2400" dirty="0">
                <a:solidFill>
                  <a:srgbClr val="4472C4">
                    <a:lumMod val="50000"/>
                  </a:srgbClr>
                </a:solidFill>
                <a:latin typeface="Century Gothic" panose="020F0302020204030204"/>
              </a:rPr>
              <a:t> ça prends ?	How </a:t>
            </a:r>
            <a:r>
              <a:rPr lang="fr-FR" sz="2400" dirty="0" err="1">
                <a:solidFill>
                  <a:srgbClr val="4472C4">
                    <a:lumMod val="50000"/>
                  </a:srgbClr>
                </a:solidFill>
                <a:latin typeface="Century Gothic" panose="020F0302020204030204"/>
              </a:rPr>
              <a:t>much</a:t>
            </a:r>
            <a:r>
              <a:rPr lang="fr-FR" sz="2400" dirty="0">
                <a:solidFill>
                  <a:srgbClr val="4472C4">
                    <a:lumMod val="50000"/>
                  </a:srgbClr>
                </a:solidFill>
                <a:latin typeface="Century Gothic" panose="020F0302020204030204"/>
              </a:rPr>
              <a:t> </a:t>
            </a:r>
            <a:r>
              <a:rPr lang="fr-FR" sz="2400" b="1" dirty="0">
                <a:solidFill>
                  <a:srgbClr val="4472C4">
                    <a:lumMod val="50000"/>
                  </a:srgbClr>
                </a:solidFill>
                <a:latin typeface="Century Gothic" panose="020F0302020204030204"/>
              </a:rPr>
              <a:t>time</a:t>
            </a:r>
            <a:r>
              <a:rPr lang="fr-FR" sz="2400" dirty="0">
                <a:solidFill>
                  <a:srgbClr val="4472C4">
                    <a:lumMod val="50000"/>
                  </a:srgbClr>
                </a:solidFill>
                <a:latin typeface="Century Gothic" panose="020F0302020204030204"/>
              </a:rPr>
              <a:t> (how long) </a:t>
            </a:r>
            <a:r>
              <a:rPr lang="fr-FR" sz="2400" dirty="0" err="1">
                <a:solidFill>
                  <a:srgbClr val="4472C4">
                    <a:lumMod val="50000"/>
                  </a:srgbClr>
                </a:solidFill>
                <a:latin typeface="Century Gothic" panose="020F0302020204030204"/>
              </a:rPr>
              <a:t>does</a:t>
            </a:r>
            <a:r>
              <a:rPr lang="fr-FR" sz="2400" dirty="0">
                <a:solidFill>
                  <a:srgbClr val="4472C4">
                    <a:lumMod val="50000"/>
                  </a:srgbClr>
                </a:solidFill>
                <a:latin typeface="Century Gothic" panose="020F0302020204030204"/>
              </a:rPr>
              <a:t> </a:t>
            </a:r>
            <a:r>
              <a:rPr lang="fr-FR" sz="2400" dirty="0" err="1">
                <a:solidFill>
                  <a:srgbClr val="4472C4">
                    <a:lumMod val="50000"/>
                  </a:srgbClr>
                </a:solidFill>
                <a:latin typeface="Century Gothic" panose="020F0302020204030204"/>
              </a:rPr>
              <a:t>it</a:t>
            </a:r>
            <a:r>
              <a:rPr lang="fr-FR" sz="2400" dirty="0">
                <a:solidFill>
                  <a:srgbClr val="4472C4">
                    <a:lumMod val="50000"/>
                  </a:srgbClr>
                </a:solidFill>
                <a:latin typeface="Century Gothic" panose="020F0302020204030204"/>
              </a:rPr>
              <a:t> </a:t>
            </a:r>
            <a:r>
              <a:rPr lang="fr-FR" sz="2400" dirty="0" err="1">
                <a:solidFill>
                  <a:srgbClr val="4472C4">
                    <a:lumMod val="50000"/>
                  </a:srgbClr>
                </a:solidFill>
                <a:latin typeface="Century Gothic" panose="020F0302020204030204"/>
              </a:rPr>
              <a:t>take</a:t>
            </a:r>
            <a:r>
              <a:rPr lang="fr-FR" sz="2400" dirty="0">
                <a:solidFill>
                  <a:srgbClr val="4472C4">
                    <a:lumMod val="50000"/>
                  </a:srgbClr>
                </a:solidFill>
                <a:latin typeface="Century Gothic" panose="020F0302020204030204"/>
              </a:rPr>
              <a:t> ?</a:t>
            </a: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Use </a:t>
            </a:r>
            <a:r>
              <a:rPr lang="en-US" sz="2400" b="1" dirty="0">
                <a:solidFill>
                  <a:srgbClr val="EE6000"/>
                </a:solidFill>
                <a:latin typeface="Century Gothic" panose="020F0302020204030204"/>
              </a:rPr>
              <a:t>la</a:t>
            </a:r>
            <a:r>
              <a:rPr lang="en-US" sz="2400" dirty="0">
                <a:solidFill>
                  <a:srgbClr val="4472C4">
                    <a:lumMod val="50000"/>
                  </a:srgbClr>
                </a:solidFill>
                <a:latin typeface="Century Gothic" panose="020F0302020204030204"/>
              </a:rPr>
              <a:t> </a:t>
            </a:r>
            <a:r>
              <a:rPr lang="en-US" sz="2400" b="1" dirty="0" err="1">
                <a:solidFill>
                  <a:srgbClr val="EE6000"/>
                </a:solidFill>
                <a:latin typeface="Century Gothic" panose="020F0302020204030204"/>
              </a:rPr>
              <a:t>fois</a:t>
            </a:r>
            <a:r>
              <a:rPr lang="en-US" sz="2400" dirty="0">
                <a:solidFill>
                  <a:srgbClr val="4472C4">
                    <a:lumMod val="50000"/>
                  </a:srgbClr>
                </a:solidFill>
                <a:latin typeface="Century Gothic" panose="020F0302020204030204"/>
              </a:rPr>
              <a:t> to talk about </a:t>
            </a:r>
            <a:r>
              <a:rPr lang="en-US" sz="2400" b="1" dirty="0">
                <a:solidFill>
                  <a:srgbClr val="4472C4">
                    <a:lumMod val="50000"/>
                  </a:srgbClr>
                </a:solidFill>
                <a:latin typeface="Century Gothic" panose="020F0302020204030204"/>
              </a:rPr>
              <a:t>the number of times </a:t>
            </a:r>
            <a:r>
              <a:rPr lang="en-US" sz="2400" dirty="0">
                <a:solidFill>
                  <a:srgbClr val="4472C4">
                    <a:lumMod val="50000"/>
                  </a:srgbClr>
                </a:solidFill>
                <a:latin typeface="Century Gothic" panose="020F0302020204030204"/>
              </a:rPr>
              <a:t>something happens: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 la première </a:t>
            </a:r>
            <a:r>
              <a:rPr lang="en-US" sz="2400" b="1" dirty="0" err="1">
                <a:solidFill>
                  <a:srgbClr val="EE6000"/>
                </a:solidFill>
                <a:latin typeface="Century Gothic" panose="020F0302020204030204"/>
              </a:rPr>
              <a:t>fois</a:t>
            </a:r>
            <a:r>
              <a:rPr lang="en-US" sz="2400" dirty="0">
                <a:solidFill>
                  <a:srgbClr val="4472C4">
                    <a:lumMod val="50000"/>
                  </a:srgbClr>
                </a:solidFill>
                <a:latin typeface="Century Gothic" panose="020F0302020204030204"/>
              </a:rPr>
              <a:t>. 			This is the first </a:t>
            </a:r>
            <a:r>
              <a:rPr lang="en-US" sz="2400" b="1" dirty="0">
                <a:solidFill>
                  <a:srgbClr val="4472C4">
                    <a:lumMod val="50000"/>
                  </a:srgbClr>
                </a:solidFill>
                <a:latin typeface="Century Gothic" panose="020F0302020204030204"/>
              </a:rPr>
              <a:t>time</a:t>
            </a:r>
            <a:r>
              <a:rPr lang="en-US" sz="2400"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J’ai</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visité</a:t>
            </a:r>
            <a:r>
              <a:rPr lang="en-US" sz="2400" dirty="0">
                <a:solidFill>
                  <a:srgbClr val="4472C4">
                    <a:lumMod val="50000"/>
                  </a:srgbClr>
                </a:solidFill>
                <a:latin typeface="Century Gothic" panose="020F0302020204030204"/>
              </a:rPr>
              <a:t> le </a:t>
            </a:r>
            <a:r>
              <a:rPr lang="en-US" sz="2400" dirty="0" err="1">
                <a:solidFill>
                  <a:srgbClr val="4472C4">
                    <a:lumMod val="50000"/>
                  </a:srgbClr>
                </a:solidFill>
                <a:latin typeface="Century Gothic" panose="020F0302020204030204"/>
              </a:rPr>
              <a:t>musée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plusieurs</a:t>
            </a:r>
            <a:r>
              <a:rPr lang="en-US" sz="2400" dirty="0">
                <a:solidFill>
                  <a:srgbClr val="4472C4">
                    <a:lumMod val="50000"/>
                  </a:srgbClr>
                </a:solidFill>
                <a:latin typeface="Century Gothic" panose="020F0302020204030204"/>
              </a:rPr>
              <a:t> </a:t>
            </a:r>
            <a:r>
              <a:rPr lang="en-US" sz="2400" b="1" dirty="0" err="1">
                <a:solidFill>
                  <a:srgbClr val="EE6000"/>
                </a:solidFill>
                <a:latin typeface="Century Gothic" panose="020F0302020204030204"/>
              </a:rPr>
              <a:t>fois</a:t>
            </a:r>
            <a:r>
              <a:rPr lang="en-US" sz="2400" dirty="0">
                <a:solidFill>
                  <a:srgbClr val="4472C4">
                    <a:lumMod val="50000"/>
                  </a:srgbClr>
                </a:solidFill>
                <a:latin typeface="Century Gothic" panose="020F0302020204030204"/>
              </a:rPr>
              <a:t>.	I (have) visited the museum several </a:t>
            </a:r>
            <a:r>
              <a:rPr lang="en-US" sz="2400" b="1" dirty="0">
                <a:solidFill>
                  <a:srgbClr val="4472C4">
                    <a:lumMod val="50000"/>
                  </a:srgbClr>
                </a:solidFill>
                <a:latin typeface="Century Gothic" panose="020F0302020204030204"/>
              </a:rPr>
              <a:t>times</a:t>
            </a:r>
            <a:r>
              <a:rPr lang="en-US" sz="2400" dirty="0">
                <a:solidFill>
                  <a:srgbClr val="4472C4">
                    <a:lumMod val="50000"/>
                  </a:srgbClr>
                </a:solidFill>
                <a:latin typeface="Century Gothic" panose="020F0302020204030204"/>
              </a:rPr>
              <a:t>.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Saying ‘time’</a:t>
            </a:r>
          </a:p>
        </p:txBody>
      </p:sp>
      <p:sp>
        <p:nvSpPr>
          <p:cNvPr id="13" name="Rounded Rectangle 46">
            <a:extLst>
              <a:ext uri="{FF2B5EF4-FFF2-40B4-BE49-F238E27FC236}">
                <a16:creationId xmlns:a16="http://schemas.microsoft.com/office/drawing/2014/main" id="{C6E0A36B-9C87-477F-A92E-AE7EF3171B4B}"/>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122" name="Picture 2" descr="Tally Clip Art">
            <a:extLst>
              <a:ext uri="{FF2B5EF4-FFF2-40B4-BE49-F238E27FC236}">
                <a16:creationId xmlns:a16="http://schemas.microsoft.com/office/drawing/2014/main" id="{7F700777-DF3D-4943-B1F9-0DCDED6894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0247" y="4482586"/>
            <a:ext cx="777890" cy="75455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and Glass Clip Art">
            <a:extLst>
              <a:ext uri="{FF2B5EF4-FFF2-40B4-BE49-F238E27FC236}">
                <a16:creationId xmlns:a16="http://schemas.microsoft.com/office/drawing/2014/main" id="{0F97CA91-6062-42E5-879B-AB23CA45E3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42069" y="2674446"/>
            <a:ext cx="454247" cy="754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0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Saying ‘time’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Lis ces phrases et décide si on </a:t>
            </a:r>
            <a:r>
              <a:rPr lang="fr-FR" sz="2400" dirty="0">
                <a:solidFill>
                  <a:srgbClr val="4472C4">
                    <a:lumMod val="50000"/>
                  </a:srgbClr>
                </a:solidFill>
                <a:latin typeface="Century Gothic" panose="020F0302020204030204"/>
              </a:rPr>
              <a:t>doit traduire </a:t>
            </a:r>
            <a:r>
              <a:rPr lang="fr-FR" sz="2400" b="1" dirty="0">
                <a:solidFill>
                  <a:srgbClr val="4472C4">
                    <a:lumMod val="50000"/>
                  </a:srgbClr>
                </a:solidFill>
                <a:latin typeface="Century Gothic" panose="020F0302020204030204"/>
              </a:rPr>
              <a:t>« time(s) » </a:t>
            </a:r>
            <a:r>
              <a:rPr lang="fr-FR" sz="2400" dirty="0">
                <a:solidFill>
                  <a:srgbClr val="4472C4">
                    <a:lumMod val="50000"/>
                  </a:srgbClr>
                </a:solidFill>
                <a:latin typeface="Century Gothic" panose="020F0302020204030204"/>
              </a:rPr>
              <a:t>par </a:t>
            </a:r>
            <a:r>
              <a:rPr lang="fr-FR" sz="2400" b="1" i="1" dirty="0">
                <a:solidFill>
                  <a:srgbClr val="4472C4">
                    <a:lumMod val="50000"/>
                  </a:srgbClr>
                </a:solidFill>
                <a:latin typeface="Century Gothic" panose="020F0302020204030204"/>
              </a:rPr>
              <a:t>fois</a:t>
            </a:r>
            <a:r>
              <a:rPr lang="fr-FR" sz="2400" dirty="0">
                <a:solidFill>
                  <a:srgbClr val="4472C4">
                    <a:lumMod val="50000"/>
                  </a:srgbClr>
                </a:solidFill>
                <a:latin typeface="Century Gothic" panose="020F0302020204030204"/>
              </a:rPr>
              <a:t> ou </a:t>
            </a:r>
            <a:r>
              <a:rPr lang="fr-FR" sz="2400" b="1" i="1" dirty="0">
                <a:solidFill>
                  <a:srgbClr val="4472C4">
                    <a:lumMod val="50000"/>
                  </a:srgbClr>
                </a:solidFill>
                <a:latin typeface="Century Gothic" panose="020F0302020204030204"/>
              </a:rPr>
              <a:t>temps</a:t>
            </a:r>
            <a:r>
              <a:rPr lang="fr-FR" sz="2400" dirty="0">
                <a:solidFill>
                  <a:srgbClr val="4472C4">
                    <a:lumMod val="50000"/>
                  </a:srgbClr>
                </a:solidFill>
                <a:latin typeface="Century Gothic" panose="020F0302020204030204"/>
              </a:rPr>
              <a:t>.</a:t>
            </a:r>
          </a:p>
        </p:txBody>
      </p:sp>
      <p:graphicFrame>
        <p:nvGraphicFramePr>
          <p:cNvPr id="2" name="Table 2">
            <a:extLst>
              <a:ext uri="{FF2B5EF4-FFF2-40B4-BE49-F238E27FC236}">
                <a16:creationId xmlns:a16="http://schemas.microsoft.com/office/drawing/2014/main" id="{7A0612DD-A199-4D45-B9AC-853BCCD278DD}"/>
              </a:ext>
            </a:extLst>
          </p:cNvPr>
          <p:cNvGraphicFramePr>
            <a:graphicFrameLocks noGrp="1"/>
          </p:cNvGraphicFramePr>
          <p:nvPr>
            <p:extLst>
              <p:ext uri="{D42A27DB-BD31-4B8C-83A1-F6EECF244321}">
                <p14:modId xmlns:p14="http://schemas.microsoft.com/office/powerpoint/2010/main" val="2646593062"/>
              </p:ext>
            </p:extLst>
          </p:nvPr>
        </p:nvGraphicFramePr>
        <p:xfrm>
          <a:off x="282080" y="1950532"/>
          <a:ext cx="11167799" cy="4122828"/>
        </p:xfrm>
        <a:graphic>
          <a:graphicData uri="http://schemas.openxmlformats.org/drawingml/2006/table">
            <a:tbl>
              <a:tblPr firstRow="1" bandRow="1">
                <a:tableStyleId>{9DCAF9ED-07DC-4A11-8D7F-57B35C25682E}</a:tableStyleId>
              </a:tblPr>
              <a:tblGrid>
                <a:gridCol w="558362">
                  <a:extLst>
                    <a:ext uri="{9D8B030D-6E8A-4147-A177-3AD203B41FA5}">
                      <a16:colId xmlns:a16="http://schemas.microsoft.com/office/drawing/2014/main" val="2148135362"/>
                    </a:ext>
                  </a:extLst>
                </a:gridCol>
                <a:gridCol w="6806062">
                  <a:extLst>
                    <a:ext uri="{9D8B030D-6E8A-4147-A177-3AD203B41FA5}">
                      <a16:colId xmlns:a16="http://schemas.microsoft.com/office/drawing/2014/main" val="4025153763"/>
                    </a:ext>
                  </a:extLst>
                </a:gridCol>
                <a:gridCol w="1842053">
                  <a:extLst>
                    <a:ext uri="{9D8B030D-6E8A-4147-A177-3AD203B41FA5}">
                      <a16:colId xmlns:a16="http://schemas.microsoft.com/office/drawing/2014/main" val="4035045118"/>
                    </a:ext>
                  </a:extLst>
                </a:gridCol>
                <a:gridCol w="1961322">
                  <a:extLst>
                    <a:ext uri="{9D8B030D-6E8A-4147-A177-3AD203B41FA5}">
                      <a16:colId xmlns:a16="http://schemas.microsoft.com/office/drawing/2014/main" val="1105065920"/>
                    </a:ext>
                  </a:extLst>
                </a:gridCol>
              </a:tblGrid>
              <a:tr h="458092">
                <a:tc>
                  <a:txBody>
                    <a:bodyPr/>
                    <a:lstStyle/>
                    <a:p>
                      <a:pPr algn="ctr"/>
                      <a:endParaRPr lang="en-US" sz="2400" b="1">
                        <a:solidFill>
                          <a:schemeClr val="accent5">
                            <a:lumMod val="50000"/>
                          </a:schemeClr>
                        </a:solidFill>
                      </a:endParaRPr>
                    </a:p>
                  </a:txBody>
                  <a:tcPr/>
                </a:tc>
                <a:tc>
                  <a:txBody>
                    <a:bodyPr/>
                    <a:lstStyle/>
                    <a:p>
                      <a:pPr algn="ctr"/>
                      <a:endParaRPr lang="en-US" sz="2400">
                        <a:solidFill>
                          <a:schemeClr val="accent5">
                            <a:lumMod val="50000"/>
                          </a:schemeClr>
                        </a:solidFill>
                      </a:endParaRPr>
                    </a:p>
                  </a:txBody>
                  <a:tcPr/>
                </a:tc>
                <a:tc>
                  <a:txBody>
                    <a:bodyPr/>
                    <a:lstStyle/>
                    <a:p>
                      <a:pPr algn="ctr"/>
                      <a:r>
                        <a:rPr lang="en-US" sz="2400" dirty="0" err="1">
                          <a:solidFill>
                            <a:schemeClr val="bg1"/>
                          </a:solidFill>
                        </a:rPr>
                        <a:t>fois</a:t>
                      </a:r>
                      <a:endParaRPr lang="en-US" sz="2400" dirty="0">
                        <a:solidFill>
                          <a:schemeClr val="bg1"/>
                        </a:solidFill>
                      </a:endParaRPr>
                    </a:p>
                  </a:txBody>
                  <a:tcPr/>
                </a:tc>
                <a:tc>
                  <a:txBody>
                    <a:bodyPr/>
                    <a:lstStyle/>
                    <a:p>
                      <a:pPr algn="ctr"/>
                      <a:r>
                        <a:rPr lang="en-US" sz="2400" dirty="0">
                          <a:solidFill>
                            <a:schemeClr val="bg1"/>
                          </a:solidFill>
                        </a:rPr>
                        <a:t>temps</a:t>
                      </a:r>
                    </a:p>
                  </a:txBody>
                  <a:tcPr/>
                </a:tc>
                <a:extLst>
                  <a:ext uri="{0D108BD9-81ED-4DB2-BD59-A6C34878D82A}">
                    <a16:rowId xmlns:a16="http://schemas.microsoft.com/office/drawing/2014/main" val="1279990593"/>
                  </a:ext>
                </a:extLst>
              </a:tr>
              <a:tr h="458092">
                <a:tc>
                  <a:txBody>
                    <a:bodyPr/>
                    <a:lstStyle/>
                    <a:p>
                      <a:pPr algn="ctr"/>
                      <a:r>
                        <a:rPr lang="en-US" sz="2400" b="1" dirty="0">
                          <a:solidFill>
                            <a:schemeClr val="accent5">
                              <a:lumMod val="50000"/>
                            </a:schemeClr>
                          </a:solidFill>
                        </a:rPr>
                        <a:t>1.</a:t>
                      </a:r>
                    </a:p>
                  </a:txBody>
                  <a:tcPr/>
                </a:tc>
                <a:tc>
                  <a:txBody>
                    <a:bodyPr/>
                    <a:lstStyle/>
                    <a:p>
                      <a:pPr algn="l"/>
                      <a:r>
                        <a:rPr lang="en-US" sz="2400" dirty="0">
                          <a:solidFill>
                            <a:schemeClr val="accent5">
                              <a:lumMod val="50000"/>
                            </a:schemeClr>
                          </a:solidFill>
                        </a:rPr>
                        <a:t>We have eaten snails several </a:t>
                      </a:r>
                      <a:r>
                        <a:rPr lang="en-US" sz="2400" b="1" dirty="0">
                          <a:solidFill>
                            <a:schemeClr val="accent5">
                              <a:lumMod val="50000"/>
                            </a:schemeClr>
                          </a:solidFill>
                        </a:rPr>
                        <a:t>times</a:t>
                      </a:r>
                      <a:r>
                        <a:rPr lang="en-US" sz="2400" dirty="0">
                          <a:solidFill>
                            <a:schemeClr val="accent5">
                              <a:lumMod val="50000"/>
                            </a:schemeClr>
                          </a:solidFill>
                        </a:rPr>
                        <a:t>. </a:t>
                      </a:r>
                    </a:p>
                  </a:txBody>
                  <a:tcPr/>
                </a:tc>
                <a:tc>
                  <a:txBody>
                    <a:bodyPr/>
                    <a:lstStyle/>
                    <a:p>
                      <a:pPr algn="ctr"/>
                      <a:endParaRPr lang="en-US" sz="2400">
                        <a:solidFill>
                          <a:schemeClr val="accent5">
                            <a:lumMod val="50000"/>
                          </a:schemeClr>
                        </a:solidFill>
                      </a:endParaRPr>
                    </a:p>
                  </a:txBody>
                  <a:tcPr/>
                </a:tc>
                <a:tc>
                  <a:txBody>
                    <a:bodyPr/>
                    <a:lstStyle/>
                    <a:p>
                      <a:pPr algn="ctr"/>
                      <a:endParaRPr lang="en-US" sz="2400">
                        <a:solidFill>
                          <a:schemeClr val="accent5">
                            <a:lumMod val="50000"/>
                          </a:schemeClr>
                        </a:solidFill>
                      </a:endParaRPr>
                    </a:p>
                  </a:txBody>
                  <a:tcPr/>
                </a:tc>
                <a:extLst>
                  <a:ext uri="{0D108BD9-81ED-4DB2-BD59-A6C34878D82A}">
                    <a16:rowId xmlns:a16="http://schemas.microsoft.com/office/drawing/2014/main" val="2489559187"/>
                  </a:ext>
                </a:extLst>
              </a:tr>
              <a:tr h="458092">
                <a:tc>
                  <a:txBody>
                    <a:bodyPr/>
                    <a:lstStyle/>
                    <a:p>
                      <a:pPr algn="ctr"/>
                      <a:r>
                        <a:rPr lang="en-US" sz="2400" b="1" dirty="0">
                          <a:solidFill>
                            <a:schemeClr val="accent5">
                              <a:lumMod val="50000"/>
                            </a:schemeClr>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50000"/>
                            </a:schemeClr>
                          </a:solidFill>
                        </a:rPr>
                        <a:t>It’s a waste of </a:t>
                      </a:r>
                      <a:r>
                        <a:rPr lang="en-US" sz="2400" b="1" dirty="0">
                          <a:solidFill>
                            <a:schemeClr val="accent5">
                              <a:lumMod val="50000"/>
                            </a:schemeClr>
                          </a:solidFill>
                        </a:rPr>
                        <a:t>time</a:t>
                      </a:r>
                      <a:r>
                        <a:rPr lang="en-US" sz="2400" dirty="0">
                          <a:solidFill>
                            <a:schemeClr val="accent5">
                              <a:lumMod val="50000"/>
                            </a:schemeClr>
                          </a:solidFill>
                        </a:rPr>
                        <a:t>. </a:t>
                      </a:r>
                    </a:p>
                  </a:txBody>
                  <a:tcPr/>
                </a:tc>
                <a:tc>
                  <a:txBody>
                    <a:bodyPr/>
                    <a:lstStyle/>
                    <a:p>
                      <a:pPr algn="ctr"/>
                      <a:endParaRPr lang="en-US" sz="2400">
                        <a:solidFill>
                          <a:schemeClr val="accent5">
                            <a:lumMod val="50000"/>
                          </a:schemeClr>
                        </a:solidFill>
                      </a:endParaRPr>
                    </a:p>
                  </a:txBody>
                  <a:tcPr/>
                </a:tc>
                <a:tc>
                  <a:txBody>
                    <a:bodyPr/>
                    <a:lstStyle/>
                    <a:p>
                      <a:pPr algn="ctr"/>
                      <a:endParaRPr lang="en-US" sz="2400">
                        <a:solidFill>
                          <a:schemeClr val="accent5">
                            <a:lumMod val="50000"/>
                          </a:schemeClr>
                        </a:solidFill>
                      </a:endParaRPr>
                    </a:p>
                  </a:txBody>
                  <a:tcPr/>
                </a:tc>
                <a:extLst>
                  <a:ext uri="{0D108BD9-81ED-4DB2-BD59-A6C34878D82A}">
                    <a16:rowId xmlns:a16="http://schemas.microsoft.com/office/drawing/2014/main" val="3640657571"/>
                  </a:ext>
                </a:extLst>
              </a:tr>
              <a:tr h="458092">
                <a:tc>
                  <a:txBody>
                    <a:bodyPr/>
                    <a:lstStyle/>
                    <a:p>
                      <a:pPr algn="ctr"/>
                      <a:r>
                        <a:rPr lang="en-US" sz="2400" b="1" dirty="0">
                          <a:solidFill>
                            <a:schemeClr val="accent5">
                              <a:lumMod val="50000"/>
                            </a:schemeClr>
                          </a:solidFill>
                        </a:rPr>
                        <a:t>3.</a:t>
                      </a:r>
                    </a:p>
                  </a:txBody>
                  <a:tcPr/>
                </a:tc>
                <a:tc>
                  <a:txBody>
                    <a:bodyPr/>
                    <a:lstStyle/>
                    <a:p>
                      <a:pPr algn="l"/>
                      <a:r>
                        <a:rPr lang="en-US" sz="2400" dirty="0">
                          <a:solidFill>
                            <a:schemeClr val="accent5">
                              <a:lumMod val="50000"/>
                            </a:schemeClr>
                          </a:solidFill>
                        </a:rPr>
                        <a:t>That was the first </a:t>
                      </a:r>
                      <a:r>
                        <a:rPr lang="en-US" sz="2400" b="1" dirty="0">
                          <a:solidFill>
                            <a:schemeClr val="accent5">
                              <a:lumMod val="50000"/>
                            </a:schemeClr>
                          </a:solidFill>
                        </a:rPr>
                        <a:t>time</a:t>
                      </a:r>
                      <a:r>
                        <a:rPr lang="en-US" sz="2400" dirty="0">
                          <a:solidFill>
                            <a:schemeClr val="accent5">
                              <a:lumMod val="50000"/>
                            </a:schemeClr>
                          </a:solidFill>
                        </a:rPr>
                        <a:t> we went to the </a:t>
                      </a:r>
                      <a:r>
                        <a:rPr lang="en-US" sz="2400" b="0" dirty="0">
                          <a:solidFill>
                            <a:schemeClr val="accent5">
                              <a:lumMod val="50000"/>
                            </a:schemeClr>
                          </a:solidFill>
                        </a:rPr>
                        <a:t>moon</a:t>
                      </a:r>
                      <a:r>
                        <a:rPr lang="en-US" sz="2400" dirty="0">
                          <a:solidFill>
                            <a:schemeClr val="accent5">
                              <a:lumMod val="50000"/>
                            </a:schemeClr>
                          </a:solidFill>
                        </a:rPr>
                        <a:t>.  </a:t>
                      </a:r>
                    </a:p>
                  </a:txBody>
                  <a:tcPr/>
                </a:tc>
                <a:tc>
                  <a:txBody>
                    <a:bodyPr/>
                    <a:lstStyle/>
                    <a:p>
                      <a:pPr algn="ctr"/>
                      <a:endParaRPr lang="en-US" sz="2400">
                        <a:solidFill>
                          <a:schemeClr val="accent5">
                            <a:lumMod val="50000"/>
                          </a:schemeClr>
                        </a:solidFill>
                      </a:endParaRPr>
                    </a:p>
                  </a:txBody>
                  <a:tcPr/>
                </a:tc>
                <a:tc>
                  <a:txBody>
                    <a:bodyPr/>
                    <a:lstStyle/>
                    <a:p>
                      <a:pPr algn="ctr"/>
                      <a:endParaRPr lang="en-US" sz="2400">
                        <a:solidFill>
                          <a:schemeClr val="accent5">
                            <a:lumMod val="50000"/>
                          </a:schemeClr>
                        </a:solidFill>
                      </a:endParaRPr>
                    </a:p>
                  </a:txBody>
                  <a:tcPr/>
                </a:tc>
                <a:extLst>
                  <a:ext uri="{0D108BD9-81ED-4DB2-BD59-A6C34878D82A}">
                    <a16:rowId xmlns:a16="http://schemas.microsoft.com/office/drawing/2014/main" val="2437575681"/>
                  </a:ext>
                </a:extLst>
              </a:tr>
              <a:tr h="458092">
                <a:tc>
                  <a:txBody>
                    <a:bodyPr/>
                    <a:lstStyle/>
                    <a:p>
                      <a:pPr algn="ctr"/>
                      <a:r>
                        <a:rPr lang="en-US" sz="2400" b="1" dirty="0">
                          <a:solidFill>
                            <a:schemeClr val="accent5">
                              <a:lumMod val="50000"/>
                            </a:schemeClr>
                          </a:solidFill>
                        </a:rPr>
                        <a:t>4.</a:t>
                      </a:r>
                    </a:p>
                  </a:txBody>
                  <a:tcPr/>
                </a:tc>
                <a:tc>
                  <a:txBody>
                    <a:bodyPr/>
                    <a:lstStyle/>
                    <a:p>
                      <a:pPr algn="l"/>
                      <a:r>
                        <a:rPr lang="en-US" sz="2400" dirty="0">
                          <a:solidFill>
                            <a:schemeClr val="accent5">
                              <a:lumMod val="50000"/>
                            </a:schemeClr>
                          </a:solidFill>
                        </a:rPr>
                        <a:t>The dog wags his tail every </a:t>
                      </a:r>
                      <a:r>
                        <a:rPr lang="en-US" sz="2400" b="1" dirty="0">
                          <a:solidFill>
                            <a:schemeClr val="accent5">
                              <a:lumMod val="50000"/>
                            </a:schemeClr>
                          </a:solidFill>
                        </a:rPr>
                        <a:t>time</a:t>
                      </a:r>
                      <a:r>
                        <a:rPr lang="en-US" sz="2400" dirty="0">
                          <a:solidFill>
                            <a:schemeClr val="accent5">
                              <a:lumMod val="50000"/>
                            </a:schemeClr>
                          </a:solidFill>
                        </a:rPr>
                        <a:t>. </a:t>
                      </a:r>
                    </a:p>
                  </a:txBody>
                  <a:tcPr/>
                </a:tc>
                <a:tc>
                  <a:txBody>
                    <a:bodyPr/>
                    <a:lstStyle/>
                    <a:p>
                      <a:pPr algn="ctr"/>
                      <a:endParaRPr lang="en-US" sz="2400">
                        <a:solidFill>
                          <a:schemeClr val="accent5">
                            <a:lumMod val="50000"/>
                          </a:schemeClr>
                        </a:solidFill>
                      </a:endParaRPr>
                    </a:p>
                  </a:txBody>
                  <a:tcPr/>
                </a:tc>
                <a:tc>
                  <a:txBody>
                    <a:bodyPr/>
                    <a:lstStyle/>
                    <a:p>
                      <a:pPr algn="ctr"/>
                      <a:endParaRPr lang="en-US" sz="2400">
                        <a:solidFill>
                          <a:schemeClr val="accent5">
                            <a:lumMod val="50000"/>
                          </a:schemeClr>
                        </a:solidFill>
                      </a:endParaRPr>
                    </a:p>
                  </a:txBody>
                  <a:tcPr/>
                </a:tc>
                <a:extLst>
                  <a:ext uri="{0D108BD9-81ED-4DB2-BD59-A6C34878D82A}">
                    <a16:rowId xmlns:a16="http://schemas.microsoft.com/office/drawing/2014/main" val="2397992228"/>
                  </a:ext>
                </a:extLst>
              </a:tr>
              <a:tr h="458092">
                <a:tc>
                  <a:txBody>
                    <a:bodyPr/>
                    <a:lstStyle/>
                    <a:p>
                      <a:pPr algn="ctr"/>
                      <a:r>
                        <a:rPr lang="en-US" sz="2400" b="1" dirty="0">
                          <a:solidFill>
                            <a:schemeClr val="accent5">
                              <a:lumMod val="50000"/>
                            </a:schemeClr>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50000"/>
                            </a:schemeClr>
                          </a:solidFill>
                        </a:rPr>
                        <a:t>They are spending a lot of </a:t>
                      </a:r>
                      <a:r>
                        <a:rPr lang="en-US" sz="2400" b="1" dirty="0">
                          <a:solidFill>
                            <a:schemeClr val="accent5">
                              <a:lumMod val="50000"/>
                            </a:schemeClr>
                          </a:solidFill>
                        </a:rPr>
                        <a:t>time</a:t>
                      </a:r>
                      <a:r>
                        <a:rPr lang="en-US" sz="2400" dirty="0">
                          <a:solidFill>
                            <a:schemeClr val="accent5">
                              <a:lumMod val="50000"/>
                            </a:schemeClr>
                          </a:solidFill>
                        </a:rPr>
                        <a:t> at work. </a:t>
                      </a:r>
                    </a:p>
                  </a:txBody>
                  <a:tcPr/>
                </a:tc>
                <a:tc>
                  <a:txBody>
                    <a:bodyPr/>
                    <a:lstStyle/>
                    <a:p>
                      <a:pPr algn="ctr"/>
                      <a:endParaRPr lang="en-US" sz="2400">
                        <a:solidFill>
                          <a:schemeClr val="accent5">
                            <a:lumMod val="50000"/>
                          </a:schemeClr>
                        </a:solidFill>
                      </a:endParaRPr>
                    </a:p>
                  </a:txBody>
                  <a:tcPr/>
                </a:tc>
                <a:tc>
                  <a:txBody>
                    <a:bodyPr/>
                    <a:lstStyle/>
                    <a:p>
                      <a:pPr algn="ctr"/>
                      <a:endParaRPr lang="en-US" sz="2400">
                        <a:solidFill>
                          <a:schemeClr val="accent5">
                            <a:lumMod val="50000"/>
                          </a:schemeClr>
                        </a:solidFill>
                      </a:endParaRPr>
                    </a:p>
                  </a:txBody>
                  <a:tcPr/>
                </a:tc>
                <a:extLst>
                  <a:ext uri="{0D108BD9-81ED-4DB2-BD59-A6C34878D82A}">
                    <a16:rowId xmlns:a16="http://schemas.microsoft.com/office/drawing/2014/main" val="2214120577"/>
                  </a:ext>
                </a:extLst>
              </a:tr>
              <a:tr h="458092">
                <a:tc>
                  <a:txBody>
                    <a:bodyPr/>
                    <a:lstStyle/>
                    <a:p>
                      <a:pPr algn="ctr"/>
                      <a:r>
                        <a:rPr lang="en-US" sz="2400" b="1" dirty="0">
                          <a:solidFill>
                            <a:schemeClr val="accent5">
                              <a:lumMod val="50000"/>
                            </a:schemeClr>
                          </a:solidFill>
                        </a:rPr>
                        <a:t>6.</a:t>
                      </a:r>
                    </a:p>
                  </a:txBody>
                  <a:tcPr/>
                </a:tc>
                <a:tc>
                  <a:txBody>
                    <a:bodyPr/>
                    <a:lstStyle/>
                    <a:p>
                      <a:pPr algn="l"/>
                      <a:r>
                        <a:rPr lang="en-US" sz="2400" dirty="0">
                          <a:solidFill>
                            <a:schemeClr val="accent5">
                              <a:lumMod val="50000"/>
                            </a:schemeClr>
                          </a:solidFill>
                        </a:rPr>
                        <a:t>I will find the </a:t>
                      </a:r>
                      <a:r>
                        <a:rPr lang="en-US" sz="2400" b="1" dirty="0">
                          <a:solidFill>
                            <a:schemeClr val="accent5">
                              <a:lumMod val="50000"/>
                            </a:schemeClr>
                          </a:solidFill>
                        </a:rPr>
                        <a:t>time</a:t>
                      </a:r>
                      <a:r>
                        <a:rPr lang="en-US" sz="2400" dirty="0">
                          <a:solidFill>
                            <a:schemeClr val="accent5">
                              <a:lumMod val="50000"/>
                            </a:schemeClr>
                          </a:solidFill>
                        </a:rPr>
                        <a:t> to do it. </a:t>
                      </a:r>
                    </a:p>
                  </a:txBody>
                  <a:tcPr/>
                </a:tc>
                <a:tc>
                  <a:txBody>
                    <a:bodyPr/>
                    <a:lstStyle/>
                    <a:p>
                      <a:pPr algn="ctr"/>
                      <a:endParaRPr lang="en-US" sz="2400">
                        <a:solidFill>
                          <a:schemeClr val="accent5">
                            <a:lumMod val="50000"/>
                          </a:schemeClr>
                        </a:solidFill>
                      </a:endParaRPr>
                    </a:p>
                  </a:txBody>
                  <a:tcPr/>
                </a:tc>
                <a:tc>
                  <a:txBody>
                    <a:bodyPr/>
                    <a:lstStyle/>
                    <a:p>
                      <a:pPr algn="ctr"/>
                      <a:endParaRPr lang="en-US" sz="2400">
                        <a:solidFill>
                          <a:schemeClr val="accent5">
                            <a:lumMod val="50000"/>
                          </a:schemeClr>
                        </a:solidFill>
                      </a:endParaRPr>
                    </a:p>
                  </a:txBody>
                  <a:tcPr/>
                </a:tc>
                <a:extLst>
                  <a:ext uri="{0D108BD9-81ED-4DB2-BD59-A6C34878D82A}">
                    <a16:rowId xmlns:a16="http://schemas.microsoft.com/office/drawing/2014/main" val="982797356"/>
                  </a:ext>
                </a:extLst>
              </a:tr>
              <a:tr h="458092">
                <a:tc>
                  <a:txBody>
                    <a:bodyPr/>
                    <a:lstStyle/>
                    <a:p>
                      <a:pPr algn="ctr"/>
                      <a:r>
                        <a:rPr lang="en-US" sz="2400" b="1" dirty="0">
                          <a:solidFill>
                            <a:schemeClr val="accent5">
                              <a:lumMod val="50000"/>
                            </a:schemeClr>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accent5">
                              <a:lumMod val="50000"/>
                            </a:schemeClr>
                          </a:solidFill>
                        </a:rPr>
                        <a:t>We are running out of </a:t>
                      </a:r>
                      <a:r>
                        <a:rPr lang="en-US" sz="2400" b="1" dirty="0">
                          <a:solidFill>
                            <a:schemeClr val="accent5">
                              <a:lumMod val="50000"/>
                            </a:schemeClr>
                          </a:solidFill>
                        </a:rPr>
                        <a:t>time</a:t>
                      </a:r>
                      <a:r>
                        <a:rPr lang="en-US" sz="2400" dirty="0">
                          <a:solidFill>
                            <a:schemeClr val="accent5">
                              <a:lumMod val="50000"/>
                            </a:schemeClr>
                          </a:solidFill>
                        </a:rPr>
                        <a:t>.</a:t>
                      </a:r>
                    </a:p>
                  </a:txBody>
                  <a:tcPr/>
                </a:tc>
                <a:tc>
                  <a:txBody>
                    <a:bodyPr/>
                    <a:lstStyle/>
                    <a:p>
                      <a:pPr algn="ctr"/>
                      <a:endParaRPr lang="en-US" sz="2400">
                        <a:solidFill>
                          <a:schemeClr val="accent5">
                            <a:lumMod val="50000"/>
                          </a:schemeClr>
                        </a:solidFill>
                      </a:endParaRPr>
                    </a:p>
                  </a:txBody>
                  <a:tcPr/>
                </a:tc>
                <a:tc>
                  <a:txBody>
                    <a:bodyPr/>
                    <a:lstStyle/>
                    <a:p>
                      <a:pPr algn="ctr"/>
                      <a:endParaRPr lang="en-US" sz="2400" dirty="0">
                        <a:solidFill>
                          <a:schemeClr val="accent5">
                            <a:lumMod val="50000"/>
                          </a:schemeClr>
                        </a:solidFill>
                      </a:endParaRPr>
                    </a:p>
                  </a:txBody>
                  <a:tcPr/>
                </a:tc>
                <a:extLst>
                  <a:ext uri="{0D108BD9-81ED-4DB2-BD59-A6C34878D82A}">
                    <a16:rowId xmlns:a16="http://schemas.microsoft.com/office/drawing/2014/main" val="3895147427"/>
                  </a:ext>
                </a:extLst>
              </a:tr>
              <a:tr h="458092">
                <a:tc>
                  <a:txBody>
                    <a:bodyPr/>
                    <a:lstStyle/>
                    <a:p>
                      <a:pPr algn="ctr"/>
                      <a:r>
                        <a:rPr lang="en-US" sz="2400" b="1" dirty="0">
                          <a:solidFill>
                            <a:schemeClr val="accent5">
                              <a:lumMod val="50000"/>
                            </a:schemeClr>
                          </a:solidFill>
                        </a:rPr>
                        <a:t>8.</a:t>
                      </a:r>
                    </a:p>
                  </a:txBody>
                  <a:tcPr/>
                </a:tc>
                <a:tc>
                  <a:txBody>
                    <a:bodyPr/>
                    <a:lstStyle/>
                    <a:p>
                      <a:pPr algn="l"/>
                      <a:r>
                        <a:rPr lang="en-US" sz="2400" dirty="0">
                          <a:solidFill>
                            <a:schemeClr val="accent5">
                              <a:lumMod val="50000"/>
                            </a:schemeClr>
                          </a:solidFill>
                        </a:rPr>
                        <a:t>She’s repeated herself five </a:t>
                      </a:r>
                      <a:r>
                        <a:rPr lang="en-US" sz="2400" b="1" dirty="0">
                          <a:solidFill>
                            <a:schemeClr val="accent5">
                              <a:lumMod val="50000"/>
                            </a:schemeClr>
                          </a:solidFill>
                        </a:rPr>
                        <a:t>times</a:t>
                      </a:r>
                      <a:r>
                        <a:rPr lang="en-US" sz="2400" dirty="0">
                          <a:solidFill>
                            <a:schemeClr val="accent5">
                              <a:lumMod val="50000"/>
                            </a:schemeClr>
                          </a:solidFill>
                        </a:rPr>
                        <a:t> now. </a:t>
                      </a:r>
                    </a:p>
                  </a:txBody>
                  <a:tcPr/>
                </a:tc>
                <a:tc>
                  <a:txBody>
                    <a:bodyPr/>
                    <a:lstStyle/>
                    <a:p>
                      <a:pPr algn="ctr"/>
                      <a:endParaRPr lang="en-US" sz="2400">
                        <a:solidFill>
                          <a:schemeClr val="accent5">
                            <a:lumMod val="50000"/>
                          </a:schemeClr>
                        </a:solidFill>
                      </a:endParaRPr>
                    </a:p>
                  </a:txBody>
                  <a:tcPr/>
                </a:tc>
                <a:tc>
                  <a:txBody>
                    <a:bodyPr/>
                    <a:lstStyle/>
                    <a:p>
                      <a:pPr algn="ctr"/>
                      <a:endParaRPr lang="en-US" sz="2400" dirty="0">
                        <a:solidFill>
                          <a:schemeClr val="accent5">
                            <a:lumMod val="50000"/>
                          </a:schemeClr>
                        </a:solidFill>
                      </a:endParaRPr>
                    </a:p>
                  </a:txBody>
                  <a:tcPr/>
                </a:tc>
                <a:extLst>
                  <a:ext uri="{0D108BD9-81ED-4DB2-BD59-A6C34878D82A}">
                    <a16:rowId xmlns:a16="http://schemas.microsoft.com/office/drawing/2014/main" val="3760614882"/>
                  </a:ext>
                </a:extLst>
              </a:tr>
            </a:tbl>
          </a:graphicData>
        </a:graphic>
      </p:graphicFrame>
      <p:pic>
        <p:nvPicPr>
          <p:cNvPr id="9" name="Picture 8" descr="green checkmark">
            <a:extLst>
              <a:ext uri="{FF2B5EF4-FFF2-40B4-BE49-F238E27FC236}">
                <a16:creationId xmlns:a16="http://schemas.microsoft.com/office/drawing/2014/main" id="{AC111560-107C-874F-927D-567719CEA2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5425" y="2486648"/>
            <a:ext cx="282522" cy="294294"/>
          </a:xfrm>
          <a:prstGeom prst="rect">
            <a:avLst/>
          </a:prstGeom>
        </p:spPr>
      </p:pic>
      <p:pic>
        <p:nvPicPr>
          <p:cNvPr id="10" name="Picture 9" descr="green checkmark">
            <a:extLst>
              <a:ext uri="{FF2B5EF4-FFF2-40B4-BE49-F238E27FC236}">
                <a16:creationId xmlns:a16="http://schemas.microsoft.com/office/drawing/2014/main" id="{4CF2CD7E-6610-804B-A2FB-EAB5D62AC8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0206" y="2931064"/>
            <a:ext cx="282522" cy="294294"/>
          </a:xfrm>
          <a:prstGeom prst="rect">
            <a:avLst/>
          </a:prstGeom>
        </p:spPr>
      </p:pic>
      <p:pic>
        <p:nvPicPr>
          <p:cNvPr id="11" name="Picture 10" descr="green checkmark">
            <a:extLst>
              <a:ext uri="{FF2B5EF4-FFF2-40B4-BE49-F238E27FC236}">
                <a16:creationId xmlns:a16="http://schemas.microsoft.com/office/drawing/2014/main" id="{52656EC0-1D01-CC4A-946E-1776B76A81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5425" y="3380769"/>
            <a:ext cx="282522" cy="294294"/>
          </a:xfrm>
          <a:prstGeom prst="rect">
            <a:avLst/>
          </a:prstGeom>
        </p:spPr>
      </p:pic>
      <p:pic>
        <p:nvPicPr>
          <p:cNvPr id="12" name="Picture 11" descr="green checkmark">
            <a:extLst>
              <a:ext uri="{FF2B5EF4-FFF2-40B4-BE49-F238E27FC236}">
                <a16:creationId xmlns:a16="http://schemas.microsoft.com/office/drawing/2014/main" id="{3953CEE0-AAD9-0047-8887-F6408317CE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5425" y="3844703"/>
            <a:ext cx="282522" cy="294294"/>
          </a:xfrm>
          <a:prstGeom prst="rect">
            <a:avLst/>
          </a:prstGeom>
        </p:spPr>
      </p:pic>
      <p:pic>
        <p:nvPicPr>
          <p:cNvPr id="13" name="Picture 12" descr="green checkmark">
            <a:extLst>
              <a:ext uri="{FF2B5EF4-FFF2-40B4-BE49-F238E27FC236}">
                <a16:creationId xmlns:a16="http://schemas.microsoft.com/office/drawing/2014/main" id="{D9692903-08BB-E647-9BF1-4849D748C9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0206" y="4289376"/>
            <a:ext cx="282522" cy="294294"/>
          </a:xfrm>
          <a:prstGeom prst="rect">
            <a:avLst/>
          </a:prstGeom>
        </p:spPr>
      </p:pic>
      <p:pic>
        <p:nvPicPr>
          <p:cNvPr id="14" name="Picture 13" descr="green checkmark">
            <a:extLst>
              <a:ext uri="{FF2B5EF4-FFF2-40B4-BE49-F238E27FC236}">
                <a16:creationId xmlns:a16="http://schemas.microsoft.com/office/drawing/2014/main" id="{6C7760DE-C41A-2143-B7BE-AE20B81954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0206" y="4776537"/>
            <a:ext cx="282522" cy="294294"/>
          </a:xfrm>
          <a:prstGeom prst="rect">
            <a:avLst/>
          </a:prstGeom>
        </p:spPr>
      </p:pic>
      <p:pic>
        <p:nvPicPr>
          <p:cNvPr id="15" name="Picture 14" descr="green checkmark">
            <a:extLst>
              <a:ext uri="{FF2B5EF4-FFF2-40B4-BE49-F238E27FC236}">
                <a16:creationId xmlns:a16="http://schemas.microsoft.com/office/drawing/2014/main" id="{93C27EA6-1875-834A-A649-02E493ED8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0206" y="5249973"/>
            <a:ext cx="282522" cy="294294"/>
          </a:xfrm>
          <a:prstGeom prst="rect">
            <a:avLst/>
          </a:prstGeom>
        </p:spPr>
      </p:pic>
      <p:pic>
        <p:nvPicPr>
          <p:cNvPr id="16" name="Picture 15" descr="green checkmark">
            <a:extLst>
              <a:ext uri="{FF2B5EF4-FFF2-40B4-BE49-F238E27FC236}">
                <a16:creationId xmlns:a16="http://schemas.microsoft.com/office/drawing/2014/main" id="{7F2B251F-9E65-0D4B-B2DA-C1C11B8AC1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5425" y="5709216"/>
            <a:ext cx="282522" cy="294294"/>
          </a:xfrm>
          <a:prstGeom prst="rect">
            <a:avLst/>
          </a:prstGeom>
        </p:spPr>
      </p:pic>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832000" cy="489364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As you know, we can turn </a:t>
            </a:r>
            <a: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sentences with</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two</a:t>
            </a:r>
            <a:r>
              <a:rPr kumimoji="0" lang="en-US" sz="2400" b="1"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verbs </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into</a:t>
            </a:r>
            <a: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questions </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a:t>
            </a:r>
            <a:r>
              <a:rPr lang="en-US" sz="2400" dirty="0">
                <a:solidFill>
                  <a:schemeClr val="accent1">
                    <a:lumMod val="50000"/>
                  </a:schemeClr>
                </a:solidFill>
                <a:latin typeface="Century Gothic" panose="020F0302020204030204"/>
              </a:rPr>
              <a:t>y </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swapping the position of the </a:t>
            </a:r>
            <a: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subject pronoun </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and the </a:t>
            </a:r>
            <a: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verb in short form:</a:t>
            </a:r>
          </a:p>
          <a:p>
            <a:pPr marL="0" marR="0" lvl="0" indent="0" algn="l" defTabSz="914400" rtl="0" eaLnBrk="1" fontAlgn="auto" latinLnBrk="0" hangingPunct="1">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Statement:</a:t>
            </a:r>
            <a:r>
              <a:rPr kumimoji="0" lang="en-US" sz="2400" b="1"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a:t>
            </a:r>
            <a:r>
              <a:rPr kumimoji="0" lang="en-US" sz="240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Ils</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vont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spcBef>
                <a:spcPts val="0"/>
              </a:spcBef>
              <a:spcAft>
                <a:spcPts val="0"/>
              </a:spcAft>
              <a:buClrTx/>
              <a:buSzTx/>
              <a:buFontTx/>
              <a:buNone/>
              <a:tabLst/>
              <a:defRPr/>
            </a:pPr>
            <a:r>
              <a:rPr lang="en-US" sz="2400" b="1" dirty="0">
                <a:solidFill>
                  <a:schemeClr val="accent1">
                    <a:lumMod val="50000"/>
                  </a:schemeClr>
                </a:solidFill>
                <a:latin typeface="Century Gothic" panose="020F0302020204030204"/>
              </a:rPr>
              <a:t>Question:</a:t>
            </a:r>
            <a:r>
              <a:rPr lang="en-US" sz="2400" b="1" dirty="0">
                <a:solidFill>
                  <a:srgbClr val="4472C4">
                    <a:lumMod val="50000"/>
                  </a:srgbClr>
                </a:solidFill>
                <a:latin typeface="Century Gothic" panose="020F0302020204030204"/>
              </a:rPr>
              <a:t>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Vont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sz="2400" b="1" dirty="0" err="1">
                <a:solidFill>
                  <a:srgbClr val="4472C4">
                    <a:lumMod val="50000"/>
                  </a:srgbClr>
                </a:solidFill>
                <a:latin typeface="Century Gothic" panose="020F0302020204030204"/>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a:p>
            <a:pPr marL="0" marR="0" lvl="0" indent="0" algn="l" defTabSz="914400" rtl="0" eaLnBrk="1" fontAlgn="auto" latinLnBrk="0" hangingPunct="1">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Remember to add a </a:t>
            </a:r>
            <a: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hyphen</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between subject and verb in the written form!</a:t>
            </a:r>
          </a:p>
          <a:p>
            <a:pPr marL="0" marR="0" lvl="0" indent="0" algn="l" defTabSz="914400" rtl="0" eaLnBrk="1" fontAlgn="auto" latinLnBrk="0" hangingPunct="1">
              <a:spcBef>
                <a:spcPts val="0"/>
              </a:spcBef>
              <a:spcAft>
                <a:spcPts val="0"/>
              </a:spcAft>
              <a:buClrTx/>
              <a:buSzTx/>
              <a:buFontTx/>
              <a:buNone/>
              <a:tabLst/>
              <a:defRPr/>
            </a:pPr>
            <a:endParaRPr lang="en-US" sz="2400" dirty="0">
              <a:solidFill>
                <a:schemeClr val="accent1">
                  <a:lumMod val="50000"/>
                </a:schemeClr>
              </a:solidFill>
              <a:latin typeface="Century Gothic" panose="020F0302020204030204"/>
            </a:endParaRPr>
          </a:p>
          <a:p>
            <a:pPr lvl="0">
              <a:defRPr/>
            </a:pPr>
            <a:r>
              <a:rPr lang="en-US" sz="2400" dirty="0">
                <a:solidFill>
                  <a:schemeClr val="accent1">
                    <a:lumMod val="50000"/>
                  </a:schemeClr>
                </a:solidFill>
              </a:rPr>
              <a:t>We can use the same rule to turn statements into questions in the </a:t>
            </a:r>
            <a:r>
              <a:rPr lang="en-US" sz="2400" b="1" dirty="0">
                <a:solidFill>
                  <a:schemeClr val="accent1">
                    <a:lumMod val="50000"/>
                  </a:schemeClr>
                </a:solidFill>
              </a:rPr>
              <a:t>perfect tense. </a:t>
            </a:r>
            <a:r>
              <a:rPr lang="en-US" sz="2400" dirty="0">
                <a:solidFill>
                  <a:schemeClr val="accent1">
                    <a:lumMod val="50000"/>
                  </a:schemeClr>
                </a:solidFill>
              </a:rPr>
              <a:t>Remember, </a:t>
            </a:r>
            <a:r>
              <a:rPr lang="en-US" sz="2400" b="1" i="1" dirty="0" err="1">
                <a:solidFill>
                  <a:schemeClr val="accent1">
                    <a:lumMod val="50000"/>
                  </a:schemeClr>
                </a:solidFill>
              </a:rPr>
              <a:t>avoir</a:t>
            </a:r>
            <a:r>
              <a:rPr lang="en-US" sz="2400" b="1" i="1" dirty="0">
                <a:solidFill>
                  <a:schemeClr val="accent1">
                    <a:lumMod val="50000"/>
                  </a:schemeClr>
                </a:solidFill>
              </a:rPr>
              <a:t> </a:t>
            </a:r>
            <a:r>
              <a:rPr lang="en-US" sz="2400" dirty="0">
                <a:solidFill>
                  <a:schemeClr val="accent1">
                    <a:lumMod val="50000"/>
                  </a:schemeClr>
                </a:solidFill>
              </a:rPr>
              <a:t>is the verb in short form.</a:t>
            </a:r>
            <a:endParaRPr lang="en-US" sz="2400" b="1" i="1" dirty="0">
              <a:solidFill>
                <a:schemeClr val="accent1">
                  <a:lumMod val="50000"/>
                </a:schemeClr>
              </a:solidFill>
            </a:endParaRPr>
          </a:p>
          <a:p>
            <a:pPr marL="0" marR="0" lvl="0" indent="0" algn="l" defTabSz="914400" rtl="0" eaLnBrk="1" fontAlgn="auto" latinLnBrk="0" hangingPunct="1">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lvl="0">
              <a:defRPr/>
            </a:pPr>
            <a:r>
              <a:rPr lang="en-US" sz="2400" b="1" dirty="0">
                <a:solidFill>
                  <a:srgbClr val="5B9BD5">
                    <a:lumMod val="50000"/>
                  </a:srgbClr>
                </a:solidFill>
              </a:rPr>
              <a:t>Statement: </a:t>
            </a:r>
            <a:r>
              <a:rPr lang="en-US" sz="2400" dirty="0">
                <a:solidFill>
                  <a:srgbClr val="5B9BD5">
                    <a:lumMod val="50000"/>
                  </a:srgbClr>
                </a:solidFill>
              </a:rPr>
              <a:t>		</a:t>
            </a:r>
            <a:r>
              <a:rPr lang="en-US" sz="2400" b="1" dirty="0" err="1">
                <a:solidFill>
                  <a:srgbClr val="5B9BD5">
                    <a:lumMod val="50000"/>
                  </a:srgbClr>
                </a:solidFill>
              </a:rPr>
              <a:t>Vous</a:t>
            </a:r>
            <a:r>
              <a:rPr lang="en-US" sz="2400" b="1" dirty="0">
                <a:solidFill>
                  <a:srgbClr val="5B9BD5">
                    <a:lumMod val="50000"/>
                  </a:srgbClr>
                </a:solidFill>
              </a:rPr>
              <a:t> </a:t>
            </a:r>
            <a:r>
              <a:rPr lang="en-US" sz="2400" b="1" dirty="0" err="1">
                <a:solidFill>
                  <a:srgbClr val="EE6000"/>
                </a:solidFill>
              </a:rPr>
              <a:t>avez</a:t>
            </a:r>
            <a:r>
              <a:rPr lang="en-US" sz="2400" b="1" dirty="0">
                <a:solidFill>
                  <a:srgbClr val="4472C4">
                    <a:lumMod val="50000"/>
                  </a:srgbClr>
                </a:solidFill>
              </a:rPr>
              <a:t> </a:t>
            </a:r>
            <a:r>
              <a:rPr lang="en-US" sz="2400" dirty="0" err="1">
                <a:solidFill>
                  <a:schemeClr val="accent5">
                    <a:lumMod val="50000"/>
                  </a:schemeClr>
                </a:solidFill>
              </a:rPr>
              <a:t>commencé</a:t>
            </a:r>
            <a:r>
              <a:rPr lang="en-US" sz="2400" dirty="0">
                <a:solidFill>
                  <a:srgbClr val="4472C4">
                    <a:lumMod val="50000"/>
                  </a:srgbClr>
                </a:solidFill>
              </a:rPr>
              <a:t> le livre.</a:t>
            </a:r>
          </a:p>
          <a:p>
            <a:pPr>
              <a:defRPr/>
            </a:pPr>
            <a:r>
              <a:rPr lang="en-US" sz="2400" b="1" dirty="0">
                <a:solidFill>
                  <a:schemeClr val="accent1">
                    <a:lumMod val="50000"/>
                  </a:schemeClr>
                </a:solidFill>
              </a:rPr>
              <a:t>Question:</a:t>
            </a:r>
            <a:r>
              <a:rPr lang="en-US" sz="2400" b="1" dirty="0">
                <a:solidFill>
                  <a:srgbClr val="4472C4">
                    <a:lumMod val="50000"/>
                  </a:srgbClr>
                </a:solidFill>
              </a:rPr>
              <a:t>		</a:t>
            </a:r>
            <a:r>
              <a:rPr lang="en-US" sz="2400" b="1" dirty="0" err="1">
                <a:solidFill>
                  <a:srgbClr val="EE6000"/>
                </a:solidFill>
              </a:rPr>
              <a:t>Avez</a:t>
            </a:r>
            <a:r>
              <a:rPr lang="en-US" sz="2400" dirty="0" err="1">
                <a:solidFill>
                  <a:srgbClr val="4472C4">
                    <a:lumMod val="50000"/>
                  </a:srgbClr>
                </a:solidFill>
              </a:rPr>
              <a:t>-</a:t>
            </a:r>
            <a:r>
              <a:rPr lang="en-US" sz="2400" b="1" dirty="0" err="1">
                <a:solidFill>
                  <a:srgbClr val="4472C4">
                    <a:lumMod val="50000"/>
                  </a:srgbClr>
                </a:solidFill>
              </a:rPr>
              <a:t>vous</a:t>
            </a:r>
            <a:r>
              <a:rPr lang="en-US" sz="2400" dirty="0">
                <a:solidFill>
                  <a:srgbClr val="4472C4">
                    <a:lumMod val="50000"/>
                  </a:srgbClr>
                </a:solidFill>
              </a:rPr>
              <a:t> </a:t>
            </a:r>
            <a:r>
              <a:rPr lang="en-US" sz="2400" dirty="0" err="1">
                <a:solidFill>
                  <a:schemeClr val="accent5">
                    <a:lumMod val="50000"/>
                  </a:schemeClr>
                </a:solidFill>
              </a:rPr>
              <a:t>commencé</a:t>
            </a:r>
            <a:r>
              <a:rPr lang="en-US" sz="2400" dirty="0">
                <a:solidFill>
                  <a:srgbClr val="4472C4">
                    <a:lumMod val="50000"/>
                  </a:srgbClr>
                </a:solidFill>
              </a:rPr>
              <a:t> le livre ?</a:t>
            </a:r>
          </a:p>
        </p:txBody>
      </p:sp>
      <p:sp>
        <p:nvSpPr>
          <p:cNvPr id="10" name="TextBox 9">
            <a:extLst>
              <a:ext uri="{FF2B5EF4-FFF2-40B4-BE49-F238E27FC236}">
                <a16:creationId xmlns:a16="http://schemas.microsoft.com/office/drawing/2014/main" id="{6681B904-60B2-4DB4-A37B-AAC9DF3005AA}"/>
              </a:ext>
            </a:extLst>
          </p:cNvPr>
          <p:cNvSpPr txBox="1"/>
          <p:nvPr/>
        </p:nvSpPr>
        <p:spPr>
          <a:xfrm>
            <a:off x="2935354" y="5703317"/>
            <a:ext cx="4684646" cy="369332"/>
          </a:xfrm>
          <a:prstGeom prst="rect">
            <a:avLst/>
          </a:prstGeom>
          <a:solidFill>
            <a:schemeClr val="bg1"/>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70713" cy="707849"/>
          </a:xfrm>
        </p:spPr>
        <p:txBody>
          <a:bodyPr>
            <a:noAutofit/>
          </a:bodyPr>
          <a:lstStyle/>
          <a:p>
            <a:r>
              <a:rPr lang="en-GB" sz="2900" b="1" dirty="0">
                <a:solidFill>
                  <a:schemeClr val="bg1"/>
                </a:solidFill>
              </a:rPr>
              <a:t>I</a:t>
            </a:r>
            <a:r>
              <a:rPr lang="fr-FR" sz="2900" b="1" dirty="0" err="1">
                <a:solidFill>
                  <a:schemeClr val="bg1"/>
                </a:solidFill>
              </a:rPr>
              <a:t>nversion</a:t>
            </a:r>
            <a:r>
              <a:rPr lang="fr-FR" sz="2900" b="1" dirty="0">
                <a:solidFill>
                  <a:schemeClr val="bg1"/>
                </a:solidFill>
              </a:rPr>
              <a:t> questions in the </a:t>
            </a:r>
            <a:r>
              <a:rPr lang="fr-FR" sz="2900" b="1" dirty="0" err="1">
                <a:solidFill>
                  <a:schemeClr val="bg1"/>
                </a:solidFill>
              </a:rPr>
              <a:t>past</a:t>
            </a:r>
            <a:endParaRPr lang="en-GB" sz="29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6F313AC6-AB17-492F-BA3B-57A246CBA0B4}"/>
              </a:ext>
            </a:extLst>
          </p:cNvPr>
          <p:cNvSpPr txBox="1"/>
          <p:nvPr/>
        </p:nvSpPr>
        <p:spPr>
          <a:xfrm>
            <a:off x="2935354" y="2829433"/>
            <a:ext cx="3738577" cy="369332"/>
          </a:xfrm>
          <a:prstGeom prst="rect">
            <a:avLst/>
          </a:prstGeom>
          <a:solidFill>
            <a:schemeClr val="bg1"/>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 ?</a:t>
            </a:r>
          </a:p>
        </p:txBody>
      </p:sp>
      <p:pic>
        <p:nvPicPr>
          <p:cNvPr id="1026" name="Picture 2" descr="Island, Palm, And The Sun Clip Art">
            <a:extLst>
              <a:ext uri="{FF2B5EF4-FFF2-40B4-BE49-F238E27FC236}">
                <a16:creationId xmlns:a16="http://schemas.microsoft.com/office/drawing/2014/main" id="{D751CA47-A2D7-49C1-98CB-98D1A1A28F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3687" y="2177466"/>
            <a:ext cx="1390375" cy="11262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89B4A9D3-1342-4DC6-94D3-D04C28354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4318" y="5051350"/>
            <a:ext cx="1980701" cy="1021299"/>
          </a:xfrm>
          <a:prstGeom prst="rect">
            <a:avLst/>
          </a:prstGeom>
        </p:spPr>
      </p:pic>
    </p:spTree>
    <p:extLst>
      <p:ext uri="{BB962C8B-B14F-4D97-AF65-F5344CB8AC3E}">
        <p14:creationId xmlns:p14="http://schemas.microsoft.com/office/powerpoint/2010/main" val="186188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10" end="1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 grpId="0" animBg="1"/>
      <p:bldP spid="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096001" cy="867128"/>
          </a:xfrm>
          <a:prstGeom prst="rect">
            <a:avLst/>
          </a:prstGeom>
        </p:spPr>
      </p:pic>
      <p:sp>
        <p:nvSpPr>
          <p:cNvPr id="4" name="Title 3"/>
          <p:cNvSpPr>
            <a:spLocks noGrp="1"/>
          </p:cNvSpPr>
          <p:nvPr>
            <p:ph type="title"/>
          </p:nvPr>
        </p:nvSpPr>
        <p:spPr>
          <a:xfrm>
            <a:off x="-1" y="296864"/>
            <a:ext cx="5810492" cy="707849"/>
          </a:xfrm>
        </p:spPr>
        <p:txBody>
          <a:bodyPr>
            <a:normAutofit fontScale="90000"/>
          </a:bodyPr>
          <a:lstStyle/>
          <a:p>
            <a:r>
              <a:rPr lang="en-GB" sz="3600" b="1" dirty="0">
                <a:solidFill>
                  <a:schemeClr val="bg1"/>
                </a:solidFill>
              </a:rPr>
              <a:t>Amir parle aux politiques*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307A0577-9B8B-4B77-9F12-AF668C0EDC9D}"/>
              </a:ext>
            </a:extLst>
          </p:cNvPr>
          <p:cNvSpPr txBox="1"/>
          <p:nvPr/>
        </p:nvSpPr>
        <p:spPr>
          <a:xfrm>
            <a:off x="180000" y="1236040"/>
            <a:ext cx="117299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fait un stage* comme journaliste. Voici ses questions aux politiques.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4472C4">
                    <a:lumMod val="50000"/>
                  </a:srgbClr>
                </a:solidFill>
                <a:latin typeface="Century Gothic" panose="020F0302020204030204"/>
              </a:rPr>
              <a:t>Écoute et décide si ses questions sont au présent ou au passé. </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 name="Table 2">
            <a:extLst>
              <a:ext uri="{FF2B5EF4-FFF2-40B4-BE49-F238E27FC236}">
                <a16:creationId xmlns:a16="http://schemas.microsoft.com/office/drawing/2014/main" id="{C16724C5-D968-6440-A75A-FCF8286A09B9}"/>
              </a:ext>
            </a:extLst>
          </p:cNvPr>
          <p:cNvGraphicFramePr>
            <a:graphicFrameLocks noGrp="1"/>
          </p:cNvGraphicFramePr>
          <p:nvPr>
            <p:extLst>
              <p:ext uri="{D42A27DB-BD31-4B8C-83A1-F6EECF244321}">
                <p14:modId xmlns:p14="http://schemas.microsoft.com/office/powerpoint/2010/main" val="1709901949"/>
              </p:ext>
            </p:extLst>
          </p:nvPr>
        </p:nvGraphicFramePr>
        <p:xfrm>
          <a:off x="293140" y="2154074"/>
          <a:ext cx="11376000" cy="4114800"/>
        </p:xfrm>
        <a:graphic>
          <a:graphicData uri="http://schemas.openxmlformats.org/drawingml/2006/table">
            <a:tbl>
              <a:tblPr firstRow="1" bandRow="1">
                <a:tableStyleId>{9DCAF9ED-07DC-4A11-8D7F-57B35C25682E}</a:tableStyleId>
              </a:tblPr>
              <a:tblGrid>
                <a:gridCol w="540000">
                  <a:extLst>
                    <a:ext uri="{9D8B030D-6E8A-4147-A177-3AD203B41FA5}">
                      <a16:colId xmlns:a16="http://schemas.microsoft.com/office/drawing/2014/main" val="3138753411"/>
                    </a:ext>
                  </a:extLst>
                </a:gridCol>
                <a:gridCol w="2178000">
                  <a:extLst>
                    <a:ext uri="{9D8B030D-6E8A-4147-A177-3AD203B41FA5}">
                      <a16:colId xmlns:a16="http://schemas.microsoft.com/office/drawing/2014/main" val="3668689121"/>
                    </a:ext>
                  </a:extLst>
                </a:gridCol>
                <a:gridCol w="2178000">
                  <a:extLst>
                    <a:ext uri="{9D8B030D-6E8A-4147-A177-3AD203B41FA5}">
                      <a16:colId xmlns:a16="http://schemas.microsoft.com/office/drawing/2014/main" val="165604970"/>
                    </a:ext>
                  </a:extLst>
                </a:gridCol>
                <a:gridCol w="6480000">
                  <a:extLst>
                    <a:ext uri="{9D8B030D-6E8A-4147-A177-3AD203B41FA5}">
                      <a16:colId xmlns:a16="http://schemas.microsoft.com/office/drawing/2014/main" val="414645403"/>
                    </a:ext>
                  </a:extLst>
                </a:gridCol>
              </a:tblGrid>
              <a:tr h="418560">
                <a:tc>
                  <a:txBody>
                    <a:bodyPr/>
                    <a:lstStyle/>
                    <a:p>
                      <a:pPr algn="ctr"/>
                      <a:endParaRPr lang="en-US" sz="2400" dirty="0"/>
                    </a:p>
                  </a:txBody>
                  <a:tcPr/>
                </a:tc>
                <a:tc>
                  <a:txBody>
                    <a:bodyPr/>
                    <a:lstStyle/>
                    <a:p>
                      <a:pPr algn="ctr"/>
                      <a:r>
                        <a:rPr lang="en-US" sz="2400" dirty="0"/>
                        <a:t>Au </a:t>
                      </a:r>
                      <a:r>
                        <a:rPr lang="en-US" sz="2400" dirty="0" err="1"/>
                        <a:t>présent</a:t>
                      </a:r>
                      <a:r>
                        <a:rPr lang="en-US" sz="2400" dirty="0"/>
                        <a:t> ?</a:t>
                      </a:r>
                    </a:p>
                  </a:txBody>
                  <a:tcPr/>
                </a:tc>
                <a:tc>
                  <a:txBody>
                    <a:bodyPr/>
                    <a:lstStyle/>
                    <a:p>
                      <a:pPr algn="ctr"/>
                      <a:r>
                        <a:rPr lang="en-US" sz="2400" dirty="0"/>
                        <a:t>Au passé ? </a:t>
                      </a:r>
                    </a:p>
                  </a:txBody>
                  <a:tcPr/>
                </a:tc>
                <a:tc>
                  <a:txBody>
                    <a:bodyPr/>
                    <a:lstStyle/>
                    <a:p>
                      <a:pPr algn="ctr"/>
                      <a:r>
                        <a:rPr lang="en-US" sz="2400" dirty="0" err="1"/>
                        <a:t>En</a:t>
                      </a:r>
                      <a:r>
                        <a:rPr lang="en-US" sz="2400" dirty="0"/>
                        <a:t> </a:t>
                      </a:r>
                      <a:r>
                        <a:rPr lang="en-US" sz="2400" dirty="0" err="1"/>
                        <a:t>anglais</a:t>
                      </a:r>
                      <a:r>
                        <a:rPr lang="en-US" sz="2400" dirty="0"/>
                        <a:t> ? </a:t>
                      </a:r>
                    </a:p>
                  </a:txBody>
                  <a:tcPr/>
                </a:tc>
                <a:extLst>
                  <a:ext uri="{0D108BD9-81ED-4DB2-BD59-A6C34878D82A}">
                    <a16:rowId xmlns:a16="http://schemas.microsoft.com/office/drawing/2014/main" val="1794840495"/>
                  </a:ext>
                </a:extLst>
              </a:tr>
              <a:tr h="418560">
                <a:tc>
                  <a:txBody>
                    <a:bodyPr/>
                    <a:lstStyle/>
                    <a:p>
                      <a:pPr algn="ctr"/>
                      <a:r>
                        <a:rPr lang="en-US" sz="2400" dirty="0"/>
                        <a:t>1</a:t>
                      </a:r>
                    </a:p>
                  </a:txBody>
                  <a:tcPr/>
                </a:tc>
                <a:tc>
                  <a:txBody>
                    <a:bodyPr/>
                    <a:lstStyle/>
                    <a:p>
                      <a:pPr algn="ctr"/>
                      <a:endParaRPr lang="en-US" sz="2400" dirty="0"/>
                    </a:p>
                  </a:txBody>
                  <a:tcPr/>
                </a:tc>
                <a:tc>
                  <a:txBody>
                    <a:bodyPr/>
                    <a:lstStyle/>
                    <a:p>
                      <a:pPr algn="ct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accent5">
                              <a:lumMod val="50000"/>
                            </a:schemeClr>
                          </a:solidFill>
                        </a:rPr>
                        <a:t>Did you find an answer to our question?</a:t>
                      </a:r>
                    </a:p>
                  </a:txBody>
                  <a:tcPr/>
                </a:tc>
                <a:extLst>
                  <a:ext uri="{0D108BD9-81ED-4DB2-BD59-A6C34878D82A}">
                    <a16:rowId xmlns:a16="http://schemas.microsoft.com/office/drawing/2014/main" val="1845752383"/>
                  </a:ext>
                </a:extLst>
              </a:tr>
              <a:tr h="418560">
                <a:tc>
                  <a:txBody>
                    <a:bodyPr/>
                    <a:lstStyle/>
                    <a:p>
                      <a:pPr algn="ctr"/>
                      <a:r>
                        <a:rPr lang="en-US" sz="2400" dirty="0"/>
                        <a:t>2</a:t>
                      </a:r>
                    </a:p>
                  </a:txBody>
                  <a:tcPr/>
                </a:tc>
                <a:tc>
                  <a:txBody>
                    <a:bodyPr/>
                    <a:lstStyle/>
                    <a:p>
                      <a:pPr algn="ctr"/>
                      <a:endParaRPr lang="en-US" sz="2400"/>
                    </a:p>
                  </a:txBody>
                  <a:tcPr/>
                </a:tc>
                <a:tc>
                  <a:txBody>
                    <a:bodyPr/>
                    <a:lstStyle/>
                    <a:p>
                      <a:pPr algn="ctr"/>
                      <a:endParaRPr lang="en-US" sz="2400" dirty="0"/>
                    </a:p>
                  </a:txBody>
                  <a:tcPr/>
                </a:tc>
                <a:tc>
                  <a:txBody>
                    <a:bodyPr/>
                    <a:lstStyle/>
                    <a:p>
                      <a:pPr algn="l"/>
                      <a:r>
                        <a:rPr lang="en-US" sz="2200" dirty="0">
                          <a:solidFill>
                            <a:schemeClr val="accent5">
                              <a:lumMod val="50000"/>
                            </a:schemeClr>
                          </a:solidFill>
                        </a:rPr>
                        <a:t>Do you have any ideas? </a:t>
                      </a:r>
                    </a:p>
                  </a:txBody>
                  <a:tcPr/>
                </a:tc>
                <a:extLst>
                  <a:ext uri="{0D108BD9-81ED-4DB2-BD59-A6C34878D82A}">
                    <a16:rowId xmlns:a16="http://schemas.microsoft.com/office/drawing/2014/main" val="2111078905"/>
                  </a:ext>
                </a:extLst>
              </a:tr>
              <a:tr h="418560">
                <a:tc>
                  <a:txBody>
                    <a:bodyPr/>
                    <a:lstStyle/>
                    <a:p>
                      <a:pPr algn="ctr"/>
                      <a:r>
                        <a:rPr lang="en-US" sz="2400" dirty="0"/>
                        <a:t>3</a:t>
                      </a:r>
                    </a:p>
                  </a:txBody>
                  <a:tcPr/>
                </a:tc>
                <a:tc>
                  <a:txBody>
                    <a:bodyPr/>
                    <a:lstStyle/>
                    <a:p>
                      <a:pPr algn="ctr"/>
                      <a:endParaRPr lang="en-US" sz="2400" dirty="0"/>
                    </a:p>
                  </a:txBody>
                  <a:tcPr/>
                </a:tc>
                <a:tc>
                  <a:txBody>
                    <a:bodyPr/>
                    <a:lstStyle/>
                    <a:p>
                      <a:pPr algn="ctr"/>
                      <a:endParaRPr lang="en-US" sz="2400" dirty="0"/>
                    </a:p>
                  </a:txBody>
                  <a:tcPr/>
                </a:tc>
                <a:tc>
                  <a:txBody>
                    <a:bodyPr/>
                    <a:lstStyle/>
                    <a:p>
                      <a:pPr algn="l"/>
                      <a:r>
                        <a:rPr lang="en-US" sz="2200" dirty="0">
                          <a:solidFill>
                            <a:schemeClr val="accent5">
                              <a:lumMod val="50000"/>
                            </a:schemeClr>
                          </a:solidFill>
                        </a:rPr>
                        <a:t>Are you suggesting a solution to the problem?</a:t>
                      </a:r>
                    </a:p>
                  </a:txBody>
                  <a:tcPr/>
                </a:tc>
                <a:extLst>
                  <a:ext uri="{0D108BD9-81ED-4DB2-BD59-A6C34878D82A}">
                    <a16:rowId xmlns:a16="http://schemas.microsoft.com/office/drawing/2014/main" val="3270747718"/>
                  </a:ext>
                </a:extLst>
              </a:tr>
              <a:tr h="418560">
                <a:tc>
                  <a:txBody>
                    <a:bodyPr/>
                    <a:lstStyle/>
                    <a:p>
                      <a:pPr algn="ctr"/>
                      <a:r>
                        <a:rPr lang="en-US" sz="2400" dirty="0"/>
                        <a:t>4</a:t>
                      </a:r>
                    </a:p>
                  </a:txBody>
                  <a:tcPr/>
                </a:tc>
                <a:tc>
                  <a:txBody>
                    <a:bodyPr/>
                    <a:lstStyle/>
                    <a:p>
                      <a:pPr algn="ctr"/>
                      <a:endParaRPr lang="en-US" sz="2400"/>
                    </a:p>
                  </a:txBody>
                  <a:tcPr/>
                </a:tc>
                <a:tc>
                  <a:txBody>
                    <a:bodyPr/>
                    <a:lstStyle/>
                    <a:p>
                      <a:pPr algn="ctr"/>
                      <a:endParaRPr lang="en-US" sz="2400" dirty="0"/>
                    </a:p>
                  </a:txBody>
                  <a:tcPr/>
                </a:tc>
                <a:tc>
                  <a:txBody>
                    <a:bodyPr/>
                    <a:lstStyle/>
                    <a:p>
                      <a:pPr algn="l"/>
                      <a:r>
                        <a:rPr lang="en-US" sz="2200" dirty="0">
                          <a:solidFill>
                            <a:schemeClr val="accent5">
                              <a:lumMod val="50000"/>
                            </a:schemeClr>
                          </a:solidFill>
                        </a:rPr>
                        <a:t>Did you work with the local community? </a:t>
                      </a:r>
                    </a:p>
                  </a:txBody>
                  <a:tcPr/>
                </a:tc>
                <a:extLst>
                  <a:ext uri="{0D108BD9-81ED-4DB2-BD59-A6C34878D82A}">
                    <a16:rowId xmlns:a16="http://schemas.microsoft.com/office/drawing/2014/main" val="3543888775"/>
                  </a:ext>
                </a:extLst>
              </a:tr>
              <a:tr h="418560">
                <a:tc>
                  <a:txBody>
                    <a:bodyPr/>
                    <a:lstStyle/>
                    <a:p>
                      <a:pPr algn="ctr"/>
                      <a:r>
                        <a:rPr lang="en-US" sz="2400" dirty="0"/>
                        <a:t>5</a:t>
                      </a:r>
                    </a:p>
                  </a:txBody>
                  <a:tcPr/>
                </a:tc>
                <a:tc>
                  <a:txBody>
                    <a:bodyPr/>
                    <a:lstStyle/>
                    <a:p>
                      <a:pPr algn="ctr"/>
                      <a:endParaRPr lang="en-US" sz="2400"/>
                    </a:p>
                  </a:txBody>
                  <a:tcPr/>
                </a:tc>
                <a:tc>
                  <a:txBody>
                    <a:bodyPr/>
                    <a:lstStyle/>
                    <a:p>
                      <a:pPr algn="ctr"/>
                      <a:endParaRPr lang="en-US" sz="2400" dirty="0"/>
                    </a:p>
                  </a:txBody>
                  <a:tcPr/>
                </a:tc>
                <a:tc>
                  <a:txBody>
                    <a:bodyPr/>
                    <a:lstStyle/>
                    <a:p>
                      <a:pPr algn="l"/>
                      <a:r>
                        <a:rPr lang="en-US" sz="2200" dirty="0">
                          <a:solidFill>
                            <a:schemeClr val="accent5">
                              <a:lumMod val="50000"/>
                            </a:schemeClr>
                          </a:solidFill>
                        </a:rPr>
                        <a:t>Did you visit the local schools?</a:t>
                      </a:r>
                    </a:p>
                  </a:txBody>
                  <a:tcPr/>
                </a:tc>
                <a:extLst>
                  <a:ext uri="{0D108BD9-81ED-4DB2-BD59-A6C34878D82A}">
                    <a16:rowId xmlns:a16="http://schemas.microsoft.com/office/drawing/2014/main" val="1479249743"/>
                  </a:ext>
                </a:extLst>
              </a:tr>
              <a:tr h="418560">
                <a:tc>
                  <a:txBody>
                    <a:bodyPr/>
                    <a:lstStyle/>
                    <a:p>
                      <a:pPr algn="ctr"/>
                      <a:r>
                        <a:rPr lang="en-US" sz="2400" dirty="0"/>
                        <a:t>6</a:t>
                      </a:r>
                    </a:p>
                  </a:txBody>
                  <a:tcPr/>
                </a:tc>
                <a:tc>
                  <a:txBody>
                    <a:bodyPr/>
                    <a:lstStyle/>
                    <a:p>
                      <a:pPr algn="ctr"/>
                      <a:endParaRPr lang="en-US" sz="2400" dirty="0"/>
                    </a:p>
                  </a:txBody>
                  <a:tcPr/>
                </a:tc>
                <a:tc>
                  <a:txBody>
                    <a:bodyPr/>
                    <a:lstStyle/>
                    <a:p>
                      <a:pPr algn="ctr"/>
                      <a:endParaRPr lang="en-US" sz="2400" dirty="0"/>
                    </a:p>
                  </a:txBody>
                  <a:tcPr/>
                </a:tc>
                <a:tc>
                  <a:txBody>
                    <a:bodyPr/>
                    <a:lstStyle/>
                    <a:p>
                      <a:pPr algn="l"/>
                      <a:r>
                        <a:rPr lang="en-US" sz="2200" dirty="0">
                          <a:solidFill>
                            <a:schemeClr val="accent5">
                              <a:lumMod val="50000"/>
                            </a:schemeClr>
                          </a:solidFill>
                        </a:rPr>
                        <a:t>Are you helping the hospitals?</a:t>
                      </a:r>
                    </a:p>
                  </a:txBody>
                  <a:tcPr/>
                </a:tc>
                <a:extLst>
                  <a:ext uri="{0D108BD9-81ED-4DB2-BD59-A6C34878D82A}">
                    <a16:rowId xmlns:a16="http://schemas.microsoft.com/office/drawing/2014/main" val="68866875"/>
                  </a:ext>
                </a:extLst>
              </a:tr>
              <a:tr h="418560">
                <a:tc>
                  <a:txBody>
                    <a:bodyPr/>
                    <a:lstStyle/>
                    <a:p>
                      <a:pPr algn="ctr"/>
                      <a:r>
                        <a:rPr lang="en-US" sz="2400" dirty="0"/>
                        <a:t>7</a:t>
                      </a:r>
                    </a:p>
                  </a:txBody>
                  <a:tcPr/>
                </a:tc>
                <a:tc>
                  <a:txBody>
                    <a:bodyPr/>
                    <a:lstStyle/>
                    <a:p>
                      <a:pPr algn="ctr"/>
                      <a:endParaRPr lang="en-US" sz="2400" dirty="0"/>
                    </a:p>
                  </a:txBody>
                  <a:tcPr/>
                </a:tc>
                <a:tc>
                  <a:txBody>
                    <a:bodyPr/>
                    <a:lstStyle/>
                    <a:p>
                      <a:pPr algn="ctr"/>
                      <a:endParaRPr lang="en-US" sz="2400" dirty="0"/>
                    </a:p>
                  </a:txBody>
                  <a:tcPr/>
                </a:tc>
                <a:tc>
                  <a:txBody>
                    <a:bodyPr/>
                    <a:lstStyle/>
                    <a:p>
                      <a:pPr algn="l"/>
                      <a:r>
                        <a:rPr lang="en-US" sz="2200" dirty="0">
                          <a:solidFill>
                            <a:schemeClr val="accent5">
                              <a:lumMod val="50000"/>
                            </a:schemeClr>
                          </a:solidFill>
                        </a:rPr>
                        <a:t>Are you thinking about the future?</a:t>
                      </a:r>
                    </a:p>
                  </a:txBody>
                  <a:tcPr/>
                </a:tc>
                <a:extLst>
                  <a:ext uri="{0D108BD9-81ED-4DB2-BD59-A6C34878D82A}">
                    <a16:rowId xmlns:a16="http://schemas.microsoft.com/office/drawing/2014/main" val="2955887607"/>
                  </a:ext>
                </a:extLst>
              </a:tr>
              <a:tr h="418560">
                <a:tc>
                  <a:txBody>
                    <a:bodyPr/>
                    <a:lstStyle/>
                    <a:p>
                      <a:pPr algn="ctr"/>
                      <a:r>
                        <a:rPr lang="en-US" sz="2400" dirty="0"/>
                        <a:t>8</a:t>
                      </a:r>
                    </a:p>
                  </a:txBody>
                  <a:tcPr/>
                </a:tc>
                <a:tc>
                  <a:txBody>
                    <a:bodyPr/>
                    <a:lstStyle/>
                    <a:p>
                      <a:pPr algn="ctr"/>
                      <a:endParaRPr lang="en-US" sz="2400" dirty="0"/>
                    </a:p>
                  </a:txBody>
                  <a:tcPr/>
                </a:tc>
                <a:tc>
                  <a:txBody>
                    <a:bodyPr/>
                    <a:lstStyle/>
                    <a:p>
                      <a:pPr algn="ctr"/>
                      <a:endParaRPr lang="en-US" sz="2400" dirty="0"/>
                    </a:p>
                  </a:txBody>
                  <a:tcPr/>
                </a:tc>
                <a:tc>
                  <a:txBody>
                    <a:bodyPr/>
                    <a:lstStyle/>
                    <a:p>
                      <a:pPr algn="l"/>
                      <a:r>
                        <a:rPr lang="en-US" sz="2200" dirty="0">
                          <a:solidFill>
                            <a:schemeClr val="accent5">
                              <a:lumMod val="50000"/>
                            </a:schemeClr>
                          </a:solidFill>
                        </a:rPr>
                        <a:t>Did you speak to the newspapers? </a:t>
                      </a:r>
                    </a:p>
                  </a:txBody>
                  <a:tcPr/>
                </a:tc>
                <a:extLst>
                  <a:ext uri="{0D108BD9-81ED-4DB2-BD59-A6C34878D82A}">
                    <a16:rowId xmlns:a16="http://schemas.microsoft.com/office/drawing/2014/main" val="503037389"/>
                  </a:ext>
                </a:extLst>
              </a:tr>
            </a:tbl>
          </a:graphicData>
        </a:graphic>
      </p:graphicFrame>
      <p:sp>
        <p:nvSpPr>
          <p:cNvPr id="9" name="Action Button: Custom 16">
            <a:hlinkClick r:id="" action="ppaction://noaction" highlightClick="1">
              <a:snd r:embed="rId4" name="1 avez vous trouve une reponse.wav"/>
            </a:hlinkClick>
            <a:extLst>
              <a:ext uri="{FF2B5EF4-FFF2-40B4-BE49-F238E27FC236}">
                <a16:creationId xmlns:a16="http://schemas.microsoft.com/office/drawing/2014/main" id="{0D4181E0-5663-A245-968B-0F6BC906C590}"/>
              </a:ext>
            </a:extLst>
          </p:cNvPr>
          <p:cNvSpPr/>
          <p:nvPr/>
        </p:nvSpPr>
        <p:spPr>
          <a:xfrm>
            <a:off x="386831" y="26522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1" name="Picture 10" descr="green checkmark">
            <a:extLst>
              <a:ext uri="{FF2B5EF4-FFF2-40B4-BE49-F238E27FC236}">
                <a16:creationId xmlns:a16="http://schemas.microsoft.com/office/drawing/2014/main" id="{83FB9E53-9976-A04C-A183-499EFDC2D1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6483" y="2722392"/>
            <a:ext cx="282522" cy="294294"/>
          </a:xfrm>
          <a:prstGeom prst="rect">
            <a:avLst/>
          </a:prstGeom>
        </p:spPr>
      </p:pic>
      <p:sp>
        <p:nvSpPr>
          <p:cNvPr id="12" name="Action Button: Custom 16">
            <a:hlinkClick r:id="" action="ppaction://noaction" highlightClick="1">
              <a:snd r:embed="rId6" name="2 avez vous des idees.wav"/>
            </a:hlinkClick>
            <a:extLst>
              <a:ext uri="{FF2B5EF4-FFF2-40B4-BE49-F238E27FC236}">
                <a16:creationId xmlns:a16="http://schemas.microsoft.com/office/drawing/2014/main" id="{964E189E-2738-D541-9A0F-D389AF86B015}"/>
              </a:ext>
            </a:extLst>
          </p:cNvPr>
          <p:cNvSpPr/>
          <p:nvPr/>
        </p:nvSpPr>
        <p:spPr>
          <a:xfrm>
            <a:off x="386831" y="31056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4" name="Picture 13" descr="green checkmark">
            <a:extLst>
              <a:ext uri="{FF2B5EF4-FFF2-40B4-BE49-F238E27FC236}">
                <a16:creationId xmlns:a16="http://schemas.microsoft.com/office/drawing/2014/main" id="{BAC8FE33-8CA1-D64F-B48A-6C8BD0C75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7822" y="3157376"/>
            <a:ext cx="282522" cy="294294"/>
          </a:xfrm>
          <a:prstGeom prst="rect">
            <a:avLst/>
          </a:prstGeom>
        </p:spPr>
      </p:pic>
      <p:sp>
        <p:nvSpPr>
          <p:cNvPr id="15" name="Action Button: Custom 16">
            <a:hlinkClick r:id="" action="ppaction://noaction" highlightClick="1">
              <a:snd r:embed="rId7" name="3 proposez vous une solution.wav"/>
            </a:hlinkClick>
            <a:extLst>
              <a:ext uri="{FF2B5EF4-FFF2-40B4-BE49-F238E27FC236}">
                <a16:creationId xmlns:a16="http://schemas.microsoft.com/office/drawing/2014/main" id="{0C116006-991E-314F-9318-A6C6AD229C11}"/>
              </a:ext>
            </a:extLst>
          </p:cNvPr>
          <p:cNvSpPr/>
          <p:nvPr/>
        </p:nvSpPr>
        <p:spPr>
          <a:xfrm>
            <a:off x="386831" y="35589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7" name="Picture 16" descr="green checkmark">
            <a:extLst>
              <a:ext uri="{FF2B5EF4-FFF2-40B4-BE49-F238E27FC236}">
                <a16:creationId xmlns:a16="http://schemas.microsoft.com/office/drawing/2014/main" id="{727B50D1-1443-D746-938C-340BB4368C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7822" y="3609806"/>
            <a:ext cx="282522" cy="294294"/>
          </a:xfrm>
          <a:prstGeom prst="rect">
            <a:avLst/>
          </a:prstGeom>
        </p:spPr>
      </p:pic>
      <p:sp>
        <p:nvSpPr>
          <p:cNvPr id="18" name="Action Button: Custom 16">
            <a:hlinkClick r:id="" action="ppaction://noaction" highlightClick="1">
              <a:snd r:embed="rId8" name="4 avez vous travaille avec la communaute.wav"/>
            </a:hlinkClick>
            <a:extLst>
              <a:ext uri="{FF2B5EF4-FFF2-40B4-BE49-F238E27FC236}">
                <a16:creationId xmlns:a16="http://schemas.microsoft.com/office/drawing/2014/main" id="{60BE1848-8666-4544-AA25-C3ED9E7DEFB8}"/>
              </a:ext>
            </a:extLst>
          </p:cNvPr>
          <p:cNvSpPr/>
          <p:nvPr/>
        </p:nvSpPr>
        <p:spPr>
          <a:xfrm>
            <a:off x="386831" y="401228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0" name="Picture 19" descr="green checkmark">
            <a:extLst>
              <a:ext uri="{FF2B5EF4-FFF2-40B4-BE49-F238E27FC236}">
                <a16:creationId xmlns:a16="http://schemas.microsoft.com/office/drawing/2014/main" id="{CD8C7B5D-3E29-FC40-80F8-B6AA055CEB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6483" y="4062395"/>
            <a:ext cx="282522" cy="294294"/>
          </a:xfrm>
          <a:prstGeom prst="rect">
            <a:avLst/>
          </a:prstGeom>
        </p:spPr>
      </p:pic>
      <p:sp>
        <p:nvSpPr>
          <p:cNvPr id="21" name="Action Button: Custom 16">
            <a:hlinkClick r:id="" action="ppaction://noaction" highlightClick="1">
              <a:snd r:embed="rId9" name="5 avez vous visite les ecoles.wav"/>
            </a:hlinkClick>
            <a:extLst>
              <a:ext uri="{FF2B5EF4-FFF2-40B4-BE49-F238E27FC236}">
                <a16:creationId xmlns:a16="http://schemas.microsoft.com/office/drawing/2014/main" id="{D453C1E0-15B1-8940-9382-8760D116BAFF}"/>
              </a:ext>
            </a:extLst>
          </p:cNvPr>
          <p:cNvSpPr/>
          <p:nvPr/>
        </p:nvSpPr>
        <p:spPr>
          <a:xfrm>
            <a:off x="386831" y="446561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3" name="Picture 22" descr="green checkmark">
            <a:extLst>
              <a:ext uri="{FF2B5EF4-FFF2-40B4-BE49-F238E27FC236}">
                <a16:creationId xmlns:a16="http://schemas.microsoft.com/office/drawing/2014/main" id="{C90C95D6-28BC-8A46-97A8-7193BF4263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6483" y="4516470"/>
            <a:ext cx="282522" cy="294294"/>
          </a:xfrm>
          <a:prstGeom prst="rect">
            <a:avLst/>
          </a:prstGeom>
        </p:spPr>
      </p:pic>
      <p:sp>
        <p:nvSpPr>
          <p:cNvPr id="24" name="Action Button: Custom 16">
            <a:hlinkClick r:id="" action="ppaction://noaction" highlightClick="1">
              <a:snd r:embed="rId10" name="6 aidez vous les hopitaux.wav"/>
            </a:hlinkClick>
            <a:extLst>
              <a:ext uri="{FF2B5EF4-FFF2-40B4-BE49-F238E27FC236}">
                <a16:creationId xmlns:a16="http://schemas.microsoft.com/office/drawing/2014/main" id="{4E7053C1-165B-D94B-AD03-7CED4574F0FC}"/>
              </a:ext>
            </a:extLst>
          </p:cNvPr>
          <p:cNvSpPr/>
          <p:nvPr/>
        </p:nvSpPr>
        <p:spPr>
          <a:xfrm>
            <a:off x="386831" y="49189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6" name="Picture 25" descr="green checkmark">
            <a:extLst>
              <a:ext uri="{FF2B5EF4-FFF2-40B4-BE49-F238E27FC236}">
                <a16:creationId xmlns:a16="http://schemas.microsoft.com/office/drawing/2014/main" id="{59F8007F-0E5F-DB47-8C9D-7F15FF88DD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7822" y="4962120"/>
            <a:ext cx="282522" cy="294294"/>
          </a:xfrm>
          <a:prstGeom prst="rect">
            <a:avLst/>
          </a:prstGeom>
        </p:spPr>
      </p:pic>
      <p:sp>
        <p:nvSpPr>
          <p:cNvPr id="27" name="Action Button: Custom 16">
            <a:hlinkClick r:id="" action="ppaction://noaction" highlightClick="1">
              <a:snd r:embed="rId11" name="7 pensez vous a l'avenir.wav"/>
            </a:hlinkClick>
            <a:extLst>
              <a:ext uri="{FF2B5EF4-FFF2-40B4-BE49-F238E27FC236}">
                <a16:creationId xmlns:a16="http://schemas.microsoft.com/office/drawing/2014/main" id="{2771B238-22E1-0347-9736-C6CE6B796166}"/>
              </a:ext>
            </a:extLst>
          </p:cNvPr>
          <p:cNvSpPr/>
          <p:nvPr/>
        </p:nvSpPr>
        <p:spPr>
          <a:xfrm>
            <a:off x="386831" y="53722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29" name="Picture 28" descr="green checkmark">
            <a:extLst>
              <a:ext uri="{FF2B5EF4-FFF2-40B4-BE49-F238E27FC236}">
                <a16:creationId xmlns:a16="http://schemas.microsoft.com/office/drawing/2014/main" id="{0E02B8E4-A609-CE48-9320-E144D57E2D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6483" y="5919401"/>
            <a:ext cx="282522" cy="294294"/>
          </a:xfrm>
          <a:prstGeom prst="rect">
            <a:avLst/>
          </a:prstGeom>
        </p:spPr>
      </p:pic>
      <p:sp>
        <p:nvSpPr>
          <p:cNvPr id="30" name="Action Button: Custom 16">
            <a:hlinkClick r:id="" action="ppaction://noaction" highlightClick="1">
              <a:snd r:embed="rId12" name="8 avez vous parle aux journaux.wav"/>
            </a:hlinkClick>
            <a:extLst>
              <a:ext uri="{FF2B5EF4-FFF2-40B4-BE49-F238E27FC236}">
                <a16:creationId xmlns:a16="http://schemas.microsoft.com/office/drawing/2014/main" id="{549007B1-255A-D74C-B55E-FD886B73647D}"/>
              </a:ext>
            </a:extLst>
          </p:cNvPr>
          <p:cNvSpPr/>
          <p:nvPr/>
        </p:nvSpPr>
        <p:spPr>
          <a:xfrm>
            <a:off x="386831" y="58256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2" name="Picture 31" descr="green checkmark">
            <a:extLst>
              <a:ext uri="{FF2B5EF4-FFF2-40B4-BE49-F238E27FC236}">
                <a16:creationId xmlns:a16="http://schemas.microsoft.com/office/drawing/2014/main" id="{0931EF42-099D-6441-A6C7-92EDFCDC1E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7822" y="5445960"/>
            <a:ext cx="282522" cy="294294"/>
          </a:xfrm>
          <a:prstGeom prst="rect">
            <a:avLst/>
          </a:prstGeom>
        </p:spPr>
      </p:pic>
      <p:sp>
        <p:nvSpPr>
          <p:cNvPr id="6" name="Rectangle 5">
            <a:extLst>
              <a:ext uri="{FF2B5EF4-FFF2-40B4-BE49-F238E27FC236}">
                <a16:creationId xmlns:a16="http://schemas.microsoft.com/office/drawing/2014/main" id="{6B962B37-C47B-9542-97D3-C55C75BC25D7}"/>
              </a:ext>
            </a:extLst>
          </p:cNvPr>
          <p:cNvSpPr/>
          <p:nvPr/>
        </p:nvSpPr>
        <p:spPr>
          <a:xfrm>
            <a:off x="5175729" y="2652289"/>
            <a:ext cx="6323798" cy="345147"/>
          </a:xfrm>
          <a:prstGeom prst="rect">
            <a:avLst/>
          </a:prstGeom>
          <a:solidFill>
            <a:srgbClr val="FC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8549C82-98FB-284D-AAA2-BD04CEADED45}"/>
              </a:ext>
            </a:extLst>
          </p:cNvPr>
          <p:cNvSpPr/>
          <p:nvPr/>
        </p:nvSpPr>
        <p:spPr>
          <a:xfrm>
            <a:off x="5175729" y="3109005"/>
            <a:ext cx="6323798" cy="345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A1D9FAF-BA59-6147-89B5-10434CBAED17}"/>
              </a:ext>
            </a:extLst>
          </p:cNvPr>
          <p:cNvSpPr/>
          <p:nvPr/>
        </p:nvSpPr>
        <p:spPr>
          <a:xfrm>
            <a:off x="5175729" y="3565721"/>
            <a:ext cx="6323798" cy="345147"/>
          </a:xfrm>
          <a:prstGeom prst="rect">
            <a:avLst/>
          </a:prstGeom>
          <a:solidFill>
            <a:srgbClr val="FC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59B9227-3652-2347-8F1D-C4393E350E8C}"/>
              </a:ext>
            </a:extLst>
          </p:cNvPr>
          <p:cNvSpPr/>
          <p:nvPr/>
        </p:nvSpPr>
        <p:spPr>
          <a:xfrm>
            <a:off x="5175729" y="4022437"/>
            <a:ext cx="6323798" cy="345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7898F8C-AE2D-934D-BABA-8DD74DE4E288}"/>
              </a:ext>
            </a:extLst>
          </p:cNvPr>
          <p:cNvSpPr/>
          <p:nvPr/>
        </p:nvSpPr>
        <p:spPr>
          <a:xfrm>
            <a:off x="5175729" y="4479153"/>
            <a:ext cx="6323798" cy="345147"/>
          </a:xfrm>
          <a:prstGeom prst="rect">
            <a:avLst/>
          </a:prstGeom>
          <a:solidFill>
            <a:srgbClr val="FC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0339872-DA19-324D-9DA6-D2D94CDBF996}"/>
              </a:ext>
            </a:extLst>
          </p:cNvPr>
          <p:cNvSpPr/>
          <p:nvPr/>
        </p:nvSpPr>
        <p:spPr>
          <a:xfrm>
            <a:off x="5175729" y="4935869"/>
            <a:ext cx="6323798" cy="345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ED76021-13E3-0A47-88C5-A2C26152F058}"/>
              </a:ext>
            </a:extLst>
          </p:cNvPr>
          <p:cNvSpPr/>
          <p:nvPr/>
        </p:nvSpPr>
        <p:spPr>
          <a:xfrm>
            <a:off x="5175729" y="5392585"/>
            <a:ext cx="6323798" cy="345147"/>
          </a:xfrm>
          <a:prstGeom prst="rect">
            <a:avLst/>
          </a:prstGeom>
          <a:solidFill>
            <a:srgbClr val="FC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5784C0C-2F95-234A-8AC7-9A3F8BCFD4E0}"/>
              </a:ext>
            </a:extLst>
          </p:cNvPr>
          <p:cNvSpPr/>
          <p:nvPr/>
        </p:nvSpPr>
        <p:spPr>
          <a:xfrm>
            <a:off x="5175729" y="5849298"/>
            <a:ext cx="6323798" cy="345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2">
            <a:extLst>
              <a:ext uri="{FF2B5EF4-FFF2-40B4-BE49-F238E27FC236}">
                <a16:creationId xmlns:a16="http://schemas.microsoft.com/office/drawing/2014/main" id="{09C13381-A68F-4BDA-BF47-ABCC65DAAD5E}"/>
              </a:ext>
            </a:extLst>
          </p:cNvPr>
          <p:cNvSpPr/>
          <p:nvPr/>
        </p:nvSpPr>
        <p:spPr>
          <a:xfrm>
            <a:off x="6096000" y="236115"/>
            <a:ext cx="3986463" cy="829346"/>
          </a:xfrm>
          <a:prstGeom prst="roundRect">
            <a:avLst/>
          </a:prstGeom>
          <a:solidFill>
            <a:srgbClr val="11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*le/la politique </a:t>
            </a:r>
            <a:r>
              <a:rPr lang="en-US" sz="2000" dirty="0"/>
              <a:t>= a politician</a:t>
            </a:r>
          </a:p>
          <a:p>
            <a:pPr algn="ctr"/>
            <a:r>
              <a:rPr lang="en-US" sz="2000" b="1" dirty="0"/>
              <a:t>*le stage </a:t>
            </a:r>
            <a:r>
              <a:rPr lang="en-US" sz="2000" dirty="0"/>
              <a:t>= work experience</a:t>
            </a:r>
            <a:endParaRPr lang="en-US" sz="2000" b="1" dirty="0"/>
          </a:p>
        </p:txBody>
      </p:sp>
      <p:pic>
        <p:nvPicPr>
          <p:cNvPr id="5" name="Picture 4" descr="A picture containing doll&#10;&#10;Description automatically generated">
            <a:extLst>
              <a:ext uri="{FF2B5EF4-FFF2-40B4-BE49-F238E27FC236}">
                <a16:creationId xmlns:a16="http://schemas.microsoft.com/office/drawing/2014/main" id="{426CC5B2-044E-3645-BBF1-CE119FFE3CD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76319" y="4538078"/>
            <a:ext cx="1846416" cy="1846416"/>
          </a:xfrm>
          <a:prstGeom prst="rect">
            <a:avLst/>
          </a:prstGeom>
        </p:spPr>
      </p:pic>
      <p:pic>
        <p:nvPicPr>
          <p:cNvPr id="7170" name="Picture 2" descr="Mic, Microphone, Record, Sound, Audio, Media">
            <a:extLst>
              <a:ext uri="{FF2B5EF4-FFF2-40B4-BE49-F238E27FC236}">
                <a16:creationId xmlns:a16="http://schemas.microsoft.com/office/drawing/2014/main" id="{79139DBB-B879-4EEA-8356-2401044E05E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8179454">
            <a:off x="10891264" y="5454585"/>
            <a:ext cx="567287" cy="1134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8" grpId="0" animBg="1"/>
      <p:bldP spid="31" grpId="0" animBg="1"/>
      <p:bldP spid="33" grpId="0" animBg="1"/>
      <p:bldP spid="35" grpId="0" animBg="1"/>
      <p:bldP spid="36" grpId="0" animBg="1"/>
      <p:bldP spid="37" grpId="0" animBg="1"/>
      <p:bldP spid="3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4" name="Table 6">
            <a:extLst>
              <a:ext uri="{FF2B5EF4-FFF2-40B4-BE49-F238E27FC236}">
                <a16:creationId xmlns:a16="http://schemas.microsoft.com/office/drawing/2014/main" id="{EE1D05A0-0598-5949-8EC6-5D0ADEE73C26}"/>
              </a:ext>
            </a:extLst>
          </p:cNvPr>
          <p:cNvGraphicFramePr>
            <a:graphicFrameLocks noGrp="1"/>
          </p:cNvGraphicFramePr>
          <p:nvPr>
            <p:extLst>
              <p:ext uri="{D42A27DB-BD31-4B8C-83A1-F6EECF244321}">
                <p14:modId xmlns:p14="http://schemas.microsoft.com/office/powerpoint/2010/main" val="3376211226"/>
              </p:ext>
            </p:extLst>
          </p:nvPr>
        </p:nvGraphicFramePr>
        <p:xfrm>
          <a:off x="294854" y="2379106"/>
          <a:ext cx="11498861" cy="365760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662654502"/>
                    </a:ext>
                  </a:extLst>
                </a:gridCol>
                <a:gridCol w="1267143">
                  <a:extLst>
                    <a:ext uri="{9D8B030D-6E8A-4147-A177-3AD203B41FA5}">
                      <a16:colId xmlns:a16="http://schemas.microsoft.com/office/drawing/2014/main" val="2181059344"/>
                    </a:ext>
                  </a:extLst>
                </a:gridCol>
                <a:gridCol w="6883718">
                  <a:extLst>
                    <a:ext uri="{9D8B030D-6E8A-4147-A177-3AD203B41FA5}">
                      <a16:colId xmlns:a16="http://schemas.microsoft.com/office/drawing/2014/main" val="80602118"/>
                    </a:ext>
                  </a:extLst>
                </a:gridCol>
                <a:gridCol w="1404000">
                  <a:extLst>
                    <a:ext uri="{9D8B030D-6E8A-4147-A177-3AD203B41FA5}">
                      <a16:colId xmlns:a16="http://schemas.microsoft.com/office/drawing/2014/main" val="1991148399"/>
                    </a:ext>
                  </a:extLst>
                </a:gridCol>
                <a:gridCol w="1404000">
                  <a:extLst>
                    <a:ext uri="{9D8B030D-6E8A-4147-A177-3AD203B41FA5}">
                      <a16:colId xmlns:a16="http://schemas.microsoft.com/office/drawing/2014/main" val="1128332047"/>
                    </a:ext>
                  </a:extLst>
                </a:gridCol>
              </a:tblGrid>
              <a:tr h="370840">
                <a:tc>
                  <a:txBody>
                    <a:bodyPr/>
                    <a:lstStyle/>
                    <a:p>
                      <a:pPr algn="ctr"/>
                      <a:r>
                        <a:rPr lang="fr-FR" sz="2400" b="1" noProof="0" dirty="0">
                          <a:solidFill>
                            <a:schemeClr val="accent5">
                              <a:lumMod val="50000"/>
                            </a:schemeClr>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r-FR" sz="2400" noProof="0" dirty="0">
                          <a:solidFill>
                            <a:schemeClr val="accent5">
                              <a:lumMod val="50000"/>
                            </a:schemeClr>
                          </a:solidFill>
                        </a:rPr>
                        <a:t>avez-</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r-FR" sz="2400" noProof="0" dirty="0">
                          <a:solidFill>
                            <a:schemeClr val="accent5">
                              <a:lumMod val="50000"/>
                            </a:schemeClr>
                          </a:solidFill>
                        </a:rPr>
                        <a:t>vous envoyé des lettres aux députés* ?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a:solidFill>
                            <a:schemeClr val="accent5">
                              <a:lumMod val="50000"/>
                            </a:schemeClr>
                          </a:solidFill>
                        </a:rPr>
                        <a:t>present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a:solidFill>
                            <a:schemeClr val="accent5">
                              <a:lumMod val="50000"/>
                            </a:schemeClr>
                          </a:solidFill>
                        </a:rPr>
                        <a:t>past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6096379"/>
                  </a:ext>
                </a:extLst>
              </a:tr>
              <a:tr h="370840">
                <a:tc>
                  <a:txBody>
                    <a:bodyPr/>
                    <a:lstStyle/>
                    <a:p>
                      <a:pPr algn="ctr"/>
                      <a:r>
                        <a:rPr lang="fr-FR" sz="2400" b="1" noProof="0" dirty="0">
                          <a:solidFill>
                            <a:schemeClr val="accent5">
                              <a:lumMod val="50000"/>
                            </a:schemeClr>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r-FR" sz="2400" noProof="0" dirty="0">
                          <a:solidFill>
                            <a:schemeClr val="accent5">
                              <a:lumMod val="50000"/>
                            </a:schemeClr>
                          </a:solidFill>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r-FR" sz="2400" noProof="0" dirty="0">
                          <a:solidFill>
                            <a:schemeClr val="accent5">
                              <a:lumMod val="50000"/>
                            </a:schemeClr>
                          </a:solidFill>
                        </a:rPr>
                        <a:t>cherchons-nous une solution au problème ?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a:solidFill>
                            <a:schemeClr val="accent5">
                              <a:lumMod val="50000"/>
                            </a:schemeClr>
                          </a:solidFill>
                        </a:rPr>
                        <a:t>present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a:solidFill>
                            <a:schemeClr val="accent5">
                              <a:lumMod val="50000"/>
                            </a:schemeClr>
                          </a:solidFill>
                        </a:rPr>
                        <a:t>past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9288993"/>
                  </a:ext>
                </a:extLst>
              </a:tr>
              <a:tr h="370840">
                <a:tc>
                  <a:txBody>
                    <a:bodyPr/>
                    <a:lstStyle/>
                    <a:p>
                      <a:pPr algn="ctr"/>
                      <a:r>
                        <a:rPr lang="fr-FR" sz="2400" b="1" noProof="0" dirty="0">
                          <a:solidFill>
                            <a:schemeClr val="accent5">
                              <a:lumMod val="50000"/>
                            </a:schemeClr>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noProof="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noProof="0" dirty="0">
                          <a:solidFill>
                            <a:schemeClr val="accent5">
                              <a:lumMod val="50000"/>
                            </a:schemeClr>
                          </a:solidFill>
                        </a:rPr>
                        <a:t>travaillons-nous bien ensemble ?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a:solidFill>
                            <a:schemeClr val="accent5">
                              <a:lumMod val="50000"/>
                            </a:schemeClr>
                          </a:solidFill>
                        </a:rPr>
                        <a:t>present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a:solidFill>
                            <a:schemeClr val="accent5">
                              <a:lumMod val="50000"/>
                            </a:schemeClr>
                          </a:solidFill>
                        </a:rPr>
                        <a:t>past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36037437"/>
                  </a:ext>
                </a:extLst>
              </a:tr>
              <a:tr h="370840">
                <a:tc>
                  <a:txBody>
                    <a:bodyPr/>
                    <a:lstStyle/>
                    <a:p>
                      <a:pPr algn="ctr"/>
                      <a:r>
                        <a:rPr lang="fr-FR" sz="2400" b="1" noProof="0" dirty="0">
                          <a:solidFill>
                            <a:schemeClr val="accent5">
                              <a:lumMod val="50000"/>
                            </a:schemeClr>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noProof="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noProof="0" dirty="0">
                          <a:solidFill>
                            <a:schemeClr val="accent5">
                              <a:lumMod val="50000"/>
                            </a:schemeClr>
                          </a:solidFill>
                        </a:rPr>
                        <a:t>partagez-vous des ressources ?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a:solidFill>
                            <a:schemeClr val="accent5">
                              <a:lumMod val="50000"/>
                            </a:schemeClr>
                          </a:solidFill>
                        </a:rPr>
                        <a:t>present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a:solidFill>
                            <a:schemeClr val="accent5">
                              <a:lumMod val="50000"/>
                            </a:schemeClr>
                          </a:solidFill>
                        </a:rPr>
                        <a:t>past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48847146"/>
                  </a:ext>
                </a:extLst>
              </a:tr>
              <a:tr h="370840">
                <a:tc>
                  <a:txBody>
                    <a:bodyPr/>
                    <a:lstStyle/>
                    <a:p>
                      <a:pPr algn="ctr"/>
                      <a:r>
                        <a:rPr lang="fr-FR" sz="2400" b="1" noProof="0" dirty="0">
                          <a:solidFill>
                            <a:schemeClr val="accent5">
                              <a:lumMod val="50000"/>
                            </a:schemeClr>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noProof="0" dirty="0">
                          <a:solidFill>
                            <a:schemeClr val="accent5">
                              <a:lumMod val="50000"/>
                            </a:schemeClr>
                          </a:solidFill>
                        </a:rPr>
                        <a:t>ont-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noProof="0" dirty="0">
                          <a:solidFill>
                            <a:schemeClr val="accent5">
                              <a:lumMod val="50000"/>
                            </a:schemeClr>
                          </a:solidFill>
                        </a:rPr>
                        <a:t>ils expliqué la situation ?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a:solidFill>
                            <a:schemeClr val="accent5">
                              <a:lumMod val="50000"/>
                            </a:schemeClr>
                          </a:solidFill>
                        </a:rPr>
                        <a:t>present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a:solidFill>
                            <a:schemeClr val="accent5">
                              <a:lumMod val="50000"/>
                            </a:schemeClr>
                          </a:solidFill>
                        </a:rPr>
                        <a:t>past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34081568"/>
                  </a:ext>
                </a:extLst>
              </a:tr>
              <a:tr h="370840">
                <a:tc>
                  <a:txBody>
                    <a:bodyPr/>
                    <a:lstStyle/>
                    <a:p>
                      <a:pPr algn="ctr"/>
                      <a:r>
                        <a:rPr lang="fr-FR" sz="2400" b="1" noProof="0" dirty="0">
                          <a:solidFill>
                            <a:schemeClr val="accent5">
                              <a:lumMod val="50000"/>
                            </a:schemeClr>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noProof="0" dirty="0">
                          <a:solidFill>
                            <a:schemeClr val="accent5">
                              <a:lumMod val="50000"/>
                            </a:schemeClr>
                          </a:solidFill>
                        </a:rPr>
                        <a:t>avez-</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noProof="0" dirty="0">
                          <a:solidFill>
                            <a:schemeClr val="accent5">
                              <a:lumMod val="50000"/>
                            </a:schemeClr>
                          </a:solidFill>
                        </a:rPr>
                        <a:t>vous parlé aux autres élèves ?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a:solidFill>
                            <a:schemeClr val="accent5">
                              <a:lumMod val="50000"/>
                            </a:schemeClr>
                          </a:solidFill>
                        </a:rPr>
                        <a:t>present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a:solidFill>
                            <a:schemeClr val="accent5">
                              <a:lumMod val="50000"/>
                            </a:schemeClr>
                          </a:solidFill>
                        </a:rPr>
                        <a:t>past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14512494"/>
                  </a:ext>
                </a:extLst>
              </a:tr>
              <a:tr h="370840">
                <a:tc>
                  <a:txBody>
                    <a:bodyPr/>
                    <a:lstStyle/>
                    <a:p>
                      <a:pPr algn="ctr"/>
                      <a:r>
                        <a:rPr lang="fr-FR" sz="2400" b="1" noProof="0" dirty="0">
                          <a:solidFill>
                            <a:schemeClr val="accent5">
                              <a:lumMod val="50000"/>
                            </a:schemeClr>
                          </a:solidFill>
                        </a:rPr>
                        <a:t>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sz="2400" noProof="0"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r-FR" sz="2400" noProof="0" dirty="0">
                          <a:solidFill>
                            <a:schemeClr val="accent5">
                              <a:lumMod val="50000"/>
                            </a:schemeClr>
                          </a:solidFill>
                        </a:rPr>
                        <a:t>écoutent-ils des élèves ?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a:solidFill>
                            <a:schemeClr val="accent5">
                              <a:lumMod val="50000"/>
                            </a:schemeClr>
                          </a:solidFill>
                        </a:rPr>
                        <a:t>present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a:solidFill>
                            <a:schemeClr val="accent5">
                              <a:lumMod val="50000"/>
                            </a:schemeClr>
                          </a:solidFill>
                        </a:rPr>
                        <a:t>past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8691231"/>
                  </a:ext>
                </a:extLst>
              </a:tr>
              <a:tr h="370840">
                <a:tc>
                  <a:txBody>
                    <a:bodyPr/>
                    <a:lstStyle/>
                    <a:p>
                      <a:pPr algn="ctr"/>
                      <a:r>
                        <a:rPr lang="fr-FR" sz="2400" b="1" noProof="0" dirty="0">
                          <a:solidFill>
                            <a:schemeClr val="accent5">
                              <a:lumMod val="50000"/>
                            </a:schemeClr>
                          </a:solidFill>
                        </a:rPr>
                        <a:t>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noProof="0" dirty="0">
                          <a:solidFill>
                            <a:schemeClr val="accent5">
                              <a:lumMod val="50000"/>
                            </a:schemeClr>
                          </a:solidFill>
                        </a:rPr>
                        <a:t>avons-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noProof="0" dirty="0">
                          <a:solidFill>
                            <a:schemeClr val="accent5">
                              <a:lumMod val="50000"/>
                            </a:schemeClr>
                          </a:solidFill>
                        </a:rPr>
                        <a:t>nous organisé une réunion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a:solidFill>
                            <a:schemeClr val="accent5">
                              <a:lumMod val="50000"/>
                            </a:schemeClr>
                          </a:solidFill>
                        </a:rPr>
                        <a:t>present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1" dirty="0">
                          <a:solidFill>
                            <a:schemeClr val="accent5">
                              <a:lumMod val="50000"/>
                            </a:schemeClr>
                          </a:solidFill>
                        </a:rPr>
                        <a:t>past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1474212"/>
                  </a:ext>
                </a:extLst>
              </a:tr>
            </a:tbl>
          </a:graphicData>
        </a:graphic>
      </p:graphicFrame>
      <p:sp>
        <p:nvSpPr>
          <p:cNvPr id="2" name="Title 1"/>
          <p:cNvSpPr>
            <a:spLocks noGrp="1"/>
          </p:cNvSpPr>
          <p:nvPr>
            <p:ph type="title"/>
          </p:nvPr>
        </p:nvSpPr>
        <p:spPr>
          <a:xfrm>
            <a:off x="67247" y="16372"/>
            <a:ext cx="6118898" cy="1325563"/>
          </a:xfrm>
        </p:spPr>
        <p:txBody>
          <a:bodyPr>
            <a:normAutofit/>
          </a:bodyPr>
          <a:lstStyle/>
          <a:p>
            <a:r>
              <a:rPr lang="en-GB" sz="3600" b="1" dirty="0">
                <a:solidFill>
                  <a:schemeClr val="bg1"/>
                </a:solidFill>
              </a:rPr>
              <a:t>Un robot à la </a:t>
            </a:r>
            <a:r>
              <a:rPr lang="en-GB" sz="3600" b="1" dirty="0" err="1">
                <a:solidFill>
                  <a:schemeClr val="bg1"/>
                </a:solidFill>
              </a:rPr>
              <a:t>maison</a:t>
            </a:r>
            <a:r>
              <a:rPr lang="en-GB" sz="3600" b="1" dirty="0">
                <a:solidFill>
                  <a:schemeClr val="bg1"/>
                </a:solidFill>
              </a:rPr>
              <a:t> !</a:t>
            </a:r>
            <a:endParaRPr lang="en-GB" dirty="0">
              <a:solidFill>
                <a:schemeClr val="bg1"/>
              </a:solidFill>
              <a:effectLst/>
            </a:endParaRPr>
          </a:p>
        </p:txBody>
      </p:sp>
      <p:pic>
        <p:nvPicPr>
          <p:cNvPr id="33" name="Picture 32" descr="background rectangle">
            <a:extLst>
              <a:ext uri="{FF2B5EF4-FFF2-40B4-BE49-F238E27FC236}">
                <a16:creationId xmlns:a16="http://schemas.microsoft.com/office/drawing/2014/main" id="{3D156215-03E9-49C8-99E2-D480D55CBFB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4" name="Title 3">
            <a:extLst>
              <a:ext uri="{FF2B5EF4-FFF2-40B4-BE49-F238E27FC236}">
                <a16:creationId xmlns:a16="http://schemas.microsoft.com/office/drawing/2014/main" id="{46D0AF6D-4173-4220-AB97-2F5513245916}"/>
              </a:ext>
            </a:extLst>
          </p:cNvPr>
          <p:cNvSpPr txBox="1">
            <a:spLocks/>
          </p:cNvSpPr>
          <p:nvPr/>
        </p:nvSpPr>
        <p:spPr>
          <a:xfrm>
            <a:off x="0" y="296864"/>
            <a:ext cx="5265384" cy="70784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dirty="0">
                <a:ln>
                  <a:noFill/>
                </a:ln>
                <a:solidFill>
                  <a:prstClr val="white"/>
                </a:solidFill>
                <a:effectLst/>
                <a:uLnTx/>
                <a:uFillTx/>
                <a:latin typeface="Century Gothic" panose="020B0502020202020204" pitchFamily="34" charset="0"/>
                <a:ea typeface="+mj-ea"/>
                <a:cs typeface="+mj-cs"/>
              </a:rPr>
              <a:t>Des e-mails aux collègues</a:t>
            </a:r>
          </a:p>
        </p:txBody>
      </p:sp>
      <p:sp>
        <p:nvSpPr>
          <p:cNvPr id="36" name="Rounded Rectangle 46">
            <a:extLst>
              <a:ext uri="{FF2B5EF4-FFF2-40B4-BE49-F238E27FC236}">
                <a16:creationId xmlns:a16="http://schemas.microsoft.com/office/drawing/2014/main" id="{66986531-94F6-47BC-919E-32A08E2E69C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Rectangle 6">
            <a:extLst>
              <a:ext uri="{FF2B5EF4-FFF2-40B4-BE49-F238E27FC236}">
                <a16:creationId xmlns:a16="http://schemas.microsoft.com/office/drawing/2014/main" id="{7E0784A4-ACA8-7A4B-B0E7-FD17B81780B0}"/>
              </a:ext>
            </a:extLst>
          </p:cNvPr>
          <p:cNvSpPr/>
          <p:nvPr/>
        </p:nvSpPr>
        <p:spPr>
          <a:xfrm>
            <a:off x="893013" y="2379106"/>
            <a:ext cx="1163367" cy="457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BE25511-A323-0E4C-8E7E-5BFD94B59ED9}"/>
              </a:ext>
            </a:extLst>
          </p:cNvPr>
          <p:cNvSpPr/>
          <p:nvPr/>
        </p:nvSpPr>
        <p:spPr>
          <a:xfrm>
            <a:off x="893013" y="2836306"/>
            <a:ext cx="1163367" cy="457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D1C93E2-563D-7647-8F7E-E2754B935E3C}"/>
              </a:ext>
            </a:extLst>
          </p:cNvPr>
          <p:cNvSpPr/>
          <p:nvPr/>
        </p:nvSpPr>
        <p:spPr>
          <a:xfrm>
            <a:off x="893013" y="3293506"/>
            <a:ext cx="1163367" cy="457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3857247-932B-AB43-A411-BBDB777EC080}"/>
              </a:ext>
            </a:extLst>
          </p:cNvPr>
          <p:cNvSpPr/>
          <p:nvPr/>
        </p:nvSpPr>
        <p:spPr>
          <a:xfrm>
            <a:off x="893013" y="3750706"/>
            <a:ext cx="1163367" cy="457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5930EEB-281E-8844-8F5E-2E13A6288F71}"/>
              </a:ext>
            </a:extLst>
          </p:cNvPr>
          <p:cNvSpPr/>
          <p:nvPr/>
        </p:nvSpPr>
        <p:spPr>
          <a:xfrm>
            <a:off x="893013" y="4207906"/>
            <a:ext cx="1163367" cy="457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5D92D48-EC5E-3848-9902-A2FBACF0F172}"/>
              </a:ext>
            </a:extLst>
          </p:cNvPr>
          <p:cNvSpPr/>
          <p:nvPr/>
        </p:nvSpPr>
        <p:spPr>
          <a:xfrm>
            <a:off x="893013" y="4665106"/>
            <a:ext cx="1163367" cy="457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D3DF69A-B370-DE4F-B592-D281C1AA123A}"/>
              </a:ext>
            </a:extLst>
          </p:cNvPr>
          <p:cNvSpPr/>
          <p:nvPr/>
        </p:nvSpPr>
        <p:spPr>
          <a:xfrm>
            <a:off x="893013" y="5122306"/>
            <a:ext cx="1163367" cy="457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E3220150-90EA-064D-9DF5-0236ECE35577}"/>
              </a:ext>
            </a:extLst>
          </p:cNvPr>
          <p:cNvSpPr/>
          <p:nvPr/>
        </p:nvSpPr>
        <p:spPr>
          <a:xfrm>
            <a:off x="893013" y="5579506"/>
            <a:ext cx="1163367" cy="4572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9A187AB-0E9C-0244-919E-2C62F095B97C}"/>
              </a:ext>
            </a:extLst>
          </p:cNvPr>
          <p:cNvSpPr txBox="1"/>
          <p:nvPr/>
        </p:nvSpPr>
        <p:spPr>
          <a:xfrm>
            <a:off x="133151" y="1240860"/>
            <a:ext cx="11991602" cy="830997"/>
          </a:xfrm>
          <a:prstGeom prst="rect">
            <a:avLst/>
          </a:prstGeom>
          <a:noFill/>
        </p:spPr>
        <p:txBody>
          <a:bodyPr wrap="square" rtlCol="0">
            <a:spAutoFit/>
          </a:bodyPr>
          <a:lstStyle/>
          <a:p>
            <a:pPr algn="l"/>
            <a:r>
              <a:rPr lang="fr-FR" sz="2400" dirty="0">
                <a:solidFill>
                  <a:schemeClr val="accent5">
                    <a:lumMod val="50000"/>
                  </a:schemeClr>
                </a:solidFill>
              </a:rPr>
              <a:t>Amir envoie des e-mails. Ses questions, sont-elles au présent ou au passé ? </a:t>
            </a:r>
            <a:br>
              <a:rPr lang="fr-FR" sz="2400" dirty="0">
                <a:solidFill>
                  <a:schemeClr val="accent5">
                    <a:lumMod val="50000"/>
                  </a:schemeClr>
                </a:solidFill>
              </a:rPr>
            </a:br>
            <a:r>
              <a:rPr lang="fr-FR" sz="2400" dirty="0">
                <a:solidFill>
                  <a:schemeClr val="accent5">
                    <a:lumMod val="50000"/>
                  </a:schemeClr>
                </a:solidFill>
              </a:rPr>
              <a:t>Doit-on commencer la question avec une forme d’avoir ? Complète.</a:t>
            </a:r>
          </a:p>
        </p:txBody>
      </p:sp>
      <p:sp>
        <p:nvSpPr>
          <p:cNvPr id="10" name="Rounded Rectangle 9">
            <a:extLst>
              <a:ext uri="{FF2B5EF4-FFF2-40B4-BE49-F238E27FC236}">
                <a16:creationId xmlns:a16="http://schemas.microsoft.com/office/drawing/2014/main" id="{988836F0-EED9-0242-8AFF-BBF82E957794}"/>
              </a:ext>
            </a:extLst>
          </p:cNvPr>
          <p:cNvSpPr/>
          <p:nvPr/>
        </p:nvSpPr>
        <p:spPr>
          <a:xfrm>
            <a:off x="10474325" y="2454275"/>
            <a:ext cx="1244600" cy="378856"/>
          </a:xfrm>
          <a:prstGeom prst="roundRect">
            <a:avLst/>
          </a:prstGeom>
          <a:noFill/>
          <a:ln w="28575">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a:extLst>
              <a:ext uri="{FF2B5EF4-FFF2-40B4-BE49-F238E27FC236}">
                <a16:creationId xmlns:a16="http://schemas.microsoft.com/office/drawing/2014/main" id="{D8C13AF3-3E5E-3D44-8726-89A770D088F6}"/>
              </a:ext>
            </a:extLst>
          </p:cNvPr>
          <p:cNvSpPr/>
          <p:nvPr/>
        </p:nvSpPr>
        <p:spPr>
          <a:xfrm>
            <a:off x="9065344" y="2906024"/>
            <a:ext cx="1244600" cy="378856"/>
          </a:xfrm>
          <a:prstGeom prst="roundRect">
            <a:avLst/>
          </a:prstGeom>
          <a:noFill/>
          <a:ln w="28575">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a:extLst>
              <a:ext uri="{FF2B5EF4-FFF2-40B4-BE49-F238E27FC236}">
                <a16:creationId xmlns:a16="http://schemas.microsoft.com/office/drawing/2014/main" id="{4E9BDF06-5F06-7148-BADD-2B3926A8952B}"/>
              </a:ext>
            </a:extLst>
          </p:cNvPr>
          <p:cNvSpPr/>
          <p:nvPr/>
        </p:nvSpPr>
        <p:spPr>
          <a:xfrm>
            <a:off x="9065344" y="3358911"/>
            <a:ext cx="1244600" cy="378856"/>
          </a:xfrm>
          <a:prstGeom prst="roundRect">
            <a:avLst/>
          </a:prstGeom>
          <a:noFill/>
          <a:ln w="28575">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a:extLst>
              <a:ext uri="{FF2B5EF4-FFF2-40B4-BE49-F238E27FC236}">
                <a16:creationId xmlns:a16="http://schemas.microsoft.com/office/drawing/2014/main" id="{CA9F5F15-6B13-6A43-8D47-F90E9713029E}"/>
              </a:ext>
            </a:extLst>
          </p:cNvPr>
          <p:cNvSpPr/>
          <p:nvPr/>
        </p:nvSpPr>
        <p:spPr>
          <a:xfrm>
            <a:off x="9065344" y="3811798"/>
            <a:ext cx="1244600" cy="378856"/>
          </a:xfrm>
          <a:prstGeom prst="roundRect">
            <a:avLst/>
          </a:prstGeom>
          <a:noFill/>
          <a:ln w="28575">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a:extLst>
              <a:ext uri="{FF2B5EF4-FFF2-40B4-BE49-F238E27FC236}">
                <a16:creationId xmlns:a16="http://schemas.microsoft.com/office/drawing/2014/main" id="{924092EC-25D0-FF43-8C15-BE58495B59B3}"/>
              </a:ext>
            </a:extLst>
          </p:cNvPr>
          <p:cNvSpPr/>
          <p:nvPr/>
        </p:nvSpPr>
        <p:spPr>
          <a:xfrm>
            <a:off x="10474325" y="4290208"/>
            <a:ext cx="1244600" cy="378856"/>
          </a:xfrm>
          <a:prstGeom prst="roundRect">
            <a:avLst/>
          </a:prstGeom>
          <a:noFill/>
          <a:ln w="28575">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a:extLst>
              <a:ext uri="{FF2B5EF4-FFF2-40B4-BE49-F238E27FC236}">
                <a16:creationId xmlns:a16="http://schemas.microsoft.com/office/drawing/2014/main" id="{237EDBBC-A748-A040-8970-3677B0FA7292}"/>
              </a:ext>
            </a:extLst>
          </p:cNvPr>
          <p:cNvSpPr/>
          <p:nvPr/>
        </p:nvSpPr>
        <p:spPr>
          <a:xfrm>
            <a:off x="10474325" y="4743450"/>
            <a:ext cx="1244600" cy="378856"/>
          </a:xfrm>
          <a:prstGeom prst="roundRect">
            <a:avLst/>
          </a:prstGeom>
          <a:noFill/>
          <a:ln w="28575">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a:extLst>
              <a:ext uri="{FF2B5EF4-FFF2-40B4-BE49-F238E27FC236}">
                <a16:creationId xmlns:a16="http://schemas.microsoft.com/office/drawing/2014/main" id="{A060483E-4A92-9A4B-BF62-9345D3404C2A}"/>
              </a:ext>
            </a:extLst>
          </p:cNvPr>
          <p:cNvSpPr/>
          <p:nvPr/>
        </p:nvSpPr>
        <p:spPr>
          <a:xfrm>
            <a:off x="9065344" y="5187356"/>
            <a:ext cx="1244600" cy="378856"/>
          </a:xfrm>
          <a:prstGeom prst="roundRect">
            <a:avLst/>
          </a:prstGeom>
          <a:noFill/>
          <a:ln w="28575">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a:extLst>
              <a:ext uri="{FF2B5EF4-FFF2-40B4-BE49-F238E27FC236}">
                <a16:creationId xmlns:a16="http://schemas.microsoft.com/office/drawing/2014/main" id="{E7C4DC51-C807-FE47-8F9C-6BCDD0841705}"/>
              </a:ext>
            </a:extLst>
          </p:cNvPr>
          <p:cNvSpPr/>
          <p:nvPr/>
        </p:nvSpPr>
        <p:spPr>
          <a:xfrm>
            <a:off x="10474325" y="5651644"/>
            <a:ext cx="1244600" cy="378856"/>
          </a:xfrm>
          <a:prstGeom prst="roundRect">
            <a:avLst/>
          </a:prstGeom>
          <a:noFill/>
          <a:ln w="28575">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picture containing doll&#10;&#10;Description automatically generated">
            <a:extLst>
              <a:ext uri="{FF2B5EF4-FFF2-40B4-BE49-F238E27FC236}">
                <a16:creationId xmlns:a16="http://schemas.microsoft.com/office/drawing/2014/main" id="{0A9D5C31-68A0-DA42-82F8-80367DB166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4340" y="-226115"/>
            <a:ext cx="1392589" cy="1392589"/>
          </a:xfrm>
          <a:prstGeom prst="rect">
            <a:avLst/>
          </a:prstGeom>
        </p:spPr>
      </p:pic>
      <p:sp>
        <p:nvSpPr>
          <p:cNvPr id="3" name="Rounded Rectangle 2">
            <a:extLst>
              <a:ext uri="{FF2B5EF4-FFF2-40B4-BE49-F238E27FC236}">
                <a16:creationId xmlns:a16="http://schemas.microsoft.com/office/drawing/2014/main" id="{BE39FA5F-5AF3-A544-A0A2-01649A91E778}"/>
              </a:ext>
            </a:extLst>
          </p:cNvPr>
          <p:cNvSpPr/>
          <p:nvPr/>
        </p:nvSpPr>
        <p:spPr>
          <a:xfrm>
            <a:off x="6539002" y="251963"/>
            <a:ext cx="2893581" cy="795014"/>
          </a:xfrm>
          <a:prstGeom prst="roundRect">
            <a:avLst/>
          </a:prstGeom>
          <a:solidFill>
            <a:srgbClr val="11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le </a:t>
            </a:r>
            <a:r>
              <a:rPr lang="en-US" sz="2000" b="1" dirty="0" err="1"/>
              <a:t>député</a:t>
            </a:r>
            <a:r>
              <a:rPr lang="en-US" sz="2000" b="1" dirty="0"/>
              <a:t> =</a:t>
            </a:r>
            <a:r>
              <a:rPr lang="en-US" sz="2000" dirty="0"/>
              <a:t> MP</a:t>
            </a:r>
          </a:p>
          <a:p>
            <a:pPr algn="ctr"/>
            <a:r>
              <a:rPr lang="en-US" sz="2000" b="1" dirty="0"/>
              <a:t>la </a:t>
            </a:r>
            <a:r>
              <a:rPr lang="en-US" sz="2000" b="1" dirty="0" err="1"/>
              <a:t>réunion</a:t>
            </a:r>
            <a:r>
              <a:rPr lang="en-US" sz="2000" b="1" dirty="0"/>
              <a:t> = </a:t>
            </a:r>
            <a:r>
              <a:rPr lang="en-US" sz="2000" dirty="0"/>
              <a:t>meeting</a:t>
            </a:r>
          </a:p>
        </p:txBody>
      </p:sp>
    </p:spTree>
    <p:extLst>
      <p:ext uri="{BB962C8B-B14F-4D97-AF65-F5344CB8AC3E}">
        <p14:creationId xmlns:p14="http://schemas.microsoft.com/office/powerpoint/2010/main" val="64381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9" grpId="0" animBg="1"/>
      <p:bldP spid="40" grpId="0" animBg="1"/>
      <p:bldP spid="41" grpId="0" animBg="1"/>
      <p:bldP spid="44" grpId="0" animBg="1"/>
      <p:bldP spid="45" grpId="0" animBg="1"/>
      <p:bldP spid="46" grpId="0" animBg="1"/>
      <p:bldP spid="62" grpId="0" animBg="1"/>
      <p:bldP spid="10" grpId="0" animBg="1"/>
      <p:bldP spid="63" grpId="0" animBg="1"/>
      <p:bldP spid="64" grpId="0" animBg="1"/>
      <p:bldP spid="65" grpId="0" animBg="1"/>
      <p:bldP spid="66" grpId="0" animBg="1"/>
      <p:bldP spid="67" grpId="0" animBg="1"/>
      <p:bldP spid="68" grpId="0" animBg="1"/>
      <p:bldP spid="6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ular Callout 15">
            <a:extLst>
              <a:ext uri="{FF2B5EF4-FFF2-40B4-BE49-F238E27FC236}">
                <a16:creationId xmlns:a16="http://schemas.microsoft.com/office/drawing/2014/main" id="{9ECFF7BF-4143-5040-B82A-0DDE5AC00AEB}"/>
              </a:ext>
            </a:extLst>
          </p:cNvPr>
          <p:cNvSpPr/>
          <p:nvPr/>
        </p:nvSpPr>
        <p:spPr>
          <a:xfrm>
            <a:off x="7035335" y="4372641"/>
            <a:ext cx="5040000" cy="792000"/>
          </a:xfrm>
          <a:prstGeom prst="wedgeRoundRectCallout">
            <a:avLst>
              <a:gd name="adj1" fmla="val -56509"/>
              <a:gd name="adj2" fmla="val 18056"/>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b="1" dirty="0">
                <a:solidFill>
                  <a:schemeClr val="accent5">
                    <a:lumMod val="50000"/>
                  </a:schemeClr>
                </a:solidFill>
              </a:rPr>
              <a:t>Avez-vous trouvé </a:t>
            </a:r>
            <a:r>
              <a:rPr lang="fr-FR" sz="2200" dirty="0">
                <a:solidFill>
                  <a:schemeClr val="accent5">
                    <a:lumMod val="50000"/>
                  </a:schemeClr>
                </a:solidFill>
              </a:rPr>
              <a:t>une solution à ces problèmes ?  </a:t>
            </a:r>
          </a:p>
        </p:txBody>
      </p:sp>
      <p:sp>
        <p:nvSpPr>
          <p:cNvPr id="25" name="Rounded Rectangular Callout 24">
            <a:extLst>
              <a:ext uri="{FF2B5EF4-FFF2-40B4-BE49-F238E27FC236}">
                <a16:creationId xmlns:a16="http://schemas.microsoft.com/office/drawing/2014/main" id="{4E069B6F-AEBD-8742-A002-9CBC06677475}"/>
              </a:ext>
            </a:extLst>
          </p:cNvPr>
          <p:cNvSpPr/>
          <p:nvPr/>
        </p:nvSpPr>
        <p:spPr>
          <a:xfrm>
            <a:off x="7035335" y="4372641"/>
            <a:ext cx="5040000" cy="792000"/>
          </a:xfrm>
          <a:prstGeom prst="wedgeRoundRectCallout">
            <a:avLst>
              <a:gd name="adj1" fmla="val -56509"/>
              <a:gd name="adj2" fmla="val 18056"/>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200" dirty="0">
              <a:solidFill>
                <a:schemeClr val="accent5">
                  <a:lumMod val="50000"/>
                </a:schemeClr>
              </a:solidFill>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66410" cy="707849"/>
          </a:xfrm>
        </p:spPr>
        <p:txBody>
          <a:bodyPr>
            <a:normAutofit/>
          </a:bodyPr>
          <a:lstStyle/>
          <a:p>
            <a:r>
              <a:rPr lang="en-GB" sz="3600" b="1" dirty="0">
                <a:solidFill>
                  <a:schemeClr val="bg1"/>
                </a:solidFill>
              </a:rPr>
              <a:t>Des problems à </a:t>
            </a:r>
            <a:r>
              <a:rPr lang="en-GB" sz="3600" b="1" dirty="0" err="1">
                <a:solidFill>
                  <a:schemeClr val="bg1"/>
                </a:solidFill>
              </a:rPr>
              <a:t>l’école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374A3EB3-34A5-1743-94CB-AD006DA1D113}"/>
              </a:ext>
            </a:extLst>
          </p:cNvPr>
          <p:cNvSpPr txBox="1"/>
          <p:nvPr/>
        </p:nvSpPr>
        <p:spPr>
          <a:xfrm>
            <a:off x="122589" y="1372752"/>
            <a:ext cx="12069411" cy="830997"/>
          </a:xfrm>
          <a:prstGeom prst="rect">
            <a:avLst/>
          </a:prstGeom>
          <a:noFill/>
        </p:spPr>
        <p:txBody>
          <a:bodyPr wrap="square" rtlCol="0">
            <a:spAutoFit/>
          </a:bodyPr>
          <a:lstStyle/>
          <a:p>
            <a:pPr lvl="0">
              <a:defRPr/>
            </a:pPr>
            <a:r>
              <a:rPr lang="fr-FR" sz="2400" dirty="0">
                <a:solidFill>
                  <a:schemeClr val="accent5">
                    <a:lumMod val="50000"/>
                  </a:schemeClr>
                </a:solidFill>
              </a:rPr>
              <a:t>Amir veut trouver des solutions ! Il parle avec son professeur. On ne peut pas voir* les questions. Écris les verbes au passé composé. Ensuite, écris les questions.</a:t>
            </a:r>
          </a:p>
        </p:txBody>
      </p:sp>
      <p:sp>
        <p:nvSpPr>
          <p:cNvPr id="10" name="Rounded Rectangular Callout 9">
            <a:extLst>
              <a:ext uri="{FF2B5EF4-FFF2-40B4-BE49-F238E27FC236}">
                <a16:creationId xmlns:a16="http://schemas.microsoft.com/office/drawing/2014/main" id="{40AE0686-7D90-9C4E-A5A5-75AC8B548A8E}"/>
              </a:ext>
            </a:extLst>
          </p:cNvPr>
          <p:cNvSpPr/>
          <p:nvPr/>
        </p:nvSpPr>
        <p:spPr>
          <a:xfrm>
            <a:off x="949383" y="2507981"/>
            <a:ext cx="5040000" cy="792000"/>
          </a:xfrm>
          <a:prstGeom prst="wedgeRoundRectCallout">
            <a:avLst>
              <a:gd name="adj1" fmla="val -55428"/>
              <a:gd name="adj2" fmla="val 19290"/>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b="1" dirty="0">
                <a:solidFill>
                  <a:schemeClr val="accent5">
                    <a:lumMod val="50000"/>
                  </a:schemeClr>
                </a:solidFill>
              </a:rPr>
              <a:t>Avez-vous organisé </a:t>
            </a:r>
            <a:r>
              <a:rPr lang="fr-FR" sz="2200" dirty="0">
                <a:solidFill>
                  <a:schemeClr val="accent5">
                    <a:lumMod val="50000"/>
                  </a:schemeClr>
                </a:solidFill>
              </a:rPr>
              <a:t>une réunion avec les autres élèves ?  </a:t>
            </a:r>
          </a:p>
        </p:txBody>
      </p:sp>
      <p:sp>
        <p:nvSpPr>
          <p:cNvPr id="11" name="Rounded Rectangular Callout 10">
            <a:extLst>
              <a:ext uri="{FF2B5EF4-FFF2-40B4-BE49-F238E27FC236}">
                <a16:creationId xmlns:a16="http://schemas.microsoft.com/office/drawing/2014/main" id="{5655A7A3-D4B9-3A44-8705-A8C676DA079F}"/>
              </a:ext>
            </a:extLst>
          </p:cNvPr>
          <p:cNvSpPr/>
          <p:nvPr/>
        </p:nvSpPr>
        <p:spPr>
          <a:xfrm>
            <a:off x="952270" y="3442355"/>
            <a:ext cx="5040000" cy="792000"/>
          </a:xfrm>
          <a:prstGeom prst="wedgeRoundRectCallout">
            <a:avLst>
              <a:gd name="adj1" fmla="val -56635"/>
              <a:gd name="adj2" fmla="val 16934"/>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chemeClr val="accent5">
                    <a:lumMod val="50000"/>
                  </a:schemeClr>
                </a:solidFill>
              </a:rPr>
              <a:t>Oui, nous</a:t>
            </a:r>
            <a:r>
              <a:rPr lang="fr-FR" sz="2200" b="1" dirty="0">
                <a:solidFill>
                  <a:schemeClr val="accent5">
                    <a:lumMod val="50000"/>
                  </a:schemeClr>
                </a:solidFill>
              </a:rPr>
              <a:t> avons organisé </a:t>
            </a:r>
            <a:r>
              <a:rPr lang="fr-FR" sz="2200" dirty="0">
                <a:solidFill>
                  <a:schemeClr val="accent5">
                    <a:lumMod val="50000"/>
                  </a:schemeClr>
                </a:solidFill>
              </a:rPr>
              <a:t>une réunion avec les autres élèves.  </a:t>
            </a:r>
          </a:p>
        </p:txBody>
      </p:sp>
      <p:sp>
        <p:nvSpPr>
          <p:cNvPr id="12" name="Rounded Rectangular Callout 11">
            <a:extLst>
              <a:ext uri="{FF2B5EF4-FFF2-40B4-BE49-F238E27FC236}">
                <a16:creationId xmlns:a16="http://schemas.microsoft.com/office/drawing/2014/main" id="{3C9655A5-CB81-C649-B078-91783E449EC0}"/>
              </a:ext>
            </a:extLst>
          </p:cNvPr>
          <p:cNvSpPr/>
          <p:nvPr/>
        </p:nvSpPr>
        <p:spPr>
          <a:xfrm>
            <a:off x="935315" y="4372641"/>
            <a:ext cx="5040000" cy="792000"/>
          </a:xfrm>
          <a:prstGeom prst="wedgeRoundRectCallout">
            <a:avLst>
              <a:gd name="adj1" fmla="val -56509"/>
              <a:gd name="adj2" fmla="val 18056"/>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b="1" dirty="0">
                <a:solidFill>
                  <a:schemeClr val="accent5">
                    <a:lumMod val="50000"/>
                  </a:schemeClr>
                </a:solidFill>
              </a:rPr>
              <a:t>Ont-ils partagé </a:t>
            </a:r>
            <a:r>
              <a:rPr lang="fr-FR" sz="2200" dirty="0">
                <a:solidFill>
                  <a:schemeClr val="accent5">
                    <a:lumMod val="50000"/>
                  </a:schemeClr>
                </a:solidFill>
              </a:rPr>
              <a:t>des problèmes ?  </a:t>
            </a:r>
          </a:p>
        </p:txBody>
      </p:sp>
      <p:sp>
        <p:nvSpPr>
          <p:cNvPr id="13" name="Rounded Rectangular Callout 12">
            <a:extLst>
              <a:ext uri="{FF2B5EF4-FFF2-40B4-BE49-F238E27FC236}">
                <a16:creationId xmlns:a16="http://schemas.microsoft.com/office/drawing/2014/main" id="{6581E93E-89E9-C645-A6C8-9455C3BD53C0}"/>
              </a:ext>
            </a:extLst>
          </p:cNvPr>
          <p:cNvSpPr/>
          <p:nvPr/>
        </p:nvSpPr>
        <p:spPr>
          <a:xfrm>
            <a:off x="952270" y="5307015"/>
            <a:ext cx="5040000" cy="792000"/>
          </a:xfrm>
          <a:prstGeom prst="wedgeRoundRectCallout">
            <a:avLst>
              <a:gd name="adj1" fmla="val -57405"/>
              <a:gd name="adj2" fmla="val 13807"/>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chemeClr val="accent5">
                    <a:lumMod val="50000"/>
                  </a:schemeClr>
                </a:solidFill>
              </a:rPr>
              <a:t>Oui, ils </a:t>
            </a:r>
            <a:r>
              <a:rPr lang="fr-FR" sz="2200" b="1" dirty="0">
                <a:solidFill>
                  <a:schemeClr val="accent5">
                    <a:lumMod val="50000"/>
                  </a:schemeClr>
                </a:solidFill>
              </a:rPr>
              <a:t>ont partagé </a:t>
            </a:r>
            <a:r>
              <a:rPr lang="fr-FR" sz="2200" dirty="0">
                <a:solidFill>
                  <a:schemeClr val="accent5">
                    <a:lumMod val="50000"/>
                  </a:schemeClr>
                </a:solidFill>
              </a:rPr>
              <a:t>beaucoup de problèmes ! </a:t>
            </a:r>
          </a:p>
        </p:txBody>
      </p:sp>
      <p:sp>
        <p:nvSpPr>
          <p:cNvPr id="14" name="Rounded Rectangular Callout 13">
            <a:extLst>
              <a:ext uri="{FF2B5EF4-FFF2-40B4-BE49-F238E27FC236}">
                <a16:creationId xmlns:a16="http://schemas.microsoft.com/office/drawing/2014/main" id="{0028F33E-5EC5-F34C-B9B4-EEDD280BA8C8}"/>
              </a:ext>
            </a:extLst>
          </p:cNvPr>
          <p:cNvSpPr/>
          <p:nvPr/>
        </p:nvSpPr>
        <p:spPr>
          <a:xfrm>
            <a:off x="7035335" y="2507981"/>
            <a:ext cx="5040000" cy="792000"/>
          </a:xfrm>
          <a:prstGeom prst="wedgeRoundRectCallout">
            <a:avLst>
              <a:gd name="adj1" fmla="val -56410"/>
              <a:gd name="adj2" fmla="val 17862"/>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b="1" dirty="0">
                <a:solidFill>
                  <a:schemeClr val="accent5">
                    <a:lumMod val="50000"/>
                  </a:schemeClr>
                </a:solidFill>
              </a:rPr>
              <a:t>Avez-vous utilisé </a:t>
            </a:r>
            <a:r>
              <a:rPr lang="fr-FR" sz="2200" dirty="0">
                <a:solidFill>
                  <a:schemeClr val="accent5">
                    <a:lumMod val="50000"/>
                  </a:schemeClr>
                </a:solidFill>
              </a:rPr>
              <a:t>la piscine du collège ?  </a:t>
            </a:r>
          </a:p>
        </p:txBody>
      </p:sp>
      <p:sp>
        <p:nvSpPr>
          <p:cNvPr id="15" name="Rounded Rectangular Callout 14">
            <a:extLst>
              <a:ext uri="{FF2B5EF4-FFF2-40B4-BE49-F238E27FC236}">
                <a16:creationId xmlns:a16="http://schemas.microsoft.com/office/drawing/2014/main" id="{D200B3C1-3C66-EF47-AA0E-4D2BC4D6486B}"/>
              </a:ext>
            </a:extLst>
          </p:cNvPr>
          <p:cNvSpPr/>
          <p:nvPr/>
        </p:nvSpPr>
        <p:spPr>
          <a:xfrm>
            <a:off x="7035335" y="3442355"/>
            <a:ext cx="5040000" cy="792000"/>
          </a:xfrm>
          <a:prstGeom prst="wedgeRoundRectCallout">
            <a:avLst>
              <a:gd name="adj1" fmla="val -56426"/>
              <a:gd name="adj2" fmla="val 18710"/>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chemeClr val="accent5">
                    <a:lumMod val="50000"/>
                  </a:schemeClr>
                </a:solidFill>
              </a:rPr>
              <a:t>Non,</a:t>
            </a:r>
            <a:r>
              <a:rPr lang="fr-FR" sz="2200" b="1" dirty="0">
                <a:solidFill>
                  <a:schemeClr val="accent5">
                    <a:lumMod val="50000"/>
                  </a:schemeClr>
                </a:solidFill>
              </a:rPr>
              <a:t> </a:t>
            </a:r>
            <a:r>
              <a:rPr lang="fr-FR" sz="2200" dirty="0">
                <a:solidFill>
                  <a:schemeClr val="accent5">
                    <a:lumMod val="50000"/>
                  </a:schemeClr>
                </a:solidFill>
              </a:rPr>
              <a:t>nous</a:t>
            </a:r>
            <a:r>
              <a:rPr lang="fr-FR" sz="2200" b="1" dirty="0">
                <a:solidFill>
                  <a:schemeClr val="accent5">
                    <a:lumMod val="50000"/>
                  </a:schemeClr>
                </a:solidFill>
              </a:rPr>
              <a:t> n’avons pas utilisé </a:t>
            </a:r>
            <a:r>
              <a:rPr lang="fr-FR" sz="2200" dirty="0">
                <a:solidFill>
                  <a:schemeClr val="accent5">
                    <a:lumMod val="50000"/>
                  </a:schemeClr>
                </a:solidFill>
              </a:rPr>
              <a:t>la piscine*. </a:t>
            </a:r>
          </a:p>
        </p:txBody>
      </p:sp>
      <p:sp>
        <p:nvSpPr>
          <p:cNvPr id="17" name="Rounded Rectangular Callout 16">
            <a:extLst>
              <a:ext uri="{FF2B5EF4-FFF2-40B4-BE49-F238E27FC236}">
                <a16:creationId xmlns:a16="http://schemas.microsoft.com/office/drawing/2014/main" id="{790A5A64-EA96-8841-9D8E-D5F528665B8D}"/>
              </a:ext>
            </a:extLst>
          </p:cNvPr>
          <p:cNvSpPr/>
          <p:nvPr/>
        </p:nvSpPr>
        <p:spPr>
          <a:xfrm>
            <a:off x="7035335" y="5302927"/>
            <a:ext cx="5040000" cy="792000"/>
          </a:xfrm>
          <a:prstGeom prst="wedgeRoundRectCallout">
            <a:avLst>
              <a:gd name="adj1" fmla="val -56509"/>
              <a:gd name="adj2" fmla="val 18056"/>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chemeClr val="accent5">
                    <a:lumMod val="50000"/>
                  </a:schemeClr>
                </a:solidFill>
              </a:rPr>
              <a:t>Non</a:t>
            </a:r>
            <a:r>
              <a:rPr lang="fr-FR" sz="2200" b="1" dirty="0">
                <a:solidFill>
                  <a:schemeClr val="accent5">
                    <a:lumMod val="50000"/>
                  </a:schemeClr>
                </a:solidFill>
              </a:rPr>
              <a:t>, </a:t>
            </a:r>
            <a:r>
              <a:rPr lang="fr-FR" sz="2200" dirty="0">
                <a:solidFill>
                  <a:schemeClr val="accent5">
                    <a:lumMod val="50000"/>
                  </a:schemeClr>
                </a:solidFill>
              </a:rPr>
              <a:t>nous</a:t>
            </a:r>
            <a:r>
              <a:rPr lang="fr-FR" sz="2200" b="1" dirty="0">
                <a:solidFill>
                  <a:schemeClr val="accent5">
                    <a:lumMod val="50000"/>
                  </a:schemeClr>
                </a:solidFill>
              </a:rPr>
              <a:t> n’avons pas trouvé </a:t>
            </a:r>
            <a:r>
              <a:rPr lang="fr-FR" sz="2200" dirty="0">
                <a:solidFill>
                  <a:schemeClr val="accent5">
                    <a:lumMod val="50000"/>
                  </a:schemeClr>
                </a:solidFill>
              </a:rPr>
              <a:t>une solution à ces problèmes. </a:t>
            </a:r>
          </a:p>
        </p:txBody>
      </p:sp>
      <p:sp>
        <p:nvSpPr>
          <p:cNvPr id="18" name="Rounded Rectangle 17">
            <a:extLst>
              <a:ext uri="{FF2B5EF4-FFF2-40B4-BE49-F238E27FC236}">
                <a16:creationId xmlns:a16="http://schemas.microsoft.com/office/drawing/2014/main" id="{BE3833A5-8A04-3447-924A-1182FB5C8E6B}"/>
              </a:ext>
            </a:extLst>
          </p:cNvPr>
          <p:cNvSpPr/>
          <p:nvPr/>
        </p:nvSpPr>
        <p:spPr>
          <a:xfrm>
            <a:off x="2384940" y="3478426"/>
            <a:ext cx="2140751" cy="381633"/>
          </a:xfrm>
          <a:prstGeom prst="roundRect">
            <a:avLst/>
          </a:prstGeom>
          <a:solidFill>
            <a:srgbClr val="11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organiser</a:t>
            </a:r>
          </a:p>
        </p:txBody>
      </p:sp>
      <p:sp>
        <p:nvSpPr>
          <p:cNvPr id="19" name="Rounded Rectangle 18">
            <a:extLst>
              <a:ext uri="{FF2B5EF4-FFF2-40B4-BE49-F238E27FC236}">
                <a16:creationId xmlns:a16="http://schemas.microsoft.com/office/drawing/2014/main" id="{50B09A0E-D298-C243-BE6D-6536EC063E6E}"/>
              </a:ext>
            </a:extLst>
          </p:cNvPr>
          <p:cNvSpPr/>
          <p:nvPr/>
        </p:nvSpPr>
        <p:spPr>
          <a:xfrm>
            <a:off x="1984448" y="5344574"/>
            <a:ext cx="1654139" cy="381633"/>
          </a:xfrm>
          <a:prstGeom prst="roundRect">
            <a:avLst/>
          </a:prstGeom>
          <a:solidFill>
            <a:srgbClr val="11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partager</a:t>
            </a:r>
          </a:p>
        </p:txBody>
      </p:sp>
      <p:sp>
        <p:nvSpPr>
          <p:cNvPr id="20" name="Rounded Rectangle 19">
            <a:extLst>
              <a:ext uri="{FF2B5EF4-FFF2-40B4-BE49-F238E27FC236}">
                <a16:creationId xmlns:a16="http://schemas.microsoft.com/office/drawing/2014/main" id="{ADFC0CE1-5D77-B843-B5DB-D8E5E5336706}"/>
              </a:ext>
            </a:extLst>
          </p:cNvPr>
          <p:cNvSpPr/>
          <p:nvPr/>
        </p:nvSpPr>
        <p:spPr>
          <a:xfrm>
            <a:off x="8554342" y="3493924"/>
            <a:ext cx="2555419" cy="381633"/>
          </a:xfrm>
          <a:prstGeom prst="roundRect">
            <a:avLst/>
          </a:prstGeom>
          <a:solidFill>
            <a:srgbClr val="11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utiliser (ne…pas)</a:t>
            </a:r>
          </a:p>
        </p:txBody>
      </p:sp>
      <p:sp>
        <p:nvSpPr>
          <p:cNvPr id="21" name="Rounded Rectangle 20">
            <a:extLst>
              <a:ext uri="{FF2B5EF4-FFF2-40B4-BE49-F238E27FC236}">
                <a16:creationId xmlns:a16="http://schemas.microsoft.com/office/drawing/2014/main" id="{E701DB17-6E77-9E4D-B10F-359444F6C936}"/>
              </a:ext>
            </a:extLst>
          </p:cNvPr>
          <p:cNvSpPr/>
          <p:nvPr/>
        </p:nvSpPr>
        <p:spPr>
          <a:xfrm>
            <a:off x="8554342" y="5344574"/>
            <a:ext cx="2629848" cy="381633"/>
          </a:xfrm>
          <a:prstGeom prst="roundRect">
            <a:avLst/>
          </a:prstGeom>
          <a:solidFill>
            <a:srgbClr val="11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trouver (ne…pas)</a:t>
            </a:r>
          </a:p>
        </p:txBody>
      </p:sp>
      <p:sp>
        <p:nvSpPr>
          <p:cNvPr id="22" name="Rounded Rectangular Callout 21">
            <a:extLst>
              <a:ext uri="{FF2B5EF4-FFF2-40B4-BE49-F238E27FC236}">
                <a16:creationId xmlns:a16="http://schemas.microsoft.com/office/drawing/2014/main" id="{6E695F72-C382-FD45-BC33-6ABCC35F3B38}"/>
              </a:ext>
            </a:extLst>
          </p:cNvPr>
          <p:cNvSpPr/>
          <p:nvPr/>
        </p:nvSpPr>
        <p:spPr>
          <a:xfrm>
            <a:off x="949383" y="2507981"/>
            <a:ext cx="5040000" cy="792000"/>
          </a:xfrm>
          <a:prstGeom prst="wedgeRoundRectCallout">
            <a:avLst>
              <a:gd name="adj1" fmla="val -55428"/>
              <a:gd name="adj2" fmla="val 19290"/>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200" dirty="0">
              <a:solidFill>
                <a:schemeClr val="accent5">
                  <a:lumMod val="50000"/>
                </a:schemeClr>
              </a:solidFill>
            </a:endParaRPr>
          </a:p>
        </p:txBody>
      </p:sp>
      <p:sp>
        <p:nvSpPr>
          <p:cNvPr id="23" name="Rounded Rectangular Callout 22">
            <a:extLst>
              <a:ext uri="{FF2B5EF4-FFF2-40B4-BE49-F238E27FC236}">
                <a16:creationId xmlns:a16="http://schemas.microsoft.com/office/drawing/2014/main" id="{78128504-2213-DF4D-AE35-A27A01E248B3}"/>
              </a:ext>
            </a:extLst>
          </p:cNvPr>
          <p:cNvSpPr/>
          <p:nvPr/>
        </p:nvSpPr>
        <p:spPr>
          <a:xfrm>
            <a:off x="935315" y="4372641"/>
            <a:ext cx="5040000" cy="792000"/>
          </a:xfrm>
          <a:prstGeom prst="wedgeRoundRectCallout">
            <a:avLst>
              <a:gd name="adj1" fmla="val -56509"/>
              <a:gd name="adj2" fmla="val 18056"/>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200" dirty="0">
              <a:solidFill>
                <a:schemeClr val="accent5">
                  <a:lumMod val="50000"/>
                </a:schemeClr>
              </a:solidFill>
            </a:endParaRPr>
          </a:p>
        </p:txBody>
      </p:sp>
      <p:sp>
        <p:nvSpPr>
          <p:cNvPr id="24" name="Rounded Rectangular Callout 23">
            <a:extLst>
              <a:ext uri="{FF2B5EF4-FFF2-40B4-BE49-F238E27FC236}">
                <a16:creationId xmlns:a16="http://schemas.microsoft.com/office/drawing/2014/main" id="{3CF51801-1AC8-6B4C-BCE8-34EDD73A8981}"/>
              </a:ext>
            </a:extLst>
          </p:cNvPr>
          <p:cNvSpPr/>
          <p:nvPr/>
        </p:nvSpPr>
        <p:spPr>
          <a:xfrm>
            <a:off x="7035335" y="2507981"/>
            <a:ext cx="5040000" cy="792000"/>
          </a:xfrm>
          <a:prstGeom prst="wedgeRoundRectCallout">
            <a:avLst>
              <a:gd name="adj1" fmla="val -56410"/>
              <a:gd name="adj2" fmla="val 17862"/>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200" dirty="0">
              <a:solidFill>
                <a:schemeClr val="accent5">
                  <a:lumMod val="50000"/>
                </a:schemeClr>
              </a:solidFill>
            </a:endParaRPr>
          </a:p>
        </p:txBody>
      </p:sp>
      <p:pic>
        <p:nvPicPr>
          <p:cNvPr id="26" name="Picture 25" descr="A picture containing doll&#10;&#10;Description automatically generated">
            <a:extLst>
              <a:ext uri="{FF2B5EF4-FFF2-40B4-BE49-F238E27FC236}">
                <a16:creationId xmlns:a16="http://schemas.microsoft.com/office/drawing/2014/main" id="{4C68F2FC-1BC6-E043-8FE1-86553917CC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1728" y="2244632"/>
            <a:ext cx="1055349" cy="1055349"/>
          </a:xfrm>
          <a:prstGeom prst="rect">
            <a:avLst/>
          </a:prstGeom>
        </p:spPr>
      </p:pic>
      <p:pic>
        <p:nvPicPr>
          <p:cNvPr id="27" name="Picture 26" descr="A picture containing doll&#10;&#10;Description automatically generated">
            <a:extLst>
              <a:ext uri="{FF2B5EF4-FFF2-40B4-BE49-F238E27FC236}">
                <a16:creationId xmlns:a16="http://schemas.microsoft.com/office/drawing/2014/main" id="{C37041A2-4848-B343-BDBD-30755C37FF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1727" y="4109292"/>
            <a:ext cx="1055349" cy="1055349"/>
          </a:xfrm>
          <a:prstGeom prst="rect">
            <a:avLst/>
          </a:prstGeom>
        </p:spPr>
      </p:pic>
      <p:pic>
        <p:nvPicPr>
          <p:cNvPr id="28" name="Picture 27" descr="A picture containing doll&#10;&#10;Description automatically generated">
            <a:extLst>
              <a:ext uri="{FF2B5EF4-FFF2-40B4-BE49-F238E27FC236}">
                <a16:creationId xmlns:a16="http://schemas.microsoft.com/office/drawing/2014/main" id="{F33B4D02-BF48-FC4B-B848-6996339BDF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822" y="3151112"/>
            <a:ext cx="1055349" cy="1055349"/>
          </a:xfrm>
          <a:prstGeom prst="rect">
            <a:avLst/>
          </a:prstGeom>
        </p:spPr>
      </p:pic>
      <p:pic>
        <p:nvPicPr>
          <p:cNvPr id="29" name="Picture 28" descr="A picture containing doll&#10;&#10;Description automatically generated">
            <a:extLst>
              <a:ext uri="{FF2B5EF4-FFF2-40B4-BE49-F238E27FC236}">
                <a16:creationId xmlns:a16="http://schemas.microsoft.com/office/drawing/2014/main" id="{84A7D830-3C31-0F46-9168-7D5348361E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164" y="5039578"/>
            <a:ext cx="1055349" cy="1055349"/>
          </a:xfrm>
          <a:prstGeom prst="rect">
            <a:avLst/>
          </a:prstGeom>
        </p:spPr>
      </p:pic>
      <p:pic>
        <p:nvPicPr>
          <p:cNvPr id="30" name="Picture 29">
            <a:extLst>
              <a:ext uri="{FF2B5EF4-FFF2-40B4-BE49-F238E27FC236}">
                <a16:creationId xmlns:a16="http://schemas.microsoft.com/office/drawing/2014/main" id="{EE977C24-78AE-C347-B44E-5A9EABEEA6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17" y="2254111"/>
            <a:ext cx="1054800" cy="1054800"/>
          </a:xfrm>
          <a:prstGeom prst="rect">
            <a:avLst/>
          </a:prstGeom>
        </p:spPr>
      </p:pic>
      <p:pic>
        <p:nvPicPr>
          <p:cNvPr id="31" name="Picture 30">
            <a:extLst>
              <a:ext uri="{FF2B5EF4-FFF2-40B4-BE49-F238E27FC236}">
                <a16:creationId xmlns:a16="http://schemas.microsoft.com/office/drawing/2014/main" id="{0BF16AA8-BBB7-BC49-B46B-4CDBD141AF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659" y="4109292"/>
            <a:ext cx="1054800" cy="1054800"/>
          </a:xfrm>
          <a:prstGeom prst="rect">
            <a:avLst/>
          </a:prstGeom>
        </p:spPr>
      </p:pic>
      <p:pic>
        <p:nvPicPr>
          <p:cNvPr id="32" name="Picture 31">
            <a:extLst>
              <a:ext uri="{FF2B5EF4-FFF2-40B4-BE49-F238E27FC236}">
                <a16:creationId xmlns:a16="http://schemas.microsoft.com/office/drawing/2014/main" id="{987AE275-0BC8-E34E-8886-AB8D072BB3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1212" y="3201672"/>
            <a:ext cx="1054800" cy="1054800"/>
          </a:xfrm>
          <a:prstGeom prst="rect">
            <a:avLst/>
          </a:prstGeom>
        </p:spPr>
      </p:pic>
      <p:pic>
        <p:nvPicPr>
          <p:cNvPr id="33" name="Picture 32">
            <a:extLst>
              <a:ext uri="{FF2B5EF4-FFF2-40B4-BE49-F238E27FC236}">
                <a16:creationId xmlns:a16="http://schemas.microsoft.com/office/drawing/2014/main" id="{1671B224-B550-3C4A-9CA3-E779C0A917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2693" y="5065783"/>
            <a:ext cx="1054800" cy="1054800"/>
          </a:xfrm>
          <a:prstGeom prst="rect">
            <a:avLst/>
          </a:prstGeom>
        </p:spPr>
      </p:pic>
      <p:sp>
        <p:nvSpPr>
          <p:cNvPr id="34" name="Rounded Rectangle 33">
            <a:extLst>
              <a:ext uri="{FF2B5EF4-FFF2-40B4-BE49-F238E27FC236}">
                <a16:creationId xmlns:a16="http://schemas.microsoft.com/office/drawing/2014/main" id="{D90D67F1-24CA-EF45-A764-C558DF7919D7}"/>
              </a:ext>
            </a:extLst>
          </p:cNvPr>
          <p:cNvSpPr/>
          <p:nvPr/>
        </p:nvSpPr>
        <p:spPr>
          <a:xfrm>
            <a:off x="6576053" y="170107"/>
            <a:ext cx="3726415" cy="1079684"/>
          </a:xfrm>
          <a:prstGeom prst="roundRect">
            <a:avLst/>
          </a:prstGeom>
          <a:solidFill>
            <a:srgbClr val="115076"/>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r>
              <a:rPr lang="en-US" sz="2000" b="1" dirty="0" err="1"/>
              <a:t>voir</a:t>
            </a:r>
            <a:r>
              <a:rPr lang="en-US" sz="2000" b="1" dirty="0"/>
              <a:t> = </a:t>
            </a:r>
            <a:r>
              <a:rPr lang="en-US" sz="2000" dirty="0"/>
              <a:t>to see</a:t>
            </a:r>
          </a:p>
          <a:p>
            <a:pPr algn="ctr"/>
            <a:r>
              <a:rPr lang="en-US" sz="2000" b="1" dirty="0"/>
              <a:t>*la </a:t>
            </a:r>
            <a:r>
              <a:rPr lang="en-US" sz="2000" b="1" dirty="0" err="1"/>
              <a:t>réunion</a:t>
            </a:r>
            <a:r>
              <a:rPr lang="en-US" sz="2000" b="1" dirty="0"/>
              <a:t> = </a:t>
            </a:r>
            <a:r>
              <a:rPr lang="en-US" sz="2000" dirty="0"/>
              <a:t>meeting</a:t>
            </a:r>
          </a:p>
          <a:p>
            <a:pPr algn="ctr"/>
            <a:r>
              <a:rPr lang="en-US" sz="2000" b="1" dirty="0"/>
              <a:t>*la piscine = </a:t>
            </a:r>
            <a:r>
              <a:rPr lang="en-US" sz="2000" dirty="0"/>
              <a:t>swimming pool</a:t>
            </a:r>
          </a:p>
        </p:txBody>
      </p:sp>
    </p:spTree>
    <p:extLst>
      <p:ext uri="{BB962C8B-B14F-4D97-AF65-F5344CB8AC3E}">
        <p14:creationId xmlns:p14="http://schemas.microsoft.com/office/powerpoint/2010/main" val="143808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8" grpId="0" animBg="1"/>
      <p:bldP spid="19" grpId="0" animBg="1"/>
      <p:bldP spid="20" grpId="0" animBg="1"/>
      <p:bldP spid="21" grpId="0" animBg="1"/>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19450"/>
            <a:ext cx="5265384" cy="707849"/>
          </a:xfrm>
        </p:spPr>
        <p:txBody>
          <a:bodyPr>
            <a:normAutofit/>
          </a:bodyPr>
          <a:lstStyle/>
          <a:p>
            <a:r>
              <a:rPr lang="en-GB" sz="3200" b="1" dirty="0">
                <a:solidFill>
                  <a:schemeClr val="bg1"/>
                </a:solidFill>
              </a:rPr>
              <a:t>Hard and soft [c]</a:t>
            </a:r>
          </a:p>
        </p:txBody>
      </p:sp>
      <p:sp>
        <p:nvSpPr>
          <p:cNvPr id="2" name="TextBox 1"/>
          <p:cNvSpPr txBox="1"/>
          <p:nvPr/>
        </p:nvSpPr>
        <p:spPr>
          <a:xfrm>
            <a:off x="93946" y="1223228"/>
            <a:ext cx="11481654" cy="954107"/>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Remember!</a:t>
            </a:r>
          </a:p>
          <a:p>
            <a:r>
              <a:rPr lang="en-GB" sz="2800" dirty="0">
                <a:solidFill>
                  <a:schemeClr val="accent1">
                    <a:lumMod val="50000"/>
                  </a:schemeClr>
                </a:solidFill>
                <a:latin typeface="Century Gothic" panose="020B0502020202020204" pitchFamily="34" charset="0"/>
              </a:rPr>
              <a:t>In French, the letter </a:t>
            </a:r>
            <a:r>
              <a:rPr lang="en-GB" sz="2800" b="1" dirty="0">
                <a:solidFill>
                  <a:schemeClr val="accent1">
                    <a:lumMod val="50000"/>
                  </a:schemeClr>
                </a:solidFill>
                <a:latin typeface="Century Gothic" panose="020B0502020202020204" pitchFamily="34" charset="0"/>
              </a:rPr>
              <a:t>c</a:t>
            </a:r>
            <a:r>
              <a:rPr lang="en-GB" sz="2800" dirty="0">
                <a:solidFill>
                  <a:schemeClr val="accent1">
                    <a:lumMod val="50000"/>
                  </a:schemeClr>
                </a:solidFill>
                <a:latin typeface="Century Gothic" panose="020B0502020202020204" pitchFamily="34" charset="0"/>
              </a:rPr>
              <a:t> is naturally </a:t>
            </a:r>
            <a:r>
              <a:rPr lang="en-GB" sz="2800" b="1" i="1" dirty="0">
                <a:solidFill>
                  <a:schemeClr val="accent1">
                    <a:lumMod val="50000"/>
                  </a:schemeClr>
                </a:solidFill>
                <a:latin typeface="Century Gothic" panose="020B0502020202020204" pitchFamily="34" charset="0"/>
              </a:rPr>
              <a:t>soft</a:t>
            </a:r>
            <a:r>
              <a:rPr lang="en-GB" sz="2800" dirty="0">
                <a:solidFill>
                  <a:schemeClr val="accent1">
                    <a:lumMod val="50000"/>
                  </a:schemeClr>
                </a:solidFill>
                <a:latin typeface="Century Gothic" panose="020B0502020202020204" pitchFamily="34" charset="0"/>
              </a:rPr>
              <a:t> (sounds like </a:t>
            </a:r>
            <a:r>
              <a:rPr lang="en-GB" sz="2800" b="1" dirty="0">
                <a:solidFill>
                  <a:schemeClr val="accent1">
                    <a:lumMod val="50000"/>
                  </a:schemeClr>
                </a:solidFill>
                <a:latin typeface="Century Gothic" panose="020B0502020202020204" pitchFamily="34" charset="0"/>
              </a:rPr>
              <a:t>s</a:t>
            </a:r>
            <a:r>
              <a:rPr lang="en-GB" sz="2800" dirty="0">
                <a:solidFill>
                  <a:schemeClr val="accent1">
                    <a:lumMod val="50000"/>
                  </a:schemeClr>
                </a:solidFill>
                <a:latin typeface="Century Gothic" panose="020B0502020202020204" pitchFamily="34" charset="0"/>
              </a:rPr>
              <a:t>) before </a:t>
            </a:r>
            <a:r>
              <a:rPr lang="en-GB" sz="2800" b="1" dirty="0">
                <a:solidFill>
                  <a:schemeClr val="accent1">
                    <a:lumMod val="50000"/>
                  </a:schemeClr>
                </a:solidFill>
                <a:latin typeface="Century Gothic" panose="020B0502020202020204" pitchFamily="34" charset="0"/>
              </a:rPr>
              <a:t>e</a:t>
            </a:r>
            <a:r>
              <a:rPr lang="en-GB" sz="2800" dirty="0">
                <a:solidFill>
                  <a:schemeClr val="accent1">
                    <a:lumMod val="50000"/>
                  </a:schemeClr>
                </a:solidFill>
                <a:latin typeface="Century Gothic" panose="020B0502020202020204" pitchFamily="34" charset="0"/>
              </a:rPr>
              <a:t> or </a:t>
            </a:r>
            <a:r>
              <a:rPr lang="en-GB" sz="2800" b="1" dirty="0">
                <a:solidFill>
                  <a:schemeClr val="accent1">
                    <a:lumMod val="50000"/>
                  </a:schemeClr>
                </a:solidFill>
                <a:latin typeface="Century Gothic" panose="020B0502020202020204" pitchFamily="34" charset="0"/>
              </a:rPr>
              <a:t>i</a:t>
            </a:r>
            <a:r>
              <a:rPr lang="en-GB" sz="2800" dirty="0">
                <a:solidFill>
                  <a:schemeClr val="accent1">
                    <a:lumMod val="50000"/>
                  </a:schemeClr>
                </a:solidFill>
                <a:latin typeface="Century Gothic" panose="020B0502020202020204" pitchFamily="34" charset="0"/>
              </a:rPr>
              <a:t>:</a:t>
            </a:r>
          </a:p>
        </p:txBody>
      </p:sp>
      <p:sp>
        <p:nvSpPr>
          <p:cNvPr id="3" name="TextBox 2"/>
          <p:cNvSpPr txBox="1"/>
          <p:nvPr/>
        </p:nvSpPr>
        <p:spPr>
          <a:xfrm>
            <a:off x="93946" y="2335080"/>
            <a:ext cx="10216444" cy="523220"/>
          </a:xfrm>
          <a:prstGeom prst="rect">
            <a:avLst/>
          </a:prstGeom>
          <a:no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le</a:t>
            </a:r>
            <a:r>
              <a:rPr lang="en-GB" sz="2800" b="1" dirty="0">
                <a:solidFill>
                  <a:schemeClr val="accent2"/>
                </a:solidFill>
                <a:latin typeface="Century Gothic" panose="020B0502020202020204" pitchFamily="34" charset="0"/>
              </a:rPr>
              <a:t> </a:t>
            </a:r>
            <a:r>
              <a:rPr lang="en-GB" sz="2800" b="1" dirty="0" err="1">
                <a:solidFill>
                  <a:schemeClr val="accent2"/>
                </a:solidFill>
                <a:latin typeface="Century Gothic" panose="020B0502020202020204" pitchFamily="34" charset="0"/>
              </a:rPr>
              <a:t>c</a:t>
            </a:r>
            <a:r>
              <a:rPr lang="en-GB" sz="2800" b="1" dirty="0" err="1">
                <a:solidFill>
                  <a:schemeClr val="accent1">
                    <a:lumMod val="50000"/>
                  </a:schemeClr>
                </a:solidFill>
                <a:latin typeface="Century Gothic" panose="020B0502020202020204" pitchFamily="34" charset="0"/>
              </a:rPr>
              <a:t>i</a:t>
            </a:r>
            <a:r>
              <a:rPr lang="en-GB" sz="2800" dirty="0" err="1">
                <a:solidFill>
                  <a:schemeClr val="accent1">
                    <a:lumMod val="50000"/>
                  </a:schemeClr>
                </a:solidFill>
                <a:latin typeface="Century Gothic" panose="020B0502020202020204" pitchFamily="34" charset="0"/>
              </a:rPr>
              <a:t>néma</a:t>
            </a:r>
            <a:r>
              <a:rPr lang="en-GB" sz="2400" dirty="0">
                <a:solidFill>
                  <a:srgbClr val="002060"/>
                </a:solidFill>
                <a:latin typeface="Century Gothic" panose="020B0502020202020204" pitchFamily="34" charset="0"/>
              </a:rPr>
              <a:t>		</a:t>
            </a:r>
            <a:r>
              <a:rPr lang="en-GB" sz="2800" b="1" dirty="0" err="1">
                <a:solidFill>
                  <a:schemeClr val="accent2"/>
                </a:solidFill>
                <a:latin typeface="Century Gothic" panose="020B0502020202020204" pitchFamily="34" charset="0"/>
              </a:rPr>
              <a:t>c</a:t>
            </a:r>
            <a:r>
              <a:rPr lang="en-GB" sz="2800" dirty="0" err="1">
                <a:solidFill>
                  <a:schemeClr val="accent1">
                    <a:lumMod val="50000"/>
                  </a:schemeClr>
                </a:solidFill>
                <a:latin typeface="Century Gothic" panose="020B0502020202020204" pitchFamily="34" charset="0"/>
              </a:rPr>
              <a:t>’</a:t>
            </a:r>
            <a:r>
              <a:rPr lang="en-GB" sz="2800" b="1" dirty="0" err="1">
                <a:solidFill>
                  <a:schemeClr val="accent1">
                    <a:lumMod val="50000"/>
                  </a:schemeClr>
                </a:solidFill>
                <a:latin typeface="Century Gothic" panose="020B0502020202020204" pitchFamily="34" charset="0"/>
              </a:rPr>
              <a:t>e</a:t>
            </a:r>
            <a:r>
              <a:rPr lang="en-GB" sz="2800" dirty="0" err="1">
                <a:solidFill>
                  <a:schemeClr val="accent1">
                    <a:lumMod val="50000"/>
                  </a:schemeClr>
                </a:solidFill>
                <a:latin typeface="Century Gothic" panose="020B0502020202020204" pitchFamily="34" charset="0"/>
              </a:rPr>
              <a:t>st</a:t>
            </a:r>
            <a:endParaRPr lang="en-GB" sz="2400" dirty="0">
              <a:solidFill>
                <a:schemeClr val="accent1">
                  <a:lumMod val="50000"/>
                </a:schemeClr>
              </a:solidFill>
              <a:latin typeface="Century Gothic" panose="020B0502020202020204" pitchFamily="34" charset="0"/>
            </a:endParaRPr>
          </a:p>
        </p:txBody>
      </p:sp>
      <p:sp>
        <p:nvSpPr>
          <p:cNvPr id="7" name="TextBox 6"/>
          <p:cNvSpPr txBox="1"/>
          <p:nvPr/>
        </p:nvSpPr>
        <p:spPr>
          <a:xfrm>
            <a:off x="93946" y="3292762"/>
            <a:ext cx="11481654"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However, the letter </a:t>
            </a:r>
            <a:r>
              <a:rPr lang="en-GB" sz="2800" b="1" dirty="0">
                <a:solidFill>
                  <a:schemeClr val="accent1">
                    <a:lumMod val="50000"/>
                  </a:schemeClr>
                </a:solidFill>
                <a:latin typeface="Century Gothic" panose="020B0502020202020204" pitchFamily="34" charset="0"/>
              </a:rPr>
              <a:t>c</a:t>
            </a:r>
            <a:r>
              <a:rPr lang="en-GB" sz="2800" dirty="0">
                <a:solidFill>
                  <a:schemeClr val="accent1">
                    <a:lumMod val="50000"/>
                  </a:schemeClr>
                </a:solidFill>
                <a:latin typeface="Century Gothic" panose="020B0502020202020204" pitchFamily="34" charset="0"/>
              </a:rPr>
              <a:t> is </a:t>
            </a:r>
            <a:r>
              <a:rPr lang="en-GB" sz="2800" b="1" i="1" dirty="0">
                <a:solidFill>
                  <a:schemeClr val="accent1">
                    <a:lumMod val="50000"/>
                  </a:schemeClr>
                </a:solidFill>
                <a:latin typeface="Century Gothic" panose="020B0502020202020204" pitchFamily="34" charset="0"/>
              </a:rPr>
              <a:t>hard</a:t>
            </a:r>
            <a:r>
              <a:rPr lang="en-GB" sz="2800" dirty="0">
                <a:solidFill>
                  <a:schemeClr val="accent1">
                    <a:lumMod val="50000"/>
                  </a:schemeClr>
                </a:solidFill>
                <a:latin typeface="Century Gothic" panose="020B0502020202020204" pitchFamily="34" charset="0"/>
              </a:rPr>
              <a:t> (sounds like </a:t>
            </a:r>
            <a:r>
              <a:rPr lang="en-GB" sz="2800" b="1" dirty="0">
                <a:solidFill>
                  <a:schemeClr val="accent1">
                    <a:lumMod val="50000"/>
                  </a:schemeClr>
                </a:solidFill>
                <a:latin typeface="Century Gothic" panose="020B0502020202020204" pitchFamily="34" charset="0"/>
              </a:rPr>
              <a:t>k</a:t>
            </a:r>
            <a:r>
              <a:rPr lang="en-GB" sz="2800" dirty="0">
                <a:solidFill>
                  <a:schemeClr val="accent1">
                    <a:lumMod val="50000"/>
                  </a:schemeClr>
                </a:solidFill>
                <a:latin typeface="Century Gothic" panose="020B0502020202020204" pitchFamily="34" charset="0"/>
              </a:rPr>
              <a:t>) before </a:t>
            </a:r>
            <a:r>
              <a:rPr lang="en-GB" sz="2800" b="1" dirty="0">
                <a:solidFill>
                  <a:schemeClr val="accent1">
                    <a:lumMod val="50000"/>
                  </a:schemeClr>
                </a:solidFill>
                <a:latin typeface="Century Gothic" panose="020B0502020202020204" pitchFamily="34" charset="0"/>
              </a:rPr>
              <a:t>a, o </a:t>
            </a:r>
            <a:r>
              <a:rPr lang="en-GB" sz="2800" dirty="0">
                <a:solidFill>
                  <a:schemeClr val="accent1">
                    <a:lumMod val="50000"/>
                  </a:schemeClr>
                </a:solidFill>
                <a:latin typeface="Century Gothic" panose="020B0502020202020204" pitchFamily="34" charset="0"/>
              </a:rPr>
              <a:t>or</a:t>
            </a:r>
            <a:r>
              <a:rPr lang="en-GB" sz="2800" b="1" dirty="0">
                <a:solidFill>
                  <a:schemeClr val="accent1">
                    <a:lumMod val="50000"/>
                  </a:schemeClr>
                </a:solidFill>
                <a:latin typeface="Century Gothic" panose="020B0502020202020204" pitchFamily="34" charset="0"/>
              </a:rPr>
              <a:t> u</a:t>
            </a:r>
            <a:r>
              <a:rPr lang="en-GB" sz="2800" dirty="0">
                <a:solidFill>
                  <a:schemeClr val="accent1">
                    <a:lumMod val="50000"/>
                  </a:schemeClr>
                </a:solidFill>
                <a:latin typeface="Century Gothic" panose="020B0502020202020204" pitchFamily="34" charset="0"/>
              </a:rPr>
              <a:t>:</a:t>
            </a:r>
          </a:p>
        </p:txBody>
      </p:sp>
      <p:sp>
        <p:nvSpPr>
          <p:cNvPr id="9" name="TextBox 8"/>
          <p:cNvSpPr txBox="1"/>
          <p:nvPr/>
        </p:nvSpPr>
        <p:spPr>
          <a:xfrm>
            <a:off x="93946" y="3973727"/>
            <a:ext cx="10216444" cy="892552"/>
          </a:xfrm>
          <a:prstGeom prst="rect">
            <a:avLst/>
          </a:prstGeom>
          <a:noFill/>
        </p:spPr>
        <p:txBody>
          <a:bodyPr wrap="square" rtlCol="0">
            <a:spAutoFit/>
          </a:bodyPr>
          <a:lstStyle/>
          <a:p>
            <a:pPr algn="ctr"/>
            <a:r>
              <a:rPr lang="en-GB" sz="2800" b="1" dirty="0" err="1">
                <a:solidFill>
                  <a:schemeClr val="accent2"/>
                </a:solidFill>
                <a:latin typeface="Century Gothic" panose="020B0502020202020204" pitchFamily="34" charset="0"/>
              </a:rPr>
              <a:t>c</a:t>
            </a:r>
            <a:r>
              <a:rPr lang="en-GB" sz="2800" b="1" dirty="0" err="1">
                <a:solidFill>
                  <a:schemeClr val="accent1">
                    <a:lumMod val="50000"/>
                  </a:schemeClr>
                </a:solidFill>
                <a:latin typeface="Century Gothic" panose="020B0502020202020204" pitchFamily="34" charset="0"/>
              </a:rPr>
              <a:t>a</a:t>
            </a:r>
            <a:r>
              <a:rPr lang="en-GB" sz="2800" dirty="0" err="1">
                <a:solidFill>
                  <a:schemeClr val="accent1">
                    <a:lumMod val="50000"/>
                  </a:schemeClr>
                </a:solidFill>
                <a:latin typeface="Century Gothic" panose="020B0502020202020204" pitchFamily="34" charset="0"/>
              </a:rPr>
              <a:t>lme</a:t>
            </a:r>
            <a:r>
              <a:rPr lang="en-GB" sz="2400" dirty="0">
                <a:solidFill>
                  <a:srgbClr val="002060"/>
                </a:solidFill>
                <a:latin typeface="Century Gothic" panose="020B0502020202020204" pitchFamily="34" charset="0"/>
              </a:rPr>
              <a:t>		</a:t>
            </a:r>
            <a:r>
              <a:rPr lang="en-GB" sz="2800" b="1" dirty="0">
                <a:solidFill>
                  <a:schemeClr val="accent2"/>
                </a:solidFill>
                <a:latin typeface="Century Gothic" panose="020B0502020202020204" pitchFamily="34" charset="0"/>
              </a:rPr>
              <a:t>c</a:t>
            </a:r>
            <a:r>
              <a:rPr lang="en-GB" sz="2800" b="1" dirty="0">
                <a:solidFill>
                  <a:schemeClr val="accent1">
                    <a:lumMod val="50000"/>
                  </a:schemeClr>
                </a:solidFill>
                <a:latin typeface="Century Gothic" panose="020B0502020202020204" pitchFamily="34" charset="0"/>
              </a:rPr>
              <a:t>o</a:t>
            </a:r>
            <a:r>
              <a:rPr lang="en-GB" sz="2800" dirty="0">
                <a:solidFill>
                  <a:schemeClr val="accent1">
                    <a:lumMod val="50000"/>
                  </a:schemeClr>
                </a:solidFill>
                <a:latin typeface="Century Gothic" panose="020B0502020202020204" pitchFamily="34" charset="0"/>
              </a:rPr>
              <a:t>ntent</a:t>
            </a:r>
            <a:r>
              <a:rPr lang="en-GB" sz="2800" dirty="0">
                <a:solidFill>
                  <a:srgbClr val="002060"/>
                </a:solidFill>
                <a:latin typeface="Century Gothic" panose="020B0502020202020204" pitchFamily="34" charset="0"/>
              </a:rPr>
              <a:t>		</a:t>
            </a:r>
            <a:r>
              <a:rPr lang="en-GB" sz="2800" b="1" dirty="0">
                <a:solidFill>
                  <a:schemeClr val="accent2"/>
                </a:solidFill>
                <a:latin typeface="Century Gothic" panose="020B0502020202020204" pitchFamily="34" charset="0"/>
              </a:rPr>
              <a:t>c</a:t>
            </a:r>
            <a:r>
              <a:rPr lang="en-GB" sz="2800" b="1" dirty="0">
                <a:solidFill>
                  <a:schemeClr val="accent1">
                    <a:lumMod val="50000"/>
                  </a:schemeClr>
                </a:solidFill>
                <a:latin typeface="Century Gothic" panose="020B0502020202020204" pitchFamily="34" charset="0"/>
              </a:rPr>
              <a:t>u</a:t>
            </a:r>
            <a:r>
              <a:rPr lang="en-GB" sz="2800" dirty="0">
                <a:solidFill>
                  <a:schemeClr val="accent1">
                    <a:lumMod val="50000"/>
                  </a:schemeClr>
                </a:solidFill>
                <a:latin typeface="Century Gothic" panose="020B0502020202020204" pitchFamily="34" charset="0"/>
              </a:rPr>
              <a:t>isine</a:t>
            </a:r>
            <a:endParaRPr lang="en-GB" sz="2400" dirty="0">
              <a:solidFill>
                <a:schemeClr val="accent1">
                  <a:lumMod val="50000"/>
                </a:schemeClr>
              </a:solidFill>
              <a:latin typeface="Century Gothic" panose="020B0502020202020204" pitchFamily="34" charset="0"/>
            </a:endParaRPr>
          </a:p>
          <a:p>
            <a:pPr algn="ctr"/>
            <a:endParaRPr lang="en-GB" sz="2400" dirty="0">
              <a:solidFill>
                <a:srgbClr val="002060"/>
              </a:solidFill>
              <a:latin typeface="Century Gothic" panose="020B0502020202020204" pitchFamily="34" charset="0"/>
            </a:endParaRPr>
          </a:p>
        </p:txBody>
      </p:sp>
      <p:sp>
        <p:nvSpPr>
          <p:cNvPr id="11" name="TextBox 10"/>
          <p:cNvSpPr txBox="1"/>
          <p:nvPr/>
        </p:nvSpPr>
        <p:spPr>
          <a:xfrm>
            <a:off x="93946" y="4947080"/>
            <a:ext cx="11481654"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We sometimes </a:t>
            </a:r>
            <a:r>
              <a:rPr lang="en-GB" sz="2800" b="1" i="1" dirty="0">
                <a:solidFill>
                  <a:schemeClr val="accent1">
                    <a:lumMod val="50000"/>
                  </a:schemeClr>
                </a:solidFill>
                <a:latin typeface="Century Gothic" panose="020B0502020202020204" pitchFamily="34" charset="0"/>
              </a:rPr>
              <a:t>soften</a:t>
            </a:r>
            <a:r>
              <a:rPr lang="en-GB" sz="2800" dirty="0">
                <a:solidFill>
                  <a:schemeClr val="accent1">
                    <a:lumMod val="50000"/>
                  </a:schemeClr>
                </a:solidFill>
                <a:latin typeface="Century Gothic" panose="020B0502020202020204" pitchFamily="34" charset="0"/>
              </a:rPr>
              <a:t> the </a:t>
            </a:r>
            <a:r>
              <a:rPr lang="en-GB" sz="2800" b="1" dirty="0">
                <a:solidFill>
                  <a:schemeClr val="accent1">
                    <a:lumMod val="50000"/>
                  </a:schemeClr>
                </a:solidFill>
                <a:latin typeface="Century Gothic" panose="020B0502020202020204" pitchFamily="34" charset="0"/>
              </a:rPr>
              <a:t>c</a:t>
            </a:r>
            <a:r>
              <a:rPr lang="en-GB" sz="2800" dirty="0">
                <a:solidFill>
                  <a:schemeClr val="accent1">
                    <a:lumMod val="50000"/>
                  </a:schemeClr>
                </a:solidFill>
                <a:latin typeface="Century Gothic" panose="020B0502020202020204" pitchFamily="34" charset="0"/>
              </a:rPr>
              <a:t> before </a:t>
            </a:r>
            <a:r>
              <a:rPr lang="en-GB" sz="2800" b="1" dirty="0">
                <a:solidFill>
                  <a:schemeClr val="accent1">
                    <a:lumMod val="50000"/>
                  </a:schemeClr>
                </a:solidFill>
                <a:latin typeface="Century Gothic" panose="020B0502020202020204" pitchFamily="34" charset="0"/>
              </a:rPr>
              <a:t>a, o </a:t>
            </a:r>
            <a:r>
              <a:rPr lang="en-GB" sz="2800" dirty="0">
                <a:solidFill>
                  <a:schemeClr val="accent1">
                    <a:lumMod val="50000"/>
                  </a:schemeClr>
                </a:solidFill>
                <a:latin typeface="Century Gothic" panose="020B0502020202020204" pitchFamily="34" charset="0"/>
              </a:rPr>
              <a:t>or</a:t>
            </a:r>
            <a:r>
              <a:rPr lang="en-GB" sz="2800" b="1" dirty="0">
                <a:solidFill>
                  <a:schemeClr val="accent1">
                    <a:lumMod val="50000"/>
                  </a:schemeClr>
                </a:solidFill>
                <a:latin typeface="Century Gothic" panose="020B0502020202020204" pitchFamily="34" charset="0"/>
              </a:rPr>
              <a:t> u </a:t>
            </a:r>
            <a:r>
              <a:rPr lang="en-GB" sz="2800" dirty="0">
                <a:solidFill>
                  <a:schemeClr val="accent1">
                    <a:lumMod val="50000"/>
                  </a:schemeClr>
                </a:solidFill>
                <a:latin typeface="Century Gothic" panose="020B0502020202020204" pitchFamily="34" charset="0"/>
              </a:rPr>
              <a:t>with a </a:t>
            </a:r>
            <a:r>
              <a:rPr lang="en-GB" sz="2800" b="1" dirty="0">
                <a:solidFill>
                  <a:schemeClr val="accent1">
                    <a:lumMod val="50000"/>
                  </a:schemeClr>
                </a:solidFill>
                <a:latin typeface="Century Gothic" panose="020B0502020202020204" pitchFamily="34" charset="0"/>
              </a:rPr>
              <a:t>cedilla</a:t>
            </a:r>
            <a:r>
              <a:rPr lang="en-GB" sz="2800" dirty="0">
                <a:solidFill>
                  <a:schemeClr val="accent1">
                    <a:lumMod val="50000"/>
                  </a:schemeClr>
                </a:solidFill>
                <a:latin typeface="Century Gothic" panose="020B0502020202020204" pitchFamily="34" charset="0"/>
              </a:rPr>
              <a:t> (</a:t>
            </a:r>
            <a:r>
              <a:rPr lang="en-GB" sz="2800" b="1" dirty="0">
                <a:solidFill>
                  <a:schemeClr val="accent1">
                    <a:lumMod val="50000"/>
                  </a:schemeClr>
                </a:solidFill>
                <a:latin typeface="Century Gothic" panose="020B0502020202020204" pitchFamily="34" charset="0"/>
                <a:cs typeface="Calibri" panose="020F0502020204030204" pitchFamily="34" charset="0"/>
              </a:rPr>
              <a:t>ç</a:t>
            </a:r>
            <a:r>
              <a:rPr lang="en-GB" sz="2800" dirty="0">
                <a:solidFill>
                  <a:schemeClr val="accent1">
                    <a:lumMod val="50000"/>
                  </a:schemeClr>
                </a:solidFill>
                <a:latin typeface="Century Gothic" panose="020B0502020202020204" pitchFamily="34" charset="0"/>
                <a:cs typeface="Calibri" panose="020F0502020204030204" pitchFamily="34" charset="0"/>
              </a:rPr>
              <a:t>)</a:t>
            </a:r>
            <a:r>
              <a:rPr lang="en-GB" sz="2800" dirty="0">
                <a:solidFill>
                  <a:schemeClr val="accent1">
                    <a:lumMod val="50000"/>
                  </a:schemeClr>
                </a:solidFill>
                <a:latin typeface="Century Gothic" panose="020B0502020202020204" pitchFamily="34" charset="0"/>
              </a:rPr>
              <a:t>:</a:t>
            </a:r>
          </a:p>
        </p:txBody>
      </p:sp>
      <p:sp>
        <p:nvSpPr>
          <p:cNvPr id="12" name="TextBox 11"/>
          <p:cNvSpPr txBox="1"/>
          <p:nvPr/>
        </p:nvSpPr>
        <p:spPr>
          <a:xfrm>
            <a:off x="726551" y="5565529"/>
            <a:ext cx="10216444" cy="523220"/>
          </a:xfrm>
          <a:prstGeom prst="rect">
            <a:avLst/>
          </a:prstGeom>
          <a:no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le </a:t>
            </a:r>
            <a:r>
              <a:rPr lang="en-GB" sz="2800" dirty="0" err="1">
                <a:solidFill>
                  <a:schemeClr val="accent1">
                    <a:lumMod val="50000"/>
                  </a:schemeClr>
                </a:solidFill>
                <a:latin typeface="Century Gothic" panose="020B0502020202020204" pitchFamily="34" charset="0"/>
              </a:rPr>
              <a:t>fran</a:t>
            </a:r>
            <a:r>
              <a:rPr lang="en-GB" sz="2800" b="1" dirty="0" err="1">
                <a:solidFill>
                  <a:schemeClr val="accent2"/>
                </a:solidFill>
                <a:latin typeface="Century Gothic" panose="020B0502020202020204" pitchFamily="34" charset="0"/>
                <a:cs typeface="Calibri" panose="020F0502020204030204" pitchFamily="34" charset="0"/>
              </a:rPr>
              <a:t>ç</a:t>
            </a:r>
            <a:r>
              <a:rPr lang="en-GB" sz="2800" b="1" dirty="0" err="1">
                <a:solidFill>
                  <a:schemeClr val="accent1">
                    <a:lumMod val="50000"/>
                  </a:schemeClr>
                </a:solidFill>
                <a:latin typeface="Century Gothic" panose="020B0502020202020204" pitchFamily="34" charset="0"/>
              </a:rPr>
              <a:t>a</a:t>
            </a:r>
            <a:r>
              <a:rPr lang="en-GB" sz="2800" dirty="0" err="1">
                <a:solidFill>
                  <a:schemeClr val="accent1">
                    <a:lumMod val="50000"/>
                  </a:schemeClr>
                </a:solidFill>
                <a:latin typeface="Century Gothic" panose="020B0502020202020204" pitchFamily="34" charset="0"/>
              </a:rPr>
              <a:t>is</a:t>
            </a:r>
            <a:r>
              <a:rPr lang="en-GB" sz="2800" dirty="0">
                <a:solidFill>
                  <a:srgbClr val="002060"/>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le gar</a:t>
            </a:r>
            <a:r>
              <a:rPr lang="en-GB" sz="2800" b="1" dirty="0">
                <a:solidFill>
                  <a:schemeClr val="accent2"/>
                </a:solidFill>
                <a:latin typeface="Century Gothic" panose="020B0502020202020204" pitchFamily="34" charset="0"/>
                <a:cs typeface="Calibri" panose="020F0502020204030204" pitchFamily="34" charset="0"/>
              </a:rPr>
              <a:t>ç</a:t>
            </a:r>
            <a:r>
              <a:rPr lang="en-GB" sz="2800" b="1" dirty="0">
                <a:solidFill>
                  <a:schemeClr val="accent1">
                    <a:lumMod val="50000"/>
                  </a:schemeClr>
                </a:solidFill>
                <a:latin typeface="Century Gothic" panose="020B0502020202020204" pitchFamily="34" charset="0"/>
              </a:rPr>
              <a:t>o</a:t>
            </a:r>
            <a:r>
              <a:rPr lang="en-GB" sz="2800" dirty="0">
                <a:solidFill>
                  <a:schemeClr val="accent1">
                    <a:lumMod val="50000"/>
                  </a:schemeClr>
                </a:solidFill>
                <a:latin typeface="Century Gothic" panose="020B0502020202020204" pitchFamily="34" charset="0"/>
              </a:rPr>
              <a:t>n</a:t>
            </a:r>
            <a:r>
              <a:rPr lang="en-GB" sz="2800" dirty="0">
                <a:solidFill>
                  <a:srgbClr val="002060"/>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le </a:t>
            </a:r>
            <a:r>
              <a:rPr lang="en-GB" sz="2800" dirty="0" err="1">
                <a:solidFill>
                  <a:schemeClr val="accent1">
                    <a:lumMod val="50000"/>
                  </a:schemeClr>
                </a:solidFill>
                <a:latin typeface="Century Gothic" panose="020B0502020202020204" pitchFamily="34" charset="0"/>
              </a:rPr>
              <a:t>re</a:t>
            </a:r>
            <a:r>
              <a:rPr lang="en-GB" sz="2800" b="1" dirty="0" err="1">
                <a:solidFill>
                  <a:schemeClr val="accent2"/>
                </a:solidFill>
                <a:latin typeface="Century Gothic" panose="020B0502020202020204" pitchFamily="34" charset="0"/>
                <a:cs typeface="Calibri" panose="020F0502020204030204" pitchFamily="34" charset="0"/>
              </a:rPr>
              <a:t>ç</a:t>
            </a:r>
            <a:r>
              <a:rPr lang="en-GB" sz="2800" b="1" dirty="0" err="1">
                <a:solidFill>
                  <a:schemeClr val="accent1">
                    <a:lumMod val="50000"/>
                  </a:schemeClr>
                </a:solidFill>
                <a:latin typeface="Century Gothic" panose="020B0502020202020204" pitchFamily="34" charset="0"/>
              </a:rPr>
              <a:t>u</a:t>
            </a:r>
            <a:r>
              <a:rPr lang="en-GB" sz="2800" dirty="0">
                <a:solidFill>
                  <a:schemeClr val="accent1">
                    <a:lumMod val="50000"/>
                  </a:schemeClr>
                </a:solidFill>
                <a:latin typeface="Century Gothic" panose="020B0502020202020204" pitchFamily="34" charset="0"/>
              </a:rPr>
              <a:t> (receipt)</a:t>
            </a:r>
          </a:p>
        </p:txBody>
      </p:sp>
      <p:pic>
        <p:nvPicPr>
          <p:cNvPr id="10" name="Picture 9" descr="background rectangle">
            <a:extLst>
              <a:ext uri="{FF2B5EF4-FFF2-40B4-BE49-F238E27FC236}">
                <a16:creationId xmlns:a16="http://schemas.microsoft.com/office/drawing/2014/main" id="{39DB9D3E-FF78-4C74-8550-1FDE301DED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259C3A34-DEBA-4CCB-A0C3-C1B7C859473D}"/>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a:solidFill>
                  <a:schemeClr val="bg1"/>
                </a:solidFill>
              </a:rPr>
              <a:t>Hard and soft [c]</a:t>
            </a:r>
            <a:endParaRPr lang="en-GB" sz="3600" b="1" dirty="0">
              <a:solidFill>
                <a:schemeClr val="bg1"/>
              </a:solidFill>
            </a:endParaRPr>
          </a:p>
        </p:txBody>
      </p:sp>
      <p:sp>
        <p:nvSpPr>
          <p:cNvPr id="5" name="Rounded Rectangle 46">
            <a:extLst>
              <a:ext uri="{FF2B5EF4-FFF2-40B4-BE49-F238E27FC236}">
                <a16:creationId xmlns:a16="http://schemas.microsoft.com/office/drawing/2014/main" id="{988F7A59-5783-4935-BC14-6EA6D7C311E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6985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Amir et </a:t>
            </a:r>
            <a:r>
              <a:rPr lang="en-GB" sz="3600" b="1" dirty="0" err="1">
                <a:solidFill>
                  <a:schemeClr val="bg1"/>
                </a:solidFill>
              </a:rPr>
              <a:t>ses</a:t>
            </a:r>
            <a:r>
              <a:rPr lang="en-GB" sz="3600" b="1" dirty="0">
                <a:solidFill>
                  <a:schemeClr val="bg1"/>
                </a:solidFill>
              </a:rPr>
              <a:t> </a:t>
            </a:r>
            <a:r>
              <a:rPr lang="en-GB" sz="3600" b="1" dirty="0" err="1">
                <a:solidFill>
                  <a:schemeClr val="bg1"/>
                </a:solidFill>
              </a:rPr>
              <a:t>professeurs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921F8019-88CB-384B-85CA-C647E3231B3C}"/>
              </a:ext>
            </a:extLst>
          </p:cNvPr>
          <p:cNvSpPr txBox="1"/>
          <p:nvPr/>
        </p:nvSpPr>
        <p:spPr>
          <a:xfrm>
            <a:off x="135000" y="1340181"/>
            <a:ext cx="11922000" cy="830997"/>
          </a:xfrm>
          <a:prstGeom prst="rect">
            <a:avLst/>
          </a:prstGeom>
          <a:noFill/>
        </p:spPr>
        <p:txBody>
          <a:bodyPr wrap="square" rtlCol="0">
            <a:spAutoFit/>
          </a:bodyPr>
          <a:lstStyle/>
          <a:p>
            <a:pPr lvl="0">
              <a:defRPr/>
            </a:pPr>
            <a:r>
              <a:rPr lang="fr-FR" sz="2400" dirty="0">
                <a:solidFill>
                  <a:schemeClr val="accent5">
                    <a:lumMod val="50000"/>
                  </a:schemeClr>
                </a:solidFill>
              </a:rPr>
              <a:t>Continue la conversation entre Amir et son professeur. Dis des questions et des réponses au passé composé. Voici des verbes que vous pouvez utiliser.</a:t>
            </a:r>
          </a:p>
        </p:txBody>
      </p:sp>
      <p:sp>
        <p:nvSpPr>
          <p:cNvPr id="26" name="TextBox 25">
            <a:extLst>
              <a:ext uri="{FF2B5EF4-FFF2-40B4-BE49-F238E27FC236}">
                <a16:creationId xmlns:a16="http://schemas.microsoft.com/office/drawing/2014/main" id="{D807747B-0272-1948-9328-F929E2EDC309}"/>
              </a:ext>
            </a:extLst>
          </p:cNvPr>
          <p:cNvSpPr txBox="1"/>
          <p:nvPr/>
        </p:nvSpPr>
        <p:spPr>
          <a:xfrm>
            <a:off x="0" y="2347368"/>
            <a:ext cx="12012000" cy="2790892"/>
          </a:xfrm>
          <a:prstGeom prst="rect">
            <a:avLst/>
          </a:prstGeom>
          <a:noFill/>
        </p:spPr>
        <p:txBody>
          <a:bodyPr wrap="square" numCol="3" rtlCol="0">
            <a:spAutoFit/>
          </a:bodyPr>
          <a:lstStyle/>
          <a:p>
            <a:pPr lvl="0" algn="ctr">
              <a:lnSpc>
                <a:spcPct val="150000"/>
              </a:lnSpc>
              <a:defRPr/>
            </a:pPr>
            <a:r>
              <a:rPr lang="fr-FR" sz="2400" b="1" dirty="0">
                <a:solidFill>
                  <a:srgbClr val="E65D02"/>
                </a:solidFill>
              </a:rPr>
              <a:t>organiser</a:t>
            </a:r>
          </a:p>
          <a:p>
            <a:pPr lvl="0" algn="ctr">
              <a:lnSpc>
                <a:spcPct val="150000"/>
              </a:lnSpc>
              <a:defRPr/>
            </a:pPr>
            <a:r>
              <a:rPr lang="fr-FR" sz="2400" b="1" dirty="0">
                <a:solidFill>
                  <a:srgbClr val="E65D02"/>
                </a:solidFill>
              </a:rPr>
              <a:t>envoyer</a:t>
            </a:r>
          </a:p>
          <a:p>
            <a:pPr lvl="0" algn="ctr">
              <a:lnSpc>
                <a:spcPct val="150000"/>
              </a:lnSpc>
              <a:defRPr/>
            </a:pPr>
            <a:r>
              <a:rPr lang="fr-FR" sz="2400" b="1" dirty="0">
                <a:solidFill>
                  <a:srgbClr val="E65D02"/>
                </a:solidFill>
              </a:rPr>
              <a:t>utiliser</a:t>
            </a:r>
          </a:p>
          <a:p>
            <a:pPr lvl="0" algn="ctr">
              <a:lnSpc>
                <a:spcPct val="150000"/>
              </a:lnSpc>
              <a:defRPr/>
            </a:pPr>
            <a:r>
              <a:rPr lang="fr-FR" sz="2400" b="1" dirty="0">
                <a:solidFill>
                  <a:srgbClr val="E65D02"/>
                </a:solidFill>
              </a:rPr>
              <a:t>proposer</a:t>
            </a:r>
          </a:p>
          <a:p>
            <a:pPr lvl="0" algn="ctr">
              <a:lnSpc>
                <a:spcPct val="150000"/>
              </a:lnSpc>
              <a:defRPr/>
            </a:pPr>
            <a:r>
              <a:rPr lang="fr-FR" sz="2400" b="1" dirty="0">
                <a:solidFill>
                  <a:srgbClr val="E65D02"/>
                </a:solidFill>
              </a:rPr>
              <a:t>commencer</a:t>
            </a:r>
          </a:p>
          <a:p>
            <a:pPr lvl="0" algn="ctr">
              <a:lnSpc>
                <a:spcPct val="150000"/>
              </a:lnSpc>
              <a:defRPr/>
            </a:pPr>
            <a:r>
              <a:rPr lang="fr-FR" sz="2400" b="1" dirty="0">
                <a:solidFill>
                  <a:srgbClr val="E65D02"/>
                </a:solidFill>
              </a:rPr>
              <a:t>expliquer</a:t>
            </a:r>
          </a:p>
          <a:p>
            <a:pPr lvl="0" algn="ctr">
              <a:lnSpc>
                <a:spcPct val="150000"/>
              </a:lnSpc>
              <a:defRPr/>
            </a:pPr>
            <a:r>
              <a:rPr lang="fr-FR" sz="2400" b="1" dirty="0">
                <a:solidFill>
                  <a:srgbClr val="E65D02"/>
                </a:solidFill>
              </a:rPr>
              <a:t>écouter</a:t>
            </a:r>
          </a:p>
          <a:p>
            <a:pPr lvl="0" algn="ctr">
              <a:lnSpc>
                <a:spcPct val="150000"/>
              </a:lnSpc>
              <a:defRPr/>
            </a:pPr>
            <a:r>
              <a:rPr lang="fr-FR" sz="2400" b="1" dirty="0">
                <a:solidFill>
                  <a:srgbClr val="E65D02"/>
                </a:solidFill>
              </a:rPr>
              <a:t>parler</a:t>
            </a:r>
          </a:p>
          <a:p>
            <a:pPr lvl="0" algn="ctr">
              <a:lnSpc>
                <a:spcPct val="150000"/>
              </a:lnSpc>
              <a:defRPr/>
            </a:pPr>
            <a:r>
              <a:rPr lang="fr-FR" sz="2400" b="1" dirty="0">
                <a:solidFill>
                  <a:srgbClr val="E65D02"/>
                </a:solidFill>
              </a:rPr>
              <a:t>trouver</a:t>
            </a:r>
          </a:p>
          <a:p>
            <a:pPr lvl="0" algn="ctr">
              <a:lnSpc>
                <a:spcPct val="150000"/>
              </a:lnSpc>
              <a:defRPr/>
            </a:pPr>
            <a:r>
              <a:rPr lang="fr-FR" sz="2400" b="1" dirty="0">
                <a:solidFill>
                  <a:srgbClr val="E65D02"/>
                </a:solidFill>
              </a:rPr>
              <a:t>montrer</a:t>
            </a:r>
          </a:p>
          <a:p>
            <a:pPr lvl="0" algn="ctr">
              <a:lnSpc>
                <a:spcPct val="150000"/>
              </a:lnSpc>
              <a:defRPr/>
            </a:pPr>
            <a:r>
              <a:rPr lang="fr-FR" sz="2400" b="1" dirty="0">
                <a:solidFill>
                  <a:srgbClr val="E65D02"/>
                </a:solidFill>
              </a:rPr>
              <a:t>penser à</a:t>
            </a:r>
          </a:p>
          <a:p>
            <a:pPr lvl="0" algn="ctr">
              <a:lnSpc>
                <a:spcPct val="150000"/>
              </a:lnSpc>
              <a:defRPr/>
            </a:pPr>
            <a:r>
              <a:rPr lang="fr-FR" sz="2400" b="1" dirty="0">
                <a:solidFill>
                  <a:srgbClr val="E65D02"/>
                </a:solidFill>
              </a:rPr>
              <a:t>travailler</a:t>
            </a:r>
          </a:p>
          <a:p>
            <a:pPr lvl="0" algn="ctr">
              <a:lnSpc>
                <a:spcPct val="150000"/>
              </a:lnSpc>
              <a:defRPr/>
            </a:pPr>
            <a:r>
              <a:rPr lang="fr-FR" sz="2400" b="1" dirty="0">
                <a:solidFill>
                  <a:srgbClr val="E65D02"/>
                </a:solidFill>
              </a:rPr>
              <a:t>chercher</a:t>
            </a:r>
          </a:p>
          <a:p>
            <a:pPr lvl="0" algn="ctr">
              <a:lnSpc>
                <a:spcPct val="150000"/>
              </a:lnSpc>
              <a:defRPr/>
            </a:pPr>
            <a:r>
              <a:rPr lang="fr-FR" sz="2400" b="1" dirty="0">
                <a:solidFill>
                  <a:srgbClr val="E65D02"/>
                </a:solidFill>
              </a:rPr>
              <a:t>partager</a:t>
            </a:r>
          </a:p>
          <a:p>
            <a:pPr lvl="0" algn="ctr">
              <a:lnSpc>
                <a:spcPct val="150000"/>
              </a:lnSpc>
              <a:defRPr/>
            </a:pPr>
            <a:r>
              <a:rPr lang="fr-FR" sz="2400" b="1" dirty="0">
                <a:solidFill>
                  <a:srgbClr val="E65D02"/>
                </a:solidFill>
              </a:rPr>
              <a:t>visiter</a:t>
            </a:r>
          </a:p>
        </p:txBody>
      </p:sp>
      <p:pic>
        <p:nvPicPr>
          <p:cNvPr id="27" name="Picture 26" descr="A picture containing doll&#10;&#10;Description automatically generated">
            <a:extLst>
              <a:ext uri="{FF2B5EF4-FFF2-40B4-BE49-F238E27FC236}">
                <a16:creationId xmlns:a16="http://schemas.microsoft.com/office/drawing/2014/main" id="{DE37921B-89E0-6949-8ED1-901EC296C3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5487" y="4161536"/>
            <a:ext cx="2238113" cy="2238113"/>
          </a:xfrm>
          <a:prstGeom prst="rect">
            <a:avLst/>
          </a:prstGeom>
        </p:spPr>
      </p:pic>
      <p:pic>
        <p:nvPicPr>
          <p:cNvPr id="10" name="Picture 9">
            <a:extLst>
              <a:ext uri="{FF2B5EF4-FFF2-40B4-BE49-F238E27FC236}">
                <a16:creationId xmlns:a16="http://schemas.microsoft.com/office/drawing/2014/main" id="{6CFB322B-68D5-435A-BCEB-C960555365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64297"/>
            <a:ext cx="1557339" cy="1557339"/>
          </a:xfrm>
          <a:prstGeom prst="rect">
            <a:avLst/>
          </a:prstGeom>
        </p:spPr>
      </p:pic>
    </p:spTree>
    <p:extLst>
      <p:ext uri="{BB962C8B-B14F-4D97-AF65-F5344CB8AC3E}">
        <p14:creationId xmlns:p14="http://schemas.microsoft.com/office/powerpoint/2010/main" val="1623548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795377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002060"/>
                </a:solidFill>
                <a:latin typeface="Century Gothic" panose="020B0502020202020204" pitchFamily="34" charset="0"/>
                <a:cs typeface="Arial"/>
                <a:sym typeface="Arial"/>
                <a:hlinkClick r:id="rId3"/>
              </a:rPr>
              <a:t>Verbs: 1</a:t>
            </a:r>
            <a:r>
              <a:rPr lang="en-GB" baseline="30000" dirty="0">
                <a:solidFill>
                  <a:srgbClr val="002060"/>
                </a:solidFill>
                <a:latin typeface="Century Gothic" panose="020B0502020202020204" pitchFamily="34" charset="0"/>
                <a:cs typeface="Arial"/>
                <a:sym typeface="Arial"/>
                <a:hlinkClick r:id="rId3"/>
              </a:rPr>
              <a:t>st</a:t>
            </a:r>
            <a:r>
              <a:rPr lang="en-GB" dirty="0">
                <a:solidFill>
                  <a:srgbClr val="002060"/>
                </a:solidFill>
                <a:latin typeface="Century Gothic" panose="020B0502020202020204" pitchFamily="34" charset="0"/>
                <a:cs typeface="Arial"/>
                <a:sym typeface="Arial"/>
                <a:hlinkClick r:id="rId3"/>
              </a:rPr>
              <a:t> person present &amp; past tense (Verb agreement (past))</a:t>
            </a:r>
          </a:p>
          <a:p>
            <a:pPr marL="342900" indent="-342900">
              <a:buFont typeface="Arial" panose="020B0604020202020204" pitchFamily="34" charset="0"/>
              <a:buChar char="•"/>
              <a:defRPr/>
            </a:pPr>
            <a:r>
              <a:rPr lang="en-GB" dirty="0">
                <a:solidFill>
                  <a:srgbClr val="002060"/>
                </a:solidFill>
                <a:latin typeface="Century Gothic" panose="020B0502020202020204" pitchFamily="34" charset="0"/>
                <a:cs typeface="Arial"/>
                <a:sym typeface="Arial"/>
                <a:hlinkClick r:id="rId3"/>
              </a:rPr>
              <a:t>Verbs: 3</a:t>
            </a:r>
            <a:r>
              <a:rPr lang="en-GB" baseline="30000" dirty="0">
                <a:solidFill>
                  <a:srgbClr val="002060"/>
                </a:solidFill>
                <a:latin typeface="Century Gothic" panose="020B0502020202020204" pitchFamily="34" charset="0"/>
                <a:cs typeface="Arial"/>
                <a:sym typeface="Arial"/>
                <a:hlinkClick r:id="rId3"/>
              </a:rPr>
              <a:t>rd</a:t>
            </a:r>
            <a:r>
              <a:rPr lang="en-GB" dirty="0">
                <a:solidFill>
                  <a:srgbClr val="002060"/>
                </a:solidFill>
                <a:latin typeface="Century Gothic" panose="020B0502020202020204" pitchFamily="34" charset="0"/>
                <a:cs typeface="Arial"/>
                <a:sym typeface="Arial"/>
                <a:hlinkClick r:id="rId3"/>
              </a:rPr>
              <a:t> person present &amp; past tense (Verb agreement (past))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hlinkClick r:id="rId3"/>
              </a:rPr>
              <a:t>Questions: Subject-verb inversion</a:t>
            </a:r>
            <a:endParaRPr kumimoji="0" lang="en-GB"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a:p>
            <a:pPr marL="342900" indent="-342900">
              <a:buFont typeface="Arial" panose="020B0604020202020204" pitchFamily="34" charset="0"/>
              <a:buChar char="•"/>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To have and to be: 1</a:t>
            </a:r>
            <a:r>
              <a:rPr kumimoji="0" lang="en-GB" sz="18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st</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person and 3</a:t>
            </a:r>
            <a:r>
              <a:rPr kumimoji="0" lang="en-GB" sz="18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rd</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person singular </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pic>
        <p:nvPicPr>
          <p:cNvPr id="9" name="Picture 8" descr="Diagram&#10;&#10;Description automatically generated">
            <a:extLst>
              <a:ext uri="{FF2B5EF4-FFF2-40B4-BE49-F238E27FC236}">
                <a16:creationId xmlns:a16="http://schemas.microsoft.com/office/drawing/2014/main" id="{5D90CF06-7A92-430B-84DF-A9DBA996D3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4369" y="2962811"/>
            <a:ext cx="5784659" cy="3254626"/>
          </a:xfrm>
          <a:prstGeom prst="rect">
            <a:avLst/>
          </a:prstGeom>
        </p:spPr>
      </p:pic>
    </p:spTree>
    <p:extLst>
      <p:ext uri="{BB962C8B-B14F-4D97-AF65-F5344CB8AC3E}">
        <p14:creationId xmlns:p14="http://schemas.microsoft.com/office/powerpoint/2010/main" val="3624129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 y="1217307"/>
            <a:ext cx="109783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(Revisit Y8,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3.2, Week 4)</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CBCDF9C-3E24-43C0-A55C-F313022367E8}"/>
              </a:ext>
            </a:extLst>
          </p:cNvPr>
          <p:cNvSpPr txBox="1"/>
          <p:nvPr/>
        </p:nvSpPr>
        <p:spPr>
          <a:xfrm>
            <a:off x="92597" y="2204674"/>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link: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Y8 Term 3.2 Week 4</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B5F4DD5F-BCAC-48AC-8659-98E137141A7D}"/>
              </a:ext>
            </a:extLst>
          </p:cNvPr>
          <p:cNvSpPr txBox="1"/>
          <p:nvPr/>
        </p:nvSpPr>
        <p:spPr>
          <a:xfrm>
            <a:off x="92597" y="3685799"/>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pic>
        <p:nvPicPr>
          <p:cNvPr id="4" name="Picture 3">
            <a:extLst>
              <a:ext uri="{FF2B5EF4-FFF2-40B4-BE49-F238E27FC236}">
                <a16:creationId xmlns:a16="http://schemas.microsoft.com/office/drawing/2014/main" id="{B8A8AD88-1016-4875-BD27-D439B7D2DEBB}"/>
              </a:ext>
            </a:extLst>
          </p:cNvPr>
          <p:cNvPicPr/>
          <p:nvPr/>
        </p:nvPicPr>
        <p:blipFill>
          <a:blip r:embed="rId6">
            <a:extLst>
              <a:ext uri="{28A0092B-C50C-407E-A947-70E740481C1C}">
                <a14:useLocalDpi xmlns:a14="http://schemas.microsoft.com/office/drawing/2010/main" val="0"/>
              </a:ext>
            </a:extLst>
          </a:blip>
          <a:srcRect/>
          <a:stretch/>
        </p:blipFill>
        <p:spPr>
          <a:xfrm>
            <a:off x="4519755" y="3134726"/>
            <a:ext cx="1563809" cy="1563809"/>
          </a:xfrm>
          <a:prstGeom prst="rect">
            <a:avLst/>
          </a:prstGeom>
        </p:spPr>
      </p:pic>
      <p:sp>
        <p:nvSpPr>
          <p:cNvPr id="9" name="Rectangle 8">
            <a:extLst>
              <a:ext uri="{FF2B5EF4-FFF2-40B4-BE49-F238E27FC236}">
                <a16:creationId xmlns:a16="http://schemas.microsoft.com/office/drawing/2014/main" id="{64E58B4C-57D9-4106-983B-6D434E2039FC}"/>
              </a:ext>
            </a:extLst>
          </p:cNvPr>
          <p:cNvSpPr/>
          <p:nvPr/>
        </p:nvSpPr>
        <p:spPr>
          <a:xfrm>
            <a:off x="175149" y="5405255"/>
            <a:ext cx="11066804" cy="113877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addition, revisit: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hlinkClick r:id="rId7"/>
              </a:rPr>
              <a:t>Y8 Term 3.1 Week 5</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hlinkClick r:id="rId8"/>
              </a:rPr>
              <a:t>Y8 Term 2.2 Week 2</a:t>
            </a:r>
            <a:b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hlinkClick r:id="rId8"/>
              </a:rPr>
            </a:b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46861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22FB0C6-21F3-5043-A8EA-ACBA7496932E}"/>
              </a:ext>
            </a:extLst>
          </p:cNvPr>
          <p:cNvSpPr txBox="1"/>
          <p:nvPr/>
        </p:nvSpPr>
        <p:spPr>
          <a:xfrm>
            <a:off x="210923" y="1257935"/>
            <a:ext cx="11747115" cy="461665"/>
          </a:xfrm>
          <a:prstGeom prst="rect">
            <a:avLst/>
          </a:prstGeom>
          <a:solidFill>
            <a:schemeClr val="bg1"/>
          </a:solidFill>
        </p:spPr>
        <p:txBody>
          <a:bodyPr wrap="square" rtlCol="0">
            <a:spAutoFit/>
          </a:bodyPr>
          <a:lstStyle/>
          <a:p>
            <a:r>
              <a:rPr lang="fr-FR" sz="2400" b="1" dirty="0">
                <a:solidFill>
                  <a:schemeClr val="accent5">
                    <a:lumMod val="50000"/>
                  </a:schemeClr>
                </a:solidFill>
              </a:rPr>
              <a:t>Doit-on utiliser une </a:t>
            </a:r>
            <a:r>
              <a:rPr lang="en-US" sz="2400" b="1" dirty="0" err="1">
                <a:solidFill>
                  <a:srgbClr val="4472C4">
                    <a:lumMod val="50000"/>
                  </a:srgbClr>
                </a:solidFill>
              </a:rPr>
              <a:t>cédille</a:t>
            </a:r>
            <a:r>
              <a:rPr lang="en-US" sz="2400" b="1" dirty="0">
                <a:solidFill>
                  <a:srgbClr val="4472C4">
                    <a:lumMod val="50000"/>
                  </a:srgbClr>
                </a:solidFill>
              </a:rPr>
              <a:t> ? Lis, </a:t>
            </a:r>
            <a:r>
              <a:rPr lang="fr-FR" sz="2400" b="1" dirty="0">
                <a:solidFill>
                  <a:schemeClr val="accent5">
                    <a:lumMod val="50000"/>
                  </a:schemeClr>
                </a:solidFill>
              </a:rPr>
              <a:t>écoute et écris les mots.</a:t>
            </a:r>
            <a:r>
              <a:rPr lang="en-US" sz="2400" b="1" dirty="0">
                <a:solidFill>
                  <a:srgbClr val="4472C4">
                    <a:lumMod val="50000"/>
                  </a:srgbClr>
                </a:solidFill>
              </a:rPr>
              <a:t> </a:t>
            </a:r>
            <a:r>
              <a:rPr lang="fr-FR" sz="2400" b="1" dirty="0">
                <a:solidFill>
                  <a:schemeClr val="accent5">
                    <a:lumMod val="50000"/>
                  </a:schemeClr>
                </a:solidFill>
              </a:rPr>
              <a:t> </a:t>
            </a:r>
          </a:p>
        </p:txBody>
      </p:sp>
      <p:sp>
        <p:nvSpPr>
          <p:cNvPr id="84" name="TextBox 83">
            <a:extLst>
              <a:ext uri="{FF2B5EF4-FFF2-40B4-BE49-F238E27FC236}">
                <a16:creationId xmlns:a16="http://schemas.microsoft.com/office/drawing/2014/main" id="{23783E0D-01D2-4A54-BE01-B393C38C06CC}"/>
              </a:ext>
            </a:extLst>
          </p:cNvPr>
          <p:cNvSpPr txBox="1"/>
          <p:nvPr/>
        </p:nvSpPr>
        <p:spPr>
          <a:xfrm>
            <a:off x="7712776" y="5848305"/>
            <a:ext cx="4075155" cy="400110"/>
          </a:xfrm>
          <a:prstGeom prst="rect">
            <a:avLst/>
          </a:prstGeom>
          <a:noFill/>
        </p:spPr>
        <p:txBody>
          <a:bodyPr wrap="none" rtlCol="0">
            <a:spAutoFit/>
          </a:bodyPr>
          <a:lstStyle/>
          <a:p>
            <a:r>
              <a:rPr lang="fr-FR" sz="2000" dirty="0">
                <a:solidFill>
                  <a:schemeClr val="accent5">
                    <a:lumMod val="50000"/>
                  </a:schemeClr>
                </a:solidFill>
              </a:rPr>
              <a:t>to </a:t>
            </a:r>
            <a:r>
              <a:rPr lang="fr-FR" sz="2000" dirty="0" err="1">
                <a:solidFill>
                  <a:schemeClr val="accent5">
                    <a:lumMod val="50000"/>
                  </a:schemeClr>
                </a:solidFill>
              </a:rPr>
              <a:t>give</a:t>
            </a:r>
            <a:r>
              <a:rPr lang="fr-FR" sz="2000" dirty="0">
                <a:solidFill>
                  <a:schemeClr val="accent5">
                    <a:lumMod val="50000"/>
                  </a:schemeClr>
                </a:solidFill>
              </a:rPr>
              <a:t> up| </a:t>
            </a:r>
            <a:r>
              <a:rPr lang="fr-FR" sz="2000" dirty="0" err="1">
                <a:solidFill>
                  <a:schemeClr val="accent5">
                    <a:lumMod val="50000"/>
                  </a:schemeClr>
                </a:solidFill>
              </a:rPr>
              <a:t>you</a:t>
            </a:r>
            <a:r>
              <a:rPr lang="fr-FR" sz="2000" baseline="-25000" dirty="0">
                <a:solidFill>
                  <a:schemeClr val="accent5">
                    <a:lumMod val="50000"/>
                  </a:schemeClr>
                </a:solidFill>
              </a:rPr>
              <a:t> [pl/</a:t>
            </a:r>
            <a:r>
              <a:rPr lang="fr-FR" sz="2000" baseline="-25000" dirty="0" err="1">
                <a:solidFill>
                  <a:schemeClr val="accent5">
                    <a:lumMod val="50000"/>
                  </a:schemeClr>
                </a:solidFill>
              </a:rPr>
              <a:t>formal</a:t>
            </a:r>
            <a:r>
              <a:rPr lang="fr-FR" sz="2000" baseline="-25000" dirty="0">
                <a:solidFill>
                  <a:schemeClr val="accent5">
                    <a:lumMod val="50000"/>
                  </a:schemeClr>
                </a:solidFill>
              </a:rPr>
              <a:t>]</a:t>
            </a:r>
            <a:r>
              <a:rPr lang="fr-FR" sz="2000" dirty="0">
                <a:solidFill>
                  <a:schemeClr val="accent5">
                    <a:lumMod val="50000"/>
                  </a:schemeClr>
                </a:solidFill>
              </a:rPr>
              <a:t> </a:t>
            </a:r>
            <a:r>
              <a:rPr lang="fr-FR" sz="2000" dirty="0" err="1">
                <a:solidFill>
                  <a:schemeClr val="accent5">
                    <a:lumMod val="50000"/>
                  </a:schemeClr>
                </a:solidFill>
              </a:rPr>
              <a:t>give</a:t>
            </a:r>
            <a:r>
              <a:rPr lang="fr-FR" sz="2000" dirty="0">
                <a:solidFill>
                  <a:schemeClr val="accent5">
                    <a:lumMod val="50000"/>
                  </a:schemeClr>
                </a:solidFill>
              </a:rPr>
              <a:t> up</a:t>
            </a:r>
          </a:p>
        </p:txBody>
      </p:sp>
      <p:sp>
        <p:nvSpPr>
          <p:cNvPr id="83" name="TextBox 82">
            <a:extLst>
              <a:ext uri="{FF2B5EF4-FFF2-40B4-BE49-F238E27FC236}">
                <a16:creationId xmlns:a16="http://schemas.microsoft.com/office/drawing/2014/main" id="{A4A88D1F-4BE8-453B-A774-91AEA8970ABF}"/>
              </a:ext>
            </a:extLst>
          </p:cNvPr>
          <p:cNvSpPr txBox="1"/>
          <p:nvPr/>
        </p:nvSpPr>
        <p:spPr>
          <a:xfrm>
            <a:off x="7832976" y="4804983"/>
            <a:ext cx="3159839" cy="400110"/>
          </a:xfrm>
          <a:prstGeom prst="rect">
            <a:avLst/>
          </a:prstGeom>
          <a:noFill/>
        </p:spPr>
        <p:txBody>
          <a:bodyPr wrap="none" rtlCol="0">
            <a:spAutoFit/>
          </a:bodyPr>
          <a:lstStyle/>
          <a:p>
            <a:pPr algn="l"/>
            <a:r>
              <a:rPr lang="fr-FR" sz="2000" dirty="0">
                <a:solidFill>
                  <a:schemeClr val="accent5">
                    <a:lumMod val="50000"/>
                  </a:schemeClr>
                </a:solidFill>
              </a:rPr>
              <a:t>to replace| </a:t>
            </a:r>
            <a:r>
              <a:rPr lang="fr-FR" sz="2000" dirty="0" err="1">
                <a:solidFill>
                  <a:schemeClr val="accent5">
                    <a:lumMod val="50000"/>
                  </a:schemeClr>
                </a:solidFill>
              </a:rPr>
              <a:t>we</a:t>
            </a:r>
            <a:r>
              <a:rPr lang="fr-FR" sz="2000" dirty="0">
                <a:solidFill>
                  <a:schemeClr val="accent5">
                    <a:lumMod val="50000"/>
                  </a:schemeClr>
                </a:solidFill>
              </a:rPr>
              <a:t> replace</a:t>
            </a:r>
          </a:p>
        </p:txBody>
      </p:sp>
      <p:sp>
        <p:nvSpPr>
          <p:cNvPr id="82" name="TextBox 81">
            <a:extLst>
              <a:ext uri="{FF2B5EF4-FFF2-40B4-BE49-F238E27FC236}">
                <a16:creationId xmlns:a16="http://schemas.microsoft.com/office/drawing/2014/main" id="{6F22357A-CE02-40B1-99F3-E211E94F93C9}"/>
              </a:ext>
            </a:extLst>
          </p:cNvPr>
          <p:cNvSpPr txBox="1"/>
          <p:nvPr/>
        </p:nvSpPr>
        <p:spPr>
          <a:xfrm>
            <a:off x="7283565" y="3726317"/>
            <a:ext cx="3764172" cy="400110"/>
          </a:xfrm>
          <a:prstGeom prst="rect">
            <a:avLst/>
          </a:prstGeom>
          <a:noFill/>
        </p:spPr>
        <p:txBody>
          <a:bodyPr wrap="none" rtlCol="0">
            <a:spAutoFit/>
          </a:bodyPr>
          <a:lstStyle/>
          <a:p>
            <a:pPr algn="l"/>
            <a:r>
              <a:rPr lang="fr-FR" sz="2000" dirty="0">
                <a:solidFill>
                  <a:schemeClr val="accent5">
                    <a:lumMod val="50000"/>
                  </a:schemeClr>
                </a:solidFill>
              </a:rPr>
              <a:t>to </a:t>
            </a:r>
            <a:r>
              <a:rPr lang="fr-FR" sz="2000" dirty="0" err="1">
                <a:solidFill>
                  <a:schemeClr val="accent5">
                    <a:lumMod val="50000"/>
                  </a:schemeClr>
                </a:solidFill>
              </a:rPr>
              <a:t>postpone</a:t>
            </a:r>
            <a:r>
              <a:rPr lang="fr-FR" sz="2000" dirty="0">
                <a:solidFill>
                  <a:schemeClr val="accent5">
                    <a:lumMod val="50000"/>
                  </a:schemeClr>
                </a:solidFill>
              </a:rPr>
              <a:t>| </a:t>
            </a:r>
            <a:r>
              <a:rPr lang="fr-FR" sz="2000" dirty="0" err="1">
                <a:solidFill>
                  <a:schemeClr val="accent5">
                    <a:lumMod val="50000"/>
                  </a:schemeClr>
                </a:solidFill>
              </a:rPr>
              <a:t>they</a:t>
            </a:r>
            <a:r>
              <a:rPr lang="fr-FR" sz="2000" dirty="0">
                <a:solidFill>
                  <a:schemeClr val="accent5">
                    <a:lumMod val="50000"/>
                  </a:schemeClr>
                </a:solidFill>
              </a:rPr>
              <a:t> </a:t>
            </a:r>
            <a:r>
              <a:rPr lang="fr-FR" sz="2000" dirty="0" err="1">
                <a:solidFill>
                  <a:schemeClr val="accent5">
                    <a:lumMod val="50000"/>
                  </a:schemeClr>
                </a:solidFill>
              </a:rPr>
              <a:t>postpone</a:t>
            </a:r>
            <a:endParaRPr lang="fr-FR" sz="2000" dirty="0">
              <a:solidFill>
                <a:schemeClr val="accent5">
                  <a:lumMod val="50000"/>
                </a:schemeClr>
              </a:solidFill>
            </a:endParaRPr>
          </a:p>
        </p:txBody>
      </p:sp>
      <p:sp>
        <p:nvSpPr>
          <p:cNvPr id="81" name="TextBox 80">
            <a:extLst>
              <a:ext uri="{FF2B5EF4-FFF2-40B4-BE49-F238E27FC236}">
                <a16:creationId xmlns:a16="http://schemas.microsoft.com/office/drawing/2014/main" id="{7C807866-A470-46CA-9E67-C0ED1B1AB1D0}"/>
              </a:ext>
            </a:extLst>
          </p:cNvPr>
          <p:cNvSpPr txBox="1"/>
          <p:nvPr/>
        </p:nvSpPr>
        <p:spPr>
          <a:xfrm>
            <a:off x="7327102" y="2663054"/>
            <a:ext cx="4988866" cy="400110"/>
          </a:xfrm>
          <a:prstGeom prst="rect">
            <a:avLst/>
          </a:prstGeom>
          <a:noFill/>
        </p:spPr>
        <p:txBody>
          <a:bodyPr wrap="none" rtlCol="0">
            <a:spAutoFit/>
          </a:bodyPr>
          <a:lstStyle/>
          <a:p>
            <a:r>
              <a:rPr lang="fr-FR" sz="2000" dirty="0">
                <a:solidFill>
                  <a:schemeClr val="accent5">
                    <a:lumMod val="50000"/>
                  </a:schemeClr>
                </a:solidFill>
              </a:rPr>
              <a:t>to </a:t>
            </a:r>
            <a:r>
              <a:rPr lang="fr-FR" sz="2000" dirty="0" err="1">
                <a:solidFill>
                  <a:schemeClr val="accent5">
                    <a:lumMod val="50000"/>
                  </a:schemeClr>
                </a:solidFill>
              </a:rPr>
              <a:t>pronounce</a:t>
            </a:r>
            <a:r>
              <a:rPr lang="fr-FR" sz="2000" dirty="0">
                <a:solidFill>
                  <a:schemeClr val="accent5">
                    <a:lumMod val="50000"/>
                  </a:schemeClr>
                </a:solidFill>
              </a:rPr>
              <a:t>| </a:t>
            </a:r>
            <a:r>
              <a:rPr lang="fr-FR" sz="2000" dirty="0" err="1">
                <a:solidFill>
                  <a:schemeClr val="accent5">
                    <a:lumMod val="50000"/>
                  </a:schemeClr>
                </a:solidFill>
              </a:rPr>
              <a:t>you</a:t>
            </a:r>
            <a:r>
              <a:rPr lang="fr-FR" sz="2000" baseline="-25000" dirty="0">
                <a:solidFill>
                  <a:schemeClr val="accent5">
                    <a:lumMod val="50000"/>
                  </a:schemeClr>
                </a:solidFill>
              </a:rPr>
              <a:t> [pl/forma]</a:t>
            </a:r>
            <a:r>
              <a:rPr lang="fr-FR" sz="2000" dirty="0">
                <a:solidFill>
                  <a:schemeClr val="accent5">
                    <a:lumMod val="50000"/>
                  </a:schemeClr>
                </a:solidFill>
              </a:rPr>
              <a:t> </a:t>
            </a:r>
            <a:r>
              <a:rPr lang="fr-FR" sz="2000" dirty="0" err="1">
                <a:solidFill>
                  <a:schemeClr val="accent5">
                    <a:lumMod val="50000"/>
                  </a:schemeClr>
                </a:solidFill>
              </a:rPr>
              <a:t>pronounce</a:t>
            </a:r>
            <a:endParaRPr lang="fr-FR" sz="2000" dirty="0">
              <a:solidFill>
                <a:schemeClr val="accent5">
                  <a:lumMod val="50000"/>
                </a:schemeClr>
              </a:solidFill>
            </a:endParaRPr>
          </a:p>
        </p:txBody>
      </p:sp>
      <p:sp>
        <p:nvSpPr>
          <p:cNvPr id="79" name="TextBox 78">
            <a:extLst>
              <a:ext uri="{FF2B5EF4-FFF2-40B4-BE49-F238E27FC236}">
                <a16:creationId xmlns:a16="http://schemas.microsoft.com/office/drawing/2014/main" id="{85FF7EE0-C96E-433A-986B-F6159D804DC7}"/>
              </a:ext>
            </a:extLst>
          </p:cNvPr>
          <p:cNvSpPr txBox="1"/>
          <p:nvPr/>
        </p:nvSpPr>
        <p:spPr>
          <a:xfrm>
            <a:off x="699335" y="4798427"/>
            <a:ext cx="4785284" cy="400110"/>
          </a:xfrm>
          <a:prstGeom prst="rect">
            <a:avLst/>
          </a:prstGeom>
          <a:noFill/>
        </p:spPr>
        <p:txBody>
          <a:bodyPr wrap="none" rtlCol="0">
            <a:spAutoFit/>
          </a:bodyPr>
          <a:lstStyle/>
          <a:p>
            <a:pPr algn="l"/>
            <a:r>
              <a:rPr lang="fr-FR" sz="2000" dirty="0">
                <a:solidFill>
                  <a:schemeClr val="accent5">
                    <a:lumMod val="50000"/>
                  </a:schemeClr>
                </a:solidFill>
              </a:rPr>
              <a:t>to move </a:t>
            </a:r>
            <a:r>
              <a:rPr lang="fr-FR" sz="2000" dirty="0" err="1">
                <a:solidFill>
                  <a:schemeClr val="accent5">
                    <a:lumMod val="50000"/>
                  </a:schemeClr>
                </a:solidFill>
              </a:rPr>
              <a:t>forward</a:t>
            </a:r>
            <a:r>
              <a:rPr lang="fr-FR" sz="2000" dirty="0">
                <a:solidFill>
                  <a:schemeClr val="accent5">
                    <a:lumMod val="50000"/>
                  </a:schemeClr>
                </a:solidFill>
              </a:rPr>
              <a:t>| </a:t>
            </a:r>
            <a:r>
              <a:rPr lang="fr-FR" sz="2000" dirty="0" err="1">
                <a:solidFill>
                  <a:schemeClr val="accent5">
                    <a:lumMod val="50000"/>
                  </a:schemeClr>
                </a:solidFill>
              </a:rPr>
              <a:t>we</a:t>
            </a:r>
            <a:r>
              <a:rPr lang="fr-FR" sz="2000" dirty="0">
                <a:solidFill>
                  <a:schemeClr val="accent5">
                    <a:lumMod val="50000"/>
                  </a:schemeClr>
                </a:solidFill>
              </a:rPr>
              <a:t> move </a:t>
            </a:r>
            <a:r>
              <a:rPr lang="fr-FR" sz="2000" dirty="0" err="1">
                <a:solidFill>
                  <a:schemeClr val="accent5">
                    <a:lumMod val="50000"/>
                  </a:schemeClr>
                </a:solidFill>
              </a:rPr>
              <a:t>forward</a:t>
            </a:r>
            <a:endParaRPr lang="fr-FR" sz="2000" dirty="0">
              <a:solidFill>
                <a:schemeClr val="accent5">
                  <a:lumMod val="50000"/>
                </a:schemeClr>
              </a:solidFill>
            </a:endParaRPr>
          </a:p>
        </p:txBody>
      </p:sp>
      <p:sp>
        <p:nvSpPr>
          <p:cNvPr id="78" name="TextBox 77">
            <a:extLst>
              <a:ext uri="{FF2B5EF4-FFF2-40B4-BE49-F238E27FC236}">
                <a16:creationId xmlns:a16="http://schemas.microsoft.com/office/drawing/2014/main" id="{2BB84A40-52B7-4487-8AF8-E78F84401E14}"/>
              </a:ext>
            </a:extLst>
          </p:cNvPr>
          <p:cNvSpPr txBox="1"/>
          <p:nvPr/>
        </p:nvSpPr>
        <p:spPr>
          <a:xfrm>
            <a:off x="801347" y="3720944"/>
            <a:ext cx="5035353" cy="400110"/>
          </a:xfrm>
          <a:prstGeom prst="rect">
            <a:avLst/>
          </a:prstGeom>
          <a:noFill/>
        </p:spPr>
        <p:txBody>
          <a:bodyPr wrap="none" rtlCol="0">
            <a:spAutoFit/>
          </a:bodyPr>
          <a:lstStyle/>
          <a:p>
            <a:pPr algn="l"/>
            <a:r>
              <a:rPr lang="fr-FR" sz="2000" dirty="0">
                <a:solidFill>
                  <a:schemeClr val="accent5">
                    <a:lumMod val="50000"/>
                  </a:schemeClr>
                </a:solidFill>
              </a:rPr>
              <a:t>to move back| </a:t>
            </a:r>
            <a:r>
              <a:rPr lang="fr-FR" sz="2000" dirty="0" err="1">
                <a:solidFill>
                  <a:schemeClr val="accent5">
                    <a:lumMod val="50000"/>
                  </a:schemeClr>
                </a:solidFill>
              </a:rPr>
              <a:t>you</a:t>
            </a:r>
            <a:r>
              <a:rPr lang="fr-FR" sz="2000" baseline="-25000" dirty="0">
                <a:solidFill>
                  <a:schemeClr val="accent5">
                    <a:lumMod val="50000"/>
                  </a:schemeClr>
                </a:solidFill>
              </a:rPr>
              <a:t>[pl/</a:t>
            </a:r>
            <a:r>
              <a:rPr lang="fr-FR" sz="2000" baseline="-25000" dirty="0" err="1">
                <a:solidFill>
                  <a:schemeClr val="accent5">
                    <a:lumMod val="50000"/>
                  </a:schemeClr>
                </a:solidFill>
              </a:rPr>
              <a:t>formall</a:t>
            </a:r>
            <a:r>
              <a:rPr lang="fr-FR" sz="2000" baseline="-25000" dirty="0">
                <a:solidFill>
                  <a:schemeClr val="accent5">
                    <a:lumMod val="50000"/>
                  </a:schemeClr>
                </a:solidFill>
              </a:rPr>
              <a:t>] </a:t>
            </a:r>
            <a:r>
              <a:rPr lang="fr-FR" sz="2000" dirty="0">
                <a:solidFill>
                  <a:schemeClr val="accent5">
                    <a:lumMod val="50000"/>
                  </a:schemeClr>
                </a:solidFill>
              </a:rPr>
              <a:t>move back</a:t>
            </a:r>
          </a:p>
        </p:txBody>
      </p:sp>
      <p:sp>
        <p:nvSpPr>
          <p:cNvPr id="76" name="TextBox 75">
            <a:extLst>
              <a:ext uri="{FF2B5EF4-FFF2-40B4-BE49-F238E27FC236}">
                <a16:creationId xmlns:a16="http://schemas.microsoft.com/office/drawing/2014/main" id="{085D48FF-877E-4587-BB63-2F31E584CF48}"/>
              </a:ext>
            </a:extLst>
          </p:cNvPr>
          <p:cNvSpPr txBox="1"/>
          <p:nvPr/>
        </p:nvSpPr>
        <p:spPr>
          <a:xfrm>
            <a:off x="1352290" y="2652859"/>
            <a:ext cx="5426486" cy="400110"/>
          </a:xfrm>
          <a:prstGeom prst="rect">
            <a:avLst/>
          </a:prstGeom>
          <a:noFill/>
        </p:spPr>
        <p:txBody>
          <a:bodyPr wrap="none" rtlCol="0">
            <a:spAutoFit/>
          </a:bodyPr>
          <a:lstStyle/>
          <a:p>
            <a:pPr algn="l"/>
            <a:r>
              <a:rPr lang="fr-FR" sz="2000" dirty="0">
                <a:solidFill>
                  <a:schemeClr val="accent5">
                    <a:lumMod val="50000"/>
                  </a:schemeClr>
                </a:solidFill>
              </a:rPr>
              <a:t>to start, </a:t>
            </a:r>
            <a:r>
              <a:rPr lang="fr-FR" sz="2000" dirty="0" err="1">
                <a:solidFill>
                  <a:schemeClr val="accent5">
                    <a:lumMod val="50000"/>
                  </a:schemeClr>
                </a:solidFill>
              </a:rPr>
              <a:t>starting</a:t>
            </a:r>
            <a:r>
              <a:rPr lang="fr-FR" sz="2000" dirty="0">
                <a:solidFill>
                  <a:schemeClr val="accent5">
                    <a:lumMod val="50000"/>
                  </a:schemeClr>
                </a:solidFill>
              </a:rPr>
              <a:t> | </a:t>
            </a:r>
            <a:r>
              <a:rPr lang="fr-FR" sz="2000" dirty="0" err="1">
                <a:solidFill>
                  <a:schemeClr val="accent5">
                    <a:lumMod val="50000"/>
                  </a:schemeClr>
                </a:solidFill>
              </a:rPr>
              <a:t>we</a:t>
            </a:r>
            <a:r>
              <a:rPr lang="fr-FR" sz="2000" dirty="0">
                <a:solidFill>
                  <a:schemeClr val="accent5">
                    <a:lumMod val="50000"/>
                  </a:schemeClr>
                </a:solidFill>
              </a:rPr>
              <a:t> start, </a:t>
            </a:r>
            <a:r>
              <a:rPr lang="fr-FR" sz="2000" dirty="0" err="1">
                <a:solidFill>
                  <a:schemeClr val="accent5">
                    <a:lumMod val="50000"/>
                  </a:schemeClr>
                </a:solidFill>
              </a:rPr>
              <a:t>we</a:t>
            </a:r>
            <a:r>
              <a:rPr lang="fr-FR" sz="2000" dirty="0">
                <a:solidFill>
                  <a:schemeClr val="accent5">
                    <a:lumMod val="50000"/>
                  </a:schemeClr>
                </a:solidFill>
              </a:rPr>
              <a:t> are </a:t>
            </a:r>
            <a:r>
              <a:rPr lang="fr-FR" sz="2000" dirty="0" err="1">
                <a:solidFill>
                  <a:schemeClr val="accent5">
                    <a:lumMod val="50000"/>
                  </a:schemeClr>
                </a:solidFill>
              </a:rPr>
              <a:t>starting</a:t>
            </a:r>
            <a:endParaRPr lang="fr-FR" sz="2000" dirty="0">
              <a:solidFill>
                <a:schemeClr val="accent5">
                  <a:lumMod val="50000"/>
                </a:schemeClr>
              </a:solidFill>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Hard and soft [c]</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933139" y="249869"/>
            <a:ext cx="197678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55" name="Group 54">
            <a:extLst>
              <a:ext uri="{FF2B5EF4-FFF2-40B4-BE49-F238E27FC236}">
                <a16:creationId xmlns:a16="http://schemas.microsoft.com/office/drawing/2014/main" id="{02412BCE-D85F-B54E-89E2-051CC0D3ECB4}"/>
              </a:ext>
            </a:extLst>
          </p:cNvPr>
          <p:cNvGrpSpPr/>
          <p:nvPr/>
        </p:nvGrpSpPr>
        <p:grpSpPr>
          <a:xfrm>
            <a:off x="970533" y="2239998"/>
            <a:ext cx="5484697" cy="430887"/>
            <a:chOff x="527610" y="1942146"/>
            <a:chExt cx="5484697" cy="430887"/>
          </a:xfrm>
        </p:grpSpPr>
        <p:sp>
          <p:nvSpPr>
            <p:cNvPr id="2" name="TextBox 1">
              <a:extLst>
                <a:ext uri="{FF2B5EF4-FFF2-40B4-BE49-F238E27FC236}">
                  <a16:creationId xmlns:a16="http://schemas.microsoft.com/office/drawing/2014/main" id="{1824D64C-D956-9E4B-A249-4A0EA12AF83F}"/>
                </a:ext>
              </a:extLst>
            </p:cNvPr>
            <p:cNvSpPr txBox="1"/>
            <p:nvPr/>
          </p:nvSpPr>
          <p:spPr>
            <a:xfrm>
              <a:off x="1089164" y="1942146"/>
              <a:ext cx="4923143" cy="430887"/>
            </a:xfrm>
            <a:prstGeom prst="rect">
              <a:avLst/>
            </a:prstGeom>
            <a:noFill/>
          </p:spPr>
          <p:txBody>
            <a:bodyPr wrap="none" rtlCol="0">
              <a:spAutoFit/>
            </a:bodyPr>
            <a:lstStyle/>
            <a:p>
              <a:pPr algn="l"/>
              <a:r>
                <a:rPr lang="fr-FR" sz="2200" dirty="0">
                  <a:solidFill>
                    <a:schemeClr val="accent5">
                      <a:lumMod val="50000"/>
                    </a:schemeClr>
                  </a:solidFill>
                </a:rPr>
                <a:t>commencer |  nous commençons</a:t>
              </a:r>
            </a:p>
          </p:txBody>
        </p:sp>
        <p:sp>
          <p:nvSpPr>
            <p:cNvPr id="42" name="Action Button: Custom 16">
              <a:hlinkClick r:id="" action="ppaction://noaction" highlightClick="1">
                <a:snd r:embed="rId4" name="1 commencer nous commencons.wav"/>
              </a:hlinkClick>
              <a:extLst>
                <a:ext uri="{FF2B5EF4-FFF2-40B4-BE49-F238E27FC236}">
                  <a16:creationId xmlns:a16="http://schemas.microsoft.com/office/drawing/2014/main" id="{0FF4B044-3E04-9740-92DF-5B5C3E900211}"/>
                </a:ext>
              </a:extLst>
            </p:cNvPr>
            <p:cNvSpPr/>
            <p:nvPr/>
          </p:nvSpPr>
          <p:spPr>
            <a:xfrm>
              <a:off x="527610" y="19634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grpSp>
      <p:grpSp>
        <p:nvGrpSpPr>
          <p:cNvPr id="56" name="Group 55">
            <a:extLst>
              <a:ext uri="{FF2B5EF4-FFF2-40B4-BE49-F238E27FC236}">
                <a16:creationId xmlns:a16="http://schemas.microsoft.com/office/drawing/2014/main" id="{AB3D5615-30B2-7F44-8734-DB49A4A5AB7B}"/>
              </a:ext>
            </a:extLst>
          </p:cNvPr>
          <p:cNvGrpSpPr/>
          <p:nvPr/>
        </p:nvGrpSpPr>
        <p:grpSpPr>
          <a:xfrm>
            <a:off x="970533" y="3310325"/>
            <a:ext cx="3798338" cy="430887"/>
            <a:chOff x="527610" y="3213311"/>
            <a:chExt cx="3798338" cy="430887"/>
          </a:xfrm>
        </p:grpSpPr>
        <p:sp>
          <p:nvSpPr>
            <p:cNvPr id="34" name="TextBox 33">
              <a:extLst>
                <a:ext uri="{FF2B5EF4-FFF2-40B4-BE49-F238E27FC236}">
                  <a16:creationId xmlns:a16="http://schemas.microsoft.com/office/drawing/2014/main" id="{63288B65-A2C6-614A-AEC3-2C4B606BDE81}"/>
                </a:ext>
              </a:extLst>
            </p:cNvPr>
            <p:cNvSpPr txBox="1"/>
            <p:nvPr/>
          </p:nvSpPr>
          <p:spPr>
            <a:xfrm>
              <a:off x="1089164" y="3213311"/>
              <a:ext cx="3236784" cy="430887"/>
            </a:xfrm>
            <a:prstGeom prst="rect">
              <a:avLst/>
            </a:prstGeom>
            <a:noFill/>
          </p:spPr>
          <p:txBody>
            <a:bodyPr wrap="none" rtlCol="0">
              <a:spAutoFit/>
            </a:bodyPr>
            <a:lstStyle/>
            <a:p>
              <a:pPr algn="l"/>
              <a:r>
                <a:rPr lang="fr-FR" sz="2200" dirty="0">
                  <a:solidFill>
                    <a:schemeClr val="accent5">
                      <a:lumMod val="50000"/>
                    </a:schemeClr>
                  </a:solidFill>
                </a:rPr>
                <a:t>reculer | vous reculez </a:t>
              </a:r>
            </a:p>
          </p:txBody>
        </p:sp>
        <p:sp>
          <p:nvSpPr>
            <p:cNvPr id="43" name="Action Button: Custom 16">
              <a:hlinkClick r:id="" action="ppaction://noaction" highlightClick="1">
                <a:snd r:embed="rId5" name="2 reculer vous reculez.wav"/>
              </a:hlinkClick>
              <a:extLst>
                <a:ext uri="{FF2B5EF4-FFF2-40B4-BE49-F238E27FC236}">
                  <a16:creationId xmlns:a16="http://schemas.microsoft.com/office/drawing/2014/main" id="{820D6EAE-0DA0-184B-B92B-3D00843C1675}"/>
                </a:ext>
              </a:extLst>
            </p:cNvPr>
            <p:cNvSpPr/>
            <p:nvPr/>
          </p:nvSpPr>
          <p:spPr>
            <a:xfrm>
              <a:off x="527610" y="323330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grpSp>
      <p:grpSp>
        <p:nvGrpSpPr>
          <p:cNvPr id="51" name="Group 50">
            <a:extLst>
              <a:ext uri="{FF2B5EF4-FFF2-40B4-BE49-F238E27FC236}">
                <a16:creationId xmlns:a16="http://schemas.microsoft.com/office/drawing/2014/main" id="{AF06F2A4-40EF-7D41-B125-60373DCCAA50}"/>
              </a:ext>
            </a:extLst>
          </p:cNvPr>
          <p:cNvGrpSpPr/>
          <p:nvPr/>
        </p:nvGrpSpPr>
        <p:grpSpPr>
          <a:xfrm>
            <a:off x="970533" y="4380652"/>
            <a:ext cx="4410685" cy="430887"/>
            <a:chOff x="527610" y="4484476"/>
            <a:chExt cx="4410685" cy="430887"/>
          </a:xfrm>
        </p:grpSpPr>
        <p:sp>
          <p:nvSpPr>
            <p:cNvPr id="37" name="TextBox 36">
              <a:extLst>
                <a:ext uri="{FF2B5EF4-FFF2-40B4-BE49-F238E27FC236}">
                  <a16:creationId xmlns:a16="http://schemas.microsoft.com/office/drawing/2014/main" id="{76FE049A-4C91-524A-9CC4-1FDE2E8DFA2D}"/>
                </a:ext>
              </a:extLst>
            </p:cNvPr>
            <p:cNvSpPr txBox="1"/>
            <p:nvPr/>
          </p:nvSpPr>
          <p:spPr>
            <a:xfrm>
              <a:off x="1089164" y="4484476"/>
              <a:ext cx="3849131" cy="430887"/>
            </a:xfrm>
            <a:prstGeom prst="rect">
              <a:avLst/>
            </a:prstGeom>
            <a:noFill/>
          </p:spPr>
          <p:txBody>
            <a:bodyPr wrap="none" rtlCol="0">
              <a:spAutoFit/>
            </a:bodyPr>
            <a:lstStyle/>
            <a:p>
              <a:pPr algn="l"/>
              <a:r>
                <a:rPr lang="fr-FR" sz="2200" dirty="0">
                  <a:solidFill>
                    <a:schemeClr val="accent5">
                      <a:lumMod val="50000"/>
                    </a:schemeClr>
                  </a:solidFill>
                </a:rPr>
                <a:t>avancer | nous avançons </a:t>
              </a:r>
            </a:p>
          </p:txBody>
        </p:sp>
        <p:sp>
          <p:nvSpPr>
            <p:cNvPr id="44" name="Action Button: Custom 16">
              <a:hlinkClick r:id="" action="ppaction://noaction" highlightClick="1">
                <a:snd r:embed="rId6" name="3 avancer nous avancons.wav"/>
              </a:hlinkClick>
              <a:extLst>
                <a:ext uri="{FF2B5EF4-FFF2-40B4-BE49-F238E27FC236}">
                  <a16:creationId xmlns:a16="http://schemas.microsoft.com/office/drawing/2014/main" id="{98222827-1117-0F40-B1A5-B5BB21B163F3}"/>
                </a:ext>
              </a:extLst>
            </p:cNvPr>
            <p:cNvSpPr/>
            <p:nvPr/>
          </p:nvSpPr>
          <p:spPr>
            <a:xfrm>
              <a:off x="527610" y="45031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grpSp>
      <p:grpSp>
        <p:nvGrpSpPr>
          <p:cNvPr id="50" name="Group 49">
            <a:extLst>
              <a:ext uri="{FF2B5EF4-FFF2-40B4-BE49-F238E27FC236}">
                <a16:creationId xmlns:a16="http://schemas.microsoft.com/office/drawing/2014/main" id="{799F5D5B-CFF9-2944-8523-501F1C23F5AD}"/>
              </a:ext>
            </a:extLst>
          </p:cNvPr>
          <p:cNvGrpSpPr/>
          <p:nvPr/>
        </p:nvGrpSpPr>
        <p:grpSpPr>
          <a:xfrm>
            <a:off x="974468" y="5450979"/>
            <a:ext cx="4356183" cy="430887"/>
            <a:chOff x="527610" y="5755641"/>
            <a:chExt cx="4356183" cy="430887"/>
          </a:xfrm>
        </p:grpSpPr>
        <p:sp>
          <p:nvSpPr>
            <p:cNvPr id="41" name="TextBox 40">
              <a:extLst>
                <a:ext uri="{FF2B5EF4-FFF2-40B4-BE49-F238E27FC236}">
                  <a16:creationId xmlns:a16="http://schemas.microsoft.com/office/drawing/2014/main" id="{0247C352-26CB-FA4B-B38B-AD89D72DC59E}"/>
                </a:ext>
              </a:extLst>
            </p:cNvPr>
            <p:cNvSpPr txBox="1"/>
            <p:nvPr/>
          </p:nvSpPr>
          <p:spPr>
            <a:xfrm>
              <a:off x="1089164" y="5755641"/>
              <a:ext cx="3794629" cy="430887"/>
            </a:xfrm>
            <a:prstGeom prst="rect">
              <a:avLst/>
            </a:prstGeom>
            <a:noFill/>
          </p:spPr>
          <p:txBody>
            <a:bodyPr wrap="none" rtlCol="0">
              <a:spAutoFit/>
            </a:bodyPr>
            <a:lstStyle/>
            <a:p>
              <a:pPr algn="l"/>
              <a:r>
                <a:rPr lang="fr-FR" sz="2200" dirty="0">
                  <a:solidFill>
                    <a:schemeClr val="accent5">
                      <a:lumMod val="50000"/>
                    </a:schemeClr>
                  </a:solidFill>
                </a:rPr>
                <a:t>raconter | elles racontent</a:t>
              </a:r>
            </a:p>
          </p:txBody>
        </p:sp>
        <p:sp>
          <p:nvSpPr>
            <p:cNvPr id="45" name="Action Button: Custom 16">
              <a:hlinkClick r:id="" action="ppaction://noaction" highlightClick="1">
                <a:snd r:embed="rId7" name="4 raconter elles racontent.wav"/>
              </a:hlinkClick>
              <a:extLst>
                <a:ext uri="{FF2B5EF4-FFF2-40B4-BE49-F238E27FC236}">
                  <a16:creationId xmlns:a16="http://schemas.microsoft.com/office/drawing/2014/main" id="{EBF405F6-BCD1-1D4D-B1C5-0FC9129F3B06}"/>
                </a:ext>
              </a:extLst>
            </p:cNvPr>
            <p:cNvSpPr/>
            <p:nvPr/>
          </p:nvSpPr>
          <p:spPr>
            <a:xfrm>
              <a:off x="527610" y="577308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grpSp>
      <p:grpSp>
        <p:nvGrpSpPr>
          <p:cNvPr id="54" name="Group 53">
            <a:extLst>
              <a:ext uri="{FF2B5EF4-FFF2-40B4-BE49-F238E27FC236}">
                <a16:creationId xmlns:a16="http://schemas.microsoft.com/office/drawing/2014/main" id="{069A2D76-15A3-9047-A9B1-18E44E94BA90}"/>
              </a:ext>
            </a:extLst>
          </p:cNvPr>
          <p:cNvGrpSpPr/>
          <p:nvPr/>
        </p:nvGrpSpPr>
        <p:grpSpPr>
          <a:xfrm>
            <a:off x="7114479" y="2239998"/>
            <a:ext cx="4667230" cy="430887"/>
            <a:chOff x="6457245" y="1942146"/>
            <a:chExt cx="4667230" cy="430887"/>
          </a:xfrm>
        </p:grpSpPr>
        <p:sp>
          <p:nvSpPr>
            <p:cNvPr id="39" name="TextBox 38">
              <a:extLst>
                <a:ext uri="{FF2B5EF4-FFF2-40B4-BE49-F238E27FC236}">
                  <a16:creationId xmlns:a16="http://schemas.microsoft.com/office/drawing/2014/main" id="{40F1804C-57D9-2B43-B863-684E021546A9}"/>
                </a:ext>
              </a:extLst>
            </p:cNvPr>
            <p:cNvSpPr txBox="1"/>
            <p:nvPr/>
          </p:nvSpPr>
          <p:spPr>
            <a:xfrm>
              <a:off x="6978788" y="1942146"/>
              <a:ext cx="4145687" cy="430887"/>
            </a:xfrm>
            <a:prstGeom prst="rect">
              <a:avLst/>
            </a:prstGeom>
            <a:noFill/>
          </p:spPr>
          <p:txBody>
            <a:bodyPr wrap="none" rtlCol="0">
              <a:spAutoFit/>
            </a:bodyPr>
            <a:lstStyle/>
            <a:p>
              <a:pPr algn="l"/>
              <a:r>
                <a:rPr lang="fr-FR" sz="2200" dirty="0">
                  <a:solidFill>
                    <a:schemeClr val="accent5">
                      <a:lumMod val="50000"/>
                    </a:schemeClr>
                  </a:solidFill>
                </a:rPr>
                <a:t>prononcer | vous prononcez</a:t>
              </a:r>
            </a:p>
          </p:txBody>
        </p:sp>
        <p:sp>
          <p:nvSpPr>
            <p:cNvPr id="46" name="Action Button: Custom 16">
              <a:hlinkClick r:id="" action="ppaction://noaction" highlightClick="1">
                <a:snd r:embed="rId8" name="5 prononcer vous prononcez.wav"/>
              </a:hlinkClick>
              <a:extLst>
                <a:ext uri="{FF2B5EF4-FFF2-40B4-BE49-F238E27FC236}">
                  <a16:creationId xmlns:a16="http://schemas.microsoft.com/office/drawing/2014/main" id="{8F260E12-0CFB-2446-98D8-4C7B3FDD4C18}"/>
                </a:ext>
              </a:extLst>
            </p:cNvPr>
            <p:cNvSpPr/>
            <p:nvPr/>
          </p:nvSpPr>
          <p:spPr>
            <a:xfrm>
              <a:off x="6457245" y="19595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pSp>
      <p:grpSp>
        <p:nvGrpSpPr>
          <p:cNvPr id="53" name="Group 52">
            <a:extLst>
              <a:ext uri="{FF2B5EF4-FFF2-40B4-BE49-F238E27FC236}">
                <a16:creationId xmlns:a16="http://schemas.microsoft.com/office/drawing/2014/main" id="{BB5C6707-07EC-184F-ABB7-E6F6DC7266F9}"/>
              </a:ext>
            </a:extLst>
          </p:cNvPr>
          <p:cNvGrpSpPr/>
          <p:nvPr/>
        </p:nvGrpSpPr>
        <p:grpSpPr>
          <a:xfrm>
            <a:off x="7114479" y="3302241"/>
            <a:ext cx="3764739" cy="430887"/>
            <a:chOff x="6457245" y="3213311"/>
            <a:chExt cx="3764739" cy="430887"/>
          </a:xfrm>
        </p:grpSpPr>
        <p:sp>
          <p:nvSpPr>
            <p:cNvPr id="38" name="TextBox 37">
              <a:extLst>
                <a:ext uri="{FF2B5EF4-FFF2-40B4-BE49-F238E27FC236}">
                  <a16:creationId xmlns:a16="http://schemas.microsoft.com/office/drawing/2014/main" id="{3BF8304D-C0E0-574B-BCCF-0DE049B3821E}"/>
                </a:ext>
              </a:extLst>
            </p:cNvPr>
            <p:cNvSpPr txBox="1"/>
            <p:nvPr/>
          </p:nvSpPr>
          <p:spPr>
            <a:xfrm>
              <a:off x="6978788" y="3213311"/>
              <a:ext cx="3243196" cy="430887"/>
            </a:xfrm>
            <a:prstGeom prst="rect">
              <a:avLst/>
            </a:prstGeom>
            <a:noFill/>
          </p:spPr>
          <p:txBody>
            <a:bodyPr wrap="none" rtlCol="0">
              <a:spAutoFit/>
            </a:bodyPr>
            <a:lstStyle/>
            <a:p>
              <a:pPr algn="l"/>
              <a:r>
                <a:rPr lang="fr-FR" sz="2200" dirty="0">
                  <a:solidFill>
                    <a:schemeClr val="accent5">
                      <a:lumMod val="50000"/>
                    </a:schemeClr>
                  </a:solidFill>
                </a:rPr>
                <a:t>décaler | ils décalent </a:t>
              </a:r>
            </a:p>
          </p:txBody>
        </p:sp>
        <p:sp>
          <p:nvSpPr>
            <p:cNvPr id="47" name="Action Button: Custom 16">
              <a:hlinkClick r:id="" action="ppaction://noaction" highlightClick="1">
                <a:snd r:embed="rId9" name="6 decaler ils decalent.wav"/>
              </a:hlinkClick>
              <a:extLst>
                <a:ext uri="{FF2B5EF4-FFF2-40B4-BE49-F238E27FC236}">
                  <a16:creationId xmlns:a16="http://schemas.microsoft.com/office/drawing/2014/main" id="{F990F39B-7ED9-714D-A552-AC43E539B295}"/>
                </a:ext>
              </a:extLst>
            </p:cNvPr>
            <p:cNvSpPr/>
            <p:nvPr/>
          </p:nvSpPr>
          <p:spPr>
            <a:xfrm>
              <a:off x="6457245" y="32343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grpSp>
      <p:grpSp>
        <p:nvGrpSpPr>
          <p:cNvPr id="52" name="Group 51">
            <a:extLst>
              <a:ext uri="{FF2B5EF4-FFF2-40B4-BE49-F238E27FC236}">
                <a16:creationId xmlns:a16="http://schemas.microsoft.com/office/drawing/2014/main" id="{A60A9B81-35F5-2B48-98A1-61E1161B00F8}"/>
              </a:ext>
            </a:extLst>
          </p:cNvPr>
          <p:cNvGrpSpPr/>
          <p:nvPr/>
        </p:nvGrpSpPr>
        <p:grpSpPr>
          <a:xfrm>
            <a:off x="7114479" y="4364483"/>
            <a:ext cx="4811500" cy="430887"/>
            <a:chOff x="6457245" y="4472040"/>
            <a:chExt cx="4811500" cy="430887"/>
          </a:xfrm>
        </p:grpSpPr>
        <p:sp>
          <p:nvSpPr>
            <p:cNvPr id="40" name="TextBox 39">
              <a:extLst>
                <a:ext uri="{FF2B5EF4-FFF2-40B4-BE49-F238E27FC236}">
                  <a16:creationId xmlns:a16="http://schemas.microsoft.com/office/drawing/2014/main" id="{ECEA80B7-1A7E-1D4B-95A2-310DD6281595}"/>
                </a:ext>
              </a:extLst>
            </p:cNvPr>
            <p:cNvSpPr txBox="1"/>
            <p:nvPr/>
          </p:nvSpPr>
          <p:spPr>
            <a:xfrm>
              <a:off x="6978788" y="4472040"/>
              <a:ext cx="4289957" cy="430887"/>
            </a:xfrm>
            <a:prstGeom prst="rect">
              <a:avLst/>
            </a:prstGeom>
            <a:noFill/>
          </p:spPr>
          <p:txBody>
            <a:bodyPr wrap="none" rtlCol="0">
              <a:spAutoFit/>
            </a:bodyPr>
            <a:lstStyle/>
            <a:p>
              <a:pPr algn="l"/>
              <a:r>
                <a:rPr lang="fr-FR" sz="2200" dirty="0">
                  <a:solidFill>
                    <a:schemeClr val="accent5">
                      <a:lumMod val="50000"/>
                    </a:schemeClr>
                  </a:solidFill>
                </a:rPr>
                <a:t>remplacer | nous remplaçons</a:t>
              </a:r>
            </a:p>
          </p:txBody>
        </p:sp>
        <p:sp>
          <p:nvSpPr>
            <p:cNvPr id="48" name="Action Button: Custom 16">
              <a:hlinkClick r:id="" action="ppaction://noaction" highlightClick="1">
                <a:snd r:embed="rId10" name="7 remplacer nous remplacons.wav"/>
              </a:hlinkClick>
              <a:extLst>
                <a:ext uri="{FF2B5EF4-FFF2-40B4-BE49-F238E27FC236}">
                  <a16:creationId xmlns:a16="http://schemas.microsoft.com/office/drawing/2014/main" id="{6C5828D2-7C8A-BA42-B7D3-F63E498E3E8E}"/>
                </a:ext>
              </a:extLst>
            </p:cNvPr>
            <p:cNvSpPr/>
            <p:nvPr/>
          </p:nvSpPr>
          <p:spPr>
            <a:xfrm>
              <a:off x="6457245" y="450191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7" name="TextBox 56">
            <a:extLst>
              <a:ext uri="{FF2B5EF4-FFF2-40B4-BE49-F238E27FC236}">
                <a16:creationId xmlns:a16="http://schemas.microsoft.com/office/drawing/2014/main" id="{B5FBC701-A9FD-E743-ACA5-C1C912BF62F6}"/>
              </a:ext>
            </a:extLst>
          </p:cNvPr>
          <p:cNvSpPr txBox="1"/>
          <p:nvPr/>
        </p:nvSpPr>
        <p:spPr>
          <a:xfrm>
            <a:off x="2852121" y="2570432"/>
            <a:ext cx="224493" cy="432000"/>
          </a:xfrm>
          <a:prstGeom prst="rect">
            <a:avLst/>
          </a:prstGeom>
          <a:solidFill>
            <a:schemeClr val="bg1"/>
          </a:solidFill>
          <a:ln>
            <a:solidFill>
              <a:schemeClr val="accent5">
                <a:lumMod val="50000"/>
              </a:schemeClr>
            </a:solidFill>
          </a:ln>
        </p:spPr>
        <p:txBody>
          <a:bodyPr wrap="square" rtlCol="0">
            <a:spAutoFit/>
          </a:bodyPr>
          <a:lstStyle/>
          <a:p>
            <a:pPr algn="ctr"/>
            <a:r>
              <a:rPr lang="en-GB" sz="2200" dirty="0">
                <a:solidFill>
                  <a:schemeClr val="accent5">
                    <a:lumMod val="50000"/>
                  </a:schemeClr>
                </a:solidFill>
              </a:rPr>
              <a:t>a</a:t>
            </a:r>
            <a:endParaRPr lang="fr-FR" sz="2200" dirty="0">
              <a:solidFill>
                <a:schemeClr val="accent5">
                  <a:lumMod val="50000"/>
                </a:schemeClr>
              </a:solidFill>
            </a:endParaRPr>
          </a:p>
        </p:txBody>
      </p:sp>
      <p:sp>
        <p:nvSpPr>
          <p:cNvPr id="59" name="TextBox 58">
            <a:extLst>
              <a:ext uri="{FF2B5EF4-FFF2-40B4-BE49-F238E27FC236}">
                <a16:creationId xmlns:a16="http://schemas.microsoft.com/office/drawing/2014/main" id="{D856554B-BF01-134A-97DC-1DBD6AA16AC1}"/>
              </a:ext>
            </a:extLst>
          </p:cNvPr>
          <p:cNvSpPr txBox="1"/>
          <p:nvPr/>
        </p:nvSpPr>
        <p:spPr>
          <a:xfrm>
            <a:off x="5656136" y="2558605"/>
            <a:ext cx="224493" cy="432000"/>
          </a:xfrm>
          <a:prstGeom prst="rect">
            <a:avLst/>
          </a:prstGeom>
          <a:solidFill>
            <a:schemeClr val="bg1"/>
          </a:solidFill>
          <a:ln>
            <a:solidFill>
              <a:schemeClr val="accent5">
                <a:lumMod val="50000"/>
              </a:schemeClr>
            </a:solidFill>
          </a:ln>
        </p:spPr>
        <p:txBody>
          <a:bodyPr wrap="square" rtlCol="0">
            <a:spAutoFit/>
          </a:bodyPr>
          <a:lstStyle/>
          <a:p>
            <a:pPr algn="ctr"/>
            <a:r>
              <a:rPr lang="en-GB" sz="2200" dirty="0">
                <a:solidFill>
                  <a:schemeClr val="accent5">
                    <a:lumMod val="50000"/>
                  </a:schemeClr>
                </a:solidFill>
              </a:rPr>
              <a:t>b</a:t>
            </a:r>
            <a:endParaRPr lang="fr-FR" sz="2200" dirty="0">
              <a:solidFill>
                <a:schemeClr val="accent5">
                  <a:lumMod val="50000"/>
                </a:schemeClr>
              </a:solidFill>
            </a:endParaRPr>
          </a:p>
        </p:txBody>
      </p:sp>
      <p:sp>
        <p:nvSpPr>
          <p:cNvPr id="60" name="TextBox 59">
            <a:extLst>
              <a:ext uri="{FF2B5EF4-FFF2-40B4-BE49-F238E27FC236}">
                <a16:creationId xmlns:a16="http://schemas.microsoft.com/office/drawing/2014/main" id="{429E71B3-7BAD-D142-9816-5DF74DDABB61}"/>
              </a:ext>
            </a:extLst>
          </p:cNvPr>
          <p:cNvSpPr txBox="1"/>
          <p:nvPr/>
        </p:nvSpPr>
        <p:spPr>
          <a:xfrm>
            <a:off x="1875682" y="3628932"/>
            <a:ext cx="224493" cy="432000"/>
          </a:xfrm>
          <a:prstGeom prst="rect">
            <a:avLst/>
          </a:prstGeom>
          <a:solidFill>
            <a:schemeClr val="bg1"/>
          </a:solidFill>
          <a:ln>
            <a:solidFill>
              <a:schemeClr val="accent5">
                <a:lumMod val="50000"/>
              </a:schemeClr>
            </a:solidFill>
          </a:ln>
        </p:spPr>
        <p:txBody>
          <a:bodyPr wrap="square" rtlCol="0">
            <a:spAutoFit/>
          </a:bodyPr>
          <a:lstStyle/>
          <a:p>
            <a:pPr algn="ctr"/>
            <a:r>
              <a:rPr lang="en-GB" sz="2200" dirty="0">
                <a:solidFill>
                  <a:schemeClr val="accent5">
                    <a:lumMod val="50000"/>
                  </a:schemeClr>
                </a:solidFill>
              </a:rPr>
              <a:t>a</a:t>
            </a:r>
            <a:endParaRPr lang="fr-FR" sz="2200" dirty="0">
              <a:solidFill>
                <a:schemeClr val="accent5">
                  <a:lumMod val="50000"/>
                </a:schemeClr>
              </a:solidFill>
            </a:endParaRPr>
          </a:p>
        </p:txBody>
      </p:sp>
      <p:sp>
        <p:nvSpPr>
          <p:cNvPr id="61" name="TextBox 60">
            <a:extLst>
              <a:ext uri="{FF2B5EF4-FFF2-40B4-BE49-F238E27FC236}">
                <a16:creationId xmlns:a16="http://schemas.microsoft.com/office/drawing/2014/main" id="{B16DA4E9-E58F-B843-A14C-63C0112A665D}"/>
              </a:ext>
            </a:extLst>
          </p:cNvPr>
          <p:cNvSpPr txBox="1"/>
          <p:nvPr/>
        </p:nvSpPr>
        <p:spPr>
          <a:xfrm>
            <a:off x="3845076" y="3628932"/>
            <a:ext cx="224493" cy="432000"/>
          </a:xfrm>
          <a:prstGeom prst="rect">
            <a:avLst/>
          </a:prstGeom>
          <a:solidFill>
            <a:schemeClr val="bg1"/>
          </a:solidFill>
          <a:ln>
            <a:solidFill>
              <a:schemeClr val="accent5">
                <a:lumMod val="50000"/>
              </a:schemeClr>
            </a:solidFill>
          </a:ln>
        </p:spPr>
        <p:txBody>
          <a:bodyPr wrap="square" rtlCol="0">
            <a:spAutoFit/>
          </a:bodyPr>
          <a:lstStyle/>
          <a:p>
            <a:pPr algn="ctr"/>
            <a:r>
              <a:rPr lang="en-GB" sz="2200" dirty="0">
                <a:solidFill>
                  <a:schemeClr val="accent5">
                    <a:lumMod val="50000"/>
                  </a:schemeClr>
                </a:solidFill>
              </a:rPr>
              <a:t>b</a:t>
            </a:r>
            <a:endParaRPr lang="fr-FR" sz="2200" dirty="0">
              <a:solidFill>
                <a:schemeClr val="accent5">
                  <a:lumMod val="50000"/>
                </a:schemeClr>
              </a:solidFill>
            </a:endParaRPr>
          </a:p>
        </p:txBody>
      </p:sp>
      <p:sp>
        <p:nvSpPr>
          <p:cNvPr id="62" name="TextBox 61">
            <a:extLst>
              <a:ext uri="{FF2B5EF4-FFF2-40B4-BE49-F238E27FC236}">
                <a16:creationId xmlns:a16="http://schemas.microsoft.com/office/drawing/2014/main" id="{411EAFA2-F71D-8849-B45E-EAADF2DB2E9E}"/>
              </a:ext>
            </a:extLst>
          </p:cNvPr>
          <p:cNvSpPr txBox="1"/>
          <p:nvPr/>
        </p:nvSpPr>
        <p:spPr>
          <a:xfrm>
            <a:off x="2311303" y="4699259"/>
            <a:ext cx="224493" cy="432000"/>
          </a:xfrm>
          <a:prstGeom prst="rect">
            <a:avLst/>
          </a:prstGeom>
          <a:solidFill>
            <a:schemeClr val="bg1"/>
          </a:solidFill>
          <a:ln>
            <a:solidFill>
              <a:schemeClr val="accent5">
                <a:lumMod val="50000"/>
              </a:schemeClr>
            </a:solidFill>
          </a:ln>
        </p:spPr>
        <p:txBody>
          <a:bodyPr wrap="square" rtlCol="0">
            <a:spAutoFit/>
          </a:bodyPr>
          <a:lstStyle/>
          <a:p>
            <a:pPr algn="ctr"/>
            <a:r>
              <a:rPr lang="en-GB" sz="2200" dirty="0">
                <a:solidFill>
                  <a:schemeClr val="accent5">
                    <a:lumMod val="50000"/>
                  </a:schemeClr>
                </a:solidFill>
              </a:rPr>
              <a:t>a</a:t>
            </a:r>
            <a:endParaRPr lang="fr-FR" sz="2200" dirty="0">
              <a:solidFill>
                <a:schemeClr val="accent5">
                  <a:lumMod val="50000"/>
                </a:schemeClr>
              </a:solidFill>
            </a:endParaRPr>
          </a:p>
        </p:txBody>
      </p:sp>
      <p:sp>
        <p:nvSpPr>
          <p:cNvPr id="63" name="TextBox 62">
            <a:extLst>
              <a:ext uri="{FF2B5EF4-FFF2-40B4-BE49-F238E27FC236}">
                <a16:creationId xmlns:a16="http://schemas.microsoft.com/office/drawing/2014/main" id="{477019D7-E104-E944-931C-14C9BF72D87C}"/>
              </a:ext>
            </a:extLst>
          </p:cNvPr>
          <p:cNvSpPr txBox="1"/>
          <p:nvPr/>
        </p:nvSpPr>
        <p:spPr>
          <a:xfrm>
            <a:off x="4515034" y="4698606"/>
            <a:ext cx="224493" cy="432000"/>
          </a:xfrm>
          <a:prstGeom prst="rect">
            <a:avLst/>
          </a:prstGeom>
          <a:solidFill>
            <a:schemeClr val="bg1"/>
          </a:solidFill>
          <a:ln>
            <a:solidFill>
              <a:schemeClr val="accent5">
                <a:lumMod val="50000"/>
              </a:schemeClr>
            </a:solidFill>
          </a:ln>
        </p:spPr>
        <p:txBody>
          <a:bodyPr wrap="square" rtlCol="0">
            <a:spAutoFit/>
          </a:bodyPr>
          <a:lstStyle/>
          <a:p>
            <a:pPr algn="ctr"/>
            <a:r>
              <a:rPr lang="en-GB" sz="2200" dirty="0">
                <a:solidFill>
                  <a:schemeClr val="accent5">
                    <a:lumMod val="50000"/>
                  </a:schemeClr>
                </a:solidFill>
              </a:rPr>
              <a:t>b</a:t>
            </a:r>
            <a:endParaRPr lang="fr-FR" sz="2200" dirty="0">
              <a:solidFill>
                <a:schemeClr val="accent5">
                  <a:lumMod val="50000"/>
                </a:schemeClr>
              </a:solidFill>
            </a:endParaRPr>
          </a:p>
        </p:txBody>
      </p:sp>
      <p:sp>
        <p:nvSpPr>
          <p:cNvPr id="64" name="TextBox 63">
            <a:extLst>
              <a:ext uri="{FF2B5EF4-FFF2-40B4-BE49-F238E27FC236}">
                <a16:creationId xmlns:a16="http://schemas.microsoft.com/office/drawing/2014/main" id="{C4B7634F-9628-F74C-A5A0-4003E8FA33BF}"/>
              </a:ext>
            </a:extLst>
          </p:cNvPr>
          <p:cNvSpPr txBox="1"/>
          <p:nvPr/>
        </p:nvSpPr>
        <p:spPr>
          <a:xfrm>
            <a:off x="1883774" y="5769586"/>
            <a:ext cx="224493" cy="432000"/>
          </a:xfrm>
          <a:prstGeom prst="rect">
            <a:avLst/>
          </a:prstGeom>
          <a:solidFill>
            <a:schemeClr val="bg1"/>
          </a:solidFill>
          <a:ln>
            <a:solidFill>
              <a:schemeClr val="accent5">
                <a:lumMod val="50000"/>
              </a:schemeClr>
            </a:solidFill>
          </a:ln>
        </p:spPr>
        <p:txBody>
          <a:bodyPr wrap="square" rtlCol="0">
            <a:spAutoFit/>
          </a:bodyPr>
          <a:lstStyle/>
          <a:p>
            <a:pPr algn="ctr"/>
            <a:r>
              <a:rPr lang="en-GB" sz="2200" dirty="0">
                <a:solidFill>
                  <a:schemeClr val="accent5">
                    <a:lumMod val="50000"/>
                  </a:schemeClr>
                </a:solidFill>
              </a:rPr>
              <a:t>a</a:t>
            </a:r>
            <a:endParaRPr lang="fr-FR" sz="2200" dirty="0">
              <a:solidFill>
                <a:schemeClr val="accent5">
                  <a:lumMod val="50000"/>
                </a:schemeClr>
              </a:solidFill>
            </a:endParaRPr>
          </a:p>
        </p:txBody>
      </p:sp>
      <p:sp>
        <p:nvSpPr>
          <p:cNvPr id="65" name="TextBox 64">
            <a:extLst>
              <a:ext uri="{FF2B5EF4-FFF2-40B4-BE49-F238E27FC236}">
                <a16:creationId xmlns:a16="http://schemas.microsoft.com/office/drawing/2014/main" id="{09EA4BA4-D703-B547-BCF6-D66193BF5046}"/>
              </a:ext>
            </a:extLst>
          </p:cNvPr>
          <p:cNvSpPr txBox="1"/>
          <p:nvPr/>
        </p:nvSpPr>
        <p:spPr>
          <a:xfrm>
            <a:off x="4063043" y="5784471"/>
            <a:ext cx="224493" cy="432000"/>
          </a:xfrm>
          <a:prstGeom prst="rect">
            <a:avLst/>
          </a:prstGeom>
          <a:solidFill>
            <a:schemeClr val="bg1"/>
          </a:solidFill>
          <a:ln>
            <a:solidFill>
              <a:schemeClr val="accent5">
                <a:lumMod val="50000"/>
              </a:schemeClr>
            </a:solidFill>
          </a:ln>
        </p:spPr>
        <p:txBody>
          <a:bodyPr wrap="square" rtlCol="0">
            <a:spAutoFit/>
          </a:bodyPr>
          <a:lstStyle/>
          <a:p>
            <a:pPr algn="ctr"/>
            <a:r>
              <a:rPr lang="en-GB" sz="2200" dirty="0">
                <a:solidFill>
                  <a:schemeClr val="accent5">
                    <a:lumMod val="50000"/>
                  </a:schemeClr>
                </a:solidFill>
              </a:rPr>
              <a:t>b</a:t>
            </a:r>
            <a:endParaRPr lang="fr-FR" sz="2200" dirty="0">
              <a:solidFill>
                <a:schemeClr val="accent5">
                  <a:lumMod val="50000"/>
                </a:schemeClr>
              </a:solidFill>
            </a:endParaRPr>
          </a:p>
        </p:txBody>
      </p:sp>
      <p:sp>
        <p:nvSpPr>
          <p:cNvPr id="66" name="TextBox 65">
            <a:extLst>
              <a:ext uri="{FF2B5EF4-FFF2-40B4-BE49-F238E27FC236}">
                <a16:creationId xmlns:a16="http://schemas.microsoft.com/office/drawing/2014/main" id="{DBAACC81-448F-D84C-93D2-E98AFA2EED99}"/>
              </a:ext>
            </a:extLst>
          </p:cNvPr>
          <p:cNvSpPr txBox="1"/>
          <p:nvPr/>
        </p:nvSpPr>
        <p:spPr>
          <a:xfrm>
            <a:off x="8685032" y="2554562"/>
            <a:ext cx="224493" cy="432000"/>
          </a:xfrm>
          <a:prstGeom prst="rect">
            <a:avLst/>
          </a:prstGeom>
          <a:solidFill>
            <a:schemeClr val="bg1"/>
          </a:solidFill>
          <a:ln>
            <a:solidFill>
              <a:schemeClr val="accent5">
                <a:lumMod val="50000"/>
              </a:schemeClr>
            </a:solidFill>
          </a:ln>
        </p:spPr>
        <p:txBody>
          <a:bodyPr wrap="square" rtlCol="0">
            <a:spAutoFit/>
          </a:bodyPr>
          <a:lstStyle/>
          <a:p>
            <a:pPr algn="ctr"/>
            <a:r>
              <a:rPr lang="en-GB" sz="2200" dirty="0">
                <a:solidFill>
                  <a:schemeClr val="accent5">
                    <a:lumMod val="50000"/>
                  </a:schemeClr>
                </a:solidFill>
              </a:rPr>
              <a:t>a</a:t>
            </a:r>
            <a:endParaRPr lang="fr-FR" sz="2200" dirty="0">
              <a:solidFill>
                <a:schemeClr val="accent5">
                  <a:lumMod val="50000"/>
                </a:schemeClr>
              </a:solidFill>
            </a:endParaRPr>
          </a:p>
        </p:txBody>
      </p:sp>
      <p:sp>
        <p:nvSpPr>
          <p:cNvPr id="67" name="TextBox 66">
            <a:extLst>
              <a:ext uri="{FF2B5EF4-FFF2-40B4-BE49-F238E27FC236}">
                <a16:creationId xmlns:a16="http://schemas.microsoft.com/office/drawing/2014/main" id="{FE5868E9-4608-1C46-9699-CB4172C2D5E7}"/>
              </a:ext>
            </a:extLst>
          </p:cNvPr>
          <p:cNvSpPr txBox="1"/>
          <p:nvPr/>
        </p:nvSpPr>
        <p:spPr>
          <a:xfrm>
            <a:off x="11161182" y="2552563"/>
            <a:ext cx="224493" cy="432000"/>
          </a:xfrm>
          <a:prstGeom prst="rect">
            <a:avLst/>
          </a:prstGeom>
          <a:solidFill>
            <a:schemeClr val="bg1"/>
          </a:solidFill>
          <a:ln>
            <a:solidFill>
              <a:schemeClr val="accent5">
                <a:lumMod val="50000"/>
              </a:schemeClr>
            </a:solidFill>
          </a:ln>
        </p:spPr>
        <p:txBody>
          <a:bodyPr wrap="square" rtlCol="0">
            <a:spAutoFit/>
          </a:bodyPr>
          <a:lstStyle/>
          <a:p>
            <a:pPr algn="ctr"/>
            <a:r>
              <a:rPr lang="en-GB" sz="2200" dirty="0">
                <a:solidFill>
                  <a:schemeClr val="accent5">
                    <a:lumMod val="50000"/>
                  </a:schemeClr>
                </a:solidFill>
              </a:rPr>
              <a:t>b</a:t>
            </a:r>
            <a:endParaRPr lang="fr-FR" sz="2200" dirty="0">
              <a:solidFill>
                <a:schemeClr val="accent5">
                  <a:lumMod val="50000"/>
                </a:schemeClr>
              </a:solidFill>
            </a:endParaRPr>
          </a:p>
        </p:txBody>
      </p:sp>
      <p:sp>
        <p:nvSpPr>
          <p:cNvPr id="68" name="TextBox 67">
            <a:extLst>
              <a:ext uri="{FF2B5EF4-FFF2-40B4-BE49-F238E27FC236}">
                <a16:creationId xmlns:a16="http://schemas.microsoft.com/office/drawing/2014/main" id="{4142E7BC-48AB-0947-B56D-0DF2E2D1EA69}"/>
              </a:ext>
            </a:extLst>
          </p:cNvPr>
          <p:cNvSpPr txBox="1"/>
          <p:nvPr/>
        </p:nvSpPr>
        <p:spPr>
          <a:xfrm>
            <a:off x="8077548" y="3623105"/>
            <a:ext cx="224493" cy="432000"/>
          </a:xfrm>
          <a:prstGeom prst="rect">
            <a:avLst/>
          </a:prstGeom>
          <a:solidFill>
            <a:schemeClr val="bg1"/>
          </a:solidFill>
          <a:ln>
            <a:solidFill>
              <a:schemeClr val="accent5">
                <a:lumMod val="50000"/>
              </a:schemeClr>
            </a:solidFill>
          </a:ln>
        </p:spPr>
        <p:txBody>
          <a:bodyPr wrap="square" rtlCol="0">
            <a:spAutoFit/>
          </a:bodyPr>
          <a:lstStyle/>
          <a:p>
            <a:pPr algn="ctr"/>
            <a:r>
              <a:rPr lang="en-GB" sz="2200" dirty="0">
                <a:solidFill>
                  <a:schemeClr val="accent5">
                    <a:lumMod val="50000"/>
                  </a:schemeClr>
                </a:solidFill>
              </a:rPr>
              <a:t>a</a:t>
            </a:r>
            <a:endParaRPr lang="fr-FR" sz="2200" dirty="0">
              <a:solidFill>
                <a:schemeClr val="accent5">
                  <a:lumMod val="50000"/>
                </a:schemeClr>
              </a:solidFill>
            </a:endParaRPr>
          </a:p>
        </p:txBody>
      </p:sp>
      <p:sp>
        <p:nvSpPr>
          <p:cNvPr id="69" name="TextBox 68">
            <a:extLst>
              <a:ext uri="{FF2B5EF4-FFF2-40B4-BE49-F238E27FC236}">
                <a16:creationId xmlns:a16="http://schemas.microsoft.com/office/drawing/2014/main" id="{D3581E47-C8FC-7C4B-95C3-349A09AA256C}"/>
              </a:ext>
            </a:extLst>
          </p:cNvPr>
          <p:cNvSpPr txBox="1"/>
          <p:nvPr/>
        </p:nvSpPr>
        <p:spPr>
          <a:xfrm>
            <a:off x="9780406" y="3616805"/>
            <a:ext cx="224493" cy="432000"/>
          </a:xfrm>
          <a:prstGeom prst="rect">
            <a:avLst/>
          </a:prstGeom>
          <a:solidFill>
            <a:schemeClr val="bg1"/>
          </a:solidFill>
          <a:ln>
            <a:solidFill>
              <a:schemeClr val="accent5">
                <a:lumMod val="50000"/>
              </a:schemeClr>
            </a:solidFill>
          </a:ln>
        </p:spPr>
        <p:txBody>
          <a:bodyPr wrap="square" rtlCol="0">
            <a:spAutoFit/>
          </a:bodyPr>
          <a:lstStyle/>
          <a:p>
            <a:pPr algn="ctr"/>
            <a:r>
              <a:rPr lang="en-GB" sz="2200" dirty="0">
                <a:solidFill>
                  <a:schemeClr val="accent5">
                    <a:lumMod val="50000"/>
                  </a:schemeClr>
                </a:solidFill>
              </a:rPr>
              <a:t>b</a:t>
            </a:r>
            <a:endParaRPr lang="fr-FR" sz="2200" dirty="0">
              <a:solidFill>
                <a:schemeClr val="accent5">
                  <a:lumMod val="50000"/>
                </a:schemeClr>
              </a:solidFill>
            </a:endParaRPr>
          </a:p>
        </p:txBody>
      </p:sp>
      <p:sp>
        <p:nvSpPr>
          <p:cNvPr id="70" name="TextBox 69">
            <a:extLst>
              <a:ext uri="{FF2B5EF4-FFF2-40B4-BE49-F238E27FC236}">
                <a16:creationId xmlns:a16="http://schemas.microsoft.com/office/drawing/2014/main" id="{3D336D67-8DAE-0040-90D3-2A67BD02A8D9}"/>
              </a:ext>
            </a:extLst>
          </p:cNvPr>
          <p:cNvSpPr txBox="1"/>
          <p:nvPr/>
        </p:nvSpPr>
        <p:spPr>
          <a:xfrm>
            <a:off x="8685031" y="4681048"/>
            <a:ext cx="224493" cy="432000"/>
          </a:xfrm>
          <a:prstGeom prst="rect">
            <a:avLst/>
          </a:prstGeom>
          <a:solidFill>
            <a:schemeClr val="bg1"/>
          </a:solidFill>
          <a:ln>
            <a:solidFill>
              <a:schemeClr val="accent5">
                <a:lumMod val="50000"/>
              </a:schemeClr>
            </a:solidFill>
          </a:ln>
        </p:spPr>
        <p:txBody>
          <a:bodyPr wrap="square" rtlCol="0">
            <a:spAutoFit/>
          </a:bodyPr>
          <a:lstStyle/>
          <a:p>
            <a:pPr algn="ctr"/>
            <a:r>
              <a:rPr lang="en-GB" sz="2200" dirty="0">
                <a:solidFill>
                  <a:schemeClr val="accent5">
                    <a:lumMod val="50000"/>
                  </a:schemeClr>
                </a:solidFill>
              </a:rPr>
              <a:t>a</a:t>
            </a:r>
            <a:endParaRPr lang="fr-FR" sz="2200" dirty="0">
              <a:solidFill>
                <a:schemeClr val="accent5">
                  <a:lumMod val="50000"/>
                </a:schemeClr>
              </a:solidFill>
            </a:endParaRPr>
          </a:p>
        </p:txBody>
      </p:sp>
      <p:pic>
        <p:nvPicPr>
          <p:cNvPr id="5" name="Picture 4" descr="Icon&#10;&#10;Description automatically generated">
            <a:extLst>
              <a:ext uri="{FF2B5EF4-FFF2-40B4-BE49-F238E27FC236}">
                <a16:creationId xmlns:a16="http://schemas.microsoft.com/office/drawing/2014/main" id="{45DCD9D8-948E-7641-98E2-6DD37F90DC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541" y="2001952"/>
            <a:ext cx="867128" cy="867128"/>
          </a:xfrm>
          <a:prstGeom prst="rect">
            <a:avLst/>
          </a:prstGeom>
        </p:spPr>
      </p:pic>
      <p:pic>
        <p:nvPicPr>
          <p:cNvPr id="10" name="Picture 9" descr="Icon&#10;&#10;Description automatically generated">
            <a:extLst>
              <a:ext uri="{FF2B5EF4-FFF2-40B4-BE49-F238E27FC236}">
                <a16:creationId xmlns:a16="http://schemas.microsoft.com/office/drawing/2014/main" id="{55C58FA5-CA6D-C74A-8BA9-7B50248C57D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03354" y="2015768"/>
            <a:ext cx="867600" cy="867600"/>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D8674584-D368-0745-847A-B87D1B9B37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434" y="3087280"/>
            <a:ext cx="860808" cy="860808"/>
          </a:xfrm>
          <a:prstGeom prst="rect">
            <a:avLst/>
          </a:prstGeom>
        </p:spPr>
      </p:pic>
      <p:pic>
        <p:nvPicPr>
          <p:cNvPr id="14" name="Picture 13" descr="Shape&#10;&#10;Description automatically generated with low confidence">
            <a:extLst>
              <a:ext uri="{FF2B5EF4-FFF2-40B4-BE49-F238E27FC236}">
                <a16:creationId xmlns:a16="http://schemas.microsoft.com/office/drawing/2014/main" id="{B38F5D2C-45F0-CE49-BB67-6DBEF499D38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099" y="4148920"/>
            <a:ext cx="862012" cy="862012"/>
          </a:xfrm>
          <a:prstGeom prst="rect">
            <a:avLst/>
          </a:prstGeom>
        </p:spPr>
      </p:pic>
      <p:pic>
        <p:nvPicPr>
          <p:cNvPr id="16" name="Picture 15" descr="Icon&#10;&#10;Description automatically generated">
            <a:extLst>
              <a:ext uri="{FF2B5EF4-FFF2-40B4-BE49-F238E27FC236}">
                <a16:creationId xmlns:a16="http://schemas.microsoft.com/office/drawing/2014/main" id="{1AC95A73-A3FE-6F44-8C7C-E43DB65F92F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026" y="5236222"/>
            <a:ext cx="860400" cy="860400"/>
          </a:xfrm>
          <a:prstGeom prst="rect">
            <a:avLst/>
          </a:prstGeom>
        </p:spPr>
      </p:pic>
      <p:pic>
        <p:nvPicPr>
          <p:cNvPr id="58" name="Picture 57" descr="Shape&#10;&#10;Description automatically generated with low confidence">
            <a:extLst>
              <a:ext uri="{FF2B5EF4-FFF2-40B4-BE49-F238E27FC236}">
                <a16:creationId xmlns:a16="http://schemas.microsoft.com/office/drawing/2014/main" id="{2CB241D4-CF11-6345-818C-76130A4AFE0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13056" y="3094985"/>
            <a:ext cx="862012" cy="862012"/>
          </a:xfrm>
          <a:prstGeom prst="rect">
            <a:avLst/>
          </a:prstGeom>
        </p:spPr>
      </p:pic>
      <p:pic>
        <p:nvPicPr>
          <p:cNvPr id="18" name="Picture 17" descr="Icon&#10;&#10;Description automatically generated">
            <a:extLst>
              <a:ext uri="{FF2B5EF4-FFF2-40B4-BE49-F238E27FC236}">
                <a16:creationId xmlns:a16="http://schemas.microsoft.com/office/drawing/2014/main" id="{09E2C717-3D13-884F-A16B-184F8F1E5BD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213056" y="4150532"/>
            <a:ext cx="783771" cy="860400"/>
          </a:xfrm>
          <a:prstGeom prst="rect">
            <a:avLst/>
          </a:prstGeom>
        </p:spPr>
      </p:pic>
      <p:sp>
        <p:nvSpPr>
          <p:cNvPr id="71" name="TextBox 70">
            <a:extLst>
              <a:ext uri="{FF2B5EF4-FFF2-40B4-BE49-F238E27FC236}">
                <a16:creationId xmlns:a16="http://schemas.microsoft.com/office/drawing/2014/main" id="{20E18FC2-87A5-AB4C-A66F-93F596C84309}"/>
              </a:ext>
            </a:extLst>
          </p:cNvPr>
          <p:cNvSpPr txBox="1"/>
          <p:nvPr/>
        </p:nvSpPr>
        <p:spPr>
          <a:xfrm>
            <a:off x="11138956" y="4688623"/>
            <a:ext cx="224493" cy="432000"/>
          </a:xfrm>
          <a:prstGeom prst="rect">
            <a:avLst/>
          </a:prstGeom>
          <a:solidFill>
            <a:schemeClr val="bg1"/>
          </a:solidFill>
          <a:ln>
            <a:solidFill>
              <a:schemeClr val="accent5">
                <a:lumMod val="50000"/>
              </a:schemeClr>
            </a:solidFill>
          </a:ln>
        </p:spPr>
        <p:txBody>
          <a:bodyPr wrap="square" rtlCol="0">
            <a:spAutoFit/>
          </a:bodyPr>
          <a:lstStyle/>
          <a:p>
            <a:pPr algn="ctr"/>
            <a:r>
              <a:rPr lang="en-GB" sz="2200" dirty="0">
                <a:solidFill>
                  <a:schemeClr val="accent5">
                    <a:lumMod val="50000"/>
                  </a:schemeClr>
                </a:solidFill>
              </a:rPr>
              <a:t>b</a:t>
            </a:r>
            <a:endParaRPr lang="fr-FR" sz="2200" dirty="0">
              <a:solidFill>
                <a:schemeClr val="accent5">
                  <a:lumMod val="50000"/>
                </a:schemeClr>
              </a:solidFill>
            </a:endParaRPr>
          </a:p>
        </p:txBody>
      </p:sp>
      <p:sp>
        <p:nvSpPr>
          <p:cNvPr id="72" name="Rounded Rectangular Callout 71">
            <a:extLst>
              <a:ext uri="{FF2B5EF4-FFF2-40B4-BE49-F238E27FC236}">
                <a16:creationId xmlns:a16="http://schemas.microsoft.com/office/drawing/2014/main" id="{E67D65E4-8C43-954A-A1ED-70610F8A7391}"/>
              </a:ext>
            </a:extLst>
          </p:cNvPr>
          <p:cNvSpPr/>
          <p:nvPr/>
        </p:nvSpPr>
        <p:spPr>
          <a:xfrm>
            <a:off x="4471425" y="127383"/>
            <a:ext cx="4014505" cy="1978648"/>
          </a:xfrm>
          <a:prstGeom prst="wedgeRoundRectCallout">
            <a:avLst>
              <a:gd name="adj1" fmla="val -19676"/>
              <a:gd name="adj2" fmla="val 59270"/>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Some verbs </a:t>
            </a:r>
            <a:r>
              <a:rPr lang="en-US" sz="2400" b="1" dirty="0"/>
              <a:t>must</a:t>
            </a:r>
            <a:r>
              <a:rPr lang="en-US" sz="2400" dirty="0"/>
              <a:t> </a:t>
            </a:r>
            <a:r>
              <a:rPr lang="en-US" sz="2400" b="1" dirty="0"/>
              <a:t>add a cedilla (ç) before the </a:t>
            </a:r>
            <a:br>
              <a:rPr lang="en-US" sz="2400" b="1" dirty="0"/>
            </a:br>
            <a:r>
              <a:rPr lang="en-US" sz="2400" b="1" dirty="0"/>
              <a:t>–</a:t>
            </a:r>
            <a:r>
              <a:rPr lang="en-US" sz="2400" b="1" dirty="0" err="1"/>
              <a:t>ons</a:t>
            </a:r>
            <a:r>
              <a:rPr lang="en-US" sz="2400" b="1" dirty="0"/>
              <a:t> </a:t>
            </a:r>
            <a:r>
              <a:rPr lang="en-US" sz="2400" dirty="0"/>
              <a:t>ending in the </a:t>
            </a:r>
            <a:r>
              <a:rPr lang="en-US" sz="2400" i="1" dirty="0"/>
              <a:t>nous </a:t>
            </a:r>
            <a:r>
              <a:rPr lang="en-US" sz="2400" dirty="0"/>
              <a:t>form so that the sound is soft, like in the infinitive.</a:t>
            </a:r>
          </a:p>
        </p:txBody>
      </p:sp>
      <p:grpSp>
        <p:nvGrpSpPr>
          <p:cNvPr id="49" name="Group 48">
            <a:extLst>
              <a:ext uri="{FF2B5EF4-FFF2-40B4-BE49-F238E27FC236}">
                <a16:creationId xmlns:a16="http://schemas.microsoft.com/office/drawing/2014/main" id="{5A01DD11-6ED5-4E95-A953-9F6957A7F1B6}"/>
              </a:ext>
            </a:extLst>
          </p:cNvPr>
          <p:cNvGrpSpPr/>
          <p:nvPr/>
        </p:nvGrpSpPr>
        <p:grpSpPr>
          <a:xfrm>
            <a:off x="7114479" y="5449316"/>
            <a:ext cx="4279303" cy="430887"/>
            <a:chOff x="6457245" y="4472040"/>
            <a:chExt cx="4279303" cy="430887"/>
          </a:xfrm>
        </p:grpSpPr>
        <p:sp>
          <p:nvSpPr>
            <p:cNvPr id="73" name="TextBox 72">
              <a:extLst>
                <a:ext uri="{FF2B5EF4-FFF2-40B4-BE49-F238E27FC236}">
                  <a16:creationId xmlns:a16="http://schemas.microsoft.com/office/drawing/2014/main" id="{058D8AA8-AB07-4353-9BB5-2D12796A1AD4}"/>
                </a:ext>
              </a:extLst>
            </p:cNvPr>
            <p:cNvSpPr txBox="1"/>
            <p:nvPr/>
          </p:nvSpPr>
          <p:spPr>
            <a:xfrm>
              <a:off x="6978788" y="4472040"/>
              <a:ext cx="3757760" cy="430887"/>
            </a:xfrm>
            <a:prstGeom prst="rect">
              <a:avLst/>
            </a:prstGeom>
            <a:noFill/>
          </p:spPr>
          <p:txBody>
            <a:bodyPr wrap="none" rtlCol="0">
              <a:spAutoFit/>
            </a:bodyPr>
            <a:lstStyle/>
            <a:p>
              <a:pPr algn="l"/>
              <a:r>
                <a:rPr lang="fr-FR" sz="2200" dirty="0">
                  <a:solidFill>
                    <a:schemeClr val="accent5">
                      <a:lumMod val="50000"/>
                    </a:schemeClr>
                  </a:solidFill>
                </a:rPr>
                <a:t>renoncer | vous renoncez</a:t>
              </a:r>
            </a:p>
          </p:txBody>
        </p:sp>
        <p:sp>
          <p:nvSpPr>
            <p:cNvPr id="74" name="Action Button: Custom 16">
              <a:hlinkClick r:id="" action="ppaction://noaction" highlightClick="1">
                <a:snd r:embed="rId17" name="8 renoncer vous renoncez.wav"/>
              </a:hlinkClick>
              <a:extLst>
                <a:ext uri="{FF2B5EF4-FFF2-40B4-BE49-F238E27FC236}">
                  <a16:creationId xmlns:a16="http://schemas.microsoft.com/office/drawing/2014/main" id="{B1D45502-5CFB-4659-8AAE-245946013190}"/>
                </a:ext>
              </a:extLst>
            </p:cNvPr>
            <p:cNvSpPr/>
            <p:nvPr/>
          </p:nvSpPr>
          <p:spPr>
            <a:xfrm>
              <a:off x="6457245" y="450191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75" name="TextBox 74">
            <a:extLst>
              <a:ext uri="{FF2B5EF4-FFF2-40B4-BE49-F238E27FC236}">
                <a16:creationId xmlns:a16="http://schemas.microsoft.com/office/drawing/2014/main" id="{93AF8739-C7A9-402F-98A6-7BE0F9763ABE}"/>
              </a:ext>
            </a:extLst>
          </p:cNvPr>
          <p:cNvSpPr txBox="1"/>
          <p:nvPr/>
        </p:nvSpPr>
        <p:spPr>
          <a:xfrm>
            <a:off x="8499621" y="5769586"/>
            <a:ext cx="224493" cy="432000"/>
          </a:xfrm>
          <a:prstGeom prst="rect">
            <a:avLst/>
          </a:prstGeom>
          <a:solidFill>
            <a:schemeClr val="bg1"/>
          </a:solidFill>
          <a:ln>
            <a:solidFill>
              <a:schemeClr val="accent5">
                <a:lumMod val="50000"/>
              </a:schemeClr>
            </a:solidFill>
          </a:ln>
        </p:spPr>
        <p:txBody>
          <a:bodyPr wrap="square" rtlCol="0">
            <a:spAutoFit/>
          </a:bodyPr>
          <a:lstStyle/>
          <a:p>
            <a:pPr algn="ctr"/>
            <a:r>
              <a:rPr lang="en-GB" sz="2200" dirty="0">
                <a:solidFill>
                  <a:schemeClr val="accent5">
                    <a:lumMod val="50000"/>
                  </a:schemeClr>
                </a:solidFill>
              </a:rPr>
              <a:t>a</a:t>
            </a:r>
            <a:endParaRPr lang="fr-FR" sz="2200" dirty="0">
              <a:solidFill>
                <a:schemeClr val="accent5">
                  <a:lumMod val="50000"/>
                </a:schemeClr>
              </a:solidFill>
            </a:endParaRPr>
          </a:p>
        </p:txBody>
      </p:sp>
      <p:sp>
        <p:nvSpPr>
          <p:cNvPr id="77" name="TextBox 76">
            <a:extLst>
              <a:ext uri="{FF2B5EF4-FFF2-40B4-BE49-F238E27FC236}">
                <a16:creationId xmlns:a16="http://schemas.microsoft.com/office/drawing/2014/main" id="{255EE12B-1029-4B25-8992-425ADB433BB5}"/>
              </a:ext>
            </a:extLst>
          </p:cNvPr>
          <p:cNvSpPr txBox="1"/>
          <p:nvPr/>
        </p:nvSpPr>
        <p:spPr>
          <a:xfrm>
            <a:off x="10766971" y="5767856"/>
            <a:ext cx="224493" cy="432000"/>
          </a:xfrm>
          <a:prstGeom prst="rect">
            <a:avLst/>
          </a:prstGeom>
          <a:solidFill>
            <a:schemeClr val="bg1"/>
          </a:solidFill>
          <a:ln>
            <a:solidFill>
              <a:schemeClr val="accent5">
                <a:lumMod val="50000"/>
              </a:schemeClr>
            </a:solidFill>
          </a:ln>
        </p:spPr>
        <p:txBody>
          <a:bodyPr wrap="square" rtlCol="0">
            <a:spAutoFit/>
          </a:bodyPr>
          <a:lstStyle/>
          <a:p>
            <a:pPr algn="ctr"/>
            <a:r>
              <a:rPr lang="en-GB" sz="2200" dirty="0">
                <a:solidFill>
                  <a:schemeClr val="accent5">
                    <a:lumMod val="50000"/>
                  </a:schemeClr>
                </a:solidFill>
              </a:rPr>
              <a:t>b</a:t>
            </a:r>
            <a:endParaRPr lang="fr-FR" sz="2200" dirty="0">
              <a:solidFill>
                <a:schemeClr val="accent5">
                  <a:lumMod val="50000"/>
                </a:schemeClr>
              </a:solidFill>
            </a:endParaRPr>
          </a:p>
        </p:txBody>
      </p:sp>
      <p:sp>
        <p:nvSpPr>
          <p:cNvPr id="80" name="TextBox 79">
            <a:extLst>
              <a:ext uri="{FF2B5EF4-FFF2-40B4-BE49-F238E27FC236}">
                <a16:creationId xmlns:a16="http://schemas.microsoft.com/office/drawing/2014/main" id="{7FBABF22-FFED-4B66-87C1-7F45D02CD1EF}"/>
              </a:ext>
            </a:extLst>
          </p:cNvPr>
          <p:cNvSpPr txBox="1"/>
          <p:nvPr/>
        </p:nvSpPr>
        <p:spPr>
          <a:xfrm>
            <a:off x="2119925" y="5864422"/>
            <a:ext cx="2084225" cy="400110"/>
          </a:xfrm>
          <a:prstGeom prst="rect">
            <a:avLst/>
          </a:prstGeom>
          <a:noFill/>
        </p:spPr>
        <p:txBody>
          <a:bodyPr wrap="none" rtlCol="0">
            <a:spAutoFit/>
          </a:bodyPr>
          <a:lstStyle/>
          <a:p>
            <a:pPr algn="l"/>
            <a:r>
              <a:rPr lang="fr-FR" sz="2000" dirty="0">
                <a:solidFill>
                  <a:schemeClr val="accent5">
                    <a:lumMod val="50000"/>
                  </a:schemeClr>
                </a:solidFill>
              </a:rPr>
              <a:t>to tell| </a:t>
            </a:r>
            <a:r>
              <a:rPr lang="fr-FR" sz="2000" dirty="0" err="1">
                <a:solidFill>
                  <a:schemeClr val="accent5">
                    <a:lumMod val="50000"/>
                  </a:schemeClr>
                </a:solidFill>
              </a:rPr>
              <a:t>they</a:t>
            </a:r>
            <a:r>
              <a:rPr lang="fr-FR" sz="2000" dirty="0">
                <a:solidFill>
                  <a:schemeClr val="accent5">
                    <a:lumMod val="50000"/>
                  </a:schemeClr>
                </a:solidFill>
              </a:rPr>
              <a:t> tell</a:t>
            </a:r>
          </a:p>
        </p:txBody>
      </p:sp>
      <p:pic>
        <p:nvPicPr>
          <p:cNvPr id="1026" name="Picture 2" descr="No Smoking, Sign, Smoking, Smoke">
            <a:extLst>
              <a:ext uri="{FF2B5EF4-FFF2-40B4-BE49-F238E27FC236}">
                <a16:creationId xmlns:a16="http://schemas.microsoft.com/office/drawing/2014/main" id="{7D35180B-22CC-46FF-A01C-18305DFBACE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77033" y="5236222"/>
            <a:ext cx="664809" cy="869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7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7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8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8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8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3" grpId="0"/>
      <p:bldP spid="82" grpId="0"/>
      <p:bldP spid="81" grpId="0"/>
      <p:bldP spid="79" grpId="0"/>
      <p:bldP spid="78" grpId="0"/>
      <p:bldP spid="76" grpId="0"/>
      <p:bldP spid="57"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5" grpId="0" animBg="1"/>
      <p:bldP spid="77" grpId="0" animBg="1"/>
      <p:bldP spid="8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4E7EDEBB-32E4-484B-94E4-A14B24FD5E81}"/>
              </a:ext>
            </a:extLst>
          </p:cNvPr>
          <p:cNvSpPr/>
          <p:nvPr/>
        </p:nvSpPr>
        <p:spPr>
          <a:xfrm>
            <a:off x="4439138" y="2619601"/>
            <a:ext cx="2880000" cy="1440000"/>
          </a:xfrm>
          <a:prstGeom prst="roundRect">
            <a:avLst/>
          </a:prstGeom>
          <a:solidFill>
            <a:schemeClr val="bg1"/>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emprunter</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34" name="Rectangle: Rounded Corners 33">
            <a:extLst>
              <a:ext uri="{FF2B5EF4-FFF2-40B4-BE49-F238E27FC236}">
                <a16:creationId xmlns:a16="http://schemas.microsoft.com/office/drawing/2014/main" id="{1B2A368E-4617-4682-B898-6789725B30D2}"/>
              </a:ext>
            </a:extLst>
          </p:cNvPr>
          <p:cNvSpPr/>
          <p:nvPr/>
        </p:nvSpPr>
        <p:spPr>
          <a:xfrm>
            <a:off x="4439138" y="2619601"/>
            <a:ext cx="2880000" cy="1440000"/>
          </a:xfrm>
          <a:prstGeom prst="roundRect">
            <a:avLst/>
          </a:prstGeom>
          <a:solidFill>
            <a:schemeClr val="bg1"/>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quitter</a:t>
            </a:r>
          </a:p>
        </p:txBody>
      </p:sp>
      <p:sp>
        <p:nvSpPr>
          <p:cNvPr id="35" name="Rectangle: Rounded Corners 34">
            <a:extLst>
              <a:ext uri="{FF2B5EF4-FFF2-40B4-BE49-F238E27FC236}">
                <a16:creationId xmlns:a16="http://schemas.microsoft.com/office/drawing/2014/main" id="{BD275591-113E-4F77-93D4-0861218A8D38}"/>
              </a:ext>
            </a:extLst>
          </p:cNvPr>
          <p:cNvSpPr/>
          <p:nvPr/>
        </p:nvSpPr>
        <p:spPr>
          <a:xfrm>
            <a:off x="4439138" y="2619601"/>
            <a:ext cx="2880000" cy="1440000"/>
          </a:xfrm>
          <a:prstGeom prst="roundRect">
            <a:avLst/>
          </a:prstGeom>
          <a:solidFill>
            <a:schemeClr val="bg1"/>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déjà</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D8A04018-0310-43C3-9113-09185AA2B79D}"/>
              </a:ext>
            </a:extLst>
          </p:cNvPr>
          <p:cNvSpPr txBox="1"/>
          <p:nvPr/>
        </p:nvSpPr>
        <p:spPr>
          <a:xfrm>
            <a:off x="9217163" y="4616318"/>
            <a:ext cx="1377300" cy="52322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always</a:t>
            </a:r>
          </a:p>
        </p:txBody>
      </p:sp>
      <p:sp>
        <p:nvSpPr>
          <p:cNvPr id="9" name="TextBox 8">
            <a:extLst>
              <a:ext uri="{FF2B5EF4-FFF2-40B4-BE49-F238E27FC236}">
                <a16:creationId xmlns:a16="http://schemas.microsoft.com/office/drawing/2014/main" id="{CF6C10F5-985D-4DD4-AB71-CCE03DAB8E38}"/>
              </a:ext>
            </a:extLst>
          </p:cNvPr>
          <p:cNvSpPr txBox="1"/>
          <p:nvPr/>
        </p:nvSpPr>
        <p:spPr>
          <a:xfrm>
            <a:off x="4863246" y="4659202"/>
            <a:ext cx="3046027" cy="52322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F0302020204030204"/>
              </a:rPr>
              <a:t>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 start, to begin</a:t>
            </a:r>
          </a:p>
        </p:txBody>
      </p:sp>
      <p:sp>
        <p:nvSpPr>
          <p:cNvPr id="10" name="TextBox 9">
            <a:extLst>
              <a:ext uri="{FF2B5EF4-FFF2-40B4-BE49-F238E27FC236}">
                <a16:creationId xmlns:a16="http://schemas.microsoft.com/office/drawing/2014/main" id="{C85517F3-D45D-4826-968D-838267416848}"/>
              </a:ext>
            </a:extLst>
          </p:cNvPr>
          <p:cNvSpPr txBox="1"/>
          <p:nvPr/>
        </p:nvSpPr>
        <p:spPr>
          <a:xfrm>
            <a:off x="2540087" y="1628272"/>
            <a:ext cx="3778582"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library</a:t>
            </a:r>
          </a:p>
        </p:txBody>
      </p:sp>
      <p:sp>
        <p:nvSpPr>
          <p:cNvPr id="11" name="TextBox 10">
            <a:extLst>
              <a:ext uri="{FF2B5EF4-FFF2-40B4-BE49-F238E27FC236}">
                <a16:creationId xmlns:a16="http://schemas.microsoft.com/office/drawing/2014/main" id="{B7DB58EA-44B0-433A-9BC6-00054D195BB3}"/>
              </a:ext>
            </a:extLst>
          </p:cNvPr>
          <p:cNvSpPr txBox="1"/>
          <p:nvPr/>
        </p:nvSpPr>
        <p:spPr>
          <a:xfrm>
            <a:off x="3192222" y="5477394"/>
            <a:ext cx="1526380" cy="52322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already</a:t>
            </a:r>
          </a:p>
        </p:txBody>
      </p:sp>
      <p:sp>
        <p:nvSpPr>
          <p:cNvPr id="12" name="TextBox 11">
            <a:extLst>
              <a:ext uri="{FF2B5EF4-FFF2-40B4-BE49-F238E27FC236}">
                <a16:creationId xmlns:a16="http://schemas.microsoft.com/office/drawing/2014/main" id="{BAEC6CFD-1A24-4A42-B8B7-6677E2C4511A}"/>
              </a:ext>
            </a:extLst>
          </p:cNvPr>
          <p:cNvSpPr txBox="1"/>
          <p:nvPr/>
        </p:nvSpPr>
        <p:spPr>
          <a:xfrm>
            <a:off x="835876" y="5188296"/>
            <a:ext cx="949299" cy="52322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a:t>
            </a:r>
          </a:p>
        </p:txBody>
      </p:sp>
      <p:sp>
        <p:nvSpPr>
          <p:cNvPr id="15" name="TextBox 14">
            <a:extLst>
              <a:ext uri="{FF2B5EF4-FFF2-40B4-BE49-F238E27FC236}">
                <a16:creationId xmlns:a16="http://schemas.microsoft.com/office/drawing/2014/main" id="{0F17ED9E-738D-4259-B2F1-4108537D561A}"/>
              </a:ext>
            </a:extLst>
          </p:cNvPr>
          <p:cNvSpPr txBox="1"/>
          <p:nvPr/>
        </p:nvSpPr>
        <p:spPr>
          <a:xfrm>
            <a:off x="6318669" y="1036468"/>
            <a:ext cx="2835163" cy="95410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F0302020204030204"/>
              </a:rPr>
              <a:t>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 borrow,</a:t>
            </a:r>
            <a:r>
              <a:rPr kumimoji="0" lang="en-GB"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borrowing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522FCAA4-2E15-4C98-923C-8A86E5F2DBC0}"/>
              </a:ext>
            </a:extLst>
          </p:cNvPr>
          <p:cNvSpPr txBox="1"/>
          <p:nvPr/>
        </p:nvSpPr>
        <p:spPr>
          <a:xfrm>
            <a:off x="6593417" y="5649911"/>
            <a:ext cx="3897221" cy="52322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F0302020204030204"/>
              </a:rPr>
              <a:t>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 explain, explaining</a:t>
            </a:r>
          </a:p>
        </p:txBody>
      </p:sp>
      <p:sp>
        <p:nvSpPr>
          <p:cNvPr id="17" name="TextBox 16">
            <a:extLst>
              <a:ext uri="{FF2B5EF4-FFF2-40B4-BE49-F238E27FC236}">
                <a16:creationId xmlns:a16="http://schemas.microsoft.com/office/drawing/2014/main" id="{875538E9-775A-41F4-B581-EDA3783EDF10}"/>
              </a:ext>
            </a:extLst>
          </p:cNvPr>
          <p:cNvSpPr txBox="1"/>
          <p:nvPr/>
        </p:nvSpPr>
        <p:spPr>
          <a:xfrm>
            <a:off x="9539539" y="1796522"/>
            <a:ext cx="2252540" cy="52322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lesson, class</a:t>
            </a:r>
          </a:p>
        </p:txBody>
      </p:sp>
      <p:sp>
        <p:nvSpPr>
          <p:cNvPr id="19" name="TextBox 18">
            <a:extLst>
              <a:ext uri="{FF2B5EF4-FFF2-40B4-BE49-F238E27FC236}">
                <a16:creationId xmlns:a16="http://schemas.microsoft.com/office/drawing/2014/main" id="{647FCB62-DE7C-4346-BAC6-5332216E54DE}"/>
              </a:ext>
            </a:extLst>
          </p:cNvPr>
          <p:cNvSpPr txBox="1"/>
          <p:nvPr/>
        </p:nvSpPr>
        <p:spPr>
          <a:xfrm>
            <a:off x="416692" y="3882586"/>
            <a:ext cx="2129109" cy="52322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F0302020204030204"/>
              </a:rPr>
              <a:t>task, chore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79D3D0E6-A1C3-4854-B498-DF13A58EF604}"/>
              </a:ext>
            </a:extLst>
          </p:cNvPr>
          <p:cNvSpPr txBox="1"/>
          <p:nvPr/>
        </p:nvSpPr>
        <p:spPr>
          <a:xfrm>
            <a:off x="994293" y="2125460"/>
            <a:ext cx="1545794" cy="95410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F0302020204030204"/>
              </a:rPr>
              <a:t>f</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inally</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a:t>
            </a:r>
            <a:r>
              <a:rPr kumimoji="0" lang="en-GB"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last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596C835-A360-40EB-B01A-9E03842758C6}"/>
              </a:ext>
            </a:extLst>
          </p:cNvPr>
          <p:cNvSpPr txBox="1"/>
          <p:nvPr/>
        </p:nvSpPr>
        <p:spPr>
          <a:xfrm>
            <a:off x="8453448" y="2772633"/>
            <a:ext cx="3524635" cy="95410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F0302020204030204"/>
              </a:rPr>
              <a:t>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 leave, leaving (somewhere)</a:t>
            </a:r>
          </a:p>
        </p:txBody>
      </p:sp>
      <p:sp>
        <p:nvSpPr>
          <p:cNvPr id="3" name="Rectangle: Rounded Corners 2">
            <a:extLst>
              <a:ext uri="{FF2B5EF4-FFF2-40B4-BE49-F238E27FC236}">
                <a16:creationId xmlns:a16="http://schemas.microsoft.com/office/drawing/2014/main" id="{04847268-365B-4C3D-8947-335F89F5F77B}"/>
              </a:ext>
            </a:extLst>
          </p:cNvPr>
          <p:cNvSpPr/>
          <p:nvPr/>
        </p:nvSpPr>
        <p:spPr>
          <a:xfrm>
            <a:off x="4439138" y="2619601"/>
            <a:ext cx="2880000" cy="1440000"/>
          </a:xfrm>
          <a:prstGeom prst="roundRect">
            <a:avLst/>
          </a:prstGeom>
          <a:solidFill>
            <a:schemeClr val="bg1"/>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la </a:t>
            </a: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fois</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7CD89CA1-1578-4918-8621-881A45340D07}"/>
              </a:ext>
            </a:extLst>
          </p:cNvPr>
          <p:cNvSpPr/>
          <p:nvPr/>
        </p:nvSpPr>
        <p:spPr>
          <a:xfrm>
            <a:off x="4439138" y="2619601"/>
            <a:ext cx="2880000" cy="1440000"/>
          </a:xfrm>
          <a:prstGeom prst="roundRect">
            <a:avLst/>
          </a:prstGeom>
          <a:solidFill>
            <a:schemeClr val="bg1"/>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toujours</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D95BA6A5-808F-4A6B-A8A7-510F139301C7}"/>
              </a:ext>
            </a:extLst>
          </p:cNvPr>
          <p:cNvSpPr/>
          <p:nvPr/>
        </p:nvSpPr>
        <p:spPr>
          <a:xfrm>
            <a:off x="4439138" y="2619601"/>
            <a:ext cx="2880000" cy="1440000"/>
          </a:xfrm>
          <a:prstGeom prst="roundRect">
            <a:avLst/>
          </a:prstGeom>
          <a:solidFill>
            <a:schemeClr val="bg1"/>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le </a:t>
            </a: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cours</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D59C0B10-600F-4755-9CE0-836C7EBDCD0A}"/>
              </a:ext>
            </a:extLst>
          </p:cNvPr>
          <p:cNvSpPr/>
          <p:nvPr/>
        </p:nvSpPr>
        <p:spPr>
          <a:xfrm>
            <a:off x="4439138" y="2619601"/>
            <a:ext cx="2880000" cy="1440000"/>
          </a:xfrm>
          <a:prstGeom prst="roundRect">
            <a:avLst/>
          </a:prstGeom>
          <a:solidFill>
            <a:schemeClr val="bg1"/>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EE6000"/>
                </a:solidFill>
                <a:effectLst/>
                <a:uLnTx/>
                <a:uFillTx/>
                <a:latin typeface="Century Gothic" panose="020F0302020204030204"/>
                <a:ea typeface="+mn-ea"/>
                <a:cs typeface="+mn-cs"/>
              </a:rPr>
              <a:t>la </a:t>
            </a:r>
            <a:r>
              <a:rPr kumimoji="0" lang="en-GB" sz="3000" b="1" i="0" u="none" strike="noStrike" kern="1200" cap="none" spc="0" normalizeH="0" baseline="0" noProof="0" dirty="0" err="1">
                <a:ln>
                  <a:noFill/>
                </a:ln>
                <a:solidFill>
                  <a:srgbClr val="EE6000"/>
                </a:solidFill>
                <a:effectLst/>
                <a:uLnTx/>
                <a:uFillTx/>
                <a:latin typeface="Century Gothic" panose="020F0302020204030204"/>
                <a:ea typeface="+mn-ea"/>
                <a:cs typeface="+mn-cs"/>
              </a:rPr>
              <a:t>bibliothèque</a:t>
            </a:r>
            <a:endParaRPr kumimoji="0" lang="en-GB" sz="30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7C9B49F9-BACC-45F3-A33E-16AB6BF64B06}"/>
              </a:ext>
            </a:extLst>
          </p:cNvPr>
          <p:cNvSpPr/>
          <p:nvPr/>
        </p:nvSpPr>
        <p:spPr>
          <a:xfrm>
            <a:off x="4439138" y="2619601"/>
            <a:ext cx="2880000" cy="1440000"/>
          </a:xfrm>
          <a:prstGeom prst="roundRect">
            <a:avLst/>
          </a:prstGeom>
          <a:solidFill>
            <a:schemeClr val="bg1"/>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EE6000"/>
                </a:solidFill>
                <a:latin typeface="Century Gothic" panose="020F0302020204030204"/>
              </a:rPr>
              <a:t>l</a:t>
            </a: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a </a:t>
            </a: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tâche</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8C02E4BE-065D-4700-9258-DE59623FA9B8}"/>
              </a:ext>
            </a:extLst>
          </p:cNvPr>
          <p:cNvSpPr/>
          <p:nvPr/>
        </p:nvSpPr>
        <p:spPr>
          <a:xfrm>
            <a:off x="4439138" y="2619601"/>
            <a:ext cx="2880000" cy="1440000"/>
          </a:xfrm>
          <a:prstGeom prst="roundRect">
            <a:avLst/>
          </a:prstGeom>
          <a:solidFill>
            <a:schemeClr val="bg1"/>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enfin</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30" name="Rectangle: Rounded Corners 29">
            <a:extLst>
              <a:ext uri="{FF2B5EF4-FFF2-40B4-BE49-F238E27FC236}">
                <a16:creationId xmlns:a16="http://schemas.microsoft.com/office/drawing/2014/main" id="{125A1449-CF2A-4F47-B36E-FFA94C8F656A}"/>
              </a:ext>
            </a:extLst>
          </p:cNvPr>
          <p:cNvSpPr/>
          <p:nvPr/>
        </p:nvSpPr>
        <p:spPr>
          <a:xfrm>
            <a:off x="4439138" y="2619601"/>
            <a:ext cx="2880000" cy="1440000"/>
          </a:xfrm>
          <a:prstGeom prst="roundRect">
            <a:avLst/>
          </a:prstGeom>
          <a:solidFill>
            <a:schemeClr val="bg1"/>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commencer</a:t>
            </a:r>
          </a:p>
        </p:txBody>
      </p:sp>
      <p:sp>
        <p:nvSpPr>
          <p:cNvPr id="31" name="Rectangle: Rounded Corners 30">
            <a:extLst>
              <a:ext uri="{FF2B5EF4-FFF2-40B4-BE49-F238E27FC236}">
                <a16:creationId xmlns:a16="http://schemas.microsoft.com/office/drawing/2014/main" id="{9CE6CCA3-5533-480C-B284-75808ACC849F}"/>
              </a:ext>
            </a:extLst>
          </p:cNvPr>
          <p:cNvSpPr/>
          <p:nvPr/>
        </p:nvSpPr>
        <p:spPr>
          <a:xfrm>
            <a:off x="4439138" y="2619601"/>
            <a:ext cx="2880000" cy="1440000"/>
          </a:xfrm>
          <a:prstGeom prst="roundRect">
            <a:avLst/>
          </a:prstGeom>
          <a:solidFill>
            <a:schemeClr val="bg1"/>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expliquer</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1462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21600000">
                                      <p:cBhvr>
                                        <p:cTn id="22" dur="2000" fill="hold"/>
                                        <p:tgtEl>
                                          <p:spTgt spid="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grpId="0" nodeType="clickEffect">
                                  <p:stCondLst>
                                    <p:cond delay="0"/>
                                  </p:stCondLst>
                                  <p:childTnLst>
                                    <p:animRot by="21600000">
                                      <p:cBhvr>
                                        <p:cTn id="34" dur="2000" fill="hold"/>
                                        <p:tgtEl>
                                          <p:spTgt spid="17"/>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grpId="0" nodeType="clickEffect">
                                  <p:stCondLst>
                                    <p:cond delay="0"/>
                                  </p:stCondLst>
                                  <p:childTnLst>
                                    <p:animRot by="21600000">
                                      <p:cBhvr>
                                        <p:cTn id="46" dur="2000" fill="hold"/>
                                        <p:tgtEl>
                                          <p:spTgt spid="10"/>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8" presetClass="emph" presetSubtype="0" fill="hold" grpId="0" nodeType="clickEffect">
                                  <p:stCondLst>
                                    <p:cond delay="0"/>
                                  </p:stCondLst>
                                  <p:childTnLst>
                                    <p:animRot by="21600000">
                                      <p:cBhvr>
                                        <p:cTn id="58" dur="2000" fill="hold"/>
                                        <p:tgtEl>
                                          <p:spTgt spid="19"/>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grpId="0" nodeType="clickEffect">
                                  <p:stCondLst>
                                    <p:cond delay="0"/>
                                  </p:stCondLst>
                                  <p:childTnLst>
                                    <p:animRot by="21600000">
                                      <p:cBhvr>
                                        <p:cTn id="70" dur="2000" fill="hold"/>
                                        <p:tgtEl>
                                          <p:spTgt spid="20"/>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8" presetClass="emph" presetSubtype="0" fill="hold" grpId="0" nodeType="clickEffect">
                                  <p:stCondLst>
                                    <p:cond delay="0"/>
                                  </p:stCondLst>
                                  <p:childTnLst>
                                    <p:animRot by="21600000">
                                      <p:cBhvr>
                                        <p:cTn id="82" dur="2000" fill="hold"/>
                                        <p:tgtEl>
                                          <p:spTgt spid="9"/>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3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8" presetClass="emph" presetSubtype="0" fill="hold" grpId="0" nodeType="clickEffect">
                                  <p:stCondLst>
                                    <p:cond delay="0"/>
                                  </p:stCondLst>
                                  <p:childTnLst>
                                    <p:animRot by="21600000">
                                      <p:cBhvr>
                                        <p:cTn id="94" dur="2000" fill="hold"/>
                                        <p:tgtEl>
                                          <p:spTgt spid="16"/>
                                        </p:tgtEl>
                                        <p:attrNameLst>
                                          <p:attrName>r</p:attrName>
                                        </p:attrNameLst>
                                      </p:cBhvr>
                                    </p:animRo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3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8" presetClass="emph" presetSubtype="0" fill="hold" grpId="0" nodeType="clickEffect">
                                  <p:stCondLst>
                                    <p:cond delay="0"/>
                                  </p:stCondLst>
                                  <p:childTnLst>
                                    <p:animRot by="21600000">
                                      <p:cBhvr>
                                        <p:cTn id="106" dur="2000" fill="hold"/>
                                        <p:tgtEl>
                                          <p:spTgt spid="15"/>
                                        </p:tgtEl>
                                        <p:attrNameLst>
                                          <p:attrName>r</p:attrName>
                                        </p:attrNameLst>
                                      </p:cBhvr>
                                    </p:animRo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3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grpId="0" nodeType="clickEffect">
                                  <p:stCondLst>
                                    <p:cond delay="0"/>
                                  </p:stCondLst>
                                  <p:childTnLst>
                                    <p:animRot by="21600000">
                                      <p:cBhvr>
                                        <p:cTn id="118" dur="2000" fill="hold"/>
                                        <p:tgtEl>
                                          <p:spTgt spid="21"/>
                                        </p:tgtEl>
                                        <p:attrNameLst>
                                          <p:attrName>r</p:attrName>
                                        </p:attrNameLst>
                                      </p:cBhvr>
                                    </p:animRo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34"/>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8" presetClass="emph" presetSubtype="0" fill="hold" grpId="0" nodeType="clickEffect">
                                  <p:stCondLst>
                                    <p:cond delay="0"/>
                                  </p:stCondLst>
                                  <p:childTnLst>
                                    <p:animRot by="21600000">
                                      <p:cBhvr>
                                        <p:cTn id="130" dur="2000" fill="hold"/>
                                        <p:tgtEl>
                                          <p:spTgt spid="11"/>
                                        </p:tgtEl>
                                        <p:attrNameLst>
                                          <p:attrName>r</p:attrName>
                                        </p:attrNameLst>
                                      </p:cBhvr>
                                    </p:animRo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35" grpId="0" animBg="1"/>
      <p:bldP spid="35" grpId="1" animBg="1"/>
      <p:bldP spid="2" grpId="0"/>
      <p:bldP spid="9" grpId="0"/>
      <p:bldP spid="10" grpId="0"/>
      <p:bldP spid="11" grpId="0"/>
      <p:bldP spid="12" grpId="0"/>
      <p:bldP spid="15" grpId="0"/>
      <p:bldP spid="16" grpId="0"/>
      <p:bldP spid="17" grpId="0"/>
      <p:bldP spid="19" grpId="0"/>
      <p:bldP spid="20" grpId="0"/>
      <p:bldP spid="21" grpId="0"/>
      <p:bldP spid="3" grpId="0" animBg="1"/>
      <p:bldP spid="3"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7E97DA-2F23-F745-B756-301D480DCC3C}"/>
              </a:ext>
            </a:extLst>
          </p:cNvPr>
          <p:cNvSpPr txBox="1"/>
          <p:nvPr/>
        </p:nvSpPr>
        <p:spPr>
          <a:xfrm>
            <a:off x="134485" y="1347111"/>
            <a:ext cx="11923029"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The verbs </a:t>
            </a:r>
            <a:r>
              <a:rPr lang="en-US" sz="2400" b="1" dirty="0" err="1">
                <a:solidFill>
                  <a:srgbClr val="4472C4">
                    <a:lumMod val="50000"/>
                  </a:srgbClr>
                </a:solidFill>
                <a:latin typeface="Century Gothic" panose="020F0302020204030204"/>
              </a:rPr>
              <a:t>partir</a:t>
            </a:r>
            <a:r>
              <a:rPr lang="en-US" sz="2400" dirty="0">
                <a:solidFill>
                  <a:srgbClr val="4472C4">
                    <a:lumMod val="50000"/>
                  </a:srgbClr>
                </a:solidFill>
                <a:latin typeface="Century Gothic" panose="020F0302020204030204"/>
              </a:rPr>
              <a:t> and </a:t>
            </a:r>
            <a:r>
              <a:rPr lang="en-US" sz="2400" b="1" dirty="0">
                <a:solidFill>
                  <a:srgbClr val="4472C4">
                    <a:lumMod val="50000"/>
                  </a:srgbClr>
                </a:solidFill>
                <a:latin typeface="Century Gothic" panose="020F0302020204030204"/>
              </a:rPr>
              <a:t>quitter</a:t>
            </a:r>
            <a:r>
              <a:rPr lang="en-US" sz="2400" dirty="0">
                <a:solidFill>
                  <a:srgbClr val="4472C4">
                    <a:lumMod val="50000"/>
                  </a:srgbClr>
                </a:solidFill>
                <a:latin typeface="Century Gothic" panose="020F0302020204030204"/>
              </a:rPr>
              <a:t> both mean ‘to leave’ in English.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Quitter</a:t>
            </a:r>
            <a:r>
              <a:rPr lang="en-US" sz="2400" dirty="0">
                <a:solidFill>
                  <a:srgbClr val="4472C4">
                    <a:lumMod val="50000"/>
                  </a:srgbClr>
                </a:solidFill>
                <a:latin typeface="Century Gothic" panose="020F0302020204030204"/>
              </a:rPr>
              <a:t> is followed by a </a:t>
            </a:r>
            <a:r>
              <a:rPr lang="en-US" sz="2400" b="1" dirty="0">
                <a:solidFill>
                  <a:srgbClr val="EE6000"/>
                </a:solidFill>
                <a:latin typeface="Century Gothic" panose="020F0302020204030204"/>
              </a:rPr>
              <a:t>direct object</a:t>
            </a:r>
            <a:r>
              <a:rPr lang="en-US" sz="2400" dirty="0">
                <a:solidFill>
                  <a:srgbClr val="4472C4">
                    <a:lumMod val="50000"/>
                  </a:srgbClr>
                </a:solidFill>
                <a:latin typeface="Century Gothic" panose="020F0302020204030204"/>
              </a:rPr>
              <a:t> describing </a:t>
            </a:r>
            <a:r>
              <a:rPr lang="en-US" sz="2400" b="1" dirty="0">
                <a:solidFill>
                  <a:srgbClr val="4472C4">
                    <a:lumMod val="50000"/>
                  </a:srgbClr>
                </a:solidFill>
                <a:latin typeface="Century Gothic" panose="020F0302020204030204"/>
              </a:rPr>
              <a:t>somewhere:</a:t>
            </a: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Nous </a:t>
            </a:r>
            <a:r>
              <a:rPr lang="en-US" sz="2400" b="1" dirty="0" err="1">
                <a:solidFill>
                  <a:srgbClr val="4472C4">
                    <a:lumMod val="50000"/>
                  </a:srgbClr>
                </a:solidFill>
                <a:latin typeface="Century Gothic" panose="020F0302020204030204"/>
              </a:rPr>
              <a:t>quittons</a:t>
            </a:r>
            <a:r>
              <a:rPr lang="en-US" sz="2400" dirty="0">
                <a:solidFill>
                  <a:srgbClr val="4472C4">
                    <a:lumMod val="50000"/>
                  </a:srgbClr>
                </a:solidFill>
                <a:latin typeface="Century Gothic" panose="020F0302020204030204"/>
              </a:rPr>
              <a:t> </a:t>
            </a:r>
            <a:r>
              <a:rPr lang="en-US" sz="2400" b="1" dirty="0">
                <a:solidFill>
                  <a:srgbClr val="EE6000"/>
                </a:solidFill>
                <a:latin typeface="Century Gothic" panose="020F0302020204030204"/>
              </a:rPr>
              <a:t>la </a:t>
            </a:r>
            <a:r>
              <a:rPr lang="en-US" sz="2400" b="1" dirty="0" err="1">
                <a:solidFill>
                  <a:srgbClr val="EE6000"/>
                </a:solidFill>
                <a:latin typeface="Century Gothic" panose="020F0302020204030204"/>
              </a:rPr>
              <a:t>maison</a:t>
            </a:r>
            <a:r>
              <a:rPr lang="en-US" sz="2400" dirty="0">
                <a:solidFill>
                  <a:srgbClr val="EE6000"/>
                </a:solidFill>
                <a:latin typeface="Century Gothic" panose="020F0302020204030204"/>
              </a:rPr>
              <a:t>.</a:t>
            </a:r>
            <a:r>
              <a:rPr lang="en-US" sz="2400" dirty="0">
                <a:solidFill>
                  <a:srgbClr val="4472C4">
                    <a:lumMod val="50000"/>
                  </a:srgbClr>
                </a:solidFill>
                <a:latin typeface="Century Gothic" panose="020F0302020204030204"/>
              </a:rPr>
              <a:t>		      We are leaving </a:t>
            </a:r>
            <a:r>
              <a:rPr lang="en-US" sz="2400" b="1" dirty="0">
                <a:solidFill>
                  <a:srgbClr val="EE6000"/>
                </a:solidFill>
                <a:latin typeface="Century Gothic" panose="020F0302020204030204"/>
              </a:rPr>
              <a:t>the house</a:t>
            </a:r>
            <a:r>
              <a:rPr lang="en-US" sz="2400" dirty="0">
                <a:solidFill>
                  <a:srgbClr val="EE6000"/>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Partir</a:t>
            </a:r>
            <a:r>
              <a:rPr lang="en-US" sz="2400" i="1" dirty="0">
                <a:solidFill>
                  <a:srgbClr val="4472C4">
                    <a:lumMod val="50000"/>
                  </a:srgbClr>
                </a:solidFill>
                <a:latin typeface="Century Gothic" panose="020F0302020204030204"/>
              </a:rPr>
              <a:t> </a:t>
            </a:r>
            <a:r>
              <a:rPr lang="en-US" sz="2400" dirty="0">
                <a:solidFill>
                  <a:srgbClr val="4472C4">
                    <a:lumMod val="50000"/>
                  </a:srgbClr>
                </a:solidFill>
                <a:latin typeface="Century Gothic" panose="020F0302020204030204"/>
              </a:rPr>
              <a:t>is used when there is </a:t>
            </a:r>
            <a:r>
              <a:rPr lang="en-US" sz="2400" b="1" dirty="0">
                <a:solidFill>
                  <a:srgbClr val="EE6000"/>
                </a:solidFill>
                <a:latin typeface="Century Gothic" panose="020F0302020204030204"/>
              </a:rPr>
              <a:t>no direct object </a:t>
            </a:r>
            <a:r>
              <a:rPr lang="en-US" sz="2400" dirty="0">
                <a:solidFill>
                  <a:srgbClr val="4472C4">
                    <a:lumMod val="50000"/>
                  </a:srgbClr>
                </a:solidFill>
                <a:latin typeface="Century Gothic" panose="020F0302020204030204"/>
              </a:rPr>
              <a:t>or when it is separated from the direct object by a </a:t>
            </a:r>
            <a:r>
              <a:rPr lang="en-US" sz="2400" b="1" dirty="0">
                <a:solidFill>
                  <a:srgbClr val="EE6000"/>
                </a:solidFill>
                <a:latin typeface="Century Gothic" panose="020F0302020204030204"/>
              </a:rPr>
              <a:t>preposition</a:t>
            </a:r>
            <a:r>
              <a:rPr lang="en-US" sz="24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Nous </a:t>
            </a:r>
            <a:r>
              <a:rPr lang="en-US" sz="2400" b="1" dirty="0" err="1">
                <a:solidFill>
                  <a:srgbClr val="4472C4">
                    <a:lumMod val="50000"/>
                  </a:srgbClr>
                </a:solidFill>
                <a:latin typeface="Century Gothic" panose="020F0302020204030204"/>
              </a:rPr>
              <a:t>partons</a:t>
            </a:r>
            <a:r>
              <a:rPr lang="en-US" sz="2400" dirty="0">
                <a:solidFill>
                  <a:srgbClr val="4472C4">
                    <a:lumMod val="50000"/>
                  </a:srgbClr>
                </a:solidFill>
                <a:latin typeface="Century Gothic" panose="020F0302020204030204"/>
              </a:rPr>
              <a:t>.			       We are leaving. </a:t>
            </a:r>
            <a:endParaRPr lang="en-US" sz="2400" i="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Nous </a:t>
            </a:r>
            <a:r>
              <a:rPr lang="en-US" sz="2400" b="1" dirty="0" err="1">
                <a:solidFill>
                  <a:srgbClr val="4472C4">
                    <a:lumMod val="50000"/>
                  </a:srgbClr>
                </a:solidFill>
                <a:latin typeface="Century Gothic" panose="020F0302020204030204"/>
              </a:rPr>
              <a:t>partons</a:t>
            </a:r>
            <a:r>
              <a:rPr lang="en-US" sz="2400" dirty="0">
                <a:solidFill>
                  <a:srgbClr val="4472C4">
                    <a:lumMod val="50000"/>
                  </a:srgbClr>
                </a:solidFill>
                <a:latin typeface="Century Gothic" panose="020F0302020204030204"/>
              </a:rPr>
              <a:t> </a:t>
            </a:r>
            <a:r>
              <a:rPr lang="en-US" sz="2400" b="1" dirty="0">
                <a:solidFill>
                  <a:srgbClr val="EE6000"/>
                </a:solidFill>
                <a:latin typeface="Century Gothic" panose="020F0302020204030204"/>
              </a:rPr>
              <a:t>dans deux minutes.   </a:t>
            </a:r>
            <a:r>
              <a:rPr lang="en-US" sz="2400" dirty="0">
                <a:solidFill>
                  <a:srgbClr val="4472C4">
                    <a:lumMod val="50000"/>
                  </a:srgbClr>
                </a:solidFill>
                <a:latin typeface="Century Gothic" panose="020F0302020204030204"/>
              </a:rPr>
              <a:t>We are leaving </a:t>
            </a:r>
            <a:r>
              <a:rPr lang="en-US" sz="2400" b="1" dirty="0">
                <a:solidFill>
                  <a:srgbClr val="EE6000"/>
                </a:solidFill>
                <a:latin typeface="Century Gothic" panose="020F0302020204030204"/>
              </a:rPr>
              <a:t>in two minutes.</a:t>
            </a: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Nous </a:t>
            </a:r>
            <a:r>
              <a:rPr lang="en-US" sz="2400" b="1" dirty="0" err="1">
                <a:solidFill>
                  <a:srgbClr val="4472C4">
                    <a:lumMod val="50000"/>
                  </a:srgbClr>
                </a:solidFill>
                <a:latin typeface="Century Gothic" panose="020F0302020204030204"/>
              </a:rPr>
              <a:t>partons</a:t>
            </a:r>
            <a:r>
              <a:rPr lang="en-US" sz="2400" dirty="0">
                <a:solidFill>
                  <a:srgbClr val="4472C4">
                    <a:lumMod val="50000"/>
                  </a:srgbClr>
                </a:solidFill>
                <a:latin typeface="Century Gothic" panose="020F0302020204030204"/>
              </a:rPr>
              <a:t> </a:t>
            </a:r>
            <a:r>
              <a:rPr lang="en-US" sz="2400" b="1" dirty="0">
                <a:solidFill>
                  <a:srgbClr val="EE6000"/>
                </a:solidFill>
                <a:latin typeface="Century Gothic" panose="020F0302020204030204"/>
              </a:rPr>
              <a:t>pour Paris</a:t>
            </a:r>
            <a:r>
              <a:rPr lang="en-US" sz="2400" dirty="0">
                <a:solidFill>
                  <a:srgbClr val="4472C4">
                    <a:lumMod val="50000"/>
                  </a:srgbClr>
                </a:solidFill>
                <a:latin typeface="Century Gothic" panose="020F0302020204030204"/>
              </a:rPr>
              <a:t>.		       We are leaving </a:t>
            </a:r>
            <a:r>
              <a:rPr lang="en-US" sz="2400" b="1" dirty="0">
                <a:solidFill>
                  <a:srgbClr val="EE6000"/>
                </a:solidFill>
                <a:latin typeface="Century Gothic" panose="020F0302020204030204"/>
              </a:rPr>
              <a:t>for</a:t>
            </a:r>
            <a:r>
              <a:rPr lang="en-US" sz="2400" dirty="0">
                <a:solidFill>
                  <a:srgbClr val="4472C4">
                    <a:lumMod val="50000"/>
                  </a:srgbClr>
                </a:solidFill>
                <a:latin typeface="Century Gothic" panose="020F0302020204030204"/>
              </a:rPr>
              <a:t> </a:t>
            </a:r>
            <a:r>
              <a:rPr lang="en-US" sz="2400" b="1" dirty="0">
                <a:solidFill>
                  <a:srgbClr val="EE6000"/>
                </a:solidFill>
                <a:latin typeface="Century Gothic" panose="020F0302020204030204"/>
              </a:rPr>
              <a:t>Paris</a:t>
            </a:r>
            <a:r>
              <a:rPr lang="en-US" sz="2400" dirty="0">
                <a:solidFill>
                  <a:srgbClr val="4472C4">
                    <a:lumMod val="50000"/>
                  </a:srgbClr>
                </a:solidFill>
                <a:latin typeface="Century Gothic" panose="020F0302020204030204"/>
              </a:rPr>
              <a:t>.  </a:t>
            </a:r>
            <a:r>
              <a:rPr lang="en-US" sz="2400" i="1" dirty="0">
                <a:solidFill>
                  <a:srgbClr val="4472C4">
                    <a:lumMod val="50000"/>
                  </a:srgbClr>
                </a:solidFill>
                <a:latin typeface="Century Gothic" panose="020F0302020204030204"/>
              </a:rPr>
              <a:t>	</a:t>
            </a:r>
          </a:p>
        </p:txBody>
      </p:sp>
      <p:pic>
        <p:nvPicPr>
          <p:cNvPr id="21" name="Picture 20" descr="A picture containing toy, doll, drawing&#10;&#10;Description automatically generated">
            <a:extLst>
              <a:ext uri="{FF2B5EF4-FFF2-40B4-BE49-F238E27FC236}">
                <a16:creationId xmlns:a16="http://schemas.microsoft.com/office/drawing/2014/main" id="{BC14297E-CB53-46AC-BB6F-A06DC1FCF2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184386" y="4521857"/>
            <a:ext cx="1238904" cy="1349569"/>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7365304" cy="707849"/>
          </a:xfrm>
        </p:spPr>
        <p:txBody>
          <a:bodyPr>
            <a:normAutofit/>
          </a:bodyPr>
          <a:lstStyle/>
          <a:p>
            <a:r>
              <a:rPr lang="en-GB" sz="2800" b="1" dirty="0">
                <a:solidFill>
                  <a:schemeClr val="bg1"/>
                </a:solidFill>
              </a:rPr>
              <a:t>Saying ‘leave’: </a:t>
            </a:r>
            <a:r>
              <a:rPr lang="en-GB" sz="2800" b="1" dirty="0" err="1">
                <a:solidFill>
                  <a:schemeClr val="bg1"/>
                </a:solidFill>
              </a:rPr>
              <a:t>partir</a:t>
            </a:r>
            <a:r>
              <a:rPr lang="en-GB" sz="2800" b="1" dirty="0">
                <a:solidFill>
                  <a:schemeClr val="bg1"/>
                </a:solidFill>
              </a:rPr>
              <a:t> and quitter</a:t>
            </a:r>
          </a:p>
        </p:txBody>
      </p:sp>
      <p:grpSp>
        <p:nvGrpSpPr>
          <p:cNvPr id="11" name="Group 10">
            <a:extLst>
              <a:ext uri="{FF2B5EF4-FFF2-40B4-BE49-F238E27FC236}">
                <a16:creationId xmlns:a16="http://schemas.microsoft.com/office/drawing/2014/main" id="{DA1DF4E6-567B-4CBD-8DBC-1B641BB3B094}"/>
              </a:ext>
            </a:extLst>
          </p:cNvPr>
          <p:cNvGrpSpPr/>
          <p:nvPr/>
        </p:nvGrpSpPr>
        <p:grpSpPr>
          <a:xfrm>
            <a:off x="10081122" y="1988763"/>
            <a:ext cx="1828798" cy="1316060"/>
            <a:chOff x="9897763" y="1884339"/>
            <a:chExt cx="1828798" cy="1316060"/>
          </a:xfrm>
        </p:grpSpPr>
        <p:pic>
          <p:nvPicPr>
            <p:cNvPr id="3" name="Picture 2" descr="A picture containing doll, toy, drawing&#10;&#10;Description automatically generated">
              <a:extLst>
                <a:ext uri="{FF2B5EF4-FFF2-40B4-BE49-F238E27FC236}">
                  <a16:creationId xmlns:a16="http://schemas.microsoft.com/office/drawing/2014/main" id="{61E58979-7DDA-4B58-B184-3AD26E18FAF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6759" b="92963" l="10000" r="90000">
                          <a14:foregroundMark x1="62448" y1="33241" x2="62448" y2="33241"/>
                          <a14:foregroundMark x1="67969" y1="26296" x2="67969" y2="26296"/>
                          <a14:foregroundMark x1="66302" y1="37130" x2="66302" y2="37130"/>
                          <a14:foregroundMark x1="63542" y1="48889" x2="63542" y2="48889"/>
                          <a14:foregroundMark x1="58594" y1="77407" x2="58594" y2="77407"/>
                          <a14:foregroundMark x1="64635" y1="48889" x2="64635" y2="48889"/>
                          <a14:foregroundMark x1="66875" y1="23426" x2="66875" y2="23426"/>
                          <a14:foregroundMark x1="67396" y1="77407" x2="67396" y2="77407"/>
                          <a14:foregroundMark x1="53958" y1="65926" x2="53958" y2="65926"/>
                          <a14:foregroundMark x1="59010" y1="62407" x2="59010" y2="62407"/>
                          <a14:foregroundMark x1="70052" y1="31852" x2="70052" y2="31852"/>
                          <a14:foregroundMark x1="54688" y1="26111" x2="54688" y2="26111"/>
                          <a14:foregroundMark x1="57135" y1="81481" x2="57135" y2="81481"/>
                          <a14:foregroundMark x1="48125" y1="83981" x2="48125" y2="83981"/>
                          <a14:foregroundMark x1="39948" y1="85833" x2="39948" y2="85833"/>
                          <a14:foregroundMark x1="57135" y1="88611" x2="57135" y2="88611"/>
                          <a14:foregroundMark x1="39948" y1="83426" x2="39948" y2="83426"/>
                          <a14:foregroundMark x1="42865" y1="88056" x2="42865" y2="88056"/>
                          <a14:foregroundMark x1="53177" y1="86389" x2="53177" y2="86389"/>
                          <a14:foregroundMark x1="54375" y1="89722" x2="54375" y2="89722"/>
                          <a14:foregroundMark x1="54375" y1="89722" x2="54375" y2="89722"/>
                          <a14:foregroundMark x1="54375" y1="89722" x2="54375" y2="89722"/>
                          <a14:foregroundMark x1="49948" y1="89722" x2="49948" y2="89722"/>
                          <a14:foregroundMark x1="47031" y1="85833" x2="47031" y2="85833"/>
                          <a14:foregroundMark x1="65313" y1="92963" x2="65313" y2="92963"/>
                          <a14:foregroundMark x1="63594" y1="88333" x2="63594" y2="88333"/>
                          <a14:foregroundMark x1="63594" y1="87778" x2="63594" y2="87778"/>
                          <a14:foregroundMark x1="24010" y1="12500" x2="24010" y2="12500"/>
                          <a14:foregroundMark x1="24010" y1="9722" x2="24010" y2="9722"/>
                          <a14:foregroundMark x1="24010" y1="9722" x2="24010" y2="9722"/>
                          <a14:foregroundMark x1="27708" y1="6759" x2="27708" y2="6759"/>
                          <a14:foregroundMark x1="32917" y1="8426" x2="32917" y2="8426"/>
                          <a14:foregroundMark x1="36302" y1="10556" x2="36302" y2="10556"/>
                          <a14:foregroundMark x1="44271" y1="13611" x2="44271" y2="13611"/>
                          <a14:foregroundMark x1="23854" y1="24722" x2="23854" y2="24722"/>
                          <a14:foregroundMark x1="24479" y1="34074" x2="24479" y2="34074"/>
                          <a14:foregroundMark x1="23698" y1="42500" x2="23698" y2="42500"/>
                          <a14:foregroundMark x1="23542" y1="43056" x2="23542" y2="43056"/>
                          <a14:foregroundMark x1="23229" y1="53704" x2="23229" y2="53704"/>
                          <a14:foregroundMark x1="24479" y1="61296" x2="24479" y2="61296"/>
                          <a14:foregroundMark x1="23385" y1="72222" x2="23385" y2="72222"/>
                          <a14:foregroundMark x1="23229" y1="76852" x2="23229" y2="76852"/>
                          <a14:foregroundMark x1="24479" y1="9444" x2="24479" y2="9444"/>
                          <a14:foregroundMark x1="23854" y1="7593" x2="23854" y2="7593"/>
                          <a14:foregroundMark x1="27240" y1="6759" x2="27240" y2="6759"/>
                          <a14:foregroundMark x1="26302" y1="6759" x2="26302" y2="6759"/>
                          <a14:foregroundMark x1="26302" y1="6759" x2="26302" y2="6759"/>
                          <a14:foregroundMark x1="26302" y1="6759" x2="26302" y2="6759"/>
                          <a14:foregroundMark x1="29688" y1="7315" x2="29688" y2="7315"/>
                          <a14:foregroundMark x1="29688" y1="7315" x2="29688" y2="7315"/>
                          <a14:foregroundMark x1="31354" y1="9167" x2="31354" y2="9167"/>
                          <a14:foregroundMark x1="31354" y1="9167" x2="31354" y2="9167"/>
                          <a14:foregroundMark x1="34427" y1="9444" x2="34427" y2="9444"/>
                          <a14:foregroundMark x1="34427" y1="9444" x2="34427" y2="9444"/>
                          <a14:foregroundMark x1="37656" y1="10833" x2="37656" y2="10833"/>
                          <a14:foregroundMark x1="37656" y1="10833" x2="37656" y2="10833"/>
                          <a14:foregroundMark x1="39948" y1="11389" x2="39948" y2="11389"/>
                          <a14:foregroundMark x1="39948" y1="11389" x2="39948" y2="11389"/>
                          <a14:foregroundMark x1="43177" y1="11389" x2="43177" y2="11389"/>
                          <a14:foregroundMark x1="43177" y1="11389" x2="43177" y2="11389"/>
                          <a14:foregroundMark x1="45521" y1="13333" x2="45521" y2="13333"/>
                          <a14:foregroundMark x1="45521" y1="13333" x2="45521" y2="13333"/>
                          <a14:foregroundMark x1="46406" y1="11667" x2="46406" y2="11667"/>
                          <a14:foregroundMark x1="46406" y1="11667" x2="46406" y2="11667"/>
                          <a14:foregroundMark x1="80469" y1="90278" x2="80469" y2="90278"/>
                          <a14:foregroundMark x1="80469" y1="90278" x2="80469" y2="90278"/>
                          <a14:foregroundMark x1="81719" y1="89444" x2="81719" y2="89444"/>
                          <a14:foregroundMark x1="81719" y1="89444" x2="81719" y2="89444"/>
                          <a14:foregroundMark x1="57760" y1="92963" x2="57760" y2="92963"/>
                          <a14:foregroundMark x1="60833" y1="92963" x2="60833" y2="92963"/>
                          <a14:backgroundMark x1="90625" y1="11574" x2="90625" y2="11574"/>
                          <a14:backgroundMark x1="12708" y1="32222" x2="12708" y2="32222"/>
                        </a14:backgroundRemoval>
                      </a14:imgEffect>
                    </a14:imgLayer>
                  </a14:imgProps>
                </a:ext>
                <a:ext uri="{28A0092B-C50C-407E-A947-70E740481C1C}">
                  <a14:useLocalDpi xmlns:a14="http://schemas.microsoft.com/office/drawing/2010/main" val="0"/>
                </a:ext>
              </a:extLst>
            </a:blip>
            <a:stretch>
              <a:fillRect/>
            </a:stretch>
          </p:blipFill>
          <p:spPr>
            <a:xfrm>
              <a:off x="9897763" y="2171700"/>
              <a:ext cx="1828798" cy="1028699"/>
            </a:xfrm>
            <a:prstGeom prst="rect">
              <a:avLst/>
            </a:prstGeom>
          </p:spPr>
        </p:pic>
        <p:sp>
          <p:nvSpPr>
            <p:cNvPr id="10" name="Arrow: Right 9">
              <a:extLst>
                <a:ext uri="{FF2B5EF4-FFF2-40B4-BE49-F238E27FC236}">
                  <a16:creationId xmlns:a16="http://schemas.microsoft.com/office/drawing/2014/main" id="{D9E9D30C-D7F2-46CD-8442-4B44171C40AF}"/>
                </a:ext>
              </a:extLst>
            </p:cNvPr>
            <p:cNvSpPr/>
            <p:nvPr/>
          </p:nvSpPr>
          <p:spPr>
            <a:xfrm rot="7709009">
              <a:off x="10402952" y="1997991"/>
              <a:ext cx="414270" cy="18696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2" name="Group 21">
            <a:extLst>
              <a:ext uri="{FF2B5EF4-FFF2-40B4-BE49-F238E27FC236}">
                <a16:creationId xmlns:a16="http://schemas.microsoft.com/office/drawing/2014/main" id="{674C84D9-FB9E-454E-87F1-08A35D76B1E4}"/>
              </a:ext>
            </a:extLst>
          </p:cNvPr>
          <p:cNvGrpSpPr/>
          <p:nvPr/>
        </p:nvGrpSpPr>
        <p:grpSpPr>
          <a:xfrm>
            <a:off x="10184386" y="4224389"/>
            <a:ext cx="519183" cy="448382"/>
            <a:chOff x="10184386" y="4224389"/>
            <a:chExt cx="519183" cy="448382"/>
          </a:xfrm>
        </p:grpSpPr>
        <p:pic>
          <p:nvPicPr>
            <p:cNvPr id="1026" name="Picture 2" descr="Question Mark Clip Art">
              <a:extLst>
                <a:ext uri="{FF2B5EF4-FFF2-40B4-BE49-F238E27FC236}">
                  <a16:creationId xmlns:a16="http://schemas.microsoft.com/office/drawing/2014/main" id="{8D722B0C-A5C9-4B04-9108-A9811F794C2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84386" y="4310284"/>
              <a:ext cx="211698" cy="362487"/>
            </a:xfrm>
            <a:prstGeom prst="rect">
              <a:avLst/>
            </a:prstGeom>
            <a:noFill/>
            <a:extLst>
              <a:ext uri="{909E8E84-426E-40DD-AFC4-6F175D3DCCD1}">
                <a14:hiddenFill xmlns:a14="http://schemas.microsoft.com/office/drawing/2010/main">
                  <a:solidFill>
                    <a:srgbClr val="FFFFFF"/>
                  </a:solidFill>
                </a14:hiddenFill>
              </a:ext>
            </a:extLst>
          </p:spPr>
        </p:pic>
        <p:sp>
          <p:nvSpPr>
            <p:cNvPr id="14" name="Arrow: Right 13">
              <a:extLst>
                <a:ext uri="{FF2B5EF4-FFF2-40B4-BE49-F238E27FC236}">
                  <a16:creationId xmlns:a16="http://schemas.microsoft.com/office/drawing/2014/main" id="{EC803CCE-3518-4824-A7B9-888B033F058E}"/>
                </a:ext>
              </a:extLst>
            </p:cNvPr>
            <p:cNvSpPr/>
            <p:nvPr/>
          </p:nvSpPr>
          <p:spPr>
            <a:xfrm rot="7709009">
              <a:off x="10402952" y="4338041"/>
              <a:ext cx="414270" cy="18696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3" name="Rounded Rectangle 46">
            <a:extLst>
              <a:ext uri="{FF2B5EF4-FFF2-40B4-BE49-F238E27FC236}">
                <a16:creationId xmlns:a16="http://schemas.microsoft.com/office/drawing/2014/main" id="{C6E0A36B-9C87-477F-A92E-AE7EF3171B4B}"/>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0109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1F5A60-68C5-4441-8CF7-60923275DCB5}"/>
              </a:ext>
            </a:extLst>
          </p:cNvPr>
          <p:cNvSpPr/>
          <p:nvPr/>
        </p:nvSpPr>
        <p:spPr>
          <a:xfrm>
            <a:off x="562942" y="2260394"/>
            <a:ext cx="7163737" cy="3727111"/>
          </a:xfrm>
          <a:prstGeom prst="rect">
            <a:avLst/>
          </a:prstGeom>
        </p:spPr>
        <p:txBody>
          <a:bodyPr wrap="square">
            <a:spAutoFit/>
          </a:bodyPr>
          <a:lstStyle/>
          <a:p>
            <a:pPr marL="457200" indent="-457200">
              <a:lnSpc>
                <a:spcPct val="150000"/>
              </a:lnSpc>
              <a:buFont typeface="+mj-lt"/>
              <a:buAutoNum type="arabicPeriod"/>
            </a:pPr>
            <a:r>
              <a:rPr lang="fr-FR"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Je </a:t>
            </a:r>
            <a:r>
              <a:rPr lang="fr-FR" sz="2000" b="1"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quitte / pars </a:t>
            </a:r>
            <a:r>
              <a:rPr lang="fr-FR"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à huit heures. </a:t>
            </a:r>
            <a:endParaRPr lang="en-GB"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457200" indent="-457200">
              <a:lnSpc>
                <a:spcPct val="150000"/>
              </a:lnSpc>
              <a:buFont typeface="+mj-lt"/>
              <a:buAutoNum type="arabicPeriod"/>
            </a:pPr>
            <a:r>
              <a:rPr lang="fr-FR"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Abdel </a:t>
            </a:r>
            <a:r>
              <a:rPr lang="fr-FR" sz="2000" b="1"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quitte / part </a:t>
            </a:r>
            <a:r>
              <a:rPr lang="fr-FR"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l’aéroport. </a:t>
            </a:r>
            <a:endParaRPr lang="en-GB"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457200" indent="-457200">
              <a:lnSpc>
                <a:spcPct val="150000"/>
              </a:lnSpc>
              <a:buFont typeface="+mj-lt"/>
              <a:buAutoNum type="arabicPeriod"/>
            </a:pPr>
            <a:r>
              <a:rPr lang="fr-FR"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Nous </a:t>
            </a:r>
            <a:r>
              <a:rPr lang="fr-FR" sz="2000" b="1"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quittons / partons </a:t>
            </a:r>
            <a:r>
              <a:rPr lang="fr-FR"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Paris. </a:t>
            </a:r>
            <a:endParaRPr lang="en-GB"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457200" indent="-457200">
              <a:lnSpc>
                <a:spcPct val="150000"/>
              </a:lnSpc>
              <a:buFont typeface="+mj-lt"/>
              <a:buAutoNum type="arabicPeriod"/>
            </a:pPr>
            <a:r>
              <a:rPr lang="fr-FR"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Léa </a:t>
            </a:r>
            <a:r>
              <a:rPr lang="fr-FR" sz="2000" b="1"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quitte / part </a:t>
            </a:r>
            <a:r>
              <a:rPr lang="fr-FR"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demain.</a:t>
            </a:r>
            <a:endParaRPr lang="en-GB"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457200" indent="-457200">
              <a:lnSpc>
                <a:spcPct val="150000"/>
              </a:lnSpc>
              <a:buFont typeface="+mj-lt"/>
              <a:buAutoNum type="arabicPeriod"/>
            </a:pPr>
            <a:r>
              <a:rPr lang="fr-FR"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Je </a:t>
            </a:r>
            <a:r>
              <a:rPr lang="fr-FR" sz="2000" b="1"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quitte / pars </a:t>
            </a:r>
            <a:r>
              <a:rPr lang="fr-FR"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la maison. </a:t>
            </a:r>
            <a:endParaRPr lang="en-GB"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457200" indent="-457200">
              <a:lnSpc>
                <a:spcPct val="150000"/>
              </a:lnSpc>
              <a:buFont typeface="+mj-lt"/>
              <a:buAutoNum type="arabicPeriod"/>
            </a:pPr>
            <a:r>
              <a:rPr lang="fr-FR"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Nous </a:t>
            </a:r>
            <a:r>
              <a:rPr lang="fr-FR" sz="2000" b="1"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quittons / partons </a:t>
            </a:r>
            <a:r>
              <a:rPr lang="fr-FR"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pour Paris. </a:t>
            </a:r>
            <a:endParaRPr lang="en-GB"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457200" indent="-457200">
              <a:lnSpc>
                <a:spcPct val="150000"/>
              </a:lnSpc>
              <a:buFont typeface="+mj-lt"/>
              <a:buAutoNum type="arabicPeriod"/>
            </a:pPr>
            <a:r>
              <a:rPr lang="fr-FR"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Ammar et Aïcha </a:t>
            </a:r>
            <a:r>
              <a:rPr lang="fr-FR" sz="2000" b="1"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quittent / partent </a:t>
            </a:r>
            <a:r>
              <a:rPr lang="fr-FR"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en vacances. </a:t>
            </a:r>
            <a:endParaRPr lang="en-GB"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a:p>
            <a:pPr marL="457200" indent="-457200">
              <a:lnSpc>
                <a:spcPct val="150000"/>
              </a:lnSpc>
              <a:buFont typeface="+mj-lt"/>
              <a:buAutoNum type="arabicPeriod"/>
            </a:pPr>
            <a:r>
              <a:rPr lang="fr-FR"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Léa et Aurélie </a:t>
            </a:r>
            <a:r>
              <a:rPr lang="fr-FR" sz="2000" b="1"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quittent / partent </a:t>
            </a:r>
            <a:r>
              <a:rPr lang="fr-FR"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la France. </a:t>
            </a:r>
            <a:endParaRPr lang="en-GB" sz="20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En</a:t>
            </a:r>
            <a:r>
              <a:rPr lang="en-GB" sz="3600" b="1" dirty="0">
                <a:solidFill>
                  <a:schemeClr val="bg1"/>
                </a:solidFill>
              </a:rPr>
              <a:t> vacances ! </a:t>
            </a:r>
          </a:p>
        </p:txBody>
      </p:sp>
      <p:sp>
        <p:nvSpPr>
          <p:cNvPr id="6" name="TextBox 5">
            <a:extLst>
              <a:ext uri="{FF2B5EF4-FFF2-40B4-BE49-F238E27FC236}">
                <a16:creationId xmlns:a16="http://schemas.microsoft.com/office/drawing/2014/main" id="{F3E11188-B433-5A4A-A669-78C0EE9B8445}"/>
              </a:ext>
            </a:extLst>
          </p:cNvPr>
          <p:cNvSpPr txBox="1"/>
          <p:nvPr/>
        </p:nvSpPr>
        <p:spPr>
          <a:xfrm>
            <a:off x="180000" y="1338404"/>
            <a:ext cx="1149384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Bilal et Amandine prennent des vacances </a:t>
            </a:r>
            <a:r>
              <a:rPr lang="fr-FR" sz="2400" dirty="0">
                <a:solidFill>
                  <a:schemeClr val="accent5">
                    <a:lumMod val="50000"/>
                  </a:schemeClr>
                </a:solidFill>
                <a:latin typeface="Century Gothic" panose="020F0302020204030204"/>
              </a:rPr>
              <a:t>! Lis les phrases et choisis le bon verbe. </a:t>
            </a:r>
            <a:endParaRPr kumimoji="0" lang="fr-FR" sz="2400" b="0"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 name="Rounded Rectangle 46">
            <a:extLst>
              <a:ext uri="{FF2B5EF4-FFF2-40B4-BE49-F238E27FC236}">
                <a16:creationId xmlns:a16="http://schemas.microsoft.com/office/drawing/2014/main" id="{7EC54E4B-3837-44D6-BC03-86A843FFAE9E}"/>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40" name="Picture 39" descr="A group of people on a beach near a body of water&#10;&#10;Description automatically generated">
            <a:extLst>
              <a:ext uri="{FF2B5EF4-FFF2-40B4-BE49-F238E27FC236}">
                <a16:creationId xmlns:a16="http://schemas.microsoft.com/office/drawing/2014/main" id="{06FE37DE-75A0-E94C-8EE4-9127CF285E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0746" y="2118484"/>
            <a:ext cx="5080930" cy="2849739"/>
          </a:xfrm>
          <a:prstGeom prst="rect">
            <a:avLst/>
          </a:prstGeom>
        </p:spPr>
      </p:pic>
      <p:sp>
        <p:nvSpPr>
          <p:cNvPr id="5" name="Rectangle 4">
            <a:extLst>
              <a:ext uri="{FF2B5EF4-FFF2-40B4-BE49-F238E27FC236}">
                <a16:creationId xmlns:a16="http://schemas.microsoft.com/office/drawing/2014/main" id="{78A88E05-0038-2247-BFBC-10DB8EB0A0CA}"/>
              </a:ext>
            </a:extLst>
          </p:cNvPr>
          <p:cNvSpPr/>
          <p:nvPr/>
        </p:nvSpPr>
        <p:spPr>
          <a:xfrm>
            <a:off x="1421697" y="2286526"/>
            <a:ext cx="948170" cy="560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8C5C6F6-7B4E-534D-9FD4-8DAC91F5C552}"/>
              </a:ext>
            </a:extLst>
          </p:cNvPr>
          <p:cNvSpPr/>
          <p:nvPr/>
        </p:nvSpPr>
        <p:spPr>
          <a:xfrm>
            <a:off x="2689346" y="2802224"/>
            <a:ext cx="764644" cy="560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C9F05EE-0807-7E47-A3BD-CB93FBD3D96C}"/>
              </a:ext>
            </a:extLst>
          </p:cNvPr>
          <p:cNvSpPr/>
          <p:nvPr/>
        </p:nvSpPr>
        <p:spPr>
          <a:xfrm>
            <a:off x="2807553" y="3163200"/>
            <a:ext cx="1171939" cy="560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7D536CD-8CA4-FA4F-B21E-8DEE4955B480}"/>
              </a:ext>
            </a:extLst>
          </p:cNvPr>
          <p:cNvSpPr/>
          <p:nvPr/>
        </p:nvSpPr>
        <p:spPr>
          <a:xfrm>
            <a:off x="1554367" y="3684050"/>
            <a:ext cx="999285" cy="560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C9769FE-D93C-DF43-B1EC-4BC3DE033FCA}"/>
              </a:ext>
            </a:extLst>
          </p:cNvPr>
          <p:cNvSpPr/>
          <p:nvPr/>
        </p:nvSpPr>
        <p:spPr>
          <a:xfrm>
            <a:off x="2215416" y="4191479"/>
            <a:ext cx="767085" cy="560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BB723C8-B80E-CD4E-820F-2918741D02E5}"/>
              </a:ext>
            </a:extLst>
          </p:cNvPr>
          <p:cNvSpPr/>
          <p:nvPr/>
        </p:nvSpPr>
        <p:spPr>
          <a:xfrm>
            <a:off x="1779558" y="4628318"/>
            <a:ext cx="1180618" cy="560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905337E-4469-A64F-AE36-C8B81DB4D17F}"/>
              </a:ext>
            </a:extLst>
          </p:cNvPr>
          <p:cNvSpPr/>
          <p:nvPr/>
        </p:nvSpPr>
        <p:spPr>
          <a:xfrm>
            <a:off x="3228622" y="5054127"/>
            <a:ext cx="1180618" cy="560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D852DD9-8D15-6A42-8571-7F801682B784}"/>
              </a:ext>
            </a:extLst>
          </p:cNvPr>
          <p:cNvSpPr/>
          <p:nvPr/>
        </p:nvSpPr>
        <p:spPr>
          <a:xfrm>
            <a:off x="3874811" y="5568911"/>
            <a:ext cx="1087482" cy="560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554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2" grpId="0" animBg="1"/>
      <p:bldP spid="33" grpId="0" animBg="1"/>
      <p:bldP spid="34" grpId="0" animBg="1"/>
      <p:bldP spid="35" grpId="0" animBg="1"/>
      <p:bldP spid="36" grpId="0" animBg="1"/>
      <p:bldP spid="37"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3" name="Google Shape;53;p11"/>
          <p:cNvSpPr txBox="1"/>
          <p:nvPr/>
        </p:nvSpPr>
        <p:spPr>
          <a:xfrm>
            <a:off x="18" y="1366878"/>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2600" kern="0" dirty="0">
                <a:solidFill>
                  <a:srgbClr val="1E4E79"/>
                </a:solidFill>
                <a:latin typeface="Century Gothic"/>
                <a:ea typeface="Century Gothic"/>
                <a:cs typeface="Century Gothic"/>
                <a:sym typeface="Century Gothic"/>
              </a:rPr>
              <a:t>start</a:t>
            </a: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starting]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55" name="Google Shape;55;p11"/>
          <p:cNvSpPr txBox="1"/>
          <p:nvPr/>
        </p:nvSpPr>
        <p:spPr>
          <a:xfrm>
            <a:off x="17" y="350805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[starts | is starting]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Google Shape;54;p11">
            <a:extLst>
              <a:ext uri="{FF2B5EF4-FFF2-40B4-BE49-F238E27FC236}">
                <a16:creationId xmlns:a16="http://schemas.microsoft.com/office/drawing/2014/main" id="{62F5D66D-9055-4F4B-9C68-3BC9B26E6E30}"/>
              </a:ext>
            </a:extLst>
          </p:cNvPr>
          <p:cNvSpPr txBox="1"/>
          <p:nvPr/>
        </p:nvSpPr>
        <p:spPr>
          <a:xfrm>
            <a:off x="0" y="4359131"/>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commen</a:t>
            </a:r>
            <a:r>
              <a:rPr kumimoji="0" lang="en-GB" sz="8000" b="1" i="0" u="none" strike="noStrike" kern="0" cap="none" spc="0" normalizeH="0" baseline="0" noProof="0" dirty="0" err="1">
                <a:ln>
                  <a:noFill/>
                </a:ln>
                <a:solidFill>
                  <a:srgbClr val="EE6000"/>
                </a:solidFill>
                <a:effectLst/>
                <a:uLnTx/>
                <a:uFillTx/>
                <a:latin typeface="Century Gothic"/>
                <a:ea typeface="Century Gothic"/>
                <a:cs typeface="Century Gothic"/>
                <a:sym typeface="Century Gothic"/>
              </a:rPr>
              <a:t>ç</a:t>
            </a: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ons</a:t>
            </a:r>
            <a:endParaRPr kumimoji="0"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 name="Google Shape;55;p11">
            <a:extLst>
              <a:ext uri="{FF2B5EF4-FFF2-40B4-BE49-F238E27FC236}">
                <a16:creationId xmlns:a16="http://schemas.microsoft.com/office/drawing/2014/main" id="{A5621FAC-6DFE-4AC4-9B12-A0E225CA96D9}"/>
              </a:ext>
            </a:extLst>
          </p:cNvPr>
          <p:cNvSpPr txBox="1"/>
          <p:nvPr/>
        </p:nvSpPr>
        <p:spPr>
          <a:xfrm>
            <a:off x="18" y="561861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[start | are starting]</a:t>
            </a:r>
            <a:endParaRPr kumimoji="0" lang="en-GB" sz="2600" b="0" i="0" u="none" strike="noStrike" kern="0" cap="none" spc="0" normalizeH="0" baseline="0" noProof="0" dirty="0">
              <a:ln>
                <a:noFill/>
              </a:ln>
              <a:solidFill>
                <a:srgbClr val="000000"/>
              </a:solidFill>
              <a:effectLst/>
              <a:uLnTx/>
              <a:uFillTx/>
              <a:latin typeface="Arial"/>
              <a:cs typeface="Arial"/>
              <a:sym typeface="Arial"/>
            </a:endParaRPr>
          </a:p>
        </p:txBody>
      </p:sp>
      <p:sp>
        <p:nvSpPr>
          <p:cNvPr id="52" name="Google Shape;52;p11"/>
          <p:cNvSpPr txBox="1">
            <a:spLocks noGrp="1"/>
          </p:cNvSpPr>
          <p:nvPr>
            <p:ph type="title"/>
          </p:nvPr>
        </p:nvSpPr>
        <p:spPr>
          <a:xfrm>
            <a:off x="20" y="190121"/>
            <a:ext cx="12191997" cy="125587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a:solidFill>
                  <a:srgbClr val="1E4E79"/>
                </a:solidFill>
              </a:rPr>
              <a:t>commencer</a:t>
            </a:r>
            <a:endParaRPr sz="8000" dirty="0"/>
          </a:p>
        </p:txBody>
      </p:sp>
      <p:sp>
        <p:nvSpPr>
          <p:cNvPr id="54" name="Google Shape;54;p11"/>
          <p:cNvSpPr txBox="1"/>
          <p:nvPr/>
        </p:nvSpPr>
        <p:spPr>
          <a:xfrm>
            <a:off x="19" y="2238908"/>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commence</a:t>
            </a:r>
          </a:p>
        </p:txBody>
      </p:sp>
      <p:sp>
        <p:nvSpPr>
          <p:cNvPr id="12" name="Speech Bubble: Rectangle with Corners Rounded 11">
            <a:extLst>
              <a:ext uri="{FF2B5EF4-FFF2-40B4-BE49-F238E27FC236}">
                <a16:creationId xmlns:a16="http://schemas.microsoft.com/office/drawing/2014/main" id="{506ECEA9-179C-42EB-91D3-844E21577571}"/>
              </a:ext>
            </a:extLst>
          </p:cNvPr>
          <p:cNvSpPr/>
          <p:nvPr/>
        </p:nvSpPr>
        <p:spPr>
          <a:xfrm>
            <a:off x="259188" y="3256009"/>
            <a:ext cx="2106325" cy="2540185"/>
          </a:xfrm>
          <a:prstGeom prst="wedgeRoundRectCallout">
            <a:avLst>
              <a:gd name="adj1" fmla="val 59502"/>
              <a:gd name="adj2" fmla="val 21808"/>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The </a:t>
            </a:r>
            <a:r>
              <a:rPr lang="en-GB" sz="2600" b="1" dirty="0">
                <a:solidFill>
                  <a:srgbClr val="FFFFFF"/>
                </a:solidFill>
                <a:latin typeface="Century Gothic" panose="020B0502020202020204" pitchFamily="34" charset="0"/>
              </a:rPr>
              <a:t>c </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the stem changes to </a:t>
            </a:r>
            <a:r>
              <a:rPr kumimoji="0" lang="en-GB" sz="26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ç</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in the </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nous</a:t>
            </a:r>
            <a:r>
              <a:rPr kumimoji="0" lang="en-GB" sz="2600" b="0" u="none" strike="noStrike" kern="1200" cap="none" spc="0" normalizeH="0" noProof="0" dirty="0">
                <a:ln>
                  <a:noFill/>
                </a:ln>
                <a:solidFill>
                  <a:srgbClr val="FFFFFF"/>
                </a:solidFill>
                <a:effectLst/>
                <a:uLnTx/>
                <a:uFillTx/>
                <a:latin typeface="Century Gothic" panose="020B0502020202020204" pitchFamily="34" charset="0"/>
                <a:ea typeface="+mn-ea"/>
                <a:cs typeface="+mn-cs"/>
              </a:rPr>
              <a:t> form.</a:t>
            </a:r>
            <a:endPar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6867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commencer verb slide.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commence verb slide.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commencons verb slide.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a:solidFill>
            <a:srgbClr val="E65D00"/>
          </a:solid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spPr>
      <a:bodyPr wrap="square" rtlCol="0">
        <a:spAutoFit/>
      </a:bodyPr>
      <a:lstStyle>
        <a:defPPr algn="l">
          <a:defRPr sz="2400" b="1" dirty="0" smtClean="0">
            <a:solidFill>
              <a:srgbClr val="4472C4">
                <a:lumMod val="50000"/>
              </a:srgbClr>
            </a:solidFill>
            <a:latin typeface="Century Gothic" panose="020F0302020204030204"/>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8719</Words>
  <Application>Microsoft Office PowerPoint</Application>
  <PresentationFormat>Widescreen</PresentationFormat>
  <Paragraphs>1027</Paragraphs>
  <Slides>42</Slides>
  <Notes>42</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42</vt:i4>
      </vt:variant>
    </vt:vector>
  </HeadingPairs>
  <TitlesOfParts>
    <vt:vector size="53" baseType="lpstr">
      <vt:lpstr>-apple-system</vt:lpstr>
      <vt:lpstr>Arial</vt:lpstr>
      <vt:lpstr>Arial</vt:lpstr>
      <vt:lpstr>Calibri</vt:lpstr>
      <vt:lpstr>Century Gothic</vt:lpstr>
      <vt:lpstr>Tw Cen MT</vt:lpstr>
      <vt:lpstr>1_Office Theme</vt:lpstr>
      <vt:lpstr>NCELP Theme</vt:lpstr>
      <vt:lpstr>2_Office Theme</vt:lpstr>
      <vt:lpstr>3_Office Theme</vt:lpstr>
      <vt:lpstr>6_Office Theme</vt:lpstr>
      <vt:lpstr>Talking about what groups of people did </vt:lpstr>
      <vt:lpstr>ç/c</vt:lpstr>
      <vt:lpstr>ç/c</vt:lpstr>
      <vt:lpstr>Hard and soft [c]</vt:lpstr>
      <vt:lpstr>Hard and soft [c]</vt:lpstr>
      <vt:lpstr>Vocabulaire</vt:lpstr>
      <vt:lpstr>Saying ‘leave’: partir and quitter</vt:lpstr>
      <vt:lpstr>En vacances ! </vt:lpstr>
      <vt:lpstr>commencer</vt:lpstr>
      <vt:lpstr>commencer</vt:lpstr>
      <vt:lpstr>commence</vt:lpstr>
      <vt:lpstr>commençons</vt:lpstr>
      <vt:lpstr>commencer</vt:lpstr>
      <vt:lpstr>commence</vt:lpstr>
      <vt:lpstr>commençons</vt:lpstr>
      <vt:lpstr>commencer</vt:lpstr>
      <vt:lpstr>Le passé composé</vt:lpstr>
      <vt:lpstr>Le passé composé</vt:lpstr>
      <vt:lpstr>Le nouveau livre</vt:lpstr>
      <vt:lpstr>Astérix et Obélix (1/3)</vt:lpstr>
      <vt:lpstr>Astérix et Obélix (2/3)</vt:lpstr>
      <vt:lpstr>Astérix et Obélix (3/3)</vt:lpstr>
      <vt:lpstr>Un conte de fées*</vt:lpstr>
      <vt:lpstr>Un conte de fées (A)</vt:lpstr>
      <vt:lpstr>Un conte de fées (B)</vt:lpstr>
      <vt:lpstr>Un conte de fées (réponses)</vt:lpstr>
      <vt:lpstr>Talking about what groups of people did </vt:lpstr>
      <vt:lpstr>-s-</vt:lpstr>
      <vt:lpstr>-s-</vt:lpstr>
      <vt:lpstr>-tion</vt:lpstr>
      <vt:lpstr>-tion</vt:lpstr>
      <vt:lpstr>Au magasin de vêtements</vt:lpstr>
      <vt:lpstr>Vocabulaire  </vt:lpstr>
      <vt:lpstr>Saying ‘time’</vt:lpstr>
      <vt:lpstr>Saying ‘time’</vt:lpstr>
      <vt:lpstr>Inversion questions in the past</vt:lpstr>
      <vt:lpstr>Amir parle aux politiques*</vt:lpstr>
      <vt:lpstr>Un robot à la maison !</vt:lpstr>
      <vt:lpstr>Des problems à l’école</vt:lpstr>
      <vt:lpstr>Amir et ses professeurs</vt:lpstr>
      <vt:lpstr>Gaming Grammar</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1002</cp:revision>
  <dcterms:created xsi:type="dcterms:W3CDTF">2020-06-12T14:19:03Z</dcterms:created>
  <dcterms:modified xsi:type="dcterms:W3CDTF">2022-03-14T13:44:05Z</dcterms:modified>
</cp:coreProperties>
</file>